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20"/>
  </p:notesMasterIdLst>
  <p:sldIdLst>
    <p:sldId id="322" r:id="rId3"/>
    <p:sldId id="2435" r:id="rId4"/>
    <p:sldId id="365" r:id="rId5"/>
    <p:sldId id="304" r:id="rId6"/>
    <p:sldId id="369" r:id="rId7"/>
    <p:sldId id="370" r:id="rId8"/>
    <p:sldId id="371" r:id="rId9"/>
    <p:sldId id="2422" r:id="rId10"/>
    <p:sldId id="2423" r:id="rId11"/>
    <p:sldId id="2424" r:id="rId12"/>
    <p:sldId id="401" r:id="rId13"/>
    <p:sldId id="402" r:id="rId14"/>
    <p:sldId id="317" r:id="rId15"/>
    <p:sldId id="2440" r:id="rId16"/>
    <p:sldId id="260" r:id="rId17"/>
    <p:sldId id="261" r:id="rId18"/>
    <p:sldId id="2442"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p:scale>
          <a:sx n="99" d="100"/>
          <a:sy n="99" d="100"/>
        </p:scale>
        <p:origin x="1989" y="3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p:scale>
          <a:sx n="85" d="100"/>
          <a:sy n="85" d="100"/>
        </p:scale>
        <p:origin x="3876" y="3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15-23-0478-02-04ad </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Interest Group SUN PHY</a:t>
            </a:r>
            <a:br>
              <a:rPr lang="en-US" dirty="0"/>
            </a:br>
            <a:r>
              <a:rPr lang="en-US" sz="3600" dirty="0"/>
              <a:t>Next Generation SUN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September 11</a:t>
            </a:r>
            <a:r>
              <a:rPr lang="en-US" baseline="30000" dirty="0"/>
              <a:t>th</a:t>
            </a:r>
            <a:r>
              <a:rPr lang="en-US" dirty="0"/>
              <a:t>,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1</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12</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Closing Report for SUN-PHY IG</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14</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6" y="1484784"/>
            <a:ext cx="7764463" cy="4752528"/>
          </a:xfrm>
        </p:spPr>
        <p:txBody>
          <a:bodyPr/>
          <a:lstStyle/>
          <a:p>
            <a:pPr lvl="0">
              <a:buAutoNum type="arabicParenR"/>
            </a:pPr>
            <a:r>
              <a:rPr lang="en-US" sz="1600" dirty="0"/>
              <a:t>Reviewed CSD contribution and completed draft </a:t>
            </a:r>
          </a:p>
          <a:p>
            <a:pPr lvl="1">
              <a:buAutoNum type="arabicParenR"/>
            </a:pPr>
            <a:r>
              <a:rPr lang="en-US" sz="1600" dirty="0"/>
              <a:t>See:   15-23-0494-02-04ad</a:t>
            </a:r>
          </a:p>
          <a:p>
            <a:pPr lvl="0">
              <a:buAutoNum type="arabicParenR"/>
            </a:pPr>
            <a:r>
              <a:rPr lang="en-US" sz="1600" dirty="0"/>
              <a:t>Reviewed PAR contribution and completed draft </a:t>
            </a:r>
          </a:p>
          <a:p>
            <a:pPr lvl="1">
              <a:buAutoNum type="arabicParenR"/>
            </a:pPr>
            <a:r>
              <a:rPr lang="en-US" sz="1600" dirty="0"/>
              <a:t>See : 15-23-0436-06-04ad</a:t>
            </a:r>
          </a:p>
          <a:p>
            <a:pPr lvl="0">
              <a:buAutoNum type="arabicParenR"/>
            </a:pPr>
            <a:r>
              <a:rPr lang="en-US" sz="1600" dirty="0"/>
              <a:t>SG motion to approve sending the PAR and CSD to WG chair.</a:t>
            </a:r>
          </a:p>
          <a:p>
            <a:pPr lvl="1">
              <a:buAutoNum type="arabicParenR"/>
            </a:pPr>
            <a:r>
              <a:rPr lang="en-US" sz="1200" dirty="0"/>
              <a:t>Motion approved by unanimous consent</a:t>
            </a:r>
          </a:p>
          <a:p>
            <a:pPr lvl="0">
              <a:buAutoNum type="arabicParenR"/>
            </a:pPr>
            <a:r>
              <a:rPr lang="en-US" sz="1600" dirty="0"/>
              <a:t>Created a motion text and sent to WG chair </a:t>
            </a:r>
          </a:p>
          <a:p>
            <a:pPr lvl="0">
              <a:buAutoNum type="arabicParenR"/>
            </a:pPr>
            <a:endParaRPr lang="en-US" sz="1600" dirty="0"/>
          </a:p>
          <a:p>
            <a:pPr>
              <a:buAutoNum type="arabicParenR"/>
            </a:pPr>
            <a:r>
              <a:rPr lang="en-US" sz="1600" dirty="0"/>
              <a:t>Attendance : 15-20 members </a:t>
            </a:r>
          </a:p>
          <a:p>
            <a:pPr>
              <a:buAutoNum type="arabicParenR"/>
            </a:pPr>
            <a:endParaRPr lang="en-US" sz="1600" dirty="0"/>
          </a:p>
          <a:p>
            <a:pPr>
              <a:buAutoNum type="arabicParenR"/>
            </a:pPr>
            <a:r>
              <a:rPr lang="en-US" sz="1600" dirty="0"/>
              <a:t>Next steps:</a:t>
            </a:r>
            <a:endParaRPr lang="en-US" sz="1200" dirty="0"/>
          </a:p>
          <a:p>
            <a:pPr lvl="1">
              <a:buAutoNum type="arabicParenR"/>
            </a:pPr>
            <a:r>
              <a:rPr lang="en-US" sz="1600" dirty="0"/>
              <a:t>Ask for 3 meetings during November Plenary</a:t>
            </a:r>
          </a:p>
          <a:p>
            <a:pPr lvl="1">
              <a:buAutoNum type="arabicParenR"/>
            </a:pPr>
            <a:r>
              <a:rPr lang="en-US" sz="1600" dirty="0"/>
              <a:t>Plan 2 SG meetings before November Plenary</a:t>
            </a:r>
          </a:p>
        </p:txBody>
      </p:sp>
    </p:spTree>
    <p:extLst>
      <p:ext uri="{BB962C8B-B14F-4D97-AF65-F5344CB8AC3E}">
        <p14:creationId xmlns:p14="http://schemas.microsoft.com/office/powerpoint/2010/main" val="3354944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CustomShape 4"/>
          <p:cNvSpPr/>
          <p:nvPr/>
        </p:nvSpPr>
        <p:spPr>
          <a:xfrm>
            <a:off x="457200" y="669600"/>
            <a:ext cx="8227080" cy="11426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4400" b="0" strike="noStrike" spc="-1">
                <a:solidFill>
                  <a:srgbClr val="000000"/>
                </a:solidFill>
                <a:latin typeface="Arial"/>
                <a:ea typeface="DejaVu Sans"/>
              </a:rPr>
              <a:t>SG Motion</a:t>
            </a:r>
            <a:br>
              <a:rPr sz="4400"/>
            </a:br>
            <a:r>
              <a:rPr lang="en-US" sz="4400" b="0" strike="noStrike" spc="-1">
                <a:solidFill>
                  <a:srgbClr val="000000"/>
                </a:solidFill>
                <a:latin typeface="Arial"/>
                <a:ea typeface="DejaVu Sans"/>
              </a:rPr>
              <a:t>SG approval of PAR and CSD</a:t>
            </a:r>
            <a:endParaRPr lang="en-US" sz="4400" b="0" strike="noStrike" spc="-1">
              <a:solidFill>
                <a:srgbClr val="000000"/>
              </a:solidFill>
              <a:latin typeface="Arial"/>
            </a:endParaRPr>
          </a:p>
        </p:txBody>
      </p:sp>
      <p:sp>
        <p:nvSpPr>
          <p:cNvPr id="285" name="CustomShape 7"/>
          <p:cNvSpPr/>
          <p:nvPr/>
        </p:nvSpPr>
        <p:spPr>
          <a:xfrm>
            <a:off x="457200" y="2180520"/>
            <a:ext cx="8227440" cy="39747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r>
              <a:rPr lang="en-US" sz="2000" b="0" i="1" strike="noStrike" spc="-1" dirty="0">
                <a:solidFill>
                  <a:schemeClr val="tx1"/>
                </a:solidFill>
                <a:latin typeface="Arial"/>
                <a:ea typeface="DejaVu Sans"/>
              </a:rPr>
              <a:t>Request that the PAR and CSD contained in documents </a:t>
            </a:r>
            <a:r>
              <a:rPr lang="en-US" sz="2000" dirty="0">
                <a:solidFill>
                  <a:schemeClr val="tx1"/>
                </a:solidFill>
              </a:rPr>
              <a:t>15-23-0436-06-04ad</a:t>
            </a:r>
            <a:r>
              <a:rPr lang="en-US" sz="2000" i="1" spc="-1" dirty="0">
                <a:solidFill>
                  <a:schemeClr val="tx1"/>
                </a:solidFill>
                <a:ea typeface="DejaVu Sans"/>
              </a:rPr>
              <a:t>] and [</a:t>
            </a:r>
            <a:r>
              <a:rPr lang="en-US" sz="2000" dirty="0">
                <a:solidFill>
                  <a:schemeClr val="tx1"/>
                </a:solidFill>
              </a:rPr>
              <a:t>15-23-0494-02-04ad</a:t>
            </a:r>
            <a:r>
              <a:rPr lang="en-US" sz="2000" i="1" dirty="0">
                <a:solidFill>
                  <a:schemeClr val="tx1"/>
                </a:solidFill>
              </a:rPr>
              <a:t>],</a:t>
            </a:r>
            <a:r>
              <a:rPr lang="en-US" sz="2000" b="0" i="1" strike="noStrike" spc="-1" dirty="0">
                <a:solidFill>
                  <a:schemeClr val="tx1"/>
                </a:solidFill>
                <a:latin typeface="Arial"/>
                <a:ea typeface="DejaVu Sans"/>
              </a:rPr>
              <a:t> respectively, be approved for submission to the WG for its approval and that the EC be requested to forward the PAR to </a:t>
            </a:r>
            <a:r>
              <a:rPr lang="en-US" sz="2000" b="0" i="1" strike="noStrike" spc="-1" dirty="0" err="1">
                <a:solidFill>
                  <a:schemeClr val="tx1"/>
                </a:solidFill>
                <a:latin typeface="Arial"/>
                <a:ea typeface="DejaVu Sans"/>
              </a:rPr>
              <a:t>NesCom</a:t>
            </a:r>
            <a:r>
              <a:rPr lang="en-US" sz="2000" b="0" i="1" strike="noStrike" spc="-1" dirty="0">
                <a:solidFill>
                  <a:schemeClr val="tx1"/>
                </a:solidFill>
                <a:latin typeface="Arial"/>
                <a:ea typeface="DejaVu Sans"/>
              </a:rPr>
              <a:t>.</a:t>
            </a:r>
            <a:endParaRPr lang="en-US" sz="2000" b="0" strike="noStrike" spc="-1" dirty="0">
              <a:solidFill>
                <a:schemeClr val="tx1"/>
              </a:solidFill>
              <a:latin typeface="Arial"/>
            </a:endParaRPr>
          </a:p>
          <a:p>
            <a:pPr>
              <a:lnSpc>
                <a:spcPct val="100000"/>
              </a:lnSpc>
            </a:pPr>
            <a:endParaRPr lang="en-US" sz="2000" b="0" strike="noStrike" spc="-1" dirty="0">
              <a:solidFill>
                <a:schemeClr val="tx1"/>
              </a:solidFill>
              <a:latin typeface="Arial"/>
            </a:endParaRPr>
          </a:p>
          <a:p>
            <a:r>
              <a:rPr lang="en-US" sz="2000" b="0" strike="noStrike" spc="-1" dirty="0">
                <a:solidFill>
                  <a:schemeClr val="tx1"/>
                </a:solidFill>
                <a:latin typeface="Arial"/>
                <a:ea typeface="DejaVu Sans"/>
              </a:rPr>
              <a:t>Moved by: </a:t>
            </a:r>
            <a:r>
              <a:rPr lang="en-US" sz="2000" spc="-1" dirty="0">
                <a:solidFill>
                  <a:schemeClr val="tx1"/>
                </a:solidFill>
              </a:rPr>
              <a:t>Joerg Robert [TU Ilmenau/Fraunhofer IIS]</a:t>
            </a:r>
            <a:endParaRPr lang="en-US" sz="2000" b="0" strike="noStrike" spc="-1" dirty="0">
              <a:solidFill>
                <a:schemeClr val="tx1"/>
              </a:solidFill>
              <a:latin typeface="Arial"/>
            </a:endParaRPr>
          </a:p>
          <a:p>
            <a:pPr>
              <a:lnSpc>
                <a:spcPct val="100000"/>
              </a:lnSpc>
            </a:pPr>
            <a:r>
              <a:rPr lang="en-US" sz="2000" b="0" strike="noStrike" spc="-1" dirty="0">
                <a:solidFill>
                  <a:schemeClr val="tx1"/>
                </a:solidFill>
                <a:latin typeface="Arial"/>
                <a:ea typeface="DejaVu Sans"/>
              </a:rPr>
              <a:t>Seconded by: Harry </a:t>
            </a:r>
            <a:r>
              <a:rPr lang="en-US" sz="2000" spc="-1" dirty="0" err="1">
                <a:solidFill>
                  <a:schemeClr val="tx1"/>
                </a:solidFill>
                <a:latin typeface="Arial"/>
                <a:ea typeface="DejaVu Sans"/>
              </a:rPr>
              <a:t>Bims</a:t>
            </a:r>
            <a:r>
              <a:rPr lang="en-US" sz="2000" spc="-1" dirty="0">
                <a:solidFill>
                  <a:schemeClr val="tx1"/>
                </a:solidFill>
                <a:latin typeface="Arial"/>
                <a:ea typeface="DejaVu Sans"/>
              </a:rPr>
              <a:t> [</a:t>
            </a:r>
            <a:r>
              <a:rPr lang="en-US" sz="2000" spc="-1" dirty="0" err="1">
                <a:solidFill>
                  <a:schemeClr val="tx1"/>
                </a:solidFill>
                <a:latin typeface="Arial"/>
                <a:ea typeface="DejaVu Sans"/>
              </a:rPr>
              <a:t>Bims</a:t>
            </a:r>
            <a:r>
              <a:rPr lang="en-US" sz="2000" spc="-1" dirty="0">
                <a:solidFill>
                  <a:schemeClr val="tx1"/>
                </a:solidFill>
                <a:latin typeface="Arial"/>
                <a:ea typeface="DejaVu Sans"/>
              </a:rPr>
              <a:t> Laboratories]</a:t>
            </a:r>
            <a:endParaRPr lang="en-US" sz="2000" b="0" strike="noStrike" spc="-1" dirty="0">
              <a:solidFill>
                <a:schemeClr val="tx1"/>
              </a:solidFill>
              <a:latin typeface="Arial"/>
            </a:endParaRPr>
          </a:p>
          <a:p>
            <a:pPr>
              <a:lnSpc>
                <a:spcPct val="100000"/>
              </a:lnSpc>
            </a:pPr>
            <a:r>
              <a:rPr lang="en-US" sz="2000" b="0" strike="noStrike" spc="-1" dirty="0">
                <a:solidFill>
                  <a:schemeClr val="tx1"/>
                </a:solidFill>
                <a:latin typeface="Arial"/>
                <a:ea typeface="DejaVu Sans"/>
              </a:rPr>
              <a:t>Result: </a:t>
            </a:r>
            <a:r>
              <a:rPr lang="en-US" sz="2000" spc="-1" dirty="0">
                <a:solidFill>
                  <a:schemeClr val="tx1"/>
                </a:solidFill>
                <a:latin typeface="Arial"/>
                <a:ea typeface="DejaVu Sans"/>
              </a:rPr>
              <a:t>Approved by unanimous consent</a:t>
            </a:r>
            <a:endParaRPr lang="en-US" sz="2000" b="0" strike="noStrike" spc="-1" dirty="0">
              <a:solidFill>
                <a:schemeClr val="tx1"/>
              </a:solidFill>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CustomShape 8"/>
          <p:cNvSpPr/>
          <p:nvPr/>
        </p:nvSpPr>
        <p:spPr>
          <a:xfrm>
            <a:off x="457200" y="669600"/>
            <a:ext cx="8227080" cy="11426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4400" b="0" strike="noStrike" spc="-1" dirty="0">
                <a:solidFill>
                  <a:srgbClr val="000000"/>
                </a:solidFill>
                <a:latin typeface="Arial"/>
                <a:ea typeface="DejaVu Sans"/>
              </a:rPr>
              <a:t>WG Motion</a:t>
            </a:r>
            <a:br>
              <a:rPr sz="4400" dirty="0"/>
            </a:br>
            <a:r>
              <a:rPr lang="en-US" sz="4400" b="0" strike="noStrike" spc="-1" dirty="0">
                <a:solidFill>
                  <a:srgbClr val="000000"/>
                </a:solidFill>
                <a:latin typeface="Arial"/>
                <a:ea typeface="DejaVu Sans"/>
              </a:rPr>
              <a:t>WG approval of PAR and CSD</a:t>
            </a:r>
            <a:endParaRPr lang="en-US" sz="4400" b="0" strike="noStrike" spc="-1" dirty="0">
              <a:solidFill>
                <a:srgbClr val="000000"/>
              </a:solidFill>
              <a:latin typeface="Arial"/>
            </a:endParaRPr>
          </a:p>
        </p:txBody>
      </p:sp>
      <p:sp>
        <p:nvSpPr>
          <p:cNvPr id="287" name="CustomShape 9"/>
          <p:cNvSpPr/>
          <p:nvPr/>
        </p:nvSpPr>
        <p:spPr>
          <a:xfrm>
            <a:off x="457200" y="2180520"/>
            <a:ext cx="8227440" cy="39747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r>
              <a:rPr lang="en-US" sz="2000" b="0" i="1" strike="noStrike" spc="-1" dirty="0">
                <a:solidFill>
                  <a:srgbClr val="000000"/>
                </a:solidFill>
                <a:latin typeface="Arial"/>
                <a:ea typeface="DejaVu Sans"/>
              </a:rPr>
              <a:t>WG Motion: move that the PAR and CSD contained in documents </a:t>
            </a:r>
            <a:r>
              <a:rPr lang="en-US" sz="2000" dirty="0">
                <a:solidFill>
                  <a:schemeClr val="tx1"/>
                </a:solidFill>
              </a:rPr>
              <a:t>15-23-0436-06-04ad</a:t>
            </a:r>
            <a:r>
              <a:rPr lang="en-US" sz="2000" i="1" spc="-1" dirty="0">
                <a:solidFill>
                  <a:schemeClr val="tx1"/>
                </a:solidFill>
                <a:ea typeface="DejaVu Sans"/>
              </a:rPr>
              <a:t>] and [</a:t>
            </a:r>
            <a:r>
              <a:rPr lang="en-US" sz="2000" dirty="0">
                <a:solidFill>
                  <a:schemeClr val="tx1"/>
                </a:solidFill>
              </a:rPr>
              <a:t>15-23-0494-02-04ad</a:t>
            </a:r>
            <a:r>
              <a:rPr lang="en-US" sz="2000" i="1" dirty="0">
                <a:solidFill>
                  <a:schemeClr val="tx1"/>
                </a:solidFill>
              </a:rPr>
              <a:t>], </a:t>
            </a:r>
            <a:r>
              <a:rPr lang="en-US" sz="2000" b="0" i="1" strike="noStrike" spc="-1" dirty="0">
                <a:solidFill>
                  <a:srgbClr val="000000"/>
                </a:solidFill>
                <a:latin typeface="Arial"/>
                <a:ea typeface="DejaVu Sans"/>
              </a:rPr>
              <a:t>respectively, be approved by the IEEE 802.15 WG and that the EC be requested to forward the PAR to </a:t>
            </a:r>
            <a:r>
              <a:rPr lang="en-US" sz="2000" b="0" i="1" strike="noStrike" spc="-1" dirty="0" err="1">
                <a:solidFill>
                  <a:srgbClr val="000000"/>
                </a:solidFill>
                <a:latin typeface="Arial"/>
                <a:ea typeface="DejaVu Sans"/>
              </a:rPr>
              <a:t>NesCom</a:t>
            </a:r>
            <a:r>
              <a:rPr lang="en-US" sz="2000" b="0" i="1" strike="noStrike" spc="-1" dirty="0">
                <a:solidFill>
                  <a:srgbClr val="000000"/>
                </a:solidFill>
                <a:latin typeface="Arial"/>
                <a:ea typeface="DejaVu Sans"/>
              </a:rPr>
              <a:t>. The 802.15 working group chair and technical editor are authorized to make additional modifications to the PAR and CSD as needed to reflect EC discussion at its closing meeting.</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r>
              <a:rPr lang="en-US" sz="2000" b="0" strike="noStrike" spc="-1" dirty="0">
                <a:solidFill>
                  <a:srgbClr val="000000"/>
                </a:solidFill>
                <a:latin typeface="Arial"/>
                <a:ea typeface="DejaVu Sans"/>
              </a:rPr>
              <a:t>Moved by: </a:t>
            </a:r>
            <a:r>
              <a:rPr lang="en-US" sz="2000" spc="-1" dirty="0">
                <a:solidFill>
                  <a:schemeClr val="tx1"/>
                </a:solidFill>
                <a:ea typeface="DejaVu Sans"/>
              </a:rPr>
              <a:t>Thomas Almholt [Texas Instruments, Inc]</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 [WISUN Alliance]</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err="1"/>
              <a:t>Webex</a:t>
            </a:r>
            <a:r>
              <a:rPr lang="en-US" altLang="en-US" dirty="0"/>
              <a:t> meeting schedule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17</a:t>
            </a:fld>
            <a:endParaRPr lang="en-US" altLang="en-US">
              <a:solidFill>
                <a:schemeClr val="tx1"/>
              </a:solidFill>
            </a:endParaRPr>
          </a:p>
        </p:txBody>
      </p:sp>
      <p:graphicFrame>
        <p:nvGraphicFramePr>
          <p:cNvPr id="2" name="Table 1">
            <a:extLst>
              <a:ext uri="{FF2B5EF4-FFF2-40B4-BE49-F238E27FC236}">
                <a16:creationId xmlns:a16="http://schemas.microsoft.com/office/drawing/2014/main" id="{875B6ED4-02B1-41AF-A74C-6EE2397CE2D4}"/>
              </a:ext>
            </a:extLst>
          </p:cNvPr>
          <p:cNvGraphicFramePr>
            <a:graphicFrameLocks noGrp="1"/>
          </p:cNvGraphicFramePr>
          <p:nvPr>
            <p:extLst>
              <p:ext uri="{D42A27DB-BD31-4B8C-83A1-F6EECF244321}">
                <p14:modId xmlns:p14="http://schemas.microsoft.com/office/powerpoint/2010/main" val="1909480968"/>
              </p:ext>
            </p:extLst>
          </p:nvPr>
        </p:nvGraphicFramePr>
        <p:xfrm>
          <a:off x="768350" y="2386462"/>
          <a:ext cx="7764464" cy="784620"/>
        </p:xfrm>
        <a:graphic>
          <a:graphicData uri="http://schemas.openxmlformats.org/drawingml/2006/table">
            <a:tbl>
              <a:tblPr firstRow="1" firstCol="1" bandRow="1">
                <a:tableStyleId>{073A0DAA-6AF3-43AB-8588-CEC1D06C72B9}</a:tableStyleId>
              </a:tblPr>
              <a:tblGrid>
                <a:gridCol w="1585628">
                  <a:extLst>
                    <a:ext uri="{9D8B030D-6E8A-4147-A177-3AD203B41FA5}">
                      <a16:colId xmlns:a16="http://schemas.microsoft.com/office/drawing/2014/main" val="34705978"/>
                    </a:ext>
                  </a:extLst>
                </a:gridCol>
                <a:gridCol w="1544709">
                  <a:extLst>
                    <a:ext uri="{9D8B030D-6E8A-4147-A177-3AD203B41FA5}">
                      <a16:colId xmlns:a16="http://schemas.microsoft.com/office/drawing/2014/main" val="2093945234"/>
                    </a:ext>
                  </a:extLst>
                </a:gridCol>
                <a:gridCol w="1544709">
                  <a:extLst>
                    <a:ext uri="{9D8B030D-6E8A-4147-A177-3AD203B41FA5}">
                      <a16:colId xmlns:a16="http://schemas.microsoft.com/office/drawing/2014/main" val="1583402535"/>
                    </a:ext>
                  </a:extLst>
                </a:gridCol>
                <a:gridCol w="1544709">
                  <a:extLst>
                    <a:ext uri="{9D8B030D-6E8A-4147-A177-3AD203B41FA5}">
                      <a16:colId xmlns:a16="http://schemas.microsoft.com/office/drawing/2014/main" val="3893574250"/>
                    </a:ext>
                  </a:extLst>
                </a:gridCol>
                <a:gridCol w="1544709">
                  <a:extLst>
                    <a:ext uri="{9D8B030D-6E8A-4147-A177-3AD203B41FA5}">
                      <a16:colId xmlns:a16="http://schemas.microsoft.com/office/drawing/2014/main" val="3445668577"/>
                    </a:ext>
                  </a:extLst>
                </a:gridCol>
              </a:tblGrid>
              <a:tr h="261540">
                <a:tc>
                  <a:txBody>
                    <a:bodyPr/>
                    <a:lstStyle/>
                    <a:p>
                      <a:pPr marL="0" marR="0">
                        <a:lnSpc>
                          <a:spcPct val="106000"/>
                        </a:lnSpc>
                        <a:spcBef>
                          <a:spcPts val="0"/>
                        </a:spcBef>
                        <a:spcAft>
                          <a:spcPts val="0"/>
                        </a:spcAft>
                      </a:pPr>
                      <a:r>
                        <a:rPr lang="en-US" sz="1600" dirty="0">
                          <a:effectLst/>
                        </a:rPr>
                        <a:t>Date</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Dallas (CST)</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Berlin</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Beijing</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Seoul</a:t>
                      </a:r>
                      <a:endParaRPr lang="en-US" sz="800">
                        <a:effectLst/>
                        <a:latin typeface="Times New Roman" panose="02020603050405020304" pitchFamily="18" charset="0"/>
                        <a:ea typeface="Calibri" panose="020F0502020204030204" pitchFamily="34" charset="0"/>
                      </a:endParaRPr>
                    </a:p>
                  </a:txBody>
                  <a:tcPr marL="55169" marR="55169" marT="7662" marB="7662"/>
                </a:tc>
                <a:extLst>
                  <a:ext uri="{0D108BD9-81ED-4DB2-BD59-A6C34878D82A}">
                    <a16:rowId xmlns:a16="http://schemas.microsoft.com/office/drawing/2014/main" val="3616670134"/>
                  </a:ext>
                </a:extLst>
              </a:tr>
              <a:tr h="261540">
                <a:tc>
                  <a:txBody>
                    <a:bodyPr/>
                    <a:lstStyle/>
                    <a:p>
                      <a:pPr marL="0" marR="0">
                        <a:lnSpc>
                          <a:spcPct val="106000"/>
                        </a:lnSpc>
                        <a:spcBef>
                          <a:spcPts val="0"/>
                        </a:spcBef>
                        <a:spcAft>
                          <a:spcPts val="0"/>
                        </a:spcAft>
                      </a:pPr>
                      <a:r>
                        <a:rPr lang="en-US" sz="1600" dirty="0">
                          <a:effectLst/>
                        </a:rPr>
                        <a:t>October 25th</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08:00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15:00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21:00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22:00</a:t>
                      </a:r>
                      <a:endParaRPr lang="en-US" sz="800" dirty="0">
                        <a:effectLst/>
                        <a:latin typeface="Times New Roman" panose="02020603050405020304" pitchFamily="18" charset="0"/>
                        <a:ea typeface="Calibri" panose="020F0502020204030204" pitchFamily="34" charset="0"/>
                      </a:endParaRPr>
                    </a:p>
                  </a:txBody>
                  <a:tcPr marL="55169" marR="55169" marT="7662" marB="7662"/>
                </a:tc>
                <a:extLst>
                  <a:ext uri="{0D108BD9-81ED-4DB2-BD59-A6C34878D82A}">
                    <a16:rowId xmlns:a16="http://schemas.microsoft.com/office/drawing/2014/main" val="3068679147"/>
                  </a:ext>
                </a:extLst>
              </a:tr>
              <a:tr h="261540">
                <a:tc>
                  <a:txBody>
                    <a:bodyPr/>
                    <a:lstStyle/>
                    <a:p>
                      <a:pPr marL="0" marR="0">
                        <a:lnSpc>
                          <a:spcPct val="106000"/>
                        </a:lnSpc>
                        <a:spcBef>
                          <a:spcPts val="0"/>
                        </a:spcBef>
                        <a:spcAft>
                          <a:spcPts val="0"/>
                        </a:spcAft>
                      </a:pPr>
                      <a:r>
                        <a:rPr lang="en-US" sz="1600" dirty="0">
                          <a:effectLst/>
                        </a:rPr>
                        <a:t>November 8th</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08:00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15:00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21:00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22:00</a:t>
                      </a:r>
                      <a:endParaRPr lang="en-US" sz="800" dirty="0">
                        <a:effectLst/>
                        <a:latin typeface="Times New Roman" panose="02020603050405020304" pitchFamily="18" charset="0"/>
                        <a:ea typeface="Calibri" panose="020F0502020204030204" pitchFamily="34" charset="0"/>
                      </a:endParaRPr>
                    </a:p>
                  </a:txBody>
                  <a:tcPr marL="55169" marR="55169" marT="7662" marB="7662"/>
                </a:tc>
                <a:extLst>
                  <a:ext uri="{0D108BD9-81ED-4DB2-BD59-A6C34878D82A}">
                    <a16:rowId xmlns:a16="http://schemas.microsoft.com/office/drawing/2014/main" val="4077020589"/>
                  </a:ext>
                </a:extLst>
              </a:tr>
            </a:tbl>
          </a:graphicData>
        </a:graphic>
      </p:graphicFrame>
    </p:spTree>
    <p:extLst>
      <p:ext uri="{BB962C8B-B14F-4D97-AF65-F5344CB8AC3E}">
        <p14:creationId xmlns:p14="http://schemas.microsoft.com/office/powerpoint/2010/main" val="3401062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notes from at July-23 Meeting</a:t>
            </a:r>
            <a:endParaRPr lang="en-US" sz="2000" dirty="0"/>
          </a:p>
          <a:p>
            <a:pPr marL="514350" indent="-514350">
              <a:buFont typeface="+mj-lt"/>
              <a:buAutoNum type="arabicPeriod"/>
            </a:pPr>
            <a:r>
              <a:rPr lang="en-US" sz="2400" dirty="0"/>
              <a:t>Review PAR contribution</a:t>
            </a:r>
          </a:p>
          <a:p>
            <a:pPr marL="514350" indent="-514350">
              <a:buFont typeface="+mj-lt"/>
              <a:buAutoNum type="arabicPeriod"/>
            </a:pPr>
            <a:r>
              <a:rPr lang="en-US" altLang="en-US" sz="2400" dirty="0"/>
              <a:t>Create a proposal for a PAR</a:t>
            </a:r>
            <a:endParaRPr lang="en-US" sz="2400" dirty="0"/>
          </a:p>
          <a:p>
            <a:pPr marL="514350" indent="-514350">
              <a:buFont typeface="+mj-lt"/>
              <a:buAutoNum type="arabicPeriod"/>
            </a:pPr>
            <a:r>
              <a:rPr lang="en-US" altLang="en-US" sz="2400" dirty="0"/>
              <a:t>Create a proposal for a CSD</a:t>
            </a:r>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2</a:t>
            </a:fld>
            <a:endParaRPr lang="en-US" altLang="en-US">
              <a:solidFill>
                <a:schemeClr val="tx1"/>
              </a:solidFill>
            </a:endParaRPr>
          </a:p>
        </p:txBody>
      </p:sp>
    </p:spTree>
    <p:extLst>
      <p:ext uri="{BB962C8B-B14F-4D97-AF65-F5344CB8AC3E}">
        <p14:creationId xmlns:p14="http://schemas.microsoft.com/office/powerpoint/2010/main" val="209196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Interest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86816</TotalTime>
  <Words>1343</Words>
  <Application>Microsoft Office PowerPoint</Application>
  <PresentationFormat>On-screen Show (4:3)</PresentationFormat>
  <Paragraphs>143</Paragraphs>
  <Slides>17</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17</vt:i4>
      </vt:variant>
    </vt:vector>
  </HeadingPairs>
  <TitlesOfParts>
    <vt:vector size="32"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Interest Group SUN PHY Next Generation SUN PHY’s</vt:lpstr>
      <vt:lpstr>Proposed Agenda</vt:lpstr>
      <vt:lpstr>Interest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Closing Report for SUN-PHY IG</vt:lpstr>
      <vt:lpstr>PowerPoint Presentation</vt:lpstr>
      <vt:lpstr>PowerPoint Presentation</vt:lpstr>
      <vt:lpstr>Webex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358</cp:revision>
  <cp:lastPrinted>2000-03-07T00:55:37Z</cp:lastPrinted>
  <dcterms:created xsi:type="dcterms:W3CDTF">2016-01-17T22:48:36Z</dcterms:created>
  <dcterms:modified xsi:type="dcterms:W3CDTF">2023-09-14T15:40:33Z</dcterms:modified>
  <cp:category/>
</cp:coreProperties>
</file>