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18"/>
  </p:notesMasterIdLst>
  <p:sldIdLst>
    <p:sldId id="322" r:id="rId3"/>
    <p:sldId id="2435" r:id="rId4"/>
    <p:sldId id="365" r:id="rId5"/>
    <p:sldId id="304" r:id="rId6"/>
    <p:sldId id="369" r:id="rId7"/>
    <p:sldId id="370" r:id="rId8"/>
    <p:sldId id="371" r:id="rId9"/>
    <p:sldId id="2422" r:id="rId10"/>
    <p:sldId id="2423" r:id="rId11"/>
    <p:sldId id="2424" r:id="rId12"/>
    <p:sldId id="401" r:id="rId13"/>
    <p:sldId id="402" r:id="rId14"/>
    <p:sldId id="317" r:id="rId15"/>
    <p:sldId id="2440" r:id="rId16"/>
    <p:sldId id="2442"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15-23-0478-00-04ad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September 11</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Closing Report for SUN-PHY IG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484784"/>
            <a:ext cx="7764463" cy="4752528"/>
          </a:xfrm>
        </p:spPr>
        <p:txBody>
          <a:bodyPr/>
          <a:lstStyle/>
          <a:p>
            <a:pPr lvl="0">
              <a:buAutoNum type="arabicParenR"/>
            </a:pPr>
            <a:r>
              <a:rPr lang="en-US" sz="1600" dirty="0"/>
              <a:t>Review Call to action submissions</a:t>
            </a:r>
            <a:endParaRPr lang="en-US" sz="1200" dirty="0"/>
          </a:p>
          <a:p>
            <a:pPr lvl="1">
              <a:buAutoNum type="arabicParenR"/>
            </a:pPr>
            <a:r>
              <a:rPr lang="en-US" sz="1200" dirty="0"/>
              <a:t>64-QAM extension for the SUN OFDM PHY (15-23-0389-00-04ad)</a:t>
            </a:r>
          </a:p>
          <a:p>
            <a:pPr lvl="1">
              <a:buAutoNum type="arabicParenR"/>
            </a:pPr>
            <a:r>
              <a:rPr lang="en-US" sz="1200" dirty="0"/>
              <a:t>Preamble proposal for the SUN OFDM-LR PHY (15-23-0391-00-04ad)</a:t>
            </a:r>
          </a:p>
          <a:p>
            <a:pPr lvl="1">
              <a:buAutoNum type="arabicParenR"/>
            </a:pPr>
            <a:r>
              <a:rPr lang="en-US" sz="1200" dirty="0"/>
              <a:t>SUN extension related to SUN-OFDM and SUN-FSK (15-23-0390-00-04ad)</a:t>
            </a:r>
          </a:p>
          <a:p>
            <a:pPr>
              <a:buAutoNum type="arabicParenR"/>
            </a:pPr>
            <a:r>
              <a:rPr lang="en-US" sz="1600" dirty="0"/>
              <a:t>IG worked on creating a Study Group formation ask to the WG chair</a:t>
            </a:r>
          </a:p>
          <a:p>
            <a:pPr lvl="1">
              <a:buAutoNum type="arabicParenR"/>
            </a:pPr>
            <a:r>
              <a:rPr lang="en-US" sz="1200" dirty="0"/>
              <a:t>Name and short description of what we are going to study</a:t>
            </a:r>
          </a:p>
          <a:p>
            <a:pPr lvl="1">
              <a:buAutoNum type="arabicParenR"/>
            </a:pPr>
            <a:r>
              <a:rPr lang="en-US" sz="1200" dirty="0"/>
              <a:t>Name : Next Generation SUN PHY Study Group</a:t>
            </a:r>
          </a:p>
          <a:p>
            <a:pPr lvl="1">
              <a:buFont typeface="Times New Roman" panose="02020603050405020304" pitchFamily="18" charset="0"/>
              <a:buAutoNum type="arabicParenR"/>
            </a:pPr>
            <a:r>
              <a:rPr lang="en-US" sz="1200" dirty="0"/>
              <a:t>Description : Additional improvement to the SUN-OFDM specification with a particular focus on long-range communication in highly congested environments. Higher data rate options for SUN-OFDM, improved robustness, and additional frequency range for SUN PHY.</a:t>
            </a:r>
          </a:p>
          <a:p>
            <a:pPr lvl="1">
              <a:buFont typeface="Times New Roman" panose="02020603050405020304" pitchFamily="18" charset="0"/>
              <a:buAutoNum type="arabicParenR"/>
            </a:pPr>
            <a:r>
              <a:rPr lang="en-US" sz="1200" dirty="0"/>
              <a:t>Chair of Study Group : Thomas Almholt (TI)</a:t>
            </a:r>
          </a:p>
          <a:p>
            <a:pPr lvl="0">
              <a:buAutoNum type="arabicParenR"/>
            </a:pPr>
            <a:r>
              <a:rPr lang="en-US" sz="1600" dirty="0"/>
              <a:t>Next steps:</a:t>
            </a:r>
          </a:p>
          <a:p>
            <a:pPr lvl="1">
              <a:buAutoNum type="arabicParenR"/>
            </a:pPr>
            <a:r>
              <a:rPr lang="en-US" sz="1200" dirty="0"/>
              <a:t>Draft a PAR in September</a:t>
            </a:r>
          </a:p>
          <a:p>
            <a:pPr lvl="2">
              <a:buFont typeface="Times New Roman" panose="02020603050405020304" pitchFamily="18" charset="0"/>
              <a:buAutoNum type="arabicParenR"/>
            </a:pPr>
            <a:r>
              <a:rPr lang="en-US" sz="800" dirty="0"/>
              <a:t>Ask for 2 sessions at the September meeting AM1 or AM2</a:t>
            </a:r>
            <a:endParaRPr lang="en-US" sz="1200" dirty="0"/>
          </a:p>
          <a:p>
            <a:pPr lvl="2">
              <a:buAutoNum type="arabicParenR"/>
            </a:pPr>
            <a:r>
              <a:rPr lang="en-US" sz="800" dirty="0"/>
              <a:t>Schedule 1 or 2 calls between now and next F2F meeting</a:t>
            </a:r>
          </a:p>
          <a:p>
            <a:pPr lvl="1">
              <a:buAutoNum type="arabicParenR"/>
            </a:pPr>
            <a:r>
              <a:rPr lang="en-US" sz="1200" dirty="0"/>
              <a:t>Working Group approval</a:t>
            </a:r>
          </a:p>
          <a:p>
            <a:pPr lvl="1">
              <a:buAutoNum type="arabicParenR"/>
            </a:pPr>
            <a:r>
              <a:rPr lang="en-US" sz="1200" dirty="0"/>
              <a:t>Submit 30 day in advance of Plenary (Next one is in November)</a:t>
            </a:r>
          </a:p>
        </p:txBody>
      </p:sp>
    </p:spTree>
    <p:extLst>
      <p:ext uri="{BB962C8B-B14F-4D97-AF65-F5344CB8AC3E}">
        <p14:creationId xmlns:p14="http://schemas.microsoft.com/office/powerpoint/2010/main" val="335494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err="1"/>
              <a:t>Webex</a:t>
            </a:r>
            <a:r>
              <a:rPr lang="en-US" altLang="en-US" dirty="0"/>
              <a:t> meeting schedule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15</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875B6ED4-02B1-41AF-A74C-6EE2397CE2D4}"/>
              </a:ext>
            </a:extLst>
          </p:cNvPr>
          <p:cNvGraphicFramePr>
            <a:graphicFrameLocks noGrp="1"/>
          </p:cNvGraphicFramePr>
          <p:nvPr>
            <p:extLst>
              <p:ext uri="{D42A27DB-BD31-4B8C-83A1-F6EECF244321}">
                <p14:modId xmlns:p14="http://schemas.microsoft.com/office/powerpoint/2010/main" val="2573605473"/>
              </p:ext>
            </p:extLst>
          </p:nvPr>
        </p:nvGraphicFramePr>
        <p:xfrm>
          <a:off x="768350" y="2386462"/>
          <a:ext cx="7764464" cy="784620"/>
        </p:xfrm>
        <a:graphic>
          <a:graphicData uri="http://schemas.openxmlformats.org/drawingml/2006/table">
            <a:tbl>
              <a:tblPr firstRow="1" firstCol="1" bandRow="1">
                <a:tableStyleId>{073A0DAA-6AF3-43AB-8588-CEC1D06C72B9}</a:tableStyleId>
              </a:tblPr>
              <a:tblGrid>
                <a:gridCol w="1585628">
                  <a:extLst>
                    <a:ext uri="{9D8B030D-6E8A-4147-A177-3AD203B41FA5}">
                      <a16:colId xmlns:a16="http://schemas.microsoft.com/office/drawing/2014/main" val="34705978"/>
                    </a:ext>
                  </a:extLst>
                </a:gridCol>
                <a:gridCol w="1544709">
                  <a:extLst>
                    <a:ext uri="{9D8B030D-6E8A-4147-A177-3AD203B41FA5}">
                      <a16:colId xmlns:a16="http://schemas.microsoft.com/office/drawing/2014/main" val="2093945234"/>
                    </a:ext>
                  </a:extLst>
                </a:gridCol>
                <a:gridCol w="1544709">
                  <a:extLst>
                    <a:ext uri="{9D8B030D-6E8A-4147-A177-3AD203B41FA5}">
                      <a16:colId xmlns:a16="http://schemas.microsoft.com/office/drawing/2014/main" val="1583402535"/>
                    </a:ext>
                  </a:extLst>
                </a:gridCol>
                <a:gridCol w="1544709">
                  <a:extLst>
                    <a:ext uri="{9D8B030D-6E8A-4147-A177-3AD203B41FA5}">
                      <a16:colId xmlns:a16="http://schemas.microsoft.com/office/drawing/2014/main" val="3893574250"/>
                    </a:ext>
                  </a:extLst>
                </a:gridCol>
                <a:gridCol w="1544709">
                  <a:extLst>
                    <a:ext uri="{9D8B030D-6E8A-4147-A177-3AD203B41FA5}">
                      <a16:colId xmlns:a16="http://schemas.microsoft.com/office/drawing/2014/main" val="3445668577"/>
                    </a:ext>
                  </a:extLst>
                </a:gridCol>
              </a:tblGrid>
              <a:tr h="261540">
                <a:tc>
                  <a:txBody>
                    <a:bodyPr/>
                    <a:lstStyle/>
                    <a:p>
                      <a:pPr marL="0" marR="0">
                        <a:lnSpc>
                          <a:spcPct val="106000"/>
                        </a:lnSpc>
                        <a:spcBef>
                          <a:spcPts val="0"/>
                        </a:spcBef>
                        <a:spcAft>
                          <a:spcPts val="0"/>
                        </a:spcAft>
                      </a:pPr>
                      <a:r>
                        <a:rPr lang="en-US" sz="1600" dirty="0">
                          <a:effectLst/>
                        </a:rPr>
                        <a:t>Date</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San Diego</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Berlin</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Beijing</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Seoul</a:t>
                      </a:r>
                      <a:endParaRPr lang="en-US" sz="80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616670134"/>
                  </a:ext>
                </a:extLst>
              </a:tr>
              <a:tr h="261540">
                <a:tc>
                  <a:txBody>
                    <a:bodyPr/>
                    <a:lstStyle/>
                    <a:p>
                      <a:pPr marL="0" marR="0">
                        <a:lnSpc>
                          <a:spcPct val="106000"/>
                        </a:lnSpc>
                        <a:spcBef>
                          <a:spcPts val="0"/>
                        </a:spcBef>
                        <a:spcAft>
                          <a:spcPts val="0"/>
                        </a:spcAft>
                      </a:pPr>
                      <a:r>
                        <a:rPr lang="en-US" sz="1600" dirty="0">
                          <a:effectLst/>
                        </a:rPr>
                        <a:t>August 1st</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06:00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15:00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21:00</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22:00</a:t>
                      </a:r>
                      <a:endParaRPr lang="en-US" sz="80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068679147"/>
                  </a:ext>
                </a:extLst>
              </a:tr>
              <a:tr h="261540">
                <a:tc>
                  <a:txBody>
                    <a:bodyPr/>
                    <a:lstStyle/>
                    <a:p>
                      <a:pPr marL="0" marR="0">
                        <a:lnSpc>
                          <a:spcPct val="106000"/>
                        </a:lnSpc>
                        <a:spcBef>
                          <a:spcPts val="0"/>
                        </a:spcBef>
                        <a:spcAft>
                          <a:spcPts val="0"/>
                        </a:spcAft>
                      </a:pPr>
                      <a:r>
                        <a:rPr lang="en-US" sz="1600" dirty="0">
                          <a:effectLst/>
                        </a:rPr>
                        <a:t>August 15th</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22:00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07:00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13:00</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14:00</a:t>
                      </a:r>
                      <a:endParaRPr lang="en-US" sz="800" dirty="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4077020589"/>
                  </a:ext>
                </a:extLst>
              </a:tr>
            </a:tbl>
          </a:graphicData>
        </a:graphic>
      </p:graphicFrame>
    </p:spTree>
    <p:extLst>
      <p:ext uri="{BB962C8B-B14F-4D97-AF65-F5344CB8AC3E}">
        <p14:creationId xmlns:p14="http://schemas.microsoft.com/office/powerpoint/2010/main" val="340106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July-23 Meeting</a:t>
            </a:r>
            <a:endParaRPr lang="en-US" sz="2000" dirty="0"/>
          </a:p>
          <a:p>
            <a:pPr marL="514350" indent="-514350">
              <a:buFont typeface="+mj-lt"/>
              <a:buAutoNum type="arabicPeriod"/>
            </a:pPr>
            <a:r>
              <a:rPr lang="en-US" sz="2400" dirty="0"/>
              <a:t>Review PAR contribution</a:t>
            </a:r>
          </a:p>
          <a:p>
            <a:pPr marL="514350" indent="-514350">
              <a:buFont typeface="+mj-lt"/>
              <a:buAutoNum type="arabicPeriod"/>
            </a:pPr>
            <a:r>
              <a:rPr lang="en-US" altLang="en-US" sz="2400" dirty="0"/>
              <a:t>Create a proposal for a PAR</a:t>
            </a:r>
            <a:endParaRPr lang="en-US" sz="2400" dirty="0"/>
          </a:p>
          <a:p>
            <a:pPr marL="514350" indent="-514350">
              <a:buFont typeface="+mj-lt"/>
              <a:buAutoNum type="arabicPeriod"/>
            </a:pPr>
            <a:r>
              <a:rPr lang="en-US" altLang="en-US" sz="2400" dirty="0"/>
              <a:t>Create a proposal for a CSD</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20919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85668</TotalTime>
  <Words>1260</Words>
  <Application>Microsoft Office PowerPoint</Application>
  <PresentationFormat>On-screen Show (4:3)</PresentationFormat>
  <Paragraphs>133</Paragraphs>
  <Slides>15</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15</vt:i4>
      </vt:variant>
    </vt:vector>
  </HeadingPairs>
  <TitlesOfParts>
    <vt:vector size="30"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Interest Group SUN PHY Next Generation SUN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Closing Report for SUN-PHY IG</vt:lpstr>
      <vt:lpstr>Webex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348</cp:revision>
  <cp:lastPrinted>2000-03-07T00:55:37Z</cp:lastPrinted>
  <dcterms:created xsi:type="dcterms:W3CDTF">2016-01-17T22:48:36Z</dcterms:created>
  <dcterms:modified xsi:type="dcterms:W3CDTF">2023-09-11T11:53:38Z</dcterms:modified>
  <cp:category/>
</cp:coreProperties>
</file>