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64" r:id="rId2"/>
    <p:sldId id="256" r:id="rId3"/>
    <p:sldId id="303" r:id="rId4"/>
    <p:sldId id="305" r:id="rId5"/>
    <p:sldId id="776" r:id="rId6"/>
    <p:sldId id="775" r:id="rId7"/>
    <p:sldId id="778" r:id="rId8"/>
    <p:sldId id="784" r:id="rId9"/>
    <p:sldId id="785" r:id="rId10"/>
    <p:sldId id="782" r:id="rId11"/>
    <p:sldId id="783" r:id="rId12"/>
    <p:sldId id="787" r:id="rId13"/>
    <p:sldId id="788" r:id="rId14"/>
    <p:sldId id="789" r:id="rId15"/>
    <p:sldId id="790" r:id="rId16"/>
    <p:sldId id="780" r:id="rId17"/>
    <p:sldId id="791" r:id="rId18"/>
    <p:sldId id="777" r:id="rId19"/>
    <p:sldId id="772" r:id="rId20"/>
    <p:sldId id="786" r:id="rId21"/>
    <p:sldId id="774"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20" autoAdjust="0"/>
  </p:normalViewPr>
  <p:slideViewPr>
    <p:cSldViewPr>
      <p:cViewPr varScale="1">
        <p:scale>
          <a:sx n="62" d="100"/>
          <a:sy n="62" d="100"/>
        </p:scale>
        <p:origin x="1400" y="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2023/9/12</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2023/9/12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06691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4</a:t>
            </a:fld>
            <a:endParaRPr kumimoji="1" lang="ja-JP" altLang="en-US"/>
          </a:p>
        </p:txBody>
      </p:sp>
    </p:spTree>
    <p:extLst>
      <p:ext uri="{BB962C8B-B14F-4D97-AF65-F5344CB8AC3E}">
        <p14:creationId xmlns:p14="http://schemas.microsoft.com/office/powerpoint/2010/main" val="1423468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5</a:t>
            </a:fld>
            <a:endParaRPr kumimoji="1" lang="ja-JP" altLang="en-US"/>
          </a:p>
        </p:txBody>
      </p:sp>
    </p:spTree>
    <p:extLst>
      <p:ext uri="{BB962C8B-B14F-4D97-AF65-F5344CB8AC3E}">
        <p14:creationId xmlns:p14="http://schemas.microsoft.com/office/powerpoint/2010/main" val="1144116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dirty="0"/>
              <a:t>N=54 shortened Reed-Solomon codes has 324 bits code length (m=6, 54*6=324)</a:t>
            </a:r>
          </a:p>
          <a:p>
            <a:pPr marL="171450" indent="-171450">
              <a:buFont typeface="Arial" panose="020B0604020202020204" pitchFamily="34" charset="0"/>
              <a:buChar char="•"/>
            </a:pPr>
            <a:r>
              <a:rPr kumimoji="1" lang="en-US" altLang="ja-JP" dirty="0"/>
              <a:t>Hence, this code length matches the information bit length of 15.4ab LDPC codes in multiples </a:t>
            </a:r>
          </a:p>
          <a:p>
            <a:pPr marL="171450" indent="-171450">
              <a:buFont typeface="Arial" panose="020B0604020202020204" pitchFamily="34" charset="0"/>
              <a:buChar char="•"/>
            </a:pPr>
            <a:r>
              <a:rPr kumimoji="1" lang="en-US" altLang="ja-JP" dirty="0"/>
              <a:t>For low QoS case, original 15.6 BCH codes will be applied as a one idea</a:t>
            </a:r>
          </a:p>
          <a:p>
            <a:pPr marL="171450" indent="-171450">
              <a:buFont typeface="Arial" panose="020B0604020202020204" pitchFamily="34" charset="0"/>
              <a:buChar char="•"/>
            </a:pPr>
            <a:r>
              <a:rPr kumimoji="1" lang="en-US" altLang="ja-JP" sz="1200" dirty="0">
                <a:latin typeface="+mj-lt"/>
                <a:ea typeface="+mj-ea"/>
              </a:rPr>
              <a:t>Coexistence class 0~7</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6</a:t>
            </a:fld>
            <a:endParaRPr kumimoji="1" lang="ja-JP" altLang="en-US"/>
          </a:p>
        </p:txBody>
      </p:sp>
    </p:spTree>
    <p:extLst>
      <p:ext uri="{BB962C8B-B14F-4D97-AF65-F5344CB8AC3E}">
        <p14:creationId xmlns:p14="http://schemas.microsoft.com/office/powerpoint/2010/main" val="3289175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18</a:t>
            </a:fld>
            <a:endParaRPr kumimoji="1" lang="ja-JP" altLang="en-US"/>
          </a:p>
        </p:txBody>
      </p:sp>
    </p:spTree>
    <p:extLst>
      <p:ext uri="{BB962C8B-B14F-4D97-AF65-F5344CB8AC3E}">
        <p14:creationId xmlns:p14="http://schemas.microsoft.com/office/powerpoint/2010/main" val="3380819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sz="1200" dirty="0">
                <a:latin typeface="+mj-lt"/>
                <a:ea typeface="+mj-ea"/>
              </a:rPr>
              <a:t>Coexistence class 8</a:t>
            </a:r>
          </a:p>
          <a:p>
            <a:pPr marL="171450" indent="-171450">
              <a:buFont typeface="Arial" panose="020B0604020202020204" pitchFamily="34" charset="0"/>
              <a:buChar char="•"/>
            </a:pPr>
            <a:r>
              <a:rPr kumimoji="1" lang="en-US" altLang="ja-JP" dirty="0"/>
              <a:t>Hybrid ARQ is utilized</a:t>
            </a:r>
          </a:p>
          <a:p>
            <a:pPr marL="171450" indent="-171450">
              <a:buFont typeface="Arial" panose="020B0604020202020204" pitchFamily="34" charset="0"/>
              <a:buChar char="•"/>
            </a:pPr>
            <a:r>
              <a:rPr kumimoji="1" lang="en-US" altLang="ja-JP" dirty="0"/>
              <a:t>Table #1 and #2 are shared by One drive</a:t>
            </a: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21</a:t>
            </a:fld>
            <a:endParaRPr kumimoji="1" lang="ja-JP" altLang="en-US"/>
          </a:p>
        </p:txBody>
      </p:sp>
    </p:spTree>
    <p:extLst>
      <p:ext uri="{BB962C8B-B14F-4D97-AF65-F5344CB8AC3E}">
        <p14:creationId xmlns:p14="http://schemas.microsoft.com/office/powerpoint/2010/main" val="3127014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3944540" y="228600"/>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15-23-0474-00-06ma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F29BC87-BF55-421B-B54D-29C11A5C93C2}" type="slidenum">
              <a:rPr lang="en-US" smtClean="0">
                <a:solidFill>
                  <a:srgbClr val="000000"/>
                </a:solidFill>
              </a:rPr>
              <a:pPr>
                <a:defRPr/>
              </a:pPr>
              <a:t>‹#›</a:t>
            </a:fld>
            <a:endParaRPr lang="en-US" dirty="0">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364088" y="6453336"/>
            <a:ext cx="3744416" cy="553998"/>
          </a:xfrm>
          <a:prstGeom prst="rect">
            <a:avLst/>
          </a:prstGeo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265333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3660949" y="238423"/>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15-23-0474-00-06ma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292080" y="6453336"/>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dirty="0">
                <a:solidFill>
                  <a:srgbClr val="000000"/>
                </a:solidFill>
              </a:rPr>
              <a:t>Slide </a:t>
            </a:r>
            <a:fld id="{088E86A2-24BB-437A-8099-76D2C87A4801}" type="slidenum">
              <a:rPr lang="en-US" smtClean="0">
                <a:solidFill>
                  <a:srgbClr val="000000"/>
                </a:solidFill>
              </a:rPr>
              <a:pPr>
                <a:defRPr/>
              </a:pPr>
              <a:t>‹#›</a:t>
            </a:fld>
            <a:endParaRPr lang="en-US" dirty="0">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364088" y="6453336"/>
            <a:ext cx="3744416"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40967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2399" y="6475413"/>
            <a:ext cx="535403" cy="184666"/>
          </a:xfrm>
        </p:spPr>
        <p:txBody>
          <a:bodyPr/>
          <a:lstStyle>
            <a:lvl1pPr>
              <a:defRPr sz="1200" smtClean="0">
                <a:latin typeface="+mj-lt"/>
              </a:defRPr>
            </a:lvl1pPr>
          </a:lstStyle>
          <a:p>
            <a:pPr>
              <a:defRPr/>
            </a:pPr>
            <a:r>
              <a:rPr lang="en-US" dirty="0">
                <a:solidFill>
                  <a:srgbClr val="000000"/>
                </a:solidFill>
              </a:rPr>
              <a:t>Slide </a:t>
            </a:r>
            <a:fld id="{656268D0-4611-45F7-BF6F-449ED53C6C0E}" type="slidenum">
              <a:rPr lang="en-US" smtClean="0">
                <a:solidFill>
                  <a:srgbClr val="000000"/>
                </a:solidFill>
              </a:rPr>
              <a:pPr>
                <a:defRPr/>
              </a:pPr>
              <a:t>‹#›</a:t>
            </a:fld>
            <a:endParaRPr lang="en-US" dirty="0">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220072" y="6475413"/>
            <a:ext cx="3816424"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364088" y="6428601"/>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755576" y="188640"/>
            <a:ext cx="1600200" cy="359916"/>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24" name="Google Shape;24;p2"/>
          <p:cNvSpPr txBox="1">
            <a:spLocks noGrp="1"/>
          </p:cNvSpPr>
          <p:nvPr>
            <p:ph type="ftr" idx="11"/>
          </p:nvPr>
        </p:nvSpPr>
        <p:spPr>
          <a:xfrm>
            <a:off x="4821382" y="6468868"/>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98836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3845153" y="228600"/>
            <a:ext cx="4932762"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15-23-0474-00-06ma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508104" y="6453336"/>
            <a:ext cx="3635896" cy="553998"/>
          </a:xfrm>
          <a:prstGeom prst="rect">
            <a:avLst/>
          </a:prstGeom>
        </p:spPr>
        <p:txBody>
          <a:bodyPr/>
          <a:lstStyle>
            <a:lvl1pPr>
              <a:defRPr>
                <a:latin typeface="+mj-lt"/>
              </a:defRPr>
            </a:lvl1pPr>
          </a:lstStyle>
          <a:p>
            <a:r>
              <a:rPr lang="en-US" sz="1200" dirty="0" err="1">
                <a:solidFill>
                  <a:srgbClr val="000000"/>
                </a:solidFill>
              </a:rPr>
              <a:t>K.Takabayashi</a:t>
            </a:r>
            <a:r>
              <a:rPr lang="en-US" sz="1200" dirty="0">
                <a:solidFill>
                  <a:srgbClr val="000000"/>
                </a:solidFill>
              </a:rPr>
              <a:t> (Toyo Univ.), </a:t>
            </a:r>
            <a:r>
              <a:rPr lang="en-US" sz="1200" dirty="0" err="1">
                <a:solidFill>
                  <a:srgbClr val="000000"/>
                </a:solidFill>
              </a:rPr>
              <a:t>R.Kohno</a:t>
            </a:r>
            <a:r>
              <a:rPr lang="en-US" sz="1200" dirty="0">
                <a:solidFill>
                  <a:srgbClr val="000000"/>
                </a:solidFill>
              </a:rPr>
              <a:t> (YNU/YRP-IAI)</a:t>
            </a: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0" y="260648"/>
            <a:ext cx="925252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Error Correcting Scheme for IEEE 802.15.6ma</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5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13 September 2023</a:t>
            </a:r>
            <a:endParaRPr kumimoji="0" sz="15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Kento Takabayashi</a:t>
            </a:r>
            <a:r>
              <a:rPr kumimoji="0" lang="en-US" altLang="ko-KR" sz="1500" baseline="30000" dirty="0">
                <a:solidFill>
                  <a:srgbClr val="000000"/>
                </a:solidFill>
                <a:latin typeface="Times New Roman" pitchFamily="18" charset="0"/>
              </a:rPr>
              <a:t>1</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Ryuji Kohno</a:t>
            </a:r>
            <a:r>
              <a:rPr kumimoji="0" lang="en-US" altLang="ko-KR" sz="1500" baseline="30000" dirty="0">
                <a:solidFill>
                  <a:srgbClr val="000000"/>
                </a:solidFill>
                <a:latin typeface="Times New Roman" pitchFamily="18" charset="0"/>
              </a:rPr>
              <a:t>2,3</a:t>
            </a:r>
            <a:r>
              <a:rPr kumimoji="0" lang="en-US" altLang="ko-KR" sz="1500" dirty="0">
                <a:solidFill>
                  <a:srgbClr val="000000"/>
                </a:solidFill>
                <a:latin typeface="Times New Roman" pitchFamily="18" charset="0"/>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 </a:t>
            </a:r>
            <a:r>
              <a:rPr kumimoji="0" lang="en-US" altLang="ko-KR" sz="1500" dirty="0">
                <a:solidFill>
                  <a:srgbClr val="000000"/>
                </a:solidFill>
                <a:latin typeface="Times New Roman" pitchFamily="18" charset="0"/>
              </a:rPr>
              <a:t>Toyo University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(2)Yokohama National University  (3)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 2</a:t>
            </a:r>
            <a:r>
              <a:rPr kumimoji="0" lang="it-IT" altLang="zh-TW" sz="1500" dirty="0">
                <a:solidFill>
                  <a:srgbClr val="000000"/>
                </a:solidFill>
                <a:latin typeface="Times New Roman" pitchFamily="18" charset="0"/>
              </a:rPr>
              <a:t>100 Kujirai, Kawagoe, Saitama, Japan 351-8585,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 YRP1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Voice:[(1)</a:t>
            </a:r>
            <a:r>
              <a:rPr kumimoji="0" lang="en-US" altLang="ja-JP" sz="1500" dirty="0">
                <a:solidFill>
                  <a:srgbClr val="000000"/>
                </a:solidFill>
                <a:latin typeface="Times New Roman" pitchFamily="18" charset="0"/>
              </a:rPr>
              <a:t> +81-866-94-2104 , (2)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E-Mail:[</a:t>
            </a:r>
            <a:r>
              <a:rPr kumimoji="0" lang="en-US" altLang="ja-JP" sz="1500" dirty="0">
                <a:solidFill>
                  <a:srgbClr val="000000"/>
                </a:solidFill>
                <a:latin typeface="Times New Roman" pitchFamily="18" charset="0"/>
              </a:rPr>
              <a:t>takabayashi.kento.xp@gmail.com</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kohno@ynu.ac.jp,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500" b="0" kern="0" dirty="0">
                <a:solidFill>
                  <a:srgbClr val="000000"/>
                </a:solidFill>
                <a:latin typeface="Times New Roman"/>
                <a:ea typeface="Times New Roman"/>
                <a:cs typeface="Times New Roman"/>
                <a:sym typeface="Times New Roman"/>
              </a:rPr>
              <a:t>The concept of error correcting codes for IEEE 802.15.6ma is provided. </a:t>
            </a:r>
            <a:r>
              <a:rPr kumimoji="0" lang="en-US" altLang="ja-JP" sz="1500" b="0" kern="0" dirty="0">
                <a:solidFill>
                  <a:srgbClr val="000000"/>
                </a:solidFill>
                <a:latin typeface="Times New Roman"/>
                <a:ea typeface="Times New Roman"/>
                <a:cs typeface="Times New Roman"/>
                <a:sym typeface="Times New Roman"/>
              </a:rPr>
              <a:t>IEEE 802.15.6ma will deal with various QoS level data</a:t>
            </a:r>
            <a:r>
              <a:rPr kumimoji="0" lang="en-US" sz="1500" b="0" kern="0" dirty="0">
                <a:solidFill>
                  <a:srgbClr val="000000"/>
                </a:solidFill>
                <a:latin typeface="Times New Roman"/>
                <a:ea typeface="Times New Roman"/>
                <a:cs typeface="Times New Roman"/>
                <a:sym typeface="Times New Roman"/>
              </a:rPr>
              <a:t>. Hence, it is required to consider an error control scheme corresponding to these QoS. We introduce the concept of applying a single error correcting code to low priority data  and an outer and an inner error correcting codes to high priority data. In addition, we also consider coexistence with IEEE 802.15.4ab.</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611560" y="188640"/>
            <a:ext cx="1600200" cy="359916"/>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5541C7-048B-D613-41A7-FB1370BB0972}"/>
              </a:ext>
            </a:extLst>
          </p:cNvPr>
          <p:cNvSpPr>
            <a:spLocks noGrp="1"/>
          </p:cNvSpPr>
          <p:nvPr>
            <p:ph type="title"/>
          </p:nvPr>
        </p:nvSpPr>
        <p:spPr>
          <a:xfrm>
            <a:off x="685800" y="685800"/>
            <a:ext cx="7772400" cy="1066800"/>
          </a:xfrm>
        </p:spPr>
        <p:txBody>
          <a:bodyPr wrap="square" anchor="ctr">
            <a:normAutofit/>
          </a:bodyPr>
          <a:lstStyle/>
          <a:p>
            <a:r>
              <a:rPr kumimoji="1" lang="en-US" altLang="ja-JP" dirty="0"/>
              <a:t>Evaluations</a:t>
            </a:r>
            <a:endParaRPr kumimoji="1" lang="ja-JP" altLang="en-US" dirty="0"/>
          </a:p>
        </p:txBody>
      </p:sp>
      <p:sp>
        <p:nvSpPr>
          <p:cNvPr id="3" name="スライド番号プレースホルダー 2">
            <a:extLst>
              <a:ext uri="{FF2B5EF4-FFF2-40B4-BE49-F238E27FC236}">
                <a16:creationId xmlns:a16="http://schemas.microsoft.com/office/drawing/2014/main" id="{600A1A1E-A902-00A0-84A9-E787C48072D8}"/>
              </a:ext>
            </a:extLst>
          </p:cNvPr>
          <p:cNvSpPr>
            <a:spLocks noGrp="1"/>
          </p:cNvSpPr>
          <p:nvPr>
            <p:ph type="sldNum" sz="quarter" idx="12"/>
          </p:nvPr>
        </p:nvSpPr>
        <p:spPr>
          <a:xfrm>
            <a:off x="4342399" y="6475413"/>
            <a:ext cx="535403" cy="184666"/>
          </a:xfrm>
        </p:spPr>
        <p:txBody>
          <a:bodyPr wrap="none" anchor="t">
            <a:normAutofit/>
          </a:bodyPr>
          <a:lstStyle/>
          <a:p>
            <a:pPr>
              <a:spcAft>
                <a:spcPts val="600"/>
              </a:spcAft>
              <a:defRPr/>
            </a:pPr>
            <a:r>
              <a:rPr lang="en-US">
                <a:solidFill>
                  <a:srgbClr val="000000"/>
                </a:solidFill>
              </a:rPr>
              <a:t>Slide </a:t>
            </a:r>
            <a:fld id="{088E86A2-24BB-437A-8099-76D2C87A4801}" type="slidenum">
              <a:rPr lang="en-US" smtClean="0">
                <a:solidFill>
                  <a:srgbClr val="000000"/>
                </a:solidFill>
              </a:rPr>
              <a:pPr>
                <a:spcAft>
                  <a:spcPts val="600"/>
                </a:spcAft>
                <a:defRPr/>
              </a:pPr>
              <a:t>10</a:t>
            </a:fld>
            <a:endParaRPr lang="en-US">
              <a:solidFill>
                <a:srgbClr val="000000"/>
              </a:solidFill>
            </a:endParaRPr>
          </a:p>
        </p:txBody>
      </p:sp>
      <p:sp>
        <p:nvSpPr>
          <p:cNvPr id="4" name="日付プレースホルダー 3">
            <a:extLst>
              <a:ext uri="{FF2B5EF4-FFF2-40B4-BE49-F238E27FC236}">
                <a16:creationId xmlns:a16="http://schemas.microsoft.com/office/drawing/2014/main" id="{0955F4DD-94C3-9DAE-E9E1-B0963BA98D5E}"/>
              </a:ext>
            </a:extLst>
          </p:cNvPr>
          <p:cNvSpPr>
            <a:spLocks noGrp="1"/>
          </p:cNvSpPr>
          <p:nvPr>
            <p:ph type="dt" sz="half" idx="2"/>
          </p:nvPr>
        </p:nvSpPr>
        <p:spPr>
          <a:xfrm>
            <a:off x="762000" y="304800"/>
            <a:ext cx="1600200" cy="215444"/>
          </a:xfrm>
        </p:spPr>
        <p:txBody>
          <a:bodyPr wrap="square" anchor="b">
            <a:normAutofit/>
          </a:bodyPr>
          <a:lstStyle/>
          <a:p>
            <a:pPr fontAlgn="base">
              <a:spcBef>
                <a:spcPct val="0"/>
              </a:spcBef>
              <a:spcAft>
                <a:spcPts val="600"/>
              </a:spcAft>
            </a:pPr>
            <a:r>
              <a:rPr kumimoji="0" lang="en-US" altLang="ja-JP">
                <a:solidFill>
                  <a:srgbClr val="000000"/>
                </a:solidFill>
              </a:rPr>
              <a:t>September 2023</a:t>
            </a:r>
          </a:p>
        </p:txBody>
      </p:sp>
      <p:sp>
        <p:nvSpPr>
          <p:cNvPr id="5" name="フッター プレースホルダー 4">
            <a:extLst>
              <a:ext uri="{FF2B5EF4-FFF2-40B4-BE49-F238E27FC236}">
                <a16:creationId xmlns:a16="http://schemas.microsoft.com/office/drawing/2014/main" id="{B2BAAE3C-A87F-1583-E774-8C46F4DE6A33}"/>
              </a:ext>
            </a:extLst>
          </p:cNvPr>
          <p:cNvSpPr>
            <a:spLocks noGrp="1"/>
          </p:cNvSpPr>
          <p:nvPr>
            <p:ph type="ftr" sz="quarter" idx="3"/>
          </p:nvPr>
        </p:nvSpPr>
        <p:spPr>
          <a:xfrm>
            <a:off x="5220072" y="6475413"/>
            <a:ext cx="3816424" cy="553998"/>
          </a:xfrm>
        </p:spPr>
        <p:txBody>
          <a:bodyPr>
            <a:normAutofit/>
          </a:bodyPr>
          <a:lstStyle/>
          <a:p>
            <a:pPr>
              <a:spcAft>
                <a:spcPts val="600"/>
              </a:spcAft>
            </a:pPr>
            <a:r>
              <a:rPr lang="en-US" altLang="ja-JP" sz="1200">
                <a:solidFill>
                  <a:srgbClr val="000000"/>
                </a:solidFill>
              </a:rPr>
              <a:t>K.Takabayashi (Toyo Univ.), R.Kohno (YNU/YRP-IAI)</a:t>
            </a:r>
          </a:p>
        </p:txBody>
      </p:sp>
      <p:pic>
        <p:nvPicPr>
          <p:cNvPr id="7" name="図 6">
            <a:extLst>
              <a:ext uri="{FF2B5EF4-FFF2-40B4-BE49-F238E27FC236}">
                <a16:creationId xmlns:a16="http://schemas.microsoft.com/office/drawing/2014/main" id="{CB06C915-0E85-B284-69B3-DF5DAC24BB8C}"/>
              </a:ext>
            </a:extLst>
          </p:cNvPr>
          <p:cNvPicPr>
            <a:picLocks noChangeAspect="1"/>
          </p:cNvPicPr>
          <p:nvPr/>
        </p:nvPicPr>
        <p:blipFill>
          <a:blip r:embed="rId2"/>
          <a:stretch>
            <a:fillRect/>
          </a:stretch>
        </p:blipFill>
        <p:spPr>
          <a:xfrm>
            <a:off x="467544" y="1896283"/>
            <a:ext cx="4410258" cy="3498395"/>
          </a:xfrm>
          <a:prstGeom prst="rect">
            <a:avLst/>
          </a:prstGeom>
        </p:spPr>
      </p:pic>
      <p:sp>
        <p:nvSpPr>
          <p:cNvPr id="8" name="テキスト ボックス 7">
            <a:extLst>
              <a:ext uri="{FF2B5EF4-FFF2-40B4-BE49-F238E27FC236}">
                <a16:creationId xmlns:a16="http://schemas.microsoft.com/office/drawing/2014/main" id="{7A0E44E4-0B36-1C79-6DF5-0B2AAB959200}"/>
              </a:ext>
            </a:extLst>
          </p:cNvPr>
          <p:cNvSpPr txBox="1"/>
          <p:nvPr/>
        </p:nvSpPr>
        <p:spPr>
          <a:xfrm>
            <a:off x="5364088" y="1918156"/>
            <a:ext cx="3528392" cy="4093428"/>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indent="0">
              <a:buNone/>
            </a:pPr>
            <a:r>
              <a:rPr lang="en-US" altLang="ja-JP" sz="2000" dirty="0">
                <a:latin typeface="Times New Roman" panose="02020603050405020304" pitchFamily="18" charset="0"/>
                <a:ea typeface="+mj-ea"/>
                <a:cs typeface="Times New Roman" panose="02020603050405020304" pitchFamily="18" charset="0"/>
              </a:rPr>
              <a:t>Inner code: N=1296-bit (R=1/2) LDPC code</a:t>
            </a:r>
          </a:p>
          <a:p>
            <a:pPr marL="0" indent="0">
              <a:buNone/>
            </a:pPr>
            <a:endParaRPr lang="en-US" altLang="ja-JP" sz="2000" dirty="0">
              <a:latin typeface="Times New Roman" panose="02020603050405020304" pitchFamily="18" charset="0"/>
              <a:ea typeface="+mj-ea"/>
              <a:cs typeface="Times New Roman" panose="02020603050405020304" pitchFamily="18" charset="0"/>
            </a:endParaRPr>
          </a:p>
          <a:p>
            <a:pPr marL="0" indent="0">
              <a:buNone/>
            </a:pPr>
            <a:r>
              <a:rPr lang="en-US" altLang="ja-JP" sz="2000" dirty="0">
                <a:latin typeface="Times New Roman" panose="02020603050405020304" pitchFamily="18" charset="0"/>
                <a:ea typeface="+mj-ea"/>
                <a:cs typeface="Times New Roman" panose="02020603050405020304" pitchFamily="18" charset="0"/>
              </a:rPr>
              <a:t>Outer code: (54,46), (54,38), (54,28), (54,14) shortened RS codes and no encoding </a:t>
            </a:r>
          </a:p>
          <a:p>
            <a:pPr marL="0" indent="0">
              <a:buNone/>
            </a:pPr>
            <a:endParaRPr lang="en-US" altLang="ja-JP" sz="2000" dirty="0">
              <a:latin typeface="Times New Roman" panose="02020603050405020304" pitchFamily="18" charset="0"/>
              <a:ea typeface="+mj-ea"/>
              <a:cs typeface="Times New Roman" panose="02020603050405020304" pitchFamily="18" charset="0"/>
            </a:endParaRPr>
          </a:p>
          <a:p>
            <a:pPr marL="0" indent="0">
              <a:buNone/>
            </a:pPr>
            <a:r>
              <a:rPr lang="en-US" altLang="ja-JP" sz="2000" dirty="0">
                <a:latin typeface="Times New Roman" panose="02020603050405020304" pitchFamily="18" charset="0"/>
                <a:ea typeface="+mj-ea"/>
                <a:cs typeface="Times New Roman" panose="02020603050405020304" pitchFamily="18" charset="0"/>
              </a:rPr>
              <a:t>Performances were improved as the coding rate of the RS code decreased</a:t>
            </a:r>
          </a:p>
          <a:p>
            <a:pPr marL="0" indent="0">
              <a:buNone/>
            </a:pPr>
            <a:endParaRPr lang="en-US" altLang="ja-JP" sz="2000" dirty="0">
              <a:latin typeface="Times New Roman" panose="02020603050405020304" pitchFamily="18" charset="0"/>
              <a:ea typeface="+mj-ea"/>
              <a:cs typeface="Times New Roman" panose="02020603050405020304" pitchFamily="18" charset="0"/>
            </a:endParaRPr>
          </a:p>
          <a:p>
            <a:pPr marL="0" indent="0">
              <a:buNone/>
            </a:pPr>
            <a:r>
              <a:rPr lang="en-US" altLang="ja-JP" sz="2000" dirty="0">
                <a:latin typeface="Times New Roman" panose="02020603050405020304" pitchFamily="18" charset="0"/>
                <a:ea typeface="+mj-ea"/>
                <a:cs typeface="Times New Roman" panose="02020603050405020304" pitchFamily="18" charset="0"/>
              </a:rPr>
              <a:t>Low coding rate cases could correct a lot of error and erasure</a:t>
            </a:r>
          </a:p>
        </p:txBody>
      </p:sp>
      <p:sp>
        <p:nvSpPr>
          <p:cNvPr id="9" name="テキスト ボックス 8">
            <a:extLst>
              <a:ext uri="{FF2B5EF4-FFF2-40B4-BE49-F238E27FC236}">
                <a16:creationId xmlns:a16="http://schemas.microsoft.com/office/drawing/2014/main" id="{ABB630F6-9E72-9CD4-5484-3B797CE7A475}"/>
              </a:ext>
            </a:extLst>
          </p:cNvPr>
          <p:cNvSpPr txBox="1"/>
          <p:nvPr/>
        </p:nvSpPr>
        <p:spPr>
          <a:xfrm>
            <a:off x="685801" y="5479231"/>
            <a:ext cx="4822304" cy="923330"/>
          </a:xfrm>
          <a:prstGeom prst="rect">
            <a:avLst/>
          </a:prstGeom>
          <a:noFill/>
        </p:spPr>
        <p:txBody>
          <a:bodyPr wrap="square" rtlCol="0">
            <a:spAutoFit/>
          </a:bodyPr>
          <a:lstStyle/>
          <a:p>
            <a:r>
              <a:rPr lang="en-US" altLang="ja-JP" sz="1800" dirty="0">
                <a:latin typeface="Times New Roman" panose="02020603050405020304" pitchFamily="18" charset="0"/>
                <a:ea typeface="+mj-ea"/>
                <a:cs typeface="Times New Roman" panose="02020603050405020304" pitchFamily="18" charset="0"/>
              </a:rPr>
              <a:t>AWGN</a:t>
            </a:r>
            <a:r>
              <a:rPr lang="ja-JP" altLang="en-US" sz="1800" dirty="0">
                <a:latin typeface="Times New Roman" panose="02020603050405020304" pitchFamily="18" charset="0"/>
                <a:ea typeface="+mj-ea"/>
                <a:cs typeface="Times New Roman" panose="02020603050405020304" pitchFamily="18" charset="0"/>
              </a:rPr>
              <a:t> </a:t>
            </a:r>
            <a:r>
              <a:rPr lang="en-US" altLang="ja-JP" sz="1800" dirty="0">
                <a:latin typeface="Times New Roman" panose="02020603050405020304" pitchFamily="18" charset="0"/>
                <a:ea typeface="+mj-ea"/>
                <a:cs typeface="Times New Roman" panose="02020603050405020304" pitchFamily="18" charset="0"/>
              </a:rPr>
              <a:t>channel and BPSK modulation</a:t>
            </a:r>
          </a:p>
          <a:p>
            <a:r>
              <a:rPr lang="en-US" altLang="ja-JP" sz="1800" dirty="0">
                <a:latin typeface="Times New Roman" panose="02020603050405020304" pitchFamily="18" charset="0"/>
                <a:ea typeface="+mj-ea"/>
                <a:cs typeface="Times New Roman" panose="02020603050405020304" pitchFamily="18" charset="0"/>
              </a:rPr>
              <a:t>Burst erasure occurs at 32.5% of the code length of the LDPC code (70 consecutive 6-bit erasures)</a:t>
            </a:r>
          </a:p>
        </p:txBody>
      </p:sp>
    </p:spTree>
    <p:extLst>
      <p:ext uri="{BB962C8B-B14F-4D97-AF65-F5344CB8AC3E}">
        <p14:creationId xmlns:p14="http://schemas.microsoft.com/office/powerpoint/2010/main" val="2393257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75F1F3A-9FB9-25B7-619D-2EC7714A3993}"/>
              </a:ext>
            </a:extLst>
          </p:cNvPr>
          <p:cNvSpPr>
            <a:spLocks noGrp="1"/>
          </p:cNvSpPr>
          <p:nvPr>
            <p:ph type="title"/>
          </p:nvPr>
        </p:nvSpPr>
        <p:spPr>
          <a:xfrm>
            <a:off x="685800" y="685800"/>
            <a:ext cx="7772400" cy="1066800"/>
          </a:xfrm>
        </p:spPr>
        <p:txBody>
          <a:bodyPr wrap="square" anchor="ctr">
            <a:normAutofit/>
          </a:bodyPr>
          <a:lstStyle/>
          <a:p>
            <a:r>
              <a:rPr kumimoji="1" lang="en-US" altLang="ja-JP" dirty="0"/>
              <a:t>Coexistence environment level </a:t>
            </a:r>
            <a:endParaRPr kumimoji="1" lang="ja-JP" altLang="en-US" dirty="0"/>
          </a:p>
        </p:txBody>
      </p:sp>
      <p:sp>
        <p:nvSpPr>
          <p:cNvPr id="2" name="スライド番号プレースホルダー 1">
            <a:extLst>
              <a:ext uri="{FF2B5EF4-FFF2-40B4-BE49-F238E27FC236}">
                <a16:creationId xmlns:a16="http://schemas.microsoft.com/office/drawing/2014/main" id="{8428970F-3EF7-8E59-C9C8-83CE99E571AF}"/>
              </a:ext>
            </a:extLst>
          </p:cNvPr>
          <p:cNvSpPr>
            <a:spLocks noGrp="1"/>
          </p:cNvSpPr>
          <p:nvPr>
            <p:ph type="sldNum" sz="quarter" idx="12"/>
          </p:nvPr>
        </p:nvSpPr>
        <p:spPr>
          <a:xfrm>
            <a:off x="4342399" y="6475413"/>
            <a:ext cx="535403" cy="184666"/>
          </a:xfrm>
        </p:spPr>
        <p:txBody>
          <a:bodyPr wrap="none" anchor="t">
            <a:normAutofit/>
          </a:bodyPr>
          <a:lstStyle/>
          <a:p>
            <a:pPr>
              <a:spcAft>
                <a:spcPts val="600"/>
              </a:spcAft>
              <a:defRPr/>
            </a:pPr>
            <a:r>
              <a:rPr lang="en-US">
                <a:solidFill>
                  <a:srgbClr val="000000"/>
                </a:solidFill>
              </a:rPr>
              <a:t>Slide </a:t>
            </a:r>
            <a:fld id="{C65D8D74-25E4-4A14-9B13-1C1CBE0663D9}" type="slidenum">
              <a:rPr lang="en-US" smtClean="0">
                <a:solidFill>
                  <a:srgbClr val="000000"/>
                </a:solidFill>
              </a:rPr>
              <a:pPr>
                <a:spcAft>
                  <a:spcPts val="600"/>
                </a:spcAft>
                <a:defRPr/>
              </a:pPr>
              <a:t>11</a:t>
            </a:fld>
            <a:endParaRPr lang="en-US">
              <a:solidFill>
                <a:srgbClr val="000000"/>
              </a:solidFill>
            </a:endParaRPr>
          </a:p>
        </p:txBody>
      </p:sp>
      <p:sp>
        <p:nvSpPr>
          <p:cNvPr id="4" name="日付プレースホルダー 3">
            <a:extLst>
              <a:ext uri="{FF2B5EF4-FFF2-40B4-BE49-F238E27FC236}">
                <a16:creationId xmlns:a16="http://schemas.microsoft.com/office/drawing/2014/main" id="{49FB9963-7F45-7068-D00C-E32B2C0299F0}"/>
              </a:ext>
            </a:extLst>
          </p:cNvPr>
          <p:cNvSpPr>
            <a:spLocks noGrp="1"/>
          </p:cNvSpPr>
          <p:nvPr>
            <p:ph type="dt" sz="half" idx="2"/>
          </p:nvPr>
        </p:nvSpPr>
        <p:spPr>
          <a:xfrm>
            <a:off x="762000" y="304800"/>
            <a:ext cx="1600200" cy="215444"/>
          </a:xfrm>
        </p:spPr>
        <p:txBody>
          <a:bodyPr wrap="square" anchor="b">
            <a:normAutofit/>
          </a:bodyPr>
          <a:lstStyle/>
          <a:p>
            <a:pPr fontAlgn="base">
              <a:spcBef>
                <a:spcPct val="0"/>
              </a:spcBef>
              <a:spcAft>
                <a:spcPts val="600"/>
              </a:spcAft>
            </a:pPr>
            <a:r>
              <a:rPr kumimoji="0" lang="en-US" altLang="ja-JP">
                <a:solidFill>
                  <a:srgbClr val="000000"/>
                </a:solidFill>
              </a:rPr>
              <a:t>September 2023</a:t>
            </a:r>
          </a:p>
        </p:txBody>
      </p:sp>
      <p:sp>
        <p:nvSpPr>
          <p:cNvPr id="5" name="フッター プレースホルダー 4">
            <a:extLst>
              <a:ext uri="{FF2B5EF4-FFF2-40B4-BE49-F238E27FC236}">
                <a16:creationId xmlns:a16="http://schemas.microsoft.com/office/drawing/2014/main" id="{A0AB4A8F-AED4-00E2-B5C4-01E5363396F5}"/>
              </a:ext>
            </a:extLst>
          </p:cNvPr>
          <p:cNvSpPr>
            <a:spLocks noGrp="1"/>
          </p:cNvSpPr>
          <p:nvPr>
            <p:ph type="ftr" sz="quarter" idx="3"/>
          </p:nvPr>
        </p:nvSpPr>
        <p:spPr>
          <a:xfrm>
            <a:off x="5220072" y="6475413"/>
            <a:ext cx="3816424" cy="553998"/>
          </a:xfrm>
        </p:spPr>
        <p:txBody>
          <a:bodyPr>
            <a:normAutofit/>
          </a:bodyPr>
          <a:lstStyle/>
          <a:p>
            <a:pPr>
              <a:spcAft>
                <a:spcPts val="600"/>
              </a:spcAft>
            </a:pPr>
            <a:r>
              <a:rPr lang="en-US" altLang="ja-JP" sz="1200">
                <a:solidFill>
                  <a:srgbClr val="000000"/>
                </a:solidFill>
              </a:rPr>
              <a:t>K.Takabayashi (Toyo Univ.), R.Kohno (YNU/YRP-IAI)</a:t>
            </a:r>
          </a:p>
        </p:txBody>
      </p:sp>
      <p:graphicFrame>
        <p:nvGraphicFramePr>
          <p:cNvPr id="6" name="表 5">
            <a:extLst>
              <a:ext uri="{FF2B5EF4-FFF2-40B4-BE49-F238E27FC236}">
                <a16:creationId xmlns:a16="http://schemas.microsoft.com/office/drawing/2014/main" id="{28EB2527-91EF-D325-3256-FCE3A6A57BE1}"/>
              </a:ext>
            </a:extLst>
          </p:cNvPr>
          <p:cNvGraphicFramePr>
            <a:graphicFrameLocks noGrp="1"/>
          </p:cNvGraphicFramePr>
          <p:nvPr>
            <p:extLst>
              <p:ext uri="{D42A27DB-BD31-4B8C-83A1-F6EECF244321}">
                <p14:modId xmlns:p14="http://schemas.microsoft.com/office/powerpoint/2010/main" val="2990875715"/>
              </p:ext>
            </p:extLst>
          </p:nvPr>
        </p:nvGraphicFramePr>
        <p:xfrm>
          <a:off x="578768" y="1893261"/>
          <a:ext cx="8062664" cy="3662922"/>
        </p:xfrm>
        <a:graphic>
          <a:graphicData uri="http://schemas.openxmlformats.org/drawingml/2006/table">
            <a:tbl>
              <a:tblPr firstRow="1" firstCol="1" bandRow="1"/>
              <a:tblGrid>
                <a:gridCol w="1625748">
                  <a:extLst>
                    <a:ext uri="{9D8B030D-6E8A-4147-A177-3AD203B41FA5}">
                      <a16:colId xmlns:a16="http://schemas.microsoft.com/office/drawing/2014/main" val="1780175777"/>
                    </a:ext>
                  </a:extLst>
                </a:gridCol>
                <a:gridCol w="6436916">
                  <a:extLst>
                    <a:ext uri="{9D8B030D-6E8A-4147-A177-3AD203B41FA5}">
                      <a16:colId xmlns:a16="http://schemas.microsoft.com/office/drawing/2014/main" val="3089398308"/>
                    </a:ext>
                  </a:extLst>
                </a:gridCol>
              </a:tblGrid>
              <a:tr h="788431">
                <a:tc>
                  <a:txBody>
                    <a:bodyPr/>
                    <a:lstStyle/>
                    <a:p>
                      <a:pPr algn="ctr" fontAlgn="ctr">
                        <a:spcBef>
                          <a:spcPts val="0"/>
                        </a:spcBef>
                        <a:spcAft>
                          <a:spcPts val="0"/>
                        </a:spcAft>
                      </a:pPr>
                      <a:r>
                        <a:rPr lang="en-US" sz="1700" b="1" i="0" u="none" strike="noStrike">
                          <a:solidFill>
                            <a:srgbClr val="000000"/>
                          </a:solidFill>
                          <a:effectLst/>
                          <a:latin typeface="Times New Roman" panose="02020603050405020304" pitchFamily="18" charset="0"/>
                          <a:ea typeface="ＭＳ 明朝" panose="02020609040205080304" pitchFamily="49" charset="-128"/>
                        </a:rPr>
                        <a:t>Coexistence  environment class</a:t>
                      </a:r>
                      <a:endParaRPr lang="en-US" altLang="ja-JP" sz="3000" b="0" i="0" u="none" strike="noStrike">
                        <a:effectLst/>
                        <a:latin typeface="Arial" panose="020B0604020202020204" pitchFamily="34" charset="0"/>
                      </a:endParaRPr>
                    </a:p>
                  </a:txBody>
                  <a:tcPr marL="115614" marR="115614" marT="160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en-US" sz="1700" b="1" i="0" u="none" strike="noStrike">
                          <a:solidFill>
                            <a:srgbClr val="000000"/>
                          </a:solidFill>
                          <a:effectLst/>
                          <a:latin typeface="Times New Roman" panose="02020603050405020304" pitchFamily="18" charset="0"/>
                          <a:ea typeface="ＭＳ 明朝" panose="02020609040205080304" pitchFamily="49" charset="-128"/>
                        </a:rPr>
                        <a:t>Technologies</a:t>
                      </a:r>
                      <a:endParaRPr lang="en-US" altLang="ja-JP" sz="3000" b="0" i="0" u="none" strike="noStrike">
                        <a:effectLst/>
                        <a:latin typeface="Arial" panose="020B0604020202020204" pitchFamily="34" charset="0"/>
                      </a:endParaRPr>
                    </a:p>
                  </a:txBody>
                  <a:tcPr marL="115614" marR="115614" marT="160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265338"/>
                  </a:ext>
                </a:extLst>
              </a:tr>
              <a:tr h="358703">
                <a:tc>
                  <a:txBody>
                    <a:bodyPr/>
                    <a:lstStyle/>
                    <a:p>
                      <a:pPr algn="ctr" fontAlgn="ctr">
                        <a:lnSpc>
                          <a:spcPct val="120000"/>
                        </a:lnSpc>
                        <a:spcBef>
                          <a:spcPts val="200"/>
                        </a:spcBef>
                        <a:spcAft>
                          <a:spcPts val="200"/>
                        </a:spcAft>
                      </a:pPr>
                      <a:r>
                        <a:rPr lang="en-US" sz="1700" b="0" i="0" u="none" strike="noStrike">
                          <a:solidFill>
                            <a:srgbClr val="000000"/>
                          </a:solidFill>
                          <a:effectLst/>
                          <a:latin typeface="Times New Roman" panose="02020603050405020304" pitchFamily="18" charset="0"/>
                          <a:ea typeface="ＭＳ 明朝" panose="02020609040205080304" pitchFamily="49" charset="-128"/>
                        </a:rPr>
                        <a:t>0</a:t>
                      </a:r>
                      <a:endParaRPr lang="en-US" altLang="ja-JP" sz="3000" b="0" i="0" u="none" strike="noStrike">
                        <a:effectLst/>
                        <a:latin typeface="Arial" panose="020B0604020202020204" pitchFamily="34" charset="0"/>
                      </a:endParaRPr>
                    </a:p>
                  </a:txBody>
                  <a:tcPr marL="115614" marR="115614" marT="160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20000"/>
                        </a:lnSpc>
                        <a:spcBef>
                          <a:spcPts val="200"/>
                        </a:spcBef>
                        <a:spcAft>
                          <a:spcPts val="200"/>
                        </a:spcAft>
                      </a:pPr>
                      <a:r>
                        <a:rPr lang="en-US" sz="1700" b="0" i="0" u="none" strike="noStrike">
                          <a:solidFill>
                            <a:srgbClr val="000000"/>
                          </a:solidFill>
                          <a:effectLst/>
                          <a:latin typeface="Times New Roman" panose="02020603050405020304" pitchFamily="18" charset="0"/>
                          <a:ea typeface="ＭＳ 明朝" panose="02020609040205080304" pitchFamily="49" charset="-128"/>
                        </a:rPr>
                        <a:t> BCC; LDPC</a:t>
                      </a:r>
                      <a:endParaRPr lang="en-US" altLang="ja-JP" sz="3000" b="0" i="0" u="none" strike="noStrike">
                        <a:effectLst/>
                        <a:latin typeface="Arial" panose="020B0604020202020204" pitchFamily="34" charset="0"/>
                      </a:endParaRPr>
                    </a:p>
                  </a:txBody>
                  <a:tcPr marL="115614" marR="115614" marT="160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9648204"/>
                  </a:ext>
                </a:extLst>
              </a:tr>
              <a:tr h="358703">
                <a:tc>
                  <a:txBody>
                    <a:bodyPr/>
                    <a:lstStyle/>
                    <a:p>
                      <a:pPr algn="ctr" fontAlgn="ctr">
                        <a:lnSpc>
                          <a:spcPct val="120000"/>
                        </a:lnSpc>
                        <a:spcBef>
                          <a:spcPts val="200"/>
                        </a:spcBef>
                        <a:spcAft>
                          <a:spcPts val="200"/>
                        </a:spcAft>
                      </a:pPr>
                      <a:r>
                        <a:rPr lang="en-US" sz="1700" b="0" i="0" u="none" strike="noStrike">
                          <a:solidFill>
                            <a:srgbClr val="000000"/>
                          </a:solidFill>
                          <a:effectLst/>
                          <a:latin typeface="Times New Roman" panose="02020603050405020304" pitchFamily="18" charset="0"/>
                          <a:ea typeface="ＭＳ 明朝" panose="02020609040205080304" pitchFamily="49" charset="-128"/>
                        </a:rPr>
                        <a:t>1</a:t>
                      </a:r>
                      <a:endParaRPr lang="en-US" altLang="ja-JP" sz="3000" b="0" i="0" u="none" strike="noStrike">
                        <a:effectLst/>
                        <a:latin typeface="Arial" panose="020B0604020202020204" pitchFamily="34" charset="0"/>
                      </a:endParaRPr>
                    </a:p>
                  </a:txBody>
                  <a:tcPr marL="115614" marR="115614" marT="160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20000"/>
                        </a:lnSpc>
                        <a:spcBef>
                          <a:spcPts val="200"/>
                        </a:spcBef>
                        <a:spcAft>
                          <a:spcPts val="200"/>
                        </a:spcAft>
                      </a:pPr>
                      <a:r>
                        <a:rPr lang="en-US" sz="1700" b="0" i="0" u="none" strike="noStrike">
                          <a:solidFill>
                            <a:srgbClr val="000000"/>
                          </a:solidFill>
                          <a:effectLst/>
                          <a:latin typeface="Times New Roman" panose="02020603050405020304" pitchFamily="18" charset="0"/>
                          <a:ea typeface="ＭＳ 明朝" panose="02020609040205080304" pitchFamily="49" charset="-128"/>
                        </a:rPr>
                        <a:t> Outer encoder shorted RS encoder and inner encoder BCC; LDPC </a:t>
                      </a:r>
                      <a:endParaRPr lang="en-US" altLang="ja-JP" sz="3000" b="0" i="0" u="none" strike="noStrike">
                        <a:effectLst/>
                        <a:latin typeface="Arial" panose="020B0604020202020204" pitchFamily="34" charset="0"/>
                      </a:endParaRPr>
                    </a:p>
                  </a:txBody>
                  <a:tcPr marL="115614" marR="115614" marT="160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6012921"/>
                  </a:ext>
                </a:extLst>
              </a:tr>
              <a:tr h="358703">
                <a:tc>
                  <a:txBody>
                    <a:bodyPr/>
                    <a:lstStyle/>
                    <a:p>
                      <a:pPr algn="ctr" fontAlgn="ctr">
                        <a:lnSpc>
                          <a:spcPct val="120000"/>
                        </a:lnSpc>
                        <a:spcBef>
                          <a:spcPts val="200"/>
                        </a:spcBef>
                        <a:spcAft>
                          <a:spcPts val="200"/>
                        </a:spcAft>
                      </a:pPr>
                      <a:r>
                        <a:rPr lang="en-US" sz="1700" b="0" i="0" u="none" strike="noStrike">
                          <a:solidFill>
                            <a:srgbClr val="000000"/>
                          </a:solidFill>
                          <a:effectLst/>
                          <a:latin typeface="Times New Roman" panose="02020603050405020304" pitchFamily="18" charset="0"/>
                          <a:ea typeface="ＭＳ 明朝" panose="02020609040205080304" pitchFamily="49" charset="-128"/>
                        </a:rPr>
                        <a:t>2</a:t>
                      </a:r>
                      <a:endParaRPr lang="en-US" altLang="ja-JP" sz="3000" b="0" i="0" u="none" strike="noStrike">
                        <a:effectLst/>
                        <a:latin typeface="Arial" panose="020B0604020202020204" pitchFamily="34" charset="0"/>
                      </a:endParaRPr>
                    </a:p>
                  </a:txBody>
                  <a:tcPr marL="115614" marR="115614" marT="160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20000"/>
                        </a:lnSpc>
                        <a:spcBef>
                          <a:spcPts val="200"/>
                        </a:spcBef>
                        <a:spcAft>
                          <a:spcPts val="200"/>
                        </a:spcAft>
                      </a:pPr>
                      <a:r>
                        <a:rPr lang="en-US" sz="1700" b="0" i="0" u="none" strike="noStrike">
                          <a:solidFill>
                            <a:srgbClr val="000000"/>
                          </a:solidFill>
                          <a:effectLst/>
                          <a:latin typeface="Times New Roman" panose="02020603050405020304" pitchFamily="18" charset="0"/>
                          <a:ea typeface="ＭＳ 明朝" panose="02020609040205080304" pitchFamily="49" charset="-128"/>
                        </a:rPr>
                        <a:t>  </a:t>
                      </a:r>
                      <a:endParaRPr lang="en-US" altLang="ja-JP" sz="3000" b="0" i="0" u="none" strike="noStrike">
                        <a:effectLst/>
                        <a:latin typeface="Arial" panose="020B0604020202020204" pitchFamily="34" charset="0"/>
                      </a:endParaRPr>
                    </a:p>
                  </a:txBody>
                  <a:tcPr marL="115614" marR="115614" marT="160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299192"/>
                  </a:ext>
                </a:extLst>
              </a:tr>
              <a:tr h="358703">
                <a:tc>
                  <a:txBody>
                    <a:bodyPr/>
                    <a:lstStyle/>
                    <a:p>
                      <a:pPr algn="ctr" fontAlgn="ctr">
                        <a:lnSpc>
                          <a:spcPct val="120000"/>
                        </a:lnSpc>
                        <a:spcBef>
                          <a:spcPts val="200"/>
                        </a:spcBef>
                        <a:spcAft>
                          <a:spcPts val="200"/>
                        </a:spcAft>
                      </a:pPr>
                      <a:r>
                        <a:rPr lang="en-US" sz="1700" b="0" i="0" u="none" strike="noStrike">
                          <a:solidFill>
                            <a:srgbClr val="000000"/>
                          </a:solidFill>
                          <a:effectLst/>
                          <a:latin typeface="Times New Roman" panose="02020603050405020304" pitchFamily="18" charset="0"/>
                          <a:ea typeface="ＭＳ 明朝" panose="02020609040205080304" pitchFamily="49" charset="-128"/>
                        </a:rPr>
                        <a:t>3 </a:t>
                      </a:r>
                      <a:endParaRPr lang="en-US" altLang="ja-JP" sz="3000" b="0" i="0" u="none" strike="noStrike">
                        <a:effectLst/>
                        <a:latin typeface="Arial" panose="020B0604020202020204" pitchFamily="34" charset="0"/>
                      </a:endParaRPr>
                    </a:p>
                  </a:txBody>
                  <a:tcPr marL="115614" marR="115614" marT="160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20000"/>
                        </a:lnSpc>
                        <a:spcBef>
                          <a:spcPts val="200"/>
                        </a:spcBef>
                        <a:spcAft>
                          <a:spcPts val="200"/>
                        </a:spcAft>
                      </a:pPr>
                      <a:r>
                        <a:rPr lang="en-US" sz="1700" b="0" i="0" u="none" strike="noStrike">
                          <a:solidFill>
                            <a:srgbClr val="000000"/>
                          </a:solidFill>
                          <a:effectLst/>
                          <a:latin typeface="Times New Roman" panose="02020603050405020304" pitchFamily="18" charset="0"/>
                          <a:ea typeface="ＭＳ 明朝" panose="02020609040205080304" pitchFamily="49" charset="-128"/>
                        </a:rPr>
                        <a:t> </a:t>
                      </a:r>
                      <a:endParaRPr lang="en-US" altLang="ja-JP" sz="3000" b="0" i="0" u="none" strike="noStrike">
                        <a:effectLst/>
                        <a:latin typeface="Arial" panose="020B0604020202020204" pitchFamily="34" charset="0"/>
                      </a:endParaRPr>
                    </a:p>
                  </a:txBody>
                  <a:tcPr marL="115614" marR="115614" marT="160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559745"/>
                  </a:ext>
                </a:extLst>
              </a:tr>
              <a:tr h="358703">
                <a:tc>
                  <a:txBody>
                    <a:bodyPr/>
                    <a:lstStyle/>
                    <a:p>
                      <a:pPr algn="ctr" fontAlgn="ctr">
                        <a:lnSpc>
                          <a:spcPct val="120000"/>
                        </a:lnSpc>
                        <a:spcBef>
                          <a:spcPts val="200"/>
                        </a:spcBef>
                        <a:spcAft>
                          <a:spcPts val="200"/>
                        </a:spcAft>
                      </a:pPr>
                      <a:r>
                        <a:rPr lang="en-US" sz="1700" b="0" i="0" u="none" strike="noStrike">
                          <a:solidFill>
                            <a:srgbClr val="000000"/>
                          </a:solidFill>
                          <a:effectLst/>
                          <a:latin typeface="Times New Roman" panose="02020603050405020304" pitchFamily="18" charset="0"/>
                          <a:ea typeface="ＭＳ 明朝" panose="02020609040205080304" pitchFamily="49" charset="-128"/>
                        </a:rPr>
                        <a:t>4</a:t>
                      </a:r>
                      <a:endParaRPr lang="en-US" altLang="ja-JP" sz="3000" b="0" i="0" u="none" strike="noStrike">
                        <a:effectLst/>
                        <a:latin typeface="Arial" panose="020B0604020202020204" pitchFamily="34" charset="0"/>
                      </a:endParaRPr>
                    </a:p>
                  </a:txBody>
                  <a:tcPr marL="115614" marR="115614" marT="160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20000"/>
                        </a:lnSpc>
                        <a:spcBef>
                          <a:spcPts val="200"/>
                        </a:spcBef>
                        <a:spcAft>
                          <a:spcPts val="200"/>
                        </a:spcAft>
                      </a:pPr>
                      <a:r>
                        <a:rPr lang="en-US" sz="1700" b="0" i="0" u="none" strike="noStrike">
                          <a:solidFill>
                            <a:srgbClr val="000000"/>
                          </a:solidFill>
                          <a:effectLst/>
                          <a:latin typeface="Times New Roman" panose="02020603050405020304" pitchFamily="18" charset="0"/>
                          <a:ea typeface="ＭＳ 明朝" panose="02020609040205080304" pitchFamily="49" charset="-128"/>
                        </a:rPr>
                        <a:t> </a:t>
                      </a:r>
                      <a:endParaRPr lang="en-US" altLang="ja-JP" sz="3000" b="0" i="0" u="none" strike="noStrike">
                        <a:effectLst/>
                        <a:latin typeface="Arial" panose="020B0604020202020204" pitchFamily="34" charset="0"/>
                      </a:endParaRPr>
                    </a:p>
                  </a:txBody>
                  <a:tcPr marL="115614" marR="115614" marT="160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465379"/>
                  </a:ext>
                </a:extLst>
              </a:tr>
              <a:tr h="358703">
                <a:tc>
                  <a:txBody>
                    <a:bodyPr/>
                    <a:lstStyle/>
                    <a:p>
                      <a:pPr algn="ctr" fontAlgn="ctr">
                        <a:lnSpc>
                          <a:spcPct val="120000"/>
                        </a:lnSpc>
                        <a:spcBef>
                          <a:spcPts val="200"/>
                        </a:spcBef>
                        <a:spcAft>
                          <a:spcPts val="200"/>
                        </a:spcAft>
                      </a:pPr>
                      <a:r>
                        <a:rPr lang="en-US" sz="1700" b="0" i="0" u="none" strike="noStrike">
                          <a:solidFill>
                            <a:srgbClr val="000000"/>
                          </a:solidFill>
                          <a:effectLst/>
                          <a:latin typeface="Times New Roman" panose="02020603050405020304" pitchFamily="18" charset="0"/>
                          <a:ea typeface="ＭＳ 明朝" panose="02020609040205080304" pitchFamily="49" charset="-128"/>
                        </a:rPr>
                        <a:t>5</a:t>
                      </a:r>
                      <a:endParaRPr lang="en-US" altLang="ja-JP" sz="3000" b="0" i="0" u="none" strike="noStrike">
                        <a:effectLst/>
                        <a:latin typeface="Arial" panose="020B0604020202020204" pitchFamily="34" charset="0"/>
                      </a:endParaRPr>
                    </a:p>
                  </a:txBody>
                  <a:tcPr marL="115614" marR="115614" marT="160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20000"/>
                        </a:lnSpc>
                        <a:spcBef>
                          <a:spcPts val="200"/>
                        </a:spcBef>
                        <a:spcAft>
                          <a:spcPts val="200"/>
                        </a:spcAft>
                      </a:pPr>
                      <a:r>
                        <a:rPr lang="en-US" sz="1700" b="0" i="0" u="none" strike="noStrike">
                          <a:solidFill>
                            <a:srgbClr val="000000"/>
                          </a:solidFill>
                          <a:effectLst/>
                          <a:latin typeface="Times New Roman" panose="02020603050405020304" pitchFamily="18" charset="0"/>
                          <a:ea typeface="ＭＳ 明朝" panose="02020609040205080304" pitchFamily="49" charset="-128"/>
                        </a:rPr>
                        <a:t> </a:t>
                      </a:r>
                      <a:endParaRPr lang="en-US" altLang="ja-JP" sz="3000" b="0" i="0" u="none" strike="noStrike">
                        <a:effectLst/>
                        <a:latin typeface="Arial" panose="020B0604020202020204" pitchFamily="34" charset="0"/>
                      </a:endParaRPr>
                    </a:p>
                  </a:txBody>
                  <a:tcPr marL="115614" marR="115614" marT="160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2089032"/>
                  </a:ext>
                </a:extLst>
              </a:tr>
              <a:tr h="358703">
                <a:tc>
                  <a:txBody>
                    <a:bodyPr/>
                    <a:lstStyle/>
                    <a:p>
                      <a:pPr algn="ctr" fontAlgn="ctr">
                        <a:lnSpc>
                          <a:spcPct val="120000"/>
                        </a:lnSpc>
                        <a:spcBef>
                          <a:spcPts val="200"/>
                        </a:spcBef>
                        <a:spcAft>
                          <a:spcPts val="200"/>
                        </a:spcAft>
                      </a:pPr>
                      <a:r>
                        <a:rPr lang="en-US" sz="1700" b="0" i="0" u="none" strike="noStrike">
                          <a:solidFill>
                            <a:srgbClr val="000000"/>
                          </a:solidFill>
                          <a:effectLst/>
                          <a:latin typeface="Times New Roman" panose="02020603050405020304" pitchFamily="18" charset="0"/>
                          <a:ea typeface="ＭＳ 明朝" panose="02020609040205080304" pitchFamily="49" charset="-128"/>
                        </a:rPr>
                        <a:t>6</a:t>
                      </a:r>
                      <a:endParaRPr lang="en-US" altLang="ja-JP" sz="3000" b="0" i="0" u="none" strike="noStrike">
                        <a:effectLst/>
                        <a:latin typeface="Arial" panose="020B0604020202020204" pitchFamily="34" charset="0"/>
                      </a:endParaRPr>
                    </a:p>
                  </a:txBody>
                  <a:tcPr marL="115614" marR="115614" marT="160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20000"/>
                        </a:lnSpc>
                        <a:spcBef>
                          <a:spcPts val="200"/>
                        </a:spcBef>
                        <a:spcAft>
                          <a:spcPts val="200"/>
                        </a:spcAft>
                      </a:pPr>
                      <a:r>
                        <a:rPr lang="en-US" sz="1700" b="0" i="0" u="none" strike="noStrike">
                          <a:solidFill>
                            <a:srgbClr val="000000"/>
                          </a:solidFill>
                          <a:effectLst/>
                          <a:latin typeface="Times New Roman" panose="02020603050405020304" pitchFamily="18" charset="0"/>
                          <a:ea typeface="ＭＳ 明朝" panose="02020609040205080304" pitchFamily="49" charset="-128"/>
                        </a:rPr>
                        <a:t> </a:t>
                      </a:r>
                      <a:endParaRPr lang="en-US" altLang="ja-JP" sz="3000" b="0" i="0" u="none" strike="noStrike">
                        <a:effectLst/>
                        <a:latin typeface="Arial" panose="020B0604020202020204" pitchFamily="34" charset="0"/>
                      </a:endParaRPr>
                    </a:p>
                  </a:txBody>
                  <a:tcPr marL="115614" marR="115614" marT="160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787110"/>
                  </a:ext>
                </a:extLst>
              </a:tr>
              <a:tr h="358703">
                <a:tc>
                  <a:txBody>
                    <a:bodyPr/>
                    <a:lstStyle/>
                    <a:p>
                      <a:pPr algn="ctr" fontAlgn="ctr">
                        <a:lnSpc>
                          <a:spcPct val="120000"/>
                        </a:lnSpc>
                        <a:spcBef>
                          <a:spcPts val="200"/>
                        </a:spcBef>
                        <a:spcAft>
                          <a:spcPts val="200"/>
                        </a:spcAft>
                      </a:pPr>
                      <a:r>
                        <a:rPr lang="en-US" sz="1700" b="0" i="0" u="none" strike="noStrike">
                          <a:solidFill>
                            <a:srgbClr val="000000"/>
                          </a:solidFill>
                          <a:effectLst/>
                          <a:latin typeface="Times New Roman" panose="02020603050405020304" pitchFamily="18" charset="0"/>
                          <a:ea typeface="ＭＳ 明朝" panose="02020609040205080304" pitchFamily="49" charset="-128"/>
                        </a:rPr>
                        <a:t>7</a:t>
                      </a:r>
                      <a:endParaRPr lang="en-US" altLang="ja-JP" sz="3000" b="0" i="0" u="none" strike="noStrike">
                        <a:effectLst/>
                        <a:latin typeface="Arial" panose="020B0604020202020204" pitchFamily="34" charset="0"/>
                      </a:endParaRPr>
                    </a:p>
                  </a:txBody>
                  <a:tcPr marL="115614" marR="115614" marT="16058"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lnSpc>
                          <a:spcPct val="120000"/>
                        </a:lnSpc>
                        <a:spcBef>
                          <a:spcPts val="200"/>
                        </a:spcBef>
                        <a:spcAft>
                          <a:spcPts val="200"/>
                        </a:spcAft>
                      </a:pPr>
                      <a:r>
                        <a:rPr lang="en-US" sz="1700" b="0" i="0" u="none" strike="noStrike" dirty="0">
                          <a:solidFill>
                            <a:srgbClr val="000000"/>
                          </a:solidFill>
                          <a:effectLst/>
                          <a:latin typeface="Times New Roman" panose="02020603050405020304" pitchFamily="18" charset="0"/>
                          <a:ea typeface="ＭＳ 明朝" panose="02020609040205080304" pitchFamily="49" charset="-128"/>
                        </a:rPr>
                        <a:t> HARQ</a:t>
                      </a:r>
                      <a:endParaRPr lang="en-US" altLang="ja-JP" sz="3000" b="0" i="0" u="none" strike="noStrike" dirty="0">
                        <a:effectLst/>
                        <a:latin typeface="Arial" panose="020B0604020202020204" pitchFamily="34" charset="0"/>
                      </a:endParaRPr>
                    </a:p>
                  </a:txBody>
                  <a:tcPr marL="115614" marR="115614" marT="16058"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5005196"/>
                  </a:ext>
                </a:extLst>
              </a:tr>
            </a:tbl>
          </a:graphicData>
        </a:graphic>
      </p:graphicFrame>
      <p:sp>
        <p:nvSpPr>
          <p:cNvPr id="8" name="テキスト ボックス 7">
            <a:extLst>
              <a:ext uri="{FF2B5EF4-FFF2-40B4-BE49-F238E27FC236}">
                <a16:creationId xmlns:a16="http://schemas.microsoft.com/office/drawing/2014/main" id="{7161351F-8EDE-7EF4-8D51-45EBACC6BC90}"/>
              </a:ext>
            </a:extLst>
          </p:cNvPr>
          <p:cNvSpPr txBox="1"/>
          <p:nvPr/>
        </p:nvSpPr>
        <p:spPr>
          <a:xfrm>
            <a:off x="76200" y="5831132"/>
            <a:ext cx="8672264" cy="369332"/>
          </a:xfrm>
          <a:prstGeom prst="rect">
            <a:avLst/>
          </a:prstGeom>
          <a:noFill/>
        </p:spPr>
        <p:txBody>
          <a:bodyPr wrap="square">
            <a:spAutoFit/>
          </a:bodyPr>
          <a:lstStyle/>
          <a:p>
            <a:pPr marL="800100" lvl="1" indent="-342900">
              <a:buFont typeface="Wingdings" panose="05000000000000000000" pitchFamily="2" charset="2"/>
              <a:buChar char="Ø"/>
            </a:pPr>
            <a:r>
              <a:rPr lang="en-US" altLang="ja-JP" sz="1800" dirty="0">
                <a:latin typeface="+mj-lt"/>
                <a:ea typeface="+mj-ea"/>
              </a:rPr>
              <a:t>A hybrid ARQ (HARQ) shall </a:t>
            </a:r>
            <a:r>
              <a:rPr lang="en-US" altLang="ja-JP" dirty="0">
                <a:latin typeface="+mj-lt"/>
                <a:ea typeface="+mj-ea"/>
              </a:rPr>
              <a:t>be</a:t>
            </a:r>
            <a:r>
              <a:rPr lang="en-US" altLang="ja-JP" sz="1800" dirty="0">
                <a:latin typeface="+mj-lt"/>
                <a:ea typeface="+mj-ea"/>
              </a:rPr>
              <a:t> utilized at </a:t>
            </a:r>
            <a:r>
              <a:rPr lang="en-US" altLang="ja-JP" dirty="0">
                <a:latin typeface="+mj-lt"/>
                <a:ea typeface="+mj-ea"/>
              </a:rPr>
              <a:t>the highest </a:t>
            </a:r>
            <a:r>
              <a:rPr lang="en-US" altLang="ja-JP" sz="1800" dirty="0">
                <a:latin typeface="+mj-lt"/>
                <a:ea typeface="+mj-ea"/>
              </a:rPr>
              <a:t>class “7”</a:t>
            </a:r>
            <a:endParaRPr kumimoji="1" lang="en-US" altLang="ja-JP" sz="1800" dirty="0">
              <a:latin typeface="+mj-lt"/>
              <a:ea typeface="+mj-ea"/>
            </a:endParaRPr>
          </a:p>
        </p:txBody>
      </p:sp>
    </p:spTree>
    <p:extLst>
      <p:ext uri="{BB962C8B-B14F-4D97-AF65-F5344CB8AC3E}">
        <p14:creationId xmlns:p14="http://schemas.microsoft.com/office/powerpoint/2010/main" val="458155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12</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5830D090-EF41-4917-3E90-F698ED74EC66}"/>
              </a:ext>
            </a:extLst>
          </p:cNvPr>
          <p:cNvPicPr>
            <a:picLocks noChangeAspect="1"/>
          </p:cNvPicPr>
          <p:nvPr/>
        </p:nvPicPr>
        <p:blipFill>
          <a:blip r:embed="rId2"/>
          <a:stretch>
            <a:fillRect/>
          </a:stretch>
        </p:blipFill>
        <p:spPr>
          <a:xfrm>
            <a:off x="1259632" y="1918156"/>
            <a:ext cx="6507718" cy="2828528"/>
          </a:xfrm>
          <a:prstGeom prst="rect">
            <a:avLst/>
          </a:prstGeom>
        </p:spPr>
      </p:pic>
      <mc:AlternateContent xmlns:mc="http://schemas.openxmlformats.org/markup-compatibility/2006">
        <mc:Choice xmlns:a14="http://schemas.microsoft.com/office/drawing/2010/main" Requires="a14">
          <p:sp>
            <p:nvSpPr>
              <p:cNvPr id="10" name="テキスト ボックス 9">
                <a:extLst>
                  <a:ext uri="{FF2B5EF4-FFF2-40B4-BE49-F238E27FC236}">
                    <a16:creationId xmlns:a16="http://schemas.microsoft.com/office/drawing/2014/main" id="{8E3FE1DE-A835-088D-36DC-258674ECA487}"/>
                  </a:ext>
                </a:extLst>
              </p:cNvPr>
              <p:cNvSpPr txBox="1"/>
              <p:nvPr/>
            </p:nvSpPr>
            <p:spPr>
              <a:xfrm>
                <a:off x="467544" y="5066605"/>
                <a:ext cx="8550696" cy="923330"/>
              </a:xfrm>
              <a:prstGeom prst="rect">
                <a:avLst/>
              </a:prstGeom>
              <a:noFill/>
            </p:spPr>
            <p:txBody>
              <a:bodyPr wrap="square">
                <a:spAutoFit/>
              </a:bodyPr>
              <a:lstStyle/>
              <a:p>
                <a:pPr marL="342900" indent="-342900">
                  <a:buFont typeface="+mj-lt"/>
                  <a:buAutoNum type="arabicPeriod"/>
                </a:pP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Firstly, the information bit sequence</a:t>
                </a:r>
                <a:r>
                  <a:rPr lang="en-US" altLang="ja-JP"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altLang="ja-JP" b="1" i="1">
                        <a:effectLst/>
                        <a:latin typeface="Cambria Math" panose="02040503050406030204" pitchFamily="18" charset="0"/>
                        <a:ea typeface="游明朝" panose="02020400000000000000" pitchFamily="18" charset="-128"/>
                        <a:cs typeface="CMSSBX10"/>
                      </a:rPr>
                      <m:t>𝒎</m:t>
                    </m:r>
                  </m:oMath>
                </a14:m>
                <a:r>
                  <a:rPr lang="en-US" altLang="ja-JP" i="1" dirty="0">
                    <a:effectLst/>
                    <a:latin typeface="Times New Roman" panose="02020603050405020304" pitchFamily="18" charset="0"/>
                    <a:ea typeface="游明朝" panose="02020400000000000000" pitchFamily="18" charset="-128"/>
                    <a:cs typeface="Times New Roman" panose="02020603050405020304" pitchFamily="18" charset="0"/>
                  </a:rPr>
                  <a:t>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encoded by BCC (K=7, R=1/2)</a:t>
                </a:r>
              </a:p>
              <a:p>
                <a:pPr marL="342900" indent="-342900">
                  <a:buFont typeface="+mj-lt"/>
                  <a:buAutoNum type="arabicPeriod"/>
                </a:pPr>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 encoded codeword is punctured</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via the punctured matrices as shown in the previous slide, and codeword 1 and 1’ are generated</a:t>
                </a:r>
                <a:endParaRPr kumimoji="1" lang="ja-JP" altLang="en-US" dirty="0">
                  <a:latin typeface="Times New Roman" panose="02020603050405020304" pitchFamily="18" charset="0"/>
                  <a:cs typeface="Times New Roman" panose="02020603050405020304" pitchFamily="18" charset="0"/>
                </a:endParaRPr>
              </a:p>
            </p:txBody>
          </p:sp>
        </mc:Choice>
        <mc:Fallback>
          <p:sp>
            <p:nvSpPr>
              <p:cNvPr id="10" name="テキスト ボックス 9">
                <a:extLst>
                  <a:ext uri="{FF2B5EF4-FFF2-40B4-BE49-F238E27FC236}">
                    <a16:creationId xmlns:a16="http://schemas.microsoft.com/office/drawing/2014/main" id="{8E3FE1DE-A835-088D-36DC-258674ECA487}"/>
                  </a:ext>
                </a:extLst>
              </p:cNvPr>
              <p:cNvSpPr txBox="1">
                <a:spLocks noRot="1" noChangeAspect="1" noMove="1" noResize="1" noEditPoints="1" noAdjustHandles="1" noChangeArrowheads="1" noChangeShapeType="1" noTextEdit="1"/>
              </p:cNvSpPr>
              <p:nvPr/>
            </p:nvSpPr>
            <p:spPr>
              <a:xfrm>
                <a:off x="467544" y="5066605"/>
                <a:ext cx="8550696" cy="923330"/>
              </a:xfrm>
              <a:prstGeom prst="rect">
                <a:avLst/>
              </a:prstGeom>
              <a:blipFill>
                <a:blip r:embed="rId3"/>
                <a:stretch>
                  <a:fillRect l="-499" t="-3289" b="-921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3564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13</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8" name="図 7">
            <a:extLst>
              <a:ext uri="{FF2B5EF4-FFF2-40B4-BE49-F238E27FC236}">
                <a16:creationId xmlns:a16="http://schemas.microsoft.com/office/drawing/2014/main" id="{38442B87-EBC9-44BF-470F-B2F168340B41}"/>
              </a:ext>
            </a:extLst>
          </p:cNvPr>
          <p:cNvPicPr>
            <a:picLocks noChangeAspect="1"/>
          </p:cNvPicPr>
          <p:nvPr/>
        </p:nvPicPr>
        <p:blipFill>
          <a:blip r:embed="rId2"/>
          <a:stretch>
            <a:fillRect/>
          </a:stretch>
        </p:blipFill>
        <p:spPr>
          <a:xfrm>
            <a:off x="816978" y="1675380"/>
            <a:ext cx="7586244" cy="3514818"/>
          </a:xfrm>
          <a:prstGeom prst="rect">
            <a:avLst/>
          </a:prstGeom>
        </p:spPr>
      </p:pic>
      <p:sp>
        <p:nvSpPr>
          <p:cNvPr id="11" name="テキスト ボックス 10">
            <a:extLst>
              <a:ext uri="{FF2B5EF4-FFF2-40B4-BE49-F238E27FC236}">
                <a16:creationId xmlns:a16="http://schemas.microsoft.com/office/drawing/2014/main" id="{7183C54A-A8EA-97A1-E8BD-78BABB3A02D3}"/>
              </a:ext>
            </a:extLst>
          </p:cNvPr>
          <p:cNvSpPr txBox="1"/>
          <p:nvPr/>
        </p:nvSpPr>
        <p:spPr>
          <a:xfrm>
            <a:off x="372746" y="3222520"/>
            <a:ext cx="4572000" cy="369332"/>
          </a:xfrm>
          <a:prstGeom prst="rect">
            <a:avLst/>
          </a:prstGeom>
          <a:noFill/>
        </p:spPr>
        <p:txBody>
          <a:bodyPr wrap="square">
            <a:spAutoFit/>
          </a:bodyPr>
          <a:lstStyle/>
          <a:p>
            <a:r>
              <a:rPr kumimoji="1" lang="en-US" altLang="ja-JP" dirty="0">
                <a:latin typeface="Times New Roman" panose="02020603050405020304" pitchFamily="18" charset="0"/>
                <a:cs typeface="Times New Roman" panose="02020603050405020304" pitchFamily="18" charset="0"/>
              </a:rPr>
              <a:t>3. The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codeword 1 is transmitted to a receiver</a:t>
            </a:r>
          </a:p>
        </p:txBody>
      </p:sp>
      <p:sp>
        <p:nvSpPr>
          <p:cNvPr id="13" name="テキスト ボックス 12">
            <a:extLst>
              <a:ext uri="{FF2B5EF4-FFF2-40B4-BE49-F238E27FC236}">
                <a16:creationId xmlns:a16="http://schemas.microsoft.com/office/drawing/2014/main" id="{4C9CA46E-1CC4-BB25-2262-49F73CBCE3C9}"/>
              </a:ext>
            </a:extLst>
          </p:cNvPr>
          <p:cNvSpPr txBox="1"/>
          <p:nvPr/>
        </p:nvSpPr>
        <p:spPr>
          <a:xfrm>
            <a:off x="372746" y="5222798"/>
            <a:ext cx="9010107" cy="1200329"/>
          </a:xfrm>
          <a:prstGeom prst="rect">
            <a:avLst/>
          </a:prstGeom>
          <a:noFill/>
        </p:spPr>
        <p:txBody>
          <a:bodyPr wrap="square">
            <a:spAutoFit/>
          </a:bodyPr>
          <a:lstStyle/>
          <a:p>
            <a:r>
              <a:rPr lang="en-US" altLang="ja-JP" dirty="0">
                <a:latin typeface="Times New Roman" panose="02020603050405020304" pitchFamily="18" charset="0"/>
                <a:cs typeface="Times New Roman" panose="02020603050405020304" pitchFamily="18" charset="0"/>
              </a:rPr>
              <a:t>4. If bit errors are detected after decoding the codeword 1, a receiver buffers the transmitted codeword 1, and a transmitter re-sends the codeword 1’ to a receiver</a:t>
            </a:r>
          </a:p>
          <a:p>
            <a:r>
              <a:rPr lang="en-US" altLang="ja-JP"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5. At the receiver, transmitted codeword </a:t>
            </a:r>
            <a:r>
              <a:rPr lang="en-US" altLang="ja-JP"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a buffered codeword 1, and a reconstructed codeword 1 (R=1/2) is generated</a:t>
            </a:r>
            <a:endParaRPr kumimoji="1" lang="en-US" altLang="ja-JP"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98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C6A7E-C54C-66D9-96AD-F4275CCFE02B}"/>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E5B42EA9-1064-EF64-17A7-11D264BFD6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14</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FE3A7FE4-97E8-2C3D-A400-979F66A9077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5" name="フッター プレースホルダー 4">
            <a:extLst>
              <a:ext uri="{FF2B5EF4-FFF2-40B4-BE49-F238E27FC236}">
                <a16:creationId xmlns:a16="http://schemas.microsoft.com/office/drawing/2014/main" id="{E35E8E3E-F8CD-93B0-9707-AEA9AEC92AE1}"/>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42A2DCE4-D120-50BC-FCA7-2733901BF1E4}"/>
              </a:ext>
            </a:extLst>
          </p:cNvPr>
          <p:cNvPicPr>
            <a:picLocks noChangeAspect="1"/>
          </p:cNvPicPr>
          <p:nvPr/>
        </p:nvPicPr>
        <p:blipFill>
          <a:blip r:embed="rId2"/>
          <a:stretch>
            <a:fillRect/>
          </a:stretch>
        </p:blipFill>
        <p:spPr>
          <a:xfrm>
            <a:off x="1403648" y="1652441"/>
            <a:ext cx="6713698" cy="3199125"/>
          </a:xfrm>
          <a:prstGeom prst="rect">
            <a:avLst/>
          </a:prstGeom>
        </p:spPr>
      </p:pic>
      <mc:AlternateContent xmlns:mc="http://schemas.openxmlformats.org/markup-compatibility/2006">
        <mc:Choice xmlns:a14="http://schemas.microsoft.com/office/drawing/2010/main" Requires="a14">
          <p:sp>
            <p:nvSpPr>
              <p:cNvPr id="10" name="テキスト ボックス 9">
                <a:extLst>
                  <a:ext uri="{FF2B5EF4-FFF2-40B4-BE49-F238E27FC236}">
                    <a16:creationId xmlns:a16="http://schemas.microsoft.com/office/drawing/2014/main" id="{BE7A5F9E-4D6D-3CE8-5020-DFC2EED5E343}"/>
                  </a:ext>
                </a:extLst>
              </p:cNvPr>
              <p:cNvSpPr txBox="1"/>
              <p:nvPr/>
            </p:nvSpPr>
            <p:spPr>
              <a:xfrm>
                <a:off x="339196" y="4905753"/>
                <a:ext cx="8842601" cy="1631216"/>
              </a:xfrm>
              <a:prstGeom prst="rect">
                <a:avLst/>
              </a:prstGeom>
              <a:noFill/>
            </p:spPr>
            <p:txBody>
              <a:bodyPr wrap="square">
                <a:spAutoFit/>
              </a:bodyPr>
              <a:lstStyle/>
              <a:p>
                <a:r>
                  <a:rPr lang="en-US" altLang="ja-JP" sz="1600" dirty="0">
                    <a:latin typeface="Times New Roman" panose="02020603050405020304" pitchFamily="18" charset="0"/>
                    <a:cs typeface="Times New Roman" panose="02020603050405020304" pitchFamily="18" charset="0"/>
                  </a:rPr>
                  <a:t>6. If bit errors are detected after decoding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codeword </a:t>
                </a:r>
                <a:r>
                  <a:rPr lang="en-US" altLang="ja-JP" sz="1600" dirty="0">
                    <a:latin typeface="Times New Roman" panose="02020603050405020304" pitchFamily="18" charset="0"/>
                    <a:cs typeface="Times New Roman" panose="02020603050405020304" pitchFamily="18" charset="0"/>
                  </a:rPr>
                  <a:t>, a receiver buffers the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reconstructed </a:t>
                </a:r>
                <a:r>
                  <a:rPr lang="en-US" altLang="ja-JP" sz="1600" dirty="0">
                    <a:latin typeface="Times New Roman" panose="02020603050405020304" pitchFamily="18" charset="0"/>
                    <a:cs typeface="Times New Roman" panose="02020603050405020304" pitchFamily="18" charset="0"/>
                  </a:rPr>
                  <a:t>codeword 1, and a transmitter re-sends the codeword 1 to a receiver</a:t>
                </a:r>
              </a:p>
              <a:p>
                <a:r>
                  <a:rPr lang="en-US" altLang="ja-JP"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7. At the receiver, transmitted codeword </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is combined with the buffered reconstructed </a:t>
                </a:r>
                <a:r>
                  <a:rPr lang="en-US" altLang="ja-JP" sz="1600" dirty="0">
                    <a:latin typeface="Times New Roman" panose="02020603050405020304" pitchFamily="18" charset="0"/>
                    <a:cs typeface="Times New Roman" panose="02020603050405020304" pitchFamily="18" charset="0"/>
                  </a:rPr>
                  <a:t>codeword</a:t>
                </a:r>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and a reconstructed codeword 2 (R</a:t>
                </a:r>
                <a:r>
                  <a:rPr lang="en-US" altLang="ja-JP" sz="1600" b="0" dirty="0">
                    <a:solidFill>
                      <a:srgbClr val="000000"/>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ja-JP" sz="1600" b="0" i="1" smtClean="0">
                        <a:solidFill>
                          <a:srgbClr val="000000"/>
                        </a:solidFill>
                        <a:latin typeface="Cambria Math" panose="02040503050406030204" pitchFamily="18" charset="0"/>
                        <a:ea typeface="Cambria Math" panose="02040503050406030204" pitchFamily="18" charset="0"/>
                      </a:rPr>
                      <m:t>≅ </m:t>
                    </m:r>
                  </m:oMath>
                </a14:m>
                <a:r>
                  <a:rPr lang="en-US" altLang="ja-JP"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 is generated</a:t>
                </a:r>
                <a:endParaRPr kumimoji="1" lang="en-US" altLang="ja-JP" sz="1600" dirty="0">
                  <a:solidFill>
                    <a:srgbClr val="000000"/>
                  </a:solidFill>
                  <a:latin typeface="Times New Roman" panose="02020603050405020304" pitchFamily="18" charset="0"/>
                  <a:cs typeface="Times New Roman" panose="02020603050405020304" pitchFamily="18" charset="0"/>
                </a:endParaRPr>
              </a:p>
              <a:p>
                <a:r>
                  <a:rPr lang="en-US" altLang="ja-JP" sz="1600" dirty="0">
                    <a:latin typeface="Times New Roman" panose="02020603050405020304" pitchFamily="18" charset="0"/>
                    <a:cs typeface="Times New Roman" panose="02020603050405020304" pitchFamily="18" charset="0"/>
                  </a:rPr>
                  <a:t>8. After that, codeword 1’ and 1 are transmitted alternately, and the receiver reconstructs and decodes low-rate error correcting codes</a:t>
                </a:r>
                <a:endParaRPr kumimoji="1" lang="ja-JP" altLang="en-US" sz="1600" dirty="0">
                  <a:latin typeface="Times New Roman" panose="02020603050405020304" pitchFamily="18" charset="0"/>
                  <a:cs typeface="Times New Roman" panose="02020603050405020304" pitchFamily="18" charset="0"/>
                </a:endParaRPr>
              </a:p>
            </p:txBody>
          </p:sp>
        </mc:Choice>
        <mc:Fallback>
          <p:sp>
            <p:nvSpPr>
              <p:cNvPr id="10" name="テキスト ボックス 9">
                <a:extLst>
                  <a:ext uri="{FF2B5EF4-FFF2-40B4-BE49-F238E27FC236}">
                    <a16:creationId xmlns:a16="http://schemas.microsoft.com/office/drawing/2014/main" id="{BE7A5F9E-4D6D-3CE8-5020-DFC2EED5E343}"/>
                  </a:ext>
                </a:extLst>
              </p:cNvPr>
              <p:cNvSpPr txBox="1">
                <a:spLocks noRot="1" noChangeAspect="1" noMove="1" noResize="1" noEditPoints="1" noAdjustHandles="1" noChangeArrowheads="1" noChangeShapeType="1" noTextEdit="1"/>
              </p:cNvSpPr>
              <p:nvPr/>
            </p:nvSpPr>
            <p:spPr>
              <a:xfrm>
                <a:off x="339196" y="4905753"/>
                <a:ext cx="8842601" cy="1631216"/>
              </a:xfrm>
              <a:prstGeom prst="rect">
                <a:avLst/>
              </a:prstGeom>
              <a:blipFill>
                <a:blip r:embed="rId3"/>
                <a:stretch>
                  <a:fillRect l="-414" t="-1124" r="-345" b="-37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530272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(BCC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15</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6" name="図 5">
            <a:extLst>
              <a:ext uri="{FF2B5EF4-FFF2-40B4-BE49-F238E27FC236}">
                <a16:creationId xmlns:a16="http://schemas.microsoft.com/office/drawing/2014/main" id="{21D8F82C-4C27-1410-22F5-95F7E73E4006}"/>
              </a:ext>
            </a:extLst>
          </p:cNvPr>
          <p:cNvPicPr>
            <a:picLocks noChangeAspect="1"/>
          </p:cNvPicPr>
          <p:nvPr/>
        </p:nvPicPr>
        <p:blipFill>
          <a:blip r:embed="rId2"/>
          <a:stretch>
            <a:fillRect/>
          </a:stretch>
        </p:blipFill>
        <p:spPr>
          <a:xfrm>
            <a:off x="323528" y="2010906"/>
            <a:ext cx="5378846" cy="3771287"/>
          </a:xfrm>
          <a:prstGeom prst="rect">
            <a:avLst/>
          </a:prstGeom>
        </p:spPr>
      </p:pic>
      <mc:AlternateContent xmlns:mc="http://schemas.openxmlformats.org/markup-compatibility/2006">
        <mc:Choice xmlns:a14="http://schemas.microsoft.com/office/drawing/2010/main" Requires="a14">
          <p:sp>
            <p:nvSpPr>
              <p:cNvPr id="7" name="テキスト ボックス 6">
                <a:extLst>
                  <a:ext uri="{FF2B5EF4-FFF2-40B4-BE49-F238E27FC236}">
                    <a16:creationId xmlns:a16="http://schemas.microsoft.com/office/drawing/2014/main" id="{15FCD9D2-2A98-0293-D47E-04457F9B7148}"/>
                  </a:ext>
                </a:extLst>
              </p:cNvPr>
              <p:cNvSpPr txBox="1"/>
              <p:nvPr/>
            </p:nvSpPr>
            <p:spPr>
              <a:xfrm>
                <a:off x="5727545" y="1628800"/>
                <a:ext cx="3262114" cy="4737194"/>
              </a:xfrm>
              <a:prstGeom prst="rect">
                <a:avLst/>
              </a:prstGeom>
              <a:noFill/>
            </p:spPr>
            <p:txBody>
              <a:bodyPr wrap="square" rtlCol="0">
                <a:spAutoFit/>
              </a:bodyPr>
              <a:lstStyle/>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sz="1400"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r>
                      <a:rPr kumimoji="1" lang="en-US" altLang="ja-JP" sz="1400" b="0" i="0" smtClean="0">
                        <a:latin typeface="Cambria Math" panose="02040503050406030204" pitchFamily="18" charset="0"/>
                        <a:cs typeface="Times New Roman" panose="02020603050405020304" pitchFamily="18" charset="0"/>
                      </a:rPr>
                      <m:t>=0</m:t>
                    </m:r>
                  </m:oMath>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sz="1400"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sz="1400" dirty="0">
                    <a:latin typeface="Times New Roman" panose="02020603050405020304" pitchFamily="18" charset="0"/>
                    <a:cs typeface="Times New Roman" panose="02020603050405020304" pitchFamily="18" charset="0"/>
                  </a:rPr>
                  <a:t>: The maximum number of transmissions, user defined</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b="0" i="1" smtClean="0">
                            <a:solidFill>
                              <a:schemeClr val="tx1"/>
                            </a:solidFill>
                            <a:latin typeface="Cambria Math" panose="02040503050406030204" pitchFamily="18" charset="0"/>
                            <a:cs typeface="Times New Roman" panose="02020603050405020304" pitchFamily="18" charset="0"/>
                          </a:rPr>
                        </m:ctrlPr>
                      </m:sSubPr>
                      <m:e>
                        <m:r>
                          <a:rPr kumimoji="1" lang="en-US" altLang="ja-JP" sz="1400" b="0" i="1" smtClean="0">
                            <a:solidFill>
                              <a:schemeClr val="tx1"/>
                            </a:solidFill>
                            <a:latin typeface="Cambria Math" panose="02040503050406030204" pitchFamily="18" charset="0"/>
                            <a:cs typeface="Times New Roman" panose="02020603050405020304" pitchFamily="18" charset="0"/>
                          </a:rPr>
                          <m:t>𝑅</m:t>
                        </m:r>
                      </m:e>
                      <m:sub>
                        <m:r>
                          <a:rPr kumimoji="1" lang="en-US" altLang="ja-JP" sz="1400" b="0" i="1" smtClean="0">
                            <a:solidFill>
                              <a:schemeClr val="tx1"/>
                            </a:solidFill>
                            <a:latin typeface="Cambria Math" panose="02040503050406030204" pitchFamily="18" charset="0"/>
                            <a:cs typeface="Times New Roman" panose="02020603050405020304" pitchFamily="18" charset="0"/>
                          </a:rPr>
                          <m:t>𝑖</m:t>
                        </m:r>
                      </m:sub>
                    </m:sSub>
                  </m:oMath>
                </a14:m>
                <a:r>
                  <a:rPr kumimoji="1" lang="en-US" altLang="ja-JP" sz="1400" dirty="0">
                    <a:latin typeface="Times New Roman" panose="02020603050405020304" pitchFamily="18" charset="0"/>
                    <a:cs typeface="Times New Roman" panose="02020603050405020304" pitchFamily="18" charset="0"/>
                  </a:rPr>
                  <a:t>: Coding rate at the </a:t>
                </a:r>
                <a14:m>
                  <m:oMath xmlns:m="http://schemas.openxmlformats.org/officeDocument/2006/math">
                    <m:r>
                      <a:rPr kumimoji="1" lang="en-US" altLang="ja-JP" sz="1400" i="1">
                        <a:latin typeface="Cambria Math" panose="02040503050406030204" pitchFamily="18" charset="0"/>
                        <a:cs typeface="Times New Roman" panose="02020603050405020304" pitchFamily="18" charset="0"/>
                      </a:rPr>
                      <m:t>𝑖</m:t>
                    </m:r>
                  </m:oMath>
                </a14:m>
                <a:r>
                  <a:rPr kumimoji="1" lang="en-US" altLang="ja-JP" sz="1400" dirty="0" err="1">
                    <a:latin typeface="Times New Roman" panose="02020603050405020304" pitchFamily="18" charset="0"/>
                    <a:cs typeface="Times New Roman" panose="02020603050405020304" pitchFamily="18" charset="0"/>
                  </a:rPr>
                  <a:t>th</a:t>
                </a:r>
                <a:r>
                  <a:rPr kumimoji="1" lang="en-US" altLang="ja-JP" sz="1400" dirty="0">
                    <a:latin typeface="Times New Roman" panose="02020603050405020304" pitchFamily="18" charset="0"/>
                    <a:cs typeface="Times New Roman" panose="02020603050405020304" pitchFamily="18" charset="0"/>
                  </a:rPr>
                  <a:t> transmission</a:t>
                </a:r>
              </a:p>
              <a:p>
                <a:endParaRPr kumimoji="1" lang="en-US" altLang="ja-JP" sz="14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kumimoji="1" lang="en-US" altLang="ja-JP" sz="1400" i="1">
                            <a:latin typeface="Cambria Math" panose="02040503050406030204" pitchFamily="18" charset="0"/>
                            <a:cs typeface="Times New Roman" panose="02020603050405020304" pitchFamily="18" charset="0"/>
                          </a:rPr>
                        </m:ctrlPr>
                      </m:sSubPr>
                      <m:e>
                        <m:r>
                          <a:rPr kumimoji="1" lang="en-US" altLang="ja-JP" sz="1400" i="1">
                            <a:latin typeface="Cambria Math" panose="02040503050406030204" pitchFamily="18" charset="0"/>
                            <a:cs typeface="Times New Roman" panose="02020603050405020304" pitchFamily="18" charset="0"/>
                          </a:rPr>
                          <m:t>𝑅</m:t>
                        </m:r>
                      </m:e>
                      <m:sub>
                        <m:r>
                          <a:rPr kumimoji="1" lang="en-US" altLang="ja-JP" sz="1400" b="0" i="1" smtClean="0">
                            <a:latin typeface="Cambria Math" panose="02040503050406030204" pitchFamily="18" charset="0"/>
                            <a:cs typeface="Times New Roman" panose="02020603050405020304" pitchFamily="18" charset="0"/>
                          </a:rPr>
                          <m:t>1</m:t>
                        </m:r>
                      </m:sub>
                    </m:sSub>
                  </m:oMath>
                </a14:m>
                <a:r>
                  <a:rPr kumimoji="1" lang="en-US" altLang="ja-JP" sz="1400" dirty="0">
                    <a:latin typeface="Times New Roman" panose="02020603050405020304" pitchFamily="18" charset="0"/>
                    <a:cs typeface="Times New Roman" panose="02020603050405020304" pitchFamily="18" charset="0"/>
                  </a:rPr>
                  <a:t> decreases as follows: 8/9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1/2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1/3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1/4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1/5 </a:t>
                </a:r>
                <a:r>
                  <a:rPr kumimoji="1" lang="ja-JP" altLang="en-US" sz="1400" dirty="0">
                    <a:latin typeface="Times New Roman" panose="02020603050405020304" pitchFamily="18" charset="0"/>
                    <a:cs typeface="Times New Roman" panose="02020603050405020304" pitchFamily="18" charset="0"/>
                  </a:rPr>
                  <a:t>→ </a:t>
                </a:r>
                <a:r>
                  <a:rPr kumimoji="1" lang="en-US" altLang="ja-JP" sz="1400" dirty="0">
                    <a:latin typeface="Times New Roman" panose="02020603050405020304" pitchFamily="18" charset="0"/>
                    <a:cs typeface="Times New Roman" panose="02020603050405020304" pitchFamily="18" charset="0"/>
                  </a:rPr>
                  <a:t>…</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The punctured matrices are as follows:</a:t>
                </a: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r>
                              <m:e>
                                <m: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
                        </m:e>
                      </m:d>
                    </m:oMath>
                  </m:oMathPara>
                </a14:m>
                <a:endParaRPr kumimoji="1" lang="en-US" altLang="ja-JP" sz="1400" dirty="0">
                  <a:latin typeface="Times New Roman" panose="02020603050405020304" pitchFamily="18" charset="0"/>
                  <a:cs typeface="Times New Roman" panose="02020603050405020304" pitchFamily="18" charset="0"/>
                </a:endParaRPr>
              </a:p>
              <a:p>
                <a:endParaRPr kumimoji="1" lang="en-US" altLang="ja-JP" sz="1400" dirty="0">
                  <a:latin typeface="Times New Roman" panose="02020603050405020304" pitchFamily="18" charset="0"/>
                  <a:cs typeface="Times New Roman" panose="02020603050405020304" pitchFamily="18" charset="0"/>
                </a:endParaRPr>
              </a:p>
              <a:p>
                <a:r>
                  <a:rPr kumimoji="1" lang="en-US" altLang="ja-JP" sz="1400" dirty="0">
                    <a:latin typeface="Times New Roman" panose="02020603050405020304" pitchFamily="18" charset="0"/>
                    <a:cs typeface="Times New Roman" panose="02020603050405020304" pitchFamily="18" charset="0"/>
                  </a:rPr>
                  <a:t>Codeword 1’</a:t>
                </a:r>
              </a:p>
              <a:p>
                <a:endParaRPr kumimoji="1" lang="en-US" altLang="ja-JP" sz="1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panose="02040503050406030204" pitchFamily="18" charset="0"/>
                              <a:cs typeface="Times New Roman" panose="02020603050405020304" pitchFamily="18" charset="0"/>
                            </a:rPr>
                          </m:ctrlPr>
                        </m:dPr>
                        <m:e>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r>
                            <a:rPr kumimoji="1" lang="en-US" altLang="ja-JP" sz="1400" b="0" i="1" smtClean="0">
                              <a:latin typeface="Cambria Math" panose="02040503050406030204" pitchFamily="18" charset="0"/>
                              <a:cs typeface="Times New Roman" panose="02020603050405020304" pitchFamily="18" charset="0"/>
                            </a:rPr>
                            <m:t>    </m:t>
                          </m:r>
                          <m:m>
                            <m:mPr>
                              <m:mcs>
                                <m:mc>
                                  <m:mcPr>
                                    <m:count m:val="2"/>
                                    <m:mcJc m:val="center"/>
                                  </m:mcPr>
                                </m:mc>
                              </m:mcs>
                              <m:ctrlPr>
                                <a:rPr kumimoji="1" lang="en-US" altLang="ja-JP" sz="1400" b="0" i="1" smtClean="0">
                                  <a:latin typeface="Cambria Math" panose="02040503050406030204" pitchFamily="18" charset="0"/>
                                  <a:cs typeface="Times New Roman" panose="02020603050405020304" pitchFamily="18" charset="0"/>
                                </a:rPr>
                              </m:ctrlPr>
                            </m:mPr>
                            <m:mr>
                              <m:e>
                                <m:r>
                                  <m:rPr>
                                    <m:brk m:alnAt="7"/>
                                  </m:rPr>
                                  <a:rPr kumimoji="1" lang="en-US" altLang="ja-JP" sz="1400" b="0" i="1" smtClean="0">
                                    <a:latin typeface="Cambria Math" panose="02040503050406030204" pitchFamily="18" charset="0"/>
                                    <a:cs typeface="Times New Roman" panose="02020603050405020304" pitchFamily="18" charset="0"/>
                                  </a:rPr>
                                  <m:t>0</m:t>
                                </m:r>
                              </m:e>
                              <m:e>
                                <m:r>
                                  <a:rPr kumimoji="1" lang="en-US" altLang="ja-JP" sz="1400" b="0" i="1" smtClean="0">
                                    <a:latin typeface="Cambria Math" panose="02040503050406030204" pitchFamily="18" charset="0"/>
                                    <a:cs typeface="Times New Roman" panose="02020603050405020304" pitchFamily="18" charset="0"/>
                                  </a:rPr>
                                  <m:t>1</m:t>
                                </m:r>
                              </m:e>
                            </m:mr>
                            <m:mr>
                              <m:e>
                                <m:r>
                                  <a:rPr kumimoji="1" lang="en-US" altLang="ja-JP" sz="1400" b="0" i="1" smtClean="0">
                                    <a:latin typeface="Cambria Math" panose="02040503050406030204" pitchFamily="18" charset="0"/>
                                    <a:cs typeface="Times New Roman" panose="02020603050405020304" pitchFamily="18" charset="0"/>
                                  </a:rPr>
                                  <m:t>1</m:t>
                                </m:r>
                              </m:e>
                              <m:e>
                                <m:r>
                                  <a:rPr kumimoji="1" lang="en-US" altLang="ja-JP" sz="1400" b="0" i="1" smtClean="0">
                                    <a:latin typeface="Cambria Math" panose="02040503050406030204" pitchFamily="18" charset="0"/>
                                    <a:cs typeface="Times New Roman" panose="02020603050405020304" pitchFamily="18" charset="0"/>
                                  </a:rPr>
                                  <m:t>0</m:t>
                                </m:r>
                              </m:e>
                            </m:mr>
                          </m:m>
                        </m:e>
                      </m:d>
                    </m:oMath>
                  </m:oMathPara>
                </a14:m>
                <a:endParaRPr kumimoji="1" lang="ja-JP" altLang="en-US" sz="1400" dirty="0">
                  <a:latin typeface="Times New Roman" panose="02020603050405020304" pitchFamily="18" charset="0"/>
                  <a:cs typeface="Times New Roman" panose="02020603050405020304" pitchFamily="18" charset="0"/>
                </a:endParaRPr>
              </a:p>
            </p:txBody>
          </p:sp>
        </mc:Choice>
        <mc:Fallback>
          <p:sp>
            <p:nvSpPr>
              <p:cNvPr id="7" name="テキスト ボックス 6">
                <a:extLst>
                  <a:ext uri="{FF2B5EF4-FFF2-40B4-BE49-F238E27FC236}">
                    <a16:creationId xmlns:a16="http://schemas.microsoft.com/office/drawing/2014/main" id="{15FCD9D2-2A98-0293-D47E-04457F9B7148}"/>
                  </a:ext>
                </a:extLst>
              </p:cNvPr>
              <p:cNvSpPr txBox="1">
                <a:spLocks noRot="1" noChangeAspect="1" noMove="1" noResize="1" noEditPoints="1" noAdjustHandles="1" noChangeArrowheads="1" noChangeShapeType="1" noTextEdit="1"/>
              </p:cNvSpPr>
              <p:nvPr/>
            </p:nvSpPr>
            <p:spPr>
              <a:xfrm>
                <a:off x="5727545" y="1628800"/>
                <a:ext cx="3262114" cy="4737194"/>
              </a:xfrm>
              <a:prstGeom prst="rect">
                <a:avLst/>
              </a:prstGeom>
              <a:blipFill>
                <a:blip r:embed="rId3"/>
                <a:stretch>
                  <a:fillRect l="-561" t="-257" r="-1869"/>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965771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9BD7A0-020B-7561-9845-8564663840FD}"/>
              </a:ext>
            </a:extLst>
          </p:cNvPr>
          <p:cNvSpPr>
            <a:spLocks noGrp="1"/>
          </p:cNvSpPr>
          <p:nvPr>
            <p:ph type="title"/>
          </p:nvPr>
        </p:nvSpPr>
        <p:spPr/>
        <p:txBody>
          <a:bodyPr/>
          <a:lstStyle/>
          <a:p>
            <a:r>
              <a:rPr kumimoji="1" lang="en-US" altLang="ja-JP" dirty="0"/>
              <a:t>Concept of Hybrid ARQ mechanism</a:t>
            </a:r>
            <a:endParaRPr kumimoji="1" lang="ja-JP" altLang="en-US" dirty="0"/>
          </a:p>
        </p:txBody>
      </p:sp>
      <p:sp>
        <p:nvSpPr>
          <p:cNvPr id="3" name="スライド番号プレースホルダー 2">
            <a:extLst>
              <a:ext uri="{FF2B5EF4-FFF2-40B4-BE49-F238E27FC236}">
                <a16:creationId xmlns:a16="http://schemas.microsoft.com/office/drawing/2014/main" id="{0A94F6C8-54C1-43F3-23A6-7E4BDFDE4F8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16</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8891322C-EAAC-E450-A002-0924DC5330C9}"/>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5" name="フッター プレースホルダー 4">
            <a:extLst>
              <a:ext uri="{FF2B5EF4-FFF2-40B4-BE49-F238E27FC236}">
                <a16:creationId xmlns:a16="http://schemas.microsoft.com/office/drawing/2014/main" id="{F47344E4-00A2-2CC6-40C6-F89396660ECA}"/>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5">
            <a:extLst>
              <a:ext uri="{FF2B5EF4-FFF2-40B4-BE49-F238E27FC236}">
                <a16:creationId xmlns:a16="http://schemas.microsoft.com/office/drawing/2014/main" id="{CD44F4E8-B2DC-6492-B6C0-A3CAE9DB8547}"/>
              </a:ext>
            </a:extLst>
          </p:cNvPr>
          <p:cNvSpPr txBox="1"/>
          <p:nvPr/>
        </p:nvSpPr>
        <p:spPr>
          <a:xfrm>
            <a:off x="361628" y="1712502"/>
            <a:ext cx="8496944" cy="4739759"/>
          </a:xfrm>
          <a:prstGeom prst="rect">
            <a:avLst/>
          </a:prstGeom>
          <a:noFill/>
        </p:spPr>
        <p:txBody>
          <a:bodyPr wrap="square" rtlCol="0">
            <a:spAutoFit/>
          </a:bodyPr>
          <a:lstStyle/>
          <a:p>
            <a:pPr marL="285750" indent="-285750">
              <a:buFont typeface="Arial" panose="020B0604020202020204" pitchFamily="34" charset="0"/>
              <a:buChar char="•"/>
            </a:pPr>
            <a:r>
              <a:rPr lang="en-US" altLang="ja-JP" sz="2400" b="1" dirty="0">
                <a:latin typeface="+mj-lt"/>
              </a:rPr>
              <a:t>Advantages of the hybrid ARQ mechanism</a:t>
            </a:r>
          </a:p>
          <a:p>
            <a:pPr marL="285750" indent="-285750">
              <a:buFont typeface="Arial" panose="020B0604020202020204" pitchFamily="34" charset="0"/>
              <a:buChar char="•"/>
            </a:pPr>
            <a:endParaRPr lang="en-US" altLang="ja-JP" sz="2400" b="1" dirty="0">
              <a:latin typeface="+mj-lt"/>
            </a:endParaRPr>
          </a:p>
          <a:p>
            <a:pPr marL="800100" lvl="1" indent="-342900">
              <a:buFont typeface="+mj-lt"/>
              <a:buAutoNum type="arabicPeriod"/>
            </a:pPr>
            <a:r>
              <a:rPr lang="en-US" altLang="ja-JP" sz="2400" b="1" dirty="0">
                <a:latin typeface="Times New Roman" panose="02020603050405020304" pitchFamily="18" charset="0"/>
                <a:ea typeface="ＭＳ 明朝" panose="02020609040205080304" pitchFamily="17" charset="-128"/>
              </a:rPr>
              <a:t>The coding rate is very wide</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cs typeface="CMSSBX10"/>
              </a:rPr>
              <a:t>Bit errors are sufficiently eliminated at the high coding rate under very good channel conditions</a:t>
            </a:r>
          </a:p>
          <a:p>
            <a:pPr marL="1257300" lvl="2" indent="-342900">
              <a:buFont typeface="Wingdings" panose="05000000000000000000" pitchFamily="2" charset="2"/>
              <a:buChar char="Ø"/>
            </a:pPr>
            <a:r>
              <a:rPr lang="en-US" altLang="ja-JP" sz="2000" dirty="0">
                <a:latin typeface="+mj-lt"/>
                <a:ea typeface="ＭＳ 明朝" panose="02020609040205080304" pitchFamily="17" charset="-128"/>
              </a:rPr>
              <a:t>Very low coding rates remove bit errors under bad channel conditions</a:t>
            </a:r>
          </a:p>
          <a:p>
            <a:pPr marL="1257300" lvl="2" indent="-342900">
              <a:buFont typeface="Wingdings" panose="05000000000000000000" pitchFamily="2" charset="2"/>
              <a:buChar char="Ø"/>
            </a:pPr>
            <a:r>
              <a:rPr lang="en-US" altLang="ja-JP" sz="2000" b="1" u="sng" dirty="0">
                <a:latin typeface="+mj-lt"/>
                <a:ea typeface="ＭＳ 明朝" panose="02020609040205080304" pitchFamily="17" charset="-128"/>
              </a:rPr>
              <a:t>A coding rate at the first transmission may be changed according to channel conditions</a:t>
            </a:r>
          </a:p>
          <a:p>
            <a:pPr marL="1257300" lvl="2" indent="-342900">
              <a:buFont typeface="Wingdings" panose="05000000000000000000" pitchFamily="2" charset="2"/>
              <a:buChar char="Ø"/>
            </a:pPr>
            <a:endParaRPr lang="en-US" altLang="ja-JP" dirty="0">
              <a:latin typeface="+mj-lt"/>
              <a:ea typeface="ＭＳ 明朝" panose="02020609040205080304" pitchFamily="17" charset="-128"/>
            </a:endParaRPr>
          </a:p>
          <a:p>
            <a:pPr marL="800100" lvl="1" indent="-342900">
              <a:buFont typeface="+mj-lt"/>
              <a:buAutoNum type="arabicPeriod"/>
            </a:pPr>
            <a:r>
              <a:rPr lang="en-US" altLang="ja-JP" sz="2400" dirty="0">
                <a:latin typeface="Times New Roman" panose="02020603050405020304" pitchFamily="18" charset="0"/>
                <a:ea typeface="ＭＳ 明朝" panose="02020609040205080304" pitchFamily="17" charset="-128"/>
              </a:rPr>
              <a:t>In the case of the small number of retransmissions, it is sufficient to transmit the small number of redundant bits</a:t>
            </a:r>
          </a:p>
          <a:p>
            <a:pPr marL="1257300" lvl="2" indent="-342900">
              <a:buFont typeface="Wingdings" panose="05000000000000000000" pitchFamily="2" charset="2"/>
              <a:buChar char="Ø"/>
            </a:pPr>
            <a:r>
              <a:rPr lang="en-US" altLang="ja-JP" sz="2000" dirty="0">
                <a:latin typeface="Times New Roman" panose="02020603050405020304" pitchFamily="18" charset="0"/>
                <a:ea typeface="ＭＳ 明朝" panose="02020609040205080304" pitchFamily="17" charset="-128"/>
              </a:rPr>
              <a:t>This characteristic leads to </a:t>
            </a:r>
            <a:r>
              <a:rPr lang="en-US" altLang="ja-JP" sz="2000" b="1" u="sng" dirty="0">
                <a:latin typeface="Times New Roman" panose="02020603050405020304" pitchFamily="18" charset="0"/>
                <a:ea typeface="ＭＳ 明朝" panose="02020609040205080304" pitchFamily="17" charset="-128"/>
              </a:rPr>
              <a:t>improvement of energy efficiency and reduction of transmission delay</a:t>
            </a:r>
            <a:r>
              <a:rPr lang="en-US" altLang="ja-JP" sz="2000" dirty="0">
                <a:latin typeface="Times New Roman" panose="02020603050405020304" pitchFamily="18" charset="0"/>
                <a:ea typeface="ＭＳ 明朝" panose="02020609040205080304" pitchFamily="17" charset="-128"/>
              </a:rPr>
              <a:t> at retransmission</a:t>
            </a:r>
          </a:p>
        </p:txBody>
      </p:sp>
    </p:spTree>
    <p:extLst>
      <p:ext uri="{BB962C8B-B14F-4D97-AF65-F5344CB8AC3E}">
        <p14:creationId xmlns:p14="http://schemas.microsoft.com/office/powerpoint/2010/main" val="386302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BDF2E6-1B0E-FB17-D1E3-14D428D670E7}"/>
              </a:ext>
            </a:extLst>
          </p:cNvPr>
          <p:cNvSpPr>
            <a:spLocks noGrp="1"/>
          </p:cNvSpPr>
          <p:nvPr>
            <p:ph type="title"/>
          </p:nvPr>
        </p:nvSpPr>
        <p:spPr/>
        <p:txBody>
          <a:bodyPr/>
          <a:lstStyle/>
          <a:p>
            <a:r>
              <a:rPr kumimoji="1" lang="en-US" altLang="ja-JP" dirty="0"/>
              <a:t>Hybrid ARQ mechanism (LDPC case)</a:t>
            </a:r>
            <a:endParaRPr kumimoji="1" lang="ja-JP" altLang="en-US" dirty="0"/>
          </a:p>
        </p:txBody>
      </p:sp>
      <p:sp>
        <p:nvSpPr>
          <p:cNvPr id="3" name="スライド番号プレースホルダー 2">
            <a:extLst>
              <a:ext uri="{FF2B5EF4-FFF2-40B4-BE49-F238E27FC236}">
                <a16:creationId xmlns:a16="http://schemas.microsoft.com/office/drawing/2014/main" id="{47B3C879-C016-B612-3E41-030442F00450}"/>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111ECE5F-98AD-943F-3CED-A5D1214A724A}"/>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30D9B53-1BCA-7732-63ED-96B4585D1410}"/>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E9662969-6998-C255-F49E-93713EDDBC17}"/>
                  </a:ext>
                </a:extLst>
              </p:cNvPr>
              <p:cNvSpPr txBox="1"/>
              <p:nvPr/>
            </p:nvSpPr>
            <p:spPr>
              <a:xfrm>
                <a:off x="6084168" y="2179170"/>
                <a:ext cx="2583318" cy="3416320"/>
              </a:xfrm>
              <a:prstGeom prst="rect">
                <a:avLst/>
              </a:prstGeom>
              <a:noFill/>
            </p:spPr>
            <p:txBody>
              <a:bodyPr wrap="square" rtlCol="0">
                <a:spAutoFit/>
              </a:bodyPr>
              <a:lstStyle/>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𝑖</m:t>
                    </m:r>
                  </m:oMath>
                </a14:m>
                <a:r>
                  <a:rPr kumimoji="1" lang="en-US" altLang="ja-JP" dirty="0">
                    <a:latin typeface="Times New Roman" panose="02020603050405020304" pitchFamily="18" charset="0"/>
                    <a:cs typeface="Times New Roman" panose="02020603050405020304" pitchFamily="18" charset="0"/>
                  </a:rPr>
                  <a:t>: Counter of the number of transmissions, initially </a:t>
                </a:r>
                <a14:m>
                  <m:oMath xmlns:m="http://schemas.openxmlformats.org/officeDocument/2006/math">
                    <m:r>
                      <a:rPr kumimoji="1" lang="en-US" altLang="ja-JP" i="1">
                        <a:latin typeface="Cambria Math" panose="02040503050406030204" pitchFamily="18" charset="0"/>
                        <a:cs typeface="Times New Roman" panose="02020603050405020304" pitchFamily="18" charset="0"/>
                      </a:rPr>
                      <m:t>𝑖</m:t>
                    </m:r>
                    <m:r>
                      <a:rPr kumimoji="1" lang="en-US" altLang="ja-JP" b="0" i="0" smtClean="0">
                        <a:latin typeface="Cambria Math" panose="02040503050406030204" pitchFamily="18" charset="0"/>
                        <a:cs typeface="Times New Roman" panose="02020603050405020304" pitchFamily="18" charset="0"/>
                      </a:rPr>
                      <m:t>=0</m:t>
                    </m:r>
                  </m:oMath>
                </a14:m>
                <a:endParaRPr kumimoji="1" lang="en-US" altLang="ja-JP" dirty="0">
                  <a:latin typeface="Times New Roman" panose="02020603050405020304" pitchFamily="18" charset="0"/>
                  <a:cs typeface="Times New Roman" panose="02020603050405020304" pitchFamily="18" charset="0"/>
                </a:endParaRPr>
              </a:p>
              <a:p>
                <a:endParaRPr kumimoji="1" lang="en-US" altLang="ja-JP" dirty="0">
                  <a:latin typeface="Times New Roman" panose="02020603050405020304" pitchFamily="18" charset="0"/>
                  <a:cs typeface="Times New Roman" panose="02020603050405020304" pitchFamily="18" charset="0"/>
                </a:endParaRPr>
              </a:p>
              <a:p>
                <a14:m>
                  <m:oMath xmlns:m="http://schemas.openxmlformats.org/officeDocument/2006/math">
                    <m:r>
                      <a:rPr kumimoji="1" lang="en-US" altLang="ja-JP" b="0" i="1" smtClean="0">
                        <a:solidFill>
                          <a:schemeClr val="tx1"/>
                        </a:solidFill>
                        <a:latin typeface="Cambria Math" panose="02040503050406030204" pitchFamily="18" charset="0"/>
                        <a:cs typeface="Times New Roman" panose="02020603050405020304" pitchFamily="18" charset="0"/>
                      </a:rPr>
                      <m:t>𝑞</m:t>
                    </m:r>
                  </m:oMath>
                </a14:m>
                <a:r>
                  <a:rPr kumimoji="1" lang="en-US" altLang="ja-JP" dirty="0">
                    <a:latin typeface="Times New Roman" panose="02020603050405020304" pitchFamily="18" charset="0"/>
                    <a:cs typeface="Times New Roman" panose="02020603050405020304" pitchFamily="18" charset="0"/>
                  </a:rPr>
                  <a:t>: The maximum number of transmissions, user defined</a:t>
                </a:r>
              </a:p>
              <a:p>
                <a:endParaRPr kumimoji="1" lang="en-US" altLang="ja-JP" dirty="0">
                  <a:latin typeface="Times New Roman" panose="02020603050405020304" pitchFamily="18" charset="0"/>
                  <a:cs typeface="Times New Roman" panose="02020603050405020304" pitchFamily="18" charset="0"/>
                </a:endParaRPr>
              </a:p>
              <a:p>
                <a:r>
                  <a:rPr kumimoji="1" lang="en-US" altLang="ja-JP" dirty="0">
                    <a:latin typeface="Times New Roman" panose="02020603050405020304" pitchFamily="18" charset="0"/>
                    <a:cs typeface="Times New Roman" panose="02020603050405020304" pitchFamily="18" charset="0"/>
                  </a:rPr>
                  <a:t>In LDPC case, the mechanism is the same as the HARQ defined in 15.6 Std.-2012 </a:t>
                </a:r>
              </a:p>
            </p:txBody>
          </p:sp>
        </mc:Choice>
        <mc:Fallback>
          <p:sp>
            <p:nvSpPr>
              <p:cNvPr id="8" name="テキスト ボックス 7">
                <a:extLst>
                  <a:ext uri="{FF2B5EF4-FFF2-40B4-BE49-F238E27FC236}">
                    <a16:creationId xmlns:a16="http://schemas.microsoft.com/office/drawing/2014/main" id="{E9662969-6998-C255-F49E-93713EDDBC17}"/>
                  </a:ext>
                </a:extLst>
              </p:cNvPr>
              <p:cNvSpPr txBox="1">
                <a:spLocks noRot="1" noChangeAspect="1" noMove="1" noResize="1" noEditPoints="1" noAdjustHandles="1" noChangeArrowheads="1" noChangeShapeType="1" noTextEdit="1"/>
              </p:cNvSpPr>
              <p:nvPr/>
            </p:nvSpPr>
            <p:spPr>
              <a:xfrm>
                <a:off x="6084168" y="2179170"/>
                <a:ext cx="2583318" cy="3416320"/>
              </a:xfrm>
              <a:prstGeom prst="rect">
                <a:avLst/>
              </a:prstGeom>
              <a:blipFill>
                <a:blip r:embed="rId2"/>
                <a:stretch>
                  <a:fillRect l="-1887" t="-891" r="-2830" b="-1783"/>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3A8277EB-82EC-7ED7-098D-C337BF006DC1}"/>
              </a:ext>
            </a:extLst>
          </p:cNvPr>
          <p:cNvPicPr>
            <a:picLocks noChangeAspect="1"/>
          </p:cNvPicPr>
          <p:nvPr/>
        </p:nvPicPr>
        <p:blipFill>
          <a:blip r:embed="rId3"/>
          <a:stretch>
            <a:fillRect/>
          </a:stretch>
        </p:blipFill>
        <p:spPr>
          <a:xfrm>
            <a:off x="333794" y="1918156"/>
            <a:ext cx="5617119" cy="3938348"/>
          </a:xfrm>
          <a:prstGeom prst="rect">
            <a:avLst/>
          </a:prstGeom>
        </p:spPr>
      </p:pic>
    </p:spTree>
    <p:extLst>
      <p:ext uri="{BB962C8B-B14F-4D97-AF65-F5344CB8AC3E}">
        <p14:creationId xmlns:p14="http://schemas.microsoft.com/office/powerpoint/2010/main" val="105465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5B8F0-7220-4089-C4A9-C18C8E0FFA3C}"/>
              </a:ext>
            </a:extLst>
          </p:cNvPr>
          <p:cNvSpPr>
            <a:spLocks noGrp="1"/>
          </p:cNvSpPr>
          <p:nvPr>
            <p:ph type="title"/>
          </p:nvPr>
        </p:nvSpPr>
        <p:spPr>
          <a:xfrm>
            <a:off x="723900" y="620688"/>
            <a:ext cx="7772400" cy="1066800"/>
          </a:xfrm>
        </p:spPr>
        <p:txBody>
          <a:bodyPr/>
          <a:lstStyle/>
          <a:p>
            <a:r>
              <a:rPr kumimoji="1" lang="en-US" altLang="ja-JP" dirty="0"/>
              <a:t>Summary of Concept Tables</a:t>
            </a:r>
            <a:endParaRPr kumimoji="1" lang="ja-JP" altLang="en-US" dirty="0"/>
          </a:p>
        </p:txBody>
      </p:sp>
      <p:sp>
        <p:nvSpPr>
          <p:cNvPr id="3" name="スライド番号プレースホルダー 2">
            <a:extLst>
              <a:ext uri="{FF2B5EF4-FFF2-40B4-BE49-F238E27FC236}">
                <a16:creationId xmlns:a16="http://schemas.microsoft.com/office/drawing/2014/main" id="{6C56E7A5-8F87-0C0E-CC06-24B043FD0A5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18</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7B756F6-16B9-6419-DDA2-DDF27B907E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5" name="フッター プレースホルダー 4">
            <a:extLst>
              <a:ext uri="{FF2B5EF4-FFF2-40B4-BE49-F238E27FC236}">
                <a16:creationId xmlns:a16="http://schemas.microsoft.com/office/drawing/2014/main" id="{41D49636-59EE-CE9B-674B-50676E0BA89C}"/>
              </a:ext>
            </a:extLst>
          </p:cNvPr>
          <p:cNvSpPr>
            <a:spLocks noGrp="1"/>
          </p:cNvSpPr>
          <p:nvPr>
            <p:ph type="ftr" sz="quarter" idx="3"/>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377D4FE9-7B1B-811B-FCE5-49DE107C1FC5}"/>
              </a:ext>
            </a:extLst>
          </p:cNvPr>
          <p:cNvSpPr txBox="1"/>
          <p:nvPr/>
        </p:nvSpPr>
        <p:spPr>
          <a:xfrm>
            <a:off x="415634" y="1687488"/>
            <a:ext cx="8388932" cy="4093428"/>
          </a:xfrm>
          <a:prstGeom prst="rect">
            <a:avLst/>
          </a:prstGeom>
          <a:noFill/>
        </p:spPr>
        <p:txBody>
          <a:bodyPr wrap="square" rtlCol="0">
            <a:spAutoFit/>
          </a:bodyPr>
          <a:lstStyle/>
          <a:p>
            <a:pPr marL="342900" indent="-342900">
              <a:buFont typeface="+mj-lt"/>
              <a:buAutoNum type="arabicPeriod"/>
            </a:pPr>
            <a:r>
              <a:rPr lang="en-US" altLang="ja-JP" sz="2000" dirty="0">
                <a:latin typeface="+mj-lt"/>
                <a:ea typeface="+mj-ea"/>
              </a:rPr>
              <a:t>Concept T</a:t>
            </a:r>
            <a:r>
              <a:rPr kumimoji="1" lang="en-US" altLang="ja-JP" sz="2000" dirty="0">
                <a:latin typeface="+mj-lt"/>
                <a:ea typeface="+mj-ea"/>
              </a:rPr>
              <a:t>able</a:t>
            </a:r>
          </a:p>
          <a:p>
            <a:pPr marL="800100" lvl="1" indent="-342900">
              <a:buFont typeface="Wingdings" panose="05000000000000000000" pitchFamily="2" charset="2"/>
              <a:buChar char="Ø"/>
            </a:pPr>
            <a:r>
              <a:rPr kumimoji="1" lang="de-DE" altLang="ja-JP" sz="2000" dirty="0">
                <a:latin typeface="+mj-lt"/>
                <a:ea typeface="+mj-ea"/>
              </a:rPr>
              <a:t>Inner code: 15.4ab BCC and LDPC codes (R=1/2, K=324, 648, 972)</a:t>
            </a:r>
          </a:p>
          <a:p>
            <a:pPr marL="800100" lvl="1" indent="-342900">
              <a:buFont typeface="Wingdings" panose="05000000000000000000" pitchFamily="2" charset="2"/>
              <a:buChar char="Ø"/>
            </a:pPr>
            <a:r>
              <a:rPr kumimoji="1" lang="en-US" altLang="ja-JP" sz="2000" dirty="0">
                <a:latin typeface="+mj-lt"/>
                <a:ea typeface="+mj-ea"/>
              </a:rPr>
              <a:t>Outer code: Shortened RS code (N=54, K=46, 38, 28, 14, original code length N=63)</a:t>
            </a:r>
          </a:p>
          <a:p>
            <a:pPr marL="800100" lvl="1" indent="-342900">
              <a:buFont typeface="Wingdings" panose="05000000000000000000" pitchFamily="2" charset="2"/>
              <a:buChar char="Ø"/>
            </a:pPr>
            <a:r>
              <a:rPr lang="en-US" altLang="ja-JP" sz="2000" dirty="0">
                <a:latin typeface="+mj-lt"/>
                <a:ea typeface="+mj-ea"/>
              </a:rPr>
              <a:t>A hybrid ARQ shall not be utilized</a:t>
            </a:r>
            <a:endParaRPr kumimoji="1" lang="en-US" altLang="ja-JP" sz="2000" dirty="0">
              <a:latin typeface="+mj-lt"/>
              <a:ea typeface="+mj-ea"/>
            </a:endParaRPr>
          </a:p>
          <a:p>
            <a:pPr marL="800100" lvl="1" indent="-342900">
              <a:buFont typeface="Wingdings" panose="05000000000000000000" pitchFamily="2" charset="2"/>
              <a:buChar char="Ø"/>
            </a:pPr>
            <a:r>
              <a:rPr lang="en-US" altLang="ja-JP" sz="2000" dirty="0">
                <a:latin typeface="+mj-lt"/>
                <a:ea typeface="+mj-ea"/>
              </a:rPr>
              <a:t>The table shall be applied to c</a:t>
            </a:r>
            <a:r>
              <a:rPr kumimoji="1" lang="en-US" altLang="ja-JP" sz="2000" dirty="0">
                <a:latin typeface="+mj-lt"/>
                <a:ea typeface="+mj-ea"/>
              </a:rPr>
              <a:t>oexistence class 0~6</a:t>
            </a:r>
          </a:p>
          <a:p>
            <a:pPr marL="800100" lvl="1" indent="-342900">
              <a:buFont typeface="Wingdings" panose="05000000000000000000" pitchFamily="2" charset="2"/>
              <a:buChar char="Ø"/>
            </a:pPr>
            <a:endParaRPr lang="en-US" altLang="ja-JP" sz="2000" dirty="0">
              <a:latin typeface="+mj-lt"/>
              <a:ea typeface="+mj-ea"/>
            </a:endParaRPr>
          </a:p>
          <a:p>
            <a:pPr marL="457200" indent="-457200">
              <a:buFont typeface="+mj-lt"/>
              <a:buAutoNum type="arabicPeriod"/>
            </a:pPr>
            <a:r>
              <a:rPr lang="en-US" altLang="ja-JP" sz="2000" dirty="0">
                <a:latin typeface="+mj-lt"/>
                <a:ea typeface="+mj-ea"/>
              </a:rPr>
              <a:t>Hybrid ARQ</a:t>
            </a:r>
          </a:p>
          <a:p>
            <a:pPr marL="800100" lvl="1" indent="-342900">
              <a:buFont typeface="Wingdings" panose="05000000000000000000" pitchFamily="2" charset="2"/>
              <a:buChar char="Ø"/>
            </a:pPr>
            <a:r>
              <a:rPr lang="en-US" altLang="ja-JP" sz="2000" dirty="0">
                <a:latin typeface="+mj-lt"/>
                <a:ea typeface="+mj-ea"/>
              </a:rPr>
              <a:t>A hybrid ARQ shall be applied to c</a:t>
            </a:r>
            <a:r>
              <a:rPr kumimoji="1" lang="en-US" altLang="ja-JP" sz="2000" dirty="0">
                <a:latin typeface="+mj-lt"/>
                <a:ea typeface="+mj-ea"/>
              </a:rPr>
              <a:t>oexistence class 7 (the highest)</a:t>
            </a:r>
          </a:p>
          <a:p>
            <a:pPr marL="800100" lvl="1" indent="-342900">
              <a:buFont typeface="Wingdings" panose="05000000000000000000" pitchFamily="2" charset="2"/>
              <a:buChar char="Ø"/>
            </a:pPr>
            <a:r>
              <a:rPr lang="en-US" altLang="ja-JP" sz="2000" dirty="0">
                <a:latin typeface="+mj-lt"/>
                <a:ea typeface="+mj-ea"/>
              </a:rPr>
              <a:t>The BCC case decreases the coding rate depending on the number of retransmissions</a:t>
            </a:r>
          </a:p>
          <a:p>
            <a:pPr marL="800100" lvl="1" indent="-342900">
              <a:buFont typeface="Wingdings" panose="05000000000000000000" pitchFamily="2" charset="2"/>
              <a:buChar char="Ø"/>
            </a:pPr>
            <a:r>
              <a:rPr lang="en-US" altLang="ja-JP" sz="2000" dirty="0">
                <a:latin typeface="+mj-lt"/>
                <a:ea typeface="+mj-ea"/>
              </a:rPr>
              <a:t>The LDPC case is basically the same as the </a:t>
            </a:r>
            <a:r>
              <a:rPr kumimoji="1" lang="en-US" altLang="ja-JP" sz="2000" dirty="0">
                <a:latin typeface="Times New Roman" panose="02020603050405020304" pitchFamily="18" charset="0"/>
                <a:cs typeface="Times New Roman" panose="02020603050405020304" pitchFamily="18" charset="0"/>
              </a:rPr>
              <a:t>HARQ mechanism defined in 15.6 Std.-2012 </a:t>
            </a:r>
            <a:endParaRPr kumimoji="1" lang="en-US" altLang="ja-JP" sz="2000" dirty="0">
              <a:latin typeface="+mj-lt"/>
              <a:ea typeface="+mj-ea"/>
            </a:endParaRPr>
          </a:p>
        </p:txBody>
      </p:sp>
    </p:spTree>
    <p:extLst>
      <p:ext uri="{BB962C8B-B14F-4D97-AF65-F5344CB8AC3E}">
        <p14:creationId xmlns:p14="http://schemas.microsoft.com/office/powerpoint/2010/main" val="337049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3359065-1F6D-3AA7-0E03-CC72C87297C5}"/>
              </a:ext>
            </a:extLst>
          </p:cNvPr>
          <p:cNvSpPr>
            <a:spLocks noGrp="1"/>
          </p:cNvSpPr>
          <p:nvPr>
            <p:ph type="dt"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2023</a:t>
            </a:r>
          </a:p>
        </p:txBody>
      </p:sp>
      <p:sp>
        <p:nvSpPr>
          <p:cNvPr id="3" name="フッター プレースホルダー 2">
            <a:extLst>
              <a:ext uri="{FF2B5EF4-FFF2-40B4-BE49-F238E27FC236}">
                <a16:creationId xmlns:a16="http://schemas.microsoft.com/office/drawing/2014/main" id="{3A593160-71CF-0865-DBCA-99B17AC33FF6}"/>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4" name="スライド番号プレースホルダー 3">
            <a:extLst>
              <a:ext uri="{FF2B5EF4-FFF2-40B4-BE49-F238E27FC236}">
                <a16:creationId xmlns:a16="http://schemas.microsoft.com/office/drawing/2014/main" id="{5519D34B-8FEB-C199-6C3F-B5B093B6269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テキスト ボックス 2">
            <a:extLst>
              <a:ext uri="{FF2B5EF4-FFF2-40B4-BE49-F238E27FC236}">
                <a16:creationId xmlns:a16="http://schemas.microsoft.com/office/drawing/2014/main" id="{E7991C5D-D96F-D1A2-1EA0-D41315C0273E}"/>
              </a:ext>
            </a:extLst>
          </p:cNvPr>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Tree>
    <p:extLst>
      <p:ext uri="{BB962C8B-B14F-4D97-AF65-F5344CB8AC3E}">
        <p14:creationId xmlns:p14="http://schemas.microsoft.com/office/powerpoint/2010/main" val="203028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1190837" y="1268760"/>
            <a:ext cx="6838528" cy="1470025"/>
          </a:xfrm>
        </p:spPr>
        <p:txBody>
          <a:bodyPr>
            <a:normAutofit/>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Error Correcting Scheme for IEEE 802.15.6ma</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962026" y="2924944"/>
            <a:ext cx="7296150" cy="1752600"/>
          </a:xfrm>
        </p:spPr>
        <p:txBody>
          <a:bodyPr/>
          <a:lstStyle/>
          <a:p>
            <a:r>
              <a:rPr kumimoji="1" lang="en-US" altLang="ja-JP" sz="2400" dirty="0"/>
              <a:t>September 2023,</a:t>
            </a:r>
          </a:p>
          <a:p>
            <a:r>
              <a:rPr kumimoji="1" lang="en-US" altLang="ja-JP" sz="2400" dirty="0"/>
              <a:t>Hybrid Session ,</a:t>
            </a:r>
          </a:p>
          <a:p>
            <a:r>
              <a:rPr kumimoji="1" lang="es-ES" altLang="ja-JP" sz="2400" dirty="0"/>
              <a:t>Grand Hyatt - Buckhead, GA, US</a:t>
            </a:r>
            <a:r>
              <a:rPr kumimoji="1" lang="en-US" altLang="ja-JP" sz="2400" dirty="0"/>
              <a:t> </a:t>
            </a:r>
          </a:p>
          <a:p>
            <a:r>
              <a:rPr kumimoji="1" lang="en-US" altLang="ja-JP" sz="2400" dirty="0"/>
              <a:t>Kento Takabayashi</a:t>
            </a:r>
            <a:r>
              <a:rPr kumimoji="1" lang="en-US" altLang="ja-JP" sz="2400" baseline="30000" dirty="0"/>
              <a:t> (1)</a:t>
            </a:r>
            <a:r>
              <a:rPr kumimoji="1" lang="en-US" altLang="ja-JP" sz="2400" dirty="0">
                <a:sym typeface="Times New Roman"/>
              </a:rPr>
              <a:t>, Ryuji Kohno</a:t>
            </a:r>
            <a:r>
              <a:rPr kumimoji="1" lang="en-US" altLang="ja-JP" sz="2400" baseline="30000" dirty="0"/>
              <a:t>(2, 3)</a:t>
            </a:r>
          </a:p>
          <a:p>
            <a:endParaRPr kumimoji="1" lang="en-US" altLang="ja-JP" sz="2000" baseline="30000" dirty="0"/>
          </a:p>
          <a:p>
            <a:r>
              <a:rPr kumimoji="1" lang="en-US" altLang="ja-JP" sz="2000" baseline="30000" dirty="0"/>
              <a:t>(1)</a:t>
            </a:r>
            <a:r>
              <a:rPr kumimoji="1" lang="en-US" altLang="ja-JP" sz="2000" dirty="0"/>
              <a:t> Toyo University</a:t>
            </a:r>
            <a:endParaRPr kumimoji="1" lang="en-US" altLang="ja-JP" sz="2000" baseline="30000" dirty="0"/>
          </a:p>
          <a:p>
            <a:r>
              <a:rPr kumimoji="1" lang="en-US" altLang="ja-JP" sz="2000" baseline="30000" dirty="0"/>
              <a:t>(2) </a:t>
            </a:r>
            <a:r>
              <a:rPr kumimoji="1" lang="en-US" altLang="ja-JP" sz="2000" dirty="0"/>
              <a:t>Yokohama National University, </a:t>
            </a:r>
            <a:br>
              <a:rPr kumimoji="1" lang="en-US" altLang="ja-JP" sz="2000" dirty="0"/>
            </a:br>
            <a:r>
              <a:rPr kumimoji="1" lang="en-US" altLang="ja-JP" sz="2000" baseline="30000" dirty="0"/>
              <a:t>(3) </a:t>
            </a:r>
            <a:r>
              <a:rPr kumimoji="1" lang="en-US" altLang="ja-JP" sz="2000" dirty="0"/>
              <a:t>YRP-International Alliance Institute</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defPPr>
              <a:defRPr lang="ja-JP"/>
            </a:defPPr>
            <a:lvl1pPr marL="0" marR="0" lvl="0" indent="0" algn="l" rtl="0" eaLnBrk="0" fontAlgn="base" hangingPunct="0">
              <a:spcBef>
                <a:spcPts val="0"/>
              </a:spcBef>
              <a:spcAft>
                <a:spcPts val="0"/>
              </a:spcAft>
              <a:buSzPts val="1400"/>
              <a:buNone/>
              <a:defRPr kumimoji="1" sz="1400" b="1"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a:xfrm>
            <a:off x="4376062" y="6475413"/>
            <a:ext cx="468078" cy="184666"/>
          </a:xfrm>
        </p:spPr>
        <p:txBody>
          <a:bodyPr/>
          <a:lstStyle/>
          <a:p>
            <a:pPr marL="0" lvl="0" indent="0" algn="ctr" rtl="0">
              <a:spcBef>
                <a:spcPts val="0"/>
              </a:spcBef>
              <a:spcAft>
                <a:spcPts val="0"/>
              </a:spcAft>
              <a:buNone/>
            </a:pPr>
            <a:r>
              <a:rPr lang="en-US" altLang="ja-JP" dirty="0"/>
              <a:t>Slide 2</a:t>
            </a:r>
            <a:endParaRPr altLang="ja-JP"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a:xfrm>
            <a:off x="5004048" y="6475413"/>
            <a:ext cx="3960440" cy="121939"/>
          </a:xfrm>
          <a:prstGeom prst="rect">
            <a:avLst/>
          </a:prstGeom>
          <a:noFill/>
          <a:ln>
            <a:noFill/>
          </a:ln>
        </p:spPr>
        <p:txBody>
          <a:bodyPr spcFirstLastPara="1" wrap="square" lIns="91425" tIns="91425" rIns="91425" bIns="91425" anchor="t" anchorCtr="0">
            <a:noAutofit/>
          </a:bodyPr>
          <a:lstStyle>
            <a:defPPr>
              <a:defRPr lang="ja-JP"/>
            </a:defPPr>
            <a:lvl1pPr marL="0" marR="0" lvl="0" indent="0" algn="r"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D92330-FFF2-59D3-3AE3-3D8124941775}"/>
              </a:ext>
            </a:extLst>
          </p:cNvPr>
          <p:cNvSpPr>
            <a:spLocks noGrp="1"/>
          </p:cNvSpPr>
          <p:nvPr>
            <p:ph type="title"/>
          </p:nvPr>
        </p:nvSpPr>
        <p:spPr>
          <a:xfrm>
            <a:off x="685800" y="685800"/>
            <a:ext cx="7772400" cy="1066800"/>
          </a:xfrm>
        </p:spPr>
        <p:txBody>
          <a:bodyPr wrap="square" anchor="ctr">
            <a:normAutofit/>
          </a:bodyPr>
          <a:lstStyle/>
          <a:p>
            <a:r>
              <a:rPr kumimoji="1" lang="en-US" altLang="ja-JP" dirty="0"/>
              <a:t>Another evaluation</a:t>
            </a:r>
            <a:endParaRPr kumimoji="1" lang="ja-JP" altLang="en-US" dirty="0"/>
          </a:p>
        </p:txBody>
      </p:sp>
      <p:pic>
        <p:nvPicPr>
          <p:cNvPr id="6" name="図 5">
            <a:extLst>
              <a:ext uri="{FF2B5EF4-FFF2-40B4-BE49-F238E27FC236}">
                <a16:creationId xmlns:a16="http://schemas.microsoft.com/office/drawing/2014/main" id="{33D76BA3-4642-8EEF-581E-9044FA5AB74F}"/>
              </a:ext>
            </a:extLst>
          </p:cNvPr>
          <p:cNvPicPr>
            <a:picLocks noChangeAspect="1"/>
          </p:cNvPicPr>
          <p:nvPr/>
        </p:nvPicPr>
        <p:blipFill>
          <a:blip r:embed="rId2"/>
          <a:stretch>
            <a:fillRect/>
          </a:stretch>
        </p:blipFill>
        <p:spPr>
          <a:xfrm>
            <a:off x="685800" y="1959376"/>
            <a:ext cx="4105833" cy="3256913"/>
          </a:xfrm>
          <a:prstGeom prst="rect">
            <a:avLst/>
          </a:prstGeom>
          <a:noFill/>
        </p:spPr>
      </p:pic>
      <p:sp>
        <p:nvSpPr>
          <p:cNvPr id="3" name="スライド番号プレースホルダー 2">
            <a:extLst>
              <a:ext uri="{FF2B5EF4-FFF2-40B4-BE49-F238E27FC236}">
                <a16:creationId xmlns:a16="http://schemas.microsoft.com/office/drawing/2014/main" id="{7ED35F82-5130-23C1-96B9-1B3CE679C063}"/>
              </a:ext>
            </a:extLst>
          </p:cNvPr>
          <p:cNvSpPr>
            <a:spLocks noGrp="1"/>
          </p:cNvSpPr>
          <p:nvPr>
            <p:ph type="sldNum" sz="quarter" idx="12"/>
          </p:nvPr>
        </p:nvSpPr>
        <p:spPr>
          <a:xfrm>
            <a:off x="4342399" y="6475413"/>
            <a:ext cx="535403" cy="184666"/>
          </a:xfrm>
        </p:spPr>
        <p:txBody>
          <a:bodyPr wrap="none" anchor="t">
            <a:normAutofit/>
          </a:bodyPr>
          <a:lstStyle/>
          <a:p>
            <a:pPr>
              <a:spcAft>
                <a:spcPts val="600"/>
              </a:spcAft>
              <a:defRPr/>
            </a:pPr>
            <a:r>
              <a:rPr lang="en-US">
                <a:solidFill>
                  <a:srgbClr val="000000"/>
                </a:solidFill>
              </a:rPr>
              <a:t>Slide </a:t>
            </a:r>
            <a:fld id="{088E86A2-24BB-437A-8099-76D2C87A4801}" type="slidenum">
              <a:rPr lang="en-US" smtClean="0">
                <a:solidFill>
                  <a:srgbClr val="000000"/>
                </a:solidFill>
              </a:rPr>
              <a:pPr>
                <a:spcAft>
                  <a:spcPts val="600"/>
                </a:spcAft>
                <a:defRPr/>
              </a:pPr>
              <a:t>20</a:t>
            </a:fld>
            <a:endParaRPr lang="en-US">
              <a:solidFill>
                <a:srgbClr val="000000"/>
              </a:solidFill>
            </a:endParaRPr>
          </a:p>
        </p:txBody>
      </p:sp>
      <p:sp>
        <p:nvSpPr>
          <p:cNvPr id="4" name="日付プレースホルダー 3">
            <a:extLst>
              <a:ext uri="{FF2B5EF4-FFF2-40B4-BE49-F238E27FC236}">
                <a16:creationId xmlns:a16="http://schemas.microsoft.com/office/drawing/2014/main" id="{A93157E4-D0AC-3056-AA4F-2D49F0D11A03}"/>
              </a:ext>
            </a:extLst>
          </p:cNvPr>
          <p:cNvSpPr>
            <a:spLocks noGrp="1"/>
          </p:cNvSpPr>
          <p:nvPr>
            <p:ph type="dt" sz="half" idx="2"/>
          </p:nvPr>
        </p:nvSpPr>
        <p:spPr>
          <a:xfrm>
            <a:off x="762000" y="304800"/>
            <a:ext cx="1600200" cy="215444"/>
          </a:xfrm>
        </p:spPr>
        <p:txBody>
          <a:bodyPr wrap="square" anchor="b">
            <a:normAutofit/>
          </a:bodyPr>
          <a:lstStyle/>
          <a:p>
            <a:pPr fontAlgn="base">
              <a:spcBef>
                <a:spcPct val="0"/>
              </a:spcBef>
              <a:spcAft>
                <a:spcPts val="600"/>
              </a:spcAft>
            </a:pPr>
            <a:r>
              <a:rPr kumimoji="0" lang="en-US" altLang="ja-JP">
                <a:solidFill>
                  <a:srgbClr val="000000"/>
                </a:solidFill>
              </a:rPr>
              <a:t>September 2023</a:t>
            </a:r>
          </a:p>
        </p:txBody>
      </p:sp>
      <p:sp>
        <p:nvSpPr>
          <p:cNvPr id="5" name="フッター プレースホルダー 4">
            <a:extLst>
              <a:ext uri="{FF2B5EF4-FFF2-40B4-BE49-F238E27FC236}">
                <a16:creationId xmlns:a16="http://schemas.microsoft.com/office/drawing/2014/main" id="{D205BC52-9D1A-9E4A-6EA9-52734E28318F}"/>
              </a:ext>
            </a:extLst>
          </p:cNvPr>
          <p:cNvSpPr>
            <a:spLocks noGrp="1"/>
          </p:cNvSpPr>
          <p:nvPr>
            <p:ph type="ftr" sz="quarter" idx="3"/>
          </p:nvPr>
        </p:nvSpPr>
        <p:spPr>
          <a:xfrm>
            <a:off x="5220072" y="6475413"/>
            <a:ext cx="3816424" cy="553998"/>
          </a:xfrm>
        </p:spPr>
        <p:txBody>
          <a:bodyPr>
            <a:normAutofit/>
          </a:bodyPr>
          <a:lstStyle/>
          <a:p>
            <a:pPr>
              <a:spcAft>
                <a:spcPts val="600"/>
              </a:spcAft>
            </a:pPr>
            <a:r>
              <a:rPr lang="en-US" altLang="ja-JP" sz="1200">
                <a:solidFill>
                  <a:srgbClr val="000000"/>
                </a:solidFill>
              </a:rPr>
              <a:t>K.Takabayashi (Toyo Univ.), R.Kohno (YNU/YRP-IAI)</a:t>
            </a:r>
          </a:p>
        </p:txBody>
      </p:sp>
      <p:sp>
        <p:nvSpPr>
          <p:cNvPr id="7" name="テキスト ボックス 6">
            <a:extLst>
              <a:ext uri="{FF2B5EF4-FFF2-40B4-BE49-F238E27FC236}">
                <a16:creationId xmlns:a16="http://schemas.microsoft.com/office/drawing/2014/main" id="{152FCD1D-EDA6-1A19-04B2-E0C1067D268E}"/>
              </a:ext>
            </a:extLst>
          </p:cNvPr>
          <p:cNvSpPr txBox="1"/>
          <p:nvPr/>
        </p:nvSpPr>
        <p:spPr>
          <a:xfrm>
            <a:off x="5364088" y="1935302"/>
            <a:ext cx="3528392" cy="3170099"/>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indent="0">
              <a:buNone/>
            </a:pPr>
            <a:r>
              <a:rPr lang="en-US" altLang="ja-JP" sz="2000" dirty="0">
                <a:latin typeface="Times New Roman" panose="02020603050405020304" pitchFamily="18" charset="0"/>
                <a:ea typeface="+mj-ea"/>
                <a:cs typeface="Times New Roman" panose="02020603050405020304" pitchFamily="18" charset="0"/>
              </a:rPr>
              <a:t>Inner code: N=1296-bit (R=1/2) LDPC code</a:t>
            </a:r>
          </a:p>
          <a:p>
            <a:pPr marL="0" indent="0">
              <a:buNone/>
            </a:pPr>
            <a:endParaRPr lang="en-US" altLang="ja-JP" sz="2000" dirty="0">
              <a:latin typeface="Times New Roman" panose="02020603050405020304" pitchFamily="18" charset="0"/>
              <a:ea typeface="+mj-ea"/>
              <a:cs typeface="Times New Roman" panose="02020603050405020304" pitchFamily="18" charset="0"/>
            </a:endParaRPr>
          </a:p>
          <a:p>
            <a:pPr marL="0" indent="0">
              <a:buNone/>
            </a:pPr>
            <a:r>
              <a:rPr lang="en-US" altLang="ja-JP" sz="2000" dirty="0">
                <a:latin typeface="Times New Roman" panose="02020603050405020304" pitchFamily="18" charset="0"/>
                <a:ea typeface="+mj-ea"/>
                <a:cs typeface="Times New Roman" panose="02020603050405020304" pitchFamily="18" charset="0"/>
              </a:rPr>
              <a:t>Outer code: (54,46), (54,38), (54,28), (54,14) shortened RS codes and no encoding </a:t>
            </a:r>
          </a:p>
          <a:p>
            <a:pPr marL="0" indent="0">
              <a:buNone/>
            </a:pPr>
            <a:endParaRPr lang="en-US" altLang="ja-JP" sz="2000" dirty="0">
              <a:latin typeface="Times New Roman" panose="02020603050405020304" pitchFamily="18" charset="0"/>
              <a:ea typeface="+mj-ea"/>
              <a:cs typeface="Times New Roman" panose="02020603050405020304" pitchFamily="18" charset="0"/>
            </a:endParaRPr>
          </a:p>
          <a:p>
            <a:pPr marL="0" indent="0">
              <a:buNone/>
            </a:pPr>
            <a:r>
              <a:rPr lang="en-US" altLang="ja-JP" sz="2000" dirty="0">
                <a:latin typeface="Times New Roman" panose="02020603050405020304" pitchFamily="18" charset="0"/>
                <a:ea typeface="+mj-ea"/>
                <a:cs typeface="Times New Roman" panose="02020603050405020304" pitchFamily="18" charset="0"/>
              </a:rPr>
              <a:t>Performances were improved as the coding rate of the RS code decreased</a:t>
            </a:r>
          </a:p>
        </p:txBody>
      </p:sp>
      <p:sp>
        <p:nvSpPr>
          <p:cNvPr id="8" name="テキスト ボックス 7">
            <a:extLst>
              <a:ext uri="{FF2B5EF4-FFF2-40B4-BE49-F238E27FC236}">
                <a16:creationId xmlns:a16="http://schemas.microsoft.com/office/drawing/2014/main" id="{3357FBE5-BC57-4EBA-8B53-3C2D15F2BC88}"/>
              </a:ext>
            </a:extLst>
          </p:cNvPr>
          <p:cNvSpPr txBox="1"/>
          <p:nvPr/>
        </p:nvSpPr>
        <p:spPr>
          <a:xfrm>
            <a:off x="397768" y="5216289"/>
            <a:ext cx="4822304" cy="1200329"/>
          </a:xfrm>
          <a:prstGeom prst="rect">
            <a:avLst/>
          </a:prstGeom>
          <a:noFill/>
        </p:spPr>
        <p:txBody>
          <a:bodyPr wrap="square" rtlCol="0">
            <a:spAutoFit/>
          </a:bodyPr>
          <a:lstStyle/>
          <a:p>
            <a:r>
              <a:rPr lang="en-US" altLang="ja-JP" sz="1800" dirty="0">
                <a:latin typeface="Times New Roman" panose="02020603050405020304" pitchFamily="18" charset="0"/>
                <a:ea typeface="+mj-ea"/>
                <a:cs typeface="Times New Roman" panose="02020603050405020304" pitchFamily="18" charset="0"/>
              </a:rPr>
              <a:t>AWGN</a:t>
            </a:r>
            <a:r>
              <a:rPr lang="ja-JP" altLang="en-US" sz="1800" dirty="0">
                <a:latin typeface="Times New Roman" panose="02020603050405020304" pitchFamily="18" charset="0"/>
                <a:ea typeface="+mj-ea"/>
                <a:cs typeface="Times New Roman" panose="02020603050405020304" pitchFamily="18" charset="0"/>
              </a:rPr>
              <a:t> </a:t>
            </a:r>
            <a:r>
              <a:rPr lang="en-US" altLang="ja-JP" sz="1800" dirty="0">
                <a:latin typeface="Times New Roman" panose="02020603050405020304" pitchFamily="18" charset="0"/>
                <a:ea typeface="+mj-ea"/>
                <a:cs typeface="Times New Roman" panose="02020603050405020304" pitchFamily="18" charset="0"/>
              </a:rPr>
              <a:t>channel (SNR=10dB) and BPSK modulation, burst erasure occurs at 30~40% of the code length of the LDPC code (65-86 consecutive 6-bit erasures)</a:t>
            </a:r>
          </a:p>
        </p:txBody>
      </p:sp>
    </p:spTree>
    <p:extLst>
      <p:ext uri="{BB962C8B-B14F-4D97-AF65-F5344CB8AC3E}">
        <p14:creationId xmlns:p14="http://schemas.microsoft.com/office/powerpoint/2010/main" val="2458612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5B8F0-7220-4089-C4A9-C18C8E0FFA3C}"/>
              </a:ext>
            </a:extLst>
          </p:cNvPr>
          <p:cNvSpPr>
            <a:spLocks noGrp="1"/>
          </p:cNvSpPr>
          <p:nvPr>
            <p:ph type="title"/>
          </p:nvPr>
        </p:nvSpPr>
        <p:spPr>
          <a:xfrm>
            <a:off x="721804" y="345106"/>
            <a:ext cx="7772400" cy="1066800"/>
          </a:xfrm>
        </p:spPr>
        <p:txBody>
          <a:bodyPr/>
          <a:lstStyle/>
          <a:p>
            <a:r>
              <a:rPr kumimoji="1" lang="en-US" altLang="ja-JP" dirty="0"/>
              <a:t>Previous Concept Table #2 </a:t>
            </a:r>
            <a:endParaRPr kumimoji="1" lang="ja-JP" altLang="en-US" dirty="0"/>
          </a:p>
        </p:txBody>
      </p:sp>
      <p:sp>
        <p:nvSpPr>
          <p:cNvPr id="3" name="スライド番号プレースホルダー 2">
            <a:extLst>
              <a:ext uri="{FF2B5EF4-FFF2-40B4-BE49-F238E27FC236}">
                <a16:creationId xmlns:a16="http://schemas.microsoft.com/office/drawing/2014/main" id="{6C56E7A5-8F87-0C0E-CC06-24B043FD0A5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21</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7B756F6-16B9-6419-DDA2-DDF27B907E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5" name="フッター プレースホルダー 4">
            <a:extLst>
              <a:ext uri="{FF2B5EF4-FFF2-40B4-BE49-F238E27FC236}">
                <a16:creationId xmlns:a16="http://schemas.microsoft.com/office/drawing/2014/main" id="{41D49636-59EE-CE9B-674B-50676E0BA89C}"/>
              </a:ext>
            </a:extLst>
          </p:cNvPr>
          <p:cNvSpPr>
            <a:spLocks noGrp="1"/>
          </p:cNvSpPr>
          <p:nvPr>
            <p:ph type="ftr" sz="quarter" idx="3"/>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CF9ABAA7-585A-0E1B-FFFD-1015D22A88E5}"/>
              </a:ext>
            </a:extLst>
          </p:cNvPr>
          <p:cNvSpPr txBox="1"/>
          <p:nvPr/>
        </p:nvSpPr>
        <p:spPr>
          <a:xfrm>
            <a:off x="232469" y="4668060"/>
            <a:ext cx="8568952" cy="1754326"/>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As an outer code, 15.4ab LDPC (K=324, 648, 972, R=1/2) or BCC  will be selected for the coexistence of 15.6ma and 15.4ab</a:t>
            </a:r>
          </a:p>
          <a:p>
            <a:pPr marL="285750" indent="-285750">
              <a:buFont typeface="Arial" panose="020B0604020202020204" pitchFamily="34" charset="0"/>
              <a:buChar char="•"/>
            </a:pPr>
            <a:r>
              <a:rPr lang="en-US" altLang="ja-JP" dirty="0">
                <a:latin typeface="+mj-lt"/>
              </a:rPr>
              <a:t>As an inner code, 15.4a/z based convolutional codes (which are almost the same of our proposed decomposable codes) will be selected, and the coding rates are changed according to each QoS and channel condition, which can be applied to hybrid ARQ</a:t>
            </a:r>
          </a:p>
          <a:p>
            <a:pPr marL="285750" indent="-285750">
              <a:buFont typeface="Arial" panose="020B0604020202020204" pitchFamily="34" charset="0"/>
              <a:buChar char="•"/>
            </a:pPr>
            <a:r>
              <a:rPr lang="en-US" altLang="ja-JP" dirty="0">
                <a:latin typeface="+mj-lt"/>
              </a:rPr>
              <a:t>This </a:t>
            </a:r>
            <a:r>
              <a:rPr lang="en-US" altLang="ja-JP">
                <a:latin typeface="+mj-lt"/>
              </a:rPr>
              <a:t>table will be </a:t>
            </a:r>
            <a:r>
              <a:rPr lang="en-US" altLang="ja-JP" dirty="0">
                <a:latin typeface="+mj-lt"/>
              </a:rPr>
              <a:t>considered as the choice for coexistence class 8 </a:t>
            </a:r>
          </a:p>
        </p:txBody>
      </p:sp>
      <p:graphicFrame>
        <p:nvGraphicFramePr>
          <p:cNvPr id="7" name="表 7">
            <a:extLst>
              <a:ext uri="{FF2B5EF4-FFF2-40B4-BE49-F238E27FC236}">
                <a16:creationId xmlns:a16="http://schemas.microsoft.com/office/drawing/2014/main" id="{1D1EEDED-849D-0451-BC4F-64E246960CB6}"/>
              </a:ext>
            </a:extLst>
          </p:cNvPr>
          <p:cNvGraphicFramePr>
            <a:graphicFrameLocks noGrp="1"/>
          </p:cNvGraphicFramePr>
          <p:nvPr/>
        </p:nvGraphicFramePr>
        <p:xfrm>
          <a:off x="232470" y="1202664"/>
          <a:ext cx="8679061" cy="3485001"/>
        </p:xfrm>
        <a:graphic>
          <a:graphicData uri="http://schemas.openxmlformats.org/drawingml/2006/table">
            <a:tbl>
              <a:tblPr firstRow="1" bandRow="1">
                <a:tableStyleId>{5C22544A-7EE6-4342-B048-85BDC9FD1C3A}</a:tableStyleId>
              </a:tblPr>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p>
                      <a:pPr algn="ctr"/>
                      <a:r>
                        <a:rPr kumimoji="1" lang="en-US" altLang="ja-JP" sz="1400" dirty="0"/>
                        <a:t>User priority</a:t>
                      </a:r>
                      <a:endParaRPr kumimoji="1" lang="ja-JP" altLang="en-US" sz="1400" dirty="0"/>
                    </a:p>
                  </a:txBody>
                  <a:tcPr anchor="ctr"/>
                </a:tc>
                <a:tc>
                  <a:txBody>
                    <a:bodyPr/>
                    <a:lstStyle/>
                    <a:p>
                      <a:pPr algn="ctr"/>
                      <a:r>
                        <a:rPr kumimoji="1" lang="en-US" altLang="ja-JP" sz="1400" dirty="0"/>
                        <a:t>Inner code</a:t>
                      </a:r>
                      <a:endParaRPr kumimoji="1" lang="ja-JP" altLang="en-US" sz="1400" dirty="0"/>
                    </a:p>
                  </a:txBody>
                  <a:tcPr anchor="ctr"/>
                </a:tc>
                <a:tc>
                  <a:txBody>
                    <a:bodyPr/>
                    <a:lstStyle/>
                    <a:p>
                      <a:pPr algn="ctr"/>
                      <a:r>
                        <a:rPr kumimoji="1" lang="en-US" altLang="ja-JP" sz="1400" dirty="0"/>
                        <a:t>Outer code</a:t>
                      </a:r>
                      <a:endParaRPr kumimoji="1" lang="ja-JP" altLang="en-US" sz="1400" dirty="0"/>
                    </a:p>
                  </a:txBody>
                  <a:tcPr anchor="ctr"/>
                </a:tc>
                <a:tc>
                  <a:txBody>
                    <a:bodyPr/>
                    <a:lstStyle/>
                    <a:p>
                      <a:pPr algn="ctr"/>
                      <a:r>
                        <a:rPr kumimoji="1" lang="en-US" altLang="ja-JP" sz="1400" dirty="0"/>
                        <a:t>HARQ</a:t>
                      </a:r>
                      <a:endParaRPr kumimoji="1" lang="ja-JP" altLang="en-US" sz="1400" dirty="0"/>
                    </a:p>
                  </a:txBody>
                  <a:tcPr anchor="ctr"/>
                </a:tc>
                <a:extLst>
                  <a:ext uri="{0D108BD9-81ED-4DB2-BD59-A6C34878D82A}">
                    <a16:rowId xmlns:a16="http://schemas.microsoft.com/office/drawing/2014/main" val="489010237"/>
                  </a:ext>
                </a:extLst>
              </a:tr>
              <a:tr h="370840">
                <a:tc>
                  <a:txBody>
                    <a:bodyPr/>
                    <a:lstStyle/>
                    <a:p>
                      <a:pPr algn="ctr"/>
                      <a:r>
                        <a:rPr kumimoji="1" lang="en-US" altLang="ja-JP" sz="1400" dirty="0"/>
                        <a:t>0</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15.4ab LDPC or BCC  (R=1/2)</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a:t>
                      </a:r>
                      <a:endParaRPr kumimoji="1" lang="ja-JP" altLang="en-US" sz="1400" dirty="0"/>
                    </a:p>
                  </a:txBody>
                  <a:tcPr anchor="ctr">
                    <a:solidFill>
                      <a:schemeClr val="accent2">
                        <a:lumMod val="40000"/>
                        <a:lumOff val="60000"/>
                      </a:schemeClr>
                    </a:solidFill>
                  </a:tcPr>
                </a:tc>
                <a:extLst>
                  <a:ext uri="{0D108BD9-81ED-4DB2-BD59-A6C34878D82A}">
                    <a16:rowId xmlns:a16="http://schemas.microsoft.com/office/drawing/2014/main" val="1922590291"/>
                  </a:ext>
                </a:extLst>
              </a:tr>
              <a:tr h="370961">
                <a:tc>
                  <a:txBody>
                    <a:bodyPr/>
                    <a:lstStyle/>
                    <a:p>
                      <a:pPr algn="ctr"/>
                      <a:r>
                        <a:rPr kumimoji="1" lang="en-US" altLang="ja-JP" sz="1400" dirty="0"/>
                        <a:t>1</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15.4ab LDPC or BCC  (R=1/2)</a:t>
                      </a: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solidFill>
                      <a:schemeClr val="accent2">
                        <a:lumMod val="40000"/>
                        <a:lumOff val="60000"/>
                      </a:schemeClr>
                    </a:solidFill>
                  </a:tcPr>
                </a:tc>
                <a:extLst>
                  <a:ext uri="{0D108BD9-81ED-4DB2-BD59-A6C34878D82A}">
                    <a16:rowId xmlns:a16="http://schemas.microsoft.com/office/drawing/2014/main" val="1046508798"/>
                  </a:ext>
                </a:extLst>
              </a:tr>
              <a:tr h="370840">
                <a:tc>
                  <a:txBody>
                    <a:bodyPr/>
                    <a:lstStyle/>
                    <a:p>
                      <a:pPr algn="ctr"/>
                      <a:r>
                        <a:rPr kumimoji="1" lang="en-US" altLang="ja-JP" sz="1400" dirty="0"/>
                        <a:t>2</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15.4ab LDPC or BCC  (R=1/2)</a:t>
                      </a: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solidFill>
                      <a:schemeClr val="accent2">
                        <a:lumMod val="40000"/>
                        <a:lumOff val="60000"/>
                      </a:schemeClr>
                    </a:solidFill>
                  </a:tcPr>
                </a:tc>
                <a:extLst>
                  <a:ext uri="{0D108BD9-81ED-4DB2-BD59-A6C34878D82A}">
                    <a16:rowId xmlns:a16="http://schemas.microsoft.com/office/drawing/2014/main" val="1144015334"/>
                  </a:ext>
                </a:extLst>
              </a:tr>
              <a:tr h="370840">
                <a:tc>
                  <a:txBody>
                    <a:bodyPr/>
                    <a:lstStyle/>
                    <a:p>
                      <a:pPr algn="ctr"/>
                      <a:r>
                        <a:rPr kumimoji="1" lang="en-US" altLang="ja-JP" sz="1400" dirty="0"/>
                        <a:t>3</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15.4ab LDPC or BCC  (R=1/2)</a:t>
                      </a: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solidFill>
                      <a:schemeClr val="accent2">
                        <a:lumMod val="40000"/>
                        <a:lumOff val="60000"/>
                      </a:schemeClr>
                    </a:solidFill>
                  </a:tcPr>
                </a:tc>
                <a:extLst>
                  <a:ext uri="{0D108BD9-81ED-4DB2-BD59-A6C34878D82A}">
                    <a16:rowId xmlns:a16="http://schemas.microsoft.com/office/drawing/2014/main" val="4289825731"/>
                  </a:ext>
                </a:extLst>
              </a:tr>
              <a:tr h="370840">
                <a:tc>
                  <a:txBody>
                    <a:bodyPr/>
                    <a:lstStyle/>
                    <a:p>
                      <a:pPr algn="ctr"/>
                      <a:r>
                        <a:rPr kumimoji="1" lang="en-US" altLang="ja-JP" sz="1400" dirty="0"/>
                        <a:t>4</a:t>
                      </a:r>
                      <a:endParaRPr kumimoji="1" lang="ja-JP" altLang="en-US" sz="1400" dirty="0"/>
                    </a:p>
                  </a:txBody>
                  <a:tcPr anchor="ctr">
                    <a:solidFill>
                      <a:srgbClr val="FF7C80"/>
                    </a:solidFill>
                  </a:tcPr>
                </a:tc>
                <a:tc>
                  <a:txBody>
                    <a:bodyPr/>
                    <a:lstStyle/>
                    <a:p>
                      <a:pPr algn="ctr"/>
                      <a:r>
                        <a:rPr kumimoji="1" lang="en-US" altLang="ja-JP" sz="1400" dirty="0"/>
                        <a:t>15.4a/z based convolutional code, R=4/5</a:t>
                      </a:r>
                      <a:endParaRPr kumimoji="1" lang="ja-JP" altLang="en-US" sz="1400" dirty="0"/>
                    </a:p>
                  </a:txBody>
                  <a:tcPr anchor="ctr">
                    <a:solidFill>
                      <a:srgbClr val="FF7C80"/>
                    </a:solidFill>
                  </a:tcPr>
                </a:tc>
                <a:tc>
                  <a:txBody>
                    <a:bodyPr/>
                    <a:lstStyle/>
                    <a:p>
                      <a:pPr algn="ctr"/>
                      <a:r>
                        <a:rPr kumimoji="1" lang="en-US" altLang="ja-JP" sz="1400" dirty="0"/>
                        <a:t>15.4ab LDPC or BCC  (R=1/2)</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solidFill>
                      <a:srgbClr val="FF7C80"/>
                    </a:solidFill>
                  </a:tcPr>
                </a:tc>
                <a:extLst>
                  <a:ext uri="{0D108BD9-81ED-4DB2-BD59-A6C34878D82A}">
                    <a16:rowId xmlns:a16="http://schemas.microsoft.com/office/drawing/2014/main" val="3532085425"/>
                  </a:ext>
                </a:extLst>
              </a:tr>
              <a:tr h="370840">
                <a:tc>
                  <a:txBody>
                    <a:bodyPr/>
                    <a:lstStyle/>
                    <a:p>
                      <a:pPr algn="ctr"/>
                      <a:r>
                        <a:rPr kumimoji="1" lang="en-US" altLang="ja-JP" sz="1400" dirty="0"/>
                        <a:t>5</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15.4a/z based convolutional code, R=2/3</a:t>
                      </a:r>
                      <a:endParaRPr kumimoji="1" lang="ja-JP" altLang="en-US" sz="1400" dirty="0"/>
                    </a:p>
                  </a:txBody>
                  <a:tcPr anchor="ctr">
                    <a:solidFill>
                      <a:srgbClr val="FF7C80"/>
                    </a:solidFill>
                  </a:tcPr>
                </a:tc>
                <a:tc>
                  <a:txBody>
                    <a:bodyPr/>
                    <a:lstStyle/>
                    <a:p>
                      <a:pPr algn="ctr"/>
                      <a:r>
                        <a:rPr kumimoji="1" lang="en-US" altLang="ja-JP" sz="1400" dirty="0"/>
                        <a:t>15.4ab LDPC or BCC  (R=1/2)</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solidFill>
                      <a:srgbClr val="FF7C80"/>
                    </a:solidFill>
                  </a:tcPr>
                </a:tc>
                <a:extLst>
                  <a:ext uri="{0D108BD9-81ED-4DB2-BD59-A6C34878D82A}">
                    <a16:rowId xmlns:a16="http://schemas.microsoft.com/office/drawing/2014/main" val="2277818415"/>
                  </a:ext>
                </a:extLst>
              </a:tr>
              <a:tr h="370840">
                <a:tc>
                  <a:txBody>
                    <a:bodyPr/>
                    <a:lstStyle/>
                    <a:p>
                      <a:pPr algn="ctr"/>
                      <a:r>
                        <a:rPr kumimoji="1" lang="en-US" altLang="ja-JP" sz="1400" dirty="0"/>
                        <a:t>6</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15.4a/z convolutional code, R=1/2</a:t>
                      </a:r>
                      <a:endParaRPr kumimoji="1" lang="ja-JP" altLang="en-US" sz="1400" dirty="0"/>
                    </a:p>
                  </a:txBody>
                  <a:tcPr anchor="ctr">
                    <a:solidFill>
                      <a:srgbClr val="FF7C80"/>
                    </a:solidFill>
                  </a:tcPr>
                </a:tc>
                <a:tc>
                  <a:txBody>
                    <a:bodyPr/>
                    <a:lstStyle/>
                    <a:p>
                      <a:pPr algn="ctr"/>
                      <a:r>
                        <a:rPr kumimoji="1" lang="en-US" altLang="ja-JP" sz="1400" dirty="0"/>
                        <a:t>15.4ab LDPC or BCC  (R=1/2)</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solidFill>
                      <a:srgbClr val="FF7C80"/>
                    </a:solidFill>
                  </a:tcPr>
                </a:tc>
                <a:extLst>
                  <a:ext uri="{0D108BD9-81ED-4DB2-BD59-A6C34878D82A}">
                    <a16:rowId xmlns:a16="http://schemas.microsoft.com/office/drawing/2014/main" val="1781593504"/>
                  </a:ext>
                </a:extLst>
              </a:tr>
              <a:tr h="370840">
                <a:tc>
                  <a:txBody>
                    <a:bodyPr/>
                    <a:lstStyle/>
                    <a:p>
                      <a:pPr algn="ctr"/>
                      <a:r>
                        <a:rPr kumimoji="1" lang="en-US" altLang="ja-JP" sz="1400" dirty="0"/>
                        <a:t>7</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15.4a/z based convolutional code, R=1/4</a:t>
                      </a:r>
                      <a:endParaRPr kumimoji="1" lang="ja-JP" altLang="en-US" sz="1400" dirty="0"/>
                    </a:p>
                  </a:txBody>
                  <a:tcPr anchor="ctr">
                    <a:solidFill>
                      <a:srgbClr val="FF7C80"/>
                    </a:solidFill>
                  </a:tcPr>
                </a:tc>
                <a:tc>
                  <a:txBody>
                    <a:bodyPr/>
                    <a:lstStyle/>
                    <a:p>
                      <a:pPr algn="ctr"/>
                      <a:r>
                        <a:rPr kumimoji="1" lang="en-US" altLang="ja-JP" sz="1400" dirty="0"/>
                        <a:t>15.4ab LDPC or BCC  (R=1/2)</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t>◯</a:t>
                      </a:r>
                    </a:p>
                  </a:txBody>
                  <a:tcPr anchor="ctr">
                    <a:solidFill>
                      <a:srgbClr val="FF7C80"/>
                    </a:solidFill>
                  </a:tcPr>
                </a:tc>
                <a:extLst>
                  <a:ext uri="{0D108BD9-81ED-4DB2-BD59-A6C34878D82A}">
                    <a16:rowId xmlns:a16="http://schemas.microsoft.com/office/drawing/2014/main" val="1730419461"/>
                  </a:ext>
                </a:extLst>
              </a:tr>
            </a:tbl>
          </a:graphicData>
        </a:graphic>
      </p:graphicFrame>
    </p:spTree>
    <p:extLst>
      <p:ext uri="{BB962C8B-B14F-4D97-AF65-F5344CB8AC3E}">
        <p14:creationId xmlns:p14="http://schemas.microsoft.com/office/powerpoint/2010/main" val="2283514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ACBFE7-6C58-4D25-BE43-CE0AA6E91DAB}"/>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3</a:t>
            </a:fld>
            <a:endParaRPr lang="en-US" dirty="0">
              <a:solidFill>
                <a:srgbClr val="000000"/>
              </a:solidFill>
            </a:endParaRPr>
          </a:p>
        </p:txBody>
      </p:sp>
      <p:sp>
        <p:nvSpPr>
          <p:cNvPr id="3" name="タイトル 2">
            <a:extLst>
              <a:ext uri="{FF2B5EF4-FFF2-40B4-BE49-F238E27FC236}">
                <a16:creationId xmlns:a16="http://schemas.microsoft.com/office/drawing/2014/main" id="{34BA9B69-F060-4D53-8AE0-1A1D925D0BFD}"/>
              </a:ext>
            </a:extLst>
          </p:cNvPr>
          <p:cNvSpPr>
            <a:spLocks noGrp="1"/>
          </p:cNvSpPr>
          <p:nvPr>
            <p:ph type="title"/>
          </p:nvPr>
        </p:nvSpPr>
        <p:spPr/>
        <p:txBody>
          <a:bodyPr/>
          <a:lstStyle/>
          <a:p>
            <a:r>
              <a:rPr kumimoji="1" lang="en-US" altLang="ja-JP" dirty="0"/>
              <a:t>Importance of QoS control </a:t>
            </a:r>
            <a:endParaRPr kumimoji="1" lang="ja-JP" altLang="en-US" dirty="0"/>
          </a:p>
        </p:txBody>
      </p:sp>
      <p:sp>
        <p:nvSpPr>
          <p:cNvPr id="4" name="日付プレースホルダー 3">
            <a:extLst>
              <a:ext uri="{FF2B5EF4-FFF2-40B4-BE49-F238E27FC236}">
                <a16:creationId xmlns:a16="http://schemas.microsoft.com/office/drawing/2014/main" id="{CA855833-4C4E-45DB-AD0E-3A564438881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5" name="フッター プレースホルダー 4">
            <a:extLst>
              <a:ext uri="{FF2B5EF4-FFF2-40B4-BE49-F238E27FC236}">
                <a16:creationId xmlns:a16="http://schemas.microsoft.com/office/drawing/2014/main" id="{12B1B12E-39A3-4218-A6F6-E4F1E8E80D90}"/>
              </a:ext>
            </a:extLst>
          </p:cNvPr>
          <p:cNvSpPr>
            <a:spLocks noGrp="1"/>
          </p:cNvSpPr>
          <p:nvPr>
            <p:ph type="ftr" sz="quarter" idx="3"/>
          </p:nvPr>
        </p:nvSpPr>
        <p:spPr>
          <a:xfrm>
            <a:off x="5220072" y="6453336"/>
            <a:ext cx="3816424"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graphicFrame>
        <p:nvGraphicFramePr>
          <p:cNvPr id="6" name="表 6">
            <a:extLst>
              <a:ext uri="{FF2B5EF4-FFF2-40B4-BE49-F238E27FC236}">
                <a16:creationId xmlns:a16="http://schemas.microsoft.com/office/drawing/2014/main" id="{307FA5D1-7B0E-48D4-BD0C-956959DB4CF8}"/>
              </a:ext>
            </a:extLst>
          </p:cNvPr>
          <p:cNvGraphicFramePr>
            <a:graphicFrameLocks noGrp="1"/>
          </p:cNvGraphicFramePr>
          <p:nvPr>
            <p:extLst>
              <p:ext uri="{D42A27DB-BD31-4B8C-83A1-F6EECF244321}">
                <p14:modId xmlns:p14="http://schemas.microsoft.com/office/powerpoint/2010/main" val="51264017"/>
              </p:ext>
            </p:extLst>
          </p:nvPr>
        </p:nvGraphicFramePr>
        <p:xfrm>
          <a:off x="4788024" y="2588803"/>
          <a:ext cx="3888432" cy="2759358"/>
        </p:xfrm>
        <a:graphic>
          <a:graphicData uri="http://schemas.openxmlformats.org/drawingml/2006/table">
            <a:tbl>
              <a:tblPr firstRow="1" bandRow="1">
                <a:tableStyleId>{5940675A-B579-460E-94D1-54222C63F5DA}</a:tableStyleId>
              </a:tblPr>
              <a:tblGrid>
                <a:gridCol w="928070">
                  <a:extLst>
                    <a:ext uri="{9D8B030D-6E8A-4147-A177-3AD203B41FA5}">
                      <a16:colId xmlns:a16="http://schemas.microsoft.com/office/drawing/2014/main" val="4281885170"/>
                    </a:ext>
                  </a:extLst>
                </a:gridCol>
                <a:gridCol w="1458396">
                  <a:extLst>
                    <a:ext uri="{9D8B030D-6E8A-4147-A177-3AD203B41FA5}">
                      <a16:colId xmlns:a16="http://schemas.microsoft.com/office/drawing/2014/main" val="514745024"/>
                    </a:ext>
                  </a:extLst>
                </a:gridCol>
                <a:gridCol w="1501966">
                  <a:extLst>
                    <a:ext uri="{9D8B030D-6E8A-4147-A177-3AD203B41FA5}">
                      <a16:colId xmlns:a16="http://schemas.microsoft.com/office/drawing/2014/main" val="1314698544"/>
                    </a:ext>
                  </a:extLst>
                </a:gridCol>
              </a:tblGrid>
              <a:tr h="228659">
                <a:tc>
                  <a:txBody>
                    <a:bodyPr/>
                    <a:lstStyle/>
                    <a:p>
                      <a:pPr algn="ctr"/>
                      <a:r>
                        <a:rPr kumimoji="1" lang="en-US" altLang="ja-JP" sz="1050" dirty="0">
                          <a:latin typeface="+mj-lt"/>
                        </a:rPr>
                        <a:t>User priority</a:t>
                      </a:r>
                      <a:endParaRPr kumimoji="1" lang="ja-JP" altLang="en-US" sz="1050" dirty="0">
                        <a:latin typeface="+mj-lt"/>
                      </a:endParaRPr>
                    </a:p>
                  </a:txBody>
                  <a:tcPr/>
                </a:tc>
                <a:tc>
                  <a:txBody>
                    <a:bodyPr/>
                    <a:lstStyle/>
                    <a:p>
                      <a:pPr algn="ctr"/>
                      <a:r>
                        <a:rPr kumimoji="1" lang="en-US" altLang="ja-JP" sz="1050" dirty="0">
                          <a:latin typeface="+mj-lt"/>
                        </a:rPr>
                        <a:t>Traffic designation</a:t>
                      </a:r>
                      <a:endParaRPr kumimoji="1" lang="ja-JP" altLang="en-US" sz="1050" dirty="0">
                        <a:latin typeface="+mj-lt"/>
                      </a:endParaRPr>
                    </a:p>
                  </a:txBody>
                  <a:tcPr/>
                </a:tc>
                <a:tc>
                  <a:txBody>
                    <a:bodyPr/>
                    <a:lstStyle/>
                    <a:p>
                      <a:pPr algn="ctr"/>
                      <a:r>
                        <a:rPr kumimoji="1" lang="en-US" altLang="ja-JP" sz="1050" dirty="0">
                          <a:latin typeface="+mj-lt"/>
                        </a:rPr>
                        <a:t>Frame type</a:t>
                      </a:r>
                      <a:endParaRPr kumimoji="1" lang="ja-JP" altLang="en-US" sz="1050" dirty="0">
                        <a:latin typeface="+mj-lt"/>
                      </a:endParaRPr>
                    </a:p>
                  </a:txBody>
                  <a:tcPr/>
                </a:tc>
                <a:extLst>
                  <a:ext uri="{0D108BD9-81ED-4DB2-BD59-A6C34878D82A}">
                    <a16:rowId xmlns:a16="http://schemas.microsoft.com/office/drawing/2014/main" val="4251253394"/>
                  </a:ext>
                </a:extLst>
              </a:tr>
              <a:tr h="228659">
                <a:tc>
                  <a:txBody>
                    <a:bodyPr/>
                    <a:lstStyle/>
                    <a:p>
                      <a:pPr algn="ctr"/>
                      <a:r>
                        <a:rPr kumimoji="1" lang="en-US" altLang="ja-JP" sz="1050" dirty="0">
                          <a:latin typeface="+mj-lt"/>
                        </a:rPr>
                        <a:t>0</a:t>
                      </a:r>
                      <a:endParaRPr kumimoji="1" lang="ja-JP" altLang="en-US" sz="1050" dirty="0">
                        <a:latin typeface="+mj-lt"/>
                      </a:endParaRPr>
                    </a:p>
                  </a:txBody>
                  <a:tcPr/>
                </a:tc>
                <a:tc>
                  <a:txBody>
                    <a:bodyPr/>
                    <a:lstStyle/>
                    <a:p>
                      <a:pPr algn="ctr"/>
                      <a:r>
                        <a:rPr kumimoji="1" lang="en-US" altLang="ja-JP" sz="1050" dirty="0">
                          <a:latin typeface="+mj-lt"/>
                        </a:rPr>
                        <a:t>Background (BK)</a:t>
                      </a:r>
                      <a:endParaRPr kumimoji="1" lang="ja-JP" altLang="en-US" sz="1050" dirty="0">
                        <a:latin typeface="+mj-lt"/>
                      </a:endParaRPr>
                    </a:p>
                  </a:txBody>
                  <a:tcPr/>
                </a:tc>
                <a:tc>
                  <a:txBody>
                    <a:bodyPr/>
                    <a:lstStyle/>
                    <a:p>
                      <a:pPr algn="ct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2512474474"/>
                  </a:ext>
                </a:extLst>
              </a:tr>
              <a:tr h="243999">
                <a:tc>
                  <a:txBody>
                    <a:bodyPr/>
                    <a:lstStyle/>
                    <a:p>
                      <a:pPr algn="ctr"/>
                      <a:r>
                        <a:rPr kumimoji="1" lang="en-US" altLang="ja-JP" sz="1050" dirty="0">
                          <a:latin typeface="+mj-lt"/>
                        </a:rPr>
                        <a:t>1</a:t>
                      </a:r>
                      <a:endParaRPr kumimoji="1" lang="ja-JP" altLang="en-US" sz="1050" dirty="0">
                        <a:latin typeface="+mj-lt"/>
                      </a:endParaRPr>
                    </a:p>
                  </a:txBody>
                  <a:tcPr/>
                </a:tc>
                <a:tc>
                  <a:txBody>
                    <a:bodyPr/>
                    <a:lstStyle/>
                    <a:p>
                      <a:pPr algn="ctr"/>
                      <a:r>
                        <a:rPr kumimoji="1" lang="en-US" altLang="ja-JP" sz="1050" dirty="0">
                          <a:latin typeface="+mj-lt"/>
                        </a:rPr>
                        <a:t>Best effort (BE)</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3326327884"/>
                  </a:ext>
                </a:extLst>
              </a:tr>
              <a:tr h="228659">
                <a:tc>
                  <a:txBody>
                    <a:bodyPr/>
                    <a:lstStyle/>
                    <a:p>
                      <a:pPr algn="ctr"/>
                      <a:r>
                        <a:rPr kumimoji="1" lang="en-US" altLang="ja-JP" sz="1050" dirty="0">
                          <a:latin typeface="+mj-lt"/>
                        </a:rPr>
                        <a:t>2</a:t>
                      </a:r>
                      <a:endParaRPr kumimoji="1" lang="ja-JP" altLang="en-US" sz="1050" dirty="0">
                        <a:latin typeface="+mj-lt"/>
                      </a:endParaRPr>
                    </a:p>
                  </a:txBody>
                  <a:tcPr/>
                </a:tc>
                <a:tc>
                  <a:txBody>
                    <a:bodyPr/>
                    <a:lstStyle/>
                    <a:p>
                      <a:pPr algn="ctr"/>
                      <a:r>
                        <a:rPr kumimoji="1" lang="en-US" altLang="ja-JP" sz="1050" dirty="0">
                          <a:latin typeface="+mj-lt"/>
                        </a:rPr>
                        <a:t>Excellent effort (EE)</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968388818"/>
                  </a:ext>
                </a:extLst>
              </a:tr>
              <a:tr h="228659">
                <a:tc>
                  <a:txBody>
                    <a:bodyPr/>
                    <a:lstStyle/>
                    <a:p>
                      <a:pPr algn="ctr"/>
                      <a:r>
                        <a:rPr kumimoji="1" lang="en-US" altLang="ja-JP" sz="1050" dirty="0">
                          <a:latin typeface="+mj-lt"/>
                        </a:rPr>
                        <a:t>3</a:t>
                      </a:r>
                      <a:endParaRPr kumimoji="1" lang="ja-JP" altLang="en-US" sz="1050" dirty="0">
                        <a:latin typeface="+mj-lt"/>
                      </a:endParaRPr>
                    </a:p>
                  </a:txBody>
                  <a:tcPr/>
                </a:tc>
                <a:tc>
                  <a:txBody>
                    <a:bodyPr/>
                    <a:lstStyle/>
                    <a:p>
                      <a:pPr algn="ctr"/>
                      <a:r>
                        <a:rPr kumimoji="1" lang="en-US" altLang="ja-JP" sz="1050" dirty="0">
                          <a:latin typeface="+mj-lt"/>
                        </a:rPr>
                        <a:t>Video (VI)</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2422592770"/>
                  </a:ext>
                </a:extLst>
              </a:tr>
              <a:tr h="228659">
                <a:tc>
                  <a:txBody>
                    <a:bodyPr/>
                    <a:lstStyle/>
                    <a:p>
                      <a:pPr algn="ctr"/>
                      <a:r>
                        <a:rPr kumimoji="1" lang="en-US" altLang="ja-JP" sz="1050" dirty="0">
                          <a:latin typeface="+mj-lt"/>
                        </a:rPr>
                        <a:t>4</a:t>
                      </a:r>
                      <a:endParaRPr kumimoji="1" lang="ja-JP" altLang="en-US" sz="1050" dirty="0">
                        <a:latin typeface="+mj-lt"/>
                      </a:endParaRPr>
                    </a:p>
                  </a:txBody>
                  <a:tcPr/>
                </a:tc>
                <a:tc>
                  <a:txBody>
                    <a:bodyPr/>
                    <a:lstStyle/>
                    <a:p>
                      <a:pPr algn="ctr"/>
                      <a:r>
                        <a:rPr kumimoji="1" lang="en-US" altLang="ja-JP" sz="1050" dirty="0">
                          <a:latin typeface="+mj-lt"/>
                        </a:rPr>
                        <a:t>Voice (VO)</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2817812179"/>
                  </a:ext>
                </a:extLst>
              </a:tr>
              <a:tr h="427638">
                <a:tc>
                  <a:txBody>
                    <a:bodyPr/>
                    <a:lstStyle/>
                    <a:p>
                      <a:pPr algn="ctr"/>
                      <a:r>
                        <a:rPr kumimoji="1" lang="en-US" altLang="ja-JP" sz="1050" dirty="0">
                          <a:latin typeface="+mj-lt"/>
                        </a:rPr>
                        <a:t>5</a:t>
                      </a:r>
                      <a:endParaRPr kumimoji="1" lang="ja-JP" altLang="en-US" sz="1050" dirty="0">
                        <a:latin typeface="+mj-lt"/>
                      </a:endParaRPr>
                    </a:p>
                  </a:txBody>
                  <a:tcPr/>
                </a:tc>
                <a:tc>
                  <a:txBody>
                    <a:bodyPr/>
                    <a:lstStyle/>
                    <a:p>
                      <a:pPr algn="ctr"/>
                      <a:r>
                        <a:rPr kumimoji="1" lang="en-US" altLang="ja-JP" sz="1050" dirty="0">
                          <a:latin typeface="+mj-lt"/>
                        </a:rPr>
                        <a:t>Medical data or network control</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 or management</a:t>
                      </a:r>
                      <a:endParaRPr kumimoji="1" lang="ja-JP" altLang="en-US" sz="1050" dirty="0">
                        <a:latin typeface="+mj-lt"/>
                      </a:endParaRPr>
                    </a:p>
                  </a:txBody>
                  <a:tcPr/>
                </a:tc>
                <a:extLst>
                  <a:ext uri="{0D108BD9-81ED-4DB2-BD59-A6C34878D82A}">
                    <a16:rowId xmlns:a16="http://schemas.microsoft.com/office/drawing/2014/main" val="3909945391"/>
                  </a:ext>
                </a:extLst>
              </a:tr>
              <a:tr h="365705">
                <a:tc>
                  <a:txBody>
                    <a:bodyPr/>
                    <a:lstStyle/>
                    <a:p>
                      <a:pPr algn="ctr"/>
                      <a:r>
                        <a:rPr kumimoji="1" lang="en-US" altLang="ja-JP" sz="1050" dirty="0">
                          <a:latin typeface="+mj-lt"/>
                        </a:rPr>
                        <a:t>6</a:t>
                      </a:r>
                      <a:endParaRPr kumimoji="1" lang="ja-JP" altLang="en-US" sz="1050" dirty="0">
                        <a:latin typeface="+mj-lt"/>
                      </a:endParaRPr>
                    </a:p>
                  </a:txBody>
                  <a:tcPr/>
                </a:tc>
                <a:tc>
                  <a:txBody>
                    <a:bodyPr/>
                    <a:lstStyle/>
                    <a:p>
                      <a:pPr algn="ctr"/>
                      <a:r>
                        <a:rPr kumimoji="1" lang="en-US" altLang="ja-JP" sz="1050" dirty="0">
                          <a:latin typeface="+mj-lt"/>
                        </a:rPr>
                        <a:t>High-priority medical data or network control</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 or management</a:t>
                      </a:r>
                      <a:endParaRPr kumimoji="1" lang="ja-JP" altLang="en-US" sz="1050" dirty="0">
                        <a:latin typeface="+mj-lt"/>
                      </a:endParaRPr>
                    </a:p>
                  </a:txBody>
                  <a:tcPr/>
                </a:tc>
                <a:extLst>
                  <a:ext uri="{0D108BD9-81ED-4DB2-BD59-A6C34878D82A}">
                    <a16:rowId xmlns:a16="http://schemas.microsoft.com/office/drawing/2014/main" val="1135171504"/>
                  </a:ext>
                </a:extLst>
              </a:tr>
              <a:tr h="365705">
                <a:tc>
                  <a:txBody>
                    <a:bodyPr/>
                    <a:lstStyle/>
                    <a:p>
                      <a:pPr algn="ctr"/>
                      <a:r>
                        <a:rPr kumimoji="1" lang="en-US" altLang="ja-JP" sz="1050" dirty="0">
                          <a:latin typeface="+mj-lt"/>
                        </a:rPr>
                        <a:t>7</a:t>
                      </a:r>
                      <a:endParaRPr kumimoji="1" lang="ja-JP" altLang="en-US" sz="1050" dirty="0">
                        <a:latin typeface="+mj-lt"/>
                      </a:endParaRPr>
                    </a:p>
                  </a:txBody>
                  <a:tcPr/>
                </a:tc>
                <a:tc>
                  <a:txBody>
                    <a:bodyPr/>
                    <a:lstStyle/>
                    <a:p>
                      <a:pPr algn="ctr"/>
                      <a:r>
                        <a:rPr kumimoji="1" lang="en-US" altLang="ja-JP" sz="1050" dirty="0">
                          <a:latin typeface="+mj-lt"/>
                        </a:rPr>
                        <a:t>Emergency or medical implant event report</a:t>
                      </a:r>
                      <a:endParaRPr kumimoji="1" lang="ja-JP" altLang="en-US" sz="105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latin typeface="+mj-lt"/>
                        </a:rPr>
                        <a:t>Data</a:t>
                      </a:r>
                      <a:endParaRPr kumimoji="1" lang="ja-JP" altLang="en-US" sz="1050" dirty="0">
                        <a:latin typeface="+mj-lt"/>
                      </a:endParaRPr>
                    </a:p>
                  </a:txBody>
                  <a:tcPr/>
                </a:tc>
                <a:extLst>
                  <a:ext uri="{0D108BD9-81ED-4DB2-BD59-A6C34878D82A}">
                    <a16:rowId xmlns:a16="http://schemas.microsoft.com/office/drawing/2014/main" val="4025078811"/>
                  </a:ext>
                </a:extLst>
              </a:tr>
            </a:tbl>
          </a:graphicData>
        </a:graphic>
      </p:graphicFrame>
      <p:sp>
        <p:nvSpPr>
          <p:cNvPr id="7" name="テキスト ボックス 6">
            <a:extLst>
              <a:ext uri="{FF2B5EF4-FFF2-40B4-BE49-F238E27FC236}">
                <a16:creationId xmlns:a16="http://schemas.microsoft.com/office/drawing/2014/main" id="{BF72E107-77AA-4128-9974-6BEAA69B83DD}"/>
              </a:ext>
            </a:extLst>
          </p:cNvPr>
          <p:cNvSpPr txBox="1"/>
          <p:nvPr/>
        </p:nvSpPr>
        <p:spPr>
          <a:xfrm>
            <a:off x="361628" y="1844824"/>
            <a:ext cx="4210372" cy="4247317"/>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In WBAN systems, a wearable vital sign sensor node can include </a:t>
            </a:r>
            <a:r>
              <a:rPr kumimoji="1" lang="en-US" altLang="ja-JP" b="1" u="sng" dirty="0">
                <a:latin typeface="+mj-lt"/>
              </a:rPr>
              <a:t>various types of sensors</a:t>
            </a:r>
            <a:r>
              <a:rPr kumimoji="1" lang="en-US" altLang="ja-JP" dirty="0">
                <a:latin typeface="+mj-lt"/>
              </a:rPr>
              <a:t> with </a:t>
            </a:r>
            <a:r>
              <a:rPr kumimoji="1" lang="en-US" altLang="ja-JP" b="1" u="sng" dirty="0">
                <a:latin typeface="+mj-lt"/>
              </a:rPr>
              <a:t>different data rates, the allowable communication error ratio and delay</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sz="1800" dirty="0">
                <a:latin typeface="+mj-lt"/>
              </a:rPr>
              <a:t>IEEE 802.15.6 based WBAN may deal with 8 levels of user priority data</a:t>
            </a:r>
          </a:p>
          <a:p>
            <a:pPr marL="285750" indent="-285750">
              <a:buFont typeface="Arial" panose="020B0604020202020204" pitchFamily="34" charset="0"/>
              <a:buChar char="•"/>
            </a:pPr>
            <a:endParaRPr lang="en-US" altLang="ja-JP" sz="1800" dirty="0">
              <a:latin typeface="+mj-lt"/>
            </a:endParaRPr>
          </a:p>
          <a:p>
            <a:pPr marL="285750" indent="-285750">
              <a:buFont typeface="Arial" panose="020B0604020202020204" pitchFamily="34" charset="0"/>
              <a:buChar char="•"/>
            </a:pPr>
            <a:r>
              <a:rPr lang="en-US" altLang="ja-JP" sz="1800" dirty="0">
                <a:latin typeface="+mj-lt"/>
              </a:rPr>
              <a:t>Those data have a wide range of quality of service (QoS)</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kumimoji="1" lang="en-US" altLang="ja-JP" dirty="0">
                <a:latin typeface="+mj-lt"/>
              </a:rPr>
              <a:t>Therefore, </a:t>
            </a:r>
            <a:r>
              <a:rPr kumimoji="1" lang="en-US" altLang="ja-JP" b="1" u="sng" dirty="0">
                <a:latin typeface="+mj-lt"/>
              </a:rPr>
              <a:t>optimal error control for input data is an important feature </a:t>
            </a:r>
            <a:r>
              <a:rPr kumimoji="1" lang="en-US" altLang="ja-JP" dirty="0">
                <a:latin typeface="+mj-lt"/>
              </a:rPr>
              <a:t>in sensor data transmission procedures</a:t>
            </a:r>
          </a:p>
        </p:txBody>
      </p:sp>
    </p:spTree>
    <p:extLst>
      <p:ext uri="{BB962C8B-B14F-4D97-AF65-F5344CB8AC3E}">
        <p14:creationId xmlns:p14="http://schemas.microsoft.com/office/powerpoint/2010/main" val="308426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5D6456A-D65F-4FD3-8782-66AEEB84303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4</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B1F85541-FAEE-4E58-AEA1-0B6082403E62}"/>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5" name="フッター プレースホルダー 4">
            <a:extLst>
              <a:ext uri="{FF2B5EF4-FFF2-40B4-BE49-F238E27FC236}">
                <a16:creationId xmlns:a16="http://schemas.microsoft.com/office/drawing/2014/main" id="{E8F61436-A746-4E39-83B1-55419B977F98}"/>
              </a:ext>
            </a:extLst>
          </p:cNvPr>
          <p:cNvSpPr>
            <a:spLocks noGrp="1"/>
          </p:cNvSpPr>
          <p:nvPr>
            <p:ph type="ftr" sz="quarter" idx="3"/>
          </p:nvPr>
        </p:nvSpPr>
        <p:spPr>
          <a:xfrm>
            <a:off x="5292080" y="6453336"/>
            <a:ext cx="3851920"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7" name="タイトル 1">
            <a:extLst>
              <a:ext uri="{FF2B5EF4-FFF2-40B4-BE49-F238E27FC236}">
                <a16:creationId xmlns:a16="http://schemas.microsoft.com/office/drawing/2014/main" id="{F2D84D78-9032-457A-A18E-A59374202603}"/>
              </a:ext>
            </a:extLst>
          </p:cNvPr>
          <p:cNvSpPr>
            <a:spLocks noGrp="1"/>
          </p:cNvSpPr>
          <p:nvPr>
            <p:ph type="title"/>
          </p:nvPr>
        </p:nvSpPr>
        <p:spPr>
          <a:xfrm>
            <a:off x="685800" y="685800"/>
            <a:ext cx="7772400" cy="1066800"/>
          </a:xfrm>
        </p:spPr>
        <p:txBody>
          <a:bodyPr/>
          <a:lstStyle/>
          <a:p>
            <a:r>
              <a:rPr kumimoji="1" lang="en-US" altLang="ja-JP" dirty="0"/>
              <a:t>Error control in current IEEE 802.15.6</a:t>
            </a:r>
            <a:endParaRPr kumimoji="1" lang="ja-JP" altLang="en-US" dirty="0"/>
          </a:p>
        </p:txBody>
      </p:sp>
      <p:sp>
        <p:nvSpPr>
          <p:cNvPr id="8" name="テキスト ボックス 7">
            <a:extLst>
              <a:ext uri="{FF2B5EF4-FFF2-40B4-BE49-F238E27FC236}">
                <a16:creationId xmlns:a16="http://schemas.microsoft.com/office/drawing/2014/main" id="{92B08E86-755D-42D3-A2D1-A0251B333376}"/>
              </a:ext>
            </a:extLst>
          </p:cNvPr>
          <p:cNvSpPr txBox="1"/>
          <p:nvPr/>
        </p:nvSpPr>
        <p:spPr>
          <a:xfrm>
            <a:off x="395536" y="2221180"/>
            <a:ext cx="8690541" cy="3785652"/>
          </a:xfrm>
          <a:prstGeom prst="rect">
            <a:avLst/>
          </a:prstGeom>
          <a:noFill/>
        </p:spPr>
        <p:txBody>
          <a:bodyPr wrap="square" rtlCol="0">
            <a:spAutoFit/>
          </a:bodyPr>
          <a:lstStyle/>
          <a:p>
            <a:pPr marL="285750" indent="-285750">
              <a:buFont typeface="Arial" panose="020B0604020202020204" pitchFamily="34" charset="0"/>
              <a:buChar char="•"/>
            </a:pPr>
            <a:r>
              <a:rPr lang="en-US" altLang="ja-JP" sz="2000" dirty="0">
                <a:latin typeface="+mj-lt"/>
              </a:rPr>
              <a:t>IEEE 802.15.6 shall use a (63, 51) BCH code as an error correcting code in narrowband, UWB and HBC PHY</a:t>
            </a:r>
            <a:endParaRPr lang="en-US" altLang="ja-JP" sz="2000" dirty="0">
              <a:latin typeface="Times New Roman" panose="02020603050405020304" pitchFamily="18" charset="0"/>
              <a:ea typeface="ＭＳ 明朝" panose="02020609040205080304" pitchFamily="17" charset="-128"/>
            </a:endParaRPr>
          </a:p>
          <a:p>
            <a:pPr marL="285750" indent="-285750">
              <a:buFont typeface="Arial" panose="020B0604020202020204" pitchFamily="34" charset="0"/>
              <a:buChar char="•"/>
            </a:pPr>
            <a:endParaRPr lang="en-US" altLang="ja-JP" sz="2000" dirty="0">
              <a:latin typeface="Times New Roman" panose="02020603050405020304" pitchFamily="18" charset="0"/>
              <a:ea typeface="ＭＳ 明朝" panose="02020609040205080304" pitchFamily="17" charset="-128"/>
            </a:endParaRPr>
          </a:p>
          <a:p>
            <a:pPr marL="285750" indent="-285750">
              <a:buFont typeface="Arial" panose="020B0604020202020204" pitchFamily="34" charset="0"/>
              <a:buChar char="•"/>
            </a:pPr>
            <a:r>
              <a:rPr lang="en-US" altLang="ja-JP" sz="2000" dirty="0">
                <a:latin typeface="Times New Roman" panose="02020603050405020304" pitchFamily="18" charset="0"/>
                <a:ea typeface="ＭＳ 明朝" panose="02020609040205080304" pitchFamily="17" charset="-128"/>
              </a:rPr>
              <a:t>Only user priority 6 data in UWB-PHY may use a hybrid ARQ with a (126, 63) shortened BCH code</a:t>
            </a:r>
          </a:p>
          <a:p>
            <a:endParaRPr lang="en-US" altLang="ja-JP" sz="2000" dirty="0">
              <a:latin typeface="+mj-lt"/>
            </a:endParaRPr>
          </a:p>
          <a:p>
            <a:pPr marL="285750" indent="-285750">
              <a:buFont typeface="Arial" panose="020B0604020202020204" pitchFamily="34" charset="0"/>
              <a:buChar char="•"/>
            </a:pPr>
            <a:r>
              <a:rPr lang="en-US" altLang="ja-JP" sz="2000" dirty="0">
                <a:latin typeface="+mj-lt"/>
              </a:rPr>
              <a:t>However, the error control scheme of the current IEEE 802.15.6 cannot deal with the QoS because of lack of flexibility</a:t>
            </a:r>
          </a:p>
          <a:p>
            <a:pPr marL="285750" indent="-285750">
              <a:buFont typeface="Arial" panose="020B0604020202020204" pitchFamily="34" charset="0"/>
              <a:buChar char="•"/>
            </a:pPr>
            <a:endParaRPr lang="en-US" altLang="ja-JP" sz="2000" dirty="0">
              <a:latin typeface="+mj-lt"/>
            </a:endParaRPr>
          </a:p>
          <a:p>
            <a:pPr marL="285750" indent="-285750">
              <a:buFont typeface="Arial" panose="020B0604020202020204" pitchFamily="34" charset="0"/>
              <a:buChar char="•"/>
            </a:pPr>
            <a:r>
              <a:rPr lang="en-US" altLang="ja-JP" sz="2000" dirty="0">
                <a:latin typeface="+mj-lt"/>
              </a:rPr>
              <a:t>In IEEE 802.15.6ma, we indicate a concept of channel coding technique to deal with various types of QoS data as shown in a next figure</a:t>
            </a:r>
          </a:p>
          <a:p>
            <a:pPr marL="285750" indent="-285750">
              <a:buFont typeface="Arial" panose="020B0604020202020204" pitchFamily="34" charset="0"/>
              <a:buChar char="•"/>
            </a:pPr>
            <a:endParaRPr lang="en-US" altLang="ja-JP" sz="2000" dirty="0">
              <a:latin typeface="+mj-lt"/>
            </a:endParaRPr>
          </a:p>
        </p:txBody>
      </p:sp>
    </p:spTree>
    <p:extLst>
      <p:ext uri="{BB962C8B-B14F-4D97-AF65-F5344CB8AC3E}">
        <p14:creationId xmlns:p14="http://schemas.microsoft.com/office/powerpoint/2010/main" val="2806166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841E83D5-4AEA-8382-3EA4-D815D7A98292}"/>
              </a:ext>
            </a:extLst>
          </p:cNvPr>
          <p:cNvSpPr>
            <a:spLocks noGrp="1"/>
          </p:cNvSpPr>
          <p:nvPr>
            <p:ph type="title"/>
          </p:nvPr>
        </p:nvSpPr>
        <p:spPr>
          <a:xfrm>
            <a:off x="685800" y="685800"/>
            <a:ext cx="7772400" cy="1066800"/>
          </a:xfrm>
        </p:spPr>
        <p:txBody>
          <a:bodyPr wrap="square" anchor="ctr">
            <a:normAutofit/>
          </a:bodyPr>
          <a:lstStyle/>
          <a:p>
            <a:r>
              <a:rPr kumimoji="1" lang="en-US" altLang="ja-JP" dirty="0"/>
              <a:t>Concept of channel coding for PSDU</a:t>
            </a:r>
            <a:endParaRPr kumimoji="1" lang="ja-JP" altLang="en-US" dirty="0"/>
          </a:p>
        </p:txBody>
      </p:sp>
      <p:sp>
        <p:nvSpPr>
          <p:cNvPr id="2" name="スライド番号プレースホルダー 1">
            <a:extLst>
              <a:ext uri="{FF2B5EF4-FFF2-40B4-BE49-F238E27FC236}">
                <a16:creationId xmlns:a16="http://schemas.microsoft.com/office/drawing/2014/main" id="{2FD03AD6-51F4-6F60-755E-6274F51AE308}"/>
              </a:ext>
            </a:extLst>
          </p:cNvPr>
          <p:cNvSpPr>
            <a:spLocks noGrp="1"/>
          </p:cNvSpPr>
          <p:nvPr>
            <p:ph type="sldNum" sz="quarter" idx="12"/>
          </p:nvPr>
        </p:nvSpPr>
        <p:spPr>
          <a:xfrm>
            <a:off x="4342399" y="6475413"/>
            <a:ext cx="535403" cy="184666"/>
          </a:xfrm>
        </p:spPr>
        <p:txBody>
          <a:bodyPr wrap="none" anchor="t">
            <a:normAutofit/>
          </a:bodyPr>
          <a:lstStyle/>
          <a:p>
            <a:pPr>
              <a:spcAft>
                <a:spcPts val="600"/>
              </a:spcAft>
              <a:defRPr/>
            </a:pPr>
            <a:r>
              <a:rPr lang="en-US">
                <a:solidFill>
                  <a:srgbClr val="000000"/>
                </a:solidFill>
              </a:rPr>
              <a:t>Slide </a:t>
            </a:r>
            <a:fld id="{C65D8D74-25E4-4A14-9B13-1C1CBE0663D9}" type="slidenum">
              <a:rPr lang="en-US" smtClean="0">
                <a:solidFill>
                  <a:srgbClr val="000000"/>
                </a:solidFill>
              </a:rPr>
              <a:pPr>
                <a:spcAft>
                  <a:spcPts val="600"/>
                </a:spcAft>
                <a:defRPr/>
              </a:pPr>
              <a:t>5</a:t>
            </a:fld>
            <a:endParaRPr lang="en-US">
              <a:solidFill>
                <a:srgbClr val="000000"/>
              </a:solidFill>
            </a:endParaRPr>
          </a:p>
        </p:txBody>
      </p:sp>
      <p:sp>
        <p:nvSpPr>
          <p:cNvPr id="4" name="日付プレースホルダー 3">
            <a:extLst>
              <a:ext uri="{FF2B5EF4-FFF2-40B4-BE49-F238E27FC236}">
                <a16:creationId xmlns:a16="http://schemas.microsoft.com/office/drawing/2014/main" id="{7D1A772E-F7DC-D76E-9389-7C5C39793AE9}"/>
              </a:ext>
            </a:extLst>
          </p:cNvPr>
          <p:cNvSpPr>
            <a:spLocks noGrp="1"/>
          </p:cNvSpPr>
          <p:nvPr>
            <p:ph type="dt" sz="half" idx="2"/>
          </p:nvPr>
        </p:nvSpPr>
        <p:spPr>
          <a:xfrm>
            <a:off x="762000" y="304800"/>
            <a:ext cx="1600200" cy="215444"/>
          </a:xfrm>
        </p:spPr>
        <p:txBody>
          <a:bodyPr wrap="square" anchor="b">
            <a:normAutofit/>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5" name="フッター プレースホルダー 4">
            <a:extLst>
              <a:ext uri="{FF2B5EF4-FFF2-40B4-BE49-F238E27FC236}">
                <a16:creationId xmlns:a16="http://schemas.microsoft.com/office/drawing/2014/main" id="{5178B656-2CC4-3222-A13B-0B58E1F1107C}"/>
              </a:ext>
            </a:extLst>
          </p:cNvPr>
          <p:cNvSpPr>
            <a:spLocks noGrp="1"/>
          </p:cNvSpPr>
          <p:nvPr>
            <p:ph type="ftr" sz="quarter" idx="3"/>
          </p:nvPr>
        </p:nvSpPr>
        <p:spPr>
          <a:xfrm>
            <a:off x="5148064" y="6483794"/>
            <a:ext cx="3816424" cy="553998"/>
          </a:xfrm>
        </p:spPr>
        <p:txBody>
          <a:bodyPr>
            <a:normAutofit/>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18" name="テキスト ボックス 17">
            <a:extLst>
              <a:ext uri="{FF2B5EF4-FFF2-40B4-BE49-F238E27FC236}">
                <a16:creationId xmlns:a16="http://schemas.microsoft.com/office/drawing/2014/main" id="{98DB868C-ED23-1968-5E42-2AEC6AD723F1}"/>
              </a:ext>
            </a:extLst>
          </p:cNvPr>
          <p:cNvSpPr txBox="1"/>
          <p:nvPr/>
        </p:nvSpPr>
        <p:spPr>
          <a:xfrm>
            <a:off x="611557" y="4869160"/>
            <a:ext cx="7992888"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Times New Roman" panose="02020603050405020304" pitchFamily="18" charset="0"/>
                <a:cs typeface="Times New Roman" panose="02020603050405020304" pitchFamily="18" charset="0"/>
              </a:rPr>
              <a:t>In a low priority QoS case, only a single error correcting code will be applied for PSDU</a:t>
            </a:r>
          </a:p>
          <a:p>
            <a:pPr marL="285750" indent="-285750">
              <a:buFont typeface="Arial" panose="020B0604020202020204" pitchFamily="34" charset="0"/>
              <a:buChar char="•"/>
            </a:pPr>
            <a:r>
              <a:rPr kumimoji="1" lang="en-US" altLang="ja-JP" dirty="0">
                <a:latin typeface="Times New Roman" panose="02020603050405020304" pitchFamily="18" charset="0"/>
                <a:cs typeface="Times New Roman" panose="02020603050405020304" pitchFamily="18" charset="0"/>
              </a:rPr>
              <a:t> In a high priority QoS case, an outer and an inner error correcting codes will be serially applied for PSDU</a:t>
            </a:r>
          </a:p>
          <a:p>
            <a:pPr marL="285750" indent="-285750">
              <a:buFont typeface="Arial" panose="020B0604020202020204" pitchFamily="34" charset="0"/>
              <a:buChar char="•"/>
            </a:pPr>
            <a:r>
              <a:rPr lang="en-US" altLang="ja-JP" dirty="0">
                <a:latin typeface="Times New Roman" panose="02020603050405020304" pitchFamily="18" charset="0"/>
                <a:cs typeface="Times New Roman" panose="02020603050405020304" pitchFamily="18" charset="0"/>
              </a:rPr>
              <a:t>MPDU is encoded by CRC-16-CCITT to detect bit errors</a:t>
            </a:r>
            <a:endParaRPr kumimoji="1" lang="ja-JP" altLang="en-US" dirty="0">
              <a:latin typeface="Times New Roman" panose="02020603050405020304" pitchFamily="18" charset="0"/>
              <a:cs typeface="Times New Roman" panose="02020603050405020304" pitchFamily="18" charset="0"/>
            </a:endParaRPr>
          </a:p>
        </p:txBody>
      </p:sp>
      <p:pic>
        <p:nvPicPr>
          <p:cNvPr id="20" name="図 19">
            <a:extLst>
              <a:ext uri="{FF2B5EF4-FFF2-40B4-BE49-F238E27FC236}">
                <a16:creationId xmlns:a16="http://schemas.microsoft.com/office/drawing/2014/main" id="{01A12733-0CD4-A892-96EC-7E7CB1468F39}"/>
              </a:ext>
            </a:extLst>
          </p:cNvPr>
          <p:cNvPicPr>
            <a:picLocks noChangeAspect="1"/>
          </p:cNvPicPr>
          <p:nvPr/>
        </p:nvPicPr>
        <p:blipFill>
          <a:blip r:embed="rId3"/>
          <a:stretch>
            <a:fillRect/>
          </a:stretch>
        </p:blipFill>
        <p:spPr>
          <a:xfrm>
            <a:off x="1941227" y="1752600"/>
            <a:ext cx="5333549" cy="2901671"/>
          </a:xfrm>
          <a:prstGeom prst="rect">
            <a:avLst/>
          </a:prstGeom>
        </p:spPr>
      </p:pic>
    </p:spTree>
    <p:extLst>
      <p:ext uri="{BB962C8B-B14F-4D97-AF65-F5344CB8AC3E}">
        <p14:creationId xmlns:p14="http://schemas.microsoft.com/office/powerpoint/2010/main" val="819795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5B8F0-7220-4089-C4A9-C18C8E0FFA3C}"/>
              </a:ext>
            </a:extLst>
          </p:cNvPr>
          <p:cNvSpPr>
            <a:spLocks noGrp="1"/>
          </p:cNvSpPr>
          <p:nvPr>
            <p:ph type="title"/>
          </p:nvPr>
        </p:nvSpPr>
        <p:spPr>
          <a:xfrm>
            <a:off x="721804" y="345106"/>
            <a:ext cx="7772400" cy="1066800"/>
          </a:xfrm>
        </p:spPr>
        <p:txBody>
          <a:bodyPr/>
          <a:lstStyle/>
          <a:p>
            <a:r>
              <a:rPr kumimoji="1" lang="en-US" altLang="ja-JP" dirty="0"/>
              <a:t>Concept Table </a:t>
            </a:r>
            <a:endParaRPr kumimoji="1" lang="ja-JP" altLang="en-US" dirty="0"/>
          </a:p>
        </p:txBody>
      </p:sp>
      <p:sp>
        <p:nvSpPr>
          <p:cNvPr id="3" name="スライド番号プレースホルダー 2">
            <a:extLst>
              <a:ext uri="{FF2B5EF4-FFF2-40B4-BE49-F238E27FC236}">
                <a16:creationId xmlns:a16="http://schemas.microsoft.com/office/drawing/2014/main" id="{6C56E7A5-8F87-0C0E-CC06-24B043FD0A5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6</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7B756F6-16B9-6419-DDA2-DDF27B907E3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5" name="フッター プレースホルダー 4">
            <a:extLst>
              <a:ext uri="{FF2B5EF4-FFF2-40B4-BE49-F238E27FC236}">
                <a16:creationId xmlns:a16="http://schemas.microsoft.com/office/drawing/2014/main" id="{41D49636-59EE-CE9B-674B-50676E0BA89C}"/>
              </a:ext>
            </a:extLst>
          </p:cNvPr>
          <p:cNvSpPr>
            <a:spLocks noGrp="1"/>
          </p:cNvSpPr>
          <p:nvPr>
            <p:ph type="ftr" sz="quarter" idx="3"/>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CF9ABAA7-585A-0E1B-FFFD-1015D22A88E5}"/>
              </a:ext>
            </a:extLst>
          </p:cNvPr>
          <p:cNvSpPr txBox="1"/>
          <p:nvPr/>
        </p:nvSpPr>
        <p:spPr>
          <a:xfrm>
            <a:off x="226689" y="4699010"/>
            <a:ext cx="8568952" cy="2031325"/>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As an outer code, shortened Reed-Solomon (RS) codes with N=54 (original code length N=63) will be selected to correct burst errors due to interference from other WBANs and the coding rates are changed according to each QoS and channel condition</a:t>
            </a:r>
          </a:p>
          <a:p>
            <a:pPr marL="285750" indent="-285750">
              <a:buFont typeface="Arial" panose="020B0604020202020204" pitchFamily="34" charset="0"/>
              <a:buChar char="•"/>
            </a:pPr>
            <a:r>
              <a:rPr lang="en-US" altLang="ja-JP" dirty="0">
                <a:latin typeface="+mj-lt"/>
              </a:rPr>
              <a:t>As an inner code, 15.4ab LDPC (K=324, 648, 972, R=1/2) or BCC will be selected for the coexistence of 15.6ma and 15.4ab</a:t>
            </a:r>
          </a:p>
          <a:p>
            <a:pPr marL="285750" indent="-285750">
              <a:buFont typeface="Arial" panose="020B0604020202020204" pitchFamily="34" charset="0"/>
              <a:buChar char="•"/>
            </a:pPr>
            <a:r>
              <a:rPr lang="en-US" altLang="ja-JP" dirty="0">
                <a:latin typeface="+mj-lt"/>
              </a:rPr>
              <a:t>This updated concept table is considered as the first priority</a:t>
            </a:r>
          </a:p>
          <a:p>
            <a:pPr marL="285750" indent="-285750">
              <a:buFont typeface="Arial" panose="020B0604020202020204" pitchFamily="34" charset="0"/>
              <a:buChar char="•"/>
            </a:pPr>
            <a:endParaRPr kumimoji="1" lang="ja-JP" altLang="en-US" dirty="0">
              <a:latin typeface="+mj-lt"/>
            </a:endParaRPr>
          </a:p>
        </p:txBody>
      </p:sp>
      <p:graphicFrame>
        <p:nvGraphicFramePr>
          <p:cNvPr id="7" name="表 7">
            <a:extLst>
              <a:ext uri="{FF2B5EF4-FFF2-40B4-BE49-F238E27FC236}">
                <a16:creationId xmlns:a16="http://schemas.microsoft.com/office/drawing/2014/main" id="{1D1EEDED-849D-0451-BC4F-64E246960CB6}"/>
              </a:ext>
            </a:extLst>
          </p:cNvPr>
          <p:cNvGraphicFramePr>
            <a:graphicFrameLocks noGrp="1"/>
          </p:cNvGraphicFramePr>
          <p:nvPr>
            <p:extLst>
              <p:ext uri="{D42A27DB-BD31-4B8C-83A1-F6EECF244321}">
                <p14:modId xmlns:p14="http://schemas.microsoft.com/office/powerpoint/2010/main" val="2189813384"/>
              </p:ext>
            </p:extLst>
          </p:nvPr>
        </p:nvGraphicFramePr>
        <p:xfrm>
          <a:off x="232470" y="1202664"/>
          <a:ext cx="8679061" cy="3485001"/>
        </p:xfrm>
        <a:graphic>
          <a:graphicData uri="http://schemas.openxmlformats.org/drawingml/2006/table">
            <a:tbl>
              <a:tblPr firstRow="1" bandRow="1">
                <a:tableStyleId>{5C22544A-7EE6-4342-B048-85BDC9FD1C3A}</a:tableStyleId>
              </a:tblPr>
              <a:tblGrid>
                <a:gridCol w="1131794">
                  <a:extLst>
                    <a:ext uri="{9D8B030D-6E8A-4147-A177-3AD203B41FA5}">
                      <a16:colId xmlns:a16="http://schemas.microsoft.com/office/drawing/2014/main" val="3882507656"/>
                    </a:ext>
                  </a:extLst>
                </a:gridCol>
                <a:gridCol w="3495768">
                  <a:extLst>
                    <a:ext uri="{9D8B030D-6E8A-4147-A177-3AD203B41FA5}">
                      <a16:colId xmlns:a16="http://schemas.microsoft.com/office/drawing/2014/main" val="3623240585"/>
                    </a:ext>
                  </a:extLst>
                </a:gridCol>
                <a:gridCol w="2808312">
                  <a:extLst>
                    <a:ext uri="{9D8B030D-6E8A-4147-A177-3AD203B41FA5}">
                      <a16:colId xmlns:a16="http://schemas.microsoft.com/office/drawing/2014/main" val="3026466261"/>
                    </a:ext>
                  </a:extLst>
                </a:gridCol>
                <a:gridCol w="1243187">
                  <a:extLst>
                    <a:ext uri="{9D8B030D-6E8A-4147-A177-3AD203B41FA5}">
                      <a16:colId xmlns:a16="http://schemas.microsoft.com/office/drawing/2014/main" val="2189150411"/>
                    </a:ext>
                  </a:extLst>
                </a:gridCol>
              </a:tblGrid>
              <a:tr h="370840">
                <a:tc>
                  <a:txBody>
                    <a:bodyPr/>
                    <a:lstStyle/>
                    <a:p>
                      <a:pPr algn="ctr"/>
                      <a:r>
                        <a:rPr kumimoji="1" lang="en-US" altLang="ja-JP" sz="1400" dirty="0"/>
                        <a:t>User priority</a:t>
                      </a:r>
                      <a:endParaRPr kumimoji="1" lang="ja-JP" altLang="en-US" sz="1400" dirty="0"/>
                    </a:p>
                  </a:txBody>
                  <a:tcPr anchor="ctr"/>
                </a:tc>
                <a:tc>
                  <a:txBody>
                    <a:bodyPr/>
                    <a:lstStyle/>
                    <a:p>
                      <a:pPr algn="ctr"/>
                      <a:r>
                        <a:rPr kumimoji="1" lang="en-US" altLang="ja-JP" sz="1400" dirty="0"/>
                        <a:t>Inner code</a:t>
                      </a:r>
                      <a:endParaRPr kumimoji="1" lang="ja-JP" altLang="en-US" sz="1400" dirty="0"/>
                    </a:p>
                  </a:txBody>
                  <a:tcPr anchor="ctr"/>
                </a:tc>
                <a:tc>
                  <a:txBody>
                    <a:bodyPr/>
                    <a:lstStyle/>
                    <a:p>
                      <a:pPr algn="ctr"/>
                      <a:r>
                        <a:rPr kumimoji="1" lang="en-US" altLang="ja-JP" sz="1400" dirty="0"/>
                        <a:t>Outer code</a:t>
                      </a:r>
                      <a:endParaRPr kumimoji="1" lang="ja-JP" altLang="en-US" sz="1400" dirty="0"/>
                    </a:p>
                  </a:txBody>
                  <a:tcPr anchor="ctr"/>
                </a:tc>
                <a:tc>
                  <a:txBody>
                    <a:bodyPr/>
                    <a:lstStyle/>
                    <a:p>
                      <a:pPr algn="ctr"/>
                      <a:r>
                        <a:rPr kumimoji="1" lang="en-US" altLang="ja-JP" sz="1400" dirty="0"/>
                        <a:t>HARQ</a:t>
                      </a:r>
                      <a:endParaRPr kumimoji="1" lang="ja-JP" altLang="en-US" sz="1400" dirty="0"/>
                    </a:p>
                  </a:txBody>
                  <a:tcPr anchor="ctr"/>
                </a:tc>
                <a:extLst>
                  <a:ext uri="{0D108BD9-81ED-4DB2-BD59-A6C34878D82A}">
                    <a16:rowId xmlns:a16="http://schemas.microsoft.com/office/drawing/2014/main" val="489010237"/>
                  </a:ext>
                </a:extLst>
              </a:tr>
              <a:tr h="370840">
                <a:tc>
                  <a:txBody>
                    <a:bodyPr/>
                    <a:lstStyle/>
                    <a:p>
                      <a:pPr algn="ctr"/>
                      <a:r>
                        <a:rPr kumimoji="1" lang="en-US" altLang="ja-JP" sz="1400" dirty="0"/>
                        <a:t>0</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15.4ab LDPC or BCC (R=1/2)</a:t>
                      </a:r>
                      <a:endParaRPr kumimoji="1" lang="ja-JP" altLang="en-US" sz="1400" dirty="0"/>
                    </a:p>
                  </a:txBody>
                  <a:tcPr anchor="ctr">
                    <a:solidFill>
                      <a:schemeClr val="accent2">
                        <a:lumMod val="40000"/>
                        <a:lumOff val="60000"/>
                      </a:schemeClr>
                    </a:solidFill>
                  </a:tcPr>
                </a:tc>
                <a:tc>
                  <a:txBody>
                    <a:bodyPr/>
                    <a:lstStyle/>
                    <a:p>
                      <a:pPr algn="ct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a:t>
                      </a:r>
                      <a:endParaRPr kumimoji="1" lang="ja-JP" altLang="en-US" sz="1400" dirty="0"/>
                    </a:p>
                  </a:txBody>
                  <a:tcPr anchor="ctr">
                    <a:solidFill>
                      <a:schemeClr val="accent2">
                        <a:lumMod val="40000"/>
                        <a:lumOff val="60000"/>
                      </a:schemeClr>
                    </a:solidFill>
                  </a:tcPr>
                </a:tc>
                <a:extLst>
                  <a:ext uri="{0D108BD9-81ED-4DB2-BD59-A6C34878D82A}">
                    <a16:rowId xmlns:a16="http://schemas.microsoft.com/office/drawing/2014/main" val="1922590291"/>
                  </a:ext>
                </a:extLst>
              </a:tr>
              <a:tr h="370961">
                <a:tc>
                  <a:txBody>
                    <a:bodyPr/>
                    <a:lstStyle/>
                    <a:p>
                      <a:pPr algn="ctr"/>
                      <a:r>
                        <a:rPr kumimoji="1" lang="en-US" altLang="ja-JP" sz="1400" dirty="0"/>
                        <a:t>1</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15.4ab LDPC or BCC  (R=1/2)</a:t>
                      </a: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solidFill>
                      <a:schemeClr val="accent2">
                        <a:lumMod val="40000"/>
                        <a:lumOff val="60000"/>
                      </a:schemeClr>
                    </a:solidFill>
                  </a:tcPr>
                </a:tc>
                <a:extLst>
                  <a:ext uri="{0D108BD9-81ED-4DB2-BD59-A6C34878D82A}">
                    <a16:rowId xmlns:a16="http://schemas.microsoft.com/office/drawing/2014/main" val="1046508798"/>
                  </a:ext>
                </a:extLst>
              </a:tr>
              <a:tr h="370840">
                <a:tc>
                  <a:txBody>
                    <a:bodyPr/>
                    <a:lstStyle/>
                    <a:p>
                      <a:pPr algn="ctr"/>
                      <a:r>
                        <a:rPr kumimoji="1" lang="en-US" altLang="ja-JP" sz="1400" dirty="0"/>
                        <a:t>2</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15.4ab LDPC or BCC  (R=1/2)</a:t>
                      </a: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solidFill>
                      <a:schemeClr val="accent2">
                        <a:lumMod val="40000"/>
                        <a:lumOff val="60000"/>
                      </a:schemeClr>
                    </a:solidFill>
                  </a:tcPr>
                </a:tc>
                <a:extLst>
                  <a:ext uri="{0D108BD9-81ED-4DB2-BD59-A6C34878D82A}">
                    <a16:rowId xmlns:a16="http://schemas.microsoft.com/office/drawing/2014/main" val="1144015334"/>
                  </a:ext>
                </a:extLst>
              </a:tr>
              <a:tr h="370840">
                <a:tc>
                  <a:txBody>
                    <a:bodyPr/>
                    <a:lstStyle/>
                    <a:p>
                      <a:pPr algn="ctr"/>
                      <a:r>
                        <a:rPr kumimoji="1" lang="en-US" altLang="ja-JP" sz="1400" dirty="0"/>
                        <a:t>3</a:t>
                      </a:r>
                      <a:endParaRPr kumimoji="1" lang="ja-JP" altLang="en-US" sz="1400" dirty="0"/>
                    </a:p>
                  </a:txBody>
                  <a:tcPr anchor="ctr">
                    <a:solidFill>
                      <a:schemeClr val="accent2">
                        <a:lumMod val="40000"/>
                        <a:lumOff val="60000"/>
                      </a:schemeClr>
                    </a:solidFill>
                  </a:tcPr>
                </a:tc>
                <a:tc>
                  <a:txBody>
                    <a:bodyPr/>
                    <a:lstStyle/>
                    <a:p>
                      <a:pPr algn="ctr"/>
                      <a:r>
                        <a:rPr kumimoji="1" lang="en-US" altLang="ja-JP" sz="1400" dirty="0"/>
                        <a:t>15.4ab LDPC or BCC  (R=1/2)</a:t>
                      </a: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solidFill>
                      <a:schemeClr val="accent2">
                        <a:lumMod val="40000"/>
                        <a:lumOff val="60000"/>
                      </a:schemeClr>
                    </a:solidFill>
                  </a:tcPr>
                </a:tc>
                <a:extLst>
                  <a:ext uri="{0D108BD9-81ED-4DB2-BD59-A6C34878D82A}">
                    <a16:rowId xmlns:a16="http://schemas.microsoft.com/office/drawing/2014/main" val="4289825731"/>
                  </a:ext>
                </a:extLst>
              </a:tr>
              <a:tr h="370840">
                <a:tc>
                  <a:txBody>
                    <a:bodyPr/>
                    <a:lstStyle/>
                    <a:p>
                      <a:pPr algn="ctr"/>
                      <a:r>
                        <a:rPr kumimoji="1" lang="en-US" altLang="ja-JP" sz="1400" dirty="0"/>
                        <a:t>4</a:t>
                      </a:r>
                      <a:endParaRPr kumimoji="1" lang="ja-JP" altLang="en-US" sz="1400" dirty="0"/>
                    </a:p>
                  </a:txBody>
                  <a:tcPr anchor="ctr">
                    <a:solidFill>
                      <a:srgbClr val="FF7C80"/>
                    </a:solidFill>
                  </a:tcPr>
                </a:tc>
                <a:tc>
                  <a:txBody>
                    <a:bodyPr/>
                    <a:lstStyle/>
                    <a:p>
                      <a:pPr algn="ctr"/>
                      <a:r>
                        <a:rPr kumimoji="1" lang="en-US" altLang="ja-JP" sz="1400" dirty="0"/>
                        <a:t>15.4ab LDPC or BCC  (R=1/2)</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(54, 46) shortened RS code</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solidFill>
                      <a:srgbClr val="FF7C80"/>
                    </a:solidFill>
                  </a:tcPr>
                </a:tc>
                <a:extLst>
                  <a:ext uri="{0D108BD9-81ED-4DB2-BD59-A6C34878D82A}">
                    <a16:rowId xmlns:a16="http://schemas.microsoft.com/office/drawing/2014/main" val="3532085425"/>
                  </a:ext>
                </a:extLst>
              </a:tr>
              <a:tr h="370840">
                <a:tc>
                  <a:txBody>
                    <a:bodyPr/>
                    <a:lstStyle/>
                    <a:p>
                      <a:pPr algn="ctr"/>
                      <a:r>
                        <a:rPr kumimoji="1" lang="en-US" altLang="ja-JP" sz="1400" dirty="0"/>
                        <a:t>5</a:t>
                      </a:r>
                      <a:endParaRPr kumimoji="1" lang="ja-JP" altLang="en-US" sz="1400" dirty="0"/>
                    </a:p>
                  </a:txBody>
                  <a:tcPr anchor="ctr">
                    <a:solidFill>
                      <a:srgbClr val="FF7C80"/>
                    </a:solidFill>
                  </a:tcPr>
                </a:tc>
                <a:tc>
                  <a:txBody>
                    <a:bodyPr/>
                    <a:lstStyle/>
                    <a:p>
                      <a:pPr algn="ctr"/>
                      <a:r>
                        <a:rPr kumimoji="1" lang="en-US" altLang="ja-JP" sz="1400" dirty="0"/>
                        <a:t>15.4ab LDPC or BCC  (R=1/2)</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(54, 38) shortened RS code</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solidFill>
                      <a:srgbClr val="FF7C80"/>
                    </a:solidFill>
                  </a:tcPr>
                </a:tc>
                <a:extLst>
                  <a:ext uri="{0D108BD9-81ED-4DB2-BD59-A6C34878D82A}">
                    <a16:rowId xmlns:a16="http://schemas.microsoft.com/office/drawing/2014/main" val="2277818415"/>
                  </a:ext>
                </a:extLst>
              </a:tr>
              <a:tr h="370840">
                <a:tc>
                  <a:txBody>
                    <a:bodyPr/>
                    <a:lstStyle/>
                    <a:p>
                      <a:pPr algn="ctr"/>
                      <a:r>
                        <a:rPr kumimoji="1" lang="en-US" altLang="ja-JP" sz="1400" dirty="0"/>
                        <a:t>6</a:t>
                      </a:r>
                      <a:endParaRPr kumimoji="1" lang="ja-JP" altLang="en-US" sz="1400" dirty="0"/>
                    </a:p>
                  </a:txBody>
                  <a:tcPr anchor="ctr">
                    <a:solidFill>
                      <a:srgbClr val="FF7C80"/>
                    </a:solidFill>
                  </a:tcPr>
                </a:tc>
                <a:tc>
                  <a:txBody>
                    <a:bodyPr/>
                    <a:lstStyle/>
                    <a:p>
                      <a:pPr algn="ctr"/>
                      <a:r>
                        <a:rPr kumimoji="1" lang="en-US" altLang="ja-JP" sz="1400" dirty="0"/>
                        <a:t>15.4ab LDPC or BCC  (R=1/2)</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(54, 28) shortened RS code</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solidFill>
                      <a:srgbClr val="FF7C80"/>
                    </a:solidFill>
                  </a:tcPr>
                </a:tc>
                <a:extLst>
                  <a:ext uri="{0D108BD9-81ED-4DB2-BD59-A6C34878D82A}">
                    <a16:rowId xmlns:a16="http://schemas.microsoft.com/office/drawing/2014/main" val="1781593504"/>
                  </a:ext>
                </a:extLst>
              </a:tr>
              <a:tr h="370840">
                <a:tc>
                  <a:txBody>
                    <a:bodyPr/>
                    <a:lstStyle/>
                    <a:p>
                      <a:pPr algn="ctr"/>
                      <a:r>
                        <a:rPr kumimoji="1" lang="en-US" altLang="ja-JP" sz="1400" dirty="0"/>
                        <a:t>7</a:t>
                      </a:r>
                      <a:endParaRPr kumimoji="1" lang="ja-JP" altLang="en-US" sz="1400" dirty="0"/>
                    </a:p>
                  </a:txBody>
                  <a:tcPr anchor="ctr">
                    <a:solidFill>
                      <a:srgbClr val="FF7C80"/>
                    </a:solidFill>
                  </a:tcPr>
                </a:tc>
                <a:tc>
                  <a:txBody>
                    <a:bodyPr/>
                    <a:lstStyle/>
                    <a:p>
                      <a:pPr algn="ctr"/>
                      <a:r>
                        <a:rPr kumimoji="1" lang="en-US" altLang="ja-JP" sz="1400" dirty="0"/>
                        <a:t>15.4ab LDPC or BCC  (R=1/2)</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(54, 14) shortened RS code</a:t>
                      </a:r>
                      <a:endParaRPr kumimoji="1" lang="ja-JP" altLang="en-US" sz="1400" dirty="0"/>
                    </a:p>
                  </a:txBody>
                  <a:tcPr anchor="ctr">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a:t>
                      </a:r>
                      <a:endParaRPr kumimoji="1" lang="ja-JP" altLang="en-US" sz="1400" dirty="0"/>
                    </a:p>
                  </a:txBody>
                  <a:tcPr anchor="ctr">
                    <a:solidFill>
                      <a:srgbClr val="FF7C80"/>
                    </a:solidFill>
                  </a:tcPr>
                </a:tc>
                <a:extLst>
                  <a:ext uri="{0D108BD9-81ED-4DB2-BD59-A6C34878D82A}">
                    <a16:rowId xmlns:a16="http://schemas.microsoft.com/office/drawing/2014/main" val="1730419461"/>
                  </a:ext>
                </a:extLst>
              </a:tr>
            </a:tbl>
          </a:graphicData>
        </a:graphic>
      </p:graphicFrame>
    </p:spTree>
    <p:extLst>
      <p:ext uri="{BB962C8B-B14F-4D97-AF65-F5344CB8AC3E}">
        <p14:creationId xmlns:p14="http://schemas.microsoft.com/office/powerpoint/2010/main" val="3726315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6E69C6-03E7-B940-8C64-24D84302C376}"/>
              </a:ext>
            </a:extLst>
          </p:cNvPr>
          <p:cNvSpPr>
            <a:spLocks noGrp="1"/>
          </p:cNvSpPr>
          <p:nvPr>
            <p:ph type="title"/>
          </p:nvPr>
        </p:nvSpPr>
        <p:spPr/>
        <p:txBody>
          <a:bodyPr/>
          <a:lstStyle/>
          <a:p>
            <a:r>
              <a:rPr kumimoji="1" lang="en-US" altLang="ja-JP" dirty="0"/>
              <a:t>Evaluations</a:t>
            </a:r>
            <a:endParaRPr kumimoji="1" lang="ja-JP" altLang="en-US" dirty="0"/>
          </a:p>
        </p:txBody>
      </p:sp>
      <p:sp>
        <p:nvSpPr>
          <p:cNvPr id="3" name="スライド番号プレースホルダー 2">
            <a:extLst>
              <a:ext uri="{FF2B5EF4-FFF2-40B4-BE49-F238E27FC236}">
                <a16:creationId xmlns:a16="http://schemas.microsoft.com/office/drawing/2014/main" id="{84772045-8191-D564-860D-9DAC748A1F55}"/>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7</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6B7B0CC4-C9F4-F619-C212-5B8CA3C33127}"/>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2023</a:t>
            </a:r>
          </a:p>
        </p:txBody>
      </p:sp>
      <p:sp>
        <p:nvSpPr>
          <p:cNvPr id="5" name="フッター プレースホルダー 4">
            <a:extLst>
              <a:ext uri="{FF2B5EF4-FFF2-40B4-BE49-F238E27FC236}">
                <a16:creationId xmlns:a16="http://schemas.microsoft.com/office/drawing/2014/main" id="{33191DC8-C7FE-3BF1-EE28-FF3793BDECEC}"/>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6" name="テキスト ボックス 7">
            <a:extLst>
              <a:ext uri="{FF2B5EF4-FFF2-40B4-BE49-F238E27FC236}">
                <a16:creationId xmlns:a16="http://schemas.microsoft.com/office/drawing/2014/main" id="{42B65F31-61F0-7C82-33C9-CCCA99B689A8}"/>
              </a:ext>
            </a:extLst>
          </p:cNvPr>
          <p:cNvSpPr txBox="1"/>
          <p:nvPr/>
        </p:nvSpPr>
        <p:spPr>
          <a:xfrm>
            <a:off x="5292080" y="1997839"/>
            <a:ext cx="3528392" cy="2862322"/>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indent="0">
              <a:buNone/>
            </a:pPr>
            <a:r>
              <a:rPr lang="en-US" altLang="ja-JP" sz="2000" dirty="0">
                <a:latin typeface="Times New Roman" panose="02020603050405020304" pitchFamily="18" charset="0"/>
                <a:ea typeface="+mj-ea"/>
                <a:cs typeface="Times New Roman" panose="02020603050405020304" pitchFamily="18" charset="0"/>
              </a:rPr>
              <a:t>Bit error ratio of (54,46), (54,38), (54,28), (54,14) shortened RS codes  and no encoding were evaluated under an</a:t>
            </a:r>
          </a:p>
          <a:p>
            <a:pPr marL="0" indent="0">
              <a:buNone/>
            </a:pPr>
            <a:r>
              <a:rPr lang="en-US" altLang="ja-JP" sz="2000" dirty="0">
                <a:latin typeface="Times New Roman" panose="02020603050405020304" pitchFamily="18" charset="0"/>
                <a:ea typeface="+mj-ea"/>
                <a:cs typeface="Times New Roman" panose="02020603050405020304" pitchFamily="18" charset="0"/>
              </a:rPr>
              <a:t>AWGN</a:t>
            </a:r>
            <a:r>
              <a:rPr lang="ja-JP" altLang="en-US" sz="2000" dirty="0">
                <a:latin typeface="Times New Roman" panose="02020603050405020304" pitchFamily="18" charset="0"/>
                <a:ea typeface="+mj-ea"/>
                <a:cs typeface="Times New Roman" panose="02020603050405020304" pitchFamily="18" charset="0"/>
              </a:rPr>
              <a:t> </a:t>
            </a:r>
            <a:r>
              <a:rPr lang="en-US" altLang="ja-JP" sz="2000" dirty="0">
                <a:latin typeface="Times New Roman" panose="02020603050405020304" pitchFamily="18" charset="0"/>
                <a:ea typeface="+mj-ea"/>
                <a:cs typeface="Times New Roman" panose="02020603050405020304" pitchFamily="18" charset="0"/>
              </a:rPr>
              <a:t>channel and BPSK modulation</a:t>
            </a:r>
          </a:p>
          <a:p>
            <a:pPr marL="0" indent="0">
              <a:buNone/>
            </a:pPr>
            <a:endParaRPr lang="en-US" altLang="ja-JP" sz="2000" dirty="0">
              <a:latin typeface="Times New Roman" panose="02020603050405020304" pitchFamily="18" charset="0"/>
              <a:ea typeface="+mj-ea"/>
              <a:cs typeface="Times New Roman" panose="02020603050405020304" pitchFamily="18" charset="0"/>
            </a:endParaRPr>
          </a:p>
          <a:p>
            <a:pPr marL="0" indent="0">
              <a:buNone/>
            </a:pPr>
            <a:r>
              <a:rPr lang="en-US" altLang="ja-JP" sz="2000" dirty="0">
                <a:latin typeface="Times New Roman" panose="02020603050405020304" pitchFamily="18" charset="0"/>
                <a:ea typeface="+mj-ea"/>
                <a:cs typeface="Times New Roman" panose="02020603050405020304" pitchFamily="18" charset="0"/>
              </a:rPr>
              <a:t>Performances were improved as the coding rate decreased</a:t>
            </a:r>
          </a:p>
        </p:txBody>
      </p:sp>
      <p:pic>
        <p:nvPicPr>
          <p:cNvPr id="7" name="図 6">
            <a:extLst>
              <a:ext uri="{FF2B5EF4-FFF2-40B4-BE49-F238E27FC236}">
                <a16:creationId xmlns:a16="http://schemas.microsoft.com/office/drawing/2014/main" id="{AE94FD07-CF35-D17D-5F60-24FECDC3BC25}"/>
              </a:ext>
            </a:extLst>
          </p:cNvPr>
          <p:cNvPicPr>
            <a:picLocks noChangeAspect="1"/>
          </p:cNvPicPr>
          <p:nvPr/>
        </p:nvPicPr>
        <p:blipFill>
          <a:blip r:embed="rId2"/>
          <a:stretch>
            <a:fillRect/>
          </a:stretch>
        </p:blipFill>
        <p:spPr>
          <a:xfrm>
            <a:off x="323528" y="1988840"/>
            <a:ext cx="4824536" cy="3827018"/>
          </a:xfrm>
          <a:prstGeom prst="rect">
            <a:avLst/>
          </a:prstGeom>
        </p:spPr>
      </p:pic>
    </p:spTree>
    <p:extLst>
      <p:ext uri="{BB962C8B-B14F-4D97-AF65-F5344CB8AC3E}">
        <p14:creationId xmlns:p14="http://schemas.microsoft.com/office/powerpoint/2010/main" val="169562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945CC7-D4F5-6B24-9485-BFE1BF2C8D52}"/>
              </a:ext>
            </a:extLst>
          </p:cNvPr>
          <p:cNvSpPr>
            <a:spLocks noGrp="1"/>
          </p:cNvSpPr>
          <p:nvPr>
            <p:ph type="title"/>
          </p:nvPr>
        </p:nvSpPr>
        <p:spPr/>
        <p:txBody>
          <a:bodyPr/>
          <a:lstStyle/>
          <a:p>
            <a:r>
              <a:rPr kumimoji="1" lang="en-US" altLang="ja-JP" dirty="0"/>
              <a:t>Evaluations</a:t>
            </a:r>
            <a:endParaRPr kumimoji="1" lang="ja-JP" altLang="en-US" dirty="0"/>
          </a:p>
        </p:txBody>
      </p:sp>
      <p:sp>
        <p:nvSpPr>
          <p:cNvPr id="3" name="スライド番号プレースホルダー 2">
            <a:extLst>
              <a:ext uri="{FF2B5EF4-FFF2-40B4-BE49-F238E27FC236}">
                <a16:creationId xmlns:a16="http://schemas.microsoft.com/office/drawing/2014/main" id="{B1165865-979A-8FE5-E701-6C753D5B4F23}"/>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8</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2E13887-3882-6CBB-C479-82640756B5F5}"/>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CBCDB069-6618-B058-36AE-BDDC96A1ABD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512DF98A-83BF-724A-EB62-12B5B389DCF9}"/>
              </a:ext>
            </a:extLst>
          </p:cNvPr>
          <p:cNvPicPr>
            <a:picLocks noChangeAspect="1"/>
          </p:cNvPicPr>
          <p:nvPr/>
        </p:nvPicPr>
        <p:blipFill>
          <a:blip r:embed="rId2"/>
          <a:stretch>
            <a:fillRect/>
          </a:stretch>
        </p:blipFill>
        <p:spPr>
          <a:xfrm>
            <a:off x="323528" y="1759150"/>
            <a:ext cx="4824536" cy="3827017"/>
          </a:xfrm>
          <a:prstGeom prst="rect">
            <a:avLst/>
          </a:prstGeom>
        </p:spPr>
      </p:pic>
      <p:sp>
        <p:nvSpPr>
          <p:cNvPr id="8" name="テキスト ボックス 7">
            <a:extLst>
              <a:ext uri="{FF2B5EF4-FFF2-40B4-BE49-F238E27FC236}">
                <a16:creationId xmlns:a16="http://schemas.microsoft.com/office/drawing/2014/main" id="{1AEDB8A2-02F9-0F2F-C1FF-B64EC9151863}"/>
              </a:ext>
            </a:extLst>
          </p:cNvPr>
          <p:cNvSpPr txBox="1"/>
          <p:nvPr/>
        </p:nvSpPr>
        <p:spPr>
          <a:xfrm>
            <a:off x="5364088" y="1759150"/>
            <a:ext cx="3528392" cy="4093428"/>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indent="0">
              <a:buNone/>
            </a:pPr>
            <a:r>
              <a:rPr lang="en-US" altLang="ja-JP" sz="2000" dirty="0">
                <a:latin typeface="Times New Roman" panose="02020603050405020304" pitchFamily="18" charset="0"/>
                <a:ea typeface="+mj-ea"/>
                <a:cs typeface="Times New Roman" panose="02020603050405020304" pitchFamily="18" charset="0"/>
              </a:rPr>
              <a:t>Inner code: BCC (R=1/2), soft decision Viterbi decoding</a:t>
            </a:r>
          </a:p>
          <a:p>
            <a:pPr marL="0" indent="0">
              <a:buNone/>
            </a:pPr>
            <a:endParaRPr lang="en-US" altLang="ja-JP" sz="2000" dirty="0">
              <a:latin typeface="Times New Roman" panose="02020603050405020304" pitchFamily="18" charset="0"/>
              <a:ea typeface="+mj-ea"/>
              <a:cs typeface="Times New Roman" panose="02020603050405020304" pitchFamily="18" charset="0"/>
            </a:endParaRPr>
          </a:p>
          <a:p>
            <a:pPr marL="0" indent="0">
              <a:buNone/>
            </a:pPr>
            <a:r>
              <a:rPr lang="en-US" altLang="ja-JP" sz="2000" dirty="0">
                <a:latin typeface="Times New Roman" panose="02020603050405020304" pitchFamily="18" charset="0"/>
                <a:ea typeface="+mj-ea"/>
                <a:cs typeface="Times New Roman" panose="02020603050405020304" pitchFamily="18" charset="0"/>
              </a:rPr>
              <a:t>Outer code: (54,46), (54,38), (54,28), (54,14) shortened RS codes and no encoding </a:t>
            </a:r>
          </a:p>
          <a:p>
            <a:pPr marL="0" indent="0">
              <a:buNone/>
            </a:pPr>
            <a:endParaRPr lang="en-US" altLang="ja-JP" sz="2000" dirty="0">
              <a:latin typeface="Times New Roman" panose="02020603050405020304" pitchFamily="18" charset="0"/>
              <a:ea typeface="+mj-ea"/>
              <a:cs typeface="Times New Roman" panose="02020603050405020304" pitchFamily="18" charset="0"/>
            </a:endParaRPr>
          </a:p>
          <a:p>
            <a:pPr marL="0" indent="0">
              <a:buNone/>
            </a:pPr>
            <a:r>
              <a:rPr lang="en-US" altLang="ja-JP" sz="2000" dirty="0">
                <a:latin typeface="Times New Roman" panose="02020603050405020304" pitchFamily="18" charset="0"/>
                <a:ea typeface="+mj-ea"/>
                <a:cs typeface="Times New Roman" panose="02020603050405020304" pitchFamily="18" charset="0"/>
              </a:rPr>
              <a:t>Performances were improved as the coding rate of the RS codes decreased</a:t>
            </a:r>
          </a:p>
          <a:p>
            <a:pPr marL="0" indent="0">
              <a:buNone/>
            </a:pPr>
            <a:endParaRPr lang="en-US" altLang="ja-JP" sz="2000" dirty="0">
              <a:latin typeface="Times New Roman" panose="02020603050405020304" pitchFamily="18" charset="0"/>
              <a:ea typeface="+mj-ea"/>
              <a:cs typeface="Times New Roman" panose="02020603050405020304" pitchFamily="18" charset="0"/>
            </a:endParaRPr>
          </a:p>
          <a:p>
            <a:pPr marL="0" indent="0">
              <a:buNone/>
            </a:pPr>
            <a:r>
              <a:rPr lang="en-US" altLang="ja-JP" sz="2000" dirty="0">
                <a:latin typeface="Times New Roman" panose="02020603050405020304" pitchFamily="18" charset="0"/>
                <a:ea typeface="+mj-ea"/>
                <a:cs typeface="Times New Roman" panose="02020603050405020304" pitchFamily="18" charset="0"/>
              </a:rPr>
              <a:t>Low coding rate cases was able to correct a lot of bit errors </a:t>
            </a:r>
          </a:p>
        </p:txBody>
      </p:sp>
      <p:sp>
        <p:nvSpPr>
          <p:cNvPr id="9" name="テキスト ボックス 8">
            <a:extLst>
              <a:ext uri="{FF2B5EF4-FFF2-40B4-BE49-F238E27FC236}">
                <a16:creationId xmlns:a16="http://schemas.microsoft.com/office/drawing/2014/main" id="{D3A5C20A-B9A3-DA00-A469-08663DC52638}"/>
              </a:ext>
            </a:extLst>
          </p:cNvPr>
          <p:cNvSpPr txBox="1"/>
          <p:nvPr/>
        </p:nvSpPr>
        <p:spPr>
          <a:xfrm>
            <a:off x="476429" y="5661458"/>
            <a:ext cx="4887659" cy="369332"/>
          </a:xfrm>
          <a:prstGeom prst="rect">
            <a:avLst/>
          </a:prstGeom>
          <a:noFill/>
        </p:spPr>
        <p:txBody>
          <a:bodyPr wrap="square" rtlCol="0">
            <a:spAutoFit/>
          </a:bodyPr>
          <a:lstStyle/>
          <a:p>
            <a:pPr algn="ctr"/>
            <a:r>
              <a:rPr lang="en-US" altLang="ja-JP" sz="1800" dirty="0">
                <a:latin typeface="Times New Roman" panose="02020603050405020304" pitchFamily="18" charset="0"/>
                <a:ea typeface="+mj-ea"/>
                <a:cs typeface="Times New Roman" panose="02020603050405020304" pitchFamily="18" charset="0"/>
              </a:rPr>
              <a:t>AWGN</a:t>
            </a:r>
            <a:r>
              <a:rPr lang="ja-JP" altLang="en-US" sz="1800" dirty="0">
                <a:latin typeface="Times New Roman" panose="02020603050405020304" pitchFamily="18" charset="0"/>
                <a:ea typeface="+mj-ea"/>
                <a:cs typeface="Times New Roman" panose="02020603050405020304" pitchFamily="18" charset="0"/>
              </a:rPr>
              <a:t> </a:t>
            </a:r>
            <a:r>
              <a:rPr lang="en-US" altLang="ja-JP" sz="1800" dirty="0">
                <a:latin typeface="Times New Roman" panose="02020603050405020304" pitchFamily="18" charset="0"/>
                <a:ea typeface="+mj-ea"/>
                <a:cs typeface="Times New Roman" panose="02020603050405020304" pitchFamily="18" charset="0"/>
              </a:rPr>
              <a:t>channel and BPSK modulation</a:t>
            </a:r>
          </a:p>
        </p:txBody>
      </p:sp>
    </p:spTree>
    <p:extLst>
      <p:ext uri="{BB962C8B-B14F-4D97-AF65-F5344CB8AC3E}">
        <p14:creationId xmlns:p14="http://schemas.microsoft.com/office/powerpoint/2010/main" val="282554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945CC7-D4F5-6B24-9485-BFE1BF2C8D52}"/>
              </a:ext>
            </a:extLst>
          </p:cNvPr>
          <p:cNvSpPr>
            <a:spLocks noGrp="1"/>
          </p:cNvSpPr>
          <p:nvPr>
            <p:ph type="title"/>
          </p:nvPr>
        </p:nvSpPr>
        <p:spPr/>
        <p:txBody>
          <a:bodyPr/>
          <a:lstStyle/>
          <a:p>
            <a:r>
              <a:rPr kumimoji="1" lang="en-US" altLang="ja-JP" dirty="0"/>
              <a:t>Evaluations</a:t>
            </a:r>
            <a:endParaRPr kumimoji="1" lang="ja-JP" altLang="en-US" dirty="0"/>
          </a:p>
        </p:txBody>
      </p:sp>
      <p:sp>
        <p:nvSpPr>
          <p:cNvPr id="3" name="スライド番号プレースホルダー 2">
            <a:extLst>
              <a:ext uri="{FF2B5EF4-FFF2-40B4-BE49-F238E27FC236}">
                <a16:creationId xmlns:a16="http://schemas.microsoft.com/office/drawing/2014/main" id="{B1165865-979A-8FE5-E701-6C753D5B4F23}"/>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9</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2E13887-3882-6CBB-C479-82640756B5F5}"/>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2023</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CBCDB069-6618-B058-36AE-BDDC96A1ABD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sp>
        <p:nvSpPr>
          <p:cNvPr id="8" name="テキスト ボックス 7">
            <a:extLst>
              <a:ext uri="{FF2B5EF4-FFF2-40B4-BE49-F238E27FC236}">
                <a16:creationId xmlns:a16="http://schemas.microsoft.com/office/drawing/2014/main" id="{1AEDB8A2-02F9-0F2F-C1FF-B64EC9151863}"/>
              </a:ext>
            </a:extLst>
          </p:cNvPr>
          <p:cNvSpPr txBox="1"/>
          <p:nvPr/>
        </p:nvSpPr>
        <p:spPr>
          <a:xfrm>
            <a:off x="5364088" y="1759150"/>
            <a:ext cx="3528392" cy="4401205"/>
          </a:xfrm>
          <a:prstGeom prst="rect">
            <a:avLst/>
          </a:prstGeom>
          <a:noFill/>
        </p:spPr>
        <p:txBody>
          <a:bodyPr wrap="square">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indent="0">
              <a:buNone/>
            </a:pPr>
            <a:r>
              <a:rPr lang="en-US" altLang="ja-JP" sz="2000" dirty="0">
                <a:latin typeface="Times New Roman" panose="02020603050405020304" pitchFamily="18" charset="0"/>
                <a:ea typeface="+mj-ea"/>
                <a:cs typeface="Times New Roman" panose="02020603050405020304" pitchFamily="18" charset="0"/>
              </a:rPr>
              <a:t>Inner code: LDPC (N=1296-bit, R=1/2)</a:t>
            </a:r>
          </a:p>
          <a:p>
            <a:pPr marL="0" indent="0">
              <a:buNone/>
            </a:pPr>
            <a:endParaRPr lang="en-US" altLang="ja-JP" sz="2000" dirty="0">
              <a:latin typeface="Times New Roman" panose="02020603050405020304" pitchFamily="18" charset="0"/>
              <a:ea typeface="+mj-ea"/>
              <a:cs typeface="Times New Roman" panose="02020603050405020304" pitchFamily="18" charset="0"/>
            </a:endParaRPr>
          </a:p>
          <a:p>
            <a:pPr marL="0" indent="0">
              <a:buNone/>
            </a:pPr>
            <a:r>
              <a:rPr lang="en-US" altLang="ja-JP" sz="2000" dirty="0">
                <a:latin typeface="Times New Roman" panose="02020603050405020304" pitchFamily="18" charset="0"/>
                <a:ea typeface="+mj-ea"/>
                <a:cs typeface="Times New Roman" panose="02020603050405020304" pitchFamily="18" charset="0"/>
              </a:rPr>
              <a:t>Outer code: (54,46), (54,38), (54,28), (54,14) shortened RS codes and no encoding </a:t>
            </a:r>
          </a:p>
          <a:p>
            <a:pPr marL="0" indent="0">
              <a:buNone/>
            </a:pPr>
            <a:endParaRPr lang="en-US" altLang="ja-JP" sz="2000" dirty="0">
              <a:latin typeface="Times New Roman" panose="02020603050405020304" pitchFamily="18" charset="0"/>
              <a:ea typeface="+mj-ea"/>
              <a:cs typeface="Times New Roman" panose="02020603050405020304" pitchFamily="18" charset="0"/>
            </a:endParaRPr>
          </a:p>
          <a:p>
            <a:pPr marL="0" indent="0">
              <a:buNone/>
            </a:pPr>
            <a:r>
              <a:rPr lang="en-US" altLang="ja-JP" sz="2000" dirty="0">
                <a:latin typeface="Times New Roman" panose="02020603050405020304" pitchFamily="18" charset="0"/>
                <a:ea typeface="+mj-ea"/>
                <a:cs typeface="Times New Roman" panose="02020603050405020304" pitchFamily="18" charset="0"/>
              </a:rPr>
              <a:t>There was almost no change in performance regardless of the coding rate of the RS code</a:t>
            </a:r>
          </a:p>
          <a:p>
            <a:pPr marL="0" indent="0">
              <a:buNone/>
            </a:pPr>
            <a:endParaRPr lang="en-US" altLang="ja-JP" sz="2000" dirty="0">
              <a:latin typeface="Times New Roman" panose="02020603050405020304" pitchFamily="18" charset="0"/>
              <a:ea typeface="+mj-ea"/>
              <a:cs typeface="Times New Roman" panose="02020603050405020304" pitchFamily="18" charset="0"/>
            </a:endParaRPr>
          </a:p>
          <a:p>
            <a:pPr marL="0" indent="0">
              <a:buNone/>
            </a:pPr>
            <a:r>
              <a:rPr lang="en-US" altLang="ja-JP" sz="2000" dirty="0">
                <a:latin typeface="Times New Roman" panose="02020603050405020304" pitchFamily="18" charset="0"/>
                <a:ea typeface="+mj-ea"/>
                <a:cs typeface="Times New Roman" panose="02020603050405020304" pitchFamily="18" charset="0"/>
              </a:rPr>
              <a:t>Next slide adds another element to check the effectiveness of these combinations</a:t>
            </a:r>
          </a:p>
        </p:txBody>
      </p:sp>
      <p:sp>
        <p:nvSpPr>
          <p:cNvPr id="9" name="テキスト ボックス 8">
            <a:extLst>
              <a:ext uri="{FF2B5EF4-FFF2-40B4-BE49-F238E27FC236}">
                <a16:creationId xmlns:a16="http://schemas.microsoft.com/office/drawing/2014/main" id="{D3A5C20A-B9A3-DA00-A469-08663DC52638}"/>
              </a:ext>
            </a:extLst>
          </p:cNvPr>
          <p:cNvSpPr txBox="1"/>
          <p:nvPr/>
        </p:nvSpPr>
        <p:spPr>
          <a:xfrm>
            <a:off x="476429" y="5661458"/>
            <a:ext cx="4887659" cy="369332"/>
          </a:xfrm>
          <a:prstGeom prst="rect">
            <a:avLst/>
          </a:prstGeom>
          <a:noFill/>
        </p:spPr>
        <p:txBody>
          <a:bodyPr wrap="square" rtlCol="0">
            <a:spAutoFit/>
          </a:bodyPr>
          <a:lstStyle/>
          <a:p>
            <a:pPr algn="ctr"/>
            <a:r>
              <a:rPr lang="en-US" altLang="ja-JP" sz="1800" dirty="0">
                <a:latin typeface="Times New Roman" panose="02020603050405020304" pitchFamily="18" charset="0"/>
                <a:ea typeface="+mj-ea"/>
                <a:cs typeface="Times New Roman" panose="02020603050405020304" pitchFamily="18" charset="0"/>
              </a:rPr>
              <a:t>AWGN</a:t>
            </a:r>
            <a:r>
              <a:rPr lang="ja-JP" altLang="en-US" sz="1800" dirty="0">
                <a:latin typeface="Times New Roman" panose="02020603050405020304" pitchFamily="18" charset="0"/>
                <a:ea typeface="+mj-ea"/>
                <a:cs typeface="Times New Roman" panose="02020603050405020304" pitchFamily="18" charset="0"/>
              </a:rPr>
              <a:t> </a:t>
            </a:r>
            <a:r>
              <a:rPr lang="en-US" altLang="ja-JP" sz="1800" dirty="0">
                <a:latin typeface="Times New Roman" panose="02020603050405020304" pitchFamily="18" charset="0"/>
                <a:ea typeface="+mj-ea"/>
                <a:cs typeface="Times New Roman" panose="02020603050405020304" pitchFamily="18" charset="0"/>
              </a:rPr>
              <a:t>channel and BPSK modulation</a:t>
            </a:r>
          </a:p>
        </p:txBody>
      </p:sp>
      <p:pic>
        <p:nvPicPr>
          <p:cNvPr id="6" name="図 5">
            <a:extLst>
              <a:ext uri="{FF2B5EF4-FFF2-40B4-BE49-F238E27FC236}">
                <a16:creationId xmlns:a16="http://schemas.microsoft.com/office/drawing/2014/main" id="{804A8F22-AF78-7CA0-03BE-D845B0F6993A}"/>
              </a:ext>
            </a:extLst>
          </p:cNvPr>
          <p:cNvPicPr>
            <a:picLocks noChangeAspect="1"/>
          </p:cNvPicPr>
          <p:nvPr/>
        </p:nvPicPr>
        <p:blipFill>
          <a:blip r:embed="rId2"/>
          <a:stretch>
            <a:fillRect/>
          </a:stretch>
        </p:blipFill>
        <p:spPr>
          <a:xfrm>
            <a:off x="462585" y="1752600"/>
            <a:ext cx="4583807" cy="3672568"/>
          </a:xfrm>
          <a:prstGeom prst="rect">
            <a:avLst/>
          </a:prstGeom>
        </p:spPr>
      </p:pic>
    </p:spTree>
    <p:extLst>
      <p:ext uri="{BB962C8B-B14F-4D97-AF65-F5344CB8AC3E}">
        <p14:creationId xmlns:p14="http://schemas.microsoft.com/office/powerpoint/2010/main" val="4031986116"/>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5611</TotalTime>
  <Words>2581</Words>
  <Application>Microsoft Office PowerPoint</Application>
  <PresentationFormat>画面に合わせる (4:3)</PresentationFormat>
  <Paragraphs>343</Paragraphs>
  <Slides>21</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游ゴシック</vt:lpstr>
      <vt:lpstr>Arial</vt:lpstr>
      <vt:lpstr>Calibri</vt:lpstr>
      <vt:lpstr>Cambria Math</vt:lpstr>
      <vt:lpstr>Times New Roman</vt:lpstr>
      <vt:lpstr>Wingdings</vt:lpstr>
      <vt:lpstr>VLC_Composition_090917</vt:lpstr>
      <vt:lpstr>PowerPoint プレゼンテーション</vt:lpstr>
      <vt:lpstr>Error Correcting Scheme for IEEE 802.15.6ma</vt:lpstr>
      <vt:lpstr>Importance of QoS control </vt:lpstr>
      <vt:lpstr>Error control in current IEEE 802.15.6</vt:lpstr>
      <vt:lpstr>Concept of channel coding for PSDU</vt:lpstr>
      <vt:lpstr>Concept Table </vt:lpstr>
      <vt:lpstr>Evaluations</vt:lpstr>
      <vt:lpstr>Evaluations</vt:lpstr>
      <vt:lpstr>Evaluations</vt:lpstr>
      <vt:lpstr>Evaluations</vt:lpstr>
      <vt:lpstr>Coexistence environment level </vt:lpstr>
      <vt:lpstr>Hybrid ARQ mechanism (BCC case)</vt:lpstr>
      <vt:lpstr>Hybrid ARQ mechanism (BCC case)</vt:lpstr>
      <vt:lpstr>Hybrid ARQ mechanism (BCC case)</vt:lpstr>
      <vt:lpstr>Hybrid ARQ mechanism (BCC case)</vt:lpstr>
      <vt:lpstr>Concept of Hybrid ARQ mechanism</vt:lpstr>
      <vt:lpstr>Hybrid ARQ mechanism (LDPC case)</vt:lpstr>
      <vt:lpstr>Summary of Concept Tables</vt:lpstr>
      <vt:lpstr>PowerPoint プレゼンテーション</vt:lpstr>
      <vt:lpstr>Another evaluation</vt:lpstr>
      <vt:lpstr>Previous Concept Table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TakabayashiKento</cp:lastModifiedBy>
  <cp:revision>580</cp:revision>
  <dcterms:created xsi:type="dcterms:W3CDTF">2014-03-17T07:14:24Z</dcterms:created>
  <dcterms:modified xsi:type="dcterms:W3CDTF">2023-09-12T14:30:57Z</dcterms:modified>
</cp:coreProperties>
</file>