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3"/>
  </p:notesMasterIdLst>
  <p:sldIdLst>
    <p:sldId id="259" r:id="rId2"/>
    <p:sldId id="258" r:id="rId3"/>
    <p:sldId id="5610" r:id="rId4"/>
    <p:sldId id="5619" r:id="rId5"/>
    <p:sldId id="284" r:id="rId6"/>
    <p:sldId id="281" r:id="rId7"/>
    <p:sldId id="271" r:id="rId8"/>
    <p:sldId id="273" r:id="rId9"/>
    <p:sldId id="274" r:id="rId10"/>
    <p:sldId id="282" r:id="rId11"/>
    <p:sldId id="276" r:id="rId12"/>
    <p:sldId id="262" r:id="rId13"/>
    <p:sldId id="263" r:id="rId14"/>
    <p:sldId id="264" r:id="rId15"/>
    <p:sldId id="5084" r:id="rId16"/>
    <p:sldId id="5095" r:id="rId17"/>
    <p:sldId id="5621" r:id="rId18"/>
    <p:sldId id="256" r:id="rId19"/>
    <p:sldId id="5832" r:id="rId20"/>
    <p:sldId id="5830" r:id="rId21"/>
    <p:sldId id="4944" r:id="rId22"/>
  </p:sldIdLst>
  <p:sldSz cx="9144000" cy="6858000" type="screen4x3"/>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2" autoAdjust="0"/>
    <p:restoredTop sz="94660"/>
  </p:normalViewPr>
  <p:slideViewPr>
    <p:cSldViewPr snapToGrid="0" showGuides="1">
      <p:cViewPr varScale="1">
        <p:scale>
          <a:sx n="75" d="100"/>
          <a:sy n="75" d="100"/>
        </p:scale>
        <p:origin x="796" y="32"/>
      </p:cViewPr>
      <p:guideLst>
        <p:guide orient="horz" pos="2183"/>
        <p:guide pos="2880"/>
      </p:guideLst>
    </p:cSldViewPr>
  </p:slideViewPr>
  <p:notesTextViewPr>
    <p:cViewPr>
      <p:scale>
        <a:sx n="1" d="1"/>
        <a:sy n="1" d="1"/>
      </p:scale>
      <p:origin x="0" y="0"/>
    </p:cViewPr>
  </p:notesTextViewPr>
  <p:sorterViewPr>
    <p:cViewPr varScale="1">
      <p:scale>
        <a:sx n="100" d="100"/>
        <a:sy n="100" d="100"/>
      </p:scale>
      <p:origin x="0" y="-3652"/>
    </p:cViewPr>
  </p:sorterViewPr>
  <p:notesViewPr>
    <p:cSldViewPr snapToGrid="0" showGuides="1">
      <p:cViewPr varScale="1">
        <p:scale>
          <a:sx n="48" d="100"/>
          <a:sy n="48" d="100"/>
        </p:scale>
        <p:origin x="1408" y="24"/>
      </p:cViewPr>
      <p:guideLst>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363" cy="513508"/>
          </a:xfrm>
          <a:prstGeom prst="rect">
            <a:avLst/>
          </a:prstGeom>
        </p:spPr>
        <p:txBody>
          <a:bodyPr vert="horz" lIns="99048" tIns="49524" rIns="99048" bIns="49524" rtlCol="0"/>
          <a:lstStyle>
            <a:lvl1pPr algn="l">
              <a:defRPr sz="1300"/>
            </a:lvl1pPr>
          </a:lstStyle>
          <a:p>
            <a:endParaRPr kumimoji="1" lang="ja-JP" altLang="en-US"/>
          </a:p>
        </p:txBody>
      </p:sp>
      <p:sp>
        <p:nvSpPr>
          <p:cNvPr id="3" name="日付プレースホルダー 2"/>
          <p:cNvSpPr>
            <a:spLocks noGrp="1"/>
          </p:cNvSpPr>
          <p:nvPr>
            <p:ph type="dt" idx="1"/>
          </p:nvPr>
        </p:nvSpPr>
        <p:spPr>
          <a:xfrm>
            <a:off x="4021294" y="0"/>
            <a:ext cx="3076363" cy="513508"/>
          </a:xfrm>
          <a:prstGeom prst="rect">
            <a:avLst/>
          </a:prstGeom>
        </p:spPr>
        <p:txBody>
          <a:bodyPr vert="horz" lIns="99048" tIns="49524" rIns="99048" bIns="49524" rtlCol="0"/>
          <a:lstStyle>
            <a:lvl1pPr algn="r">
              <a:defRPr sz="1300"/>
            </a:lvl1pPr>
          </a:lstStyle>
          <a:p>
            <a:fld id="{8417226C-9B8F-4835-A7EC-48E95E209A76}" type="datetimeFigureOut">
              <a:rPr kumimoji="1" lang="ja-JP" altLang="en-US" smtClean="0"/>
              <a:t>2023/9/9</a:t>
            </a:fld>
            <a:endParaRPr kumimoji="1" lang="ja-JP" altLang="en-US"/>
          </a:p>
        </p:txBody>
      </p:sp>
      <p:sp>
        <p:nvSpPr>
          <p:cNvPr id="4" name="スライド イメージ プレースホルダー 3"/>
          <p:cNvSpPr>
            <a:spLocks noGrp="1" noRot="1" noChangeAspect="1"/>
          </p:cNvSpPr>
          <p:nvPr>
            <p:ph type="sldImg" idx="2"/>
          </p:nvPr>
        </p:nvSpPr>
        <p:spPr>
          <a:xfrm>
            <a:off x="1247775" y="1279525"/>
            <a:ext cx="4603750" cy="3454400"/>
          </a:xfrm>
          <a:prstGeom prst="rect">
            <a:avLst/>
          </a:prstGeom>
          <a:noFill/>
          <a:ln w="12700">
            <a:solidFill>
              <a:prstClr val="black"/>
            </a:solidFill>
          </a:ln>
        </p:spPr>
        <p:txBody>
          <a:bodyPr vert="horz" lIns="99048" tIns="49524" rIns="99048" bIns="49524" rtlCol="0" anchor="ctr"/>
          <a:lstStyle/>
          <a:p>
            <a:endParaRPr lang="ja-JP" altLang="en-US"/>
          </a:p>
        </p:txBody>
      </p:sp>
      <p:sp>
        <p:nvSpPr>
          <p:cNvPr id="5" name="ノート プレースホルダー 4"/>
          <p:cNvSpPr>
            <a:spLocks noGrp="1"/>
          </p:cNvSpPr>
          <p:nvPr>
            <p:ph type="body" sz="quarter" idx="3"/>
          </p:nvPr>
        </p:nvSpPr>
        <p:spPr>
          <a:xfrm>
            <a:off x="709930" y="4925407"/>
            <a:ext cx="5679440" cy="4029879"/>
          </a:xfrm>
          <a:prstGeom prst="rect">
            <a:avLst/>
          </a:prstGeom>
        </p:spPr>
        <p:txBody>
          <a:bodyPr vert="horz" lIns="99048" tIns="49524" rIns="99048" bIns="4952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21107"/>
            <a:ext cx="3076363" cy="513507"/>
          </a:xfrm>
          <a:prstGeom prst="rect">
            <a:avLst/>
          </a:prstGeom>
        </p:spPr>
        <p:txBody>
          <a:bodyPr vert="horz" lIns="99048" tIns="49524" rIns="99048" bIns="49524"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1294" y="9721107"/>
            <a:ext cx="3076363" cy="513507"/>
          </a:xfrm>
          <a:prstGeom prst="rect">
            <a:avLst/>
          </a:prstGeom>
        </p:spPr>
        <p:txBody>
          <a:bodyPr vert="horz" lIns="99048" tIns="49524" rIns="99048" bIns="49524" rtlCol="0" anchor="b"/>
          <a:lstStyle>
            <a:lvl1pPr algn="r">
              <a:defRPr sz="1300"/>
            </a:lvl1pPr>
          </a:lstStyle>
          <a:p>
            <a:fld id="{6269402F-1F42-4764-9FFD-50056DC8779C}" type="slidenum">
              <a:rPr kumimoji="1" lang="ja-JP" altLang="en-US" smtClean="0"/>
              <a:t>‹#›</a:t>
            </a:fld>
            <a:endParaRPr kumimoji="1" lang="ja-JP" altLang="en-US"/>
          </a:p>
        </p:txBody>
      </p:sp>
    </p:spTree>
    <p:extLst>
      <p:ext uri="{BB962C8B-B14F-4D97-AF65-F5344CB8AC3E}">
        <p14:creationId xmlns:p14="http://schemas.microsoft.com/office/powerpoint/2010/main" val="29230221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10</a:t>
            </a:fld>
            <a:endParaRPr kumimoji="1" lang="ja-JP" altLang="en-US" dirty="0"/>
          </a:p>
        </p:txBody>
      </p:sp>
    </p:spTree>
    <p:extLst>
      <p:ext uri="{BB962C8B-B14F-4D97-AF65-F5344CB8AC3E}">
        <p14:creationId xmlns:p14="http://schemas.microsoft.com/office/powerpoint/2010/main" val="20506409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950015" y="10691723"/>
            <a:ext cx="806146" cy="20669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3765">
              <a:defRPr sz="2500">
                <a:solidFill>
                  <a:schemeClr val="tx1"/>
                </a:solidFill>
                <a:latin typeface="Times New Roman" pitchFamily="18" charset="0"/>
              </a:defRPr>
            </a:lvl1pPr>
            <a:lvl2pPr marL="771366" indent="-296679" defTabSz="1003765">
              <a:defRPr sz="2500">
                <a:solidFill>
                  <a:schemeClr val="tx1"/>
                </a:solidFill>
                <a:latin typeface="Times New Roman" pitchFamily="18" charset="0"/>
              </a:defRPr>
            </a:lvl2pPr>
            <a:lvl3pPr marL="1186717" indent="-237343" defTabSz="1003765">
              <a:defRPr sz="2500">
                <a:solidFill>
                  <a:schemeClr val="tx1"/>
                </a:solidFill>
                <a:latin typeface="Times New Roman" pitchFamily="18" charset="0"/>
              </a:defRPr>
            </a:lvl3pPr>
            <a:lvl4pPr marL="1661403" indent="-237343" defTabSz="1003765">
              <a:defRPr sz="2500">
                <a:solidFill>
                  <a:schemeClr val="tx1"/>
                </a:solidFill>
                <a:latin typeface="Times New Roman" pitchFamily="18" charset="0"/>
              </a:defRPr>
            </a:lvl4pPr>
            <a:lvl5pPr marL="2136090" indent="-237343" defTabSz="1003765">
              <a:defRPr sz="2500">
                <a:solidFill>
                  <a:schemeClr val="tx1"/>
                </a:solidFill>
                <a:latin typeface="Times New Roman" pitchFamily="18" charset="0"/>
              </a:defRPr>
            </a:lvl5pPr>
            <a:lvl6pPr marL="2610776" indent="-237343" defTabSz="1003765" eaLnBrk="0" fontAlgn="base" hangingPunct="0">
              <a:spcBef>
                <a:spcPct val="0"/>
              </a:spcBef>
              <a:spcAft>
                <a:spcPct val="0"/>
              </a:spcAft>
              <a:defRPr sz="2500">
                <a:solidFill>
                  <a:schemeClr val="tx1"/>
                </a:solidFill>
                <a:latin typeface="Times New Roman" pitchFamily="18" charset="0"/>
              </a:defRPr>
            </a:lvl6pPr>
            <a:lvl7pPr marL="3085463" indent="-237343" defTabSz="1003765" eaLnBrk="0" fontAlgn="base" hangingPunct="0">
              <a:spcBef>
                <a:spcPct val="0"/>
              </a:spcBef>
              <a:spcAft>
                <a:spcPct val="0"/>
              </a:spcAft>
              <a:defRPr sz="2500">
                <a:solidFill>
                  <a:schemeClr val="tx1"/>
                </a:solidFill>
                <a:latin typeface="Times New Roman" pitchFamily="18" charset="0"/>
              </a:defRPr>
            </a:lvl7pPr>
            <a:lvl8pPr marL="3560150" indent="-237343" defTabSz="1003765" eaLnBrk="0" fontAlgn="base" hangingPunct="0">
              <a:spcBef>
                <a:spcPct val="0"/>
              </a:spcBef>
              <a:spcAft>
                <a:spcPct val="0"/>
              </a:spcAft>
              <a:defRPr sz="2500">
                <a:solidFill>
                  <a:schemeClr val="tx1"/>
                </a:solidFill>
                <a:latin typeface="Times New Roman" pitchFamily="18" charset="0"/>
              </a:defRPr>
            </a:lvl8pPr>
            <a:lvl9pPr marL="4034837" indent="-237343" defTabSz="1003765" eaLnBrk="0" fontAlgn="base" hangingPunct="0">
              <a:spcBef>
                <a:spcPct val="0"/>
              </a:spcBef>
              <a:spcAft>
                <a:spcPct val="0"/>
              </a:spcAft>
              <a:defRPr sz="2500">
                <a:solidFill>
                  <a:schemeClr val="tx1"/>
                </a:solidFill>
                <a:latin typeface="Times New Roman" pitchFamily="18" charset="0"/>
              </a:defRPr>
            </a:lvl9pPr>
          </a:lstStyle>
          <a:p>
            <a:fld id="{992FAEED-E543-438D-A759-E74A5D2C8D14}" type="slidenum">
              <a:rPr lang="en-US" altLang="ja-JP" sz="1300"/>
              <a:pPr/>
              <a:t>11</a:t>
            </a:fld>
            <a:endParaRPr lang="en-US" altLang="ja-JP" sz="1300" dirty="0"/>
          </a:p>
        </p:txBody>
      </p:sp>
      <p:sp>
        <p:nvSpPr>
          <p:cNvPr id="10243" name="Rectangle 2"/>
          <p:cNvSpPr>
            <a:spLocks noGrp="1" noRot="1" noChangeAspect="1" noChangeArrowheads="1" noTextEdit="1"/>
          </p:cNvSpPr>
          <p:nvPr>
            <p:ph type="sldImg"/>
          </p:nvPr>
        </p:nvSpPr>
        <p:spPr>
          <a:xfrm>
            <a:off x="735013" y="835025"/>
            <a:ext cx="5502275" cy="4127500"/>
          </a:xfrm>
          <a:ln/>
        </p:spPr>
      </p:sp>
      <p:sp>
        <p:nvSpPr>
          <p:cNvPr id="10244" name="Rectangle 3"/>
          <p:cNvSpPr>
            <a:spLocks noGrp="1" noChangeArrowheads="1"/>
          </p:cNvSpPr>
          <p:nvPr>
            <p:ph type="body" idx="1"/>
          </p:nvPr>
        </p:nvSpPr>
        <p:spPr>
          <a:xfrm>
            <a:off x="929064" y="5245746"/>
            <a:ext cx="5114636" cy="49699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12</a:t>
            </a:fld>
            <a:endParaRPr kumimoji="1" lang="ja-JP" altLang="en-US"/>
          </a:p>
        </p:txBody>
      </p:sp>
    </p:spTree>
    <p:extLst>
      <p:ext uri="{BB962C8B-B14F-4D97-AF65-F5344CB8AC3E}">
        <p14:creationId xmlns:p14="http://schemas.microsoft.com/office/powerpoint/2010/main" val="6820729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13</a:t>
            </a:fld>
            <a:endParaRPr kumimoji="1" lang="ja-JP" altLang="en-US"/>
          </a:p>
        </p:txBody>
      </p:sp>
    </p:spTree>
    <p:extLst>
      <p:ext uri="{BB962C8B-B14F-4D97-AF65-F5344CB8AC3E}">
        <p14:creationId xmlns:p14="http://schemas.microsoft.com/office/powerpoint/2010/main" val="26567476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14</a:t>
            </a:fld>
            <a:endParaRPr kumimoji="1" lang="ja-JP" altLang="en-US"/>
          </a:p>
        </p:txBody>
      </p:sp>
    </p:spTree>
    <p:extLst>
      <p:ext uri="{BB962C8B-B14F-4D97-AF65-F5344CB8AC3E}">
        <p14:creationId xmlns:p14="http://schemas.microsoft.com/office/powerpoint/2010/main" val="28106118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17</a:t>
            </a:fld>
            <a:endParaRPr kumimoji="1" lang="ja-JP" altLang="en-US"/>
          </a:p>
        </p:txBody>
      </p:sp>
    </p:spTree>
    <p:extLst>
      <p:ext uri="{BB962C8B-B14F-4D97-AF65-F5344CB8AC3E}">
        <p14:creationId xmlns:p14="http://schemas.microsoft.com/office/powerpoint/2010/main" val="6069275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57688" y="129104"/>
            <a:ext cx="2752070" cy="241140"/>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50015" y="10691724"/>
            <a:ext cx="806146" cy="206691"/>
          </a:xfrm>
          <a:prstGeom prst="rect">
            <a:avLst/>
          </a:prstGeom>
          <a:ln/>
        </p:spPr>
        <p:txBody>
          <a:bodyPr/>
          <a:lstStyle/>
          <a:p>
            <a:r>
              <a:rPr lang="en-US" altLang="ja-JP" dirty="0"/>
              <a:t>Page </a:t>
            </a:r>
            <a:fld id="{77570724-D4C2-4805-9F96-77169DE31113}" type="slidenum">
              <a:rPr lang="en-US" altLang="ja-JP"/>
              <a:pPr/>
              <a:t>18</a:t>
            </a:fld>
            <a:endParaRPr lang="en-US" altLang="ja-JP" dirty="0"/>
          </a:p>
        </p:txBody>
      </p:sp>
      <p:sp>
        <p:nvSpPr>
          <p:cNvPr id="24578" name="Rectangle 2"/>
          <p:cNvSpPr>
            <a:spLocks noGrp="1" noRot="1" noChangeAspect="1" noChangeArrowheads="1" noTextEdit="1"/>
          </p:cNvSpPr>
          <p:nvPr>
            <p:ph type="sldImg"/>
          </p:nvPr>
        </p:nvSpPr>
        <p:spPr>
          <a:xfrm>
            <a:off x="735013" y="835025"/>
            <a:ext cx="5502275" cy="4127500"/>
          </a:xfrm>
          <a:ln/>
        </p:spPr>
      </p:sp>
      <p:sp>
        <p:nvSpPr>
          <p:cNvPr id="24579" name="Rectangle 3"/>
          <p:cNvSpPr>
            <a:spLocks noGrp="1" noChangeArrowheads="1"/>
          </p:cNvSpPr>
          <p:nvPr>
            <p:ph type="body" idx="1"/>
          </p:nvPr>
        </p:nvSpPr>
        <p:spPr>
          <a:xfrm>
            <a:off x="929064" y="5245746"/>
            <a:ext cx="5114636" cy="4969951"/>
          </a:xfrm>
          <a:prstGeom prst="rect">
            <a:avLst/>
          </a:prstGeom>
        </p:spPr>
        <p:txBody>
          <a:bodyPr/>
          <a:lstStyle/>
          <a:p>
            <a:endParaRPr lang="ja-JP" altLang="ja-JP"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19</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0994663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doc.: IEEE 802.15-&lt;doc#&gt;</a:t>
            </a:r>
            <a:endParaRPr kumimoji="1" lang="en-US" altLang="ja-JP"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5" name="フッター プレースホルダー 4"/>
          <p:cNvSpPr>
            <a:spLocks noGrp="1"/>
          </p:cNvSpPr>
          <p:nvPr>
            <p:ph type="ftr" sz="quarter" idx="11"/>
          </p:nvPr>
        </p:nvSpPr>
        <p:spPr/>
        <p:txBody>
          <a:bodyPr/>
          <a:lstStyle/>
          <a:p>
            <a:pPr marL="1828800" marR="0" lvl="4"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Shoichi Kitazawa (ATR)</a:t>
            </a:r>
            <a:endParaRPr kumimoji="1"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6" name="スライド番号プレースホルダー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D6D2E3F-5094-4468-9CC9-C689E0F636B7}"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1" lang="ja-JP" altLang="en-US"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2950178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21</a:t>
            </a:fld>
            <a:endParaRPr kumimoji="1" lang="ja-JP" altLang="en-US"/>
          </a:p>
        </p:txBody>
      </p:sp>
    </p:spTree>
    <p:extLst>
      <p:ext uri="{BB962C8B-B14F-4D97-AF65-F5344CB8AC3E}">
        <p14:creationId xmlns:p14="http://schemas.microsoft.com/office/powerpoint/2010/main" val="22638862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a:xfrm>
            <a:off x="3411839" y="10691724"/>
            <a:ext cx="2830292" cy="206691"/>
          </a:xfrm>
        </p:spPr>
        <p:txBody>
          <a:bodyPr/>
          <a:lstStyle/>
          <a:p>
            <a:pPr lvl="4"/>
            <a:r>
              <a:rPr lang="en-US" altLang="ja-JP" dirty="0"/>
              <a:t>Ryuji Kohno(YNU/YRP-IAI)</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5002626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1031833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5</a:t>
            </a:fld>
            <a:endParaRPr kumimoji="1" lang="ja-JP" altLang="en-US"/>
          </a:p>
        </p:txBody>
      </p:sp>
    </p:spTree>
    <p:extLst>
      <p:ext uri="{BB962C8B-B14F-4D97-AF65-F5344CB8AC3E}">
        <p14:creationId xmlns:p14="http://schemas.microsoft.com/office/powerpoint/2010/main" val="7286706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6</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7</a:t>
            </a:fld>
            <a:endParaRPr kumimoji="1" lang="ja-JP" altLang="en-US" dirty="0"/>
          </a:p>
        </p:txBody>
      </p:sp>
    </p:spTree>
    <p:extLst>
      <p:ext uri="{BB962C8B-B14F-4D97-AF65-F5344CB8AC3E}">
        <p14:creationId xmlns:p14="http://schemas.microsoft.com/office/powerpoint/2010/main" val="15379821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8</a:t>
            </a:fld>
            <a:endParaRPr kumimoji="1" lang="ja-JP" altLang="en-US" dirty="0"/>
          </a:p>
        </p:txBody>
      </p:sp>
    </p:spTree>
    <p:extLst>
      <p:ext uri="{BB962C8B-B14F-4D97-AF65-F5344CB8AC3E}">
        <p14:creationId xmlns:p14="http://schemas.microsoft.com/office/powerpoint/2010/main" val="22811254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34739714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2023</a:t>
            </a:r>
            <a:endParaRPr lang="en-US" altLang="ja-JP" dirty="0"/>
          </a:p>
        </p:txBody>
      </p:sp>
    </p:spTree>
    <p:extLst>
      <p:ext uri="{BB962C8B-B14F-4D97-AF65-F5344CB8AC3E}">
        <p14:creationId xmlns:p14="http://schemas.microsoft.com/office/powerpoint/2010/main" val="1176542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2023</a:t>
            </a:r>
            <a:endParaRPr lang="en-US" altLang="ja-JP" dirty="0"/>
          </a:p>
        </p:txBody>
      </p:sp>
    </p:spTree>
    <p:extLst>
      <p:ext uri="{BB962C8B-B14F-4D97-AF65-F5344CB8AC3E}">
        <p14:creationId xmlns:p14="http://schemas.microsoft.com/office/powerpoint/2010/main" val="3840149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2023</a:t>
            </a:r>
            <a:endParaRPr lang="en-US" altLang="ja-JP" dirty="0"/>
          </a:p>
        </p:txBody>
      </p:sp>
    </p:spTree>
    <p:extLst>
      <p:ext uri="{BB962C8B-B14F-4D97-AF65-F5344CB8AC3E}">
        <p14:creationId xmlns:p14="http://schemas.microsoft.com/office/powerpoint/2010/main" val="3795232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2023</a:t>
            </a:r>
            <a:endParaRPr lang="en-US" altLang="ja-JP" dirty="0"/>
          </a:p>
        </p:txBody>
      </p:sp>
    </p:spTree>
    <p:extLst>
      <p:ext uri="{BB962C8B-B14F-4D97-AF65-F5344CB8AC3E}">
        <p14:creationId xmlns:p14="http://schemas.microsoft.com/office/powerpoint/2010/main" val="1586017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2023</a:t>
            </a:r>
            <a:endParaRPr lang="en-US" altLang="ja-JP" dirty="0"/>
          </a:p>
        </p:txBody>
      </p:sp>
    </p:spTree>
    <p:extLst>
      <p:ext uri="{BB962C8B-B14F-4D97-AF65-F5344CB8AC3E}">
        <p14:creationId xmlns:p14="http://schemas.microsoft.com/office/powerpoint/2010/main" val="410925286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2023</a:t>
            </a:r>
            <a:endParaRPr lang="en-US" altLang="ja-JP" dirty="0"/>
          </a:p>
        </p:txBody>
      </p:sp>
    </p:spTree>
    <p:extLst>
      <p:ext uri="{BB962C8B-B14F-4D97-AF65-F5344CB8AC3E}">
        <p14:creationId xmlns:p14="http://schemas.microsoft.com/office/powerpoint/2010/main" val="2566384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2023</a:t>
            </a:r>
            <a:endParaRPr lang="en-US" altLang="ja-JP" dirty="0"/>
          </a:p>
        </p:txBody>
      </p:sp>
    </p:spTree>
    <p:extLst>
      <p:ext uri="{BB962C8B-B14F-4D97-AF65-F5344CB8AC3E}">
        <p14:creationId xmlns:p14="http://schemas.microsoft.com/office/powerpoint/2010/main" val="241115426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2023</a:t>
            </a:r>
            <a:endParaRPr lang="en-US" altLang="ja-JP" dirty="0"/>
          </a:p>
        </p:txBody>
      </p:sp>
    </p:spTree>
    <p:extLst>
      <p:ext uri="{BB962C8B-B14F-4D97-AF65-F5344CB8AC3E}">
        <p14:creationId xmlns:p14="http://schemas.microsoft.com/office/powerpoint/2010/main" val="1003213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802.15-23-0469-01-06ma</a:t>
            </a:r>
          </a:p>
        </p:txBody>
      </p:sp>
      <p:sp>
        <p:nvSpPr>
          <p:cNvPr id="1032" name="Line 8"/>
          <p:cNvSpPr>
            <a:spLocks noChangeShapeType="1"/>
          </p:cNvSpPr>
          <p:nvPr/>
        </p:nvSpPr>
        <p:spPr bwMode="auto">
          <a:xfrm>
            <a:off x="702527" y="637475"/>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5799" y="39401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2023</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800176" y="6430159"/>
            <a:ext cx="2348720" cy="307777"/>
          </a:xfrm>
          <a:prstGeom prst="rect">
            <a:avLst/>
          </a:prstGeom>
        </p:spPr>
        <p:txBody>
          <a:bodyPr wrap="none">
            <a:spAutoFit/>
          </a:bodyPr>
          <a:lstStyle/>
          <a:p>
            <a:r>
              <a:rPr lang="en-US" altLang="ja-JP" sz="1400" dirty="0"/>
              <a:t>Ryuji Kohno(YNU/YRP-IAI)</a:t>
            </a:r>
          </a:p>
        </p:txBody>
      </p:sp>
    </p:spTree>
    <p:extLst>
      <p:ext uri="{BB962C8B-B14F-4D97-AF65-F5344CB8AC3E}">
        <p14:creationId xmlns:p14="http://schemas.microsoft.com/office/powerpoint/2010/main" val="13726009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4.xml"/><Relationship Id="rId1" Type="http://schemas.openxmlformats.org/officeDocument/2006/relationships/slideLayout" Target="../slideLayouts/slideLayout5.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https://cvent.me/EooyVv" TargetMode="External"/><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hyperlink" Target="https://ieeesa.webex.com/webappng/sites/ieeesa/meeting/info/67ddaa4be2604641b0fe78a5af8126e3?siteurl=ieeesa&amp;MTID=m9dab7419812901713e7c516ee2b4f16f"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notesSlide" Target="../notesSlides/notesSlide9.xml"/><Relationship Id="rId1" Type="http://schemas.openxmlformats.org/officeDocument/2006/relationships/slideLayout" Target="../slideLayouts/slideLayout5.xml"/><Relationship Id="rId4" Type="http://schemas.openxmlformats.org/officeDocument/2006/relationships/hyperlink" Target="http://standards.ieee.org/about/sasb/patcom/material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77E4C77B-93AE-D301-F3B3-CAE516EC1702}"/>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609600"/>
            <a:ext cx="8991600"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[TG15.6ma(Revision of IEEE802.15.6-2012) Opening Information for September 2023]	</a:t>
            </a:r>
          </a:p>
          <a:p>
            <a:r>
              <a:rPr lang="en-US" altLang="ja-JP" sz="1600" b="1" dirty="0">
                <a:ea typeface="ＭＳ Ｐゴシック" charset="-128"/>
              </a:rPr>
              <a:t>Date Submitted: </a:t>
            </a:r>
            <a:r>
              <a:rPr lang="en-US" altLang="ja-JP" sz="1600" dirty="0">
                <a:ea typeface="ＭＳ Ｐゴシック" charset="-128"/>
              </a:rPr>
              <a:t>[11</a:t>
            </a:r>
            <a:r>
              <a:rPr lang="en-US" altLang="ja-JP" sz="1600" baseline="30000" dirty="0">
                <a:ea typeface="ＭＳ Ｐゴシック" charset="-128"/>
              </a:rPr>
              <a:t>th</a:t>
            </a:r>
            <a:r>
              <a:rPr lang="en-US" altLang="ja-JP" sz="1600" dirty="0">
                <a:ea typeface="ＭＳ Ｐゴシック" charset="-128"/>
              </a:rPr>
              <a:t> September 2023]	</a:t>
            </a:r>
          </a:p>
          <a:p>
            <a:r>
              <a:rPr lang="en-US" altLang="ja-JP" sz="1600" b="1" dirty="0">
                <a:ea typeface="ＭＳ Ｐゴシック" charset="-128"/>
              </a:rPr>
              <a:t>Source:</a:t>
            </a:r>
            <a:r>
              <a:rPr lang="en-US" altLang="ja-JP" sz="1600" dirty="0">
                <a:ea typeface="ＭＳ Ｐゴシック" charset="-128"/>
              </a:rPr>
              <a:t>  [Ryuji Kohno] [1;Yokohama National University(YNU), 2;YRP International Alliance Institute(YRP-IAI)]                                  </a:t>
            </a:r>
          </a:p>
          <a:p>
            <a:r>
              <a:rPr lang="en-US" altLang="ja-JP" sz="1600" dirty="0">
                <a:ea typeface="ＭＳ Ｐゴシック" charset="-128"/>
              </a:rPr>
              <a:t>Address [1; 79-5 Tokiwadai, Hodogaya-ku, Yokohama, 240-8501 Japan</a:t>
            </a:r>
          </a:p>
          <a:p>
            <a:r>
              <a:rPr lang="en-US" altLang="ja-JP" sz="1600" dirty="0">
                <a:ea typeface="ＭＳ Ｐゴシック" charset="-128"/>
              </a:rPr>
              <a:t>               2; </a:t>
            </a:r>
            <a:r>
              <a:rPr lang="pl-PL" altLang="ja-JP" sz="1600" dirty="0">
                <a:ea typeface="ＭＳ Ｐゴシック" charset="-128"/>
              </a:rPr>
              <a:t>YRP1 Blg., 3-4 HikarinoOka, Yokosuka-City, Kanagawa, 239-0847 Japan</a:t>
            </a:r>
            <a:r>
              <a:rPr lang="en-US" altLang="ja-JP" sz="1600" dirty="0">
                <a:ea typeface="ＭＳ Ｐゴシック" charset="-128"/>
              </a:rPr>
              <a:t>]</a:t>
            </a:r>
          </a:p>
          <a:p>
            <a:r>
              <a:rPr lang="en-US" altLang="ja-JP" sz="1600" dirty="0">
                <a:ea typeface="ＭＳ Ｐゴシック" charset="-128"/>
              </a:rPr>
              <a:t>Voice:[1; +81-90-5408-0611], FAX: [+81-45-383-5528], </a:t>
            </a:r>
          </a:p>
          <a:p>
            <a:r>
              <a:rPr lang="en-US" altLang="ja-JP" sz="1600" dirty="0">
                <a:ea typeface="ＭＳ Ｐゴシック" charset="-128"/>
              </a:rPr>
              <a:t>Email:[1: kohno@ynu.ac.jp,  2: kohno@yrp-iai.jp] Re: []</a:t>
            </a: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opening information and meeting agenda for the TG15.6ma, that is a task group of </a:t>
            </a:r>
            <a:r>
              <a:rPr lang="en-US" altLang="ja-JP" sz="1600" dirty="0">
                <a:ea typeface="ＭＳ Ｐゴシック" charset="-128"/>
              </a:rPr>
              <a:t>Revision of IEEE802.15.6-2012, </a:t>
            </a:r>
            <a:r>
              <a:rPr lang="en-US" altLang="ja-JP" sz="1600" dirty="0">
                <a:solidFill>
                  <a:schemeClr val="tx2"/>
                </a:solidFill>
                <a:ea typeface="ＭＳ Ｐゴシック" charset="-128"/>
              </a:rPr>
              <a:t>meeting in September 2023.]</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2023</a:t>
            </a:r>
            <a:endParaRPr lang="en-US" altLang="ja-JP"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F58F5BD5-42D1-AA7C-9691-CB9534F70182}"/>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p:cNvSpPr>
            <a:spLocks noGrp="1"/>
          </p:cNvSpPr>
          <p:nvPr>
            <p:ph type="sldNum" sz="quarter" idx="12"/>
          </p:nvPr>
        </p:nvSpPr>
        <p:spPr/>
        <p:txBody>
          <a:bodyPr/>
          <a:lstStyle/>
          <a:p>
            <a:r>
              <a:rPr lang="en-US" altLang="ja-JP" dirty="0"/>
              <a:t>Slide </a:t>
            </a:r>
            <a:fld id="{F80C6039-A5FA-4F5B-9853-58798A63706D}" type="slidenum">
              <a:rPr lang="en-US" altLang="ja-JP" smtClean="0"/>
              <a:pPr/>
              <a:t>10</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a:ea typeface="ＭＳ Ｐゴシック" charset="-128"/>
              </a:rPr>
              <a:t>Either speak up now or</a:t>
            </a:r>
          </a:p>
          <a:p>
            <a:pPr lvl="1"/>
            <a:r>
              <a:rPr lang="en-US" altLang="ja-JP" sz="1800" kern="0" dirty="0">
                <a:ea typeface="ＭＳ Ｐゴシック" charset="-128"/>
              </a:rPr>
              <a:t>Provide the chair of this group with the identity of the holder(s) of any and all such claims as soon as possible or</a:t>
            </a:r>
          </a:p>
          <a:p>
            <a:pPr lvl="1"/>
            <a:r>
              <a:rPr lang="en-US" altLang="ja-JP" sz="1800" kern="0" dirty="0">
                <a:ea typeface="ＭＳ Ｐゴシック" charset="-128"/>
              </a:rPr>
              <a:t>Cause an LOA to be submitted</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b="1" u="sng" dirty="0"/>
              <a:t>Call for Potentially Essential Patents</a:t>
            </a:r>
            <a:endParaRPr lang="en-US" altLang="ja-JP" sz="3200" b="1" u="sng" dirty="0">
              <a:ea typeface="ＭＳ Ｐゴシック" charset="-128"/>
            </a:endParaRPr>
          </a:p>
        </p:txBody>
      </p:sp>
      <p:sp>
        <p:nvSpPr>
          <p:cNvPr id="7" name="Rectangle 4">
            <a:extLst>
              <a:ext uri="{FF2B5EF4-FFF2-40B4-BE49-F238E27FC236}">
                <a16:creationId xmlns:a16="http://schemas.microsoft.com/office/drawing/2014/main" id="{0BB87608-B3AB-46A3-B3CE-737A2B1CD047}"/>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2023</a:t>
            </a:r>
            <a:endParaRPr lang="en-US" altLang="ja-JP" dirty="0"/>
          </a:p>
        </p:txBody>
      </p:sp>
    </p:spTree>
    <p:extLst>
      <p:ext uri="{BB962C8B-B14F-4D97-AF65-F5344CB8AC3E}">
        <p14:creationId xmlns:p14="http://schemas.microsoft.com/office/powerpoint/2010/main" val="18405083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AF5BA22B-E1D3-025B-1078-D3F6F305C7D1}"/>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7170" name="Rectangle 2"/>
          <p:cNvSpPr>
            <a:spLocks noGrp="1" noChangeArrowheads="1"/>
          </p:cNvSpPr>
          <p:nvPr>
            <p:ph type="title"/>
          </p:nvPr>
        </p:nvSpPr>
        <p:spPr>
          <a:xfrm>
            <a:off x="362272" y="620688"/>
            <a:ext cx="8458200" cy="609600"/>
          </a:xfrm>
        </p:spPr>
        <p:txBody>
          <a:bodyPr/>
          <a:lstStyle/>
          <a:p>
            <a:r>
              <a:rPr lang="en-US" altLang="ja-JP" sz="3200" b="1" u="sng" dirty="0">
                <a:ea typeface="ＭＳ Ｐゴシック" charset="-128"/>
              </a:rPr>
              <a:t>Other Guidelines for IEEE WG 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4" name="スライド番号プレースホルダー 3"/>
          <p:cNvSpPr>
            <a:spLocks noGrp="1"/>
          </p:cNvSpPr>
          <p:nvPr>
            <p:ph type="sldNum" sz="quarter" idx="12"/>
          </p:nvPr>
        </p:nvSpPr>
        <p:spPr/>
        <p:txBody>
          <a:bodyPr/>
          <a:lstStyle/>
          <a:p>
            <a:r>
              <a:rPr lang="en-US" altLang="ja-JP" dirty="0"/>
              <a:t>Slide </a:t>
            </a:r>
            <a:fld id="{17C47D4F-CAA3-4307-B0EF-8C4B3E0CF21D}" type="slidenum">
              <a:rPr lang="en-US" altLang="ja-JP" smtClean="0"/>
              <a:pPr/>
              <a:t>11</a:t>
            </a:fld>
            <a:endParaRPr lang="en-US" altLang="ja-JP" dirty="0"/>
          </a:p>
        </p:txBody>
      </p:sp>
      <p:sp>
        <p:nvSpPr>
          <p:cNvPr id="7" name="Rectangle 4">
            <a:extLst>
              <a:ext uri="{FF2B5EF4-FFF2-40B4-BE49-F238E27FC236}">
                <a16:creationId xmlns:a16="http://schemas.microsoft.com/office/drawing/2014/main" id="{05ABE5DA-3D37-4FE8-AD27-E6A3049C9B2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2023</a:t>
            </a:r>
            <a:endParaRPr lang="en-US" altLang="ja-JP" dirty="0"/>
          </a:p>
        </p:txBody>
      </p:sp>
    </p:spTree>
    <p:extLst>
      <p:ext uri="{BB962C8B-B14F-4D97-AF65-F5344CB8AC3E}">
        <p14:creationId xmlns:p14="http://schemas.microsoft.com/office/powerpoint/2010/main" val="1399404514"/>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1788139A-1E9B-E591-0458-8C1D8CC3993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157" name="CustomShape 1"/>
          <p:cNvSpPr/>
          <p:nvPr/>
        </p:nvSpPr>
        <p:spPr>
          <a:xfrm>
            <a:off x="324000" y="630360"/>
            <a:ext cx="8680320" cy="113652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Instructions for Chairs of </a:t>
            </a:r>
            <a:br>
              <a:rPr u="sng" dirty="0">
                <a:latin typeface="+mj-lt"/>
              </a:rPr>
            </a:br>
            <a:r>
              <a:rPr lang="en-IE" sz="2600" b="1" u="sng" strike="noStrike" cap="all" spc="-1" dirty="0">
                <a:solidFill>
                  <a:srgbClr val="000000"/>
                </a:solidFill>
                <a:latin typeface="+mj-lt"/>
                <a:ea typeface="MS PGothic"/>
              </a:rPr>
              <a:t>standards development activities</a:t>
            </a:r>
            <a:endParaRPr lang="en-IE" sz="2600" b="0" u="sng" strike="noStrike" spc="-1" dirty="0">
              <a:latin typeface="+mj-lt"/>
            </a:endParaRPr>
          </a:p>
        </p:txBody>
      </p:sp>
      <p:sp>
        <p:nvSpPr>
          <p:cNvPr id="158" name="CustomShape 2"/>
          <p:cNvSpPr/>
          <p:nvPr/>
        </p:nvSpPr>
        <p:spPr>
          <a:xfrm>
            <a:off x="955469" y="1766880"/>
            <a:ext cx="775800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90000"/>
              </a:lnSpc>
              <a:buClr>
                <a:srgbClr val="000000"/>
              </a:buClr>
              <a:buSzPct val="45000"/>
              <a:buFont typeface="Wingdings" charset="2"/>
              <a:buChar char=""/>
            </a:pPr>
            <a:r>
              <a:rPr lang="en-IE" sz="2400" b="1" strike="noStrike" spc="-1" dirty="0">
                <a:solidFill>
                  <a:srgbClr val="000000"/>
                </a:solidFill>
                <a:latin typeface="Montserrat"/>
                <a:ea typeface="MS PGothic"/>
              </a:rPr>
              <a:t>At the beginning of each standards development meeting the chair or a designee is to:</a:t>
            </a:r>
            <a:endParaRPr lang="en-IE" sz="2400" b="0" strike="noStrike" spc="-1" dirty="0">
              <a:latin typeface="Arial"/>
            </a:endParaRPr>
          </a:p>
          <a:p>
            <a:pPr>
              <a:lnSpc>
                <a:spcPct val="90000"/>
              </a:lnSpc>
            </a:pPr>
            <a:endParaRPr lang="en-IE" sz="24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Show the following slides (or provide them beforehand)</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Advise the standards development group participants that: </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SA’s copyright policy is described in Clause 7 of the IEEE SA Standards Board Bylaws and Clause 6.1 of the IEEE SA Standards Board Operations Manual;</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Any material submitted during standards development, whether verbal, recorded, or in written form, is a Contribution and shall comply with the IEEE SA Copyright Policy; </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Instruct the Secretary to record in the minutes of the relevant meeting: </a:t>
            </a:r>
            <a:endParaRPr lang="en-IE" b="0" strike="noStrike" spc="-1" dirty="0">
              <a:latin typeface="Arial"/>
            </a:endParaRPr>
          </a:p>
          <a:p>
            <a:pPr marL="432000" lvl="1" indent="-213840">
              <a:lnSpc>
                <a:spcPct val="80000"/>
              </a:lnSpc>
              <a:spcBef>
                <a:spcPts val="173"/>
              </a:spcBef>
              <a:buClr>
                <a:srgbClr val="000000"/>
              </a:buClr>
              <a:buSzPct val="45000"/>
              <a:buFont typeface="Wingdings" charset="2"/>
              <a:buChar char=""/>
            </a:pPr>
            <a:r>
              <a:rPr lang="en-IE" b="0" strike="noStrike" spc="-1" dirty="0">
                <a:solidFill>
                  <a:srgbClr val="000000"/>
                </a:solidFill>
                <a:latin typeface="Calibri"/>
                <a:ea typeface="MS PGothic"/>
              </a:rPr>
              <a:t>That the foregoing information was provided and that the copyright slides were shown (or provided beforehand). </a:t>
            </a:r>
            <a:endParaRPr lang="en-IE" b="0" strike="noStrike" spc="-1" dirty="0">
              <a:latin typeface="Arial"/>
            </a:endParaRPr>
          </a:p>
        </p:txBody>
      </p:sp>
      <p:sp>
        <p:nvSpPr>
          <p:cNvPr id="2" name="日付プレースホルダー 1">
            <a:extLst>
              <a:ext uri="{FF2B5EF4-FFF2-40B4-BE49-F238E27FC236}">
                <a16:creationId xmlns:a16="http://schemas.microsoft.com/office/drawing/2014/main" id="{4DC265A7-DBF7-4F14-A422-0CD6415477A1}"/>
              </a:ext>
            </a:extLst>
          </p:cNvPr>
          <p:cNvSpPr>
            <a:spLocks noGrp="1"/>
          </p:cNvSpPr>
          <p:nvPr>
            <p:ph type="dt" sz="half" idx="2"/>
          </p:nvPr>
        </p:nvSpPr>
        <p:spPr/>
        <p:txBody>
          <a:bodyPr/>
          <a:lstStyle/>
          <a:p>
            <a:r>
              <a:rPr lang="en-US" altLang="ja-JP"/>
              <a:t>September 2023</a:t>
            </a:r>
            <a:endParaRPr lang="en-US" altLang="ja-JP" dirty="0"/>
          </a:p>
        </p:txBody>
      </p:sp>
      <p:sp>
        <p:nvSpPr>
          <p:cNvPr id="3" name="スライド番号プレースホルダー 2">
            <a:extLst>
              <a:ext uri="{FF2B5EF4-FFF2-40B4-BE49-F238E27FC236}">
                <a16:creationId xmlns:a16="http://schemas.microsoft.com/office/drawing/2014/main" id="{F62D58AF-B8E8-47A5-8C5F-2AD173779417}"/>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12</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FB584997-39A2-62E3-A1EA-753FC6982EA0}"/>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159" name="CustomShape 1"/>
          <p:cNvSpPr/>
          <p:nvPr/>
        </p:nvSpPr>
        <p:spPr>
          <a:xfrm>
            <a:off x="324000" y="630360"/>
            <a:ext cx="8680320" cy="113652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IEEE SA Copyright Policy</a:t>
            </a:r>
            <a:endParaRPr lang="en-IE" sz="2600" b="0" u="sng" strike="noStrike" spc="-1" dirty="0">
              <a:latin typeface="+mj-lt"/>
            </a:endParaRPr>
          </a:p>
        </p:txBody>
      </p:sp>
      <p:sp>
        <p:nvSpPr>
          <p:cNvPr id="160" name="CustomShape 2"/>
          <p:cNvSpPr/>
          <p:nvPr/>
        </p:nvSpPr>
        <p:spPr>
          <a:xfrm>
            <a:off x="609480" y="1773360"/>
            <a:ext cx="775800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90000"/>
              </a:lnSpc>
              <a:spcBef>
                <a:spcPts val="564"/>
              </a:spcBef>
              <a:buClr>
                <a:srgbClr val="000000"/>
              </a:buClr>
              <a:buSzPct val="45000"/>
              <a:buFont typeface="Wingdings" charset="2"/>
              <a:buChar char=""/>
            </a:pPr>
            <a:r>
              <a:rPr lang="en-IE" sz="2000" b="1" strike="noStrike" spc="-1" dirty="0">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lang="en-IE" sz="2000" b="0" strike="noStrike" spc="-1" dirty="0">
              <a:latin typeface="Arial"/>
            </a:endParaRPr>
          </a:p>
          <a:p>
            <a:pPr>
              <a:lnSpc>
                <a:spcPct val="90000"/>
              </a:lnSpc>
            </a:pP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For material that is not previously Published, IEEE is automatically granted a license to use any material that is presented or submitted.</a:t>
            </a:r>
            <a:endParaRPr lang="en-IE" sz="2000" b="0" strike="noStrike" spc="-1" dirty="0">
              <a:latin typeface="Arial"/>
            </a:endParaRPr>
          </a:p>
        </p:txBody>
      </p:sp>
      <p:sp>
        <p:nvSpPr>
          <p:cNvPr id="2" name="日付プレースホルダー 1">
            <a:extLst>
              <a:ext uri="{FF2B5EF4-FFF2-40B4-BE49-F238E27FC236}">
                <a16:creationId xmlns:a16="http://schemas.microsoft.com/office/drawing/2014/main" id="{7A012C68-2903-4575-A6DD-AC121D0F7F13}"/>
              </a:ext>
            </a:extLst>
          </p:cNvPr>
          <p:cNvSpPr>
            <a:spLocks noGrp="1"/>
          </p:cNvSpPr>
          <p:nvPr>
            <p:ph type="dt" sz="half" idx="2"/>
          </p:nvPr>
        </p:nvSpPr>
        <p:spPr/>
        <p:txBody>
          <a:bodyPr/>
          <a:lstStyle/>
          <a:p>
            <a:r>
              <a:rPr lang="en-US" altLang="ja-JP"/>
              <a:t>September 2023</a:t>
            </a:r>
            <a:endParaRPr lang="en-US" altLang="ja-JP" dirty="0"/>
          </a:p>
        </p:txBody>
      </p:sp>
      <p:sp>
        <p:nvSpPr>
          <p:cNvPr id="3" name="スライド番号プレースホルダー 2">
            <a:extLst>
              <a:ext uri="{FF2B5EF4-FFF2-40B4-BE49-F238E27FC236}">
                <a16:creationId xmlns:a16="http://schemas.microsoft.com/office/drawing/2014/main" id="{C5FE8A96-B00A-413E-944D-C3C1FF50C8AF}"/>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13</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5D3FAF88-AA8E-0656-6BAF-6C5C70A610CC}"/>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161" name="CustomShape 1"/>
          <p:cNvSpPr/>
          <p:nvPr/>
        </p:nvSpPr>
        <p:spPr>
          <a:xfrm>
            <a:off x="324000" y="630360"/>
            <a:ext cx="8680320" cy="704169"/>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IEEE SA Copyright Policy</a:t>
            </a:r>
            <a:endParaRPr lang="en-IE" sz="2600" b="0" u="sng" strike="noStrike" spc="-1" dirty="0">
              <a:latin typeface="+mj-lt"/>
            </a:endParaRPr>
          </a:p>
        </p:txBody>
      </p:sp>
      <p:sp>
        <p:nvSpPr>
          <p:cNvPr id="162" name="CustomShape 2"/>
          <p:cNvSpPr/>
          <p:nvPr/>
        </p:nvSpPr>
        <p:spPr>
          <a:xfrm>
            <a:off x="428760" y="1334529"/>
            <a:ext cx="871524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The IEEE SA Copyright Policy is described in the IEEE SA Standards Board Bylaws and IEEE SA Standards Board Operations Manual</a:t>
            </a:r>
            <a:br>
              <a:rPr sz="2400" dirty="0"/>
            </a:br>
            <a:r>
              <a:rPr lang="en-IE" b="0" strike="noStrike" spc="-1" dirty="0">
                <a:solidFill>
                  <a:srgbClr val="000000"/>
                </a:solidFill>
                <a:latin typeface="Calibri"/>
                <a:ea typeface="DejaVu Sans"/>
              </a:rPr>
              <a:t> </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b="0" strike="noStrike" spc="-1" dirty="0">
                <a:solidFill>
                  <a:srgbClr val="000000"/>
                </a:solidFill>
                <a:latin typeface="Calibri"/>
                <a:ea typeface="MS PGothic"/>
              </a:rPr>
              <a:t>IEEE SA Copyright Policy, see </a:t>
            </a:r>
            <a:br>
              <a:rPr sz="2400" dirty="0"/>
            </a:br>
            <a:r>
              <a:rPr lang="en-IE" b="0" strike="noStrike" spc="-1" dirty="0">
                <a:solidFill>
                  <a:srgbClr val="000000"/>
                </a:solidFill>
                <a:latin typeface="Calibri"/>
                <a:ea typeface="MS PGothic"/>
              </a:rPr>
              <a:t>	Clause 7 of the IEEE SA Standards Board Bylaws</a:t>
            </a:r>
            <a:br>
              <a:rPr sz="2400" dirty="0"/>
            </a:br>
            <a:r>
              <a:rPr lang="en-IE" b="0" strike="noStrike" spc="-1" dirty="0">
                <a:solidFill>
                  <a:srgbClr val="000000"/>
                </a:solidFill>
                <a:latin typeface="Calibri"/>
                <a:ea typeface="MS PGothic"/>
              </a:rPr>
              <a:t> 	</a:t>
            </a:r>
            <a:r>
              <a:rPr lang="en-IE" sz="1600" b="0" u="sng" strike="noStrike" spc="-1" dirty="0">
                <a:solidFill>
                  <a:srgbClr val="0000FF"/>
                </a:solidFill>
                <a:uFillTx/>
                <a:latin typeface="Calibri"/>
                <a:ea typeface="MS PGothic"/>
                <a:hlinkClick r:id="rId3"/>
              </a:rPr>
              <a:t>https://standards.ieee.org/about/policies/bylaws/sect6-7.html#7</a:t>
            </a:r>
            <a:br>
              <a:rPr sz="2400" dirty="0"/>
            </a:br>
            <a:r>
              <a:rPr lang="en-IE" b="0" strike="noStrike" spc="-1" dirty="0">
                <a:solidFill>
                  <a:srgbClr val="000000"/>
                </a:solidFill>
                <a:latin typeface="Calibri"/>
                <a:ea typeface="MS PGothic"/>
              </a:rPr>
              <a:t>	Clause 6.1 of the IEEE SA Standards Board Operations Manual</a:t>
            </a:r>
            <a:br>
              <a:rPr sz="2400" dirty="0"/>
            </a:br>
            <a:r>
              <a:rPr lang="en-IE" b="0" strike="noStrike" spc="-1" dirty="0">
                <a:solidFill>
                  <a:srgbClr val="000000"/>
                </a:solidFill>
                <a:latin typeface="Calibri"/>
                <a:ea typeface="MS PGothic"/>
              </a:rPr>
              <a:t>	</a:t>
            </a:r>
            <a:r>
              <a:rPr lang="en-IE" sz="1600" b="0" u="sng" strike="noStrike" spc="-1" dirty="0">
                <a:solidFill>
                  <a:srgbClr val="0000FF"/>
                </a:solidFill>
                <a:uFillTx/>
                <a:latin typeface="Calibri"/>
                <a:ea typeface="MS PGothic"/>
                <a:hlinkClick r:id="rId4"/>
              </a:rPr>
              <a:t>https://standards.ieee.org/about/policies/opman/sect6.html</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Copyright Permission</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5"/>
              </a:rPr>
              <a:t>https://standards.ieee.org/content/dam/ieee-standards/standards/web/documents/other/permissionltrs.zip</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Copyright FAQs</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6"/>
              </a:rPr>
              <a:t>http://standards.ieee.org/faqs/copyrights.html/</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Best Practices for IEEE Standards Development </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7"/>
              </a:rPr>
              <a:t>https://standards.ieee.org/develop/policies/best_practices_for_ieee_standards_development_051215.pdf</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Distribution of Draft Standards (see 6.1.3 of the SASB Operations Manual)</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4"/>
              </a:rPr>
              <a:t>https://standards.ieee.org/about/policies/opman/sect6.html</a:t>
            </a:r>
            <a:endParaRPr lang="en-IE" sz="1600" b="0" strike="noStrike" spc="-1" dirty="0">
              <a:latin typeface="Arial"/>
            </a:endParaRPr>
          </a:p>
          <a:p>
            <a:pPr>
              <a:lnSpc>
                <a:spcPct val="90000"/>
              </a:lnSpc>
              <a:spcBef>
                <a:spcPts val="564"/>
              </a:spcBef>
            </a:pPr>
            <a:endParaRPr lang="en-IE" sz="1600" b="0" strike="noStrike" spc="-1" dirty="0">
              <a:latin typeface="Arial"/>
            </a:endParaRPr>
          </a:p>
        </p:txBody>
      </p:sp>
      <p:sp>
        <p:nvSpPr>
          <p:cNvPr id="2" name="日付プレースホルダー 1">
            <a:extLst>
              <a:ext uri="{FF2B5EF4-FFF2-40B4-BE49-F238E27FC236}">
                <a16:creationId xmlns:a16="http://schemas.microsoft.com/office/drawing/2014/main" id="{EB189FE5-A484-49E7-8DB8-6663A1685FC6}"/>
              </a:ext>
            </a:extLst>
          </p:cNvPr>
          <p:cNvSpPr>
            <a:spLocks noGrp="1"/>
          </p:cNvSpPr>
          <p:nvPr>
            <p:ph type="dt" sz="half" idx="2"/>
          </p:nvPr>
        </p:nvSpPr>
        <p:spPr/>
        <p:txBody>
          <a:bodyPr/>
          <a:lstStyle/>
          <a:p>
            <a:r>
              <a:rPr lang="en-US" altLang="ja-JP"/>
              <a:t>September 2023</a:t>
            </a:r>
            <a:endParaRPr lang="en-US" altLang="ja-JP" dirty="0"/>
          </a:p>
        </p:txBody>
      </p:sp>
      <p:sp>
        <p:nvSpPr>
          <p:cNvPr id="3" name="スライド番号プレースホルダー 2">
            <a:extLst>
              <a:ext uri="{FF2B5EF4-FFF2-40B4-BE49-F238E27FC236}">
                <a16:creationId xmlns:a16="http://schemas.microsoft.com/office/drawing/2014/main" id="{759BB984-5C01-428D-AAFD-0EB1C3F8FC35}"/>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14</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34DA7F1-15B3-CF95-0BEF-873CD42367C6}"/>
              </a:ext>
            </a:extLst>
          </p:cNvPr>
          <p:cNvSpPr>
            <a:spLocks noGrp="1"/>
          </p:cNvSpPr>
          <p:nvPr>
            <p:ph type="sldNum" sz="quarter" idx="12"/>
          </p:nvPr>
        </p:nvSpPr>
        <p:spPr/>
        <p:txBody>
          <a:bodyPr/>
          <a:lstStyle/>
          <a:p>
            <a:r>
              <a:rPr lang="en-US" altLang="ja-JP" dirty="0"/>
              <a:t>Slide </a:t>
            </a:r>
            <a:fld id="{266A080E-4E30-4968-B029-7CF782D6220C}" type="slidenum">
              <a:rPr lang="en-US" altLang="ja-JP" smtClean="0"/>
              <a:pPr/>
              <a:t>15</a:t>
            </a:fld>
            <a:endParaRPr lang="en-US" altLang="ja-JP" dirty="0"/>
          </a:p>
        </p:txBody>
      </p:sp>
      <p:sp>
        <p:nvSpPr>
          <p:cNvPr id="3" name="日付プレースホルダー 2">
            <a:extLst>
              <a:ext uri="{FF2B5EF4-FFF2-40B4-BE49-F238E27FC236}">
                <a16:creationId xmlns:a16="http://schemas.microsoft.com/office/drawing/2014/main" id="{514F5116-E768-3755-A0F7-391704D43F31}"/>
              </a:ext>
            </a:extLst>
          </p:cNvPr>
          <p:cNvSpPr>
            <a:spLocks noGrp="1"/>
          </p:cNvSpPr>
          <p:nvPr>
            <p:ph type="dt" sz="half" idx="2"/>
          </p:nvPr>
        </p:nvSpPr>
        <p:spPr/>
        <p:txBody>
          <a:bodyPr/>
          <a:lstStyle/>
          <a:p>
            <a:r>
              <a:rPr lang="en-US" altLang="ja-JP"/>
              <a:t>September 2023</a:t>
            </a:r>
            <a:endParaRPr lang="en-US" altLang="ja-JP" dirty="0"/>
          </a:p>
        </p:txBody>
      </p:sp>
      <p:sp>
        <p:nvSpPr>
          <p:cNvPr id="5" name="テキスト ボックス 4">
            <a:extLst>
              <a:ext uri="{FF2B5EF4-FFF2-40B4-BE49-F238E27FC236}">
                <a16:creationId xmlns:a16="http://schemas.microsoft.com/office/drawing/2014/main" id="{4D1291A2-EAE4-4D36-8479-8186D4D0A212}"/>
              </a:ext>
            </a:extLst>
          </p:cNvPr>
          <p:cNvSpPr txBox="1"/>
          <p:nvPr/>
        </p:nvSpPr>
        <p:spPr>
          <a:xfrm>
            <a:off x="368423" y="781546"/>
            <a:ext cx="8407154" cy="830997"/>
          </a:xfrm>
          <a:prstGeom prst="rect">
            <a:avLst/>
          </a:prstGeom>
          <a:noFill/>
        </p:spPr>
        <p:txBody>
          <a:bodyPr wrap="square">
            <a:spAutoFit/>
          </a:bodyPr>
          <a:lstStyle/>
          <a:p>
            <a:pPr algn="ctr"/>
            <a:r>
              <a:rPr lang="en-US" altLang="ja-JP" sz="2400" b="1" dirty="0"/>
              <a:t>[802.15-ALL] 142nd IEEE 802.15 WSN Session</a:t>
            </a:r>
          </a:p>
          <a:p>
            <a:pPr algn="ctr"/>
            <a:r>
              <a:rPr lang="en-US" altLang="ja-JP" sz="2400" b="1" dirty="0"/>
              <a:t>Registration for this Session</a:t>
            </a:r>
          </a:p>
        </p:txBody>
      </p:sp>
      <p:sp>
        <p:nvSpPr>
          <p:cNvPr id="7" name="テキスト ボックス 6">
            <a:extLst>
              <a:ext uri="{FF2B5EF4-FFF2-40B4-BE49-F238E27FC236}">
                <a16:creationId xmlns:a16="http://schemas.microsoft.com/office/drawing/2014/main" id="{BEBD09BC-8827-7A8F-8DB4-EF59B561EB21}"/>
              </a:ext>
            </a:extLst>
          </p:cNvPr>
          <p:cNvSpPr txBox="1"/>
          <p:nvPr/>
        </p:nvSpPr>
        <p:spPr>
          <a:xfrm>
            <a:off x="773549" y="1970761"/>
            <a:ext cx="8002028" cy="3416320"/>
          </a:xfrm>
          <a:prstGeom prst="rect">
            <a:avLst/>
          </a:prstGeom>
          <a:noFill/>
        </p:spPr>
        <p:txBody>
          <a:bodyPr wrap="square">
            <a:spAutoFit/>
          </a:bodyPr>
          <a:lstStyle/>
          <a:p>
            <a:r>
              <a:rPr lang="en-US" altLang="ja-JP" sz="2400" dirty="0">
                <a:effectLst/>
                <a:latin typeface="Calibri" panose="020F0502020204030204" pitchFamily="34" charset="0"/>
                <a:ea typeface="游ゴシック" panose="020B0400000000000000" pitchFamily="50" charset="-128"/>
              </a:rPr>
              <a:t>This session is part of the Nov. IEEE 802 Mtg.</a:t>
            </a:r>
          </a:p>
          <a:p>
            <a:r>
              <a:rPr lang="en-US" altLang="ja-JP" sz="2400" dirty="0">
                <a:effectLst/>
                <a:latin typeface="Calibri" panose="020F0502020204030204" pitchFamily="34" charset="0"/>
                <a:ea typeface="游ゴシック" panose="020B0400000000000000" pitchFamily="50" charset="-128"/>
              </a:rPr>
              <a:t>  - You must pay the registration fee in order to attend</a:t>
            </a:r>
          </a:p>
          <a:p>
            <a:r>
              <a:rPr lang="en-US" altLang="ja-JP" sz="2400" dirty="0">
                <a:effectLst/>
                <a:latin typeface="Calibri" panose="020F0502020204030204" pitchFamily="34" charset="0"/>
                <a:ea typeface="游ゴシック" panose="020B0400000000000000" pitchFamily="50" charset="-128"/>
              </a:rPr>
              <a:t>  - If you have not already done so, you can follow the registration link below</a:t>
            </a:r>
          </a:p>
          <a:p>
            <a:r>
              <a:rPr lang="en-US" altLang="ja-JP" sz="2400" dirty="0">
                <a:effectLst/>
                <a:latin typeface="Calibri" panose="020F0502020204030204" pitchFamily="34" charset="0"/>
                <a:ea typeface="游ゴシック" panose="020B0400000000000000" pitchFamily="50" charset="-128"/>
              </a:rPr>
              <a:t>  - If you do not intend to register for this session you must leave this meeting and, if you have already logged attendance on IMAT,</a:t>
            </a:r>
          </a:p>
          <a:p>
            <a:r>
              <a:rPr lang="en-US" altLang="ja-JP" sz="2400" dirty="0">
                <a:effectLst/>
                <a:latin typeface="Calibri" panose="020F0502020204030204" pitchFamily="34" charset="0"/>
                <a:ea typeface="游ゴシック" panose="020B0400000000000000" pitchFamily="50" charset="-128"/>
              </a:rPr>
              <a:t>    email Jon </a:t>
            </a:r>
            <a:r>
              <a:rPr lang="en-US" altLang="ja-JP" sz="2400" dirty="0" err="1">
                <a:effectLst/>
                <a:latin typeface="Calibri" panose="020F0502020204030204" pitchFamily="34" charset="0"/>
                <a:ea typeface="游ゴシック" panose="020B0400000000000000" pitchFamily="50" charset="-128"/>
              </a:rPr>
              <a:t>Rosdahl</a:t>
            </a:r>
            <a:r>
              <a:rPr lang="en-US" altLang="ja-JP" sz="2400" dirty="0">
                <a:effectLst/>
                <a:latin typeface="Calibri" panose="020F0502020204030204" pitchFamily="34" charset="0"/>
                <a:ea typeface="游ゴシック" panose="020B0400000000000000" pitchFamily="50" charset="-128"/>
              </a:rPr>
              <a:t> (jrosdahl@ieee.org), or your WG leadership to have it removed</a:t>
            </a:r>
            <a:endParaRPr lang="ja-JP" altLang="ja-JP" sz="2400" dirty="0">
              <a:effectLst/>
              <a:latin typeface="Calibri" panose="020F0502020204030204" pitchFamily="34" charset="0"/>
              <a:ea typeface="游ゴシック" panose="020B0400000000000000" pitchFamily="50" charset="-128"/>
            </a:endParaRPr>
          </a:p>
        </p:txBody>
      </p:sp>
    </p:spTree>
    <p:extLst>
      <p:ext uri="{BB962C8B-B14F-4D97-AF65-F5344CB8AC3E}">
        <p14:creationId xmlns:p14="http://schemas.microsoft.com/office/powerpoint/2010/main" val="5057628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1798144-4A7A-A25D-3859-8B37311E7FA3}"/>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16</a:t>
            </a:fld>
            <a:endParaRPr lang="en-US" altLang="ja-JP" dirty="0"/>
          </a:p>
        </p:txBody>
      </p:sp>
      <p:sp>
        <p:nvSpPr>
          <p:cNvPr id="3" name="日付プレースホルダー 2">
            <a:extLst>
              <a:ext uri="{FF2B5EF4-FFF2-40B4-BE49-F238E27FC236}">
                <a16:creationId xmlns:a16="http://schemas.microsoft.com/office/drawing/2014/main" id="{AB879855-0153-7284-3FEB-660B4FB86925}"/>
              </a:ext>
            </a:extLst>
          </p:cNvPr>
          <p:cNvSpPr>
            <a:spLocks noGrp="1"/>
          </p:cNvSpPr>
          <p:nvPr>
            <p:ph type="dt" sz="half" idx="2"/>
          </p:nvPr>
        </p:nvSpPr>
        <p:spPr/>
        <p:txBody>
          <a:bodyPr/>
          <a:lstStyle/>
          <a:p>
            <a:r>
              <a:rPr lang="en-US" altLang="ja-JP"/>
              <a:t>September 2023</a:t>
            </a:r>
            <a:endParaRPr lang="en-US" altLang="ja-JP" dirty="0"/>
          </a:p>
        </p:txBody>
      </p:sp>
      <p:sp>
        <p:nvSpPr>
          <p:cNvPr id="7" name="object 6">
            <a:extLst>
              <a:ext uri="{FF2B5EF4-FFF2-40B4-BE49-F238E27FC236}">
                <a16:creationId xmlns:a16="http://schemas.microsoft.com/office/drawing/2014/main" id="{28F6A963-50D1-D14F-8427-93B77C8B64F6}"/>
              </a:ext>
            </a:extLst>
          </p:cNvPr>
          <p:cNvSpPr txBox="1"/>
          <p:nvPr/>
        </p:nvSpPr>
        <p:spPr>
          <a:xfrm>
            <a:off x="684483" y="5674383"/>
            <a:ext cx="4945842" cy="189924"/>
          </a:xfrm>
          <a:prstGeom prst="rect">
            <a:avLst/>
          </a:prstGeom>
          <a:solidFill>
            <a:srgbClr val="FFFF00"/>
          </a:solidFill>
        </p:spPr>
        <p:txBody>
          <a:bodyPr vert="horz" wrap="square" lIns="0" tIns="0" rIns="0" bIns="0"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nSpc>
                <a:spcPts val="1074"/>
              </a:lnSpc>
            </a:pPr>
            <a:r>
              <a:rPr sz="2800" b="1">
                <a:solidFill>
                  <a:srgbClr val="353744"/>
                </a:solidFill>
                <a:latin typeface="Times New Roman"/>
                <a:cs typeface="Times New Roman"/>
              </a:rPr>
              <a:t>Session</a:t>
            </a:r>
            <a:r>
              <a:rPr sz="2800" b="1" spc="-34">
                <a:solidFill>
                  <a:srgbClr val="353744"/>
                </a:solidFill>
                <a:latin typeface="Times New Roman"/>
                <a:cs typeface="Times New Roman"/>
              </a:rPr>
              <a:t> </a:t>
            </a:r>
            <a:r>
              <a:rPr sz="2800" b="1">
                <a:solidFill>
                  <a:srgbClr val="353744"/>
                </a:solidFill>
                <a:latin typeface="Times New Roman"/>
                <a:cs typeface="Times New Roman"/>
              </a:rPr>
              <a:t>Registration</a:t>
            </a:r>
            <a:r>
              <a:rPr sz="2800" b="1" spc="-34">
                <a:solidFill>
                  <a:srgbClr val="353744"/>
                </a:solidFill>
                <a:latin typeface="Times New Roman"/>
                <a:cs typeface="Times New Roman"/>
              </a:rPr>
              <a:t> </a:t>
            </a:r>
            <a:r>
              <a:rPr sz="2800" b="1" spc="-7">
                <a:solidFill>
                  <a:srgbClr val="353744"/>
                </a:solidFill>
                <a:latin typeface="Times New Roman"/>
                <a:cs typeface="Times New Roman"/>
              </a:rPr>
              <a:t>Website</a:t>
            </a:r>
            <a:endParaRPr sz="2800">
              <a:latin typeface="Times New Roman"/>
              <a:cs typeface="Times New Roman"/>
            </a:endParaRPr>
          </a:p>
        </p:txBody>
      </p:sp>
      <p:pic>
        <p:nvPicPr>
          <p:cNvPr id="6" name="図 5">
            <a:extLst>
              <a:ext uri="{FF2B5EF4-FFF2-40B4-BE49-F238E27FC236}">
                <a16:creationId xmlns:a16="http://schemas.microsoft.com/office/drawing/2014/main" id="{6BCEE810-7C80-ABFB-EFA5-BA26432810F8}"/>
              </a:ext>
            </a:extLst>
          </p:cNvPr>
          <p:cNvPicPr>
            <a:picLocks noChangeAspect="1"/>
          </p:cNvPicPr>
          <p:nvPr/>
        </p:nvPicPr>
        <p:blipFill rotWithShape="1">
          <a:blip r:embed="rId2"/>
          <a:srcRect l="24986" t="18890" r="29118" b="13499"/>
          <a:stretch/>
        </p:blipFill>
        <p:spPr>
          <a:xfrm>
            <a:off x="572423" y="789434"/>
            <a:ext cx="8013103" cy="4547292"/>
          </a:xfrm>
          <a:prstGeom prst="rect">
            <a:avLst/>
          </a:prstGeom>
        </p:spPr>
      </p:pic>
      <p:sp>
        <p:nvSpPr>
          <p:cNvPr id="11" name="テキスト ボックス 10">
            <a:extLst>
              <a:ext uri="{FF2B5EF4-FFF2-40B4-BE49-F238E27FC236}">
                <a16:creationId xmlns:a16="http://schemas.microsoft.com/office/drawing/2014/main" id="{3D80E17C-F9E0-976E-7A3C-96B4E05ABD22}"/>
              </a:ext>
            </a:extLst>
          </p:cNvPr>
          <p:cNvSpPr txBox="1"/>
          <p:nvPr/>
        </p:nvSpPr>
        <p:spPr>
          <a:xfrm>
            <a:off x="1694329" y="5947832"/>
            <a:ext cx="4572000" cy="830997"/>
          </a:xfrm>
          <a:prstGeom prst="rect">
            <a:avLst/>
          </a:prstGeom>
          <a:noFill/>
        </p:spPr>
        <p:txBody>
          <a:bodyPr wrap="square">
            <a:spAutoFit/>
          </a:bodyPr>
          <a:lstStyle/>
          <a:p>
            <a:r>
              <a:rPr lang="en-US" altLang="ja-JP" sz="2400" dirty="0">
                <a:hlinkClick r:id="rId3"/>
              </a:rPr>
              <a:t>https://cvent.me/EooyVv</a:t>
            </a:r>
            <a:endParaRPr lang="en-US" altLang="ja-JP" sz="2400" dirty="0"/>
          </a:p>
          <a:p>
            <a:endParaRPr lang="ja-JP" altLang="en-US" sz="2400" dirty="0"/>
          </a:p>
        </p:txBody>
      </p:sp>
    </p:spTree>
    <p:extLst>
      <p:ext uri="{BB962C8B-B14F-4D97-AF65-F5344CB8AC3E}">
        <p14:creationId xmlns:p14="http://schemas.microsoft.com/office/powerpoint/2010/main" val="3447899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a:extLst>
              <a:ext uri="{FF2B5EF4-FFF2-40B4-BE49-F238E27FC236}">
                <a16:creationId xmlns:a16="http://schemas.microsoft.com/office/drawing/2014/main" id="{BD63B443-E47D-34EF-69C0-A8EF8841979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a:extLst>
              <a:ext uri="{FF2B5EF4-FFF2-40B4-BE49-F238E27FC236}">
                <a16:creationId xmlns:a16="http://schemas.microsoft.com/office/drawing/2014/main" id="{8BA1793D-5BD3-4403-95C9-9E3B555A15E0}"/>
              </a:ext>
            </a:extLst>
          </p:cNvPr>
          <p:cNvSpPr>
            <a:spLocks noGrp="1"/>
          </p:cNvSpPr>
          <p:nvPr>
            <p:ph idx="1"/>
          </p:nvPr>
        </p:nvSpPr>
        <p:spPr>
          <a:xfrm>
            <a:off x="197875" y="1607473"/>
            <a:ext cx="8824450" cy="5206793"/>
          </a:xfrm>
        </p:spPr>
        <p:txBody>
          <a:bodyPr/>
          <a:lstStyle/>
          <a:p>
            <a:pPr marL="0" indent="0">
              <a:lnSpc>
                <a:spcPts val="2100"/>
              </a:lnSpc>
              <a:buNone/>
            </a:pPr>
            <a:r>
              <a:rPr lang="en-US" altLang="ja-JP" sz="1800" b="1" dirty="0"/>
              <a:t>Objective</a:t>
            </a:r>
            <a:r>
              <a:rPr lang="en-US" altLang="ja-JP" sz="1800" dirty="0"/>
              <a:t>: E</a:t>
            </a:r>
            <a:r>
              <a:rPr kumimoji="1" lang="en-US" altLang="ja-JP" sz="1800" dirty="0"/>
              <a:t>nhancements to the BAN Ultra Wideband (UWB) physical layer (PHY) and media access control (MAC) to support enhanced dependability to a human BAN (</a:t>
            </a:r>
            <a:r>
              <a:rPr kumimoji="1" lang="en-US" altLang="ja-JP" sz="1800" dirty="0">
                <a:solidFill>
                  <a:srgbClr val="FF0000"/>
                </a:solidFill>
              </a:rPr>
              <a:t>HBAN</a:t>
            </a:r>
            <a:r>
              <a:rPr kumimoji="1" lang="en-US" altLang="ja-JP" sz="1800" dirty="0"/>
              <a:t>) and adds support for vehicle body area networks (</a:t>
            </a:r>
            <a:r>
              <a:rPr kumimoji="1" lang="en-US" altLang="ja-JP" sz="1800" dirty="0">
                <a:solidFill>
                  <a:srgbClr val="FF0000"/>
                </a:solidFill>
              </a:rPr>
              <a:t>VBAN</a:t>
            </a:r>
            <a:r>
              <a:rPr kumimoji="1" lang="en-US" altLang="ja-JP" sz="1800" dirty="0"/>
              <a:t>), a coordinator in a vehicle with devices around the vehicular cabin.</a:t>
            </a:r>
          </a:p>
          <a:p>
            <a:pPr marL="0" indent="0">
              <a:lnSpc>
                <a:spcPts val="2100"/>
              </a:lnSpc>
              <a:buNone/>
            </a:pPr>
            <a:r>
              <a:rPr lang="en-US" altLang="ja-JP" sz="1800" b="1" dirty="0"/>
              <a:t>Action:  </a:t>
            </a:r>
          </a:p>
          <a:p>
            <a:pPr marL="0" indent="0">
              <a:lnSpc>
                <a:spcPts val="2100"/>
              </a:lnSpc>
              <a:buNone/>
            </a:pPr>
            <a:r>
              <a:rPr lang="en-US" altLang="ja-JP" sz="1800" dirty="0">
                <a:solidFill>
                  <a:srgbClr val="FF0000"/>
                </a:solidFill>
                <a:highlight>
                  <a:srgbClr val="FFFF00"/>
                </a:highlight>
              </a:rPr>
              <a:t>•Update draft#1.7 of  Draft Proposals for Pre-Ballot</a:t>
            </a:r>
          </a:p>
          <a:p>
            <a:pPr marL="0" indent="0">
              <a:lnSpc>
                <a:spcPts val="2100"/>
              </a:lnSpc>
              <a:buNone/>
            </a:pPr>
            <a:r>
              <a:rPr lang="en-US" altLang="ja-JP" sz="1800" dirty="0">
                <a:solidFill>
                  <a:srgbClr val="FF0000"/>
                </a:solidFill>
              </a:rPr>
              <a:t>•Comment resolution for draft#1.7</a:t>
            </a:r>
          </a:p>
          <a:p>
            <a:pPr marL="0" indent="0">
              <a:lnSpc>
                <a:spcPts val="2100"/>
              </a:lnSpc>
              <a:buNone/>
            </a:pPr>
            <a:r>
              <a:rPr lang="en-US" altLang="ja-JP" sz="1800" dirty="0">
                <a:solidFill>
                  <a:srgbClr val="FF0000"/>
                </a:solidFill>
              </a:rPr>
              <a:t>•Performance Evaluation of Technologies in PHY; Channel Coding According to 8 QoS Levels of Packets and  Coexistence Levels, Interference Mitigation, etc.  </a:t>
            </a:r>
          </a:p>
          <a:p>
            <a:pPr marL="0" indent="0">
              <a:lnSpc>
                <a:spcPts val="2100"/>
              </a:lnSpc>
              <a:buNone/>
            </a:pPr>
            <a:r>
              <a:rPr lang="en-US" altLang="ja-JP" sz="1800" dirty="0">
                <a:solidFill>
                  <a:srgbClr val="FF0000"/>
                </a:solidFill>
              </a:rPr>
              <a:t>•Performance Evaluation of Technologies in MAC; Channel Management, CCA, Hybrid Contention Free/Access Protocol According to 8 </a:t>
            </a:r>
            <a:r>
              <a:rPr lang="en-US" altLang="ja-JP" sz="1800" dirty="0" err="1">
                <a:solidFill>
                  <a:srgbClr val="FF0000"/>
                </a:solidFill>
              </a:rPr>
              <a:t>QoSs</a:t>
            </a:r>
            <a:r>
              <a:rPr lang="en-US" altLang="ja-JP" sz="1800" dirty="0">
                <a:solidFill>
                  <a:srgbClr val="FF0000"/>
                </a:solidFill>
              </a:rPr>
              <a:t> and Coexistences.</a:t>
            </a:r>
          </a:p>
          <a:p>
            <a:pPr marL="0" indent="0">
              <a:lnSpc>
                <a:spcPts val="2100"/>
              </a:lnSpc>
              <a:buNone/>
            </a:pPr>
            <a:r>
              <a:rPr lang="en-US" altLang="ja-JP" sz="1800" dirty="0">
                <a:solidFill>
                  <a:srgbClr val="FF0000"/>
                </a:solidFill>
              </a:rPr>
              <a:t>•Harmonization or Commonality with 4ab in Coexistence and Feasible Implementation of 6ma and 4ab</a:t>
            </a:r>
          </a:p>
          <a:p>
            <a:pPr marL="0" indent="0">
              <a:lnSpc>
                <a:spcPts val="2100"/>
              </a:lnSpc>
              <a:buNone/>
            </a:pPr>
            <a:r>
              <a:rPr lang="en-US" altLang="ja-JP" sz="1800" dirty="0">
                <a:solidFill>
                  <a:srgbClr val="FF0000"/>
                </a:solidFill>
              </a:rPr>
              <a:t>•Feasibility of TSN of 802.1 in MAC</a:t>
            </a:r>
          </a:p>
          <a:p>
            <a:pPr marL="0" indent="0">
              <a:lnSpc>
                <a:spcPts val="2100"/>
              </a:lnSpc>
              <a:buNone/>
            </a:pPr>
            <a:r>
              <a:rPr lang="en-US" altLang="ja-JP" sz="1800" b="1" dirty="0"/>
              <a:t>Next Things to Do</a:t>
            </a:r>
            <a:r>
              <a:rPr lang="ja-JP" altLang="en-US" sz="1800" b="1" dirty="0"/>
              <a:t>：</a:t>
            </a:r>
            <a:endParaRPr lang="en-US" altLang="ja-JP" sz="1800" b="1" dirty="0"/>
          </a:p>
          <a:p>
            <a:pPr marL="0" indent="0">
              <a:lnSpc>
                <a:spcPts val="2100"/>
              </a:lnSpc>
              <a:buNone/>
            </a:pPr>
            <a:r>
              <a:rPr lang="en-US" altLang="ja-JP" sz="1800" dirty="0">
                <a:solidFill>
                  <a:srgbClr val="FF0000"/>
                </a:solidFill>
              </a:rPr>
              <a:t>     Finalize draft#1 for Letter Ballot</a:t>
            </a:r>
            <a:endParaRPr lang="en-US" altLang="ja-JP" sz="1800" dirty="0"/>
          </a:p>
          <a:p>
            <a:pPr marL="0" indent="0">
              <a:lnSpc>
                <a:spcPts val="2100"/>
              </a:lnSpc>
              <a:buNone/>
            </a:pPr>
            <a:endParaRPr kumimoji="1" lang="ja-JP" altLang="en-US" sz="1800" dirty="0"/>
          </a:p>
        </p:txBody>
      </p:sp>
      <p:sp>
        <p:nvSpPr>
          <p:cNvPr id="3" name="タイトル 2">
            <a:extLst>
              <a:ext uri="{FF2B5EF4-FFF2-40B4-BE49-F238E27FC236}">
                <a16:creationId xmlns:a16="http://schemas.microsoft.com/office/drawing/2014/main" id="{1BA2FB5A-48E5-4AD7-9ECE-FBB543BFA4A8}"/>
              </a:ext>
            </a:extLst>
          </p:cNvPr>
          <p:cNvSpPr>
            <a:spLocks noGrp="1"/>
          </p:cNvSpPr>
          <p:nvPr>
            <p:ph type="title"/>
          </p:nvPr>
        </p:nvSpPr>
        <p:spPr>
          <a:xfrm>
            <a:off x="494070" y="723311"/>
            <a:ext cx="8347587" cy="754576"/>
          </a:xfrm>
        </p:spPr>
        <p:txBody>
          <a:bodyPr/>
          <a:lstStyle/>
          <a:p>
            <a:pPr>
              <a:lnSpc>
                <a:spcPts val="2700"/>
              </a:lnSpc>
            </a:pPr>
            <a:r>
              <a:rPr kumimoji="1" lang="en-US" altLang="ja-JP" sz="3200" b="1" dirty="0"/>
              <a:t>Objectives of TG 6ma – Enhanced Dependability Body Area Network (</a:t>
            </a:r>
            <a:r>
              <a:rPr kumimoji="1" lang="en-US" altLang="ja-JP" sz="3200" b="1" dirty="0">
                <a:solidFill>
                  <a:srgbClr val="FF0000"/>
                </a:solidFill>
              </a:rPr>
              <a:t>ED-BAN</a:t>
            </a:r>
            <a:r>
              <a:rPr kumimoji="1" lang="en-US" altLang="ja-JP" sz="3200" b="1" dirty="0"/>
              <a:t>)</a:t>
            </a:r>
            <a:endParaRPr kumimoji="1" lang="ja-JP" altLang="en-US" sz="3200" b="1" dirty="0"/>
          </a:p>
        </p:txBody>
      </p:sp>
      <p:sp>
        <p:nvSpPr>
          <p:cNvPr id="4" name="スライド番号プレースホルダー 3">
            <a:extLst>
              <a:ext uri="{FF2B5EF4-FFF2-40B4-BE49-F238E27FC236}">
                <a16:creationId xmlns:a16="http://schemas.microsoft.com/office/drawing/2014/main" id="{9311624E-D0E3-42BC-970C-737FCA18AA5B}"/>
              </a:ext>
            </a:extLst>
          </p:cNvPr>
          <p:cNvSpPr>
            <a:spLocks noGrp="1"/>
          </p:cNvSpPr>
          <p:nvPr>
            <p:ph type="sldNum" sz="quarter" idx="12"/>
          </p:nvPr>
        </p:nvSpPr>
        <p:spPr/>
        <p:txBody>
          <a:bodyPr/>
          <a:lstStyle/>
          <a:p>
            <a:r>
              <a:rPr lang="en-US" altLang="ja-JP" dirty="0"/>
              <a:t>Slide </a:t>
            </a:r>
            <a:fld id="{17C47D4F-CAA3-4307-B0EF-8C4B3E0CF21D}" type="slidenum">
              <a:rPr lang="en-US" altLang="ja-JP" smtClean="0"/>
              <a:pPr/>
              <a:t>17</a:t>
            </a:fld>
            <a:endParaRPr lang="en-US" altLang="ja-JP" dirty="0"/>
          </a:p>
        </p:txBody>
      </p:sp>
      <p:sp>
        <p:nvSpPr>
          <p:cNvPr id="5" name="日付プレースホルダー 4">
            <a:extLst>
              <a:ext uri="{FF2B5EF4-FFF2-40B4-BE49-F238E27FC236}">
                <a16:creationId xmlns:a16="http://schemas.microsoft.com/office/drawing/2014/main" id="{9F63DC78-98B1-408F-AB92-1A373B627C18}"/>
              </a:ext>
            </a:extLst>
          </p:cNvPr>
          <p:cNvSpPr>
            <a:spLocks noGrp="1"/>
          </p:cNvSpPr>
          <p:nvPr>
            <p:ph type="dt" sz="half" idx="2"/>
          </p:nvPr>
        </p:nvSpPr>
        <p:spPr/>
        <p:txBody>
          <a:bodyPr/>
          <a:lstStyle/>
          <a:p>
            <a:r>
              <a:rPr lang="en-US" altLang="ja-JP"/>
              <a:t>September 2023</a:t>
            </a:r>
            <a:endParaRPr lang="en-US" altLang="ja-JP" dirty="0"/>
          </a:p>
        </p:txBody>
      </p:sp>
    </p:spTree>
    <p:extLst>
      <p:ext uri="{BB962C8B-B14F-4D97-AF65-F5344CB8AC3E}">
        <p14:creationId xmlns:p14="http://schemas.microsoft.com/office/powerpoint/2010/main" val="3561759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DED621C-01B2-4760-E9B4-265B16B2F7C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4099" name="Rectangle 3"/>
          <p:cNvSpPr>
            <a:spLocks noGrp="1" noChangeArrowheads="1"/>
          </p:cNvSpPr>
          <p:nvPr>
            <p:ph idx="1"/>
          </p:nvPr>
        </p:nvSpPr>
        <p:spPr>
          <a:xfrm>
            <a:off x="155742" y="1089898"/>
            <a:ext cx="8928992" cy="5517434"/>
          </a:xfrm>
          <a:ln/>
        </p:spPr>
        <p:txBody>
          <a:bodyPr>
            <a:noAutofit/>
          </a:bodyPr>
          <a:lstStyle/>
          <a:p>
            <a:pPr>
              <a:lnSpc>
                <a:spcPts val="1400"/>
              </a:lnSpc>
            </a:pPr>
            <a:r>
              <a:rPr lang="en-US" altLang="ja-JP" sz="1200" dirty="0"/>
              <a:t>TG15.6ma meeting call to order</a:t>
            </a:r>
          </a:p>
          <a:p>
            <a:pPr>
              <a:lnSpc>
                <a:spcPts val="1400"/>
              </a:lnSpc>
            </a:pPr>
            <a:r>
              <a:rPr lang="en-US" altLang="ja-JP" sz="1200" dirty="0"/>
              <a:t>Call for essential patents and policies &amp; procedures reminder </a:t>
            </a:r>
          </a:p>
          <a:p>
            <a:pPr>
              <a:lnSpc>
                <a:spcPts val="1400"/>
              </a:lnSpc>
            </a:pPr>
            <a:r>
              <a:rPr lang="en-US" altLang="ja-JP" sz="1200" dirty="0"/>
              <a:t>Approve last meeting minutes: TG 15.6ma Meeting Minutes for </a:t>
            </a:r>
            <a:r>
              <a:rPr lang="en-US" altLang="ja-JP" sz="1200" dirty="0" err="1"/>
              <a:t>Julty</a:t>
            </a:r>
            <a:r>
              <a:rPr lang="en-US" altLang="ja-JP" sz="1200" dirty="0"/>
              <a:t> 2023                                 doc.#15-23-0405-01-06ma</a:t>
            </a:r>
          </a:p>
          <a:p>
            <a:pPr>
              <a:lnSpc>
                <a:spcPts val="1400"/>
              </a:lnSpc>
            </a:pPr>
            <a:r>
              <a:rPr lang="en-US" altLang="ja-JP" sz="1200" dirty="0"/>
              <a:t>Agenda of TG15.6ma September Meeting                                                                                   doc.#15-23-0442-02-06ma   </a:t>
            </a:r>
          </a:p>
          <a:p>
            <a:pPr>
              <a:lnSpc>
                <a:spcPts val="1400"/>
              </a:lnSpc>
            </a:pPr>
            <a:r>
              <a:rPr lang="en-US" altLang="ja-JP" sz="1200" dirty="0"/>
              <a:t>Review and Summary</a:t>
            </a:r>
          </a:p>
          <a:p>
            <a:pPr marL="514350" marR="0" lvl="1" indent="0" algn="l" defTabSz="914400" rtl="0" eaLnBrk="1" fontAlgn="base" latinLnBrk="0" hangingPunct="1">
              <a:lnSpc>
                <a:spcPts val="1400"/>
              </a:lnSpc>
              <a:spcBef>
                <a:spcPts val="0"/>
              </a:spcBef>
              <a:spcAft>
                <a:spcPts val="0"/>
              </a:spcAft>
              <a:buClrTx/>
              <a:buSzTx/>
              <a:buNone/>
              <a:tabLst/>
              <a:defRPr/>
            </a:pPr>
            <a:r>
              <a:rPr lang="en-US" altLang="ja-JP" sz="1200" dirty="0">
                <a:solidFill>
                  <a:srgbClr val="000000"/>
                </a:solidFill>
                <a:latin typeface="Arial"/>
                <a:cs typeface="Times New Roman" pitchFamily="18" charset="0"/>
              </a:rPr>
              <a:t>1.  Overview of TG15.6a Activity for Revision of IEEE802.15.6 BAN with Enhanced Dependability                         </a:t>
            </a:r>
          </a:p>
          <a:p>
            <a:pPr marL="514350" marR="0" lvl="1" indent="0" algn="l" defTabSz="914400" rtl="0" eaLnBrk="1" fontAlgn="base" latinLnBrk="0" hangingPunct="1">
              <a:lnSpc>
                <a:spcPts val="1400"/>
              </a:lnSpc>
              <a:spcBef>
                <a:spcPts val="0"/>
              </a:spcBef>
              <a:spcAft>
                <a:spcPts val="0"/>
              </a:spcAft>
              <a:buClrTx/>
              <a:buSzTx/>
              <a:buNone/>
              <a:tabLst/>
              <a:defRPr/>
            </a:pPr>
            <a:r>
              <a:rPr lang="en-US" altLang="ja-JP" sz="1200" dirty="0">
                <a:solidFill>
                  <a:srgbClr val="000000"/>
                </a:solidFill>
                <a:latin typeface="Arial"/>
                <a:cs typeface="Times New Roman" pitchFamily="18" charset="0"/>
              </a:rPr>
              <a:t>                                                                                                                                                  doc.#15-23-0455-01-06ma</a:t>
            </a:r>
          </a:p>
          <a:p>
            <a:pPr marL="514350" marR="0" lvl="1" indent="0" algn="l" defTabSz="914400" rtl="0" eaLnBrk="1" fontAlgn="base" latinLnBrk="0" hangingPunct="1">
              <a:lnSpc>
                <a:spcPts val="1400"/>
              </a:lnSpc>
              <a:spcBef>
                <a:spcPts val="0"/>
              </a:spcBef>
              <a:spcAft>
                <a:spcPts val="0"/>
              </a:spcAft>
              <a:buClrTx/>
              <a:buSzTx/>
              <a:buNone/>
              <a:tabLst/>
              <a:defRPr/>
            </a:pPr>
            <a:r>
              <a:rPr lang="en-US" altLang="ja-JP" sz="1200" dirty="0">
                <a:solidFill>
                  <a:srgbClr val="000000"/>
                </a:solidFill>
                <a:latin typeface="Arial"/>
                <a:cs typeface="Times New Roman" pitchFamily="18" charset="0"/>
              </a:rPr>
              <a:t>2.   Progress and Action Items for Draft#1                                                                                 doc.#15-23-0360-01-006ma</a:t>
            </a:r>
          </a:p>
          <a:p>
            <a:pPr marR="0" lvl="1" indent="-228600" algn="l" defTabSz="914400" rtl="0" eaLnBrk="1" fontAlgn="base" latinLnBrk="0" hangingPunct="1">
              <a:lnSpc>
                <a:spcPts val="14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 Draft pre-ballot comment resolution                                                                                     doc.#15-23-0457y-00-06ma  </a:t>
            </a:r>
          </a:p>
          <a:p>
            <a:pPr marR="0" lvl="1" indent="-228600" algn="l" defTabSz="914400" rtl="0" eaLnBrk="1" fontAlgn="base" latinLnBrk="0" hangingPunct="1">
              <a:lnSpc>
                <a:spcPts val="14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 Rescheduling Timeline                                                                                                         doc.#15-23-0361-01-06ma</a:t>
            </a:r>
          </a:p>
          <a:p>
            <a:pPr marL="171450" lvl="1" indent="-171450">
              <a:lnSpc>
                <a:spcPts val="1400"/>
              </a:lnSpc>
              <a:spcBef>
                <a:spcPts val="0"/>
              </a:spcBef>
              <a:spcAft>
                <a:spcPts val="0"/>
              </a:spcAft>
              <a:buFont typeface="Arial" panose="020B0604020202020204" pitchFamily="34" charset="0"/>
              <a:buChar char="•"/>
              <a:defRPr/>
            </a:pPr>
            <a:r>
              <a:rPr lang="en-US" altLang="ja-JP" sz="1200" dirty="0">
                <a:solidFill>
                  <a:srgbClr val="000000"/>
                </a:solidFill>
                <a:latin typeface="Arial"/>
                <a:cs typeface="Times New Roman" pitchFamily="18" charset="0"/>
              </a:rPr>
              <a:t>     Presentation</a:t>
            </a:r>
          </a:p>
          <a:p>
            <a:pPr marR="0" lvl="1" indent="-228600" algn="l" defTabSz="914400" rtl="0" eaLnBrk="1" fontAlgn="base" latinLnBrk="0" hangingPunct="1">
              <a:lnSpc>
                <a:spcPts val="1400"/>
              </a:lnSpc>
              <a:spcBef>
                <a:spcPts val="0"/>
              </a:spcBef>
              <a:spcAft>
                <a:spcPts val="0"/>
              </a:spcAft>
              <a:buClrTx/>
              <a:buSzTx/>
              <a:buAutoNum type="arabicPeriod"/>
              <a:tabLst/>
              <a:defRPr/>
            </a:pPr>
            <a:r>
              <a:rPr lang="en-US" altLang="ja-JP" sz="1200" dirty="0">
                <a:solidFill>
                  <a:srgbClr val="000000"/>
                </a:solidFill>
                <a:latin typeface="Arial"/>
                <a:cs typeface="Times New Roman" pitchFamily="18" charset="0"/>
              </a:rPr>
              <a:t>Qualitative approach to coexistence and QoS mechanisms                                                 doc.#15-23-0101-04-06ma</a:t>
            </a:r>
          </a:p>
          <a:p>
            <a:pPr lvl="1" indent="-228600">
              <a:lnSpc>
                <a:spcPts val="1400"/>
              </a:lnSpc>
              <a:spcBef>
                <a:spcPts val="0"/>
              </a:spcBef>
              <a:spcAft>
                <a:spcPts val="0"/>
              </a:spcAft>
              <a:buFontTx/>
              <a:buAutoNum type="arabicPeriod"/>
              <a:defRPr/>
            </a:pPr>
            <a:r>
              <a:rPr lang="en-US" altLang="ja-JP" sz="1200" dirty="0">
                <a:solidFill>
                  <a:srgbClr val="000000"/>
                </a:solidFill>
                <a:latin typeface="Arial"/>
                <a:cs typeface="Times New Roman" pitchFamily="18" charset="0"/>
              </a:rPr>
              <a:t>Definition of Coexistence Levels and How to Support Higher Levels                                    doc.#15-22-0631-05-06ma</a:t>
            </a:r>
          </a:p>
          <a:p>
            <a:pPr lvl="1" indent="-228600">
              <a:lnSpc>
                <a:spcPts val="1400"/>
              </a:lnSpc>
              <a:spcBef>
                <a:spcPts val="0"/>
              </a:spcBef>
              <a:spcAft>
                <a:spcPts val="0"/>
              </a:spcAft>
              <a:buFontTx/>
              <a:buAutoNum type="arabicPeriod"/>
              <a:defRPr/>
            </a:pPr>
            <a:r>
              <a:rPr lang="en-US" altLang="ja-JP" sz="1200" dirty="0">
                <a:solidFill>
                  <a:srgbClr val="000000"/>
                </a:solidFill>
                <a:latin typeface="Arial"/>
                <a:cs typeface="Times New Roman" pitchFamily="18" charset="0"/>
              </a:rPr>
              <a:t>Simulation results for Nagoya I. T. and YRP-IAI MAC proposal                                           doc.#15-23-0242-02-06ma</a:t>
            </a:r>
          </a:p>
          <a:p>
            <a:pPr marR="0" lvl="1" indent="-228600" algn="l" defTabSz="914400" rtl="0" eaLnBrk="1" fontAlgn="base" latinLnBrk="0" hangingPunct="1">
              <a:lnSpc>
                <a:spcPts val="1400"/>
              </a:lnSpc>
              <a:spcBef>
                <a:spcPts val="0"/>
              </a:spcBef>
              <a:spcAft>
                <a:spcPts val="0"/>
              </a:spcAft>
              <a:buClrTx/>
              <a:buSzTx/>
              <a:buAutoNum type="arabicPeriod"/>
              <a:tabLst/>
              <a:defRPr/>
            </a:pPr>
            <a:r>
              <a:rPr lang="en-US" altLang="ja-JP" sz="1200" dirty="0">
                <a:solidFill>
                  <a:srgbClr val="000000"/>
                </a:solidFill>
                <a:latin typeface="Arial"/>
                <a:cs typeface="Times New Roman" pitchFamily="18" charset="0"/>
              </a:rPr>
              <a:t>Proposed text for 6ma MAC - 4. General framework elements                                             doc.#15-23-0322-01-06ma</a:t>
            </a:r>
          </a:p>
          <a:p>
            <a:pPr marR="0" lvl="1" indent="-228600" algn="l" defTabSz="914400" rtl="0" eaLnBrk="1" fontAlgn="base" latinLnBrk="0" hangingPunct="1">
              <a:lnSpc>
                <a:spcPts val="1400"/>
              </a:lnSpc>
              <a:spcBef>
                <a:spcPts val="0"/>
              </a:spcBef>
              <a:spcAft>
                <a:spcPts val="0"/>
              </a:spcAft>
              <a:buClrTx/>
              <a:buSzTx/>
              <a:buAutoNum type="arabicPeriod"/>
              <a:tabLst/>
              <a:defRPr/>
            </a:pPr>
            <a:r>
              <a:rPr lang="en-US" altLang="ja-JP" sz="1200" dirty="0">
                <a:solidFill>
                  <a:srgbClr val="000000"/>
                </a:solidFill>
                <a:latin typeface="Arial"/>
                <a:cs typeface="Times New Roman" pitchFamily="18" charset="0"/>
              </a:rPr>
              <a:t>Proposed text for 6ma MAC - Beacon Access Phase                                                           doc.#15-23-0367-01-06ma</a:t>
            </a:r>
          </a:p>
          <a:p>
            <a:pPr marR="0" lvl="1" indent="-228600" algn="l" defTabSz="914400" rtl="0" eaLnBrk="1" fontAlgn="base" latinLnBrk="0" hangingPunct="1">
              <a:lnSpc>
                <a:spcPts val="1400"/>
              </a:lnSpc>
              <a:spcBef>
                <a:spcPts val="0"/>
              </a:spcBef>
              <a:spcAft>
                <a:spcPts val="0"/>
              </a:spcAft>
              <a:buClrTx/>
              <a:buSzTx/>
              <a:buAutoNum type="arabicPeriod"/>
              <a:tabLst/>
              <a:defRPr/>
            </a:pPr>
            <a:r>
              <a:rPr lang="en-US" altLang="ja-JP" sz="1200" dirty="0">
                <a:solidFill>
                  <a:srgbClr val="000000"/>
                </a:solidFill>
                <a:latin typeface="Arial"/>
                <a:cs typeface="Times New Roman" pitchFamily="18" charset="0"/>
              </a:rPr>
              <a:t>Proposal of control and data channels unification for 6ma MAC                                           doc.#15-23-0387-01-06ma </a:t>
            </a:r>
          </a:p>
          <a:p>
            <a:pPr marR="0" lvl="1" indent="-228600" algn="l" defTabSz="914400" rtl="0" eaLnBrk="1" fontAlgn="base" latinLnBrk="0" hangingPunct="1">
              <a:lnSpc>
                <a:spcPts val="1400"/>
              </a:lnSpc>
              <a:spcBef>
                <a:spcPts val="0"/>
              </a:spcBef>
              <a:spcAft>
                <a:spcPts val="0"/>
              </a:spcAft>
              <a:buClrTx/>
              <a:buSzTx/>
              <a:buAutoNum type="arabicPeriod"/>
              <a:tabLst/>
              <a:defRPr/>
            </a:pPr>
            <a:r>
              <a:rPr lang="en-US" altLang="ja-JP" sz="1200" dirty="0">
                <a:solidFill>
                  <a:srgbClr val="000000"/>
                </a:solidFill>
                <a:latin typeface="Arial"/>
                <a:cs typeface="Times New Roman" pitchFamily="18" charset="0"/>
              </a:rPr>
              <a:t>Ranging and localization in TG6ma                                                                                       doc.#15-23-0402-01-06ma</a:t>
            </a:r>
          </a:p>
          <a:p>
            <a:pPr marR="0" lvl="1" indent="-228600" algn="l" defTabSz="914400" rtl="0" eaLnBrk="1" fontAlgn="base" latinLnBrk="0" hangingPunct="1">
              <a:lnSpc>
                <a:spcPts val="1400"/>
              </a:lnSpc>
              <a:spcBef>
                <a:spcPts val="0"/>
              </a:spcBef>
              <a:spcAft>
                <a:spcPts val="0"/>
              </a:spcAft>
              <a:buClrTx/>
              <a:buSzTx/>
              <a:buAutoNum type="arabicPeriod"/>
              <a:tabLst/>
              <a:defRPr/>
            </a:pPr>
            <a:r>
              <a:rPr lang="en-US" altLang="ja-JP" sz="1200" dirty="0">
                <a:solidFill>
                  <a:srgbClr val="000000"/>
                </a:solidFill>
                <a:latin typeface="Arial"/>
                <a:cs typeface="Times New Roman" pitchFamily="18" charset="0"/>
              </a:rPr>
              <a:t>Preliminary performance evaluation of ranging in </a:t>
            </a:r>
            <a:r>
              <a:rPr lang="en-US" altLang="ja-JP" sz="1200" dirty="0" err="1">
                <a:solidFill>
                  <a:srgbClr val="000000"/>
                </a:solidFill>
                <a:latin typeface="Arial"/>
                <a:cs typeface="Times New Roman" pitchFamily="18" charset="0"/>
              </a:rPr>
              <a:t>coexience</a:t>
            </a:r>
            <a:r>
              <a:rPr lang="en-US" altLang="ja-JP" sz="1200" dirty="0">
                <a:solidFill>
                  <a:srgbClr val="000000"/>
                </a:solidFill>
                <a:latin typeface="Arial"/>
                <a:cs typeface="Times New Roman" pitchFamily="18" charset="0"/>
              </a:rPr>
              <a:t> environment                            doc.#15-23-0353-02-06ma</a:t>
            </a:r>
          </a:p>
          <a:p>
            <a:pPr marR="0" lvl="1" indent="-228600" algn="l" defTabSz="914400" rtl="0" eaLnBrk="1" fontAlgn="base" latinLnBrk="0" hangingPunct="1">
              <a:lnSpc>
                <a:spcPts val="1400"/>
              </a:lnSpc>
              <a:spcBef>
                <a:spcPts val="0"/>
              </a:spcBef>
              <a:spcAft>
                <a:spcPts val="0"/>
              </a:spcAft>
              <a:buClrTx/>
              <a:buSzTx/>
              <a:buAutoNum type="arabicPeriod"/>
              <a:tabLst/>
              <a:defRPr/>
            </a:pPr>
            <a:r>
              <a:rPr lang="it-IT" altLang="ja-JP" sz="1200" dirty="0">
                <a:solidFill>
                  <a:srgbClr val="000000"/>
                </a:solidFill>
                <a:latin typeface="Arial"/>
                <a:cs typeface="Times New Roman" pitchFamily="18" charset="0"/>
              </a:rPr>
              <a:t>TG6ma Channel Model Document for Enhanced Dependability                                            </a:t>
            </a:r>
            <a:r>
              <a:rPr lang="en-US" altLang="ja-JP" sz="1200" dirty="0">
                <a:solidFill>
                  <a:srgbClr val="000000"/>
                </a:solidFill>
                <a:latin typeface="Arial"/>
                <a:cs typeface="Times New Roman" pitchFamily="18" charset="0"/>
              </a:rPr>
              <a:t>doc.#15-23-0519-04-06ma</a:t>
            </a:r>
          </a:p>
          <a:p>
            <a:pPr marR="0" lvl="1" indent="-228600" algn="l" defTabSz="914400" rtl="0" eaLnBrk="1" fontAlgn="base" latinLnBrk="0" hangingPunct="1">
              <a:lnSpc>
                <a:spcPts val="1400"/>
              </a:lnSpc>
              <a:spcBef>
                <a:spcPts val="0"/>
              </a:spcBef>
              <a:spcAft>
                <a:spcPts val="0"/>
              </a:spcAft>
              <a:buClrTx/>
              <a:buSzTx/>
              <a:buAutoNum type="arabicPeriod"/>
              <a:tabLst/>
              <a:defRPr/>
            </a:pPr>
            <a:r>
              <a:rPr lang="en-US" altLang="ja-JP" sz="1200" dirty="0">
                <a:solidFill>
                  <a:srgbClr val="000000"/>
                </a:solidFill>
                <a:latin typeface="Arial"/>
                <a:cs typeface="Times New Roman" pitchFamily="18" charset="0"/>
              </a:rPr>
              <a:t>MAC Protocol Proposal for Multiple BAN Environment (Level 1,2,3)                                     doc.#15-23-0639-03-06ma</a:t>
            </a:r>
          </a:p>
          <a:p>
            <a:pPr marR="0" lvl="1" indent="-228600" algn="l" defTabSz="914400" rtl="0" eaLnBrk="1" fontAlgn="base" latinLnBrk="0" hangingPunct="1">
              <a:lnSpc>
                <a:spcPts val="1400"/>
              </a:lnSpc>
              <a:spcBef>
                <a:spcPts val="0"/>
              </a:spcBef>
              <a:spcAft>
                <a:spcPts val="0"/>
              </a:spcAft>
              <a:buClrTx/>
              <a:buSzTx/>
              <a:buAutoNum type="arabicPeriod"/>
              <a:tabLst/>
              <a:defRPr/>
            </a:pPr>
            <a:r>
              <a:rPr lang="en-US" altLang="ja-JP" sz="1200" dirty="0">
                <a:solidFill>
                  <a:srgbClr val="000000"/>
                </a:solidFill>
                <a:latin typeface="Arial"/>
                <a:cs typeface="Times New Roman" pitchFamily="18" charset="0"/>
              </a:rPr>
              <a:t>Overview of Ranging and Localization of TG6ma                                                                  doc.#15-23-0AAA-00-06ma </a:t>
            </a:r>
          </a:p>
          <a:p>
            <a:pPr marR="0" lvl="1" indent="-228600" algn="l" defTabSz="914400" rtl="0" eaLnBrk="1" fontAlgn="base" latinLnBrk="0" hangingPunct="1">
              <a:lnSpc>
                <a:spcPts val="1400"/>
              </a:lnSpc>
              <a:spcBef>
                <a:spcPts val="0"/>
              </a:spcBef>
              <a:spcAft>
                <a:spcPts val="0"/>
              </a:spcAft>
              <a:buClrTx/>
              <a:buSzTx/>
              <a:buAutoNum type="arabicPeriod"/>
              <a:tabLst/>
              <a:defRPr/>
            </a:pPr>
            <a:r>
              <a:rPr lang="en-US" altLang="ja-JP" sz="1200" dirty="0">
                <a:solidFill>
                  <a:srgbClr val="000000"/>
                </a:solidFill>
                <a:latin typeface="Arial"/>
                <a:cs typeface="Times New Roman" pitchFamily="18" charset="0"/>
              </a:rPr>
              <a:t>Overview of FEC proposals for 15.6ma                                                                                 doc.#15-22-0611-05-06ma</a:t>
            </a:r>
          </a:p>
          <a:p>
            <a:pPr marR="0" lvl="1" indent="-228600" algn="l" defTabSz="914400" rtl="0" eaLnBrk="1" fontAlgn="base" latinLnBrk="0" hangingPunct="1">
              <a:lnSpc>
                <a:spcPts val="1400"/>
              </a:lnSpc>
              <a:spcBef>
                <a:spcPts val="0"/>
              </a:spcBef>
              <a:spcAft>
                <a:spcPts val="0"/>
              </a:spcAft>
              <a:buClrTx/>
              <a:buSzTx/>
              <a:buAutoNum type="arabicPeriod"/>
              <a:tabLst/>
              <a:defRPr/>
            </a:pPr>
            <a:r>
              <a:rPr lang="en-US" altLang="ja-JP" sz="1200" dirty="0">
                <a:solidFill>
                  <a:srgbClr val="000000"/>
                </a:solidFill>
                <a:latin typeface="Arial"/>
                <a:cs typeface="Times New Roman" pitchFamily="18" charset="0"/>
              </a:rPr>
              <a:t>Concept of channel coding for IEEE802.15.6ma                                                                   doc.#15-23-0244-01-06ma</a:t>
            </a:r>
          </a:p>
          <a:p>
            <a:pPr marL="514350" marR="0" lvl="1" indent="0" algn="l" defTabSz="914400" rtl="0" eaLnBrk="1" fontAlgn="base" latinLnBrk="0" hangingPunct="1">
              <a:lnSpc>
                <a:spcPts val="1400"/>
              </a:lnSpc>
              <a:spcBef>
                <a:spcPts val="0"/>
              </a:spcBef>
              <a:spcAft>
                <a:spcPts val="0"/>
              </a:spcAft>
              <a:buClrTx/>
              <a:buSzTx/>
              <a:buNone/>
              <a:tabLst/>
              <a:defRPr/>
            </a:pPr>
            <a:r>
              <a:rPr lang="en-US" altLang="ja-JP" sz="1200" dirty="0">
                <a:solidFill>
                  <a:srgbClr val="000000"/>
                </a:solidFill>
                <a:latin typeface="Arial"/>
                <a:cs typeface="Times New Roman" pitchFamily="18" charset="0"/>
              </a:rPr>
              <a:t>14. Evaluation of IEEE 802.15.6 Ultra-wideband Physical Layer Utilizing Super Orthogonal Convolutional Code</a:t>
            </a:r>
          </a:p>
          <a:p>
            <a:pPr marL="514350" marR="0" lvl="1" indent="0" algn="l" defTabSz="914400" rtl="0" eaLnBrk="1" fontAlgn="base" latinLnBrk="0" hangingPunct="1">
              <a:lnSpc>
                <a:spcPts val="1400"/>
              </a:lnSpc>
              <a:spcBef>
                <a:spcPts val="0"/>
              </a:spcBef>
              <a:spcAft>
                <a:spcPts val="0"/>
              </a:spcAft>
              <a:buClrTx/>
              <a:buSzTx/>
              <a:buNone/>
              <a:tabLst/>
              <a:defRPr/>
            </a:pPr>
            <a:r>
              <a:rPr lang="en-US" altLang="ja-JP" sz="1200" dirty="0">
                <a:solidFill>
                  <a:srgbClr val="000000"/>
                </a:solidFill>
                <a:latin typeface="Arial"/>
                <a:cs typeface="Times New Roman" pitchFamily="18" charset="0"/>
              </a:rPr>
              <a:t>                                                                                                                                                   doc.#15-22-0562-05-06ma</a:t>
            </a:r>
          </a:p>
          <a:p>
            <a:pPr marL="514350" marR="0" lvl="1" indent="0" algn="l" defTabSz="914400" rtl="0" eaLnBrk="1" fontAlgn="base" latinLnBrk="0" hangingPunct="1">
              <a:lnSpc>
                <a:spcPts val="1400"/>
              </a:lnSpc>
              <a:spcBef>
                <a:spcPts val="0"/>
              </a:spcBef>
              <a:spcAft>
                <a:spcPts val="0"/>
              </a:spcAft>
              <a:buClrTx/>
              <a:buSzTx/>
              <a:buNone/>
              <a:tabLst/>
              <a:defRPr/>
            </a:pPr>
            <a:r>
              <a:rPr lang="en-US" altLang="ja-JP" sz="1200" dirty="0">
                <a:solidFill>
                  <a:srgbClr val="000000"/>
                </a:solidFill>
                <a:latin typeface="Arial"/>
                <a:cs typeface="Times New Roman" pitchFamily="18" charset="0"/>
              </a:rPr>
              <a:t>15. MAC Protocol Proposal for Multiple BAN Environment (Level 1,2,3)                                    doc.#15-23-0408-02-06ma</a:t>
            </a:r>
          </a:p>
          <a:p>
            <a:pPr marL="514350" marR="0" lvl="1" indent="0" algn="l" defTabSz="914400" rtl="0" eaLnBrk="1" fontAlgn="base" latinLnBrk="0" hangingPunct="1">
              <a:lnSpc>
                <a:spcPts val="1400"/>
              </a:lnSpc>
              <a:spcBef>
                <a:spcPts val="0"/>
              </a:spcBef>
              <a:spcAft>
                <a:spcPts val="0"/>
              </a:spcAft>
              <a:buClrTx/>
              <a:buSzTx/>
              <a:buNone/>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18. Progress Report of TG6ma                                                                                                   </a:t>
            </a:r>
            <a:r>
              <a:rPr lang="en-US" altLang="ja-JP" sz="1200" dirty="0">
                <a:solidFill>
                  <a:srgbClr val="000000"/>
                </a:solidFill>
                <a:cs typeface="Times New Roman" pitchFamily="18" charset="0"/>
              </a:rPr>
              <a:t>doc.#15-23-0056-04-06ma</a:t>
            </a:r>
          </a:p>
          <a:p>
            <a:pPr marL="514350" marR="0" lvl="1" indent="0" algn="l" defTabSz="914400" rtl="0" eaLnBrk="1" fontAlgn="base" latinLnBrk="0" hangingPunct="1">
              <a:lnSpc>
                <a:spcPts val="1400"/>
              </a:lnSpc>
              <a:spcBef>
                <a:spcPts val="0"/>
              </a:spcBef>
              <a:spcAft>
                <a:spcPts val="0"/>
              </a:spcAft>
              <a:buClrTx/>
              <a:buSzTx/>
              <a:buNone/>
              <a:tabLst/>
              <a:defRPr/>
            </a:pPr>
            <a:r>
              <a:rPr lang="en-US" altLang="ja-JP" sz="1200" dirty="0">
                <a:solidFill>
                  <a:srgbClr val="000000"/>
                </a:solidFill>
                <a:cs typeface="Times New Roman" pitchFamily="18" charset="0"/>
              </a:rPr>
              <a:t>19. </a:t>
            </a:r>
            <a:r>
              <a:rPr lang="en-US" altLang="ja-JP" sz="1200" dirty="0">
                <a:solidFill>
                  <a:srgbClr val="000000"/>
                </a:solidFill>
                <a:latin typeface="Arial"/>
                <a:cs typeface="Times New Roman" pitchFamily="18" charset="0"/>
              </a:rPr>
              <a:t>Timeline of TG6ma                                                                                                     </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doc.#15.23-0407-01-06ma</a:t>
            </a:r>
          </a:p>
          <a:p>
            <a:pPr marL="0" indent="0">
              <a:lnSpc>
                <a:spcPts val="1100"/>
              </a:lnSpc>
              <a:buNone/>
            </a:pPr>
            <a:endParaRPr lang="en-US" altLang="ja-JP" sz="1400" dirty="0"/>
          </a:p>
        </p:txBody>
      </p:sp>
      <p:sp>
        <p:nvSpPr>
          <p:cNvPr id="4098" name="Rectangle 2"/>
          <p:cNvSpPr>
            <a:spLocks noGrp="1" noChangeArrowheads="1"/>
          </p:cNvSpPr>
          <p:nvPr>
            <p:ph type="title"/>
          </p:nvPr>
        </p:nvSpPr>
        <p:spPr>
          <a:xfrm>
            <a:off x="684483" y="660243"/>
            <a:ext cx="7772400" cy="429655"/>
          </a:xfrm>
          <a:ln/>
        </p:spPr>
        <p:txBody>
          <a:bodyPr/>
          <a:lstStyle/>
          <a:p>
            <a:r>
              <a:rPr lang="en-US" altLang="ja-JP" sz="3200" b="1" dirty="0"/>
              <a:t>Agenda items for the week</a:t>
            </a:r>
            <a:endParaRPr lang="ja-JP" altLang="ja-JP" sz="3200"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18</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2023</a:t>
            </a:r>
            <a:endParaRPr lang="en-US" altLang="ja-JP"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7" name="テキスト ボックス 6">
            <a:extLst>
              <a:ext uri="{FF2B5EF4-FFF2-40B4-BE49-F238E27FC236}">
                <a16:creationId xmlns:a16="http://schemas.microsoft.com/office/drawing/2014/main" id="{B4C6DAAE-52BC-42AD-95F6-1BE672B93C93}"/>
              </a:ext>
            </a:extLst>
          </p:cNvPr>
          <p:cNvSpPr txBox="1"/>
          <p:nvPr/>
        </p:nvSpPr>
        <p:spPr>
          <a:xfrm>
            <a:off x="120316" y="1104900"/>
            <a:ext cx="9086850"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Sept. 10</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Atlanta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23:3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 Set.10 -1:30  Sept 11(TUE)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8:00-10:00  Sept. 11</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(TUE)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Atlanta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21:00-23:00 Sept. 12(TUE) in JST/KST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9:00-10:00  Sept. 12</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(WED)</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Atlanta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22:00-23:00 Sept. 12(WED)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Session4(</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Sept. 13</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(THU)</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Atlanta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23:30 Set.13 -1:30  Sept 14(FRI) in JST/KST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457199" y="618697"/>
            <a:ext cx="8566485"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Interim Session Schedule for 10-14</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Sept. 2023</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a:xfrm>
            <a:off x="684483" y="394156"/>
            <a:ext cx="1600200" cy="215444"/>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September 2023</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6" name="テキスト ボックス 5">
            <a:extLst>
              <a:ext uri="{FF2B5EF4-FFF2-40B4-BE49-F238E27FC236}">
                <a16:creationId xmlns:a16="http://schemas.microsoft.com/office/drawing/2014/main" id="{FC670CD6-24CB-69C2-0F1F-0DDDB57A2CE7}"/>
              </a:ext>
            </a:extLst>
          </p:cNvPr>
          <p:cNvSpPr txBox="1"/>
          <p:nvPr/>
        </p:nvSpPr>
        <p:spPr>
          <a:xfrm>
            <a:off x="5192486" y="284448"/>
            <a:ext cx="3483428" cy="338554"/>
          </a:xfrm>
          <a:prstGeom prst="rect">
            <a:avLst/>
          </a:prstGeom>
          <a:solidFill>
            <a:schemeClr val="bg1"/>
          </a:solidFill>
        </p:spPr>
        <p:txBody>
          <a:bodyPr wrap="square" rtlCol="0">
            <a:spAutoFit/>
          </a:bodyPr>
          <a:lstStyle/>
          <a:p>
            <a:pPr algn="r"/>
            <a:r>
              <a:rPr kumimoji="1" lang="en-US" altLang="ja-JP" sz="1600" b="1" dirty="0"/>
              <a:t>doc.:IEEE802.15.23-0469-01-06ma</a:t>
            </a:r>
            <a:endParaRPr kumimoji="1" lang="ja-JP" altLang="en-US" sz="1600" b="1" dirty="0"/>
          </a:p>
        </p:txBody>
      </p:sp>
      <p:grpSp>
        <p:nvGrpSpPr>
          <p:cNvPr id="12" name="グループ化 11">
            <a:extLst>
              <a:ext uri="{FF2B5EF4-FFF2-40B4-BE49-F238E27FC236}">
                <a16:creationId xmlns:a16="http://schemas.microsoft.com/office/drawing/2014/main" id="{85AEFAB9-9A73-DE84-B94A-287E4BDD4763}"/>
              </a:ext>
            </a:extLst>
          </p:cNvPr>
          <p:cNvGrpSpPr/>
          <p:nvPr/>
        </p:nvGrpSpPr>
        <p:grpSpPr>
          <a:xfrm>
            <a:off x="69721" y="2095051"/>
            <a:ext cx="9015017" cy="4340967"/>
            <a:chOff x="69721" y="2095051"/>
            <a:chExt cx="9015017" cy="3855525"/>
          </a:xfrm>
        </p:grpSpPr>
        <p:pic>
          <p:nvPicPr>
            <p:cNvPr id="8" name="図 7">
              <a:extLst>
                <a:ext uri="{FF2B5EF4-FFF2-40B4-BE49-F238E27FC236}">
                  <a16:creationId xmlns:a16="http://schemas.microsoft.com/office/drawing/2014/main" id="{7FB1B8F2-97A8-95E2-9E44-739BCBDF9C1F}"/>
                </a:ext>
              </a:extLst>
            </p:cNvPr>
            <p:cNvPicPr>
              <a:picLocks noChangeAspect="1"/>
            </p:cNvPicPr>
            <p:nvPr/>
          </p:nvPicPr>
          <p:blipFill>
            <a:blip r:embed="rId3"/>
            <a:stretch>
              <a:fillRect/>
            </a:stretch>
          </p:blipFill>
          <p:spPr>
            <a:xfrm>
              <a:off x="1712009" y="2118154"/>
              <a:ext cx="7372729" cy="3832422"/>
            </a:xfrm>
            <a:prstGeom prst="rect">
              <a:avLst/>
            </a:prstGeom>
          </p:spPr>
        </p:pic>
        <p:pic>
          <p:nvPicPr>
            <p:cNvPr id="11" name="図 10">
              <a:extLst>
                <a:ext uri="{FF2B5EF4-FFF2-40B4-BE49-F238E27FC236}">
                  <a16:creationId xmlns:a16="http://schemas.microsoft.com/office/drawing/2014/main" id="{CBFC1C57-CEA4-E691-ACE7-05DC026BF834}"/>
                </a:ext>
              </a:extLst>
            </p:cNvPr>
            <p:cNvPicPr>
              <a:picLocks noChangeAspect="1"/>
            </p:cNvPicPr>
            <p:nvPr/>
          </p:nvPicPr>
          <p:blipFill>
            <a:blip r:embed="rId4"/>
            <a:stretch>
              <a:fillRect/>
            </a:stretch>
          </p:blipFill>
          <p:spPr>
            <a:xfrm>
              <a:off x="69721" y="2095051"/>
              <a:ext cx="1638384" cy="3854648"/>
            </a:xfrm>
            <a:prstGeom prst="rect">
              <a:avLst/>
            </a:prstGeom>
          </p:spPr>
        </p:pic>
      </p:grpSp>
      <p:sp>
        <p:nvSpPr>
          <p:cNvPr id="14" name="スライド番号プレースホルダー 5">
            <a:extLst>
              <a:ext uri="{FF2B5EF4-FFF2-40B4-BE49-F238E27FC236}">
                <a16:creationId xmlns:a16="http://schemas.microsoft.com/office/drawing/2014/main" id="{B8BD3321-C743-857E-A353-FBBF2734A786}"/>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19</a:t>
            </a:fld>
            <a:endParaRPr lang="en-US" altLang="ja-JP" dirty="0"/>
          </a:p>
        </p:txBody>
      </p:sp>
      <p:sp>
        <p:nvSpPr>
          <p:cNvPr id="15" name="正方形/長方形 14">
            <a:extLst>
              <a:ext uri="{FF2B5EF4-FFF2-40B4-BE49-F238E27FC236}">
                <a16:creationId xmlns:a16="http://schemas.microsoft.com/office/drawing/2014/main" id="{3B99A705-9632-07FB-DA46-E0FFCCB53D36}"/>
              </a:ext>
            </a:extLst>
          </p:cNvPr>
          <p:cNvSpPr/>
          <p:nvPr/>
        </p:nvSpPr>
        <p:spPr bwMode="auto">
          <a:xfrm>
            <a:off x="8318500" y="3750733"/>
            <a:ext cx="389467" cy="393700"/>
          </a:xfrm>
          <a:prstGeom prst="rect">
            <a:avLst/>
          </a:prstGeom>
          <a:noFill/>
          <a:ln w="3810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6" name="正方形/長方形 15">
            <a:extLst>
              <a:ext uri="{FF2B5EF4-FFF2-40B4-BE49-F238E27FC236}">
                <a16:creationId xmlns:a16="http://schemas.microsoft.com/office/drawing/2014/main" id="{37D4D461-DF7B-5981-BAF8-8FA436ECEAA7}"/>
              </a:ext>
            </a:extLst>
          </p:cNvPr>
          <p:cNvSpPr/>
          <p:nvPr/>
        </p:nvSpPr>
        <p:spPr bwMode="auto">
          <a:xfrm>
            <a:off x="3526405" y="3767677"/>
            <a:ext cx="389467" cy="393700"/>
          </a:xfrm>
          <a:prstGeom prst="rect">
            <a:avLst/>
          </a:prstGeom>
          <a:noFill/>
          <a:ln w="3810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7" name="正方形/長方形 16">
            <a:extLst>
              <a:ext uri="{FF2B5EF4-FFF2-40B4-BE49-F238E27FC236}">
                <a16:creationId xmlns:a16="http://schemas.microsoft.com/office/drawing/2014/main" id="{74F36C84-6996-DCAE-52E9-0C11EBEE3363}"/>
              </a:ext>
            </a:extLst>
          </p:cNvPr>
          <p:cNvSpPr/>
          <p:nvPr/>
        </p:nvSpPr>
        <p:spPr bwMode="auto">
          <a:xfrm>
            <a:off x="5063089" y="3276604"/>
            <a:ext cx="389467" cy="393700"/>
          </a:xfrm>
          <a:prstGeom prst="rect">
            <a:avLst/>
          </a:prstGeom>
          <a:noFill/>
          <a:ln w="3810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8" name="正方形/長方形 17">
            <a:extLst>
              <a:ext uri="{FF2B5EF4-FFF2-40B4-BE49-F238E27FC236}">
                <a16:creationId xmlns:a16="http://schemas.microsoft.com/office/drawing/2014/main" id="{ACB42E42-8C48-8975-FDAC-BDE8BA1D673A}"/>
              </a:ext>
            </a:extLst>
          </p:cNvPr>
          <p:cNvSpPr/>
          <p:nvPr/>
        </p:nvSpPr>
        <p:spPr bwMode="auto">
          <a:xfrm>
            <a:off x="6553208" y="3416304"/>
            <a:ext cx="389467" cy="254000"/>
          </a:xfrm>
          <a:prstGeom prst="rect">
            <a:avLst/>
          </a:prstGeom>
          <a:noFill/>
          <a:ln w="3810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9" name="正方形/長方形 18">
            <a:extLst>
              <a:ext uri="{FF2B5EF4-FFF2-40B4-BE49-F238E27FC236}">
                <a16:creationId xmlns:a16="http://schemas.microsoft.com/office/drawing/2014/main" id="{1800C835-1CD0-61CC-32A3-8863CCD7D9A9}"/>
              </a:ext>
            </a:extLst>
          </p:cNvPr>
          <p:cNvSpPr/>
          <p:nvPr/>
        </p:nvSpPr>
        <p:spPr bwMode="auto">
          <a:xfrm>
            <a:off x="7670800" y="4910666"/>
            <a:ext cx="1403479" cy="393700"/>
          </a:xfrm>
          <a:prstGeom prst="rect">
            <a:avLst/>
          </a:prstGeom>
          <a:noFill/>
          <a:ln w="3810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20" name="正方形/長方形 19">
            <a:extLst>
              <a:ext uri="{FF2B5EF4-FFF2-40B4-BE49-F238E27FC236}">
                <a16:creationId xmlns:a16="http://schemas.microsoft.com/office/drawing/2014/main" id="{EEB5C9F5-ED80-0B57-06C5-C3A1FAEFCB68}"/>
              </a:ext>
            </a:extLst>
          </p:cNvPr>
          <p:cNvSpPr/>
          <p:nvPr/>
        </p:nvSpPr>
        <p:spPr bwMode="auto">
          <a:xfrm flipH="1">
            <a:off x="6155264" y="3779015"/>
            <a:ext cx="1545168" cy="424686"/>
          </a:xfrm>
          <a:prstGeom prst="rect">
            <a:avLst/>
          </a:prstGeom>
          <a:noFill/>
          <a:ln w="3810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1581512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78F5AB9-524A-146E-2821-1D409BB4D58E}"/>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92696" y="620688"/>
            <a:ext cx="7558608" cy="5832068"/>
          </a:xfrm>
        </p:spPr>
        <p:txBody>
          <a:bodyPr/>
          <a:lstStyle/>
          <a:p>
            <a:r>
              <a:rPr lang="en-US" altLang="ja-JP" b="1" dirty="0">
                <a:ea typeface="ＭＳ Ｐゴシック" pitchFamily="50" charset="-128"/>
              </a:rPr>
              <a:t>IEEE 802.15 TG15.6ma </a:t>
            </a:r>
            <a:br>
              <a:rPr lang="en-US" altLang="ja-JP" b="1" dirty="0">
                <a:ea typeface="ＭＳ Ｐゴシック" pitchFamily="50" charset="-128"/>
              </a:rPr>
            </a:br>
            <a:r>
              <a:rPr lang="en-US" altLang="ja-JP" sz="3600" dirty="0">
                <a:ea typeface="ＭＳ Ｐゴシック" charset="-128"/>
              </a:rPr>
              <a:t>(Revision of IEEE802.15.6-2012) </a:t>
            </a:r>
            <a:br>
              <a:rPr lang="en-US" altLang="ja-JP" b="1" dirty="0">
                <a:ea typeface="ＭＳ Ｐゴシック" pitchFamily="50" charset="-128"/>
              </a:rPr>
            </a:br>
            <a:r>
              <a:rPr lang="en-US" altLang="ja-JP" dirty="0">
                <a:ea typeface="ＭＳ Ｐゴシック" pitchFamily="50" charset="-128"/>
              </a:rPr>
              <a:t>Opening Information</a:t>
            </a:r>
            <a:br>
              <a:rPr lang="en-US" altLang="ja-JP" dirty="0">
                <a:ea typeface="ＭＳ Ｐゴシック" pitchFamily="50" charset="-128"/>
              </a:rPr>
            </a:br>
            <a:br>
              <a:rPr lang="en-US" altLang="ja-JP" dirty="0">
                <a:ea typeface="ＭＳ Ｐゴシック" pitchFamily="50" charset="-128"/>
              </a:rPr>
            </a:br>
            <a:r>
              <a:rPr lang="en-US" altLang="ja-JP" sz="2800" dirty="0">
                <a:ea typeface="ＭＳ Ｐゴシック" pitchFamily="50" charset="-128"/>
              </a:rPr>
              <a:t>In Personal and Virtual Hybrid Plenary Session</a:t>
            </a:r>
            <a:br>
              <a:rPr lang="en-US" altLang="ja-JP" sz="2800" dirty="0">
                <a:ea typeface="ＭＳ Ｐゴシック" pitchFamily="50" charset="-128"/>
              </a:rPr>
            </a:br>
            <a:r>
              <a:rPr lang="en-US" altLang="ja-JP" sz="2800" dirty="0">
                <a:ea typeface="ＭＳ Ｐゴシック" pitchFamily="50" charset="-128"/>
              </a:rPr>
              <a:t>Buckhead, Atlanta, Georgia, USA</a:t>
            </a:r>
            <a:br>
              <a:rPr lang="en-US" altLang="ja-JP" sz="2800" dirty="0">
                <a:ea typeface="ＭＳ Ｐゴシック" pitchFamily="50" charset="-128"/>
              </a:rPr>
            </a:br>
            <a:r>
              <a:rPr lang="en-US" altLang="ja-JP" sz="2800" dirty="0">
                <a:ea typeface="ＭＳ Ｐゴシック" pitchFamily="50" charset="-128"/>
              </a:rPr>
              <a:t>September 10</a:t>
            </a:r>
            <a:r>
              <a:rPr lang="en-US" altLang="ja-JP" sz="2800" baseline="30000" dirty="0">
                <a:ea typeface="ＭＳ Ｐゴシック" pitchFamily="50" charset="-128"/>
              </a:rPr>
              <a:t>th</a:t>
            </a:r>
            <a:r>
              <a:rPr lang="en-US" altLang="ja-JP" sz="2800" dirty="0">
                <a:ea typeface="ＭＳ Ｐゴシック" pitchFamily="50" charset="-128"/>
              </a:rPr>
              <a:t>, 2023</a:t>
            </a:r>
            <a:br>
              <a:rPr lang="en-US" altLang="ja-JP" sz="2800" dirty="0">
                <a:ea typeface="ＭＳ Ｐゴシック" pitchFamily="50" charset="-128"/>
              </a:rPr>
            </a:br>
            <a:br>
              <a:rPr lang="en-US" altLang="ja-JP" sz="2800" dirty="0">
                <a:ea typeface="ＭＳ Ｐゴシック" pitchFamily="50" charset="-128"/>
              </a:rPr>
            </a:br>
            <a:r>
              <a:rPr lang="en-US" altLang="ja-JP" sz="3200" dirty="0">
                <a:ea typeface="ＭＳ Ｐゴシック" pitchFamily="50" charset="-128"/>
              </a:rPr>
              <a:t>Ryuji Kohno</a:t>
            </a:r>
            <a:br>
              <a:rPr lang="en-US" altLang="ja-JP" sz="3200" dirty="0">
                <a:ea typeface="ＭＳ Ｐゴシック" pitchFamily="50" charset="-128"/>
              </a:rPr>
            </a:br>
            <a:r>
              <a:rPr lang="en-US" altLang="ja-JP" sz="2400" dirty="0">
                <a:ea typeface="ＭＳ Ｐゴシック" pitchFamily="50" charset="-128"/>
              </a:rPr>
              <a:t>Yokohama National University(YNU),</a:t>
            </a:r>
            <a:br>
              <a:rPr lang="en-US" altLang="ja-JP" sz="2400" dirty="0">
                <a:ea typeface="ＭＳ Ｐゴシック" pitchFamily="50" charset="-128"/>
              </a:rPr>
            </a:br>
            <a:r>
              <a:rPr lang="en-US" altLang="ja-JP" sz="2400" dirty="0">
                <a:ea typeface="ＭＳ Ｐゴシック" pitchFamily="50" charset="-128"/>
              </a:rPr>
              <a:t>YRP International Alliance Institute(YRP-IAI)</a:t>
            </a:r>
            <a:endParaRPr lang="ja-JP" altLang="ja-JP" dirty="0"/>
          </a:p>
        </p:txBody>
      </p:sp>
      <p:sp>
        <p:nvSpPr>
          <p:cNvPr id="8" name="Rectangle 4">
            <a:extLst>
              <a:ext uri="{FF2B5EF4-FFF2-40B4-BE49-F238E27FC236}">
                <a16:creationId xmlns:a16="http://schemas.microsoft.com/office/drawing/2014/main" id="{7452B46E-22D1-4A52-AD68-016DFFC763DA}"/>
              </a:ext>
            </a:extLst>
          </p:cNvPr>
          <p:cNvSpPr>
            <a:spLocks noGrp="1" noChangeArrowheads="1"/>
          </p:cNvSpPr>
          <p:nvPr>
            <p:ph type="dt" sz="half" idx="2"/>
          </p:nvPr>
        </p:nvSpPr>
        <p:spPr bwMode="auto">
          <a:xfrm>
            <a:off x="684483" y="405244"/>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2023</a:t>
            </a:r>
            <a:endParaRPr lang="en-US" altLang="ja-JP"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671782" y="1468357"/>
            <a:ext cx="8296718" cy="5004852"/>
          </a:xfrm>
        </p:spPr>
        <p:txBody>
          <a:bodyPr/>
          <a:lstStyle/>
          <a:p>
            <a:pPr marL="514350" marR="0" lvl="0" indent="-514350" algn="l" defTabSz="914400" rtl="0" eaLnBrk="1" fontAlgn="base" latinLnBrk="0" hangingPunct="1">
              <a:lnSpc>
                <a:spcPct val="100000"/>
              </a:lnSpc>
              <a:spcBef>
                <a:spcPct val="20000"/>
              </a:spcBef>
              <a:spcAft>
                <a:spcPct val="0"/>
              </a:spcAft>
              <a:buClrTx/>
              <a:buSzTx/>
              <a:buFont typeface="+mj-lt"/>
              <a:buAutoNum type="arabicPeriod"/>
              <a:tabLst/>
              <a:defRPr/>
            </a:pPr>
            <a:r>
              <a:rPr kumimoji="1" lang="en-US" altLang="ja-JP" sz="2000" b="0" i="0" u="none" strike="noStrike" kern="0" cap="none" spc="0" normalizeH="0" baseline="0" noProof="0" dirty="0">
                <a:ln>
                  <a:noFill/>
                </a:ln>
                <a:solidFill>
                  <a:srgbClr val="000000"/>
                </a:solidFill>
                <a:effectLst/>
                <a:uLnTx/>
                <a:uFillTx/>
                <a:latin typeface="Arial"/>
              </a:rPr>
              <a:t>Chair; Ryuji Kohno, YNU/YRP-IAI  </a:t>
            </a:r>
          </a:p>
          <a:p>
            <a:pPr marL="0" marR="0" lvl="0" indent="0" algn="l" defTabSz="914400" rtl="0" eaLnBrk="1" fontAlgn="base" latinLnBrk="0" hangingPunct="1">
              <a:lnSpc>
                <a:spcPct val="100000"/>
              </a:lnSpc>
              <a:spcBef>
                <a:spcPct val="20000"/>
              </a:spcBef>
              <a:spcAft>
                <a:spcPct val="0"/>
              </a:spcAft>
              <a:buClrTx/>
              <a:buSz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 kohno@ynu.ac.jp, kohno@yrp-iai.jp</a:t>
            </a:r>
          </a:p>
          <a:p>
            <a:pPr marL="514350" marR="0" lvl="0" indent="-514350" algn="l" defTabSz="914400" rtl="0" eaLnBrk="1" fontAlgn="base" latinLnBrk="0" hangingPunct="1">
              <a:lnSpc>
                <a:spcPct val="100000"/>
              </a:lnSpc>
              <a:spcBef>
                <a:spcPct val="20000"/>
              </a:spcBef>
              <a:spcAft>
                <a:spcPct val="0"/>
              </a:spcAft>
              <a:buClrTx/>
              <a:buSzTx/>
              <a:buFontTx/>
              <a:buAutoNum type="arabicPeriod" startAt="2"/>
              <a:tabLst/>
              <a:defRPr/>
            </a:pPr>
            <a:r>
              <a:rPr kumimoji="1" lang="en-US" altLang="ja-JP" sz="2000" b="0" i="0" u="none" strike="noStrike" kern="0" cap="none" spc="0" normalizeH="0" baseline="0" noProof="0" dirty="0">
                <a:ln>
                  <a:noFill/>
                </a:ln>
                <a:solidFill>
                  <a:srgbClr val="000000"/>
                </a:solidFill>
                <a:effectLst/>
                <a:uLnTx/>
                <a:uFillTx/>
                <a:latin typeface="Arial"/>
              </a:rPr>
              <a:t>1</a:t>
            </a:r>
            <a:r>
              <a:rPr kumimoji="1" lang="en-US" altLang="ja-JP" sz="2000" b="0" i="0" u="none" strike="noStrike" kern="0" cap="none" spc="0" normalizeH="0" baseline="30000" noProof="0" dirty="0">
                <a:ln>
                  <a:noFill/>
                </a:ln>
                <a:solidFill>
                  <a:srgbClr val="000000"/>
                </a:solidFill>
                <a:effectLst/>
                <a:uLnTx/>
                <a:uFillTx/>
                <a:latin typeface="Arial"/>
              </a:rPr>
              <a:t>st</a:t>
            </a:r>
            <a:r>
              <a:rPr kumimoji="1" lang="en-US" altLang="ja-JP" sz="2000" b="0" i="0" u="none" strike="noStrike" kern="0" cap="none" spc="0" normalizeH="0" baseline="0" noProof="0" dirty="0">
                <a:ln>
                  <a:noFill/>
                </a:ln>
                <a:solidFill>
                  <a:srgbClr val="000000"/>
                </a:solidFill>
                <a:effectLst/>
                <a:uLnTx/>
                <a:uFillTx/>
                <a:latin typeface="Arial"/>
              </a:rPr>
              <a:t> Vice-Chair;   Marco Hernandez, YRP-IAI/CWC</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m</a:t>
            </a:r>
            <a:r>
              <a:rPr lang="en-US" altLang="ja-JP" sz="2000" dirty="0">
                <a:solidFill>
                  <a:srgbClr val="000000"/>
                </a:solidFill>
                <a:latin typeface="Arial"/>
              </a:rPr>
              <a:t>arco.hernandez@ieee.org</a:t>
            </a:r>
            <a:endParaRPr kumimoji="1" lang="en-US" altLang="ja-JP" sz="2000" b="0" i="0" u="none" strike="noStrike" kern="0" cap="none" spc="0" normalizeH="0" baseline="0" noProof="0" dirty="0">
              <a:ln>
                <a:noFill/>
              </a:ln>
              <a:solidFill>
                <a:srgbClr val="000000"/>
              </a:solidFill>
              <a:effectLst/>
              <a:uLnTx/>
              <a:uFillTx/>
              <a:latin typeface="Arial"/>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2</a:t>
            </a:r>
            <a:r>
              <a:rPr lang="en-US" altLang="ja-JP" sz="2000" baseline="30000" dirty="0">
                <a:solidFill>
                  <a:srgbClr val="000000"/>
                </a:solidFill>
                <a:latin typeface="Arial"/>
              </a:rPr>
              <a:t>nd</a:t>
            </a:r>
            <a:r>
              <a:rPr lang="en-US" altLang="ja-JP" sz="2000" dirty="0">
                <a:solidFill>
                  <a:srgbClr val="000000"/>
                </a:solidFill>
                <a:latin typeface="Arial"/>
              </a:rPr>
              <a:t> Vice-Chair; Daisuke Anzai, NIT</a:t>
            </a:r>
            <a:r>
              <a:rPr kumimoji="1" lang="en-US" altLang="ja-JP" sz="2000" b="0" i="0" u="none" strike="noStrike" kern="0" cap="none" spc="0" normalizeH="0" baseline="0" noProof="0" dirty="0">
                <a:ln>
                  <a:noFill/>
                </a:ln>
                <a:solidFill>
                  <a:srgbClr val="000000"/>
                </a:solidFill>
                <a:effectLst/>
                <a:uLnTx/>
                <a:uFillTx/>
                <a:latin typeface="Arial"/>
              </a:rPr>
              <a:t>    </a:t>
            </a:r>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anzai@nitech.ac.jp</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3.   Secretary;      Takumi Kobayashi, YNU/TCU</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kobayashi-takumi@yrp-iai.jp, kobayashi@nitech.ac.jp</a:t>
            </a:r>
          </a:p>
          <a:p>
            <a:pPr marL="514350" marR="0" lvl="0" indent="-514350" algn="l" defTabSz="914400" rtl="0" eaLnBrk="1" fontAlgn="base" latinLnBrk="0" hangingPunct="1">
              <a:lnSpc>
                <a:spcPct val="100000"/>
              </a:lnSpc>
              <a:spcBef>
                <a:spcPct val="20000"/>
              </a:spcBef>
              <a:spcAft>
                <a:spcPct val="0"/>
              </a:spcAft>
              <a:buClrTx/>
              <a:buSzTx/>
              <a:buFontTx/>
              <a:buAutoNum type="arabicPeriod" startAt="4"/>
              <a:tabLst/>
              <a:defRPr/>
            </a:pPr>
            <a:r>
              <a:rPr kumimoji="1" lang="en-US" altLang="ja-JP" sz="2000" b="0" i="0" u="none" strike="noStrike" kern="0" cap="none" spc="0" normalizeH="0" baseline="0" noProof="0" dirty="0">
                <a:ln>
                  <a:noFill/>
                </a:ln>
                <a:solidFill>
                  <a:srgbClr val="000000"/>
                </a:solidFill>
                <a:effectLst/>
                <a:uLnTx/>
                <a:uFillTx/>
                <a:latin typeface="Arial"/>
              </a:rPr>
              <a:t>Technical Editors;  </a:t>
            </a:r>
          </a:p>
          <a:p>
            <a:pPr marL="0" marR="0" lvl="0" indent="0" algn="l" defTabSz="914400" rtl="0" eaLnBrk="1" fontAlgn="base" latinLnBrk="0" hangingPunct="1">
              <a:lnSpc>
                <a:spcPct val="100000"/>
              </a:lnSpc>
              <a:spcBef>
                <a:spcPct val="20000"/>
              </a:spcBef>
              <a:spcAft>
                <a:spcPct val="0"/>
              </a:spcAft>
              <a:buClrTx/>
              <a:buSz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Minsoo Kim, YRP-IAI   minsoo@minsookim.com</a:t>
            </a:r>
          </a:p>
          <a:p>
            <a:pPr marL="0" marR="0" lvl="0" indent="0" algn="just"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Seong-Soon Joo, KPST     wowbk@kpst.co.kr</a:t>
            </a:r>
          </a:p>
          <a:p>
            <a:pPr marL="0" marR="0" lvl="0" indent="0" algn="just"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Kento </a:t>
            </a:r>
            <a:r>
              <a:rPr kumimoji="1" lang="en-US" altLang="ja-JP" sz="2000" b="0" i="0" u="none" strike="noStrike" kern="0" cap="none" spc="0" normalizeH="0" baseline="0" noProof="0" dirty="0" err="1">
                <a:ln>
                  <a:noFill/>
                </a:ln>
                <a:solidFill>
                  <a:srgbClr val="000000"/>
                </a:solidFill>
                <a:effectLst/>
                <a:uLnTx/>
                <a:uFillTx/>
                <a:latin typeface="Arial"/>
              </a:rPr>
              <a:t>Takabayashi</a:t>
            </a:r>
            <a:r>
              <a:rPr kumimoji="1" lang="en-US" altLang="ja-JP" sz="2000" b="0" i="0" u="none" strike="noStrike" kern="0" cap="none" spc="0" normalizeH="0" baseline="0" noProof="0" dirty="0">
                <a:ln>
                  <a:noFill/>
                </a:ln>
                <a:solidFill>
                  <a:srgbClr val="000000"/>
                </a:solidFill>
                <a:effectLst/>
                <a:uLnTx/>
                <a:uFillTx/>
                <a:latin typeface="Arial"/>
              </a:rPr>
              <a:t>, Toyo U. </a:t>
            </a:r>
            <a:r>
              <a:rPr kumimoji="1" lang="fi-FI" altLang="ja-JP" sz="2000" b="0" i="0" u="none" strike="noStrike" kern="0" cap="none" spc="0" normalizeH="0" baseline="0" noProof="0" dirty="0">
                <a:ln>
                  <a:noFill/>
                </a:ln>
                <a:solidFill>
                  <a:srgbClr val="000000"/>
                </a:solidFill>
                <a:effectLst/>
                <a:uLnTx/>
                <a:uFillTx/>
                <a:latin typeface="Arial"/>
              </a:rPr>
              <a:t>takabayashi.kento.xp@gmail.com</a:t>
            </a:r>
            <a:endParaRPr kumimoji="1" lang="en-US" altLang="ja-JP" sz="2000" b="0" i="0" u="none" strike="noStrike" kern="0" cap="none" spc="0" normalizeH="0" baseline="0" noProof="0" dirty="0">
              <a:ln>
                <a:noFill/>
              </a:ln>
              <a:solidFill>
                <a:srgbClr val="000000"/>
              </a:solidFill>
              <a:effectLst/>
              <a:uLnTx/>
              <a:uFillTx/>
              <a:latin typeface="Arial"/>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dirty="0"/>
              <a:t>             Marco Hernandez, YRP-IAI/CWC   marco.hernandez@ieee.org</a:t>
            </a:r>
            <a:endParaRPr kumimoji="1" lang="ja-JP" altLang="en-US" sz="2000" dirty="0"/>
          </a:p>
        </p:txBody>
      </p:sp>
      <p:sp>
        <p:nvSpPr>
          <p:cNvPr id="3" name="タイトル 2"/>
          <p:cNvSpPr>
            <a:spLocks noGrp="1"/>
          </p:cNvSpPr>
          <p:nvPr>
            <p:ph type="title"/>
          </p:nvPr>
        </p:nvSpPr>
        <p:spPr>
          <a:xfrm>
            <a:off x="671782" y="618708"/>
            <a:ext cx="7772400" cy="595929"/>
          </a:xfrm>
        </p:spPr>
        <p:txBody>
          <a:bodyPr/>
          <a:lstStyle/>
          <a:p>
            <a:r>
              <a:rPr lang="en-US" altLang="ja-JP" sz="2800" b="1" dirty="0">
                <a:solidFill>
                  <a:schemeClr val="tx1"/>
                </a:solidFill>
                <a:latin typeface="+mn-lt"/>
              </a:rPr>
              <a:t>Contacts and Conference call</a:t>
            </a:r>
            <a:endParaRPr kumimoji="1" lang="ja-JP" altLang="en-US" sz="2800" b="1" dirty="0">
              <a:solidFill>
                <a:schemeClr val="tx1"/>
              </a:solidFill>
              <a:latin typeface="+mn-lt"/>
            </a:endParaRPr>
          </a:p>
        </p:txBody>
      </p:sp>
      <p:sp>
        <p:nvSpPr>
          <p:cNvPr id="5" name="object 7">
            <a:extLst>
              <a:ext uri="{FF2B5EF4-FFF2-40B4-BE49-F238E27FC236}">
                <a16:creationId xmlns:a16="http://schemas.microsoft.com/office/drawing/2014/main" id="{CB567D8C-D167-C57C-E514-6BC30E42E6C8}"/>
              </a:ext>
            </a:extLst>
          </p:cNvPr>
          <p:cNvSpPr txBox="1"/>
          <p:nvPr/>
        </p:nvSpPr>
        <p:spPr>
          <a:xfrm>
            <a:off x="671782" y="403264"/>
            <a:ext cx="1385617" cy="215444"/>
          </a:xfrm>
          <a:prstGeom prst="rect">
            <a:avLst/>
          </a:prstGeom>
        </p:spPr>
        <p:txBody>
          <a:bodyPr vert="horz" wrap="square" lIns="0" tIns="0" rIns="0" bIns="0" rtlCol="0">
            <a:spAutoFit/>
          </a:bodyPr>
          <a:lstStyle/>
          <a:p>
            <a:pPr marL="12700" marR="0" lvl="0" indent="0" algn="l" defTabSz="914400" rtl="0" eaLnBrk="1" fontAlgn="auto" latinLnBrk="0" hangingPunct="1">
              <a:lnSpc>
                <a:spcPct val="100000"/>
              </a:lnSpc>
              <a:spcBef>
                <a:spcPts val="0"/>
              </a:spcBef>
              <a:spcAft>
                <a:spcPts val="0"/>
              </a:spcAft>
              <a:buClrTx/>
              <a:buSzTx/>
              <a:buFontTx/>
              <a:buNone/>
              <a:tabLst/>
              <a:defRPr/>
            </a:pPr>
            <a:r>
              <a:rPr kumimoji="1" lang="en-US" sz="1400" b="1" i="0" u="none" strike="noStrike" kern="1200" cap="none" spc="-5" normalizeH="0" baseline="0" noProof="0" dirty="0">
                <a:ln>
                  <a:noFill/>
                </a:ln>
                <a:solidFill>
                  <a:srgbClr val="000000"/>
                </a:solidFill>
                <a:effectLst/>
                <a:uLnTx/>
                <a:uFillTx/>
                <a:latin typeface="Arial"/>
                <a:ea typeface="+mn-ea"/>
                <a:cs typeface="Arial"/>
              </a:rPr>
              <a:t>September 2023</a:t>
            </a:r>
            <a:endParaRPr kumimoji="1" sz="1400" b="0" i="0" u="none" strike="noStrike" kern="1200" cap="none" spc="0" normalizeH="0" baseline="0" noProof="0" dirty="0">
              <a:ln>
                <a:noFill/>
              </a:ln>
              <a:solidFill>
                <a:srgbClr val="000000"/>
              </a:solidFill>
              <a:effectLst/>
              <a:uLnTx/>
              <a:uFillTx/>
              <a:latin typeface="Arial"/>
              <a:ea typeface="+mn-ea"/>
              <a:cs typeface="Arial"/>
            </a:endParaRPr>
          </a:p>
        </p:txBody>
      </p:sp>
      <p:sp>
        <p:nvSpPr>
          <p:cNvPr id="6" name="日付プレースホルダー 5">
            <a:extLst>
              <a:ext uri="{FF2B5EF4-FFF2-40B4-BE49-F238E27FC236}">
                <a16:creationId xmlns:a16="http://schemas.microsoft.com/office/drawing/2014/main" id="{4FDDF55D-0195-EC4B-8588-43CAC8D1ABA6}"/>
              </a:ext>
            </a:extLst>
          </p:cNvPr>
          <p:cNvSpPr>
            <a:spLocks noGrp="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ja-JP"/>
            </a:defPPr>
            <a:lvl1pPr marL="0" algn="l" defTabSz="914400" rtl="0" eaLnBrk="1" latinLnBrk="0" hangingPunct="1">
              <a:defRPr kumimoji="1" sz="1400" b="1" kern="1200">
                <a:solidFill>
                  <a:schemeClr val="tx1"/>
                </a:solidFill>
                <a:latin typeface="+mn-lt"/>
                <a:ea typeface="ＭＳ Ｐゴシック"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a:t>September 2023</a:t>
            </a:r>
            <a:endParaRPr kumimoji="1"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7" name="スライド番号プレースホルダー 5">
            <a:extLst>
              <a:ext uri="{FF2B5EF4-FFF2-40B4-BE49-F238E27FC236}">
                <a16:creationId xmlns:a16="http://schemas.microsoft.com/office/drawing/2014/main" id="{95F69E21-5412-37B6-7073-C1312266EDD8}"/>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20</a:t>
            </a:fld>
            <a:endParaRPr lang="en-US" altLang="ja-JP" dirty="0"/>
          </a:p>
        </p:txBody>
      </p:sp>
    </p:spTree>
    <p:extLst>
      <p:ext uri="{BB962C8B-B14F-4D97-AF65-F5344CB8AC3E}">
        <p14:creationId xmlns:p14="http://schemas.microsoft.com/office/powerpoint/2010/main" val="41496701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82E678E9-84A8-7934-8532-E6FD14954E2D}"/>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3" name="タイトル 2">
            <a:extLst>
              <a:ext uri="{FF2B5EF4-FFF2-40B4-BE49-F238E27FC236}">
                <a16:creationId xmlns:a16="http://schemas.microsoft.com/office/drawing/2014/main" id="{3B162FDF-7E9B-4313-83F4-8AACB032773C}"/>
              </a:ext>
            </a:extLst>
          </p:cNvPr>
          <p:cNvSpPr>
            <a:spLocks noGrp="1"/>
          </p:cNvSpPr>
          <p:nvPr>
            <p:ph type="title"/>
          </p:nvPr>
        </p:nvSpPr>
        <p:spPr>
          <a:xfrm>
            <a:off x="723900" y="2631142"/>
            <a:ext cx="7772400" cy="1066800"/>
          </a:xfrm>
        </p:spPr>
        <p:txBody>
          <a:bodyPr/>
          <a:lstStyle/>
          <a:p>
            <a:r>
              <a:rPr kumimoji="1" lang="en-US" altLang="ja-JP" dirty="0"/>
              <a:t>Thank you for your attention</a:t>
            </a:r>
            <a:endParaRPr kumimoji="1" lang="ja-JP" altLang="en-US" dirty="0"/>
          </a:p>
        </p:txBody>
      </p:sp>
      <p:sp>
        <p:nvSpPr>
          <p:cNvPr id="4" name="スライド番号プレースホルダー 3">
            <a:extLst>
              <a:ext uri="{FF2B5EF4-FFF2-40B4-BE49-F238E27FC236}">
                <a16:creationId xmlns:a16="http://schemas.microsoft.com/office/drawing/2014/main" id="{DE44AEAA-083E-40D4-A8DF-A847B4F323C0}"/>
              </a:ext>
            </a:extLst>
          </p:cNvPr>
          <p:cNvSpPr>
            <a:spLocks noGrp="1"/>
          </p:cNvSpPr>
          <p:nvPr>
            <p:ph type="sldNum" sz="quarter" idx="12"/>
          </p:nvPr>
        </p:nvSpPr>
        <p:spPr/>
        <p:txBody>
          <a:bodyPr/>
          <a:lstStyle/>
          <a:p>
            <a:r>
              <a:rPr lang="en-US" altLang="ja-JP" dirty="0"/>
              <a:t>Slide </a:t>
            </a:r>
            <a:fld id="{17C47D4F-CAA3-4307-B0EF-8C4B3E0CF21D}" type="slidenum">
              <a:rPr lang="en-US" altLang="ja-JP" smtClean="0"/>
              <a:pPr/>
              <a:t>21</a:t>
            </a:fld>
            <a:endParaRPr lang="en-US" altLang="ja-JP" dirty="0"/>
          </a:p>
        </p:txBody>
      </p:sp>
      <p:sp>
        <p:nvSpPr>
          <p:cNvPr id="5" name="日付プレースホルダー 4">
            <a:extLst>
              <a:ext uri="{FF2B5EF4-FFF2-40B4-BE49-F238E27FC236}">
                <a16:creationId xmlns:a16="http://schemas.microsoft.com/office/drawing/2014/main" id="{14BBBAB9-C313-4FCA-99FA-C38D74D52824}"/>
              </a:ext>
            </a:extLst>
          </p:cNvPr>
          <p:cNvSpPr>
            <a:spLocks noGrp="1"/>
          </p:cNvSpPr>
          <p:nvPr>
            <p:ph type="dt" sz="half" idx="2"/>
          </p:nvPr>
        </p:nvSpPr>
        <p:spPr/>
        <p:txBody>
          <a:bodyPr/>
          <a:lstStyle/>
          <a:p>
            <a:r>
              <a:rPr lang="en-US" altLang="ja-JP"/>
              <a:t>September 2023</a:t>
            </a:r>
            <a:endParaRPr lang="en-US" altLang="ja-JP" dirty="0"/>
          </a:p>
        </p:txBody>
      </p:sp>
    </p:spTree>
    <p:extLst>
      <p:ext uri="{BB962C8B-B14F-4D97-AF65-F5344CB8AC3E}">
        <p14:creationId xmlns:p14="http://schemas.microsoft.com/office/powerpoint/2010/main" val="18441424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7" name="テキスト ボックス 6">
            <a:extLst>
              <a:ext uri="{FF2B5EF4-FFF2-40B4-BE49-F238E27FC236}">
                <a16:creationId xmlns:a16="http://schemas.microsoft.com/office/drawing/2014/main" id="{B4C6DAAE-52BC-42AD-95F6-1BE672B93C93}"/>
              </a:ext>
            </a:extLst>
          </p:cNvPr>
          <p:cNvSpPr txBox="1"/>
          <p:nvPr/>
        </p:nvSpPr>
        <p:spPr>
          <a:xfrm>
            <a:off x="120316" y="1104900"/>
            <a:ext cx="9086850"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Sept. 10</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Atlanta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23:3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 Set.10 -1:30  Sept 11(TUE)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8:00-10:00  Sept. 11</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(TUE)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Atlanta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21:00-23:00 Sept. 12(TUE) in JST/KST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9:00-10:00  Sept. 12</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(WED)</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Atlanta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22:00-23:00 Sept. 12(WED)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Session4(</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Sept. 13</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(THU)</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Atlanta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23:30 Set.13 -1:30  Sept 14(FRI) in JST/KST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457199" y="618697"/>
            <a:ext cx="8566485"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Interim Session Schedule for 10-14</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Sept. 2023</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a:xfrm>
            <a:off x="684483" y="394156"/>
            <a:ext cx="1600200" cy="215444"/>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September 2023</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6" name="テキスト ボックス 5">
            <a:extLst>
              <a:ext uri="{FF2B5EF4-FFF2-40B4-BE49-F238E27FC236}">
                <a16:creationId xmlns:a16="http://schemas.microsoft.com/office/drawing/2014/main" id="{FC670CD6-24CB-69C2-0F1F-0DDDB57A2CE7}"/>
              </a:ext>
            </a:extLst>
          </p:cNvPr>
          <p:cNvSpPr txBox="1"/>
          <p:nvPr/>
        </p:nvSpPr>
        <p:spPr>
          <a:xfrm>
            <a:off x="5186134" y="280143"/>
            <a:ext cx="3483428" cy="338554"/>
          </a:xfrm>
          <a:prstGeom prst="rect">
            <a:avLst/>
          </a:prstGeom>
          <a:solidFill>
            <a:schemeClr val="bg1"/>
          </a:solidFill>
        </p:spPr>
        <p:txBody>
          <a:bodyPr wrap="square" rtlCol="0">
            <a:spAutoFit/>
          </a:bodyPr>
          <a:lstStyle/>
          <a:p>
            <a:pPr algn="r"/>
            <a:r>
              <a:rPr kumimoji="1" lang="en-US" altLang="ja-JP" sz="1600" b="1" dirty="0"/>
              <a:t>doc.:IEEE802.15.23-0469-01-06ma</a:t>
            </a:r>
            <a:endParaRPr kumimoji="1" lang="ja-JP" altLang="en-US" sz="1600" b="1" dirty="0"/>
          </a:p>
        </p:txBody>
      </p:sp>
      <p:grpSp>
        <p:nvGrpSpPr>
          <p:cNvPr id="12" name="グループ化 11">
            <a:extLst>
              <a:ext uri="{FF2B5EF4-FFF2-40B4-BE49-F238E27FC236}">
                <a16:creationId xmlns:a16="http://schemas.microsoft.com/office/drawing/2014/main" id="{85AEFAB9-9A73-DE84-B94A-287E4BDD4763}"/>
              </a:ext>
            </a:extLst>
          </p:cNvPr>
          <p:cNvGrpSpPr/>
          <p:nvPr/>
        </p:nvGrpSpPr>
        <p:grpSpPr>
          <a:xfrm>
            <a:off x="69721" y="2095051"/>
            <a:ext cx="9015017" cy="4340967"/>
            <a:chOff x="69721" y="2095051"/>
            <a:chExt cx="9015017" cy="3855525"/>
          </a:xfrm>
        </p:grpSpPr>
        <p:pic>
          <p:nvPicPr>
            <p:cNvPr id="8" name="図 7">
              <a:extLst>
                <a:ext uri="{FF2B5EF4-FFF2-40B4-BE49-F238E27FC236}">
                  <a16:creationId xmlns:a16="http://schemas.microsoft.com/office/drawing/2014/main" id="{7FB1B8F2-97A8-95E2-9E44-739BCBDF9C1F}"/>
                </a:ext>
              </a:extLst>
            </p:cNvPr>
            <p:cNvPicPr>
              <a:picLocks noChangeAspect="1"/>
            </p:cNvPicPr>
            <p:nvPr/>
          </p:nvPicPr>
          <p:blipFill>
            <a:blip r:embed="rId3"/>
            <a:stretch>
              <a:fillRect/>
            </a:stretch>
          </p:blipFill>
          <p:spPr>
            <a:xfrm>
              <a:off x="1712009" y="2118154"/>
              <a:ext cx="7372729" cy="3832422"/>
            </a:xfrm>
            <a:prstGeom prst="rect">
              <a:avLst/>
            </a:prstGeom>
          </p:spPr>
        </p:pic>
        <p:pic>
          <p:nvPicPr>
            <p:cNvPr id="11" name="図 10">
              <a:extLst>
                <a:ext uri="{FF2B5EF4-FFF2-40B4-BE49-F238E27FC236}">
                  <a16:creationId xmlns:a16="http://schemas.microsoft.com/office/drawing/2014/main" id="{CBFC1C57-CEA4-E691-ACE7-05DC026BF834}"/>
                </a:ext>
              </a:extLst>
            </p:cNvPr>
            <p:cNvPicPr>
              <a:picLocks noChangeAspect="1"/>
            </p:cNvPicPr>
            <p:nvPr/>
          </p:nvPicPr>
          <p:blipFill>
            <a:blip r:embed="rId4"/>
            <a:stretch>
              <a:fillRect/>
            </a:stretch>
          </p:blipFill>
          <p:spPr>
            <a:xfrm>
              <a:off x="69721" y="2095051"/>
              <a:ext cx="1638384" cy="3854648"/>
            </a:xfrm>
            <a:prstGeom prst="rect">
              <a:avLst/>
            </a:prstGeom>
          </p:spPr>
        </p:pic>
      </p:grpSp>
      <p:sp>
        <p:nvSpPr>
          <p:cNvPr id="14" name="スライド番号プレースホルダー 5">
            <a:extLst>
              <a:ext uri="{FF2B5EF4-FFF2-40B4-BE49-F238E27FC236}">
                <a16:creationId xmlns:a16="http://schemas.microsoft.com/office/drawing/2014/main" id="{B8BD3321-C743-857E-A353-FBBF2734A786}"/>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3</a:t>
            </a:fld>
            <a:endParaRPr lang="en-US" altLang="ja-JP" dirty="0"/>
          </a:p>
        </p:txBody>
      </p:sp>
      <p:sp>
        <p:nvSpPr>
          <p:cNvPr id="15" name="正方形/長方形 14">
            <a:extLst>
              <a:ext uri="{FF2B5EF4-FFF2-40B4-BE49-F238E27FC236}">
                <a16:creationId xmlns:a16="http://schemas.microsoft.com/office/drawing/2014/main" id="{3B99A705-9632-07FB-DA46-E0FFCCB53D36}"/>
              </a:ext>
            </a:extLst>
          </p:cNvPr>
          <p:cNvSpPr/>
          <p:nvPr/>
        </p:nvSpPr>
        <p:spPr bwMode="auto">
          <a:xfrm>
            <a:off x="8318500" y="3750733"/>
            <a:ext cx="389467" cy="393700"/>
          </a:xfrm>
          <a:prstGeom prst="rect">
            <a:avLst/>
          </a:prstGeom>
          <a:noFill/>
          <a:ln w="3810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6" name="正方形/長方形 15">
            <a:extLst>
              <a:ext uri="{FF2B5EF4-FFF2-40B4-BE49-F238E27FC236}">
                <a16:creationId xmlns:a16="http://schemas.microsoft.com/office/drawing/2014/main" id="{37D4D461-DF7B-5981-BAF8-8FA436ECEAA7}"/>
              </a:ext>
            </a:extLst>
          </p:cNvPr>
          <p:cNvSpPr/>
          <p:nvPr/>
        </p:nvSpPr>
        <p:spPr bwMode="auto">
          <a:xfrm>
            <a:off x="3526405" y="3767677"/>
            <a:ext cx="389467" cy="393700"/>
          </a:xfrm>
          <a:prstGeom prst="rect">
            <a:avLst/>
          </a:prstGeom>
          <a:noFill/>
          <a:ln w="3810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7" name="正方形/長方形 16">
            <a:extLst>
              <a:ext uri="{FF2B5EF4-FFF2-40B4-BE49-F238E27FC236}">
                <a16:creationId xmlns:a16="http://schemas.microsoft.com/office/drawing/2014/main" id="{74F36C84-6996-DCAE-52E9-0C11EBEE3363}"/>
              </a:ext>
            </a:extLst>
          </p:cNvPr>
          <p:cNvSpPr/>
          <p:nvPr/>
        </p:nvSpPr>
        <p:spPr bwMode="auto">
          <a:xfrm>
            <a:off x="5063089" y="3276604"/>
            <a:ext cx="389467" cy="393700"/>
          </a:xfrm>
          <a:prstGeom prst="rect">
            <a:avLst/>
          </a:prstGeom>
          <a:noFill/>
          <a:ln w="3810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8" name="正方形/長方形 17">
            <a:extLst>
              <a:ext uri="{FF2B5EF4-FFF2-40B4-BE49-F238E27FC236}">
                <a16:creationId xmlns:a16="http://schemas.microsoft.com/office/drawing/2014/main" id="{ACB42E42-8C48-8975-FDAC-BDE8BA1D673A}"/>
              </a:ext>
            </a:extLst>
          </p:cNvPr>
          <p:cNvSpPr/>
          <p:nvPr/>
        </p:nvSpPr>
        <p:spPr bwMode="auto">
          <a:xfrm>
            <a:off x="6553208" y="3416304"/>
            <a:ext cx="389467" cy="254000"/>
          </a:xfrm>
          <a:prstGeom prst="rect">
            <a:avLst/>
          </a:prstGeom>
          <a:noFill/>
          <a:ln w="3810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9" name="正方形/長方形 18">
            <a:extLst>
              <a:ext uri="{FF2B5EF4-FFF2-40B4-BE49-F238E27FC236}">
                <a16:creationId xmlns:a16="http://schemas.microsoft.com/office/drawing/2014/main" id="{1800C835-1CD0-61CC-32A3-8863CCD7D9A9}"/>
              </a:ext>
            </a:extLst>
          </p:cNvPr>
          <p:cNvSpPr/>
          <p:nvPr/>
        </p:nvSpPr>
        <p:spPr bwMode="auto">
          <a:xfrm>
            <a:off x="7670800" y="4910666"/>
            <a:ext cx="1403479" cy="393700"/>
          </a:xfrm>
          <a:prstGeom prst="rect">
            <a:avLst/>
          </a:prstGeom>
          <a:noFill/>
          <a:ln w="3810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20" name="正方形/長方形 19">
            <a:extLst>
              <a:ext uri="{FF2B5EF4-FFF2-40B4-BE49-F238E27FC236}">
                <a16:creationId xmlns:a16="http://schemas.microsoft.com/office/drawing/2014/main" id="{EEB5C9F5-ED80-0B57-06C5-C3A1FAEFCB68}"/>
              </a:ext>
            </a:extLst>
          </p:cNvPr>
          <p:cNvSpPr/>
          <p:nvPr/>
        </p:nvSpPr>
        <p:spPr bwMode="auto">
          <a:xfrm flipH="1">
            <a:off x="6155264" y="3779015"/>
            <a:ext cx="1545168" cy="424686"/>
          </a:xfrm>
          <a:prstGeom prst="rect">
            <a:avLst/>
          </a:prstGeom>
          <a:noFill/>
          <a:ln w="3810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2167363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457199" y="618697"/>
            <a:ext cx="8566485"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Plenary Session Schedule for 10-14</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Sept. 2023</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a:xfrm>
            <a:off x="684483" y="394156"/>
            <a:ext cx="1600200" cy="215444"/>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September 2023</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6" name="テキスト ボックス 5">
            <a:extLst>
              <a:ext uri="{FF2B5EF4-FFF2-40B4-BE49-F238E27FC236}">
                <a16:creationId xmlns:a16="http://schemas.microsoft.com/office/drawing/2014/main" id="{FC670CD6-24CB-69C2-0F1F-0DDDB57A2CE7}"/>
              </a:ext>
            </a:extLst>
          </p:cNvPr>
          <p:cNvSpPr txBox="1"/>
          <p:nvPr/>
        </p:nvSpPr>
        <p:spPr>
          <a:xfrm>
            <a:off x="5192486" y="277246"/>
            <a:ext cx="3483428" cy="338554"/>
          </a:xfrm>
          <a:prstGeom prst="rect">
            <a:avLst/>
          </a:prstGeom>
          <a:solidFill>
            <a:schemeClr val="bg1"/>
          </a:solidFill>
        </p:spPr>
        <p:txBody>
          <a:bodyPr wrap="square" rtlCol="0">
            <a:spAutoFit/>
          </a:bodyPr>
          <a:lstStyle/>
          <a:p>
            <a:pPr algn="r"/>
            <a:r>
              <a:rPr kumimoji="1" lang="en-US" altLang="ja-JP" sz="1600" b="1" dirty="0"/>
              <a:t>doc.:IEEE802.15.23-0469-01-06ma</a:t>
            </a:r>
            <a:endParaRPr kumimoji="1" lang="ja-JP" altLang="en-US" sz="1600" b="1" dirty="0"/>
          </a:p>
        </p:txBody>
      </p:sp>
      <p:sp>
        <p:nvSpPr>
          <p:cNvPr id="10" name="テキスト ボックス 9">
            <a:extLst>
              <a:ext uri="{FF2B5EF4-FFF2-40B4-BE49-F238E27FC236}">
                <a16:creationId xmlns:a16="http://schemas.microsoft.com/office/drawing/2014/main" id="{AA05484A-3ED8-6721-4AB0-723023F9C48B}"/>
              </a:ext>
            </a:extLst>
          </p:cNvPr>
          <p:cNvSpPr txBox="1"/>
          <p:nvPr/>
        </p:nvSpPr>
        <p:spPr>
          <a:xfrm>
            <a:off x="120316" y="1086384"/>
            <a:ext cx="9086850"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Sept. 10</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Atlanta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23:3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 Set.10 -1:30  Sept 11(TUE)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8:00-10:00  Sept. 11</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(TUE)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Atlanta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21:00-23:00 Sept. 12(TUE) in JST/KST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9:00-10:00  Sept. 12</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(WED)</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Atlanta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22:00-23:00 Sept. 12(WED)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Session4(</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Sept. 13</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(THU)</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Atlanta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23:30 Set.13 -1:30  Sept 14(FRI) in JST/KST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4" name="テキスト ボックス 13">
            <a:extLst>
              <a:ext uri="{FF2B5EF4-FFF2-40B4-BE49-F238E27FC236}">
                <a16:creationId xmlns:a16="http://schemas.microsoft.com/office/drawing/2014/main" id="{1625869C-38B3-F170-9E61-B163452C9C23}"/>
              </a:ext>
            </a:extLst>
          </p:cNvPr>
          <p:cNvSpPr txBox="1"/>
          <p:nvPr/>
        </p:nvSpPr>
        <p:spPr>
          <a:xfrm>
            <a:off x="363940" y="3090446"/>
            <a:ext cx="8311974" cy="338554"/>
          </a:xfrm>
          <a:prstGeom prst="rect">
            <a:avLst/>
          </a:prstGeom>
          <a:noFill/>
        </p:spPr>
        <p:txBody>
          <a:bodyPr wrap="square">
            <a:spAutoFit/>
          </a:bodyPr>
          <a:lstStyle/>
          <a:p>
            <a:r>
              <a:rPr lang="fi-FI" altLang="ja-JP" sz="1600" dirty="0"/>
              <a:t>https://ieeesa.webex.com/ieeesa/j.php?MTID=m9dab7419812901713e7c516ee2b4f16f</a:t>
            </a:r>
            <a:endParaRPr lang="ja-JP" altLang="en-US" sz="1600" dirty="0"/>
          </a:p>
        </p:txBody>
      </p:sp>
      <p:sp>
        <p:nvSpPr>
          <p:cNvPr id="16" name="テキスト ボックス 15">
            <a:extLst>
              <a:ext uri="{FF2B5EF4-FFF2-40B4-BE49-F238E27FC236}">
                <a16:creationId xmlns:a16="http://schemas.microsoft.com/office/drawing/2014/main" id="{96653C2E-6415-1654-CC66-3E6F1BE047D4}"/>
              </a:ext>
            </a:extLst>
          </p:cNvPr>
          <p:cNvSpPr txBox="1"/>
          <p:nvPr/>
        </p:nvSpPr>
        <p:spPr>
          <a:xfrm>
            <a:off x="322997" y="3592043"/>
            <a:ext cx="8288740" cy="1200329"/>
          </a:xfrm>
          <a:prstGeom prst="rect">
            <a:avLst/>
          </a:prstGeom>
          <a:noFill/>
        </p:spPr>
        <p:txBody>
          <a:bodyPr wrap="square">
            <a:spAutoFit/>
          </a:bodyPr>
          <a:lstStyle/>
          <a:p>
            <a:r>
              <a:rPr lang="fi-FI" altLang="ja-JP" dirty="0">
                <a:hlinkClick r:id="rId3"/>
              </a:rPr>
              <a:t>https://ieeesa.webex.com/webappng/sites/ieeesa/meeting/info/67ddaa4be2604641b0fe78a5af8126e3?siteurl=ieeesa&amp;MTID=m9dab7419812901713e7c516ee2b4f16f</a:t>
            </a:r>
            <a:endParaRPr lang="fi-FI" altLang="ja-JP" dirty="0"/>
          </a:p>
          <a:p>
            <a:endParaRPr lang="ja-JP" altLang="en-US" dirty="0"/>
          </a:p>
        </p:txBody>
      </p:sp>
      <p:graphicFrame>
        <p:nvGraphicFramePr>
          <p:cNvPr id="17" name="表 16">
            <a:extLst>
              <a:ext uri="{FF2B5EF4-FFF2-40B4-BE49-F238E27FC236}">
                <a16:creationId xmlns:a16="http://schemas.microsoft.com/office/drawing/2014/main" id="{C63CC861-AB1F-5594-44D2-D6CCB0FE2CAC}"/>
              </a:ext>
            </a:extLst>
          </p:cNvPr>
          <p:cNvGraphicFramePr>
            <a:graphicFrameLocks noGrp="1"/>
          </p:cNvGraphicFramePr>
          <p:nvPr>
            <p:extLst>
              <p:ext uri="{D42A27DB-BD31-4B8C-83A1-F6EECF244321}">
                <p14:modId xmlns:p14="http://schemas.microsoft.com/office/powerpoint/2010/main" val="1154644951"/>
              </p:ext>
            </p:extLst>
          </p:nvPr>
        </p:nvGraphicFramePr>
        <p:xfrm>
          <a:off x="497626" y="4537785"/>
          <a:ext cx="5000861" cy="771194"/>
        </p:xfrm>
        <a:graphic>
          <a:graphicData uri="http://schemas.openxmlformats.org/drawingml/2006/table">
            <a:tbl>
              <a:tblPr/>
              <a:tblGrid>
                <a:gridCol w="5000861">
                  <a:extLst>
                    <a:ext uri="{9D8B030D-6E8A-4147-A177-3AD203B41FA5}">
                      <a16:colId xmlns:a16="http://schemas.microsoft.com/office/drawing/2014/main" val="2794553160"/>
                    </a:ext>
                  </a:extLst>
                </a:gridCol>
              </a:tblGrid>
              <a:tr h="385597">
                <a:tc>
                  <a:txBody>
                    <a:bodyPr/>
                    <a:lstStyle/>
                    <a:p>
                      <a:pPr algn="l" fontAlgn="b"/>
                      <a:r>
                        <a:rPr lang="en-US" sz="1800" b="1" i="0" u="none" strike="noStrike">
                          <a:effectLst/>
                          <a:latin typeface="Arial" panose="020B0604020202020204" pitchFamily="34" charset="0"/>
                        </a:rPr>
                        <a:t>Meeting number: 2337 494 6802</a:t>
                      </a:r>
                    </a:p>
                  </a:txBody>
                  <a:tcPr marL="3175" marR="3175" marT="3175" marB="0" anchor="b">
                    <a:lnL>
                      <a:noFill/>
                    </a:lnL>
                    <a:lnR>
                      <a:noFill/>
                    </a:lnR>
                    <a:lnT>
                      <a:noFill/>
                    </a:lnT>
                    <a:lnB>
                      <a:noFill/>
                    </a:lnB>
                  </a:tcPr>
                </a:tc>
                <a:extLst>
                  <a:ext uri="{0D108BD9-81ED-4DB2-BD59-A6C34878D82A}">
                    <a16:rowId xmlns:a16="http://schemas.microsoft.com/office/drawing/2014/main" val="3778370938"/>
                  </a:ext>
                </a:extLst>
              </a:tr>
              <a:tr h="385597">
                <a:tc>
                  <a:txBody>
                    <a:bodyPr/>
                    <a:lstStyle/>
                    <a:p>
                      <a:pPr algn="l" fontAlgn="b"/>
                      <a:r>
                        <a:rPr lang="fi-FI" sz="1800" b="1" i="0" u="none" strike="noStrike" dirty="0" err="1">
                          <a:effectLst/>
                          <a:latin typeface="Arial" panose="020B0604020202020204" pitchFamily="34" charset="0"/>
                        </a:rPr>
                        <a:t>Password</a:t>
                      </a:r>
                      <a:r>
                        <a:rPr lang="fi-FI" sz="1800" b="1" i="0" u="none" strike="noStrike" dirty="0">
                          <a:effectLst/>
                          <a:latin typeface="Arial" panose="020B0604020202020204" pitchFamily="34" charset="0"/>
                        </a:rPr>
                        <a:t>:</a:t>
                      </a:r>
                      <a:r>
                        <a:rPr lang="fi-FI" sz="1800" b="1" i="0" u="none" strike="noStrike" dirty="0">
                          <a:solidFill>
                            <a:srgbClr val="FF33CC"/>
                          </a:solidFill>
                          <a:effectLst/>
                          <a:latin typeface="Arial" panose="020B0604020202020204" pitchFamily="34" charset="0"/>
                        </a:rPr>
                        <a:t> 80215septembermtgrm2</a:t>
                      </a:r>
                      <a:endParaRPr lang="fi-FI" sz="1800" b="1" i="0" u="none" strike="noStrike" dirty="0">
                        <a:effectLst/>
                        <a:latin typeface="Arial" panose="020B0604020202020204" pitchFamily="34" charset="0"/>
                      </a:endParaRPr>
                    </a:p>
                  </a:txBody>
                  <a:tcPr marL="3175" marR="3175" marT="3175" marB="0" anchor="b">
                    <a:lnL>
                      <a:noFill/>
                    </a:lnL>
                    <a:lnR>
                      <a:noFill/>
                    </a:lnR>
                    <a:lnT>
                      <a:noFill/>
                    </a:lnT>
                    <a:lnB>
                      <a:noFill/>
                    </a:lnB>
                  </a:tcPr>
                </a:tc>
                <a:extLst>
                  <a:ext uri="{0D108BD9-81ED-4DB2-BD59-A6C34878D82A}">
                    <a16:rowId xmlns:a16="http://schemas.microsoft.com/office/drawing/2014/main" val="721109192"/>
                  </a:ext>
                </a:extLst>
              </a:tr>
            </a:tbl>
          </a:graphicData>
        </a:graphic>
      </p:graphicFrame>
      <p:sp>
        <p:nvSpPr>
          <p:cNvPr id="19" name="テキスト ボックス 18">
            <a:extLst>
              <a:ext uri="{FF2B5EF4-FFF2-40B4-BE49-F238E27FC236}">
                <a16:creationId xmlns:a16="http://schemas.microsoft.com/office/drawing/2014/main" id="{C55023AE-764A-B000-1085-4397840D70D7}"/>
              </a:ext>
            </a:extLst>
          </p:cNvPr>
          <p:cNvSpPr txBox="1"/>
          <p:nvPr/>
        </p:nvSpPr>
        <p:spPr>
          <a:xfrm>
            <a:off x="363940" y="2602911"/>
            <a:ext cx="4603844" cy="369332"/>
          </a:xfrm>
          <a:prstGeom prst="rect">
            <a:avLst/>
          </a:prstGeom>
          <a:noFill/>
        </p:spPr>
        <p:txBody>
          <a:bodyPr wrap="square">
            <a:spAutoFit/>
          </a:bodyPr>
          <a:lstStyle/>
          <a:p>
            <a:r>
              <a:rPr kumimoji="1" lang="en-US" altLang="ja-JP"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RM#2</a:t>
            </a:r>
            <a:endParaRPr lang="ja-JP" altLang="en-US" sz="2800" dirty="0"/>
          </a:p>
        </p:txBody>
      </p:sp>
      <p:sp>
        <p:nvSpPr>
          <p:cNvPr id="20" name="スライド番号プレースホルダー 5">
            <a:extLst>
              <a:ext uri="{FF2B5EF4-FFF2-40B4-BE49-F238E27FC236}">
                <a16:creationId xmlns:a16="http://schemas.microsoft.com/office/drawing/2014/main" id="{EEB22952-E809-A655-31E7-DED6FD9CD847}"/>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4</a:t>
            </a:fld>
            <a:endParaRPr lang="en-US" altLang="ja-JP" dirty="0"/>
          </a:p>
        </p:txBody>
      </p:sp>
    </p:spTree>
    <p:extLst>
      <p:ext uri="{BB962C8B-B14F-4D97-AF65-F5344CB8AC3E}">
        <p14:creationId xmlns:p14="http://schemas.microsoft.com/office/powerpoint/2010/main" val="38410578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A7CAD3CE-0A87-996E-FA85-7586DABFD473}"/>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a:extLst>
              <a:ext uri="{FF2B5EF4-FFF2-40B4-BE49-F238E27FC236}">
                <a16:creationId xmlns:a16="http://schemas.microsoft.com/office/drawing/2014/main" id="{0242ADD6-A1DE-4D47-8739-A086EE1F83D1}"/>
              </a:ext>
            </a:extLst>
          </p:cNvPr>
          <p:cNvSpPr>
            <a:spLocks noGrp="1"/>
          </p:cNvSpPr>
          <p:nvPr>
            <p:ph type="sldNum" sz="quarter" idx="12"/>
          </p:nvPr>
        </p:nvSpPr>
        <p:spPr/>
        <p:txBody>
          <a:bodyPr/>
          <a:lstStyle/>
          <a:p>
            <a:r>
              <a:rPr lang="en-US" altLang="ja-JP" dirty="0"/>
              <a:t>Slide </a:t>
            </a:r>
            <a:fld id="{018E0977-DC1B-42DD-B45E-59C02A783531}" type="slidenum">
              <a:rPr lang="en-US" altLang="ja-JP" smtClean="0"/>
              <a:pPr/>
              <a:t>5</a:t>
            </a:fld>
            <a:endParaRPr lang="en-US" altLang="ja-JP" dirty="0"/>
          </a:p>
        </p:txBody>
      </p:sp>
      <p:sp>
        <p:nvSpPr>
          <p:cNvPr id="6" name="日付プレースホルダー 5">
            <a:extLst>
              <a:ext uri="{FF2B5EF4-FFF2-40B4-BE49-F238E27FC236}">
                <a16:creationId xmlns:a16="http://schemas.microsoft.com/office/drawing/2014/main" id="{E75636CB-5425-4DE6-99F5-459979682C95}"/>
              </a:ext>
            </a:extLst>
          </p:cNvPr>
          <p:cNvSpPr>
            <a:spLocks noGrp="1"/>
          </p:cNvSpPr>
          <p:nvPr>
            <p:ph type="dt" sz="half" idx="2"/>
          </p:nvPr>
        </p:nvSpPr>
        <p:spPr/>
        <p:txBody>
          <a:bodyPr/>
          <a:lstStyle/>
          <a:p>
            <a:r>
              <a:rPr lang="en-US" altLang="ja-JP"/>
              <a:t>September 2023</a:t>
            </a:r>
            <a:endParaRPr lang="en-US" altLang="ja-JP" dirty="0"/>
          </a:p>
        </p:txBody>
      </p:sp>
      <p:sp>
        <p:nvSpPr>
          <p:cNvPr id="7" name="Content Placeholder 2">
            <a:extLst>
              <a:ext uri="{FF2B5EF4-FFF2-40B4-BE49-F238E27FC236}">
                <a16:creationId xmlns:a16="http://schemas.microsoft.com/office/drawing/2014/main" id="{9C4536F2-A540-4FF0-B3E5-A7765E342ED9}"/>
              </a:ext>
            </a:extLst>
          </p:cNvPr>
          <p:cNvSpPr txBox="1">
            <a:spLocks/>
          </p:cNvSpPr>
          <p:nvPr/>
        </p:nvSpPr>
        <p:spPr bwMode="auto">
          <a:xfrm>
            <a:off x="523783" y="1830732"/>
            <a:ext cx="8140823" cy="40285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800" b="0" i="0" u="none" strike="noStrike" kern="1200" cap="none" spc="0" normalizeH="0" baseline="0" noProof="0" dirty="0">
                <a:ln>
                  <a:noFill/>
                </a:ln>
                <a:solidFill>
                  <a:srgbClr val="000000"/>
                </a:solidFill>
                <a:effectLst/>
                <a:uLnTx/>
                <a:uFillTx/>
                <a:latin typeface="Arial"/>
                <a:ea typeface="+mn-ea"/>
                <a:cs typeface="+mn-cs"/>
              </a:rPr>
              <a:t>Opening Session</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Attendance Check</a:t>
            </a:r>
          </a:p>
          <a:p>
            <a:pPr lvl="1"/>
            <a:r>
              <a:rPr lang="en-US" sz="2400" dirty="0">
                <a:solidFill>
                  <a:srgbClr val="000000"/>
                </a:solidFill>
              </a:rPr>
              <a:t>Administrative Items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Call for Patents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Session </a:t>
            </a:r>
            <a:r>
              <a:rPr lang="en-US" sz="2400" dirty="0">
                <a:solidFill>
                  <a:srgbClr val="000000"/>
                </a:solidFill>
                <a:latin typeface="Arial"/>
              </a:rPr>
              <a:t>Schedule of This and Next Weeks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Review minutes and approve minutes from last virtual meeting in July 2023. Doc.# 15-23-0405-01-06ma</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Current </a:t>
            </a:r>
            <a:r>
              <a:rPr lang="en-US" sz="2400" dirty="0">
                <a:solidFill>
                  <a:srgbClr val="000000"/>
                </a:solidFill>
              </a:rPr>
              <a:t>Meeting Agenda Doc.# 15-23-0442-03-06ma</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857250" marR="0" lvl="2" indent="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p:txBody>
      </p:sp>
      <p:sp>
        <p:nvSpPr>
          <p:cNvPr id="2" name="テキスト ボックス 1">
            <a:extLst>
              <a:ext uri="{FF2B5EF4-FFF2-40B4-BE49-F238E27FC236}">
                <a16:creationId xmlns:a16="http://schemas.microsoft.com/office/drawing/2014/main" id="{44202B8D-F202-4780-8D82-DCC4CEB1354D}"/>
              </a:ext>
            </a:extLst>
          </p:cNvPr>
          <p:cNvSpPr txBox="1"/>
          <p:nvPr/>
        </p:nvSpPr>
        <p:spPr>
          <a:xfrm>
            <a:off x="3578188" y="836712"/>
            <a:ext cx="3816424" cy="646331"/>
          </a:xfrm>
          <a:prstGeom prst="rect">
            <a:avLst/>
          </a:prstGeom>
          <a:noFill/>
        </p:spPr>
        <p:txBody>
          <a:bodyPr wrap="square" rtlCol="0">
            <a:spAutoFit/>
          </a:bodyPr>
          <a:lstStyle/>
          <a:p>
            <a:r>
              <a:rPr kumimoji="1" lang="en-US" altLang="ja-JP" sz="3600" b="1" dirty="0"/>
              <a:t>Agenda</a:t>
            </a:r>
            <a:endParaRPr kumimoji="1" lang="ja-JP" altLang="en-US" sz="3600" b="1" dirty="0"/>
          </a:p>
        </p:txBody>
      </p:sp>
    </p:spTree>
    <p:extLst>
      <p:ext uri="{BB962C8B-B14F-4D97-AF65-F5344CB8AC3E}">
        <p14:creationId xmlns:p14="http://schemas.microsoft.com/office/powerpoint/2010/main" val="3944109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FA011237-38D8-FE8C-37CB-98E4C1275CB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p:cNvSpPr>
            <a:spLocks noGrp="1"/>
          </p:cNvSpPr>
          <p:nvPr>
            <p:ph idx="1"/>
          </p:nvPr>
        </p:nvSpPr>
        <p:spPr/>
        <p:txBody>
          <a:bodyPr/>
          <a:lstStyle/>
          <a:p>
            <a:pPr marL="457200" indent="-457200"/>
            <a:r>
              <a:rPr lang="en-US" altLang="ja-JP" dirty="0"/>
              <a:t>https://imat.ieee.org</a:t>
            </a:r>
          </a:p>
          <a:p>
            <a:pPr marL="457200" indent="-457200">
              <a:buNone/>
            </a:pPr>
            <a:endParaRPr lang="en-US" altLang="ja-JP" sz="4400" dirty="0"/>
          </a:p>
          <a:p>
            <a:pPr marL="457200" indent="-457200">
              <a:buFontTx/>
              <a:buAutoNum type="arabicPeriod"/>
            </a:pPr>
            <a:r>
              <a:rPr lang="en-US" altLang="ja-JP" sz="2800" dirty="0"/>
              <a:t>Register</a:t>
            </a:r>
          </a:p>
          <a:p>
            <a:pPr marL="457200" indent="-457200">
              <a:buFontTx/>
              <a:buAutoNum type="arabicPeriod"/>
            </a:pPr>
            <a:r>
              <a:rPr lang="en-US" altLang="ja-JP" sz="2800" dirty="0"/>
              <a:t>Indicate attendance</a:t>
            </a:r>
          </a:p>
          <a:p>
            <a:pPr marL="457200" indent="-457200">
              <a:buFontTx/>
              <a:buAutoNum type="arabicPeriod"/>
            </a:pPr>
            <a:r>
              <a:rPr lang="en-US" altLang="ja-JP" sz="2800" dirty="0"/>
              <a:t>Please sign attendance sheet</a:t>
            </a:r>
          </a:p>
          <a:p>
            <a:endParaRPr kumimoji="1" lang="ja-JP" altLang="en-US"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6</a:t>
            </a:fld>
            <a:endParaRPr lang="en-US" altLang="ja-JP" dirty="0"/>
          </a:p>
        </p:txBody>
      </p:sp>
      <p:sp>
        <p:nvSpPr>
          <p:cNvPr id="8" name="Rectangle 4">
            <a:extLst>
              <a:ext uri="{FF2B5EF4-FFF2-40B4-BE49-F238E27FC236}">
                <a16:creationId xmlns:a16="http://schemas.microsoft.com/office/drawing/2014/main" id="{A4A5CC2F-4D15-4A73-BC70-5913749D68B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2023</a:t>
            </a:r>
            <a:endParaRPr lang="en-US" altLang="ja-JP" dirty="0"/>
          </a:p>
        </p:txBody>
      </p:sp>
    </p:spTree>
    <p:extLst>
      <p:ext uri="{BB962C8B-B14F-4D97-AF65-F5344CB8AC3E}">
        <p14:creationId xmlns:p14="http://schemas.microsoft.com/office/powerpoint/2010/main" val="13932457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1716B287-81F9-B5E3-32A3-305F4D4CFECD}"/>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3" name="コンテンツ プレースホルダー 2"/>
          <p:cNvSpPr>
            <a:spLocks noGrp="1"/>
          </p:cNvSpPr>
          <p:nvPr>
            <p:ph idx="1"/>
          </p:nvPr>
        </p:nvSpPr>
        <p:spPr>
          <a:xfrm>
            <a:off x="222250" y="1247098"/>
            <a:ext cx="8699499" cy="5215614"/>
          </a:xfrm>
        </p:spPr>
        <p:txBody>
          <a:bodyPr/>
          <a:lstStyle/>
          <a:p>
            <a:r>
              <a:rPr lang="en-US" altLang="ja-JP" sz="2400" dirty="0">
                <a:ea typeface="ＭＳ Ｐゴシック" charset="-128"/>
              </a:rPr>
              <a:t>Required notices</a:t>
            </a:r>
          </a:p>
          <a:p>
            <a:pPr lvl="1"/>
            <a:r>
              <a:rPr lang="en-US" altLang="ja-JP" sz="2000" dirty="0">
                <a:ea typeface="ＭＳ Ｐゴシック" charset="-128"/>
              </a:rPr>
              <a:t>Affiliation FAQ - http://standards.ieee.org/faqs/affiliationFAQ.html</a:t>
            </a:r>
          </a:p>
          <a:p>
            <a:pPr lvl="1"/>
            <a:r>
              <a:rPr lang="en-US" altLang="ja-JP" sz="2000" dirty="0">
                <a:ea typeface="ＭＳ Ｐゴシック" charset="-128"/>
              </a:rPr>
              <a:t>Anti-Trust FAQ - http://standards.ieee.org/resources/antitrust-guidelines.pdf</a:t>
            </a:r>
          </a:p>
          <a:p>
            <a:pPr lvl="1"/>
            <a:r>
              <a:rPr lang="en-US" altLang="ja-JP" sz="2000" dirty="0">
                <a:ea typeface="ＭＳ Ｐゴシック" charset="-128"/>
              </a:rPr>
              <a:t>Ethics - http://www.ieee.org/portal/cms_docs/about/CoE_poster.pdf</a:t>
            </a:r>
          </a:p>
          <a:p>
            <a:r>
              <a:rPr lang="en-US" altLang="ja-JP" sz="2400" dirty="0">
                <a:ea typeface="ＭＳ Ｐゴシック" charset="-128"/>
              </a:rPr>
              <a:t>Chair and Secretary</a:t>
            </a:r>
          </a:p>
          <a:p>
            <a:pPr lvl="1"/>
            <a:r>
              <a:rPr lang="en-US" altLang="ja-JP" sz="2000" dirty="0">
                <a:ea typeface="ＭＳ Ｐゴシック" charset="-128"/>
              </a:rPr>
              <a:t>Chair; Ryuji Kohno(YNU/YRP-IAI)</a:t>
            </a:r>
          </a:p>
          <a:p>
            <a:pPr lvl="1"/>
            <a:r>
              <a:rPr lang="en-US" altLang="ja-JP" sz="2000" dirty="0">
                <a:ea typeface="ＭＳ Ｐゴシック" charset="-128"/>
              </a:rPr>
              <a:t>1</a:t>
            </a:r>
            <a:r>
              <a:rPr lang="en-US" altLang="ja-JP" sz="2000" baseline="30000" dirty="0">
                <a:ea typeface="ＭＳ Ｐゴシック" charset="-128"/>
              </a:rPr>
              <a:t>st</a:t>
            </a:r>
            <a:r>
              <a:rPr lang="en-US" altLang="ja-JP" sz="2000" dirty="0">
                <a:ea typeface="ＭＳ Ｐゴシック" charset="-128"/>
              </a:rPr>
              <a:t> Vice Chair; Marco Hernandez(YRP-IAI/CWC)</a:t>
            </a:r>
          </a:p>
          <a:p>
            <a:pPr lvl="1"/>
            <a:r>
              <a:rPr lang="en-US" altLang="ja-JP" sz="2000" dirty="0">
                <a:ea typeface="ＭＳ Ｐゴシック" charset="-128"/>
              </a:rPr>
              <a:t>2</a:t>
            </a:r>
            <a:r>
              <a:rPr lang="en-US" altLang="ja-JP" sz="2000" baseline="30000" dirty="0">
                <a:ea typeface="ＭＳ Ｐゴシック" charset="-128"/>
              </a:rPr>
              <a:t>nd</a:t>
            </a:r>
            <a:r>
              <a:rPr lang="en-US" altLang="ja-JP" sz="2000" dirty="0">
                <a:ea typeface="ＭＳ Ｐゴシック" charset="-128"/>
              </a:rPr>
              <a:t> Vice Chair; Daisuke Anzai(</a:t>
            </a:r>
            <a:r>
              <a:rPr lang="en-US" altLang="ja-JP" sz="2000" dirty="0" err="1">
                <a:ea typeface="ＭＳ Ｐゴシック" charset="-128"/>
              </a:rPr>
              <a:t>NiTech</a:t>
            </a:r>
            <a:r>
              <a:rPr lang="en-US" altLang="ja-JP" sz="2000" dirty="0">
                <a:ea typeface="ＭＳ Ｐゴシック" charset="-128"/>
              </a:rPr>
              <a:t>)</a:t>
            </a:r>
          </a:p>
          <a:p>
            <a:pPr lvl="1"/>
            <a:r>
              <a:rPr lang="en-US" altLang="ja-JP" sz="2000" dirty="0" err="1">
                <a:ea typeface="ＭＳ Ｐゴシック" charset="-128"/>
              </a:rPr>
              <a:t>Secretar</a:t>
            </a:r>
            <a:r>
              <a:rPr lang="en-US" altLang="ja-JP" sz="2000" dirty="0">
                <a:ea typeface="ＭＳ Ｐゴシック" charset="-128"/>
              </a:rPr>
              <a:t>; Takumi Kobayashi(</a:t>
            </a:r>
            <a:r>
              <a:rPr lang="en-US" altLang="ja-JP" sz="2000" dirty="0" err="1">
                <a:ea typeface="ＭＳ Ｐゴシック" charset="-128"/>
              </a:rPr>
              <a:t>NiTech</a:t>
            </a:r>
            <a:r>
              <a:rPr lang="en-US" altLang="ja-JP" sz="2000" dirty="0">
                <a:ea typeface="ＭＳ Ｐゴシック" charset="-128"/>
              </a:rPr>
              <a:t>)</a:t>
            </a:r>
          </a:p>
          <a:p>
            <a:pPr lvl="1"/>
            <a:r>
              <a:rPr lang="en-US" altLang="ja-JP" sz="2000" dirty="0">
                <a:ea typeface="ＭＳ Ｐゴシック" charset="-128"/>
              </a:rPr>
              <a:t>Technical </a:t>
            </a:r>
            <a:r>
              <a:rPr lang="en-US" altLang="ja-JP" sz="2000" dirty="0" err="1">
                <a:ea typeface="ＭＳ Ｐゴシック" charset="-128"/>
              </a:rPr>
              <a:t>Co-Editors;Minsoo</a:t>
            </a:r>
            <a:r>
              <a:rPr lang="en-US" altLang="ja-JP" sz="2000" dirty="0">
                <a:ea typeface="ＭＳ Ｐゴシック" charset="-128"/>
              </a:rPr>
              <a:t> Kim(YRP-IAI). </a:t>
            </a:r>
          </a:p>
          <a:p>
            <a:pPr marL="457200" lvl="1" indent="0">
              <a:buNone/>
            </a:pPr>
            <a:r>
              <a:rPr lang="en-US" altLang="ja-JP" sz="2000" dirty="0">
                <a:ea typeface="ＭＳ Ｐゴシック" charset="-128"/>
              </a:rPr>
              <a:t>                                       Seong-Soon Joo(KPST), </a:t>
            </a:r>
          </a:p>
          <a:p>
            <a:pPr marL="457200" lvl="1" indent="0">
              <a:buNone/>
            </a:pPr>
            <a:r>
              <a:rPr lang="en-US" altLang="ja-JP" sz="2000" dirty="0">
                <a:ea typeface="ＭＳ Ｐゴシック" charset="-128"/>
              </a:rPr>
              <a:t>                                       Kento </a:t>
            </a:r>
            <a:r>
              <a:rPr lang="en-US" altLang="ja-JP" sz="2000" dirty="0" err="1">
                <a:ea typeface="ＭＳ Ｐゴシック" charset="-128"/>
              </a:rPr>
              <a:t>Takabayashi</a:t>
            </a:r>
            <a:r>
              <a:rPr lang="en-US" altLang="ja-JP" sz="2000" dirty="0">
                <a:ea typeface="ＭＳ Ｐゴシック" charset="-128"/>
              </a:rPr>
              <a:t>(Toyo U),</a:t>
            </a:r>
          </a:p>
          <a:p>
            <a:pPr marL="457200" lvl="1" indent="0">
              <a:buNone/>
            </a:pPr>
            <a:r>
              <a:rPr lang="en-US" altLang="ja-JP" sz="2000" dirty="0">
                <a:ea typeface="ＭＳ Ｐゴシック" charset="-128"/>
              </a:rPr>
              <a:t>                                       Marco Hernandez (YRP-IAI/CWC)</a:t>
            </a:r>
          </a:p>
          <a:p>
            <a:pPr marL="457200" lvl="1" indent="0">
              <a:buNone/>
            </a:pPr>
            <a:endParaRPr lang="en-US" altLang="ja-JP" sz="2000" dirty="0">
              <a:ea typeface="ＭＳ Ｐゴシック" charset="-128"/>
            </a:endParaRPr>
          </a:p>
          <a:p>
            <a:pPr lvl="1"/>
            <a:endParaRPr lang="en-US" altLang="ja-JP" sz="1800" dirty="0">
              <a:ea typeface="ＭＳ Ｐゴシック" charset="-128"/>
            </a:endParaRPr>
          </a:p>
          <a:p>
            <a:pPr lvl="1"/>
            <a:endParaRPr lang="en-US" altLang="ja-JP" sz="1800" dirty="0">
              <a:ea typeface="ＭＳ Ｐゴシック" charset="-128"/>
            </a:endParaRPr>
          </a:p>
          <a:p>
            <a:endParaRPr kumimoji="1" lang="ja-JP" altLang="en-US" sz="3600" dirty="0"/>
          </a:p>
        </p:txBody>
      </p:sp>
      <p:sp>
        <p:nvSpPr>
          <p:cNvPr id="2" name="タイトル 1"/>
          <p:cNvSpPr>
            <a:spLocks noGrp="1"/>
          </p:cNvSpPr>
          <p:nvPr>
            <p:ph type="title"/>
          </p:nvPr>
        </p:nvSpPr>
        <p:spPr>
          <a:xfrm>
            <a:off x="685800" y="404664"/>
            <a:ext cx="7772400" cy="1066800"/>
          </a:xfrm>
        </p:spPr>
        <p:txBody>
          <a:bodyPr/>
          <a:lstStyle/>
          <a:p>
            <a:r>
              <a:rPr lang="en-US" altLang="ja-JP" b="1" dirty="0">
                <a:ea typeface="ＭＳ Ｐゴシック" charset="-128"/>
              </a:rPr>
              <a:t>Administrative Items</a:t>
            </a:r>
            <a:endParaRPr kumimoji="1" lang="ja-JP" altLang="en-US" b="1" dirty="0"/>
          </a:p>
        </p:txBody>
      </p: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7</a:t>
            </a:fld>
            <a:endParaRPr lang="en-US" altLang="ja-JP" dirty="0"/>
          </a:p>
        </p:txBody>
      </p:sp>
      <p:sp>
        <p:nvSpPr>
          <p:cNvPr id="8" name="Rectangle 4">
            <a:extLst>
              <a:ext uri="{FF2B5EF4-FFF2-40B4-BE49-F238E27FC236}">
                <a16:creationId xmlns:a16="http://schemas.microsoft.com/office/drawing/2014/main" id="{6867C7CB-FBC0-4A91-8683-04D0B27776E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2023</a:t>
            </a:r>
            <a:endParaRPr lang="en-US" altLang="ja-JP" dirty="0"/>
          </a:p>
        </p:txBody>
      </p:sp>
    </p:spTree>
    <p:extLst>
      <p:ext uri="{BB962C8B-B14F-4D97-AF65-F5344CB8AC3E}">
        <p14:creationId xmlns:p14="http://schemas.microsoft.com/office/powerpoint/2010/main" val="17343097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3659C8B1-D1A2-2AC1-78CA-425A011232E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8</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b="1" u="sng" kern="0" dirty="0">
                <a:ea typeface="ＭＳ Ｐゴシック" charset="-128"/>
              </a:rPr>
              <a:t>Participants, Patents, and Duty to Inform</a:t>
            </a:r>
            <a:endParaRPr lang="en-US" altLang="ja-JP" sz="3200" b="1" kern="0" dirty="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a:ea typeface="ＭＳ Ｐゴシック" charset="-128"/>
              </a:rPr>
              <a:t>All participants in this meeting have certain obligations under the IEEE-SA Patent Policy. </a:t>
            </a:r>
          </a:p>
          <a:p>
            <a:pPr lvl="1"/>
            <a:r>
              <a:rPr lang="en-US" altLang="ja-JP" sz="1600" b="1" kern="0" dirty="0">
                <a:solidFill>
                  <a:srgbClr val="003399"/>
                </a:solidFill>
                <a:ea typeface="ＭＳ Ｐゴシック" charset="-128"/>
              </a:rPr>
              <a:t>Participants [Note: </a:t>
            </a:r>
            <a:r>
              <a:rPr lang="en-GB" sz="1600" b="1" kern="0" dirty="0">
                <a:solidFill>
                  <a:srgbClr val="003399"/>
                </a:solidFill>
              </a:rPr>
              <a:t>Quoted text excerpted from IEEE-SA Standards Board Bylaws subclause 6.2</a:t>
            </a:r>
            <a:r>
              <a:rPr lang="en-US" altLang="ja-JP" sz="1600" b="1" kern="0" dirty="0">
                <a:solidFill>
                  <a:srgbClr val="003399"/>
                </a:solidFill>
                <a:ea typeface="ＭＳ Ｐゴシック" charset="-128"/>
              </a:rPr>
              <a:t>]:</a:t>
            </a:r>
          </a:p>
          <a:p>
            <a:pPr lvl="2"/>
            <a:r>
              <a:rPr lang="en-US" altLang="ja-JP" sz="1600" b="1" kern="0" dirty="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a:ea typeface="ＭＳ Ｐゴシック" charset="-128"/>
            </a:endParaRPr>
          </a:p>
          <a:p>
            <a:pPr lvl="3"/>
            <a:r>
              <a:rPr lang="en-US" altLang="ja-JP" sz="1400" b="1" kern="0" dirty="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a:solidFill>
                  <a:srgbClr val="003399"/>
                </a:solidFill>
                <a:ea typeface="ＭＳ Ｐゴシック" charset="-128"/>
              </a:rPr>
              <a:t>Early identification of holders of potential Essential Patent Claims is strongly encouraged</a:t>
            </a:r>
          </a:p>
          <a:p>
            <a:pPr lvl="1"/>
            <a:r>
              <a:rPr lang="en-US" altLang="ja-JP" sz="1600" b="1" kern="0" dirty="0">
                <a:solidFill>
                  <a:srgbClr val="003399"/>
                </a:solidFill>
                <a:ea typeface="ＭＳ Ｐゴシック" charset="-128"/>
              </a:rPr>
              <a:t>No duty to perform a patent search</a:t>
            </a:r>
            <a:endParaRPr lang="en-US" altLang="ja-JP" sz="1600" kern="0" dirty="0">
              <a:ea typeface="ＭＳ Ｐゴシック" charset="-128"/>
            </a:endParaRPr>
          </a:p>
        </p:txBody>
      </p:sp>
      <p:sp>
        <p:nvSpPr>
          <p:cNvPr id="10" name="Rectangle 4">
            <a:extLst>
              <a:ext uri="{FF2B5EF4-FFF2-40B4-BE49-F238E27FC236}">
                <a16:creationId xmlns:a16="http://schemas.microsoft.com/office/drawing/2014/main" id="{A60D4C30-417F-4EDF-B387-C47E36B1D45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2023</a:t>
            </a:r>
            <a:endParaRPr lang="en-US" altLang="ja-JP" dirty="0"/>
          </a:p>
        </p:txBody>
      </p:sp>
    </p:spTree>
    <p:extLst>
      <p:ext uri="{BB962C8B-B14F-4D97-AF65-F5344CB8AC3E}">
        <p14:creationId xmlns:p14="http://schemas.microsoft.com/office/powerpoint/2010/main" val="587266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619A7A63-B642-79F5-D8C7-CF666BF1E62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b="1" u="sng" kern="0" dirty="0"/>
              <a:t>Patent Related Links</a:t>
            </a:r>
            <a:endParaRPr lang="en-US" altLang="ja-JP" b="1" u="sng" kern="0" dirty="0">
              <a:ea typeface="ＭＳ Ｐゴシック" charset="-128"/>
            </a:endParaRPr>
          </a:p>
        </p:txBody>
      </p:sp>
      <p:sp>
        <p:nvSpPr>
          <p:cNvPr id="4" name="スライド番号プレースホルダー 3"/>
          <p:cNvSpPr>
            <a:spLocks noGrp="1"/>
          </p:cNvSpPr>
          <p:nvPr>
            <p:ph type="sldNum" sz="quarter" idx="12"/>
          </p:nvPr>
        </p:nvSpPr>
        <p:spPr/>
        <p:txBody>
          <a:bodyPr/>
          <a:lstStyle/>
          <a:p>
            <a:r>
              <a:rPr lang="en-US" altLang="ja-JP" dirty="0"/>
              <a:t>Slide </a:t>
            </a:r>
            <a:fld id="{266A080E-4E30-4968-B029-7CF782D6220C}" type="slidenum">
              <a:rPr lang="en-US" altLang="ja-JP" smtClean="0"/>
              <a:pPr/>
              <a:t>9</a:t>
            </a:fld>
            <a:endParaRPr lang="en-US" altLang="ja-JP" dirty="0"/>
          </a:p>
        </p:txBody>
      </p:sp>
      <p:sp>
        <p:nvSpPr>
          <p:cNvPr id="6" name="Rectangle 3"/>
          <p:cNvSpPr txBox="1">
            <a:spLocks noChangeArrowheads="1"/>
          </p:cNvSpPr>
          <p:nvPr/>
        </p:nvSpPr>
        <p:spPr>
          <a:xfrm>
            <a:off x="258044" y="1268760"/>
            <a:ext cx="8640960" cy="3513305"/>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a:ea typeface="ＭＳ Ｐゴシック" charset="-128"/>
                <a:cs typeface="Times New Roman" pitchFamily="18" charset="0"/>
              </a:rPr>
              <a:t>	Patent Policy is stated in these sources:</a:t>
            </a:r>
          </a:p>
          <a:p>
            <a:pPr marL="715963" marR="0" lvl="1" indent="0" algn="l" defTabSz="914400" rtl="0" eaLnBrk="1" fontAlgn="auto" latinLnBrk="0" hangingPunct="1">
              <a:lnSpc>
                <a:spcPct val="80000"/>
              </a:lnSpc>
              <a:spcBef>
                <a:spcPts val="173"/>
              </a:spcBef>
              <a:spcAft>
                <a:spcPts val="0"/>
              </a:spcAft>
              <a:buClr>
                <a:srgbClr val="000000"/>
              </a:buClr>
              <a:buSzPct val="45000"/>
              <a:buFont typeface="Wingdings" charset="2"/>
              <a:buChar char=""/>
              <a:tabLst/>
              <a:defRPr/>
            </a:pPr>
            <a:r>
              <a:rPr lang="en-GB" sz="2400" kern="0" dirty="0"/>
              <a:t>	</a:t>
            </a:r>
            <a:r>
              <a:rPr kumimoji="1" lang="en-IE" altLang="ja-JP" sz="2400" b="1" i="1" u="none" strike="noStrike" kern="1200" cap="none" spc="-1" normalizeH="0" baseline="0" noProof="0" dirty="0">
                <a:ln>
                  <a:noFill/>
                </a:ln>
                <a:solidFill>
                  <a:srgbClr val="000000"/>
                </a:solidFill>
                <a:effectLst/>
                <a:uLnTx/>
                <a:uFillTx/>
                <a:latin typeface="Calibri"/>
                <a:ea typeface="Calibri"/>
              </a:rPr>
              <a:t>IEEE-SA Standards Board Bylaws</a:t>
            </a:r>
            <a:r>
              <a:rPr kumimoji="1" lang="en-IE" altLang="ja-JP" sz="2400" b="1" i="0" u="none" strike="noStrike" kern="1200" cap="none" spc="-1" normalizeH="0" baseline="0" noProof="0" dirty="0">
                <a:ln>
                  <a:noFill/>
                </a:ln>
                <a:solidFill>
                  <a:srgbClr val="000000"/>
                </a:solidFill>
                <a:effectLst/>
                <a:uLnTx/>
                <a:uFillTx/>
                <a:latin typeface="Calibri"/>
                <a:ea typeface="Calibri"/>
              </a:rPr>
              <a:t> </a:t>
            </a:r>
            <a:r>
              <a:rPr kumimoji="1" lang="en-IE" altLang="ja-JP" sz="1800" b="1" i="0" u="none" strike="noStrike" kern="1200" cap="none" spc="-1" normalizeH="0" baseline="0" noProof="0" dirty="0">
                <a:ln>
                  <a:noFill/>
                </a:ln>
                <a:solidFill>
                  <a:srgbClr val="000000"/>
                </a:solidFill>
                <a:effectLst/>
                <a:uLnTx/>
                <a:uFillTx/>
                <a:latin typeface="Calibri"/>
                <a:ea typeface="Calibri"/>
              </a:rPr>
              <a:t>(http://standards.ieee.org/develop/policies/bylaws/sect6-7.html#6) </a:t>
            </a:r>
            <a:endParaRPr kumimoji="1" lang="en-IE" altLang="ja-JP" sz="1800" b="0" i="0" u="none" strike="noStrike" kern="1200" cap="none" spc="-1" normalizeH="0" baseline="0" noProof="0" dirty="0">
              <a:ln>
                <a:noFill/>
              </a:ln>
              <a:solidFill>
                <a:prstClr val="black"/>
              </a:solidFill>
              <a:effectLst/>
              <a:uLnTx/>
              <a:uFillTx/>
              <a:latin typeface="Arial"/>
            </a:endParaRPr>
          </a:p>
          <a:p>
            <a:pPr marL="715963" marR="0" lvl="1" indent="0" algn="l" defTabSz="914400" rtl="0" eaLnBrk="1" fontAlgn="auto" latinLnBrk="0" hangingPunct="1">
              <a:lnSpc>
                <a:spcPct val="90000"/>
              </a:lnSpc>
              <a:spcBef>
                <a:spcPts val="400"/>
              </a:spcBef>
              <a:spcAft>
                <a:spcPts val="0"/>
              </a:spcAft>
              <a:buClr>
                <a:srgbClr val="000000"/>
              </a:buClr>
              <a:buSzPct val="45000"/>
              <a:buFont typeface="Wingdings" charset="2"/>
              <a:buChar char=""/>
              <a:tabLst/>
              <a:defRPr/>
            </a:pPr>
            <a:r>
              <a:rPr kumimoji="1" lang="en-IE" altLang="ja-JP" sz="2400" b="1" i="1" u="none" strike="noStrike" kern="1200" cap="none" spc="-1" normalizeH="0" baseline="0" noProof="0" dirty="0">
                <a:ln>
                  <a:noFill/>
                </a:ln>
                <a:solidFill>
                  <a:srgbClr val="000000"/>
                </a:solidFill>
                <a:effectLst/>
                <a:uLnTx/>
                <a:uFillTx/>
                <a:latin typeface="Calibri"/>
                <a:ea typeface="Calibri"/>
              </a:rPr>
              <a:t>  IEEE-SA Standards Board Operations Manual</a:t>
            </a:r>
            <a:r>
              <a:rPr kumimoji="1" lang="en-IE" altLang="ja-JP" sz="2400" b="1" i="0" u="none" strike="noStrike" kern="1200" cap="none" spc="-1" normalizeH="0" baseline="0" noProof="0" dirty="0">
                <a:ln>
                  <a:noFill/>
                </a:ln>
                <a:solidFill>
                  <a:srgbClr val="000000"/>
                </a:solidFill>
                <a:effectLst/>
                <a:uLnTx/>
                <a:uFillTx/>
                <a:latin typeface="Calibri"/>
                <a:ea typeface="Calibri"/>
              </a:rPr>
              <a:t> </a:t>
            </a:r>
            <a:r>
              <a:rPr kumimoji="1" lang="en-IE" altLang="ja-JP" sz="1800" b="1" i="0" u="none" strike="noStrike" kern="1200" cap="none" spc="-1" normalizeH="0" baseline="0" noProof="0" dirty="0">
                <a:ln>
                  <a:noFill/>
                </a:ln>
                <a:solidFill>
                  <a:srgbClr val="000000"/>
                </a:solidFill>
                <a:effectLst/>
                <a:uLnTx/>
                <a:uFillTx/>
                <a:latin typeface="Calibri"/>
                <a:ea typeface="Calibri"/>
              </a:rPr>
              <a:t>(</a:t>
            </a:r>
            <a:r>
              <a:rPr kumimoji="1" lang="en-IE" altLang="ja-JP" sz="1800" b="1" i="0" u="sng" strike="noStrike" kern="1200" cap="none" spc="-1" normalizeH="0" baseline="0" noProof="0" dirty="0">
                <a:ln>
                  <a:noFill/>
                </a:ln>
                <a:solidFill>
                  <a:srgbClr val="0000FF"/>
                </a:solidFill>
                <a:effectLst/>
                <a:uLnTx/>
                <a:uFillTx/>
                <a:latin typeface="Calibri"/>
                <a:ea typeface="Calibri"/>
                <a:hlinkClick r:id="rId3"/>
              </a:rPr>
              <a:t>http://standards.ieee.org/develop/policies/opman/sect6.html#6.3</a:t>
            </a:r>
            <a:r>
              <a:rPr kumimoji="1" lang="en-IE" altLang="ja-JP" sz="1800" b="1" i="0" u="none" strike="noStrike" kern="1200" cap="none" spc="-1" normalizeH="0" baseline="0" noProof="0" dirty="0">
                <a:ln>
                  <a:noFill/>
                </a:ln>
                <a:solidFill>
                  <a:srgbClr val="000000"/>
                </a:solidFill>
                <a:effectLst/>
                <a:uLnTx/>
                <a:uFillTx/>
                <a:latin typeface="Calibri"/>
                <a:ea typeface="Calibri"/>
              </a:rPr>
              <a:t>)</a:t>
            </a:r>
            <a:endParaRPr kumimoji="1" lang="en-IE" altLang="ja-JP" sz="1800" b="0" i="0" u="none" strike="noStrike" kern="1200" cap="none" spc="-1" normalizeH="0" baseline="0" noProof="0" dirty="0">
              <a:ln>
                <a:noFill/>
              </a:ln>
              <a:solidFill>
                <a:prstClr val="black"/>
              </a:solidFill>
              <a:effectLst/>
              <a:uLnTx/>
              <a:uFillTx/>
              <a:latin typeface="Arial"/>
            </a:endParaRPr>
          </a:p>
          <a:p>
            <a:pPr marL="715963" marR="0" lvl="0" indent="414338" algn="l" defTabSz="914400" rtl="0" eaLnBrk="1" fontAlgn="auto" latinLnBrk="0" hangingPunct="1">
              <a:lnSpc>
                <a:spcPct val="90000"/>
              </a:lnSpc>
              <a:spcBef>
                <a:spcPts val="400"/>
              </a:spcBef>
              <a:spcAft>
                <a:spcPts val="0"/>
              </a:spcAft>
              <a:buClr>
                <a:srgbClr val="000000"/>
              </a:buClr>
              <a:buSzPct val="45000"/>
              <a:buFont typeface="Wingdings" charset="2"/>
              <a:buChar char=""/>
              <a:tabLst/>
              <a:defRPr/>
            </a:pPr>
            <a:r>
              <a:rPr kumimoji="1" lang="en-US" altLang="ja-JP" sz="2400" b="1" i="0" u="none" strike="noStrike" kern="1200" cap="none" spc="-1" normalizeH="0" baseline="0" noProof="0" dirty="0">
                <a:ln>
                  <a:noFill/>
                </a:ln>
                <a:solidFill>
                  <a:srgbClr val="000000"/>
                </a:solidFill>
                <a:effectLst/>
                <a:uLnTx/>
                <a:uFillTx/>
                <a:latin typeface="Calibri"/>
                <a:ea typeface="Calibri"/>
              </a:rPr>
              <a:t>Material about the patent policy is available at</a:t>
            </a:r>
            <a:br>
              <a:rPr kumimoji="1" lang="en-US" altLang="ja-JP" sz="2400" b="0" i="0" u="none" strike="noStrike" kern="1200" cap="none" spc="0" normalizeH="0" baseline="0" noProof="0" dirty="0">
                <a:ln>
                  <a:noFill/>
                </a:ln>
                <a:solidFill>
                  <a:prstClr val="black"/>
                </a:solidFill>
                <a:effectLst/>
                <a:uLnTx/>
                <a:uFillTx/>
                <a:latin typeface="Arial"/>
              </a:rPr>
            </a:br>
            <a:r>
              <a:rPr kumimoji="1" lang="en-US" altLang="ja-JP" sz="2000" b="1" i="1" u="sng" strike="noStrike" kern="1200" cap="none" spc="-1" normalizeH="0" baseline="0" noProof="0" dirty="0">
                <a:ln>
                  <a:noFill/>
                </a:ln>
                <a:solidFill>
                  <a:srgbClr val="0000FF"/>
                </a:solidFill>
                <a:effectLst/>
                <a:uLnTx/>
                <a:uFillTx/>
                <a:latin typeface="Calibri"/>
                <a:ea typeface="Calibri"/>
                <a:hlinkClick r:id="rId4"/>
              </a:rPr>
              <a:t>http://standards.ieee.org/about/sasb/patcom/materials.html</a:t>
            </a:r>
            <a:endParaRPr kumimoji="1" lang="en-US" altLang="ja-JP" sz="2000" b="0" i="0" u="none" strike="noStrike" kern="1200" cap="none" spc="-1" normalizeH="0" baseline="0" noProof="0" dirty="0">
              <a:ln>
                <a:noFill/>
              </a:ln>
              <a:solidFill>
                <a:prstClr val="black"/>
              </a:solidFill>
              <a:effectLst/>
              <a:uLnTx/>
              <a:uFillTx/>
              <a:latin typeface="Arial"/>
            </a:endParaRPr>
          </a:p>
        </p:txBody>
      </p:sp>
      <p:sp>
        <p:nvSpPr>
          <p:cNvPr id="8" name="Rectangle 7"/>
          <p:cNvSpPr>
            <a:spLocks noChangeArrowheads="1"/>
          </p:cNvSpPr>
          <p:nvPr/>
        </p:nvSpPr>
        <p:spPr bwMode="auto">
          <a:xfrm>
            <a:off x="1181100" y="4675444"/>
            <a:ext cx="6781800" cy="17173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16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6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600" b="1" dirty="0">
                <a:solidFill>
                  <a:srgbClr val="000099"/>
                </a:solidFill>
                <a:latin typeface="Arial" charset="0"/>
                <a:ea typeface="ＭＳ Ｐゴシック" charset="-128"/>
              </a:rPr>
              <a:t>This slide set is available at https://development.standards.ieee.org/myproject/Public/mytools/mob/slideset.ppt</a:t>
            </a:r>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2023</a:t>
            </a:r>
            <a:endParaRPr lang="en-US" altLang="ja-JP" dirty="0"/>
          </a:p>
        </p:txBody>
      </p:sp>
    </p:spTree>
    <p:extLst>
      <p:ext uri="{BB962C8B-B14F-4D97-AF65-F5344CB8AC3E}">
        <p14:creationId xmlns:p14="http://schemas.microsoft.com/office/powerpoint/2010/main" val="505958742"/>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74760</TotalTime>
  <Words>3082</Words>
  <Application>Microsoft Office PowerPoint</Application>
  <PresentationFormat>画面に合わせる (4:3)</PresentationFormat>
  <Paragraphs>283</Paragraphs>
  <Slides>21</Slides>
  <Notes>19</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21</vt:i4>
      </vt:variant>
    </vt:vector>
  </HeadingPairs>
  <TitlesOfParts>
    <vt:vector size="30" baseType="lpstr">
      <vt:lpstr>Monotype Sorts</vt:lpstr>
      <vt:lpstr>ＭＳ Ｐゴシック</vt:lpstr>
      <vt:lpstr>游ゴシック</vt:lpstr>
      <vt:lpstr>Arial</vt:lpstr>
      <vt:lpstr>Calibri</vt:lpstr>
      <vt:lpstr>Montserrat</vt:lpstr>
      <vt:lpstr>Times New Roman</vt:lpstr>
      <vt:lpstr>Wingdings</vt:lpstr>
      <vt:lpstr>IEEE-P802_15</vt:lpstr>
      <vt:lpstr>PowerPoint プレゼンテーション</vt:lpstr>
      <vt:lpstr>IEEE 802.15 TG15.6ma  (Revision of IEEE802.15.6-2012)  Opening Information  In Personal and Virtual Hybrid Plenary Session Buckhead, Atlanta, Georgia, USA September 10th, 2023  Ryuji Kohno Yokohama National University(YNU), YRP International Alliance Institute(YRP-IAI)</vt:lpstr>
      <vt:lpstr>TG15.6ma Interim Session Schedule for 10-14th, Sept. 2023</vt:lpstr>
      <vt:lpstr>TG15.6ma Plenary Session Schedule for 10-14th, Sept. 2023</vt:lpstr>
      <vt:lpstr>PowerPoint プレゼンテーション</vt:lpstr>
      <vt:lpstr>Attendance</vt:lpstr>
      <vt:lpstr>Administrative Items</vt:lpstr>
      <vt:lpstr>PowerPoint プレゼンテーション</vt:lpstr>
      <vt:lpstr>PowerPoint プレゼンテーション</vt:lpstr>
      <vt:lpstr>Call for Potentially Essential Patents</vt:lpstr>
      <vt:lpstr>Other Guidelines for IEEE WG Meetings</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Objectives of TG 6ma – Enhanced Dependability Body Area Network (ED-BAN)</vt:lpstr>
      <vt:lpstr>Agenda items for the week</vt:lpstr>
      <vt:lpstr>TG15.6ma Interim Session Schedule for 10-14th, Sept. 2023</vt:lpstr>
      <vt:lpstr>Contacts and Conference call</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IG DEP schedule in January 2021</dc:title>
  <dc:creator>kohno@ynu.ac.jp</dc:creator>
  <cp:lastModifiedBy>Ryuji Kohno</cp:lastModifiedBy>
  <cp:revision>138</cp:revision>
  <cp:lastPrinted>2022-07-06T15:32:43Z</cp:lastPrinted>
  <dcterms:created xsi:type="dcterms:W3CDTF">2020-12-17T10:56:09Z</dcterms:created>
  <dcterms:modified xsi:type="dcterms:W3CDTF">2023-09-10T21:36:46Z</dcterms:modified>
</cp:coreProperties>
</file>