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
  </p:notesMasterIdLst>
  <p:handoutMasterIdLst>
    <p:handoutMasterId r:id="rId14"/>
  </p:handoutMasterIdLst>
  <p:sldIdLst>
    <p:sldId id="408" r:id="rId2"/>
    <p:sldId id="409" r:id="rId3"/>
    <p:sldId id="411" r:id="rId4"/>
    <p:sldId id="410" r:id="rId5"/>
    <p:sldId id="420" r:id="rId6"/>
    <p:sldId id="426" r:id="rId7"/>
    <p:sldId id="421" r:id="rId8"/>
    <p:sldId id="427" r:id="rId9"/>
    <p:sldId id="428" r:id="rId10"/>
    <p:sldId id="424" r:id="rId11"/>
    <p:sldId id="41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23</a:t>
            </a:r>
            <a:r>
              <a:rPr lang="en-US" altLang="en-US" sz="1400" b="1" baseline="0" dirty="0" smtClean="0"/>
              <a:t>-0461-</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Further considerations on frequency stitching and CIR reports</a:t>
            </a:r>
          </a:p>
          <a:p>
            <a:pPr algn="just" eaLnBrk="1" hangingPunct="1">
              <a:spcBef>
                <a:spcPct val="0"/>
              </a:spcBef>
              <a:buClrTx/>
              <a:buFontTx/>
              <a:buNone/>
              <a:defRPr/>
            </a:pPr>
            <a:r>
              <a:rPr lang="en-US" altLang="en-US" sz="1600" b="1" dirty="0" smtClean="0">
                <a:latin typeface="+mj-lt"/>
              </a:rPr>
              <a:t>Source:</a:t>
            </a:r>
            <a:r>
              <a:rPr lang="en-US" altLang="en-US" sz="1600" dirty="0" smtClean="0">
                <a:latin typeface="+mj-lt"/>
              </a:rPr>
              <a:t> 	Bin Qian</a:t>
            </a:r>
            <a:r>
              <a:rPr lang="en-US" altLang="zh-CN" sz="1600" dirty="0" smtClean="0">
                <a:latin typeface="+mj-lt"/>
              </a:rPr>
              <a:t>, </a:t>
            </a:r>
            <a:r>
              <a:rPr lang="en-US" altLang="en-US" sz="1600" dirty="0" smtClean="0">
                <a:latin typeface="+mj-lt"/>
              </a:rPr>
              <a:t>Chenchen Liu,</a:t>
            </a:r>
            <a:r>
              <a:rPr lang="en-US" altLang="zh-CN" sz="1600" dirty="0" smtClean="0">
                <a:latin typeface="+mj-lt"/>
              </a:rPr>
              <a:t> </a:t>
            </a:r>
            <a:r>
              <a:rPr lang="en-US" altLang="en-US" sz="1600" dirty="0" smtClean="0">
                <a:latin typeface="+mj-lt"/>
              </a:rPr>
              <a:t>Lei </a:t>
            </a:r>
            <a:r>
              <a:rPr lang="en-US" altLang="en-US" sz="1600" dirty="0">
                <a:latin typeface="+mj-lt"/>
              </a:rPr>
              <a:t>Huang, </a:t>
            </a:r>
            <a:r>
              <a:rPr lang="en-US" altLang="zh-CN" sz="1600" dirty="0" err="1">
                <a:latin typeface="+mj-lt"/>
              </a:rPr>
              <a:t>Xiaohui</a:t>
            </a:r>
            <a:r>
              <a:rPr lang="en-US" altLang="zh-CN" sz="1600" dirty="0">
                <a:latin typeface="+mj-lt"/>
              </a:rPr>
              <a:t> Peng, </a:t>
            </a:r>
            <a:r>
              <a:rPr lang="en-US" altLang="en-US" sz="1600" dirty="0" smtClean="0">
                <a:latin typeface="+mj-lt"/>
              </a:rPr>
              <a:t>David </a:t>
            </a:r>
            <a:r>
              <a:rPr lang="en-US" altLang="en-US" sz="1600" dirty="0" err="1" smtClean="0">
                <a:latin typeface="+mj-lt"/>
              </a:rPr>
              <a:t>Xun</a:t>
            </a:r>
            <a:r>
              <a:rPr lang="en-US" altLang="en-US" sz="1600" dirty="0" smtClean="0">
                <a:latin typeface="+mj-lt"/>
              </a:rPr>
              <a:t> Yang (Huawei Technologies)</a:t>
            </a:r>
          </a:p>
          <a:p>
            <a:pPr algn="just" eaLnBrk="1" hangingPunct="1">
              <a:spcBef>
                <a:spcPct val="0"/>
              </a:spcBef>
              <a:buClrTx/>
              <a:buFontTx/>
              <a:buNone/>
              <a:defRPr/>
            </a:pPr>
            <a:r>
              <a:rPr lang="en-US" altLang="en-US" sz="1600" b="1" dirty="0" smtClean="0">
                <a:latin typeface="+mj-lt"/>
              </a:rPr>
              <a:t>Address </a:t>
            </a:r>
            <a:r>
              <a:rPr lang="en-US" altLang="en-US" sz="1600" b="1" dirty="0">
                <a:latin typeface="+mj-lt"/>
              </a:rPr>
              <a:t>: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frequency stitching, CIR reports</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smtClean="0">
                <a:latin typeface="+mj-lt"/>
              </a:rPr>
              <a:t>It is suggested to associate the center frequency of the extended UWB channel with the out-of-sequence channel order calculation formula</a:t>
            </a:r>
          </a:p>
          <a:p>
            <a:pPr algn="just">
              <a:lnSpc>
                <a:spcPct val="160000"/>
              </a:lnSpc>
              <a:buFont typeface="Wingdings" panose="05000000000000000000" pitchFamily="2" charset="2"/>
              <a:buChar char="n"/>
            </a:pPr>
            <a:r>
              <a:rPr lang="en-US" altLang="zh-CN" sz="1800" dirty="0" smtClean="0">
                <a:latin typeface="+mj-lt"/>
              </a:rPr>
              <a:t>It is suggested </a:t>
            </a:r>
            <a:r>
              <a:rPr lang="en-US" altLang="zh-CN" sz="1800" dirty="0">
                <a:latin typeface="+mj-lt"/>
              </a:rPr>
              <a:t>to add </a:t>
            </a:r>
            <a:r>
              <a:rPr lang="en-US" altLang="zh-CN" sz="1800" dirty="0" smtClean="0">
                <a:latin typeface="+mj-lt"/>
              </a:rPr>
              <a:t>Frequency Stitching Type field </a:t>
            </a:r>
            <a:r>
              <a:rPr lang="en-US" altLang="zh-CN" sz="1800" dirty="0">
                <a:latin typeface="+mj-lt"/>
              </a:rPr>
              <a:t>to the frequency stitching </a:t>
            </a:r>
            <a:r>
              <a:rPr lang="en-US" altLang="zh-CN" sz="1800" dirty="0" smtClean="0">
                <a:latin typeface="+mj-lt"/>
              </a:rPr>
              <a:t>parameters</a:t>
            </a:r>
          </a:p>
          <a:p>
            <a:pPr algn="just">
              <a:lnSpc>
                <a:spcPct val="160000"/>
              </a:lnSpc>
              <a:buFont typeface="Wingdings" panose="05000000000000000000" pitchFamily="2" charset="2"/>
              <a:buChar char="n"/>
            </a:pPr>
            <a:r>
              <a:rPr lang="en-US" altLang="zh-CN" sz="1800" dirty="0" smtClean="0">
                <a:latin typeface="+mj-lt"/>
              </a:rPr>
              <a:t>It is </a:t>
            </a:r>
            <a:r>
              <a:rPr lang="en-US" altLang="zh-CN" sz="1800" dirty="0">
                <a:latin typeface="+mj-lt"/>
              </a:rPr>
              <a:t>suggested to a</a:t>
            </a:r>
            <a:r>
              <a:rPr lang="en-US" altLang="zh-CN" sz="1800" dirty="0" smtClean="0">
                <a:latin typeface="+mj-lt"/>
              </a:rPr>
              <a:t>dd </a:t>
            </a:r>
            <a:r>
              <a:rPr lang="en-US" altLang="zh-CN" sz="1800" dirty="0">
                <a:latin typeface="+mj-lt"/>
              </a:rPr>
              <a:t>Number of </a:t>
            </a:r>
            <a:r>
              <a:rPr lang="en-US" altLang="zh-CN" sz="1800" dirty="0" smtClean="0">
                <a:latin typeface="+mj-lt"/>
              </a:rPr>
              <a:t>Segments </a:t>
            </a:r>
            <a:r>
              <a:rPr lang="en-US" altLang="zh-CN" sz="1800" dirty="0">
                <a:latin typeface="+mj-lt"/>
              </a:rPr>
              <a:t>field to the CIR Report IE </a:t>
            </a:r>
            <a:endParaRPr lang="en-US" altLang="zh-CN" sz="1800" dirty="0" smtClean="0">
              <a:latin typeface="+mj-lt"/>
            </a:endParaRPr>
          </a:p>
          <a:p>
            <a:pPr algn="just">
              <a:lnSpc>
                <a:spcPct val="160000"/>
              </a:lnSpc>
              <a:buFont typeface="Wingdings" panose="05000000000000000000" pitchFamily="2" charset="2"/>
              <a:buChar char="n"/>
            </a:pPr>
            <a:r>
              <a:rPr lang="en-US" altLang="zh-CN" sz="1800" dirty="0" smtClean="0">
                <a:latin typeface="+mj-lt"/>
              </a:rPr>
              <a:t>It is suggested to </a:t>
            </a:r>
            <a:r>
              <a:rPr lang="en-US" altLang="zh-CN" sz="1800" dirty="0">
                <a:latin typeface="+mj-lt"/>
              </a:rPr>
              <a:t>arrange the multiple receive reports </a:t>
            </a:r>
            <a:r>
              <a:rPr lang="en-US" altLang="zh-CN" sz="1800" dirty="0" smtClean="0">
                <a:latin typeface="+mj-lt"/>
              </a:rPr>
              <a:t>included in the Receive Report(s) field in </a:t>
            </a:r>
            <a:r>
              <a:rPr lang="en-US" altLang="zh-CN" sz="1800" dirty="0">
                <a:latin typeface="+mj-lt"/>
              </a:rPr>
              <a:t>a certain way</a:t>
            </a:r>
          </a:p>
        </p:txBody>
      </p:sp>
    </p:spTree>
    <p:extLst>
      <p:ext uri="{BB962C8B-B14F-4D97-AF65-F5344CB8AC3E}">
        <p14:creationId xmlns:p14="http://schemas.microsoft.com/office/powerpoint/2010/main" val="4231048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1837479002"/>
              </p:ext>
            </p:extLst>
          </p:nvPr>
        </p:nvGraphicFramePr>
        <p:xfrm>
          <a:off x="467544" y="908720"/>
          <a:ext cx="8280920" cy="529867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228600" indent="-228600" algn="just">
                        <a:lnSpc>
                          <a:spcPct val="107000"/>
                        </a:lnSpc>
                        <a:spcAft>
                          <a:spcPts val="800"/>
                        </a:spcAft>
                        <a:buAutoNum type="arabicParenBoth"/>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Frequency stitching parameters and </a:t>
                      </a:r>
                      <a:r>
                        <a:rPr lang="en-US" altLang="zh-CN" sz="1200" dirty="0" smtClean="0">
                          <a:effectLst/>
                          <a:latin typeface="Times New Roman" panose="02020603050405020304" pitchFamily="18" charset="0"/>
                          <a:ea typeface="Calibri" panose="020F0502020204030204" pitchFamily="34" charset="0"/>
                          <a:cs typeface="Times New Roman" panose="02020603050405020304" pitchFamily="18" charset="0"/>
                        </a:rPr>
                        <a:t>channel order mapping </a:t>
                      </a: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228600" indent="-228600" algn="just">
                        <a:lnSpc>
                          <a:spcPct val="107000"/>
                        </a:lnSpc>
                        <a:spcAft>
                          <a:spcPts val="800"/>
                        </a:spcAft>
                        <a:buAutoNum type="arabicParenBoth"/>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CIR</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reports with multiple segments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smtClean="0">
                <a:latin typeface="+mj-lt"/>
              </a:rPr>
              <a:t>[1] IEEE 802.15/23-284r1, </a:t>
            </a:r>
            <a:r>
              <a:rPr lang="en-US" altLang="zh-CN" sz="1600" dirty="0">
                <a:latin typeface="+mj-lt"/>
              </a:rPr>
              <a:t>"</a:t>
            </a:r>
            <a:r>
              <a:rPr lang="en-US" altLang="zh-CN" sz="1600" dirty="0" smtClean="0">
                <a:latin typeface="+mj-lt"/>
              </a:rPr>
              <a:t>Latest Consensus on UWB Sensing PHY and MAC</a:t>
            </a:r>
            <a:r>
              <a:rPr lang="en-US" altLang="zh-CN" sz="1600" dirty="0">
                <a:latin typeface="+mj-lt"/>
              </a:rPr>
              <a:t>"</a:t>
            </a:r>
            <a:endParaRPr lang="en-US" altLang="zh-CN" sz="1600" dirty="0" smtClean="0">
              <a:latin typeface="+mj-lt"/>
            </a:endParaRPr>
          </a:p>
          <a:p>
            <a:pPr marL="0" indent="0">
              <a:lnSpc>
                <a:spcPct val="140000"/>
              </a:lnSpc>
              <a:buNone/>
            </a:pPr>
            <a:r>
              <a:rPr lang="en-US" altLang="zh-CN" sz="1600" dirty="0" smtClean="0">
                <a:latin typeface="+mj-lt"/>
              </a:rPr>
              <a:t>[2] IEEE 802.15/22-538r7, “Proposal of sensing framework"</a:t>
            </a:r>
            <a:endParaRPr lang="en-US" altLang="zh-CN" sz="1600" dirty="0">
              <a:latin typeface="+mj-lt"/>
            </a:endParaRPr>
          </a:p>
          <a:p>
            <a:pPr marL="0" indent="0">
              <a:lnSpc>
                <a:spcPct val="140000"/>
              </a:lnSpc>
              <a:buNone/>
            </a:pPr>
            <a:r>
              <a:rPr lang="en-US" altLang="zh-CN" sz="1600" dirty="0" smtClean="0">
                <a:latin typeface="+mj-lt"/>
              </a:rPr>
              <a:t>[3] IEEE 802.15/23-178r0, “Frequency stitching considerations"</a:t>
            </a:r>
          </a:p>
          <a:p>
            <a:pPr marL="0" indent="0">
              <a:lnSpc>
                <a:spcPct val="140000"/>
              </a:lnSpc>
              <a:buNone/>
            </a:pPr>
            <a:r>
              <a:rPr lang="en-US" altLang="zh-CN" sz="1600" dirty="0" smtClean="0">
                <a:latin typeface="+mj-lt"/>
              </a:rPr>
              <a:t>[4] IEEE 802.15/23-332r0, “Considerations on channel order in frequency stitching"</a:t>
            </a:r>
            <a:endParaRPr lang="en-US" altLang="zh-CN" sz="1600" dirty="0">
              <a:latin typeface="+mj-lt"/>
            </a:endParaRPr>
          </a:p>
        </p:txBody>
      </p:sp>
    </p:spTree>
    <p:extLst>
      <p:ext uri="{BB962C8B-B14F-4D97-AF65-F5344CB8AC3E}">
        <p14:creationId xmlns:p14="http://schemas.microsoft.com/office/powerpoint/2010/main" val="498867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Background</a:t>
            </a:r>
            <a:endParaRPr lang="zh-CN" altLang="en-US" sz="2600" dirty="0"/>
          </a:p>
        </p:txBody>
      </p:sp>
      <p:sp>
        <p:nvSpPr>
          <p:cNvPr id="8" name="内容占位符 2"/>
          <p:cNvSpPr>
            <a:spLocks noGrp="1"/>
          </p:cNvSpPr>
          <p:nvPr>
            <p:ph idx="1"/>
          </p:nvPr>
        </p:nvSpPr>
        <p:spPr>
          <a:xfrm>
            <a:off x="719336" y="1557207"/>
            <a:ext cx="7772400" cy="1554597"/>
          </a:xfrm>
        </p:spPr>
        <p:txBody>
          <a:bodyPr/>
          <a:lstStyle/>
          <a:p>
            <a:pPr algn="just">
              <a:lnSpc>
                <a:spcPct val="180000"/>
              </a:lnSpc>
              <a:buFont typeface="Wingdings" panose="05000000000000000000" pitchFamily="2" charset="2"/>
              <a:buChar char="n"/>
            </a:pPr>
            <a:r>
              <a:rPr lang="en-US" altLang="zh-CN" sz="1800" dirty="0" smtClean="0">
                <a:latin typeface="+mj-lt"/>
              </a:rPr>
              <a:t>In [1-2], the frequency stitching parameters are discussed as below</a:t>
            </a:r>
          </a:p>
          <a:p>
            <a:pPr algn="just">
              <a:lnSpc>
                <a:spcPct val="180000"/>
              </a:lnSpc>
              <a:buFont typeface="Wingdings" panose="05000000000000000000" pitchFamily="2" charset="2"/>
              <a:buChar char="n"/>
            </a:pPr>
            <a:endParaRPr lang="en-US" altLang="zh-CN" sz="1800" dirty="0">
              <a:latin typeface="+mj-lt"/>
            </a:endParaRPr>
          </a:p>
          <a:p>
            <a:pPr algn="just">
              <a:lnSpc>
                <a:spcPct val="180000"/>
              </a:lnSpc>
              <a:buFont typeface="Wingdings" panose="05000000000000000000" pitchFamily="2" charset="2"/>
              <a:buChar char="n"/>
            </a:pPr>
            <a:endParaRPr lang="en-US" altLang="zh-CN" sz="16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
        <p:nvSpPr>
          <p:cNvPr id="9" name="内容占位符 2"/>
          <p:cNvSpPr txBox="1">
            <a:spLocks/>
          </p:cNvSpPr>
          <p:nvPr/>
        </p:nvSpPr>
        <p:spPr bwMode="auto">
          <a:xfrm>
            <a:off x="535699" y="3313611"/>
            <a:ext cx="7772400" cy="3051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lvl="1" algn="just">
              <a:lnSpc>
                <a:spcPct val="160000"/>
              </a:lnSpc>
              <a:buFont typeface="Wingdings" panose="05000000000000000000" pitchFamily="2" charset="2"/>
              <a:buChar char="Ø"/>
            </a:pPr>
            <a:r>
              <a:rPr lang="en-US" altLang="zh-CN" sz="1400" kern="0" dirty="0" smtClean="0">
                <a:latin typeface="+mj-lt"/>
              </a:rPr>
              <a:t>Frequency Stitching Direction field indicates the center frequency change direction of subsequent channels based on the base channel</a:t>
            </a:r>
            <a:r>
              <a:rPr lang="en-US" altLang="zh-CN" sz="1400" kern="0" dirty="0">
                <a:latin typeface="+mj-lt"/>
              </a:rPr>
              <a:t>. When 1, the base channel has the lowest center frequency, when 0, the base channel has the highest center </a:t>
            </a:r>
            <a:r>
              <a:rPr lang="en-US" altLang="zh-CN" sz="1400" kern="0" dirty="0" smtClean="0">
                <a:latin typeface="+mj-lt"/>
              </a:rPr>
              <a:t>frequency</a:t>
            </a:r>
            <a:endParaRPr lang="en-US" altLang="zh-CN" sz="1400" kern="0" dirty="0">
              <a:latin typeface="+mj-lt"/>
            </a:endParaRPr>
          </a:p>
          <a:p>
            <a:pPr lvl="1" algn="just">
              <a:lnSpc>
                <a:spcPct val="160000"/>
              </a:lnSpc>
              <a:buFont typeface="Wingdings" panose="05000000000000000000" pitchFamily="2" charset="2"/>
              <a:buChar char="Ø"/>
            </a:pPr>
            <a:r>
              <a:rPr lang="en-US" altLang="zh-CN" sz="1400" kern="0" dirty="0" smtClean="0">
                <a:latin typeface="+mj-lt"/>
              </a:rPr>
              <a:t>Base Channel field indicates the starting channel</a:t>
            </a:r>
          </a:p>
          <a:p>
            <a:pPr lvl="1" algn="just">
              <a:lnSpc>
                <a:spcPct val="160000"/>
              </a:lnSpc>
              <a:buFont typeface="Wingdings" panose="05000000000000000000" pitchFamily="2" charset="2"/>
              <a:buChar char="Ø"/>
            </a:pPr>
            <a:r>
              <a:rPr lang="en-US" altLang="zh-CN" sz="1400" kern="0" dirty="0" smtClean="0">
                <a:latin typeface="+mj-lt"/>
              </a:rPr>
              <a:t>Carrier Frequency Grid is equal to the overlap factor (OF)</a:t>
            </a:r>
          </a:p>
          <a:p>
            <a:pPr lvl="2" algn="just">
              <a:lnSpc>
                <a:spcPct val="160000"/>
              </a:lnSpc>
              <a:buFont typeface="Arial" panose="020B0604020202020204" pitchFamily="34" charset="0"/>
              <a:buChar char="•"/>
            </a:pPr>
            <a:r>
              <a:rPr lang="en-US" altLang="zh-CN" sz="1400" kern="0" dirty="0" smtClean="0">
                <a:latin typeface="+mj-lt"/>
              </a:rPr>
              <a:t>0, no overlap; 1, 25% overlap; 2, 50% overlap; 3, 75% overlap</a:t>
            </a:r>
          </a:p>
          <a:p>
            <a:pPr lvl="1" algn="just">
              <a:lnSpc>
                <a:spcPct val="160000"/>
              </a:lnSpc>
              <a:buFont typeface="Wingdings" panose="05000000000000000000" pitchFamily="2" charset="2"/>
              <a:buChar char="Ø"/>
            </a:pPr>
            <a:r>
              <a:rPr lang="en-US" altLang="zh-CN" sz="1400" kern="0" dirty="0" smtClean="0">
                <a:latin typeface="+mj-lt"/>
              </a:rPr>
              <a:t>Channel Sequence Order field specifies the sequence of channel use</a:t>
            </a:r>
          </a:p>
          <a:p>
            <a:pPr lvl="2" algn="just">
              <a:lnSpc>
                <a:spcPct val="160000"/>
              </a:lnSpc>
              <a:buFont typeface="Arial" panose="020B0604020202020204" pitchFamily="34" charset="0"/>
              <a:buChar char="•"/>
            </a:pPr>
            <a:r>
              <a:rPr lang="en-US" altLang="zh-CN" sz="1400" kern="0" dirty="0" smtClean="0">
                <a:latin typeface="+mj-lt"/>
              </a:rPr>
              <a:t>0</a:t>
            </a:r>
            <a:r>
              <a:rPr lang="en-US" altLang="zh-CN" sz="1400" kern="0" dirty="0">
                <a:latin typeface="+mj-lt"/>
              </a:rPr>
              <a:t>, in-sequence channel order; 1, out-of-sequence channel order</a:t>
            </a:r>
          </a:p>
          <a:p>
            <a:pPr algn="just">
              <a:lnSpc>
                <a:spcPct val="180000"/>
              </a:lnSpc>
              <a:buFont typeface="Wingdings" panose="05000000000000000000" pitchFamily="2" charset="2"/>
              <a:buChar char="n"/>
            </a:pPr>
            <a:endParaRPr lang="en-US" altLang="zh-CN" sz="16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2682383937"/>
              </p:ext>
            </p:extLst>
          </p:nvPr>
        </p:nvGraphicFramePr>
        <p:xfrm>
          <a:off x="677483" y="2211418"/>
          <a:ext cx="7630616" cy="1010920"/>
        </p:xfrm>
        <a:graphic>
          <a:graphicData uri="http://schemas.openxmlformats.org/drawingml/2006/table">
            <a:tbl>
              <a:tblPr firstRow="1" bandRow="1">
                <a:tableStyleId>{F5AB1C69-6EDB-4FF4-983F-18BD219EF322}</a:tableStyleId>
              </a:tblPr>
              <a:tblGrid>
                <a:gridCol w="1090088"/>
                <a:gridCol w="1090088"/>
                <a:gridCol w="1090088"/>
                <a:gridCol w="1090088"/>
                <a:gridCol w="1090088"/>
                <a:gridCol w="1090088"/>
                <a:gridCol w="1090088"/>
              </a:tblGrid>
              <a:tr h="370840">
                <a:tc>
                  <a:txBody>
                    <a:bodyPr/>
                    <a:lstStyle/>
                    <a:p>
                      <a:pPr algn="ctr"/>
                      <a:r>
                        <a:rPr lang="en-US" altLang="zh-CN" sz="1200" b="0" dirty="0" smtClean="0">
                          <a:solidFill>
                            <a:schemeClr val="tx1"/>
                          </a:solidFill>
                          <a:latin typeface="+mj-lt"/>
                        </a:rPr>
                        <a:t>Bits: 0</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1-4</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5-6</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7</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8-11</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12-13</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14-15</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200" b="0" dirty="0" smtClean="0">
                          <a:solidFill>
                            <a:schemeClr val="tx1"/>
                          </a:solidFill>
                          <a:latin typeface="+mj-lt"/>
                        </a:rPr>
                        <a:t>Frequency Stitching</a:t>
                      </a:r>
                      <a:r>
                        <a:rPr lang="en-US" altLang="zh-CN" sz="1200" b="0" baseline="0" dirty="0" smtClean="0">
                          <a:solidFill>
                            <a:schemeClr val="tx1"/>
                          </a:solidFill>
                          <a:latin typeface="+mj-lt"/>
                        </a:rPr>
                        <a:t> Direction</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Base Channel</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Carrier Frequency Grid</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Channel Sequence Order</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Number of Transmissions</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Feedback Control</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Reserved</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smtClean="0">
                <a:solidFill>
                  <a:schemeClr val="tx1"/>
                </a:solidFill>
              </a:rPr>
              <a:t>Channel Sequence Order</a:t>
            </a:r>
            <a:endParaRPr lang="zh-CN" altLang="en-US" sz="2800" dirty="0">
              <a:solidFill>
                <a:schemeClr val="tx1"/>
              </a:solidFill>
            </a:endParaRPr>
          </a:p>
        </p:txBody>
      </p:sp>
      <p:sp>
        <p:nvSpPr>
          <p:cNvPr id="8" name="内容占位符 2"/>
          <p:cNvSpPr>
            <a:spLocks noGrp="1"/>
          </p:cNvSpPr>
          <p:nvPr>
            <p:ph idx="1"/>
          </p:nvPr>
        </p:nvSpPr>
        <p:spPr>
          <a:xfrm>
            <a:off x="719336" y="1484784"/>
            <a:ext cx="7772400" cy="4608512"/>
          </a:xfrm>
        </p:spPr>
        <p:txBody>
          <a:bodyPr/>
          <a:lstStyle/>
          <a:p>
            <a:pPr algn="just">
              <a:lnSpc>
                <a:spcPct val="160000"/>
              </a:lnSpc>
              <a:buFont typeface="Wingdings" panose="05000000000000000000" pitchFamily="2" charset="2"/>
              <a:buChar char="n"/>
            </a:pPr>
            <a:r>
              <a:rPr lang="en-US" altLang="zh-CN" sz="1800" dirty="0" smtClean="0">
                <a:latin typeface="+mj-lt"/>
              </a:rPr>
              <a:t>When the out-of-sequence channel order is applied, the channel order are computed according to </a:t>
            </a:r>
          </a:p>
          <a:p>
            <a:pPr marL="0" indent="0" algn="ctr">
              <a:lnSpc>
                <a:spcPct val="160000"/>
              </a:lnSpc>
              <a:buNone/>
            </a:pPr>
            <a:r>
              <a:rPr lang="en-US" altLang="zh-CN" sz="1800" dirty="0">
                <a:latin typeface="+mj-lt"/>
              </a:rPr>
              <a:t>CH((p*(OF+1) MOD (N)) + (p*(OF +1) DIV (N)))</a:t>
            </a:r>
          </a:p>
          <a:p>
            <a:pPr lvl="1" algn="just">
              <a:lnSpc>
                <a:spcPct val="160000"/>
              </a:lnSpc>
              <a:buFont typeface="Wingdings" panose="05000000000000000000" pitchFamily="2" charset="2"/>
              <a:buChar char="Ø"/>
            </a:pPr>
            <a:r>
              <a:rPr lang="en-US" altLang="zh-CN" sz="1600" dirty="0" smtClean="0">
                <a:latin typeface="+mj-lt"/>
              </a:rPr>
              <a:t>p starts sequentially from 0 to N-1</a:t>
            </a:r>
          </a:p>
          <a:p>
            <a:pPr lvl="1" algn="just">
              <a:lnSpc>
                <a:spcPct val="160000"/>
              </a:lnSpc>
              <a:buFont typeface="Wingdings" panose="05000000000000000000" pitchFamily="2" charset="2"/>
              <a:buChar char="Ø"/>
            </a:pPr>
            <a:r>
              <a:rPr lang="en-US" altLang="zh-CN" sz="1600" dirty="0" smtClean="0">
                <a:latin typeface="+mj-lt"/>
              </a:rPr>
              <a:t>Let M denote the total number of transmissions. </a:t>
            </a:r>
          </a:p>
          <a:p>
            <a:pPr lvl="2" algn="just">
              <a:lnSpc>
                <a:spcPct val="160000"/>
              </a:lnSpc>
              <a:buFont typeface="Arial" panose="020B0604020202020204" pitchFamily="34" charset="0"/>
              <a:buChar char="•"/>
            </a:pPr>
            <a:r>
              <a:rPr lang="en-US" altLang="zh-CN" sz="1400" dirty="0" smtClean="0">
                <a:latin typeface="+mj-lt"/>
              </a:rPr>
              <a:t>If M is divisible by (OF + 1), N equals to M</a:t>
            </a:r>
          </a:p>
          <a:p>
            <a:pPr lvl="2" algn="just">
              <a:lnSpc>
                <a:spcPct val="160000"/>
              </a:lnSpc>
              <a:buFont typeface="Arial" panose="020B0604020202020204" pitchFamily="34" charset="0"/>
              <a:buChar char="•"/>
            </a:pPr>
            <a:r>
              <a:rPr lang="en-US" altLang="zh-CN" sz="1400" dirty="0" smtClean="0">
                <a:latin typeface="+mj-lt"/>
              </a:rPr>
              <a:t>Otherwise, N is the smallest integer greater than M and divisible by (OF + 1). In this case, CH(0), CH(1), … , CH(N-1) is padded with unused channels, which corresponds to idle transmitter</a:t>
            </a:r>
          </a:p>
          <a:p>
            <a:pPr lvl="1" algn="just">
              <a:lnSpc>
                <a:spcPct val="160000"/>
              </a:lnSpc>
              <a:buFont typeface="Wingdings" panose="05000000000000000000" pitchFamily="2" charset="2"/>
              <a:buChar char="Ø"/>
            </a:pPr>
            <a:r>
              <a:rPr lang="en-US" altLang="zh-CN" sz="1600" dirty="0">
                <a:latin typeface="+mj-lt"/>
              </a:rPr>
              <a:t>OF is the overlap factor</a:t>
            </a:r>
          </a:p>
          <a:p>
            <a:pPr lvl="1" algn="just">
              <a:lnSpc>
                <a:spcPct val="160000"/>
              </a:lnSpc>
              <a:buFont typeface="Wingdings" panose="05000000000000000000" pitchFamily="2" charset="2"/>
              <a:buChar char="Ø"/>
            </a:pPr>
            <a:r>
              <a:rPr lang="en-US" altLang="zh-CN" sz="1600" dirty="0">
                <a:latin typeface="+mj-lt"/>
              </a:rPr>
              <a:t>MOD is the modulo operator, and DIV denotes integer division</a:t>
            </a:r>
          </a:p>
          <a:p>
            <a:pPr marL="0" indent="0" algn="just">
              <a:lnSpc>
                <a:spcPct val="160000"/>
              </a:lnSpc>
              <a:buNone/>
            </a:pPr>
            <a:endParaRPr lang="en-US" altLang="zh-CN" sz="2000" dirty="0" smtClean="0">
              <a:latin typeface="+mj-lt"/>
            </a:endParaRPr>
          </a:p>
        </p:txBody>
      </p:sp>
    </p:spTree>
    <p:extLst>
      <p:ext uri="{BB962C8B-B14F-4D97-AF65-F5344CB8AC3E}">
        <p14:creationId xmlns:p14="http://schemas.microsoft.com/office/powerpoint/2010/main" val="408766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smtClean="0">
                <a:solidFill>
                  <a:schemeClr val="tx1"/>
                </a:solidFill>
              </a:rPr>
              <a:t>Channel Sequence Order (cont.)</a:t>
            </a:r>
            <a:endParaRPr lang="zh-CN" altLang="en-US" sz="2800" dirty="0">
              <a:solidFill>
                <a:schemeClr val="tx1"/>
              </a:solidFill>
            </a:endParaRPr>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19336" y="1484784"/>
                <a:ext cx="7772400" cy="4608512"/>
              </a:xfrm>
            </p:spPr>
            <p:txBody>
              <a:bodyPr/>
              <a:lstStyle/>
              <a:p>
                <a:pPr algn="just">
                  <a:lnSpc>
                    <a:spcPct val="150000"/>
                  </a:lnSpc>
                  <a:buFont typeface="Wingdings" panose="05000000000000000000" pitchFamily="2" charset="2"/>
                  <a:buChar char="n"/>
                </a:pPr>
                <a:r>
                  <a:rPr lang="en-US" altLang="zh-CN" sz="1600" dirty="0" smtClean="0">
                    <a:latin typeface="+mj-lt"/>
                  </a:rPr>
                  <a:t>Example: suppose there are 8 channel bands for frequency stitching and the Channel Sequence Order field value is 1, the channel use sequence is as follows</a:t>
                </a:r>
              </a:p>
              <a:p>
                <a:pPr algn="just">
                  <a:lnSpc>
                    <a:spcPct val="15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endParaRPr lang="en-US" altLang="zh-CN" sz="1800" dirty="0" smtClean="0">
                  <a:latin typeface="+mj-lt"/>
                </a:endParaRPr>
              </a:p>
              <a:p>
                <a:pPr lvl="1" algn="just">
                  <a:lnSpc>
                    <a:spcPct val="150000"/>
                  </a:lnSpc>
                  <a:buFont typeface="Wingdings" panose="05000000000000000000" pitchFamily="2" charset="2"/>
                  <a:buChar char="Ø"/>
                </a:pPr>
                <a:endParaRPr lang="en-US" altLang="zh-CN" sz="1600" dirty="0" smtClean="0">
                  <a:latin typeface="+mj-lt"/>
                </a:endParaRPr>
              </a:p>
              <a:p>
                <a:pPr lvl="1" algn="just">
                  <a:lnSpc>
                    <a:spcPct val="150000"/>
                  </a:lnSpc>
                  <a:buFont typeface="Wingdings" panose="05000000000000000000" pitchFamily="2" charset="2"/>
                  <a:buChar char="Ø"/>
                </a:pPr>
                <a:r>
                  <a:rPr lang="en-US" altLang="zh-CN" sz="1600" dirty="0" smtClean="0">
                    <a:latin typeface="+mj-lt"/>
                  </a:rPr>
                  <a:t>Note that when OF is 0 or 1, the in-sequence channel order shall be applied [1, 4]</a:t>
                </a:r>
              </a:p>
              <a:p>
                <a:pPr algn="just">
                  <a:lnSpc>
                    <a:spcPct val="150000"/>
                  </a:lnSpc>
                  <a:buFont typeface="Wingdings" panose="05000000000000000000" pitchFamily="2" charset="2"/>
                  <a:buChar char="n"/>
                </a:pPr>
                <a:r>
                  <a:rPr lang="en-US" altLang="zh-CN" sz="1600" dirty="0" smtClean="0">
                    <a:latin typeface="+mj-lt"/>
                  </a:rPr>
                  <a:t>Obviously, the calculated channel use sequence cannot match the center frequency of the extended UWB channel for frequency stitching</a:t>
                </a:r>
              </a:p>
              <a:p>
                <a:pPr algn="just">
                  <a:lnSpc>
                    <a:spcPct val="150000"/>
                  </a:lnSpc>
                  <a:buFont typeface="Wingdings" panose="05000000000000000000" pitchFamily="2" charset="2"/>
                  <a:buChar char="n"/>
                </a:pPr>
                <a:r>
                  <a:rPr lang="en-US" altLang="zh-CN" sz="1600" dirty="0" smtClean="0">
                    <a:solidFill>
                      <a:srgbClr val="FF0000"/>
                    </a:solidFill>
                    <a:latin typeface="+mj-lt"/>
                  </a:rPr>
                  <a:t>Proposal 1</a:t>
                </a:r>
                <a:r>
                  <a:rPr lang="en-US" altLang="zh-CN" sz="1600" dirty="0" smtClean="0">
                    <a:latin typeface="+mj-lt"/>
                  </a:rPr>
                  <a:t>: The center frequency </a:t>
                </a:r>
                <a14:m>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𝑓</m:t>
                        </m:r>
                      </m:e>
                      <m:sub>
                        <m:r>
                          <a:rPr lang="en-US" altLang="zh-CN" sz="1600" b="0" i="1" smtClean="0">
                            <a:latin typeface="Cambria Math" panose="02040503050406030204" pitchFamily="18" charset="0"/>
                          </a:rPr>
                          <m:t>𝑖</m:t>
                        </m:r>
                      </m:sub>
                    </m:sSub>
                  </m:oMath>
                </a14:m>
                <a:r>
                  <a:rPr lang="en-US" altLang="zh-CN" sz="1600" dirty="0" smtClean="0">
                    <a:latin typeface="+mj-lt"/>
                  </a:rPr>
                  <a:t> (in MHz) of CH(</a:t>
                </a:r>
                <a:r>
                  <a:rPr lang="en-US" altLang="zh-CN" sz="1600" i="1" dirty="0" smtClean="0">
                    <a:latin typeface="+mj-lt"/>
                  </a:rPr>
                  <a:t>i</a:t>
                </a:r>
                <a:r>
                  <a:rPr lang="en-US" altLang="zh-CN" sz="1600" dirty="0" smtClean="0">
                    <a:latin typeface="+mj-lt"/>
                  </a:rPr>
                  <a:t>) could be computed according to </a:t>
                </a:r>
              </a:p>
              <a:p>
                <a:pPr marL="0" indent="0" algn="just">
                  <a:lnSpc>
                    <a:spcPct val="150000"/>
                  </a:lnSpc>
                  <a:buNone/>
                </a:pPr>
                <a14:m>
                  <m:oMathPara xmlns:m="http://schemas.openxmlformats.org/officeDocument/2006/math">
                    <m:oMathParaPr>
                      <m:jc m:val="centerGroup"/>
                    </m:oMathParaPr>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𝑓</m:t>
                          </m:r>
                        </m:e>
                        <m:sub>
                          <m:r>
                            <a:rPr lang="en-US" altLang="zh-CN" sz="1600" b="0" i="1" smtClean="0">
                              <a:latin typeface="Cambria Math" panose="02040503050406030204" pitchFamily="18" charset="0"/>
                            </a:rPr>
                            <m:t>𝑖</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𝑓</m:t>
                          </m:r>
                        </m:e>
                        <m:sub>
                          <m:r>
                            <a:rPr lang="en-US" altLang="zh-CN" sz="1600" b="0" i="1" smtClean="0">
                              <a:latin typeface="Cambria Math" panose="02040503050406030204" pitchFamily="18" charset="0"/>
                            </a:rPr>
                            <m:t>𝐵𝑎𝑠𝑒</m:t>
                          </m:r>
                        </m:sub>
                      </m:sSub>
                      <m:r>
                        <a:rPr lang="en-US" altLang="zh-CN" sz="1600" b="0" i="1" smtClean="0">
                          <a:latin typeface="Cambria Math" panose="02040503050406030204" pitchFamily="18" charset="0"/>
                        </a:rPr>
                        <m:t>+124.8</m:t>
                      </m:r>
                      <m:r>
                        <a:rPr lang="en-US" altLang="zh-CN" sz="1600" b="0" i="1" smtClean="0">
                          <a:latin typeface="Cambria Math" panose="02040503050406030204" pitchFamily="18" charset="0"/>
                          <a:ea typeface="Cambria Math" panose="02040503050406030204" pitchFamily="18" charset="0"/>
                        </a:rPr>
                        <m:t>×</m:t>
                      </m:r>
                      <m:r>
                        <a:rPr lang="en-US" altLang="zh-CN" sz="1600" b="0" i="1" smtClean="0">
                          <a:latin typeface="Cambria Math" panose="02040503050406030204" pitchFamily="18" charset="0"/>
                        </a:rPr>
                        <m:t>𝑖</m:t>
                      </m:r>
                      <m:r>
                        <a:rPr lang="en-US" altLang="zh-CN" sz="1600" b="0" i="1" smtClean="0">
                          <a:latin typeface="Cambria Math" panose="02040503050406030204" pitchFamily="18" charset="0"/>
                          <a:ea typeface="Cambria Math" panose="02040503050406030204" pitchFamily="18" charset="0"/>
                        </a:rPr>
                        <m:t>×</m:t>
                      </m:r>
                      <m:d>
                        <m:dPr>
                          <m:ctrlPr>
                            <a:rPr lang="en-US" altLang="zh-CN" sz="1600" b="0" i="1" smtClean="0">
                              <a:latin typeface="Cambria Math" panose="02040503050406030204" pitchFamily="18" charset="0"/>
                              <a:ea typeface="Cambria Math" panose="02040503050406030204" pitchFamily="18" charset="0"/>
                            </a:rPr>
                          </m:ctrlPr>
                        </m:dPr>
                        <m:e>
                          <m:r>
                            <a:rPr lang="en-US" altLang="zh-CN" sz="1600" b="0" i="1" smtClean="0">
                              <a:latin typeface="Cambria Math" panose="02040503050406030204" pitchFamily="18" charset="0"/>
                              <a:ea typeface="Cambria Math" panose="02040503050406030204" pitchFamily="18" charset="0"/>
                            </a:rPr>
                            <m:t>4−</m:t>
                          </m:r>
                          <m:r>
                            <a:rPr lang="en-US" altLang="zh-CN" sz="1600" b="0" i="1" smtClean="0">
                              <a:latin typeface="Cambria Math" panose="02040503050406030204" pitchFamily="18" charset="0"/>
                              <a:ea typeface="Cambria Math" panose="02040503050406030204" pitchFamily="18" charset="0"/>
                            </a:rPr>
                            <m:t>𝑂𝐹</m:t>
                          </m:r>
                        </m:e>
                      </m:d>
                      <m:r>
                        <a:rPr lang="en-US" altLang="zh-CN" sz="1600" b="0" i="1" smtClean="0">
                          <a:latin typeface="Cambria Math" panose="02040503050406030204" pitchFamily="18" charset="0"/>
                          <a:ea typeface="Cambria Math" panose="02040503050406030204" pitchFamily="18" charset="0"/>
                        </a:rPr>
                        <m:t>×</m:t>
                      </m:r>
                      <m:d>
                        <m:dPr>
                          <m:ctrlPr>
                            <a:rPr lang="en-US" altLang="zh-CN" sz="1600" b="0" i="1" smtClean="0">
                              <a:latin typeface="Cambria Math" panose="02040503050406030204" pitchFamily="18" charset="0"/>
                              <a:ea typeface="Cambria Math" panose="02040503050406030204" pitchFamily="18" charset="0"/>
                            </a:rPr>
                          </m:ctrlPr>
                        </m:dPr>
                        <m:e>
                          <m:r>
                            <a:rPr lang="en-US" altLang="zh-CN" sz="1600" b="0" i="1" smtClean="0">
                              <a:latin typeface="Cambria Math" panose="02040503050406030204" pitchFamily="18" charset="0"/>
                              <a:ea typeface="Cambria Math" panose="02040503050406030204" pitchFamily="18" charset="0"/>
                            </a:rPr>
                            <m:t>2×</m:t>
                          </m:r>
                          <m:r>
                            <a:rPr lang="en-US" altLang="zh-CN" sz="1600" b="0" i="1" smtClean="0">
                              <a:latin typeface="Cambria Math" panose="02040503050406030204" pitchFamily="18" charset="0"/>
                              <a:ea typeface="Cambria Math" panose="02040503050406030204" pitchFamily="18" charset="0"/>
                            </a:rPr>
                            <m:t>𝐷</m:t>
                          </m:r>
                          <m:r>
                            <a:rPr lang="en-US" altLang="zh-CN" sz="1600" b="0" i="1" smtClean="0">
                              <a:latin typeface="Cambria Math" panose="02040503050406030204" pitchFamily="18" charset="0"/>
                              <a:ea typeface="Cambria Math" panose="02040503050406030204" pitchFamily="18" charset="0"/>
                            </a:rPr>
                            <m:t>−1</m:t>
                          </m:r>
                        </m:e>
                      </m:d>
                    </m:oMath>
                  </m:oMathPara>
                </a14:m>
                <a:endParaRPr lang="en-US" altLang="zh-CN" sz="1600" dirty="0" smtClean="0">
                  <a:latin typeface="+mj-lt"/>
                </a:endParaRPr>
              </a:p>
              <a:p>
                <a:pPr marL="571500" lvl="1" indent="-171450" algn="just">
                  <a:lnSpc>
                    <a:spcPct val="150000"/>
                  </a:lnSpc>
                  <a:buFont typeface="Wingdings" panose="05000000000000000000" pitchFamily="2" charset="2"/>
                  <a:buChar char="Ø"/>
                </a:pPr>
                <a14:m>
                  <m:oMath xmlns:m="http://schemas.openxmlformats.org/officeDocument/2006/math">
                    <m:sSub>
                      <m:sSubPr>
                        <m:ctrlPr>
                          <a:rPr lang="en-US" altLang="zh-CN" sz="1600" i="1">
                            <a:latin typeface="Cambria Math" panose="02040503050406030204" pitchFamily="18" charset="0"/>
                          </a:rPr>
                        </m:ctrlPr>
                      </m:sSubPr>
                      <m:e>
                        <m:r>
                          <a:rPr lang="en-US" altLang="zh-CN" sz="1600" b="0" i="1" smtClean="0">
                            <a:latin typeface="Cambria Math" panose="02040503050406030204" pitchFamily="18" charset="0"/>
                          </a:rPr>
                          <m:t>𝑓</m:t>
                        </m:r>
                      </m:e>
                      <m:sub>
                        <m:r>
                          <a:rPr lang="en-US" altLang="zh-CN" sz="1600" i="1">
                            <a:latin typeface="Cambria Math" panose="02040503050406030204" pitchFamily="18" charset="0"/>
                          </a:rPr>
                          <m:t>𝐵𝑎𝑠𝑒</m:t>
                        </m:r>
                      </m:sub>
                    </m:sSub>
                  </m:oMath>
                </a14:m>
                <a:r>
                  <a:rPr lang="en-US" altLang="zh-CN" sz="1600" dirty="0" smtClean="0">
                    <a:latin typeface="+mj-lt"/>
                  </a:rPr>
                  <a:t> is the center frequency of the base channel</a:t>
                </a:r>
              </a:p>
              <a:p>
                <a:pPr marL="571500" lvl="1" indent="-171450" algn="just">
                  <a:lnSpc>
                    <a:spcPct val="150000"/>
                  </a:lnSpc>
                  <a:buFont typeface="Wingdings" panose="05000000000000000000" pitchFamily="2" charset="2"/>
                  <a:buChar char="Ø"/>
                </a:pPr>
                <a14:m>
                  <m:oMath xmlns:m="http://schemas.openxmlformats.org/officeDocument/2006/math">
                    <m:r>
                      <a:rPr lang="en-US" altLang="zh-CN" sz="1600" i="1">
                        <a:latin typeface="Cambria Math" panose="02040503050406030204" pitchFamily="18" charset="0"/>
                        <a:ea typeface="Cambria Math" panose="02040503050406030204" pitchFamily="18" charset="0"/>
                      </a:rPr>
                      <m:t>𝐷</m:t>
                    </m:r>
                  </m:oMath>
                </a14:m>
                <a:r>
                  <a:rPr lang="en-US" altLang="zh-CN" sz="1600" dirty="0" smtClean="0">
                    <a:latin typeface="+mj-lt"/>
                  </a:rPr>
                  <a:t> is the Frequency Stitching Direction field value</a:t>
                </a:r>
                <a:endParaRPr lang="en-US" altLang="zh-CN" sz="1600" dirty="0">
                  <a:latin typeface="+mj-lt"/>
                </a:endParaRPr>
              </a:p>
              <a:p>
                <a:pPr marL="0" indent="0" algn="just">
                  <a:lnSpc>
                    <a:spcPct val="160000"/>
                  </a:lnSpc>
                  <a:buNone/>
                </a:pPr>
                <a:r>
                  <a:rPr lang="en-US" altLang="zh-CN" sz="1800" dirty="0" smtClean="0">
                    <a:latin typeface="+mj-lt"/>
                  </a:rPr>
                  <a:t> </a:t>
                </a:r>
              </a:p>
              <a:p>
                <a:pPr marL="0" indent="0" algn="just">
                  <a:lnSpc>
                    <a:spcPct val="160000"/>
                  </a:lnSpc>
                  <a:buNone/>
                </a:pPr>
                <a:endParaRPr lang="en-US" altLang="zh-CN" sz="2000" dirty="0" smtClean="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19336" y="1484784"/>
                <a:ext cx="7772400" cy="4608512"/>
              </a:xfrm>
              <a:blipFill rotWithShape="0">
                <a:blip r:embed="rId2"/>
                <a:stretch>
                  <a:fillRect l="-314" r="-471" b="-8730"/>
                </a:stretch>
              </a:blipFill>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2565064354"/>
              </p:ext>
            </p:extLst>
          </p:nvPr>
        </p:nvGraphicFramePr>
        <p:xfrm>
          <a:off x="1619672" y="2276872"/>
          <a:ext cx="6096000" cy="1376797"/>
        </p:xfrm>
        <a:graphic>
          <a:graphicData uri="http://schemas.openxmlformats.org/drawingml/2006/table">
            <a:tbl>
              <a:tblPr firstRow="1" bandRow="1">
                <a:tableStyleId>{F5AB1C69-6EDB-4FF4-983F-18BD219EF322}</a:tableStyleId>
              </a:tblPr>
              <a:tblGrid>
                <a:gridCol w="3048000"/>
                <a:gridCol w="3048000"/>
              </a:tblGrid>
              <a:tr h="340477">
                <a:tc>
                  <a:txBody>
                    <a:bodyPr/>
                    <a:lstStyle/>
                    <a:p>
                      <a:pPr algn="ctr"/>
                      <a:r>
                        <a:rPr lang="en-US" altLang="zh-CN" sz="1400" b="0" dirty="0" smtClean="0">
                          <a:solidFill>
                            <a:schemeClr val="tx1"/>
                          </a:solidFill>
                          <a:latin typeface="+mj-lt"/>
                        </a:rPr>
                        <a:t>OF</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Channel Use Sequence </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0477">
                <a:tc>
                  <a:txBody>
                    <a:bodyPr/>
                    <a:lstStyle/>
                    <a:p>
                      <a:pPr algn="ctr"/>
                      <a:r>
                        <a:rPr lang="en-US" altLang="zh-CN" sz="1400" b="0" dirty="0" smtClean="0">
                          <a:solidFill>
                            <a:schemeClr val="tx1"/>
                          </a:solidFill>
                          <a:latin typeface="+mj-lt"/>
                        </a:rPr>
                        <a:t>2</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CH(0), CH(3), CH(6), CH(1), CH(4), CH(7), CH(2), CH(5)</a:t>
                      </a:r>
                      <a:endParaRPr lang="zh-CN" altLang="en-US" sz="14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0477">
                <a:tc>
                  <a:txBody>
                    <a:bodyPr/>
                    <a:lstStyle/>
                    <a:p>
                      <a:pPr algn="ctr"/>
                      <a:r>
                        <a:rPr lang="en-US" altLang="zh-CN" sz="1400" b="0" dirty="0" smtClean="0">
                          <a:solidFill>
                            <a:schemeClr val="tx1"/>
                          </a:solidFill>
                          <a:latin typeface="+mj-lt"/>
                        </a:rPr>
                        <a:t>3</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CH(0), CH(4), CH(1), CH(5), CH(2), CH(6), CH(3), CH(7)</a:t>
                      </a:r>
                      <a:endParaRPr lang="zh-CN" altLang="en-US" sz="14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8038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Channel Sequence Order (cont.)</a:t>
            </a:r>
            <a:endParaRPr lang="zh-CN" altLang="en-US" sz="2600" dirty="0"/>
          </a:p>
        </p:txBody>
      </p:sp>
      <p:sp>
        <p:nvSpPr>
          <p:cNvPr id="8" name="内容占位符 2"/>
          <p:cNvSpPr>
            <a:spLocks noGrp="1"/>
          </p:cNvSpPr>
          <p:nvPr>
            <p:ph idx="1"/>
          </p:nvPr>
        </p:nvSpPr>
        <p:spPr>
          <a:xfrm>
            <a:off x="719336" y="1484783"/>
            <a:ext cx="7772400" cy="2858243"/>
          </a:xfrm>
        </p:spPr>
        <p:txBody>
          <a:bodyPr/>
          <a:lstStyle/>
          <a:p>
            <a:pPr algn="just">
              <a:lnSpc>
                <a:spcPct val="120000"/>
              </a:lnSpc>
              <a:buFont typeface="Wingdings" panose="05000000000000000000" pitchFamily="2" charset="2"/>
              <a:buChar char="n"/>
            </a:pPr>
            <a:r>
              <a:rPr lang="en-US" altLang="zh-CN" sz="1800" dirty="0" smtClean="0">
                <a:latin typeface="+mj-lt"/>
              </a:rPr>
              <a:t>Example</a:t>
            </a:r>
          </a:p>
          <a:p>
            <a:pPr lvl="1" algn="just">
              <a:lnSpc>
                <a:spcPct val="120000"/>
              </a:lnSpc>
              <a:buFont typeface="Wingdings" panose="05000000000000000000" pitchFamily="2" charset="2"/>
              <a:buChar char="Ø"/>
            </a:pPr>
            <a:r>
              <a:rPr lang="en-US" altLang="zh-CN" sz="1600" dirty="0">
                <a:latin typeface="+mj-lt"/>
              </a:rPr>
              <a:t>T</a:t>
            </a:r>
            <a:r>
              <a:rPr lang="en-US" altLang="zh-CN" sz="1600" dirty="0" smtClean="0">
                <a:latin typeface="+mj-lt"/>
              </a:rPr>
              <a:t>here </a:t>
            </a:r>
            <a:r>
              <a:rPr lang="en-US" altLang="zh-CN" sz="1600" dirty="0">
                <a:latin typeface="+mj-lt"/>
              </a:rPr>
              <a:t>are 8 channel bands for frequency stitching </a:t>
            </a:r>
            <a:endParaRPr lang="en-US" altLang="zh-CN" sz="1600" dirty="0" smtClean="0">
              <a:latin typeface="+mj-lt"/>
            </a:endParaRPr>
          </a:p>
          <a:p>
            <a:pPr lvl="1" algn="just">
              <a:lnSpc>
                <a:spcPct val="120000"/>
              </a:lnSpc>
              <a:buFont typeface="Wingdings" panose="05000000000000000000" pitchFamily="2" charset="2"/>
              <a:buChar char="Ø"/>
            </a:pPr>
            <a:r>
              <a:rPr lang="en-US" altLang="zh-CN" sz="1600" dirty="0">
                <a:latin typeface="+mj-lt"/>
              </a:rPr>
              <a:t>T</a:t>
            </a:r>
            <a:r>
              <a:rPr lang="en-US" altLang="zh-CN" sz="1600" dirty="0" smtClean="0">
                <a:latin typeface="+mj-lt"/>
              </a:rPr>
              <a:t>he </a:t>
            </a:r>
            <a:r>
              <a:rPr lang="en-US" altLang="zh-CN" sz="1600" dirty="0">
                <a:latin typeface="+mj-lt"/>
              </a:rPr>
              <a:t>Channel Sequence Order field value is </a:t>
            </a:r>
            <a:r>
              <a:rPr lang="en-US" altLang="zh-CN" sz="1600" dirty="0" smtClean="0">
                <a:latin typeface="+mj-lt"/>
              </a:rPr>
              <a:t>1</a:t>
            </a:r>
          </a:p>
          <a:p>
            <a:pPr lvl="1" algn="just">
              <a:lnSpc>
                <a:spcPct val="120000"/>
              </a:lnSpc>
              <a:buFont typeface="Wingdings" panose="05000000000000000000" pitchFamily="2" charset="2"/>
              <a:buChar char="Ø"/>
            </a:pPr>
            <a:r>
              <a:rPr lang="en-US" altLang="zh-CN" sz="1600" dirty="0" smtClean="0">
                <a:latin typeface="+mj-lt"/>
              </a:rPr>
              <a:t>The center frequency of the base channel is 7987.2 MHz</a:t>
            </a:r>
            <a:endParaRPr lang="en-US" altLang="zh-CN" sz="1600" dirty="0">
              <a:latin typeface="+mj-lt"/>
            </a:endParaRPr>
          </a:p>
        </p:txBody>
      </p:sp>
      <p:graphicFrame>
        <p:nvGraphicFramePr>
          <p:cNvPr id="9" name="表格 8"/>
          <p:cNvGraphicFramePr>
            <a:graphicFrameLocks noGrp="1"/>
          </p:cNvGraphicFramePr>
          <p:nvPr>
            <p:extLst>
              <p:ext uri="{D42A27DB-BD31-4B8C-83A1-F6EECF244321}">
                <p14:modId xmlns:p14="http://schemas.microsoft.com/office/powerpoint/2010/main" val="767312792"/>
              </p:ext>
            </p:extLst>
          </p:nvPr>
        </p:nvGraphicFramePr>
        <p:xfrm>
          <a:off x="685800" y="3284984"/>
          <a:ext cx="8101136" cy="2621280"/>
        </p:xfrm>
        <a:graphic>
          <a:graphicData uri="http://schemas.openxmlformats.org/drawingml/2006/table">
            <a:tbl>
              <a:tblPr firstRow="1" bandRow="1">
                <a:tableStyleId>{F5AB1C69-6EDB-4FF4-983F-18BD219EF322}</a:tableStyleId>
              </a:tblPr>
              <a:tblGrid>
                <a:gridCol w="2025284"/>
                <a:gridCol w="2025284"/>
                <a:gridCol w="2025284"/>
                <a:gridCol w="2025284"/>
              </a:tblGrid>
              <a:tr h="340477">
                <a:tc>
                  <a:txBody>
                    <a:bodyPr/>
                    <a:lstStyle/>
                    <a:p>
                      <a:pPr algn="ctr"/>
                      <a:r>
                        <a:rPr lang="en-US" altLang="zh-CN" sz="1400" b="0" dirty="0" smtClean="0">
                          <a:solidFill>
                            <a:schemeClr val="tx1"/>
                          </a:solidFill>
                          <a:latin typeface="+mj-lt"/>
                        </a:rPr>
                        <a:t>OF</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Channel Use Sequence </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Center frequency (in MHz) of channel used when </a:t>
                      </a:r>
                      <a:r>
                        <a:rPr lang="en-US" altLang="zh-CN" sz="1400" b="0" kern="1200" dirty="0" smtClean="0">
                          <a:solidFill>
                            <a:schemeClr val="tx1"/>
                          </a:solidFill>
                          <a:latin typeface="+mj-lt"/>
                          <a:ea typeface="+mn-ea"/>
                          <a:cs typeface="+mn-cs"/>
                        </a:rPr>
                        <a:t>the Frequency Stitching Direction field value is 1</a:t>
                      </a:r>
                      <a:endParaRPr lang="zh-CN" altLang="en-US" sz="14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mj-lt"/>
                          <a:ea typeface="+mn-ea"/>
                          <a:cs typeface="+mn-cs"/>
                        </a:rPr>
                        <a:t>Center frequency (in</a:t>
                      </a:r>
                      <a:r>
                        <a:rPr lang="en-US" altLang="zh-CN" sz="1400" b="0" kern="1200" baseline="0" dirty="0" smtClean="0">
                          <a:solidFill>
                            <a:schemeClr val="tx1"/>
                          </a:solidFill>
                          <a:latin typeface="+mj-lt"/>
                          <a:ea typeface="+mn-ea"/>
                          <a:cs typeface="+mn-cs"/>
                        </a:rPr>
                        <a:t> </a:t>
                      </a:r>
                      <a:r>
                        <a:rPr lang="en-US" altLang="zh-CN" sz="1400" b="0" kern="1200" dirty="0" smtClean="0">
                          <a:solidFill>
                            <a:schemeClr val="tx1"/>
                          </a:solidFill>
                          <a:latin typeface="+mj-lt"/>
                          <a:ea typeface="+mn-ea"/>
                          <a:cs typeface="+mn-cs"/>
                        </a:rPr>
                        <a:t>MHz) of channel used when the Frequency Stitching Direction field value is 0</a:t>
                      </a:r>
                      <a:endParaRPr lang="zh-CN" altLang="en-US" sz="1400" b="0" kern="1200" dirty="0" smtClean="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0477">
                <a:tc>
                  <a:txBody>
                    <a:bodyPr/>
                    <a:lstStyle/>
                    <a:p>
                      <a:pPr algn="ctr"/>
                      <a:r>
                        <a:rPr lang="en-US" altLang="zh-CN" sz="1400" b="0" dirty="0" smtClean="0">
                          <a:solidFill>
                            <a:schemeClr val="tx1"/>
                          </a:solidFill>
                          <a:latin typeface="+mj-lt"/>
                        </a:rPr>
                        <a:t>2</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CH(0), CH(3), CH(6), CH(1), CH(4), CH(7), CH(2), CH(5)</a:t>
                      </a:r>
                      <a:endParaRPr lang="zh-CN" altLang="en-US" sz="14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7987.2, 8736.0,</a:t>
                      </a:r>
                      <a:r>
                        <a:rPr lang="en-US" altLang="zh-CN" sz="1400" b="0" kern="1200" baseline="0" dirty="0" smtClean="0">
                          <a:solidFill>
                            <a:schemeClr val="tx1"/>
                          </a:solidFill>
                          <a:latin typeface="+mj-lt"/>
                          <a:ea typeface="+mn-ea"/>
                          <a:cs typeface="+mn-cs"/>
                        </a:rPr>
                        <a:t> 9484.8, 8236.8, 8.9856, 9734.4, 8486.4, 9235.2</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7987.2, 7238.4, 6489.6, 7737.6, 6988.8, 6240.0, 7488.0, 6739.2</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0477">
                <a:tc>
                  <a:txBody>
                    <a:bodyPr/>
                    <a:lstStyle/>
                    <a:p>
                      <a:pPr algn="ctr"/>
                      <a:r>
                        <a:rPr lang="en-US" altLang="zh-CN" sz="1400" b="0" dirty="0" smtClean="0">
                          <a:solidFill>
                            <a:schemeClr val="tx1"/>
                          </a:solidFill>
                          <a:latin typeface="+mj-lt"/>
                        </a:rPr>
                        <a:t>3</a:t>
                      </a:r>
                      <a:endParaRPr lang="zh-CN" altLang="en-US" sz="14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CH(0), CH(4), CH(1), CH(5), CH(2), CH(6), CH(3), CH(7)</a:t>
                      </a:r>
                      <a:endParaRPr lang="zh-CN" altLang="en-US" sz="14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7987.2, 8361.6, 8736.0, 8112.0, 8486.4, 8860.8, 8236.8, 8611.2</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smtClean="0">
                          <a:solidFill>
                            <a:schemeClr val="tx1"/>
                          </a:solidFill>
                          <a:latin typeface="+mj-lt"/>
                          <a:ea typeface="+mn-ea"/>
                          <a:cs typeface="+mn-cs"/>
                        </a:rPr>
                        <a:t>7987.2, 7612.8,</a:t>
                      </a:r>
                      <a:r>
                        <a:rPr lang="en-US" altLang="zh-CN" sz="1400" b="0" kern="1200" baseline="0" dirty="0" smtClean="0">
                          <a:solidFill>
                            <a:schemeClr val="tx1"/>
                          </a:solidFill>
                          <a:latin typeface="+mj-lt"/>
                          <a:ea typeface="+mn-ea"/>
                          <a:cs typeface="+mn-cs"/>
                        </a:rPr>
                        <a:t> </a:t>
                      </a:r>
                      <a:r>
                        <a:rPr lang="en-US" altLang="zh-CN" sz="1400" b="0" kern="1200" dirty="0" smtClean="0">
                          <a:solidFill>
                            <a:schemeClr val="tx1"/>
                          </a:solidFill>
                          <a:latin typeface="+mj-lt"/>
                          <a:ea typeface="+mn-ea"/>
                          <a:cs typeface="+mn-cs"/>
                        </a:rPr>
                        <a:t>7238.4, 7862.4, 7488.0, 7113.6, 7737.6, 7363.2</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408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Intra-packet and Inter-packet Frequency Stitching</a:t>
            </a:r>
            <a:endParaRPr lang="zh-CN" altLang="en-US" sz="2600" dirty="0"/>
          </a:p>
        </p:txBody>
      </p:sp>
      <p:sp>
        <p:nvSpPr>
          <p:cNvPr id="8" name="内容占位符 2"/>
          <p:cNvSpPr>
            <a:spLocks noGrp="1"/>
          </p:cNvSpPr>
          <p:nvPr>
            <p:ph idx="1"/>
          </p:nvPr>
        </p:nvSpPr>
        <p:spPr>
          <a:xfrm>
            <a:off x="685800" y="1753932"/>
            <a:ext cx="7772400" cy="4483380"/>
          </a:xfrm>
        </p:spPr>
        <p:txBody>
          <a:bodyPr/>
          <a:lstStyle/>
          <a:p>
            <a:pPr algn="just">
              <a:lnSpc>
                <a:spcPct val="180000"/>
              </a:lnSpc>
              <a:buFont typeface="Wingdings" panose="05000000000000000000" pitchFamily="2" charset="2"/>
              <a:buChar char="n"/>
            </a:pPr>
            <a:r>
              <a:rPr lang="en-US" altLang="zh-CN" sz="1800" dirty="0" smtClean="0">
                <a:latin typeface="+mj-lt"/>
              </a:rPr>
              <a:t>Three types of frequency stitching</a:t>
            </a:r>
          </a:p>
          <a:p>
            <a:pPr lvl="1" algn="just">
              <a:lnSpc>
                <a:spcPct val="180000"/>
              </a:lnSpc>
              <a:buFont typeface="Wingdings" panose="05000000000000000000" pitchFamily="2" charset="2"/>
              <a:buChar char="Ø"/>
            </a:pPr>
            <a:r>
              <a:rPr lang="en-US" altLang="zh-CN" sz="1600" dirty="0" smtClean="0">
                <a:latin typeface="+mj-lt"/>
              </a:rPr>
              <a:t>Intra-packet: Across segments in the SENS field</a:t>
            </a:r>
          </a:p>
          <a:p>
            <a:pPr lvl="1" algn="just">
              <a:lnSpc>
                <a:spcPct val="180000"/>
              </a:lnSpc>
              <a:buFont typeface="Wingdings" panose="05000000000000000000" pitchFamily="2" charset="2"/>
              <a:buChar char="Ø"/>
            </a:pPr>
            <a:r>
              <a:rPr lang="en-US" altLang="zh-CN" sz="1600" dirty="0" smtClean="0">
                <a:latin typeface="+mj-lt"/>
              </a:rPr>
              <a:t>Inter-packet: Across multiple packets</a:t>
            </a:r>
          </a:p>
          <a:p>
            <a:pPr lvl="1" algn="just">
              <a:lnSpc>
                <a:spcPct val="180000"/>
              </a:lnSpc>
              <a:buFont typeface="Wingdings" panose="05000000000000000000" pitchFamily="2" charset="2"/>
              <a:buChar char="Ø"/>
            </a:pPr>
            <a:r>
              <a:rPr lang="en-US" altLang="zh-CN" sz="1600" dirty="0" smtClean="0">
                <a:latin typeface="+mj-lt"/>
              </a:rPr>
              <a:t>The combination of intra-packet and inter-packet</a:t>
            </a:r>
          </a:p>
          <a:p>
            <a:pPr algn="just">
              <a:lnSpc>
                <a:spcPct val="180000"/>
              </a:lnSpc>
              <a:buFont typeface="Wingdings" panose="05000000000000000000" pitchFamily="2" charset="2"/>
              <a:buChar char="n"/>
            </a:pPr>
            <a:r>
              <a:rPr lang="en-US" altLang="zh-CN" sz="1800" dirty="0">
                <a:solidFill>
                  <a:srgbClr val="FF0000"/>
                </a:solidFill>
                <a:latin typeface="+mj-lt"/>
              </a:rPr>
              <a:t>Proposal </a:t>
            </a:r>
            <a:r>
              <a:rPr lang="en-US" altLang="zh-CN" sz="1800" dirty="0" smtClean="0">
                <a:solidFill>
                  <a:srgbClr val="FF0000"/>
                </a:solidFill>
                <a:latin typeface="+mj-lt"/>
              </a:rPr>
              <a:t>2</a:t>
            </a:r>
            <a:r>
              <a:rPr lang="en-US" altLang="zh-CN" sz="1800" dirty="0" smtClean="0">
                <a:latin typeface="+mj-lt"/>
              </a:rPr>
              <a:t>: </a:t>
            </a:r>
            <a:r>
              <a:rPr lang="en-US" altLang="zh-CN" sz="1800" dirty="0">
                <a:latin typeface="+mj-lt"/>
              </a:rPr>
              <a:t>Add </a:t>
            </a:r>
            <a:r>
              <a:rPr lang="en-US" altLang="zh-CN" sz="1800" dirty="0" smtClean="0">
                <a:latin typeface="+mj-lt"/>
              </a:rPr>
              <a:t>Frequency Stitching Type field </a:t>
            </a:r>
            <a:r>
              <a:rPr lang="en-US" altLang="zh-CN" sz="1800" dirty="0">
                <a:latin typeface="+mj-lt"/>
              </a:rPr>
              <a:t>to the frequency stitching parameters</a:t>
            </a:r>
          </a:p>
          <a:p>
            <a:pPr lvl="1" algn="just">
              <a:lnSpc>
                <a:spcPct val="180000"/>
              </a:lnSpc>
              <a:buFont typeface="Wingdings" panose="05000000000000000000" pitchFamily="2" charset="2"/>
              <a:buChar char="Ø"/>
            </a:pPr>
            <a:r>
              <a:rPr lang="en-US" altLang="zh-CN" sz="1600" dirty="0" smtClean="0">
                <a:latin typeface="+mj-lt"/>
              </a:rPr>
              <a:t>Occupy 2 bits</a:t>
            </a:r>
          </a:p>
          <a:p>
            <a:pPr lvl="1" algn="just">
              <a:lnSpc>
                <a:spcPct val="180000"/>
              </a:lnSpc>
              <a:buFont typeface="Wingdings" panose="05000000000000000000" pitchFamily="2" charset="2"/>
              <a:buChar char="Ø"/>
            </a:pPr>
            <a:r>
              <a:rPr lang="en-US" altLang="zh-CN" sz="1600" dirty="0" smtClean="0">
                <a:latin typeface="+mj-lt"/>
              </a:rPr>
              <a:t>0, Intra-packet; 1, Inter-packet; 2, Combination of intra-packet and inter-packet; 3, Reserved</a:t>
            </a:r>
            <a:endParaRPr lang="en-US" altLang="zh-CN" sz="1600" dirty="0">
              <a:latin typeface="+mj-lt"/>
            </a:endParaRPr>
          </a:p>
        </p:txBody>
      </p:sp>
    </p:spTree>
    <p:extLst>
      <p:ext uri="{BB962C8B-B14F-4D97-AF65-F5344CB8AC3E}">
        <p14:creationId xmlns:p14="http://schemas.microsoft.com/office/powerpoint/2010/main" val="4026465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CIR Report IE</a:t>
            </a:r>
            <a:endParaRPr lang="zh-CN" altLang="en-US" sz="2600" dirty="0"/>
          </a:p>
        </p:txBody>
      </p:sp>
      <p:sp>
        <p:nvSpPr>
          <p:cNvPr id="8" name="内容占位符 2"/>
          <p:cNvSpPr>
            <a:spLocks noGrp="1"/>
          </p:cNvSpPr>
          <p:nvPr>
            <p:ph idx="1"/>
          </p:nvPr>
        </p:nvSpPr>
        <p:spPr>
          <a:xfrm>
            <a:off x="723900" y="2465483"/>
            <a:ext cx="7772400" cy="4009930"/>
          </a:xfrm>
        </p:spPr>
        <p:txBody>
          <a:bodyPr/>
          <a:lstStyle/>
          <a:p>
            <a:pPr algn="just">
              <a:lnSpc>
                <a:spcPct val="140000"/>
              </a:lnSpc>
              <a:buFont typeface="Wingdings" panose="05000000000000000000" pitchFamily="2" charset="2"/>
              <a:buChar char="n"/>
            </a:pPr>
            <a:r>
              <a:rPr lang="en-US" altLang="zh-CN" sz="1600" dirty="0" smtClean="0">
                <a:latin typeface="+mj-lt"/>
              </a:rPr>
              <a:t>The Receive Report(s) field is per segment per Rx chain</a:t>
            </a:r>
          </a:p>
          <a:p>
            <a:pPr algn="just">
              <a:lnSpc>
                <a:spcPct val="140000"/>
              </a:lnSpc>
              <a:buFont typeface="Wingdings" panose="05000000000000000000" pitchFamily="2" charset="2"/>
              <a:buChar char="n"/>
            </a:pPr>
            <a:r>
              <a:rPr lang="en-US" altLang="zh-CN" sz="1600" dirty="0" smtClean="0">
                <a:solidFill>
                  <a:srgbClr val="FF0000"/>
                </a:solidFill>
                <a:latin typeface="+mj-lt"/>
              </a:rPr>
              <a:t>Proposal 3</a:t>
            </a:r>
            <a:r>
              <a:rPr lang="en-US" altLang="zh-CN" sz="1600" dirty="0" smtClean="0">
                <a:latin typeface="+mj-lt"/>
              </a:rPr>
              <a:t>: Add Number of Segments field to the CIR Report IE to make it self-contained. </a:t>
            </a:r>
          </a:p>
          <a:p>
            <a:pPr lvl="1" algn="just">
              <a:lnSpc>
                <a:spcPct val="140000"/>
              </a:lnSpc>
              <a:buFont typeface="Wingdings" panose="05000000000000000000" pitchFamily="2" charset="2"/>
              <a:buChar char="Ø"/>
            </a:pPr>
            <a:r>
              <a:rPr lang="en-US" altLang="zh-CN" sz="1400" dirty="0" smtClean="0">
                <a:latin typeface="+mj-lt"/>
              </a:rPr>
              <a:t>The number of receive reports in the Receive Report(s) field is equal to the number of receiver chain times the number of segments</a:t>
            </a:r>
          </a:p>
          <a:p>
            <a:pPr algn="just">
              <a:lnSpc>
                <a:spcPct val="140000"/>
              </a:lnSpc>
              <a:buFont typeface="Wingdings" panose="05000000000000000000" pitchFamily="2" charset="2"/>
              <a:buChar char="n"/>
            </a:pPr>
            <a:r>
              <a:rPr lang="en-US" altLang="zh-CN" sz="1600" dirty="0" smtClean="0">
                <a:solidFill>
                  <a:srgbClr val="FF0000"/>
                </a:solidFill>
                <a:latin typeface="+mj-lt"/>
              </a:rPr>
              <a:t>Proposal 4</a:t>
            </a:r>
            <a:r>
              <a:rPr lang="en-US" altLang="zh-CN" sz="1600" dirty="0" smtClean="0">
                <a:latin typeface="+mj-lt"/>
              </a:rPr>
              <a:t>: Multiple receive reports shall be arranged in a certain way, e.g., in the sequence of antenna ID first and the segment index second</a:t>
            </a:r>
          </a:p>
          <a:p>
            <a:pPr lvl="1" algn="just">
              <a:lnSpc>
                <a:spcPct val="140000"/>
              </a:lnSpc>
              <a:buFont typeface="Wingdings" panose="05000000000000000000" pitchFamily="2" charset="2"/>
              <a:buChar char="Ø"/>
            </a:pPr>
            <a:r>
              <a:rPr lang="en-US" altLang="zh-CN" sz="1400" dirty="0" smtClean="0">
                <a:latin typeface="+mj-lt"/>
              </a:rPr>
              <a:t>Example: there are two Rx antennas and two segments, the Receive Report(s) field is formatted below</a:t>
            </a:r>
            <a:endParaRPr lang="en-US" altLang="zh-CN" sz="1400" dirty="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1614828782"/>
              </p:ext>
            </p:extLst>
          </p:nvPr>
        </p:nvGraphicFramePr>
        <p:xfrm>
          <a:off x="1202061" y="1501368"/>
          <a:ext cx="6816078" cy="914400"/>
        </p:xfrm>
        <a:graphic>
          <a:graphicData uri="http://schemas.openxmlformats.org/drawingml/2006/table">
            <a:tbl>
              <a:tblPr firstRow="1" bandRow="1">
                <a:tableStyleId>{F5AB1C69-6EDB-4FF4-983F-18BD219EF322}</a:tableStyleId>
              </a:tblPr>
              <a:tblGrid>
                <a:gridCol w="1136013"/>
                <a:gridCol w="1136013"/>
                <a:gridCol w="1136013"/>
                <a:gridCol w="1136013"/>
                <a:gridCol w="1136013"/>
                <a:gridCol w="1136013"/>
              </a:tblGrid>
              <a:tr h="370840">
                <a:tc>
                  <a:txBody>
                    <a:bodyPr/>
                    <a:lstStyle/>
                    <a:p>
                      <a:pPr algn="ctr"/>
                      <a:r>
                        <a:rPr lang="en-US" altLang="zh-CN" sz="1200" b="0" dirty="0" smtClean="0">
                          <a:solidFill>
                            <a:schemeClr val="tx1"/>
                          </a:solidFill>
                          <a:latin typeface="+mj-lt"/>
                        </a:rPr>
                        <a:t>Bits: 0-1</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2-3</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4-13</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14-15</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Octets:</a:t>
                      </a:r>
                      <a:r>
                        <a:rPr lang="en-US" altLang="zh-CN" sz="1200" b="0" baseline="0" dirty="0" smtClean="0">
                          <a:solidFill>
                            <a:schemeClr val="tx1"/>
                          </a:solidFill>
                          <a:latin typeface="+mj-lt"/>
                        </a:rPr>
                        <a:t> 4/8/16/32</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Variable</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200" b="0" dirty="0" smtClean="0">
                          <a:solidFill>
                            <a:schemeClr val="tx1"/>
                          </a:solidFill>
                          <a:latin typeface="+mj-lt"/>
                        </a:rPr>
                        <a:t>Antennas</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Bitmap Length</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Bitmap Offset</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rgbClr val="FF0000"/>
                          </a:solidFill>
                          <a:latin typeface="+mj-lt"/>
                        </a:rPr>
                        <a:t>Number of Segments</a:t>
                      </a:r>
                      <a:endParaRPr lang="zh-CN" alt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CIR Bitmap</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Receive Report(s)</a:t>
                      </a:r>
                      <a:endParaRPr lang="zh-CN" altLang="en-US" sz="12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752512817"/>
              </p:ext>
            </p:extLst>
          </p:nvPr>
        </p:nvGraphicFramePr>
        <p:xfrm>
          <a:off x="1907704" y="5705431"/>
          <a:ext cx="5725160" cy="548640"/>
        </p:xfrm>
        <a:graphic>
          <a:graphicData uri="http://schemas.openxmlformats.org/drawingml/2006/table">
            <a:tbl>
              <a:tblPr firstRow="1" firstCol="1" bandRow="1">
                <a:tableStyleId>{F5AB1C69-6EDB-4FF4-983F-18BD219EF322}</a:tableStyleId>
              </a:tblPr>
              <a:tblGrid>
                <a:gridCol w="1431290"/>
                <a:gridCol w="1431290"/>
                <a:gridCol w="1431290"/>
                <a:gridCol w="1431290"/>
              </a:tblGrid>
              <a:tr h="0">
                <a:tc>
                  <a:txBody>
                    <a:bodyPr/>
                    <a:lstStyle/>
                    <a:p>
                      <a:pPr algn="ctr">
                        <a:spcAft>
                          <a:spcPts val="0"/>
                        </a:spcAft>
                      </a:pPr>
                      <a:r>
                        <a:rPr lang="en-US" sz="1200" b="0" kern="1200" dirty="0">
                          <a:solidFill>
                            <a:schemeClr val="tx1"/>
                          </a:solidFill>
                          <a:latin typeface="+mj-lt"/>
                          <a:ea typeface="+mn-ea"/>
                          <a:cs typeface="+mn-cs"/>
                        </a:rPr>
                        <a:t>Receive Report for Antenna 1 and Segment 1</a:t>
                      </a:r>
                      <a:endParaRPr lang="zh-CN" sz="1200" b="0" kern="12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0" kern="1200" dirty="0">
                          <a:solidFill>
                            <a:schemeClr val="tx1"/>
                          </a:solidFill>
                          <a:latin typeface="+mj-lt"/>
                          <a:ea typeface="+mn-ea"/>
                          <a:cs typeface="+mn-cs"/>
                        </a:rPr>
                        <a:t>Receive Report for Antenna 1 and Segment 2</a:t>
                      </a:r>
                      <a:endParaRPr lang="zh-CN" sz="1200" b="0" kern="12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0" kern="1200">
                          <a:solidFill>
                            <a:schemeClr val="tx1"/>
                          </a:solidFill>
                          <a:latin typeface="+mj-lt"/>
                          <a:ea typeface="+mn-ea"/>
                          <a:cs typeface="+mn-cs"/>
                        </a:rPr>
                        <a:t>Receive Report for Antenna 2 and Segment 1</a:t>
                      </a:r>
                      <a:endParaRPr lang="zh-CN" sz="1200" b="0" kern="120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0" kern="1200" dirty="0">
                          <a:solidFill>
                            <a:schemeClr val="tx1"/>
                          </a:solidFill>
                          <a:latin typeface="+mj-lt"/>
                          <a:ea typeface="+mn-ea"/>
                          <a:cs typeface="+mn-cs"/>
                        </a:rPr>
                        <a:t>Receive Report for Antenna 2 and Segment 2</a:t>
                      </a:r>
                      <a:endParaRPr lang="zh-CN" sz="1200" b="0" kern="12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28828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1164</Words>
  <Application>Microsoft Office PowerPoint</Application>
  <PresentationFormat>全屏显示(4:3)</PresentationFormat>
  <Paragraphs>179</Paragraphs>
  <Slides>11</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Reference</vt:lpstr>
      <vt:lpstr>Background</vt:lpstr>
      <vt:lpstr>Channel Sequence Order</vt:lpstr>
      <vt:lpstr>Channel Sequence Order (cont.)</vt:lpstr>
      <vt:lpstr>Channel Sequence Order (cont.)</vt:lpstr>
      <vt:lpstr>Intra-packet and Inter-packet Frequency Stitching</vt:lpstr>
      <vt:lpstr>CIR Report IE</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2023-09-08T09:16:32Z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(3)qRK7F3sf6ajKjqZ0yHPpIz4+q85kag4rFDwpS2mIJDmAvx33AN810F9rbf6vYv/ic5bB6lLi
AeZDFrYi/4N7Wu9PPB7tynkzkieS5VMSYrSztYIeCcDwePHD65QrogYzZ2Yn2IX5S0Yu3x3y
etgxQgwqRuIvjX7FKQHA2dNfDmjmetOEHDfHklcnKauHF3aV01RknKxW8M9SzO1wYlUdrux/
06v8huEJJTMGr/Quyn</vt:lpwstr>
  </property>
  <property fmtid="{D5CDD505-2E9C-101B-9397-08002B2CF9AE}" pid="3" name="_2015_ms_pID_7253431">
    <vt:lpwstr>41RxFcElTkjwFE8zinGAfTELVEz54Xa/IgfK4kysl4i6704DX4Qfvy
yaSaFZ41x+vdXZ0d1jHtpXESOatsz/K7B/Disy8qy5jjoYJqdEBV7x+dfcMusVkDqnZdHvep
1ofNqmKQBCS6G0NYxiN7X+u/9St6P+Ny5ILbrAn3HE31jmA54XIfgQogH5oM57mD3aCbBeOy
N4FyjHQ/GAAtbjAZrb5Qre5LSG5/7lTXg3pm</vt:lpwstr>
  </property>
  <property fmtid="{D5CDD505-2E9C-101B-9397-08002B2CF9AE}" pid="4" name="_2015_ms_pID_7253432">
    <vt:lpwstr>AutmEc8bMnoIau4KzgVoBnU=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