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64" r:id="rId3"/>
    <p:sldId id="260" r:id="rId4"/>
    <p:sldId id="358" r:id="rId5"/>
    <p:sldId id="366" r:id="rId6"/>
    <p:sldId id="357" r:id="rId7"/>
    <p:sldId id="369" r:id="rId8"/>
    <p:sldId id="367" r:id="rId9"/>
    <p:sldId id="363" r:id="rId10"/>
    <p:sldId id="328" r:id="rId11"/>
    <p:sldId id="342" r:id="rId12"/>
    <p:sldId id="35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76"/>
    <p:restoredTop sz="95026" autoAdjust="0"/>
  </p:normalViewPr>
  <p:slideViewPr>
    <p:cSldViewPr>
      <p:cViewPr>
        <p:scale>
          <a:sx n="60" d="100"/>
          <a:sy n="60" d="100"/>
        </p:scale>
        <p:origin x="1636" y="100"/>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734881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11</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626445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12</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41499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04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24414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5</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67787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6</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399092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7</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25109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8</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7945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9</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316338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10</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10481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
        <p:nvSpPr>
          <p:cNvPr id="8" name="Rectangle 5">
            <a:extLst>
              <a:ext uri="{FF2B5EF4-FFF2-40B4-BE49-F238E27FC236}">
                <a16:creationId xmlns:a16="http://schemas.microsoft.com/office/drawing/2014/main" id="{62A13302-EF5C-4526-8F6A-261D7C4CC03E}"/>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H.-B. Li, T. Matsumura (NICT)</a:t>
            </a:r>
          </a:p>
        </p:txBody>
      </p:sp>
    </p:spTree>
    <p:extLst>
      <p:ext uri="{BB962C8B-B14F-4D97-AF65-F5344CB8AC3E}">
        <p14:creationId xmlns:p14="http://schemas.microsoft.com/office/powerpoint/2010/main" val="206435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F75EDB50-744A-4902-9C3F-2A5665D3C42D}"/>
              </a:ext>
            </a:extLst>
          </p:cNvPr>
          <p:cNvSpPr>
            <a:spLocks noGrp="1"/>
          </p:cNvSpPr>
          <p:nvPr>
            <p:ph type="title"/>
          </p:nvPr>
        </p:nvSpPr>
        <p:spPr/>
        <p:txBody>
          <a:bodyPr/>
          <a:lstStyle/>
          <a:p>
            <a:r>
              <a:rPr kumimoji="1" lang="ja-JP" altLang="en-US"/>
              <a:t>マスター タイトルの書式設定</a:t>
            </a:r>
          </a:p>
        </p:txBody>
      </p:sp>
      <p:sp>
        <p:nvSpPr>
          <p:cNvPr id="11" name="スライド番号プレースホルダー 10">
            <a:extLst>
              <a:ext uri="{FF2B5EF4-FFF2-40B4-BE49-F238E27FC236}">
                <a16:creationId xmlns:a16="http://schemas.microsoft.com/office/drawing/2014/main" id="{7854CAD1-ED54-4EE0-B615-F98E128487C2}"/>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
        <p:nvSpPr>
          <p:cNvPr id="10" name="フッター プレースホルダー 9">
            <a:extLst>
              <a:ext uri="{FF2B5EF4-FFF2-40B4-BE49-F238E27FC236}">
                <a16:creationId xmlns:a16="http://schemas.microsoft.com/office/drawing/2014/main" id="{9C7504AB-7FF0-45DB-B521-2C572832ED86}"/>
              </a:ext>
            </a:extLst>
          </p:cNvPr>
          <p:cNvSpPr>
            <a:spLocks noGrp="1"/>
          </p:cNvSpPr>
          <p:nvPr>
            <p:ph type="ftr" sz="quarter" idx="11"/>
          </p:nvPr>
        </p:nvSpPr>
        <p:spPr>
          <a:xfrm>
            <a:off x="5486400" y="6475413"/>
            <a:ext cx="3124200" cy="184666"/>
          </a:xfrm>
          <a:prstGeom prst="rect">
            <a:avLst/>
          </a:prstGeom>
        </p:spPr>
        <p:txBody>
          <a:bodyPr/>
          <a:lstStyle/>
          <a:p>
            <a:r>
              <a:rPr lang="en-US" altLang="en-US" dirty="0"/>
              <a:t>H.-B. Li, T. Matsumura (NICT)</a:t>
            </a:r>
          </a:p>
        </p:txBody>
      </p:sp>
    </p:spTree>
    <p:extLst>
      <p:ext uri="{BB962C8B-B14F-4D97-AF65-F5344CB8AC3E}">
        <p14:creationId xmlns:p14="http://schemas.microsoft.com/office/powerpoint/2010/main" val="29329354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2"/>
            <a:ext cx="2514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NB CCA</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1" name="Rectangle 9">
            <a:extLst>
              <a:ext uri="{FF2B5EF4-FFF2-40B4-BE49-F238E27FC236}">
                <a16:creationId xmlns:a16="http://schemas.microsoft.com/office/drawing/2014/main" id="{611BE13D-5132-4D15-8677-3680C9C33B55}"/>
              </a:ext>
            </a:extLst>
          </p:cNvPr>
          <p:cNvSpPr>
            <a:spLocks noChangeArrowheads="1"/>
          </p:cNvSpPr>
          <p:nvPr userDrawn="1"/>
        </p:nvSpPr>
        <p:spPr bwMode="auto">
          <a:xfrm>
            <a:off x="685800" y="381000"/>
            <a:ext cx="2057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400" b="1" dirty="0"/>
              <a:t>September 2023</a:t>
            </a:r>
          </a:p>
        </p:txBody>
      </p:sp>
      <p:sp>
        <p:nvSpPr>
          <p:cNvPr id="12" name="Rectangle 9">
            <a:extLst>
              <a:ext uri="{FF2B5EF4-FFF2-40B4-BE49-F238E27FC236}">
                <a16:creationId xmlns:a16="http://schemas.microsoft.com/office/drawing/2014/main" id="{1123F047-349C-4973-BA2A-07818E6AEC53}"/>
              </a:ext>
            </a:extLst>
          </p:cNvPr>
          <p:cNvSpPr>
            <a:spLocks noChangeArrowheads="1"/>
          </p:cNvSpPr>
          <p:nvPr userDrawn="1"/>
        </p:nvSpPr>
        <p:spPr bwMode="auto">
          <a:xfrm>
            <a:off x="5638800" y="6477000"/>
            <a:ext cx="2895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en-US" dirty="0"/>
              <a:t>H.-B. Li, T. Matsumura (NICT)</a:t>
            </a:r>
          </a:p>
          <a:p>
            <a:pPr marL="0" marR="0" lvl="0" indent="0" algn="r" defTabSz="914400" rtl="0" eaLnBrk="0" fontAlgn="base" latinLnBrk="0" hangingPunct="0">
              <a:lnSpc>
                <a:spcPct val="100000"/>
              </a:lnSpc>
              <a:spcBef>
                <a:spcPct val="0"/>
              </a:spcBef>
              <a:spcAft>
                <a:spcPct val="0"/>
              </a:spcAft>
              <a:buClrTx/>
              <a:buSzTx/>
              <a:buFontTx/>
              <a:buNone/>
              <a:tabLst/>
              <a:defRPr/>
            </a:pPr>
            <a:endParaRPr lang="en-US" altLang="en-US" dirty="0"/>
          </a:p>
        </p:txBody>
      </p:sp>
      <p:sp>
        <p:nvSpPr>
          <p:cNvPr id="13" name="Rectangle 1">
            <a:extLst>
              <a:ext uri="{FF2B5EF4-FFF2-40B4-BE49-F238E27FC236}">
                <a16:creationId xmlns:a16="http://schemas.microsoft.com/office/drawing/2014/main" id="{E4735026-7978-4426-BA69-7E89065C1A75}"/>
              </a:ext>
            </a:extLst>
          </p:cNvPr>
          <p:cNvSpPr>
            <a:spLocks noChangeArrowheads="1"/>
          </p:cNvSpPr>
          <p:nvPr userDrawn="1"/>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15-23-0460</a:t>
            </a:r>
            <a:r>
              <a:rPr lang="en-US" altLang="en-US" b="1" dirty="0">
                <a:solidFill>
                  <a:schemeClr val="tx1"/>
                </a:solidFill>
              </a:rPr>
              <a:t>-00</a:t>
            </a:r>
            <a:r>
              <a:rPr lang="en-GB" altLang="en-US" b="1" dirty="0">
                <a:solidFill>
                  <a:schemeClr val="tx1"/>
                </a:solidFill>
              </a:rPr>
              <a:t>-04ab</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a:xfrm>
            <a:off x="4344988" y="6475413"/>
            <a:ext cx="530225" cy="182562"/>
          </a:xfrm>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380999" y="838200"/>
            <a:ext cx="8534401" cy="4119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Clarification of </a:t>
            </a:r>
            <a:r>
              <a:rPr lang="en-US" altLang="ja-JP" sz="1600" dirty="0">
                <a:solidFill>
                  <a:schemeClr val="tx2"/>
                </a:solidFill>
              </a:rPr>
              <a:t>NB CCA for UWB channel access</a:t>
            </a:r>
            <a:endParaRPr lang="en-US" altLang="en-US" sz="1600" dirty="0">
              <a:solidFill>
                <a:schemeClr val="tx2"/>
              </a:solidFill>
            </a:endParaRPr>
          </a:p>
          <a:p>
            <a:r>
              <a:rPr lang="en-US" altLang="en-US" sz="1600" b="1" dirty="0">
                <a:solidFill>
                  <a:schemeClr val="tx2"/>
                </a:solidFill>
              </a:rPr>
              <a:t>Date Submitted: September</a:t>
            </a:r>
            <a:r>
              <a:rPr lang="en-US" altLang="en-US" sz="1600" dirty="0">
                <a:solidFill>
                  <a:schemeClr val="tx2"/>
                </a:solidFill>
              </a:rPr>
              <a:t>, 2023</a:t>
            </a:r>
          </a:p>
          <a:p>
            <a:r>
              <a:rPr lang="en-US" altLang="en-US" sz="1600" b="1" dirty="0">
                <a:solidFill>
                  <a:schemeClr val="tx2"/>
                </a:solidFill>
              </a:rPr>
              <a:t>Source:</a:t>
            </a:r>
            <a:r>
              <a:rPr lang="en-US" altLang="en-US" sz="1600" dirty="0">
                <a:solidFill>
                  <a:schemeClr val="tx2"/>
                </a:solidFill>
              </a:rPr>
              <a:t> Huan-Bang Li, Takeshi Matsumura (NICT, Japan).</a:t>
            </a:r>
          </a:p>
          <a:p>
            <a:r>
              <a:rPr lang="en-US" altLang="en-US" sz="1600" b="1" dirty="0">
                <a:solidFill>
                  <a:schemeClr val="tx2"/>
                </a:solidFill>
              </a:rPr>
              <a:t>Address</a:t>
            </a:r>
            <a:r>
              <a:rPr lang="en-US" altLang="en-US" sz="1600" dirty="0">
                <a:solidFill>
                  <a:schemeClr val="tx2"/>
                </a:solidFill>
              </a:rPr>
              <a:t>: </a:t>
            </a:r>
            <a:r>
              <a:rPr lang="en-US" altLang="ja-JP" sz="1600" dirty="0">
                <a:effectLst/>
                <a:latin typeface="+mj-ea"/>
                <a:ea typeface="+mj-ea"/>
                <a:cs typeface="Times New Roman" panose="02020603050405020304" pitchFamily="18" charset="0"/>
              </a:rPr>
              <a:t>3-4 </a:t>
            </a:r>
            <a:r>
              <a:rPr lang="en-US" altLang="ja-JP" sz="1600" dirty="0" err="1">
                <a:effectLst/>
                <a:latin typeface="+mj-ea"/>
                <a:ea typeface="+mj-ea"/>
                <a:cs typeface="Times New Roman" panose="02020603050405020304" pitchFamily="18" charset="0"/>
              </a:rPr>
              <a:t>Hikarino-oka</a:t>
            </a:r>
            <a:r>
              <a:rPr lang="en-US" altLang="ja-JP" sz="1600" dirty="0">
                <a:effectLst/>
                <a:latin typeface="+mj-ea"/>
                <a:ea typeface="+mj-ea"/>
                <a:cs typeface="Times New Roman" panose="02020603050405020304" pitchFamily="18" charset="0"/>
              </a:rPr>
              <a:t>, Yokosuka-</a:t>
            </a:r>
            <a:r>
              <a:rPr lang="en-US" altLang="ja-JP" sz="1600" dirty="0" err="1">
                <a:effectLst/>
                <a:latin typeface="+mj-ea"/>
                <a:ea typeface="+mj-ea"/>
                <a:cs typeface="Times New Roman" panose="02020603050405020304" pitchFamily="18" charset="0"/>
              </a:rPr>
              <a:t>shi</a:t>
            </a:r>
            <a:r>
              <a:rPr lang="en-US" altLang="ja-JP" sz="1600" dirty="0">
                <a:effectLst/>
                <a:latin typeface="+mj-ea"/>
                <a:ea typeface="+mj-ea"/>
                <a:cs typeface="Times New Roman" panose="02020603050405020304" pitchFamily="18" charset="0"/>
              </a:rPr>
              <a:t>, Kanagawa, 239-0847 Japan</a:t>
            </a:r>
            <a:endParaRPr lang="en-US" altLang="en-US" sz="1600" dirty="0">
              <a:solidFill>
                <a:schemeClr val="tx2"/>
              </a:solidFill>
              <a:latin typeface="+mj-ea"/>
              <a:ea typeface="+mj-ea"/>
            </a:endParaRP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a:solidFill>
                  <a:schemeClr val="tx2"/>
                </a:solidFill>
              </a:rPr>
              <a:t>{lee, </a:t>
            </a:r>
            <a:r>
              <a:rPr lang="en-US" altLang="en-US" sz="1600" dirty="0" err="1">
                <a:solidFill>
                  <a:schemeClr val="tx2"/>
                </a:solidFill>
              </a:rPr>
              <a:t>matsumura</a:t>
            </a:r>
            <a:r>
              <a:rPr lang="en-US" altLang="en-US" sz="1600" dirty="0">
                <a:solidFill>
                  <a:schemeClr val="tx2"/>
                </a:solidFill>
              </a:rPr>
              <a:t>}@nict.go.jp</a:t>
            </a: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ja-JP" sz="1600" dirty="0">
                <a:solidFill>
                  <a:schemeClr val="tx2"/>
                </a:solidFill>
              </a:rPr>
              <a:t> Further explanation on NB-assisted UWB channel access</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improve coexistence among UWB systems.</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10</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en-US" sz="3200" dirty="0"/>
              <a:t>Summary</a:t>
            </a:r>
          </a:p>
        </p:txBody>
      </p:sp>
      <p:sp>
        <p:nvSpPr>
          <p:cNvPr id="2" name="Content Placeholder 2">
            <a:extLst>
              <a:ext uri="{FF2B5EF4-FFF2-40B4-BE49-F238E27FC236}">
                <a16:creationId xmlns:a16="http://schemas.microsoft.com/office/drawing/2014/main" id="{15E0C24C-13E7-65F8-DC02-99FC0063E8F7}"/>
              </a:ext>
            </a:extLst>
          </p:cNvPr>
          <p:cNvSpPr>
            <a:spLocks noGrp="1"/>
          </p:cNvSpPr>
          <p:nvPr>
            <p:ph idx="1"/>
          </p:nvPr>
        </p:nvSpPr>
        <p:spPr>
          <a:xfrm>
            <a:off x="800100" y="1447800"/>
            <a:ext cx="7543800" cy="3933825"/>
          </a:xfrm>
        </p:spPr>
        <p:txBody>
          <a:bodyPr/>
          <a:lstStyle/>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NB coordination and NB CCA play different roles. </a:t>
            </a:r>
          </a:p>
          <a:p>
            <a:pPr algn="just">
              <a:spcBef>
                <a:spcPts val="0"/>
              </a:spcBef>
              <a:spcAft>
                <a:spcPts val="1800"/>
              </a:spcAft>
              <a:buFont typeface="Arial" panose="020B0604020202020204" pitchFamily="34" charset="0"/>
              <a:buChar char="•"/>
            </a:pPr>
            <a:r>
              <a:rPr lang="en-US" altLang="ja-JP" sz="2400" b="0" u="none" strike="noStrike" baseline="0" dirty="0">
                <a:latin typeface="Times New Roman" panose="02020603050405020304" pitchFamily="18" charset="0"/>
                <a:cs typeface="Times New Roman" panose="02020603050405020304" pitchFamily="18" charset="0"/>
              </a:rPr>
              <a:t>NB </a:t>
            </a:r>
            <a:r>
              <a:rPr lang="en-US" altLang="ja-JP" sz="2400" dirty="0">
                <a:latin typeface="Times New Roman" panose="02020603050405020304" pitchFamily="18" charset="0"/>
                <a:cs typeface="Times New Roman" panose="02020603050405020304" pitchFamily="18" charset="0"/>
              </a:rPr>
              <a:t>CCA uses sub-GHz frequencies with multiple available bands to fit for different regulations.</a:t>
            </a:r>
          </a:p>
          <a:p>
            <a:pPr algn="just">
              <a:spcBef>
                <a:spcPts val="0"/>
              </a:spcBef>
              <a:spcAft>
                <a:spcPts val="1800"/>
              </a:spcAft>
              <a:buFont typeface="Arial" panose="020B0604020202020204" pitchFamily="34" charset="0"/>
              <a:buChar char="•"/>
            </a:pPr>
            <a:r>
              <a:rPr lang="en-US" altLang="ja-JP" sz="2400" b="0" u="none" strike="noStrike" baseline="0" dirty="0">
                <a:latin typeface="Times New Roman" panose="02020603050405020304" pitchFamily="18" charset="0"/>
                <a:cs typeface="Times New Roman" panose="02020603050405020304" pitchFamily="18" charset="0"/>
              </a:rPr>
              <a:t>NB CCA adopts </a:t>
            </a:r>
            <a:r>
              <a:rPr lang="en-US" altLang="ja-JP" sz="2400" dirty="0">
                <a:latin typeface="Times New Roman" panose="02020603050405020304" pitchFamily="18" charset="0"/>
                <a:cs typeface="Times New Roman" panose="02020603050405020304" pitchFamily="18" charset="0"/>
              </a:rPr>
              <a:t>already standardized PHY with simple selected PSDU parameters.</a:t>
            </a:r>
          </a:p>
          <a:p>
            <a:pPr algn="just">
              <a:spcBef>
                <a:spcPts val="0"/>
              </a:spcBef>
              <a:spcAft>
                <a:spcPts val="1800"/>
              </a:spcAft>
              <a:buFont typeface="Arial" panose="020B0604020202020204" pitchFamily="34" charset="0"/>
              <a:buChar char="•"/>
            </a:pPr>
            <a:r>
              <a:rPr lang="en-US" altLang="ja-JP" sz="2400" b="0" u="none" strike="noStrike" baseline="0" dirty="0">
                <a:latin typeface="Times New Roman" panose="02020603050405020304" pitchFamily="18" charset="0"/>
                <a:cs typeface="Times New Roman" panose="02020603050405020304" pitchFamily="18" charset="0"/>
              </a:rPr>
              <a:t>NB CCA </a:t>
            </a:r>
            <a:r>
              <a:rPr lang="en-US" altLang="ja-JP" sz="2400" dirty="0">
                <a:latin typeface="Times New Roman" panose="02020603050405020304" pitchFamily="18" charset="0"/>
                <a:cs typeface="Times New Roman" panose="02020603050405020304" pitchFamily="18" charset="0"/>
              </a:rPr>
              <a:t>provides a simple solution for collision avoidance when multiple types of UWB radios coexist</a:t>
            </a:r>
            <a:r>
              <a:rPr lang="en-US" altLang="ja-JP" sz="2400" b="0" u="none" strike="noStrike" baseline="0" dirty="0">
                <a:latin typeface="Times New Roman" panose="02020603050405020304" pitchFamily="18" charset="0"/>
                <a:cs typeface="Times New Roman" panose="02020603050405020304" pitchFamily="18" charset="0"/>
              </a:rPr>
              <a:t>.</a:t>
            </a:r>
          </a:p>
          <a:p>
            <a:pPr algn="just">
              <a:spcBef>
                <a:spcPts val="0"/>
              </a:spcBef>
              <a:spcAft>
                <a:spcPts val="1800"/>
              </a:spcAft>
              <a:buFont typeface="Arial" panose="020B0604020202020204" pitchFamily="34" charset="0"/>
              <a:buChar char="•"/>
            </a:pPr>
            <a:endParaRPr lang="en-US" altLang="ja-JP" sz="2400" dirty="0">
              <a:latin typeface="Times New Roman" panose="02020603050405020304" pitchFamily="18" charset="0"/>
              <a:cs typeface="Times New Roman" panose="02020603050405020304" pitchFamily="18" charset="0"/>
            </a:endParaRPr>
          </a:p>
          <a:p>
            <a:pPr marL="0" indent="0" algn="just">
              <a:spcBef>
                <a:spcPts val="0"/>
              </a:spcBef>
              <a:spcAft>
                <a:spcPts val="1800"/>
              </a:spcAft>
              <a:buNone/>
            </a:pPr>
            <a:r>
              <a:rPr lang="en-US" altLang="ja-JP" sz="2400" b="0" u="none" strike="noStrike" baseline="0" dirty="0">
                <a:latin typeface="Times New Roman" panose="02020603050405020304" pitchFamily="18" charset="0"/>
                <a:cs typeface="Times New Roman" panose="02020603050405020304" pitchFamily="18" charset="0"/>
              </a:rPr>
              <a:t> </a:t>
            </a:r>
            <a:r>
              <a:rPr lang="en-US" altLang="ja-JP" sz="2800" b="0" u="none" strike="noStrike" baseline="0" dirty="0">
                <a:latin typeface="Times New Roman" panose="02020603050405020304" pitchFamily="18" charset="0"/>
                <a:cs typeface="Times New Roman" panose="02020603050405020304" pitchFamily="18" charset="0"/>
              </a:rPr>
              <a:t>Suggest to add NB CCA as an optional CCA mode </a:t>
            </a:r>
            <a:endParaRPr lang="en-US" altLang="ja-JP" sz="24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0329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11</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533400" y="3162300"/>
            <a:ext cx="8153400" cy="533400"/>
          </a:xfrm>
          <a:ln/>
        </p:spPr>
        <p:txBody>
          <a:bodyPr/>
          <a:lstStyle/>
          <a:p>
            <a:r>
              <a:rPr lang="en-US" altLang="ja-JP" sz="3200" dirty="0"/>
              <a:t>Backup Slides</a:t>
            </a:r>
            <a:endParaRPr lang="en-US" altLang="en-US" sz="3200" strike="sngStrike" dirty="0"/>
          </a:p>
        </p:txBody>
      </p:sp>
    </p:spTree>
    <p:extLst>
      <p:ext uri="{BB962C8B-B14F-4D97-AF65-F5344CB8AC3E}">
        <p14:creationId xmlns:p14="http://schemas.microsoft.com/office/powerpoint/2010/main" val="1428657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12</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47700" y="838200"/>
            <a:ext cx="7924800" cy="533400"/>
          </a:xfrm>
          <a:ln/>
        </p:spPr>
        <p:txBody>
          <a:bodyPr/>
          <a:lstStyle/>
          <a:p>
            <a:r>
              <a:rPr lang="en-US" altLang="en-US" sz="3200" dirty="0"/>
              <a:t>CAP and CFP in a </a:t>
            </a:r>
            <a:r>
              <a:rPr lang="en-US" altLang="en-US" sz="3200" dirty="0" err="1"/>
              <a:t>Superframe</a:t>
            </a:r>
            <a:endParaRPr lang="en-US" altLang="en-US" sz="3200" dirty="0"/>
          </a:p>
        </p:txBody>
      </p:sp>
      <p:pic>
        <p:nvPicPr>
          <p:cNvPr id="4" name="図 3">
            <a:extLst>
              <a:ext uri="{FF2B5EF4-FFF2-40B4-BE49-F238E27FC236}">
                <a16:creationId xmlns:a16="http://schemas.microsoft.com/office/drawing/2014/main" id="{EB486EA1-000C-424F-A522-3AB4AF3CF5E2}"/>
              </a:ext>
            </a:extLst>
          </p:cNvPr>
          <p:cNvPicPr>
            <a:picLocks noChangeAspect="1"/>
          </p:cNvPicPr>
          <p:nvPr/>
        </p:nvPicPr>
        <p:blipFill>
          <a:blip r:embed="rId3"/>
          <a:stretch>
            <a:fillRect/>
          </a:stretch>
        </p:blipFill>
        <p:spPr>
          <a:xfrm>
            <a:off x="1066800" y="2491526"/>
            <a:ext cx="7391400" cy="2558259"/>
          </a:xfrm>
          <a:prstGeom prst="rect">
            <a:avLst/>
          </a:prstGeom>
        </p:spPr>
      </p:pic>
    </p:spTree>
    <p:extLst>
      <p:ext uri="{BB962C8B-B14F-4D97-AF65-F5344CB8AC3E}">
        <p14:creationId xmlns:p14="http://schemas.microsoft.com/office/powerpoint/2010/main" val="1912845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nvGraphicFramePr>
        <p:xfrm>
          <a:off x="457200" y="1066800"/>
          <a:ext cx="8382000" cy="5033709"/>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E</a:t>
                      </a:r>
                      <a:r>
                        <a:rPr lang="en-US" altLang="ja-JP" sz="1100" dirty="0">
                          <a:effectLst/>
                        </a:rPr>
                        <a:t>ffective and efficient CCA reduce disruption between UWB devices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8616">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altLang="ja-JP" sz="1100" dirty="0">
                          <a:effectLst/>
                        </a:rPr>
                        <a:t>Use NB radio to facilitate CCA so as to improve</a:t>
                      </a:r>
                      <a:r>
                        <a:rPr lang="ja-JP" altLang="en-US" sz="1100" dirty="0">
                          <a:effectLst/>
                        </a:rPr>
                        <a:t> </a:t>
                      </a:r>
                      <a:r>
                        <a:rPr lang="en-US" altLang="ja-JP" sz="1100" dirty="0">
                          <a:effectLst/>
                        </a:rPr>
                        <a:t>coexistence.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本文"/>
                          <a:ea typeface="Calibri" panose="020F0502020204030204" pitchFamily="34" charset="0"/>
                          <a:cs typeface="Times New Roman" panose="02020603050405020304" pitchFamily="18" charset="0"/>
                        </a:rPr>
                        <a:t>Use NB radio to improve coexistence among UWB devices.</a:t>
                      </a: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本文"/>
                          <a:ea typeface="Calibri" panose="020F0502020204030204" pitchFamily="34" charset="0"/>
                          <a:cs typeface="Times New Roman" panose="02020603050405020304" pitchFamily="18" charset="0"/>
                        </a:rPr>
                        <a:t>Exploiting NB PHY and concurrent operation with UWB to assist UWB channel access</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dirty="0">
                          <a:effectLst/>
                        </a:rPr>
                        <a:t>Sensing capabilities to support presence detection and environment mapping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dirty="0">
                          <a:effectLst/>
                        </a:rPr>
                        <a:t>Support for peer-to-peer, peer-to-multi-peer, and station-to-infrastructure protocols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Contents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1066800" y="2133600"/>
            <a:ext cx="7010400" cy="2971800"/>
          </a:xfrm>
          <a:ln/>
        </p:spPr>
        <p:txBody>
          <a:bodyPr/>
          <a:lstStyle/>
          <a:p>
            <a:pPr>
              <a:lnSpc>
                <a:spcPct val="110000"/>
              </a:lnSpc>
              <a:spcBef>
                <a:spcPts val="1500"/>
              </a:spcBef>
              <a:buFont typeface="+mj-lt"/>
              <a:buAutoNum type="arabicPeriod"/>
            </a:pPr>
            <a:r>
              <a:rPr lang="en-US" altLang="ja-JP" sz="2400" dirty="0">
                <a:latin typeface="+mj-lt"/>
              </a:rPr>
              <a:t>Roles of NB coordination and NB CCA</a:t>
            </a:r>
          </a:p>
          <a:p>
            <a:pPr>
              <a:lnSpc>
                <a:spcPct val="110000"/>
              </a:lnSpc>
              <a:spcBef>
                <a:spcPts val="1500"/>
              </a:spcBef>
              <a:buFont typeface="+mj-lt"/>
              <a:buAutoNum type="arabicPeriod"/>
            </a:pPr>
            <a:r>
              <a:rPr lang="en-US" sz="2400" dirty="0">
                <a:latin typeface="+mj-lt"/>
              </a:rPr>
              <a:t>Use sub-GHz band to avoid interference with Wi-Fi</a:t>
            </a:r>
          </a:p>
          <a:p>
            <a:pPr>
              <a:lnSpc>
                <a:spcPct val="110000"/>
              </a:lnSpc>
              <a:spcBef>
                <a:spcPts val="1500"/>
              </a:spcBef>
              <a:buFont typeface="+mj-lt"/>
              <a:buAutoNum type="arabicPeriod"/>
            </a:pPr>
            <a:r>
              <a:rPr lang="en-US" sz="2400" dirty="0">
                <a:latin typeface="+mj-lt"/>
              </a:rPr>
              <a:t>Complexity Reduction</a:t>
            </a:r>
          </a:p>
          <a:p>
            <a:pPr>
              <a:lnSpc>
                <a:spcPct val="110000"/>
              </a:lnSpc>
              <a:spcBef>
                <a:spcPts val="1500"/>
              </a:spcBef>
              <a:buFont typeface="+mj-lt"/>
              <a:buAutoNum type="arabicPeriod"/>
            </a:pPr>
            <a:r>
              <a:rPr lang="en-US" sz="2400" dirty="0">
                <a:latin typeface="+mj-lt"/>
              </a:rPr>
              <a:t>NB Pattern</a:t>
            </a:r>
          </a:p>
        </p:txBody>
      </p:sp>
    </p:spTree>
    <p:extLst>
      <p:ext uri="{BB962C8B-B14F-4D97-AF65-F5344CB8AC3E}">
        <p14:creationId xmlns:p14="http://schemas.microsoft.com/office/powerpoint/2010/main" val="2698448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Roles of NB Coordination and NB CCA</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304800" y="1497547"/>
            <a:ext cx="8610600" cy="1373187"/>
          </a:xfrm>
          <a:ln/>
        </p:spPr>
        <p:txBody>
          <a:bodyPr/>
          <a:lstStyle/>
          <a:p>
            <a:pPr>
              <a:lnSpc>
                <a:spcPct val="110000"/>
              </a:lnSpc>
              <a:spcBef>
                <a:spcPts val="1500"/>
              </a:spcBef>
              <a:buFont typeface="Arial" panose="020B0604020202020204" pitchFamily="34" charset="0"/>
              <a:buChar char="•"/>
            </a:pPr>
            <a:r>
              <a:rPr lang="en-US" altLang="ja-JP" sz="1800" dirty="0">
                <a:latin typeface="+mj-lt"/>
              </a:rPr>
              <a:t>Medium access using either coordination or CSMA-CA are specified with different roles in </a:t>
            </a:r>
            <a:r>
              <a:rPr lang="en-US" altLang="ja-JP" sz="1800" b="1" dirty="0">
                <a:latin typeface="+mj-lt"/>
              </a:rPr>
              <a:t>IEEE802.15.4-2020</a:t>
            </a:r>
            <a:r>
              <a:rPr lang="en-US" altLang="ja-JP" sz="1800" dirty="0">
                <a:latin typeface="+mj-lt"/>
              </a:rPr>
              <a:t>. CCA is used to assist CSMA-CA.</a:t>
            </a:r>
          </a:p>
          <a:p>
            <a:pPr>
              <a:lnSpc>
                <a:spcPct val="110000"/>
              </a:lnSpc>
              <a:spcBef>
                <a:spcPts val="1500"/>
              </a:spcBef>
              <a:buFont typeface="Arial" panose="020B0604020202020204" pitchFamily="34" charset="0"/>
              <a:buChar char="•"/>
            </a:pPr>
            <a:r>
              <a:rPr lang="en-US" altLang="ja-JP" sz="1800" dirty="0">
                <a:latin typeface="+mj-lt"/>
              </a:rPr>
              <a:t>Similarly, NB coordination may be used to allocate time slots in CFP, whereas NB CCA is used to assist CSMA-CA mechanism, which is necessary for transmission in CAP.</a:t>
            </a:r>
          </a:p>
          <a:p>
            <a:pPr>
              <a:lnSpc>
                <a:spcPct val="110000"/>
              </a:lnSpc>
              <a:spcBef>
                <a:spcPts val="1500"/>
              </a:spcBef>
              <a:buFont typeface="Arial" panose="020B0604020202020204" pitchFamily="34" charset="0"/>
              <a:buChar char="•"/>
            </a:pPr>
            <a:endParaRPr lang="en-US" sz="1800" i="1" dirty="0">
              <a:latin typeface="+mj-lt"/>
            </a:endParaRPr>
          </a:p>
        </p:txBody>
      </p:sp>
      <p:grpSp>
        <p:nvGrpSpPr>
          <p:cNvPr id="7" name="グループ化 6">
            <a:extLst>
              <a:ext uri="{FF2B5EF4-FFF2-40B4-BE49-F238E27FC236}">
                <a16:creationId xmlns:a16="http://schemas.microsoft.com/office/drawing/2014/main" id="{3267B117-AF5D-3293-AA0A-8C3D817AF2C3}"/>
              </a:ext>
            </a:extLst>
          </p:cNvPr>
          <p:cNvGrpSpPr/>
          <p:nvPr/>
        </p:nvGrpSpPr>
        <p:grpSpPr>
          <a:xfrm>
            <a:off x="477838" y="3089709"/>
            <a:ext cx="8188324" cy="3234892"/>
            <a:chOff x="477838" y="3089709"/>
            <a:chExt cx="8188324" cy="3234892"/>
          </a:xfrm>
        </p:grpSpPr>
        <p:sp>
          <p:nvSpPr>
            <p:cNvPr id="4" name="正方形/長方形 3">
              <a:extLst>
                <a:ext uri="{FF2B5EF4-FFF2-40B4-BE49-F238E27FC236}">
                  <a16:creationId xmlns:a16="http://schemas.microsoft.com/office/drawing/2014/main" id="{2783E6C8-BBA8-A21D-FF18-3B072847CE7A}"/>
                </a:ext>
              </a:extLst>
            </p:cNvPr>
            <p:cNvSpPr/>
            <p:nvPr/>
          </p:nvSpPr>
          <p:spPr bwMode="auto">
            <a:xfrm>
              <a:off x="477838" y="3089709"/>
              <a:ext cx="8188324" cy="323489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pic>
          <p:nvPicPr>
            <p:cNvPr id="5" name="図 4">
              <a:extLst>
                <a:ext uri="{FF2B5EF4-FFF2-40B4-BE49-F238E27FC236}">
                  <a16:creationId xmlns:a16="http://schemas.microsoft.com/office/drawing/2014/main" id="{DCF1C35B-6ECD-09DE-4549-C37DACF99D37}"/>
                </a:ext>
              </a:extLst>
            </p:cNvPr>
            <p:cNvPicPr>
              <a:picLocks noChangeAspect="1"/>
            </p:cNvPicPr>
            <p:nvPr/>
          </p:nvPicPr>
          <p:blipFill>
            <a:blip r:embed="rId3"/>
            <a:stretch>
              <a:fillRect/>
            </a:stretch>
          </p:blipFill>
          <p:spPr>
            <a:xfrm>
              <a:off x="533400" y="3125787"/>
              <a:ext cx="8077200" cy="3176065"/>
            </a:xfrm>
            <a:prstGeom prst="rect">
              <a:avLst/>
            </a:prstGeom>
          </p:spPr>
        </p:pic>
      </p:grpSp>
    </p:spTree>
    <p:extLst>
      <p:ext uri="{BB962C8B-B14F-4D97-AF65-F5344CB8AC3E}">
        <p14:creationId xmlns:p14="http://schemas.microsoft.com/office/powerpoint/2010/main" val="2122665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5</a:t>
            </a:fld>
            <a:endParaRPr lang="en-US" altLang="en-US"/>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381000" y="1524000"/>
            <a:ext cx="8610600" cy="1828800"/>
          </a:xfrm>
          <a:ln/>
        </p:spPr>
        <p:txBody>
          <a:bodyPr/>
          <a:lstStyle/>
          <a:p>
            <a:pPr marL="0" indent="0">
              <a:lnSpc>
                <a:spcPct val="110000"/>
              </a:lnSpc>
              <a:spcBef>
                <a:spcPts val="1500"/>
              </a:spcBef>
              <a:buNone/>
            </a:pPr>
            <a:r>
              <a:rPr lang="en-US" altLang="ja-JP" sz="1800" dirty="0">
                <a:latin typeface="+mj-lt"/>
              </a:rPr>
              <a:t>Six </a:t>
            </a:r>
            <a:r>
              <a:rPr lang="en-US" sz="1800" dirty="0">
                <a:latin typeface="+mj-lt"/>
              </a:rPr>
              <a:t>CCA</a:t>
            </a:r>
            <a:r>
              <a:rPr lang="ja-JP" altLang="en-US" sz="1800" dirty="0">
                <a:latin typeface="+mj-lt"/>
              </a:rPr>
              <a:t> </a:t>
            </a:r>
            <a:r>
              <a:rPr lang="en-US" altLang="ja-JP" sz="1800" dirty="0">
                <a:latin typeface="+mj-lt"/>
              </a:rPr>
              <a:t>modes</a:t>
            </a:r>
            <a:r>
              <a:rPr lang="ja-JP" altLang="en-US" sz="1800" dirty="0">
                <a:latin typeface="+mj-lt"/>
              </a:rPr>
              <a:t> </a:t>
            </a:r>
            <a:r>
              <a:rPr lang="en-US" altLang="ja-JP" sz="1800" dirty="0">
                <a:latin typeface="+mj-lt"/>
              </a:rPr>
              <a:t>are</a:t>
            </a:r>
            <a:r>
              <a:rPr lang="ja-JP" altLang="en-US" sz="1800" dirty="0">
                <a:latin typeface="+mj-lt"/>
              </a:rPr>
              <a:t> </a:t>
            </a:r>
            <a:r>
              <a:rPr lang="en-US" altLang="ja-JP" sz="1800" dirty="0">
                <a:latin typeface="+mj-lt"/>
              </a:rPr>
              <a:t>defined</a:t>
            </a:r>
            <a:r>
              <a:rPr lang="ja-JP" altLang="en-US" sz="1800" dirty="0">
                <a:latin typeface="+mj-lt"/>
              </a:rPr>
              <a:t> </a:t>
            </a:r>
            <a:r>
              <a:rPr lang="en-US" altLang="ja-JP" sz="1800" dirty="0">
                <a:latin typeface="+mj-lt"/>
              </a:rPr>
              <a:t>in</a:t>
            </a:r>
            <a:r>
              <a:rPr lang="ja-JP" altLang="en-US" sz="1800" dirty="0">
                <a:latin typeface="+mj-lt"/>
              </a:rPr>
              <a:t> </a:t>
            </a:r>
            <a:r>
              <a:rPr lang="en-US" altLang="ja-JP" sz="1800" b="1" dirty="0">
                <a:latin typeface="Times New Roman" panose="02020603050405020304" pitchFamily="18" charset="0"/>
                <a:ea typeface="ＭＳ 明朝" panose="02020609040205080304" pitchFamily="17" charset="-128"/>
              </a:rPr>
              <a:t>10.2.8 Clear channel assessment (CCA) </a:t>
            </a:r>
            <a:r>
              <a:rPr lang="en-US" altLang="ja-JP" sz="1800" dirty="0">
                <a:latin typeface="Times New Roman" panose="02020603050405020304" pitchFamily="18" charset="0"/>
                <a:cs typeface="Times New Roman" panose="02020603050405020304" pitchFamily="18" charset="0"/>
              </a:rPr>
              <a:t>of </a:t>
            </a:r>
            <a:r>
              <a:rPr lang="en-US" altLang="ja-JP" sz="1800" b="1" dirty="0">
                <a:latin typeface="Times New Roman" panose="02020603050405020304" pitchFamily="18" charset="0"/>
                <a:ea typeface="ＭＳ 明朝" panose="02020609040205080304" pitchFamily="17" charset="-128"/>
              </a:rPr>
              <a:t>IEEE 802.15.4-2020</a:t>
            </a:r>
            <a:r>
              <a:rPr lang="en-US" altLang="ja-JP" sz="1800" dirty="0">
                <a:latin typeface="Times New Roman" panose="02020603050405020304" pitchFamily="18" charset="0"/>
                <a:ea typeface="ＭＳ 明朝" panose="02020609040205080304" pitchFamily="17" charset="-128"/>
              </a:rPr>
              <a:t>. The proposed NB CCA adds one more option, which may simplify CCA especially when different types of UWB exist.</a:t>
            </a:r>
          </a:p>
          <a:p>
            <a:pPr marL="0" indent="0">
              <a:lnSpc>
                <a:spcPct val="110000"/>
              </a:lnSpc>
              <a:spcBef>
                <a:spcPts val="1500"/>
              </a:spcBef>
              <a:buNone/>
            </a:pPr>
            <a:endParaRPr lang="en-US" altLang="ja-JP" sz="1800" dirty="0">
              <a:latin typeface="Times New Roman" panose="02020603050405020304" pitchFamily="18" charset="0"/>
              <a:ea typeface="ＭＳ 明朝" panose="02020609040205080304" pitchFamily="17" charset="-128"/>
            </a:endParaRPr>
          </a:p>
          <a:p>
            <a:pPr marL="0" indent="0">
              <a:lnSpc>
                <a:spcPct val="110000"/>
              </a:lnSpc>
              <a:spcBef>
                <a:spcPts val="1500"/>
              </a:spcBef>
              <a:buNone/>
            </a:pPr>
            <a:endParaRPr lang="en-US" sz="1800" dirty="0">
              <a:latin typeface="+mj-lt"/>
            </a:endParaRPr>
          </a:p>
        </p:txBody>
      </p:sp>
      <p:sp>
        <p:nvSpPr>
          <p:cNvPr id="3" name="Content Placeholder 2">
            <a:extLst>
              <a:ext uri="{FF2B5EF4-FFF2-40B4-BE49-F238E27FC236}">
                <a16:creationId xmlns:a16="http://schemas.microsoft.com/office/drawing/2014/main" id="{7E1C7B30-392A-4D02-09AE-2BCF5B1266DD}"/>
              </a:ext>
            </a:extLst>
          </p:cNvPr>
          <p:cNvSpPr txBox="1">
            <a:spLocks/>
          </p:cNvSpPr>
          <p:nvPr/>
        </p:nvSpPr>
        <p:spPr bwMode="auto">
          <a:xfrm>
            <a:off x="381000" y="2743200"/>
            <a:ext cx="7924800"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spcAft>
                <a:spcPts val="900"/>
              </a:spcAft>
              <a:buFontTx/>
              <a:buNone/>
            </a:pPr>
            <a:r>
              <a:rPr lang="en-US" altLang="ja-JP" sz="1800" dirty="0">
                <a:latin typeface="Times New Roman" panose="02020603050405020304" pitchFamily="18" charset="0"/>
                <a:ea typeface="ＭＳ 明朝" panose="02020609040205080304" pitchFamily="17" charset="-128"/>
              </a:rPr>
              <a:t>An HRP UWB PHY shall implement one CCA Mode 1 through CCA Mode 4 or one of the following methods:</a:t>
            </a:r>
            <a:endParaRPr lang="en-US" altLang="ja-JP" sz="1800" dirty="0">
              <a:latin typeface="Times New Roman" panose="02020603050405020304" pitchFamily="18" charset="0"/>
              <a:cs typeface="Times New Roman" panose="02020603050405020304" pitchFamily="18" charset="0"/>
            </a:endParaRPr>
          </a:p>
          <a:p>
            <a:pPr algn="just">
              <a:lnSpc>
                <a:spcPts val="1600"/>
              </a:lnSpc>
              <a:spcBef>
                <a:spcPts val="900"/>
              </a:spcBef>
              <a:spcAft>
                <a:spcPts val="0"/>
              </a:spcAft>
              <a:buFont typeface="TimesNewRomanPSMT"/>
              <a:buChar char="—"/>
            </a:pPr>
            <a:r>
              <a:rPr lang="en-GB" altLang="ja-JP" sz="1800" dirty="0">
                <a:highlight>
                  <a:srgbClr val="FFFF00"/>
                </a:highlight>
                <a:latin typeface="Times New Roman" panose="02020603050405020304" pitchFamily="18" charset="0"/>
                <a:ea typeface="ＭＳ 明朝" panose="02020609040205080304" pitchFamily="17" charset="-128"/>
                <a:cs typeface="TimesNewRomanPSMT"/>
              </a:rPr>
              <a:t>CCA Mode 5</a:t>
            </a:r>
            <a:r>
              <a:rPr lang="en-GB" altLang="ja-JP" sz="1800" dirty="0">
                <a:latin typeface="Times New Roman" panose="02020603050405020304" pitchFamily="18" charset="0"/>
                <a:ea typeface="ＭＳ 明朝" panose="02020609040205080304" pitchFamily="17" charset="-128"/>
                <a:cs typeface="TimesNewRomanPSMT"/>
              </a:rPr>
              <a:t>: HRP UWB preamble sense based on the SHR of a frame. CCA shall report a busy medium upon detection of a preamble symbol as specified in 15.2.6. An idle channel shall be reported if no preamble symbol is detected up to a period not shorter than the maximum packet duration plus the maximum period for acknowledgment.</a:t>
            </a:r>
            <a:endParaRPr lang="ja-JP" altLang="ja-JP" sz="1800" dirty="0">
              <a:latin typeface="Arial" panose="020B0604020202020204" pitchFamily="34" charset="0"/>
              <a:ea typeface="Times New Roman" panose="02020603050405020304" pitchFamily="18" charset="0"/>
              <a:cs typeface="Times New Roman" panose="02020603050405020304" pitchFamily="18" charset="0"/>
            </a:endParaRPr>
          </a:p>
          <a:p>
            <a:pPr algn="just">
              <a:lnSpc>
                <a:spcPts val="1600"/>
              </a:lnSpc>
              <a:spcBef>
                <a:spcPts val="900"/>
              </a:spcBef>
              <a:spcAft>
                <a:spcPts val="0"/>
              </a:spcAft>
              <a:buFont typeface="TimesNewRomanPSMT"/>
              <a:buChar char="—"/>
            </a:pPr>
            <a:r>
              <a:rPr lang="en-GB" altLang="ja-JP" sz="1800" dirty="0">
                <a:highlight>
                  <a:srgbClr val="FFFF00"/>
                </a:highlight>
                <a:latin typeface="Times New Roman" panose="02020603050405020304" pitchFamily="18" charset="0"/>
                <a:ea typeface="ＭＳ 明朝" panose="02020609040205080304" pitchFamily="17" charset="-128"/>
                <a:cs typeface="TimesNewRomanPSMT"/>
              </a:rPr>
              <a:t>CCA Mode 6</a:t>
            </a:r>
            <a:r>
              <a:rPr lang="en-GB" altLang="ja-JP" sz="1800" dirty="0">
                <a:latin typeface="Times New Roman" panose="02020603050405020304" pitchFamily="18" charset="0"/>
                <a:ea typeface="ＭＳ 明朝" panose="02020609040205080304" pitchFamily="17" charset="-128"/>
                <a:cs typeface="TimesNewRomanPSMT"/>
              </a:rPr>
              <a:t>: HRP UWB preamble sense based on the packet with the multiplexed preamble as specified in 15.6. CCA shall report a busy medium upon detection of a preamble symbol as specified in 15.2.6.</a:t>
            </a:r>
          </a:p>
          <a:p>
            <a:pPr algn="just">
              <a:lnSpc>
                <a:spcPts val="1600"/>
              </a:lnSpc>
              <a:spcBef>
                <a:spcPts val="900"/>
              </a:spcBef>
              <a:spcAft>
                <a:spcPts val="0"/>
              </a:spcAft>
              <a:buFont typeface="TimesNewRomanPSMT"/>
              <a:buChar char="—"/>
            </a:pPr>
            <a:endParaRPr lang="ja-JP" altLang="ja-JP" sz="1800" dirty="0">
              <a:latin typeface="Arial" panose="020B0604020202020204" pitchFamily="34" charset="0"/>
              <a:ea typeface="Times New Roman" panose="02020603050405020304" pitchFamily="18" charset="0"/>
              <a:cs typeface="Times New Roman" panose="02020603050405020304" pitchFamily="18" charset="0"/>
            </a:endParaRPr>
          </a:p>
          <a:p>
            <a:pPr algn="just">
              <a:lnSpc>
                <a:spcPts val="1600"/>
              </a:lnSpc>
              <a:spcBef>
                <a:spcPts val="900"/>
              </a:spcBef>
              <a:spcAft>
                <a:spcPts val="1200"/>
              </a:spcAft>
              <a:buFont typeface="TimesNewRomanPSMT"/>
              <a:buChar char="—"/>
            </a:pPr>
            <a:r>
              <a:rPr lang="en-GB" altLang="ja-JP" sz="1800" dirty="0">
                <a:solidFill>
                  <a:srgbClr val="0070C0"/>
                </a:solidFill>
                <a:highlight>
                  <a:srgbClr val="00FFFF"/>
                </a:highlight>
                <a:latin typeface="Times New Roman" panose="02020603050405020304" pitchFamily="18" charset="0"/>
                <a:ea typeface="ＭＳ 明朝" panose="02020609040205080304" pitchFamily="17" charset="-128"/>
                <a:cs typeface="TimesNewRomanPSMT"/>
              </a:rPr>
              <a:t>CCA Mode 7: </a:t>
            </a:r>
            <a:r>
              <a:rPr lang="en-US" altLang="ja-JP" sz="1800" dirty="0">
                <a:solidFill>
                  <a:srgbClr val="0070C0"/>
                </a:solidFill>
                <a:highlight>
                  <a:srgbClr val="00FFFF"/>
                </a:highlight>
                <a:latin typeface="Times New Roman" panose="02020603050405020304" pitchFamily="18" charset="0"/>
                <a:ea typeface="ＭＳ 明朝" panose="02020609040205080304" pitchFamily="17" charset="-128"/>
                <a:cs typeface="TimesNewRomanPSMT"/>
              </a:rPr>
              <a:t>NB CCA</a:t>
            </a:r>
            <a:endParaRPr lang="en-US" altLang="ja-JP" sz="1800" i="1" dirty="0">
              <a:latin typeface="Times New Roman" panose="02020603050405020304" pitchFamily="18" charset="0"/>
              <a:cs typeface="Times New Roman" panose="02020603050405020304" pitchFamily="18" charset="0"/>
            </a:endParaRPr>
          </a:p>
        </p:txBody>
      </p:sp>
      <p:sp>
        <p:nvSpPr>
          <p:cNvPr id="4" name="吹き出し: 四角形 3">
            <a:extLst>
              <a:ext uri="{FF2B5EF4-FFF2-40B4-BE49-F238E27FC236}">
                <a16:creationId xmlns:a16="http://schemas.microsoft.com/office/drawing/2014/main" id="{0ED42CD8-DE5B-DBA3-8C1D-B494641E026A}"/>
              </a:ext>
            </a:extLst>
          </p:cNvPr>
          <p:cNvSpPr/>
          <p:nvPr/>
        </p:nvSpPr>
        <p:spPr bwMode="auto">
          <a:xfrm>
            <a:off x="381000" y="2743200"/>
            <a:ext cx="8077200" cy="2590800"/>
          </a:xfrm>
          <a:prstGeom prst="wedgeRectCallout">
            <a:avLst>
              <a:gd name="adj1" fmla="val 32553"/>
              <a:gd name="adj2" fmla="val 66215"/>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7" name="テキスト ボックス 6">
            <a:extLst>
              <a:ext uri="{FF2B5EF4-FFF2-40B4-BE49-F238E27FC236}">
                <a16:creationId xmlns:a16="http://schemas.microsoft.com/office/drawing/2014/main" id="{10A8C172-DB39-CCA2-7ADA-7029B1503844}"/>
              </a:ext>
            </a:extLst>
          </p:cNvPr>
          <p:cNvSpPr txBox="1"/>
          <p:nvPr/>
        </p:nvSpPr>
        <p:spPr>
          <a:xfrm>
            <a:off x="6781800" y="5787008"/>
            <a:ext cx="1295400" cy="400110"/>
          </a:xfrm>
          <a:prstGeom prst="rect">
            <a:avLst/>
          </a:prstGeom>
          <a:noFill/>
        </p:spPr>
        <p:txBody>
          <a:bodyPr wrap="square">
            <a:spAutoFit/>
          </a:bodyPr>
          <a:lstStyle/>
          <a:p>
            <a:r>
              <a:rPr lang="en-US" altLang="ja-JP" sz="2000" dirty="0">
                <a:solidFill>
                  <a:srgbClr val="FF0000"/>
                </a:solidFill>
                <a:latin typeface="Times New Roman" panose="02020603050405020304" pitchFamily="18" charset="0"/>
                <a:ea typeface="ＭＳ 明朝" panose="02020609040205080304" pitchFamily="17" charset="-128"/>
              </a:rPr>
              <a:t>existed  </a:t>
            </a:r>
            <a:endParaRPr lang="ja-JP" altLang="en-US" sz="2000" dirty="0">
              <a:solidFill>
                <a:srgbClr val="FF0000"/>
              </a:solidFill>
            </a:endParaRPr>
          </a:p>
        </p:txBody>
      </p:sp>
      <p:sp>
        <p:nvSpPr>
          <p:cNvPr id="8" name="テキスト ボックス 7">
            <a:extLst>
              <a:ext uri="{FF2B5EF4-FFF2-40B4-BE49-F238E27FC236}">
                <a16:creationId xmlns:a16="http://schemas.microsoft.com/office/drawing/2014/main" id="{74992FB9-35DE-31E6-BA1C-1A6600DE3FF4}"/>
              </a:ext>
            </a:extLst>
          </p:cNvPr>
          <p:cNvSpPr txBox="1"/>
          <p:nvPr/>
        </p:nvSpPr>
        <p:spPr>
          <a:xfrm>
            <a:off x="3046413" y="6078311"/>
            <a:ext cx="1295400" cy="400110"/>
          </a:xfrm>
          <a:prstGeom prst="rect">
            <a:avLst/>
          </a:prstGeom>
          <a:noFill/>
        </p:spPr>
        <p:txBody>
          <a:bodyPr wrap="square">
            <a:spAutoFit/>
          </a:bodyPr>
          <a:lstStyle/>
          <a:p>
            <a:r>
              <a:rPr lang="en-US" altLang="ja-JP" sz="2000" dirty="0">
                <a:solidFill>
                  <a:srgbClr val="FF0000"/>
                </a:solidFill>
                <a:latin typeface="Times New Roman" panose="02020603050405020304" pitchFamily="18" charset="0"/>
                <a:ea typeface="ＭＳ 明朝" panose="02020609040205080304" pitchFamily="17" charset="-128"/>
              </a:rPr>
              <a:t>proposed  </a:t>
            </a:r>
            <a:endParaRPr lang="ja-JP" altLang="en-US" sz="2000" dirty="0">
              <a:solidFill>
                <a:srgbClr val="FF0000"/>
              </a:solidFill>
            </a:endParaRPr>
          </a:p>
        </p:txBody>
      </p:sp>
      <p:sp>
        <p:nvSpPr>
          <p:cNvPr id="9" name="吹き出し: 四角形 8">
            <a:extLst>
              <a:ext uri="{FF2B5EF4-FFF2-40B4-BE49-F238E27FC236}">
                <a16:creationId xmlns:a16="http://schemas.microsoft.com/office/drawing/2014/main" id="{D72FE9FB-876D-084A-15A5-82EA4FFA4C72}"/>
              </a:ext>
            </a:extLst>
          </p:cNvPr>
          <p:cNvSpPr/>
          <p:nvPr/>
        </p:nvSpPr>
        <p:spPr bwMode="auto">
          <a:xfrm>
            <a:off x="423913" y="5620552"/>
            <a:ext cx="2895600" cy="417496"/>
          </a:xfrm>
          <a:prstGeom prst="wedgeRectCallout">
            <a:avLst>
              <a:gd name="adj1" fmla="val 38204"/>
              <a:gd name="adj2" fmla="val 11463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2" name="Rectangle 2">
            <a:extLst>
              <a:ext uri="{FF2B5EF4-FFF2-40B4-BE49-F238E27FC236}">
                <a16:creationId xmlns:a16="http://schemas.microsoft.com/office/drawing/2014/main" id="{A88787B5-D46C-B997-594E-73662DC6BABE}"/>
              </a:ext>
            </a:extLst>
          </p:cNvPr>
          <p:cNvSpPr>
            <a:spLocks noGrp="1" noChangeArrowheads="1"/>
          </p:cNvSpPr>
          <p:nvPr>
            <p:ph type="title"/>
          </p:nvPr>
        </p:nvSpPr>
        <p:spPr>
          <a:xfrm>
            <a:off x="685800" y="838200"/>
            <a:ext cx="7924800" cy="533400"/>
          </a:xfrm>
          <a:ln/>
        </p:spPr>
        <p:txBody>
          <a:bodyPr/>
          <a:lstStyle/>
          <a:p>
            <a:r>
              <a:rPr lang="en-US" altLang="en-US" sz="3200" dirty="0"/>
              <a:t>NB CCA May Simplify Channel Access</a:t>
            </a:r>
          </a:p>
        </p:txBody>
      </p:sp>
    </p:spTree>
    <p:extLst>
      <p:ext uri="{BB962C8B-B14F-4D97-AF65-F5344CB8AC3E}">
        <p14:creationId xmlns:p14="http://schemas.microsoft.com/office/powerpoint/2010/main" val="841628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6</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Avoid Interference with Wi-Fi</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381000" y="1676400"/>
            <a:ext cx="8458200" cy="1905000"/>
          </a:xfrm>
          <a:ln/>
        </p:spPr>
        <p:txBody>
          <a:bodyPr/>
          <a:lstStyle/>
          <a:p>
            <a:pPr>
              <a:lnSpc>
                <a:spcPct val="110000"/>
              </a:lnSpc>
              <a:spcBef>
                <a:spcPts val="1500"/>
              </a:spcBef>
              <a:buFont typeface="+mj-lt"/>
              <a:buAutoNum type="arabicPeriod"/>
            </a:pPr>
            <a:r>
              <a:rPr lang="en-US" altLang="ja-JP" sz="2000" dirty="0">
                <a:latin typeface="+mj-lt"/>
              </a:rPr>
              <a:t>We modify NB CCA to only use sub-GHz channel defined in subclause </a:t>
            </a:r>
            <a:r>
              <a:rPr lang="en-US" altLang="ja-JP" sz="2000" b="1" dirty="0">
                <a:latin typeface="+mj-lt"/>
              </a:rPr>
              <a:t>10.1.3.9</a:t>
            </a:r>
            <a:r>
              <a:rPr lang="en-US" altLang="ja-JP" sz="2000" dirty="0">
                <a:latin typeface="+mj-lt"/>
              </a:rPr>
              <a:t> (Table 10-14) of</a:t>
            </a:r>
            <a:r>
              <a:rPr lang="en-US" altLang="ja-JP" sz="2000" b="1" i="1" dirty="0">
                <a:latin typeface="+mj-lt"/>
              </a:rPr>
              <a:t> </a:t>
            </a:r>
            <a:r>
              <a:rPr lang="en-US" altLang="ja-JP" sz="2000" b="1" dirty="0">
                <a:latin typeface="+mj-lt"/>
              </a:rPr>
              <a:t>IEEE802.15.4-2020</a:t>
            </a:r>
            <a:r>
              <a:rPr lang="en-US" altLang="ja-JP" sz="2000" dirty="0">
                <a:latin typeface="+mj-lt"/>
              </a:rPr>
              <a:t>. Channel spacing is 200 kHz.</a:t>
            </a:r>
          </a:p>
          <a:p>
            <a:pPr>
              <a:lnSpc>
                <a:spcPct val="110000"/>
              </a:lnSpc>
              <a:spcBef>
                <a:spcPts val="1500"/>
              </a:spcBef>
              <a:buFont typeface="+mj-lt"/>
              <a:buAutoNum type="arabicPeriod"/>
            </a:pPr>
            <a:r>
              <a:rPr lang="en-US" sz="2000" dirty="0">
                <a:latin typeface="+mj-lt"/>
              </a:rPr>
              <a:t>Multiple frequency bands are available to meet local regulations.</a:t>
            </a:r>
          </a:p>
          <a:p>
            <a:pPr marL="0" indent="0">
              <a:lnSpc>
                <a:spcPct val="110000"/>
              </a:lnSpc>
              <a:spcBef>
                <a:spcPts val="1500"/>
              </a:spcBef>
              <a:buNone/>
            </a:pPr>
            <a:endParaRPr lang="en-US" sz="2400" i="1" dirty="0">
              <a:latin typeface="+mj-lt"/>
            </a:endParaRPr>
          </a:p>
        </p:txBody>
      </p:sp>
      <p:grpSp>
        <p:nvGrpSpPr>
          <p:cNvPr id="8" name="グループ化 7">
            <a:extLst>
              <a:ext uri="{FF2B5EF4-FFF2-40B4-BE49-F238E27FC236}">
                <a16:creationId xmlns:a16="http://schemas.microsoft.com/office/drawing/2014/main" id="{686A27EB-7BE4-535C-EE49-F3A57CB74D80}"/>
              </a:ext>
            </a:extLst>
          </p:cNvPr>
          <p:cNvGrpSpPr/>
          <p:nvPr/>
        </p:nvGrpSpPr>
        <p:grpSpPr>
          <a:xfrm>
            <a:off x="533400" y="3429000"/>
            <a:ext cx="8229600" cy="2286000"/>
            <a:chOff x="533400" y="3429000"/>
            <a:chExt cx="8229600" cy="2286000"/>
          </a:xfrm>
        </p:grpSpPr>
        <p:grpSp>
          <p:nvGrpSpPr>
            <p:cNvPr id="7" name="グループ化 6">
              <a:extLst>
                <a:ext uri="{FF2B5EF4-FFF2-40B4-BE49-F238E27FC236}">
                  <a16:creationId xmlns:a16="http://schemas.microsoft.com/office/drawing/2014/main" id="{DCEFE18A-3CBF-F302-78EF-E53E2BC25D4D}"/>
                </a:ext>
              </a:extLst>
            </p:cNvPr>
            <p:cNvGrpSpPr/>
            <p:nvPr/>
          </p:nvGrpSpPr>
          <p:grpSpPr>
            <a:xfrm>
              <a:off x="655983" y="3581400"/>
              <a:ext cx="8065604" cy="2054761"/>
              <a:chOff x="773596" y="3865503"/>
              <a:chExt cx="8333961" cy="2054761"/>
            </a:xfrm>
          </p:grpSpPr>
          <p:sp>
            <p:nvSpPr>
              <p:cNvPr id="3" name="テキスト ボックス 2">
                <a:extLst>
                  <a:ext uri="{FF2B5EF4-FFF2-40B4-BE49-F238E27FC236}">
                    <a16:creationId xmlns:a16="http://schemas.microsoft.com/office/drawing/2014/main" id="{8B548CF1-20B6-2307-9F79-7E9594BE8377}"/>
                  </a:ext>
                </a:extLst>
              </p:cNvPr>
              <p:cNvSpPr txBox="1"/>
              <p:nvPr/>
            </p:nvSpPr>
            <p:spPr>
              <a:xfrm>
                <a:off x="800100" y="3865503"/>
                <a:ext cx="7543800" cy="400110"/>
              </a:xfrm>
              <a:prstGeom prst="rect">
                <a:avLst/>
              </a:prstGeom>
              <a:noFill/>
            </p:spPr>
            <p:txBody>
              <a:bodyPr wrap="square">
                <a:spAutoFit/>
              </a:bodyPr>
              <a:lstStyle/>
              <a:p>
                <a:r>
                  <a:rPr lang="en-US" altLang="ja-JP" sz="2000" b="0" i="1" u="none" strike="noStrike" baseline="0" dirty="0" err="1">
                    <a:latin typeface="+mj-ea"/>
                    <a:ea typeface="+mj-ea"/>
                  </a:rPr>
                  <a:t>ChanCenterFreq</a:t>
                </a:r>
                <a:r>
                  <a:rPr lang="en-US" altLang="ja-JP" sz="2000" b="0" i="1" u="none" strike="noStrike" baseline="0" dirty="0">
                    <a:latin typeface="+mj-ea"/>
                    <a:ea typeface="+mj-ea"/>
                  </a:rPr>
                  <a:t> </a:t>
                </a:r>
                <a:r>
                  <a:rPr lang="en-US" altLang="ja-JP" sz="2000" b="0" i="0" u="none" strike="noStrike" baseline="0" dirty="0">
                    <a:latin typeface="+mj-ea"/>
                    <a:ea typeface="+mj-ea"/>
                  </a:rPr>
                  <a:t>= </a:t>
                </a:r>
                <a:r>
                  <a:rPr lang="en-US" altLang="ja-JP" sz="2000" b="0" i="1" u="none" strike="noStrike" baseline="0" dirty="0">
                    <a:latin typeface="+mj-ea"/>
                    <a:ea typeface="+mj-ea"/>
                  </a:rPr>
                  <a:t>ChanCenterFreq</a:t>
                </a:r>
                <a:r>
                  <a:rPr lang="en-US" altLang="ja-JP" sz="2000" b="0" i="0" u="none" strike="noStrike" baseline="0" dirty="0">
                    <a:latin typeface="+mj-ea"/>
                    <a:ea typeface="+mj-ea"/>
                  </a:rPr>
                  <a:t>0 + </a:t>
                </a:r>
                <a:r>
                  <a:rPr lang="en-US" altLang="ja-JP" sz="2000" b="0" i="1" u="none" strike="noStrike" baseline="0" dirty="0" err="1">
                    <a:latin typeface="+mj-ea"/>
                    <a:ea typeface="+mj-ea"/>
                  </a:rPr>
                  <a:t>NumChan</a:t>
                </a:r>
                <a:r>
                  <a:rPr lang="en-US" altLang="ja-JP" sz="2000" b="0" i="1" u="none" strike="noStrike" baseline="0" dirty="0">
                    <a:latin typeface="+mj-ea"/>
                    <a:ea typeface="+mj-ea"/>
                  </a:rPr>
                  <a:t> </a:t>
                </a:r>
                <a:r>
                  <a:rPr lang="en-US" altLang="ja-JP" sz="2000" b="0" i="0" u="none" strike="noStrike" baseline="0" dirty="0">
                    <a:latin typeface="+mj-ea"/>
                    <a:ea typeface="+mj-ea"/>
                  </a:rPr>
                  <a:t>× </a:t>
                </a:r>
                <a:r>
                  <a:rPr lang="en-US" altLang="ja-JP" sz="2000" b="0" i="1" u="none" strike="noStrike" baseline="0" dirty="0" err="1">
                    <a:latin typeface="+mj-ea"/>
                    <a:ea typeface="+mj-ea"/>
                  </a:rPr>
                  <a:t>ChanSpacing</a:t>
                </a:r>
                <a:endParaRPr lang="ja-JP" altLang="en-US" sz="2000" dirty="0">
                  <a:latin typeface="+mj-ea"/>
                  <a:ea typeface="+mj-ea"/>
                </a:endParaRPr>
              </a:p>
            </p:txBody>
          </p:sp>
          <p:sp>
            <p:nvSpPr>
              <p:cNvPr id="5" name="テキスト ボックス 4">
                <a:extLst>
                  <a:ext uri="{FF2B5EF4-FFF2-40B4-BE49-F238E27FC236}">
                    <a16:creationId xmlns:a16="http://schemas.microsoft.com/office/drawing/2014/main" id="{B2F841CC-792F-6835-39C9-0C3938F7293D}"/>
                  </a:ext>
                </a:extLst>
              </p:cNvPr>
              <p:cNvSpPr txBox="1"/>
              <p:nvPr/>
            </p:nvSpPr>
            <p:spPr>
              <a:xfrm>
                <a:off x="773596" y="4442936"/>
                <a:ext cx="8333961" cy="1477328"/>
              </a:xfrm>
              <a:prstGeom prst="rect">
                <a:avLst/>
              </a:prstGeom>
              <a:noFill/>
            </p:spPr>
            <p:txBody>
              <a:bodyPr wrap="square">
                <a:spAutoFit/>
              </a:bodyPr>
              <a:lstStyle/>
              <a:p>
                <a:pPr algn="l"/>
                <a:endParaRPr lang="en-US" altLang="ja-JP" sz="1800" b="0" i="0" u="none" strike="noStrike" baseline="0" dirty="0">
                  <a:latin typeface="TimesNewRomanPSMT"/>
                </a:endParaRPr>
              </a:p>
              <a:p>
                <a:pPr algn="l"/>
                <a:r>
                  <a:rPr lang="en-US" altLang="ja-JP" sz="1800" b="0" i="1" u="none" strike="noStrike" baseline="0" dirty="0">
                    <a:latin typeface="TimesNewRomanPS-ItalicMT"/>
                  </a:rPr>
                  <a:t>ChanCenterFreq</a:t>
                </a:r>
                <a:r>
                  <a:rPr lang="en-US" altLang="ja-JP" sz="1800" b="0" i="0" u="none" strike="noStrike" baseline="0" dirty="0">
                    <a:latin typeface="TimesNewRomanPSMT"/>
                  </a:rPr>
                  <a:t>0 is the first channel center frequency</a:t>
                </a:r>
              </a:p>
              <a:p>
                <a:pPr algn="l"/>
                <a:r>
                  <a:rPr lang="en-US" altLang="ja-JP" sz="1800" b="0" i="1" u="none" strike="noStrike" baseline="0" dirty="0" err="1">
                    <a:latin typeface="TimesNewRomanPS-ItalicMT"/>
                  </a:rPr>
                  <a:t>ChanSpacing</a:t>
                </a:r>
                <a:r>
                  <a:rPr lang="en-US" altLang="ja-JP" sz="1800" b="0" i="1" u="none" strike="noStrike" baseline="0" dirty="0">
                    <a:latin typeface="TimesNewRomanPS-ItalicMT"/>
                  </a:rPr>
                  <a:t> </a:t>
                </a:r>
                <a:r>
                  <a:rPr lang="en-US" altLang="ja-JP" sz="1800" b="0" i="0" u="none" strike="noStrike" baseline="0" dirty="0">
                    <a:latin typeface="TimesNewRomanPSMT"/>
                  </a:rPr>
                  <a:t>is the separation between adjacent channels</a:t>
                </a:r>
              </a:p>
              <a:p>
                <a:pPr algn="l"/>
                <a:r>
                  <a:rPr lang="en-US" altLang="ja-JP" sz="1800" b="0" i="1" u="none" strike="noStrike" baseline="0" dirty="0" err="1">
                    <a:latin typeface="TimesNewRomanPS-ItalicMT"/>
                  </a:rPr>
                  <a:t>NumChan</a:t>
                </a:r>
                <a:r>
                  <a:rPr lang="en-US" altLang="ja-JP" sz="1800" b="0" i="1" u="none" strike="noStrike" baseline="0" dirty="0">
                    <a:latin typeface="TimesNewRomanPS-ItalicMT"/>
                  </a:rPr>
                  <a:t> </a:t>
                </a:r>
                <a:r>
                  <a:rPr lang="en-US" altLang="ja-JP" sz="1800" b="0" i="0" u="none" strike="noStrike" baseline="0" dirty="0">
                    <a:latin typeface="TimesNewRomanPSMT"/>
                  </a:rPr>
                  <a:t>is the channel number from 0 to </a:t>
                </a:r>
                <a:r>
                  <a:rPr lang="en-US" altLang="ja-JP" sz="1800" b="0" i="1" u="none" strike="noStrike" baseline="0" dirty="0" err="1">
                    <a:latin typeface="TimesNewRomanPS-ItalicMT"/>
                  </a:rPr>
                  <a:t>TotalNumChan</a:t>
                </a:r>
                <a:r>
                  <a:rPr lang="en-US" altLang="ja-JP" sz="1800" b="0" i="0" u="none" strike="noStrike" baseline="0" dirty="0">
                    <a:latin typeface="TimesNewRomanPSMT"/>
                  </a:rPr>
                  <a:t>–1</a:t>
                </a:r>
              </a:p>
              <a:p>
                <a:pPr algn="l"/>
                <a:r>
                  <a:rPr lang="en-US" altLang="ja-JP" sz="1800" b="0" i="1" u="none" strike="noStrike" baseline="0" dirty="0" err="1">
                    <a:latin typeface="TimesNewRomanPS-ItalicMT"/>
                  </a:rPr>
                  <a:t>TotalNumChan</a:t>
                </a:r>
                <a:r>
                  <a:rPr lang="en-US" altLang="ja-JP" sz="1800" b="0" i="1" u="none" strike="noStrike" baseline="0" dirty="0">
                    <a:latin typeface="TimesNewRomanPS-ItalicMT"/>
                  </a:rPr>
                  <a:t> </a:t>
                </a:r>
                <a:r>
                  <a:rPr lang="en-US" altLang="ja-JP" sz="1800" b="0" i="0" u="none" strike="noStrike" baseline="0" dirty="0">
                    <a:latin typeface="TimesNewRomanPSMT"/>
                  </a:rPr>
                  <a:t>is the total number of channels for the available frequency band</a:t>
                </a:r>
                <a:endParaRPr lang="ja-JP" altLang="en-US" sz="1800" dirty="0"/>
              </a:p>
            </p:txBody>
          </p:sp>
        </p:grpSp>
        <p:sp>
          <p:nvSpPr>
            <p:cNvPr id="4" name="正方形/長方形 3">
              <a:extLst>
                <a:ext uri="{FF2B5EF4-FFF2-40B4-BE49-F238E27FC236}">
                  <a16:creationId xmlns:a16="http://schemas.microsoft.com/office/drawing/2014/main" id="{2BA3F995-E24B-23C2-604C-F8F9C51F082E}"/>
                </a:ext>
              </a:extLst>
            </p:cNvPr>
            <p:cNvSpPr/>
            <p:nvPr/>
          </p:nvSpPr>
          <p:spPr bwMode="auto">
            <a:xfrm>
              <a:off x="533400" y="3429000"/>
              <a:ext cx="8229600" cy="2286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spTree>
    <p:extLst>
      <p:ext uri="{BB962C8B-B14F-4D97-AF65-F5344CB8AC3E}">
        <p14:creationId xmlns:p14="http://schemas.microsoft.com/office/powerpoint/2010/main" val="3174228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7</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Available Frequency Bands from Table 10-14</a:t>
            </a:r>
          </a:p>
        </p:txBody>
      </p:sp>
      <p:graphicFrame>
        <p:nvGraphicFramePr>
          <p:cNvPr id="3" name="表 3">
            <a:extLst>
              <a:ext uri="{FF2B5EF4-FFF2-40B4-BE49-F238E27FC236}">
                <a16:creationId xmlns:a16="http://schemas.microsoft.com/office/drawing/2014/main" id="{50E5CF75-5447-0A0A-9D18-4B41791B0520}"/>
              </a:ext>
            </a:extLst>
          </p:cNvPr>
          <p:cNvGraphicFramePr>
            <a:graphicFrameLocks noGrp="1"/>
          </p:cNvGraphicFramePr>
          <p:nvPr>
            <p:extLst>
              <p:ext uri="{D42A27DB-BD31-4B8C-83A1-F6EECF244321}">
                <p14:modId xmlns:p14="http://schemas.microsoft.com/office/powerpoint/2010/main" val="560131984"/>
              </p:ext>
            </p:extLst>
          </p:nvPr>
        </p:nvGraphicFramePr>
        <p:xfrm>
          <a:off x="533400" y="1905000"/>
          <a:ext cx="8229600" cy="3410855"/>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1406359972"/>
                    </a:ext>
                  </a:extLst>
                </a:gridCol>
                <a:gridCol w="1295400">
                  <a:extLst>
                    <a:ext uri="{9D8B030D-6E8A-4147-A177-3AD203B41FA5}">
                      <a16:colId xmlns:a16="http://schemas.microsoft.com/office/drawing/2014/main" val="3594252569"/>
                    </a:ext>
                  </a:extLst>
                </a:gridCol>
                <a:gridCol w="1676400">
                  <a:extLst>
                    <a:ext uri="{9D8B030D-6E8A-4147-A177-3AD203B41FA5}">
                      <a16:colId xmlns:a16="http://schemas.microsoft.com/office/drawing/2014/main" val="1414236574"/>
                    </a:ext>
                  </a:extLst>
                </a:gridCol>
                <a:gridCol w="1828800">
                  <a:extLst>
                    <a:ext uri="{9D8B030D-6E8A-4147-A177-3AD203B41FA5}">
                      <a16:colId xmlns:a16="http://schemas.microsoft.com/office/drawing/2014/main" val="2932167540"/>
                    </a:ext>
                  </a:extLst>
                </a:gridCol>
                <a:gridCol w="2133600">
                  <a:extLst>
                    <a:ext uri="{9D8B030D-6E8A-4147-A177-3AD203B41FA5}">
                      <a16:colId xmlns:a16="http://schemas.microsoft.com/office/drawing/2014/main" val="1929296255"/>
                    </a:ext>
                  </a:extLst>
                </a:gridCol>
              </a:tblGrid>
              <a:tr h="682171">
                <a:tc>
                  <a:txBody>
                    <a:bodyPr/>
                    <a:lstStyle/>
                    <a:p>
                      <a:pPr algn="ctr"/>
                      <a:r>
                        <a:rPr kumimoji="1" lang="en-US" altLang="ja-JP" dirty="0"/>
                        <a:t>Band (MHz)</a:t>
                      </a:r>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en-US" altLang="ja-JP" dirty="0"/>
                        <a:t>Range (MHz)</a:t>
                      </a:r>
                      <a:endParaRPr kumimoji="1" lang="ja-JP" altLang="en-US" dirty="0"/>
                    </a:p>
                  </a:txBody>
                  <a:tcPr anchor="ctr">
                    <a:lnT w="12700" cap="flat" cmpd="sng" algn="ctr">
                      <a:solidFill>
                        <a:schemeClr val="tx1"/>
                      </a:solidFill>
                      <a:prstDash val="solid"/>
                      <a:round/>
                      <a:headEnd type="none" w="med" len="med"/>
                      <a:tailEnd type="none" w="med" len="med"/>
                    </a:lnT>
                  </a:tcPr>
                </a:tc>
                <a:tc>
                  <a:txBody>
                    <a:bodyPr/>
                    <a:lstStyle/>
                    <a:p>
                      <a:pPr algn="ctr"/>
                      <a:r>
                        <a:rPr kumimoji="1" lang="en-US" altLang="ja-JP" i="1" dirty="0" err="1"/>
                        <a:t>ChanSpacing</a:t>
                      </a:r>
                      <a:r>
                        <a:rPr kumimoji="1" lang="en-US" altLang="ja-JP" dirty="0"/>
                        <a:t> (MHz)</a:t>
                      </a:r>
                      <a:endParaRPr kumimoji="1" lang="ja-JP" altLang="en-US" dirty="0"/>
                    </a:p>
                  </a:txBody>
                  <a:tcPr anchor="ctr">
                    <a:lnT w="12700" cap="flat" cmpd="sng" algn="ctr">
                      <a:solidFill>
                        <a:schemeClr val="tx1"/>
                      </a:solidFill>
                      <a:prstDash val="solid"/>
                      <a:round/>
                      <a:headEnd type="none" w="med" len="med"/>
                      <a:tailEnd type="none" w="med" len="med"/>
                    </a:lnT>
                  </a:tcPr>
                </a:tc>
                <a:tc>
                  <a:txBody>
                    <a:bodyPr/>
                    <a:lstStyle/>
                    <a:p>
                      <a:pPr algn="ctr"/>
                      <a:r>
                        <a:rPr kumimoji="1" lang="en-US" altLang="ja-JP" dirty="0" err="1"/>
                        <a:t>TotalNumChan</a:t>
                      </a:r>
                      <a:endParaRPr kumimoji="1" lang="ja-JP" altLang="en-US" dirty="0"/>
                    </a:p>
                  </a:txBody>
                  <a:tcPr anchor="ctr">
                    <a:lnT w="12700" cap="flat" cmpd="sng" algn="ctr">
                      <a:solidFill>
                        <a:schemeClr val="tx1"/>
                      </a:solidFill>
                      <a:prstDash val="solid"/>
                      <a:round/>
                      <a:headEnd type="none" w="med" len="med"/>
                      <a:tailEnd type="none" w="med" len="med"/>
                    </a:lnT>
                  </a:tcPr>
                </a:tc>
                <a:tc>
                  <a:txBody>
                    <a:bodyPr/>
                    <a:lstStyle/>
                    <a:p>
                      <a:pPr algn="ctr"/>
                      <a:r>
                        <a:rPr lang="en-US" altLang="ja-JP" sz="1800" b="1" i="1" u="none" strike="noStrike" baseline="0" dirty="0">
                          <a:latin typeface="Arial 本文"/>
                        </a:rPr>
                        <a:t>ChanCenterFreq</a:t>
                      </a:r>
                      <a:r>
                        <a:rPr lang="en-US" altLang="ja-JP" sz="1800" b="1" i="0" u="none" strike="noStrike" baseline="0" dirty="0">
                          <a:latin typeface="Arial 本文"/>
                        </a:rPr>
                        <a:t>0</a:t>
                      </a:r>
                      <a:r>
                        <a:rPr kumimoji="1" lang="en-US" altLang="ja-JP" dirty="0">
                          <a:latin typeface="Arial 本文"/>
                        </a:rPr>
                        <a:t> </a:t>
                      </a:r>
                      <a:r>
                        <a:rPr kumimoji="1" lang="en-US" altLang="ja-JP" dirty="0"/>
                        <a:t>(MHz)</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52240476"/>
                  </a:ext>
                </a:extLst>
              </a:tr>
              <a:tr h="682171">
                <a:tc>
                  <a:txBody>
                    <a:bodyPr/>
                    <a:lstStyle/>
                    <a:p>
                      <a:pPr algn="ctr"/>
                      <a:r>
                        <a:rPr kumimoji="1" lang="en-US" altLang="ja-JP" dirty="0"/>
                        <a:t>915</a:t>
                      </a:r>
                      <a:endParaRPr kumimoji="1" lang="ja-JP" altLang="en-US" dirty="0"/>
                    </a:p>
                  </a:txBody>
                  <a:tcPr anchor="ctr">
                    <a:lnL w="12700" cap="flat" cmpd="sng" algn="ctr">
                      <a:solidFill>
                        <a:schemeClr val="tx1"/>
                      </a:solidFill>
                      <a:prstDash val="solid"/>
                      <a:round/>
                      <a:headEnd type="none" w="med" len="med"/>
                      <a:tailEnd type="none" w="med" len="med"/>
                    </a:lnL>
                  </a:tcPr>
                </a:tc>
                <a:tc>
                  <a:txBody>
                    <a:bodyPr/>
                    <a:lstStyle/>
                    <a:p>
                      <a:pPr algn="ctr"/>
                      <a:r>
                        <a:rPr kumimoji="1" lang="en-US" altLang="ja-JP" dirty="0"/>
                        <a:t>902-928</a:t>
                      </a:r>
                      <a:endParaRPr kumimoji="1" lang="ja-JP" altLang="en-US" dirty="0"/>
                    </a:p>
                  </a:txBody>
                  <a:tcPr anchor="ctr"/>
                </a:tc>
                <a:tc>
                  <a:txBody>
                    <a:bodyPr/>
                    <a:lstStyle/>
                    <a:p>
                      <a:pPr algn="ctr"/>
                      <a:r>
                        <a:rPr kumimoji="1" lang="en-US" altLang="ja-JP" dirty="0"/>
                        <a:t>0.2</a:t>
                      </a:r>
                      <a:endParaRPr kumimoji="1" lang="ja-JP" altLang="en-US" dirty="0"/>
                    </a:p>
                  </a:txBody>
                  <a:tcPr anchor="ctr"/>
                </a:tc>
                <a:tc>
                  <a:txBody>
                    <a:bodyPr/>
                    <a:lstStyle/>
                    <a:p>
                      <a:pPr algn="ctr"/>
                      <a:r>
                        <a:rPr kumimoji="1" lang="en-US" altLang="ja-JP" dirty="0"/>
                        <a:t>129</a:t>
                      </a:r>
                      <a:endParaRPr kumimoji="1" lang="ja-JP" altLang="en-US" dirty="0"/>
                    </a:p>
                  </a:txBody>
                  <a:tcPr anchor="ctr"/>
                </a:tc>
                <a:tc>
                  <a:txBody>
                    <a:bodyPr/>
                    <a:lstStyle/>
                    <a:p>
                      <a:pPr algn="ctr"/>
                      <a:r>
                        <a:rPr kumimoji="1" lang="en-US" altLang="ja-JP" dirty="0"/>
                        <a:t>902.2</a:t>
                      </a:r>
                      <a:endParaRPr kumimoji="1" lang="ja-JP" altLang="en-US" dirty="0"/>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59661234"/>
                  </a:ext>
                </a:extLst>
              </a:tr>
              <a:tr h="682171">
                <a:tc>
                  <a:txBody>
                    <a:bodyPr/>
                    <a:lstStyle/>
                    <a:p>
                      <a:pPr algn="ctr"/>
                      <a:r>
                        <a:rPr kumimoji="1" lang="en-US" altLang="ja-JP" dirty="0"/>
                        <a:t>780</a:t>
                      </a:r>
                      <a:endParaRPr kumimoji="1" lang="ja-JP" altLang="en-US" dirty="0"/>
                    </a:p>
                  </a:txBody>
                  <a:tcPr anchor="ctr">
                    <a:lnL w="12700" cap="flat" cmpd="sng" algn="ctr">
                      <a:solidFill>
                        <a:schemeClr val="tx1"/>
                      </a:solidFill>
                      <a:prstDash val="solid"/>
                      <a:round/>
                      <a:headEnd type="none" w="med" len="med"/>
                      <a:tailEnd type="none" w="med" len="med"/>
                    </a:lnL>
                  </a:tcPr>
                </a:tc>
                <a:tc>
                  <a:txBody>
                    <a:bodyPr/>
                    <a:lstStyle/>
                    <a:p>
                      <a:pPr algn="ctr"/>
                      <a:r>
                        <a:rPr kumimoji="1" lang="en-US" altLang="ja-JP" dirty="0"/>
                        <a:t>779-787</a:t>
                      </a:r>
                      <a:endParaRPr kumimoji="1" lang="ja-JP" altLang="en-US" dirty="0"/>
                    </a:p>
                  </a:txBody>
                  <a:tcPr anchor="ctr"/>
                </a:tc>
                <a:tc>
                  <a:txBody>
                    <a:bodyPr/>
                    <a:lstStyle/>
                    <a:p>
                      <a:pPr algn="ctr"/>
                      <a:r>
                        <a:rPr kumimoji="1" lang="en-US" altLang="ja-JP" dirty="0"/>
                        <a:t>0.2</a:t>
                      </a:r>
                      <a:endParaRPr kumimoji="1" lang="ja-JP" altLang="en-US" dirty="0"/>
                    </a:p>
                  </a:txBody>
                  <a:tcPr anchor="ctr"/>
                </a:tc>
                <a:tc>
                  <a:txBody>
                    <a:bodyPr/>
                    <a:lstStyle/>
                    <a:p>
                      <a:pPr algn="ctr"/>
                      <a:r>
                        <a:rPr kumimoji="1" lang="en-US" altLang="ja-JP" dirty="0"/>
                        <a:t>39</a:t>
                      </a:r>
                      <a:endParaRPr kumimoji="1" lang="ja-JP" altLang="en-US" dirty="0"/>
                    </a:p>
                  </a:txBody>
                  <a:tcPr anchor="ctr"/>
                </a:tc>
                <a:tc>
                  <a:txBody>
                    <a:bodyPr/>
                    <a:lstStyle/>
                    <a:p>
                      <a:pPr algn="ctr"/>
                      <a:r>
                        <a:rPr kumimoji="1" lang="en-US" altLang="ja-JP" dirty="0"/>
                        <a:t>779.2</a:t>
                      </a:r>
                      <a:endParaRPr kumimoji="1" lang="ja-JP" altLang="en-US" dirty="0"/>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265628933"/>
                  </a:ext>
                </a:extLst>
              </a:tr>
              <a:tr h="682171">
                <a:tc>
                  <a:txBody>
                    <a:bodyPr/>
                    <a:lstStyle/>
                    <a:p>
                      <a:pPr algn="ctr"/>
                      <a:r>
                        <a:rPr kumimoji="1" lang="en-US" altLang="ja-JP" dirty="0"/>
                        <a:t>863</a:t>
                      </a:r>
                      <a:endParaRPr kumimoji="1" lang="ja-JP" altLang="en-US" dirty="0"/>
                    </a:p>
                  </a:txBody>
                  <a:tcPr anchor="ctr">
                    <a:lnL w="12700" cap="flat" cmpd="sng" algn="ctr">
                      <a:solidFill>
                        <a:schemeClr val="tx1"/>
                      </a:solidFill>
                      <a:prstDash val="solid"/>
                      <a:round/>
                      <a:headEnd type="none" w="med" len="med"/>
                      <a:tailEnd type="none" w="med" len="med"/>
                    </a:lnL>
                  </a:tcPr>
                </a:tc>
                <a:tc>
                  <a:txBody>
                    <a:bodyPr/>
                    <a:lstStyle/>
                    <a:p>
                      <a:pPr algn="ctr"/>
                      <a:r>
                        <a:rPr kumimoji="1" lang="en-US" altLang="ja-JP" dirty="0"/>
                        <a:t>863-870</a:t>
                      </a:r>
                      <a:endParaRPr kumimoji="1" lang="ja-JP" altLang="en-US" dirty="0"/>
                    </a:p>
                  </a:txBody>
                  <a:tcPr anchor="ctr"/>
                </a:tc>
                <a:tc>
                  <a:txBody>
                    <a:bodyPr/>
                    <a:lstStyle/>
                    <a:p>
                      <a:pPr algn="ctr"/>
                      <a:r>
                        <a:rPr kumimoji="1" lang="en-US" altLang="ja-JP" dirty="0"/>
                        <a:t>0.2</a:t>
                      </a:r>
                      <a:endParaRPr kumimoji="1" lang="ja-JP" altLang="en-US" dirty="0"/>
                    </a:p>
                  </a:txBody>
                  <a:tcPr anchor="ctr"/>
                </a:tc>
                <a:tc>
                  <a:txBody>
                    <a:bodyPr/>
                    <a:lstStyle/>
                    <a:p>
                      <a:pPr algn="ctr"/>
                      <a:r>
                        <a:rPr kumimoji="1" lang="en-US" altLang="ja-JP" dirty="0"/>
                        <a:t>35</a:t>
                      </a:r>
                      <a:endParaRPr kumimoji="1" lang="ja-JP" altLang="en-US" dirty="0"/>
                    </a:p>
                  </a:txBody>
                  <a:tcPr anchor="ctr"/>
                </a:tc>
                <a:tc>
                  <a:txBody>
                    <a:bodyPr/>
                    <a:lstStyle/>
                    <a:p>
                      <a:pPr algn="ctr"/>
                      <a:r>
                        <a:rPr kumimoji="1" lang="en-US" altLang="ja-JP" dirty="0"/>
                        <a:t>863.1</a:t>
                      </a:r>
                      <a:endParaRPr kumimoji="1" lang="ja-JP" altLang="en-US" dirty="0"/>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651590098"/>
                  </a:ext>
                </a:extLst>
              </a:tr>
              <a:tr h="682171">
                <a:tc>
                  <a:txBody>
                    <a:bodyPr/>
                    <a:lstStyle/>
                    <a:p>
                      <a:pPr algn="ctr"/>
                      <a:r>
                        <a:rPr kumimoji="1" lang="en-US" altLang="ja-JP" dirty="0"/>
                        <a:t>470</a:t>
                      </a:r>
                      <a:endParaRPr kumimoji="1" lang="ja-JP" altLang="en-US" dirty="0"/>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dirty="0"/>
                        <a:t>470-510</a:t>
                      </a:r>
                      <a:endParaRPr kumimoji="1" lang="ja-JP" altLang="en-US" dirty="0"/>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dirty="0"/>
                        <a:t>0.2</a:t>
                      </a:r>
                      <a:endParaRPr kumimoji="1" lang="ja-JP" altLang="en-US" dirty="0"/>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dirty="0"/>
                        <a:t>199</a:t>
                      </a:r>
                      <a:endParaRPr kumimoji="1" lang="ja-JP" altLang="en-US" dirty="0"/>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dirty="0"/>
                        <a:t>470.2</a:t>
                      </a:r>
                      <a:endParaRPr kumimoji="1" lang="ja-JP" altLang="en-US" dirty="0"/>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6379061"/>
                  </a:ext>
                </a:extLst>
              </a:tr>
            </a:tbl>
          </a:graphicData>
        </a:graphic>
      </p:graphicFrame>
    </p:spTree>
    <p:extLst>
      <p:ext uri="{BB962C8B-B14F-4D97-AF65-F5344CB8AC3E}">
        <p14:creationId xmlns:p14="http://schemas.microsoft.com/office/powerpoint/2010/main" val="2773790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8</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To Reduce Complexity</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800100" y="1752600"/>
            <a:ext cx="7696200" cy="2971800"/>
          </a:xfrm>
          <a:ln/>
        </p:spPr>
        <p:txBody>
          <a:bodyPr/>
          <a:lstStyle/>
          <a:p>
            <a:pPr>
              <a:lnSpc>
                <a:spcPct val="110000"/>
              </a:lnSpc>
              <a:spcBef>
                <a:spcPts val="1500"/>
              </a:spcBef>
              <a:buFont typeface="+mj-lt"/>
              <a:buAutoNum type="arabicPeriod"/>
            </a:pPr>
            <a:r>
              <a:rPr lang="en-US" sz="2400" dirty="0">
                <a:latin typeface="+mj-lt"/>
              </a:rPr>
              <a:t>Use already standardized O-QPSK in</a:t>
            </a:r>
            <a:r>
              <a:rPr lang="en-US" altLang="ja-JP" sz="2400" dirty="0">
                <a:latin typeface="+mj-lt"/>
              </a:rPr>
              <a:t> Clause 21 of </a:t>
            </a:r>
            <a:r>
              <a:rPr lang="en-US" altLang="ja-JP" sz="2400" b="1" dirty="0">
                <a:latin typeface="+mj-lt"/>
              </a:rPr>
              <a:t>IEEE 802.15.4-2020</a:t>
            </a:r>
            <a:r>
              <a:rPr lang="en-US" altLang="ja-JP" sz="2400" dirty="0">
                <a:latin typeface="+mj-lt"/>
              </a:rPr>
              <a:t> (no new PHY).</a:t>
            </a:r>
          </a:p>
          <a:p>
            <a:pPr>
              <a:lnSpc>
                <a:spcPct val="110000"/>
              </a:lnSpc>
              <a:spcBef>
                <a:spcPts val="1500"/>
              </a:spcBef>
              <a:buFont typeface="+mj-lt"/>
              <a:buAutoNum type="arabicPeriod"/>
            </a:pPr>
            <a:r>
              <a:rPr lang="en-US" sz="2400" dirty="0">
                <a:latin typeface="+mj-lt"/>
              </a:rPr>
              <a:t>Use PSDU rate mode 3.</a:t>
            </a:r>
          </a:p>
          <a:p>
            <a:pPr lvl="1">
              <a:lnSpc>
                <a:spcPct val="110000"/>
              </a:lnSpc>
              <a:spcBef>
                <a:spcPts val="600"/>
              </a:spcBef>
              <a:buFont typeface="Arial" panose="020B0604020202020204" pitchFamily="34" charset="0"/>
              <a:buChar char="•"/>
            </a:pPr>
            <a:r>
              <a:rPr lang="en-US" sz="2000" dirty="0">
                <a:latin typeface="+mj-lt"/>
              </a:rPr>
              <a:t>rate 1/2 FEC + </a:t>
            </a:r>
            <a:r>
              <a:rPr lang="en-US" sz="2000" dirty="0" err="1">
                <a:latin typeface="+mj-lt"/>
              </a:rPr>
              <a:t>interleaver</a:t>
            </a:r>
            <a:endParaRPr lang="en-US" sz="2000" dirty="0">
              <a:latin typeface="+mj-lt"/>
            </a:endParaRPr>
          </a:p>
          <a:p>
            <a:pPr lvl="1">
              <a:lnSpc>
                <a:spcPct val="110000"/>
              </a:lnSpc>
              <a:spcBef>
                <a:spcPts val="600"/>
              </a:spcBef>
              <a:buFont typeface="Arial" panose="020B0604020202020204" pitchFamily="34" charset="0"/>
              <a:buChar char="•"/>
            </a:pPr>
            <a:r>
              <a:rPr lang="en-US" sz="2000" dirty="0">
                <a:latin typeface="+mj-lt"/>
              </a:rPr>
              <a:t>no spreading</a:t>
            </a:r>
          </a:p>
          <a:p>
            <a:pPr lvl="1">
              <a:lnSpc>
                <a:spcPct val="110000"/>
              </a:lnSpc>
              <a:spcBef>
                <a:spcPts val="600"/>
              </a:spcBef>
              <a:buFont typeface="Arial" panose="020B0604020202020204" pitchFamily="34" charset="0"/>
              <a:buChar char="•"/>
            </a:pPr>
            <a:r>
              <a:rPr lang="en-US" sz="2000" dirty="0">
                <a:latin typeface="+mj-lt"/>
              </a:rPr>
              <a:t>no binary differential encoding</a:t>
            </a:r>
          </a:p>
          <a:p>
            <a:pPr>
              <a:lnSpc>
                <a:spcPct val="110000"/>
              </a:lnSpc>
              <a:spcBef>
                <a:spcPts val="1500"/>
              </a:spcBef>
              <a:buFont typeface="+mj-lt"/>
              <a:buAutoNum type="arabicPeriod"/>
            </a:pPr>
            <a:r>
              <a:rPr lang="en-US" sz="2400" dirty="0">
                <a:latin typeface="+mj-lt"/>
              </a:rPr>
              <a:t>One out of the optional CCA modes is required in</a:t>
            </a:r>
            <a:r>
              <a:rPr lang="en-US" altLang="ja-JP" sz="2400" dirty="0">
                <a:latin typeface="+mj-lt"/>
              </a:rPr>
              <a:t> </a:t>
            </a:r>
            <a:r>
              <a:rPr lang="en-US" altLang="ja-JP" sz="2400" b="1" dirty="0">
                <a:latin typeface="+mj-lt"/>
              </a:rPr>
              <a:t>IEEE 802.15.4-2020</a:t>
            </a:r>
            <a:r>
              <a:rPr lang="en-US" sz="2400" dirty="0">
                <a:latin typeface="+mj-lt"/>
              </a:rPr>
              <a:t>. NB CCA add one optional mode which is useful especially when multiple types of UWB radios coexist.</a:t>
            </a:r>
          </a:p>
          <a:p>
            <a:pPr marL="0" indent="0">
              <a:lnSpc>
                <a:spcPct val="110000"/>
              </a:lnSpc>
              <a:spcBef>
                <a:spcPts val="1500"/>
              </a:spcBef>
              <a:buNone/>
            </a:pPr>
            <a:endParaRPr lang="en-US" sz="2400" i="1" dirty="0">
              <a:latin typeface="+mj-lt"/>
            </a:endParaRPr>
          </a:p>
        </p:txBody>
      </p:sp>
    </p:spTree>
    <p:extLst>
      <p:ext uri="{BB962C8B-B14F-4D97-AF65-F5344CB8AC3E}">
        <p14:creationId xmlns:p14="http://schemas.microsoft.com/office/powerpoint/2010/main" val="3350993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9</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ja-JP" sz="3200" dirty="0"/>
              <a:t>Use One NB CCA Pattern</a:t>
            </a:r>
            <a:endParaRPr lang="en-US" altLang="en-US" sz="3200" strike="sngStrike" dirty="0"/>
          </a:p>
        </p:txBody>
      </p:sp>
      <p:grpSp>
        <p:nvGrpSpPr>
          <p:cNvPr id="3" name="グループ化 2">
            <a:extLst>
              <a:ext uri="{FF2B5EF4-FFF2-40B4-BE49-F238E27FC236}">
                <a16:creationId xmlns:a16="http://schemas.microsoft.com/office/drawing/2014/main" id="{B20EC297-9D96-A90F-5997-3313952FC2A3}"/>
              </a:ext>
            </a:extLst>
          </p:cNvPr>
          <p:cNvGrpSpPr/>
          <p:nvPr/>
        </p:nvGrpSpPr>
        <p:grpSpPr>
          <a:xfrm>
            <a:off x="1114427" y="3962400"/>
            <a:ext cx="6991345" cy="1838862"/>
            <a:chOff x="1450341" y="4612966"/>
            <a:chExt cx="6991345" cy="1838862"/>
          </a:xfrm>
        </p:grpSpPr>
        <p:cxnSp>
          <p:nvCxnSpPr>
            <p:cNvPr id="7" name="直線矢印コネクタ 6">
              <a:extLst>
                <a:ext uri="{FF2B5EF4-FFF2-40B4-BE49-F238E27FC236}">
                  <a16:creationId xmlns:a16="http://schemas.microsoft.com/office/drawing/2014/main" id="{752AFC36-7741-6868-59D3-52A0B97AE1FF}"/>
                </a:ext>
              </a:extLst>
            </p:cNvPr>
            <p:cNvCxnSpPr/>
            <p:nvPr/>
          </p:nvCxnSpPr>
          <p:spPr bwMode="auto">
            <a:xfrm>
              <a:off x="2136141" y="6103314"/>
              <a:ext cx="5943600" cy="0"/>
            </a:xfrm>
            <a:prstGeom prst="straightConnector1">
              <a:avLst/>
            </a:prstGeom>
            <a:solidFill>
              <a:schemeClr val="accent1"/>
            </a:solidFill>
            <a:ln w="1905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直線矢印コネクタ 8">
              <a:extLst>
                <a:ext uri="{FF2B5EF4-FFF2-40B4-BE49-F238E27FC236}">
                  <a16:creationId xmlns:a16="http://schemas.microsoft.com/office/drawing/2014/main" id="{DD2B4394-AB73-859C-37EE-516190ED4139}"/>
                </a:ext>
              </a:extLst>
            </p:cNvPr>
            <p:cNvCxnSpPr/>
            <p:nvPr/>
          </p:nvCxnSpPr>
          <p:spPr bwMode="auto">
            <a:xfrm flipV="1">
              <a:off x="2137094" y="4687896"/>
              <a:ext cx="0" cy="1456155"/>
            </a:xfrm>
            <a:prstGeom prst="straightConnector1">
              <a:avLst/>
            </a:prstGeom>
            <a:solidFill>
              <a:schemeClr val="accent1"/>
            </a:solidFill>
            <a:ln w="1905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0" name="表 4">
              <a:extLst>
                <a:ext uri="{FF2B5EF4-FFF2-40B4-BE49-F238E27FC236}">
                  <a16:creationId xmlns:a16="http://schemas.microsoft.com/office/drawing/2014/main" id="{FB59C874-CBB3-2C26-088F-6515D1D36332}"/>
                </a:ext>
              </a:extLst>
            </p:cNvPr>
            <p:cNvGraphicFramePr>
              <a:graphicFrameLocks/>
            </p:cNvGraphicFramePr>
            <p:nvPr>
              <p:extLst>
                <p:ext uri="{D42A27DB-BD31-4B8C-83A1-F6EECF244321}">
                  <p14:modId xmlns:p14="http://schemas.microsoft.com/office/powerpoint/2010/main" val="3221533428"/>
                </p:ext>
              </p:extLst>
            </p:nvPr>
          </p:nvGraphicFramePr>
          <p:xfrm>
            <a:off x="2136142" y="5846136"/>
            <a:ext cx="5029200" cy="365760"/>
          </p:xfrm>
          <a:graphic>
            <a:graphicData uri="http://schemas.openxmlformats.org/drawingml/2006/table">
              <a:tbl>
                <a:tblPr firstRow="1" bandRow="1">
                  <a:tableStyleId>{5C22544A-7EE6-4342-B048-85BDC9FD1C3A}</a:tableStyleId>
                </a:tblPr>
                <a:tblGrid>
                  <a:gridCol w="457200">
                    <a:extLst>
                      <a:ext uri="{9D8B030D-6E8A-4147-A177-3AD203B41FA5}">
                        <a16:colId xmlns:a16="http://schemas.microsoft.com/office/drawing/2014/main" val="1119923442"/>
                      </a:ext>
                    </a:extLst>
                  </a:gridCol>
                  <a:gridCol w="457200">
                    <a:extLst>
                      <a:ext uri="{9D8B030D-6E8A-4147-A177-3AD203B41FA5}">
                        <a16:colId xmlns:a16="http://schemas.microsoft.com/office/drawing/2014/main" val="2281333955"/>
                      </a:ext>
                    </a:extLst>
                  </a:gridCol>
                  <a:gridCol w="457200">
                    <a:extLst>
                      <a:ext uri="{9D8B030D-6E8A-4147-A177-3AD203B41FA5}">
                        <a16:colId xmlns:a16="http://schemas.microsoft.com/office/drawing/2014/main" val="1753079828"/>
                      </a:ext>
                    </a:extLst>
                  </a:gridCol>
                  <a:gridCol w="457200">
                    <a:extLst>
                      <a:ext uri="{9D8B030D-6E8A-4147-A177-3AD203B41FA5}">
                        <a16:colId xmlns:a16="http://schemas.microsoft.com/office/drawing/2014/main" val="3010640416"/>
                      </a:ext>
                    </a:extLst>
                  </a:gridCol>
                  <a:gridCol w="457200">
                    <a:extLst>
                      <a:ext uri="{9D8B030D-6E8A-4147-A177-3AD203B41FA5}">
                        <a16:colId xmlns:a16="http://schemas.microsoft.com/office/drawing/2014/main" val="1076922689"/>
                      </a:ext>
                    </a:extLst>
                  </a:gridCol>
                  <a:gridCol w="457200">
                    <a:extLst>
                      <a:ext uri="{9D8B030D-6E8A-4147-A177-3AD203B41FA5}">
                        <a16:colId xmlns:a16="http://schemas.microsoft.com/office/drawing/2014/main" val="3345763808"/>
                      </a:ext>
                    </a:extLst>
                  </a:gridCol>
                  <a:gridCol w="457200">
                    <a:extLst>
                      <a:ext uri="{9D8B030D-6E8A-4147-A177-3AD203B41FA5}">
                        <a16:colId xmlns:a16="http://schemas.microsoft.com/office/drawing/2014/main" val="1070097167"/>
                      </a:ext>
                    </a:extLst>
                  </a:gridCol>
                  <a:gridCol w="457200">
                    <a:extLst>
                      <a:ext uri="{9D8B030D-6E8A-4147-A177-3AD203B41FA5}">
                        <a16:colId xmlns:a16="http://schemas.microsoft.com/office/drawing/2014/main" val="520776698"/>
                      </a:ext>
                    </a:extLst>
                  </a:gridCol>
                  <a:gridCol w="457200">
                    <a:extLst>
                      <a:ext uri="{9D8B030D-6E8A-4147-A177-3AD203B41FA5}">
                        <a16:colId xmlns:a16="http://schemas.microsoft.com/office/drawing/2014/main" val="2985405112"/>
                      </a:ext>
                    </a:extLst>
                  </a:gridCol>
                  <a:gridCol w="457200">
                    <a:extLst>
                      <a:ext uri="{9D8B030D-6E8A-4147-A177-3AD203B41FA5}">
                        <a16:colId xmlns:a16="http://schemas.microsoft.com/office/drawing/2014/main" val="1511688585"/>
                      </a:ext>
                    </a:extLst>
                  </a:gridCol>
                  <a:gridCol w="457200">
                    <a:extLst>
                      <a:ext uri="{9D8B030D-6E8A-4147-A177-3AD203B41FA5}">
                        <a16:colId xmlns:a16="http://schemas.microsoft.com/office/drawing/2014/main" val="168908202"/>
                      </a:ext>
                    </a:extLst>
                  </a:gridCol>
                </a:tblGrid>
                <a:tr h="324000">
                  <a:tc>
                    <a:txBody>
                      <a:bodyPr/>
                      <a:lstStyle/>
                      <a:p>
                        <a:endParaRPr kumimoji="1" lang="ja-JP" altLang="en-US" dirty="0"/>
                      </a:p>
                    </a:txBody>
                    <a:tcPr>
                      <a:lnL w="9525"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ysDot"/>
                        <a:round/>
                        <a:headEnd type="none" w="med" len="med"/>
                        <a:tailEnd type="none" w="med" len="med"/>
                      </a:lnT>
                      <a:lnB w="9525"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ysDot"/>
                        <a:round/>
                        <a:headEnd type="none" w="med" len="med"/>
                        <a:tailEnd type="none" w="med" len="med"/>
                      </a:lnT>
                      <a:lnB w="9525"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ysDot"/>
                        <a:round/>
                        <a:headEnd type="none" w="med" len="med"/>
                        <a:tailEnd type="none" w="med" len="med"/>
                      </a:lnT>
                      <a:lnB w="9525"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ysDot"/>
                        <a:round/>
                        <a:headEnd type="none" w="med" len="med"/>
                        <a:tailEnd type="none" w="med" len="med"/>
                      </a:lnT>
                      <a:lnB w="9525"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ysDot"/>
                        <a:round/>
                        <a:headEnd type="none" w="med" len="med"/>
                        <a:tailEnd type="none" w="med" len="med"/>
                      </a:lnT>
                      <a:lnB w="9525"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ysDot"/>
                        <a:round/>
                        <a:headEnd type="none" w="med" len="med"/>
                        <a:tailEnd type="none" w="med" len="med"/>
                      </a:lnT>
                      <a:lnB w="9525"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ysDot"/>
                        <a:round/>
                        <a:headEnd type="none" w="med" len="med"/>
                        <a:tailEnd type="none" w="med" len="med"/>
                      </a:lnT>
                      <a:lnB w="9525"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ysDot"/>
                        <a:round/>
                        <a:headEnd type="none" w="med" len="med"/>
                        <a:tailEnd type="none" w="med" len="med"/>
                      </a:lnT>
                      <a:lnB w="9525"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ysDot"/>
                        <a:round/>
                        <a:headEnd type="none" w="med" len="med"/>
                        <a:tailEnd type="none" w="med" len="med"/>
                      </a:lnT>
                      <a:lnB w="9525"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ysDot"/>
                        <a:round/>
                        <a:headEnd type="none" w="med" len="med"/>
                        <a:tailEnd type="none" w="med" len="med"/>
                      </a:lnT>
                      <a:lnB w="9525"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9525" cap="flat" cmpd="sng" algn="ctr">
                        <a:noFill/>
                        <a:prstDash val="sysDot"/>
                        <a:round/>
                        <a:headEnd type="none" w="med" len="med"/>
                        <a:tailEnd type="none" w="med" len="med"/>
                      </a:lnR>
                      <a:lnT w="9525" cap="flat" cmpd="sng" algn="ctr">
                        <a:noFill/>
                        <a:prstDash val="sysDot"/>
                        <a:round/>
                        <a:headEnd type="none" w="med" len="med"/>
                        <a:tailEnd type="none" w="med" len="med"/>
                      </a:lnT>
                      <a:lnB w="9525"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634333"/>
                    </a:ext>
                  </a:extLst>
                </a:tr>
              </a:tbl>
            </a:graphicData>
          </a:graphic>
        </p:graphicFrame>
        <p:sp>
          <p:nvSpPr>
            <p:cNvPr id="11" name="正方形/長方形 10">
              <a:extLst>
                <a:ext uri="{FF2B5EF4-FFF2-40B4-BE49-F238E27FC236}">
                  <a16:creationId xmlns:a16="http://schemas.microsoft.com/office/drawing/2014/main" id="{DB48720E-E2B7-5F45-57C6-94E3498A3C05}"/>
                </a:ext>
              </a:extLst>
            </p:cNvPr>
            <p:cNvSpPr/>
            <p:nvPr/>
          </p:nvSpPr>
          <p:spPr bwMode="auto">
            <a:xfrm>
              <a:off x="2153392" y="5838084"/>
              <a:ext cx="3200397" cy="182527"/>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aphicFrame>
          <p:nvGraphicFramePr>
            <p:cNvPr id="12" name="表 11">
              <a:extLst>
                <a:ext uri="{FF2B5EF4-FFF2-40B4-BE49-F238E27FC236}">
                  <a16:creationId xmlns:a16="http://schemas.microsoft.com/office/drawing/2014/main" id="{E91924BE-D3B7-3B2A-4104-998C6ABA5947}"/>
                </a:ext>
              </a:extLst>
            </p:cNvPr>
            <p:cNvGraphicFramePr>
              <a:graphicFrameLocks/>
            </p:cNvGraphicFramePr>
            <p:nvPr>
              <p:extLst>
                <p:ext uri="{D42A27DB-BD31-4B8C-83A1-F6EECF244321}">
                  <p14:modId xmlns:p14="http://schemas.microsoft.com/office/powerpoint/2010/main" val="4098488889"/>
                </p:ext>
              </p:extLst>
            </p:nvPr>
          </p:nvGraphicFramePr>
          <p:xfrm>
            <a:off x="2136136" y="5382468"/>
            <a:ext cx="5486400" cy="720000"/>
          </p:xfrm>
          <a:graphic>
            <a:graphicData uri="http://schemas.openxmlformats.org/drawingml/2006/table">
              <a:tbl>
                <a:tblPr firstRow="1" bandRow="1">
                  <a:tableStyleId>{5C22544A-7EE6-4342-B048-85BDC9FD1C3A}</a:tableStyleId>
                </a:tblPr>
                <a:tblGrid>
                  <a:gridCol w="457200">
                    <a:extLst>
                      <a:ext uri="{9D8B030D-6E8A-4147-A177-3AD203B41FA5}">
                        <a16:colId xmlns:a16="http://schemas.microsoft.com/office/drawing/2014/main" val="1119923442"/>
                      </a:ext>
                    </a:extLst>
                  </a:gridCol>
                  <a:gridCol w="457200">
                    <a:extLst>
                      <a:ext uri="{9D8B030D-6E8A-4147-A177-3AD203B41FA5}">
                        <a16:colId xmlns:a16="http://schemas.microsoft.com/office/drawing/2014/main" val="2281333955"/>
                      </a:ext>
                    </a:extLst>
                  </a:gridCol>
                  <a:gridCol w="457200">
                    <a:extLst>
                      <a:ext uri="{9D8B030D-6E8A-4147-A177-3AD203B41FA5}">
                        <a16:colId xmlns:a16="http://schemas.microsoft.com/office/drawing/2014/main" val="1753079828"/>
                      </a:ext>
                    </a:extLst>
                  </a:gridCol>
                  <a:gridCol w="457200">
                    <a:extLst>
                      <a:ext uri="{9D8B030D-6E8A-4147-A177-3AD203B41FA5}">
                        <a16:colId xmlns:a16="http://schemas.microsoft.com/office/drawing/2014/main" val="3010640416"/>
                      </a:ext>
                    </a:extLst>
                  </a:gridCol>
                  <a:gridCol w="457200">
                    <a:extLst>
                      <a:ext uri="{9D8B030D-6E8A-4147-A177-3AD203B41FA5}">
                        <a16:colId xmlns:a16="http://schemas.microsoft.com/office/drawing/2014/main" val="1076922689"/>
                      </a:ext>
                    </a:extLst>
                  </a:gridCol>
                  <a:gridCol w="457200">
                    <a:extLst>
                      <a:ext uri="{9D8B030D-6E8A-4147-A177-3AD203B41FA5}">
                        <a16:colId xmlns:a16="http://schemas.microsoft.com/office/drawing/2014/main" val="3345763808"/>
                      </a:ext>
                    </a:extLst>
                  </a:gridCol>
                  <a:gridCol w="457200">
                    <a:extLst>
                      <a:ext uri="{9D8B030D-6E8A-4147-A177-3AD203B41FA5}">
                        <a16:colId xmlns:a16="http://schemas.microsoft.com/office/drawing/2014/main" val="1070097167"/>
                      </a:ext>
                    </a:extLst>
                  </a:gridCol>
                  <a:gridCol w="457200">
                    <a:extLst>
                      <a:ext uri="{9D8B030D-6E8A-4147-A177-3AD203B41FA5}">
                        <a16:colId xmlns:a16="http://schemas.microsoft.com/office/drawing/2014/main" val="1284549434"/>
                      </a:ext>
                    </a:extLst>
                  </a:gridCol>
                  <a:gridCol w="457200">
                    <a:extLst>
                      <a:ext uri="{9D8B030D-6E8A-4147-A177-3AD203B41FA5}">
                        <a16:colId xmlns:a16="http://schemas.microsoft.com/office/drawing/2014/main" val="1169602519"/>
                      </a:ext>
                    </a:extLst>
                  </a:gridCol>
                  <a:gridCol w="457200">
                    <a:extLst>
                      <a:ext uri="{9D8B030D-6E8A-4147-A177-3AD203B41FA5}">
                        <a16:colId xmlns:a16="http://schemas.microsoft.com/office/drawing/2014/main" val="643575660"/>
                      </a:ext>
                    </a:extLst>
                  </a:gridCol>
                  <a:gridCol w="457200">
                    <a:extLst>
                      <a:ext uri="{9D8B030D-6E8A-4147-A177-3AD203B41FA5}">
                        <a16:colId xmlns:a16="http://schemas.microsoft.com/office/drawing/2014/main" val="3832717511"/>
                      </a:ext>
                    </a:extLst>
                  </a:gridCol>
                  <a:gridCol w="457200">
                    <a:extLst>
                      <a:ext uri="{9D8B030D-6E8A-4147-A177-3AD203B41FA5}">
                        <a16:colId xmlns:a16="http://schemas.microsoft.com/office/drawing/2014/main" val="2864085355"/>
                      </a:ext>
                    </a:extLst>
                  </a:gridCol>
                </a:tblGrid>
                <a:tr h="72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ysDot"/>
                        <a:round/>
                        <a:headEnd type="none" w="med" len="med"/>
                        <a:tailEnd type="none" w="med" len="med"/>
                      </a:lnT>
                      <a:lnB w="9525"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ysDot"/>
                        <a:round/>
                        <a:headEnd type="none" w="med" len="med"/>
                        <a:tailEnd type="none" w="med" len="med"/>
                      </a:lnT>
                      <a:lnB w="9525"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9525" cap="flat" cmpd="sng" algn="ctr">
                        <a:noFill/>
                        <a:prstDash val="sysDot"/>
                        <a:round/>
                        <a:headEnd type="none" w="med" len="med"/>
                        <a:tailEnd type="none" w="med" len="med"/>
                      </a:lnR>
                      <a:lnT w="9525" cap="flat" cmpd="sng" algn="ctr">
                        <a:noFill/>
                        <a:prstDash val="sysDot"/>
                        <a:round/>
                        <a:headEnd type="none" w="med" len="med"/>
                        <a:tailEnd type="none" w="med" len="med"/>
                      </a:lnT>
                      <a:lnB w="9525"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634333"/>
                    </a:ext>
                  </a:extLst>
                </a:tr>
              </a:tbl>
            </a:graphicData>
          </a:graphic>
        </p:graphicFrame>
        <p:sp>
          <p:nvSpPr>
            <p:cNvPr id="13" name="テキスト ボックス 12">
              <a:extLst>
                <a:ext uri="{FF2B5EF4-FFF2-40B4-BE49-F238E27FC236}">
                  <a16:creationId xmlns:a16="http://schemas.microsoft.com/office/drawing/2014/main" id="{346B4AAA-2A61-411C-60A6-2FF2E30774E2}"/>
                </a:ext>
              </a:extLst>
            </p:cNvPr>
            <p:cNvSpPr txBox="1"/>
            <p:nvPr/>
          </p:nvSpPr>
          <p:spPr>
            <a:xfrm>
              <a:off x="7012938" y="6144051"/>
              <a:ext cx="1428748" cy="307777"/>
            </a:xfrm>
            <a:prstGeom prst="rect">
              <a:avLst/>
            </a:prstGeom>
            <a:noFill/>
          </p:spPr>
          <p:txBody>
            <a:bodyPr wrap="square">
              <a:spAutoFit/>
            </a:bodyPr>
            <a:lstStyle/>
            <a:p>
              <a:r>
                <a:rPr lang="en-US" altLang="ja-JP" sz="1400" dirty="0">
                  <a:latin typeface="Arial" panose="020B0604020202020204" pitchFamily="34" charset="0"/>
                  <a:cs typeface="Arial" panose="020B0604020202020204" pitchFamily="34" charset="0"/>
                </a:rPr>
                <a:t>Time (symbols)</a:t>
              </a:r>
              <a:endParaRPr lang="ja-JP" altLang="en-US" sz="1400" dirty="0">
                <a:latin typeface="Arial" panose="020B0604020202020204" pitchFamily="34" charset="0"/>
                <a:cs typeface="Arial" panose="020B0604020202020204" pitchFamily="34" charset="0"/>
              </a:endParaRPr>
            </a:p>
          </p:txBody>
        </p:sp>
        <p:sp>
          <p:nvSpPr>
            <p:cNvPr id="14" name="テキスト ボックス 13">
              <a:extLst>
                <a:ext uri="{FF2B5EF4-FFF2-40B4-BE49-F238E27FC236}">
                  <a16:creationId xmlns:a16="http://schemas.microsoft.com/office/drawing/2014/main" id="{B7301A47-0146-49DF-9FA0-D8288F7F84E4}"/>
                </a:ext>
              </a:extLst>
            </p:cNvPr>
            <p:cNvSpPr txBox="1"/>
            <p:nvPr/>
          </p:nvSpPr>
          <p:spPr>
            <a:xfrm>
              <a:off x="1450341" y="4612966"/>
              <a:ext cx="800099" cy="523220"/>
            </a:xfrm>
            <a:prstGeom prst="rect">
              <a:avLst/>
            </a:prstGeom>
            <a:noFill/>
          </p:spPr>
          <p:txBody>
            <a:bodyPr wrap="square">
              <a:spAutoFit/>
            </a:bodyPr>
            <a:lstStyle/>
            <a:p>
              <a:r>
                <a:rPr lang="en-US" altLang="ja-JP" sz="1400" dirty="0">
                  <a:latin typeface="Arial 本文"/>
                </a:rPr>
                <a:t>NB signal</a:t>
              </a:r>
              <a:endParaRPr lang="ja-JP" altLang="en-US" sz="1400" dirty="0"/>
            </a:p>
          </p:txBody>
        </p:sp>
        <p:sp>
          <p:nvSpPr>
            <p:cNvPr id="15" name="テキスト ボックス 14">
              <a:extLst>
                <a:ext uri="{FF2B5EF4-FFF2-40B4-BE49-F238E27FC236}">
                  <a16:creationId xmlns:a16="http://schemas.microsoft.com/office/drawing/2014/main" id="{A2580426-998F-1D50-5696-1AF96667452C}"/>
                </a:ext>
              </a:extLst>
            </p:cNvPr>
            <p:cNvSpPr txBox="1"/>
            <p:nvPr/>
          </p:nvSpPr>
          <p:spPr>
            <a:xfrm>
              <a:off x="4526919" y="4812080"/>
              <a:ext cx="2735470" cy="338554"/>
            </a:xfrm>
            <a:prstGeom prst="rect">
              <a:avLst/>
            </a:prstGeom>
            <a:noFill/>
          </p:spPr>
          <p:txBody>
            <a:bodyPr wrap="square">
              <a:spAutoFit/>
            </a:bodyPr>
            <a:lstStyle/>
            <a:p>
              <a:r>
                <a:rPr lang="en-US" altLang="ja-JP" sz="1600" dirty="0">
                  <a:ea typeface="ＭＳ 明朝" panose="02020609040205080304" pitchFamily="17" charset="-128"/>
                </a:rPr>
                <a:t>End T</a:t>
              </a:r>
              <a:r>
                <a:rPr lang="en-US" altLang="ja-JP" sz="1600" dirty="0">
                  <a:effectLst/>
                  <a:latin typeface="Times New Roman" panose="02020603050405020304" pitchFamily="18" charset="0"/>
                  <a:ea typeface="ＭＳ 明朝" panose="02020609040205080304" pitchFamily="17" charset="-128"/>
                </a:rPr>
                <a:t>ime pattern (12 symbols)</a:t>
              </a:r>
              <a:endParaRPr lang="ja-JP" altLang="en-US" sz="1600" dirty="0"/>
            </a:p>
          </p:txBody>
        </p:sp>
        <p:sp>
          <p:nvSpPr>
            <p:cNvPr id="16" name="テキスト ボックス 15">
              <a:extLst>
                <a:ext uri="{FF2B5EF4-FFF2-40B4-BE49-F238E27FC236}">
                  <a16:creationId xmlns:a16="http://schemas.microsoft.com/office/drawing/2014/main" id="{7F620D7A-3F37-46B0-21F8-B32D94989C22}"/>
                </a:ext>
              </a:extLst>
            </p:cNvPr>
            <p:cNvSpPr txBox="1"/>
            <p:nvPr/>
          </p:nvSpPr>
          <p:spPr>
            <a:xfrm>
              <a:off x="2250440" y="5575957"/>
              <a:ext cx="1081025" cy="307777"/>
            </a:xfrm>
            <a:prstGeom prst="rect">
              <a:avLst/>
            </a:prstGeom>
            <a:noFill/>
          </p:spPr>
          <p:txBody>
            <a:bodyPr wrap="square">
              <a:spAutoFit/>
            </a:bodyPr>
            <a:lstStyle/>
            <a:p>
              <a:r>
                <a:rPr lang="en-US" altLang="ja-JP" sz="1400" dirty="0">
                  <a:latin typeface="Arial" panose="020B0604020202020204" pitchFamily="34" charset="0"/>
                  <a:cs typeface="Arial" panose="020B0604020202020204" pitchFamily="34" charset="0"/>
                </a:rPr>
                <a:t>8-symbol </a:t>
              </a:r>
              <a:endParaRPr lang="ja-JP" altLang="en-US" sz="1400" dirty="0"/>
            </a:p>
          </p:txBody>
        </p:sp>
        <p:grpSp>
          <p:nvGrpSpPr>
            <p:cNvPr id="17" name="グループ化 16">
              <a:extLst>
                <a:ext uri="{FF2B5EF4-FFF2-40B4-BE49-F238E27FC236}">
                  <a16:creationId xmlns:a16="http://schemas.microsoft.com/office/drawing/2014/main" id="{0847F22B-3814-63DF-FEF5-20DAC03D1FCC}"/>
                </a:ext>
              </a:extLst>
            </p:cNvPr>
            <p:cNvGrpSpPr/>
            <p:nvPr/>
          </p:nvGrpSpPr>
          <p:grpSpPr>
            <a:xfrm>
              <a:off x="4416902" y="5538359"/>
              <a:ext cx="2845487" cy="312257"/>
              <a:chOff x="4416902" y="5538359"/>
              <a:chExt cx="2845487" cy="312257"/>
            </a:xfrm>
          </p:grpSpPr>
          <p:sp>
            <p:nvSpPr>
              <p:cNvPr id="19" name="テキスト ボックス 18">
                <a:extLst>
                  <a:ext uri="{FF2B5EF4-FFF2-40B4-BE49-F238E27FC236}">
                    <a16:creationId xmlns:a16="http://schemas.microsoft.com/office/drawing/2014/main" id="{3782FE24-22E5-1770-2C5C-8E8904BF46AC}"/>
                  </a:ext>
                </a:extLst>
              </p:cNvPr>
              <p:cNvSpPr txBox="1"/>
              <p:nvPr/>
            </p:nvSpPr>
            <p:spPr>
              <a:xfrm>
                <a:off x="4416902" y="5538359"/>
                <a:ext cx="975866" cy="307777"/>
              </a:xfrm>
              <a:prstGeom prst="rect">
                <a:avLst/>
              </a:prstGeom>
              <a:noFill/>
            </p:spPr>
            <p:txBody>
              <a:bodyPr wrap="square">
                <a:spAutoFit/>
              </a:bodyPr>
              <a:lstStyle/>
              <a:p>
                <a:r>
                  <a:rPr lang="en-US" altLang="ja-JP" sz="1400" dirty="0">
                    <a:latin typeface="Arial" panose="020B0604020202020204" pitchFamily="34" charset="0"/>
                    <a:cs typeface="Arial" panose="020B0604020202020204" pitchFamily="34" charset="0"/>
                  </a:rPr>
                  <a:t>4-symbol</a:t>
                </a:r>
                <a:endParaRPr lang="ja-JP" altLang="en-US" sz="1400" dirty="0"/>
              </a:p>
            </p:txBody>
          </p:sp>
          <p:sp>
            <p:nvSpPr>
              <p:cNvPr id="20" name="テキスト ボックス 19">
                <a:extLst>
                  <a:ext uri="{FF2B5EF4-FFF2-40B4-BE49-F238E27FC236}">
                    <a16:creationId xmlns:a16="http://schemas.microsoft.com/office/drawing/2014/main" id="{CEC5658D-2F9B-24A8-BE40-01D1F583BA98}"/>
                  </a:ext>
                </a:extLst>
              </p:cNvPr>
              <p:cNvSpPr txBox="1"/>
              <p:nvPr/>
            </p:nvSpPr>
            <p:spPr>
              <a:xfrm>
                <a:off x="5353788" y="5542839"/>
                <a:ext cx="1908601" cy="307777"/>
              </a:xfrm>
              <a:prstGeom prst="rect">
                <a:avLst/>
              </a:prstGeom>
              <a:noFill/>
            </p:spPr>
            <p:txBody>
              <a:bodyPr wrap="square">
                <a:spAutoFit/>
              </a:bodyPr>
              <a:lstStyle/>
              <a:p>
                <a:r>
                  <a:rPr lang="en-US" altLang="ja-JP" sz="1400" dirty="0">
                    <a:latin typeface="Arial" panose="020B0604020202020204" pitchFamily="34" charset="0"/>
                    <a:cs typeface="Arial" panose="020B0604020202020204" pitchFamily="34" charset="0"/>
                  </a:rPr>
                  <a:t> 2        2       2       2</a:t>
                </a:r>
                <a:endParaRPr lang="ja-JP" altLang="en-US" sz="1400" dirty="0"/>
              </a:p>
            </p:txBody>
          </p:sp>
        </p:grpSp>
        <p:sp>
          <p:nvSpPr>
            <p:cNvPr id="18" name="テキスト ボックス 17">
              <a:extLst>
                <a:ext uri="{FF2B5EF4-FFF2-40B4-BE49-F238E27FC236}">
                  <a16:creationId xmlns:a16="http://schemas.microsoft.com/office/drawing/2014/main" id="{A43AEE48-32B1-F5B1-082B-143736F03351}"/>
                </a:ext>
              </a:extLst>
            </p:cNvPr>
            <p:cNvSpPr txBox="1"/>
            <p:nvPr/>
          </p:nvSpPr>
          <p:spPr>
            <a:xfrm>
              <a:off x="3719575" y="5405735"/>
              <a:ext cx="1081025" cy="461665"/>
            </a:xfrm>
            <a:prstGeom prst="rect">
              <a:avLst/>
            </a:prstGeom>
            <a:noFill/>
          </p:spPr>
          <p:txBody>
            <a:bodyPr wrap="square">
              <a:spAutoFit/>
            </a:bodyPr>
            <a:lstStyle/>
            <a:p>
              <a:r>
                <a:rPr lang="en-US" altLang="ja-JP" sz="2400" dirty="0">
                  <a:latin typeface="Arial" panose="020B0604020202020204" pitchFamily="34" charset="0"/>
                  <a:cs typeface="Arial" panose="020B0604020202020204" pitchFamily="34" charset="0"/>
                </a:rPr>
                <a:t>… </a:t>
              </a:r>
              <a:endParaRPr lang="ja-JP" altLang="en-US" sz="2400" dirty="0"/>
            </a:p>
          </p:txBody>
        </p:sp>
      </p:grpSp>
      <mc:AlternateContent xmlns:mc="http://schemas.openxmlformats.org/markup-compatibility/2006" xmlns:a14="http://schemas.microsoft.com/office/drawing/2010/main">
        <mc:Choice Requires="a14">
          <p:sp>
            <p:nvSpPr>
              <p:cNvPr id="22" name="テキスト ボックス 21">
                <a:extLst>
                  <a:ext uri="{FF2B5EF4-FFF2-40B4-BE49-F238E27FC236}">
                    <a16:creationId xmlns:a16="http://schemas.microsoft.com/office/drawing/2014/main" id="{6DBA5732-FA01-328C-4974-2F97045BF6C5}"/>
                  </a:ext>
                </a:extLst>
              </p:cNvPr>
              <p:cNvSpPr txBox="1"/>
              <p:nvPr/>
            </p:nvSpPr>
            <p:spPr>
              <a:xfrm>
                <a:off x="689890" y="1775738"/>
                <a:ext cx="8231677" cy="1623458"/>
              </a:xfrm>
              <a:prstGeom prst="rect">
                <a:avLst/>
              </a:prstGeom>
              <a:noFill/>
            </p:spPr>
            <p:txBody>
              <a:bodyPr wrap="none" lIns="0" tIns="0" rIns="0" bIns="0" rtlCol="0">
                <a:spAutoFit/>
              </a:bodyPr>
              <a:lstStyle/>
              <a:p>
                <a:pPr>
                  <a:spcAft>
                    <a:spcPts val="1800"/>
                  </a:spcAft>
                </a:pPr>
                <a14:m>
                  <m:oMathPara xmlns:m="http://schemas.openxmlformats.org/officeDocument/2006/math">
                    <m:oMathParaPr>
                      <m:jc m:val="left"/>
                    </m:oMathParaPr>
                    <m:oMath xmlns:m="http://schemas.openxmlformats.org/officeDocument/2006/math">
                      <m:m>
                        <m:mPr>
                          <m:mcs>
                            <m:mc>
                              <m:mcPr>
                                <m:count m:val="2"/>
                                <m:mcJc m:val="center"/>
                              </m:mcPr>
                            </m:mc>
                          </m:mcs>
                          <m:ctrlPr>
                            <a:rPr kumimoji="1" lang="en-US" altLang="ja-JP" sz="1800" i="1" smtClean="0">
                              <a:latin typeface="Cambria Math" panose="02040503050406030204" pitchFamily="18" charset="0"/>
                            </a:rPr>
                          </m:ctrlPr>
                        </m:mPr>
                        <m:mr>
                          <m:e>
                            <m:r>
                              <m:rPr>
                                <m:brk m:alnAt="7"/>
                              </m:rPr>
                              <a:rPr kumimoji="1" lang="en-US" altLang="ja-JP" sz="1800" b="0" i="1" smtClean="0">
                                <a:latin typeface="Cambria Math" panose="02040503050406030204" pitchFamily="18" charset="0"/>
                                <a:ea typeface="+mj-ea"/>
                              </a:rPr>
                              <m:t>𝑖</m:t>
                            </m:r>
                            <m:r>
                              <a:rPr kumimoji="1" lang="en-US" altLang="ja-JP" sz="1800" b="0" i="1" smtClean="0">
                                <a:latin typeface="Cambria Math" panose="02040503050406030204" pitchFamily="18" charset="0"/>
                                <a:ea typeface="+mj-ea"/>
                              </a:rPr>
                              <m:t>𝑓</m:t>
                            </m:r>
                            <m:r>
                              <a:rPr kumimoji="1" lang="en-US" altLang="ja-JP" sz="1800" b="0" i="1" smtClean="0">
                                <a:latin typeface="Cambria Math" panose="02040503050406030204" pitchFamily="18" charset="0"/>
                                <a:ea typeface="+mj-ea"/>
                              </a:rPr>
                              <m:t> </m:t>
                            </m:r>
                            <m:sSub>
                              <m:sSubPr>
                                <m:ctrlPr>
                                  <a:rPr kumimoji="1" lang="en-US" altLang="ja-JP" sz="1800" b="0" i="1" smtClean="0">
                                    <a:latin typeface="Cambria Math" panose="02040503050406030204" pitchFamily="18" charset="0"/>
                                    <a:ea typeface="+mj-ea"/>
                                  </a:rPr>
                                </m:ctrlPr>
                              </m:sSubPr>
                              <m:e>
                                <m:r>
                                  <m:rPr>
                                    <m:sty m:val="p"/>
                                  </m:rPr>
                                  <a:rPr kumimoji="1" lang="en-US" altLang="ja-JP" sz="1800" b="0" i="0" smtClean="0">
                                    <a:latin typeface="Cambria Math" panose="02040503050406030204" pitchFamily="18" charset="0"/>
                                    <a:ea typeface="+mj-ea"/>
                                  </a:rPr>
                                  <m:t>N</m:t>
                                </m:r>
                              </m:e>
                              <m:sub>
                                <m:r>
                                  <m:rPr>
                                    <m:sty m:val="p"/>
                                  </m:rPr>
                                  <a:rPr kumimoji="1" lang="en-US" altLang="ja-JP" sz="1800" b="0" i="0" smtClean="0">
                                    <a:latin typeface="Cambria Math" panose="02040503050406030204" pitchFamily="18" charset="0"/>
                                    <a:ea typeface="+mj-ea"/>
                                  </a:rPr>
                                  <m:t>UWB</m:t>
                                </m:r>
                              </m:sub>
                            </m:sSub>
                            <m:r>
                              <m:rPr>
                                <m:brk m:alnAt="7"/>
                              </m:rPr>
                              <a:rPr kumimoji="1" lang="en-US" altLang="ja-JP" sz="1800" b="0" i="1" smtClean="0">
                                <a:latin typeface="Cambria Math" panose="02040503050406030204" pitchFamily="18" charset="0"/>
                                <a:ea typeface="Cambria Math" panose="02040503050406030204" pitchFamily="18" charset="0"/>
                              </a:rPr>
                              <m:t>≤</m:t>
                            </m:r>
                            <m:r>
                              <a:rPr kumimoji="1" lang="en-US" altLang="ja-JP" sz="1800" b="0" i="1" smtClean="0">
                                <a:latin typeface="Cambria Math" panose="02040503050406030204" pitchFamily="18" charset="0"/>
                                <a:ea typeface="Cambria Math" panose="02040503050406030204" pitchFamily="18" charset="0"/>
                              </a:rPr>
                              <m:t>1</m:t>
                            </m:r>
                            <m:r>
                              <m:rPr>
                                <m:brk m:alnAt="7"/>
                              </m:rPr>
                              <a:rPr kumimoji="1" lang="en-US" altLang="ja-JP" sz="1800" b="0" i="1" smtClean="0">
                                <a:latin typeface="Cambria Math" panose="02040503050406030204" pitchFamily="18" charset="0"/>
                                <a:ea typeface="Cambria Math" panose="02040503050406030204" pitchFamily="18" charset="0"/>
                              </a:rPr>
                              <m:t>2</m:t>
                            </m:r>
                            <m:r>
                              <a:rPr kumimoji="1" lang="en-US" altLang="ja-JP" sz="1800" b="0" i="1" smtClean="0">
                                <a:latin typeface="Cambria Math" panose="02040503050406030204" pitchFamily="18" charset="0"/>
                                <a:ea typeface="Cambria Math" panose="02040503050406030204" pitchFamily="18" charset="0"/>
                              </a:rPr>
                              <m:t> </m:t>
                            </m:r>
                            <m:r>
                              <m:rPr>
                                <m:sty m:val="p"/>
                                <m:brk m:alnAt="7"/>
                              </m:rPr>
                              <a:rPr kumimoji="1" lang="en-US" altLang="ja-JP" sz="1800" b="0" i="0" smtClean="0">
                                <a:latin typeface="Cambria Math" panose="02040503050406030204" pitchFamily="18" charset="0"/>
                                <a:ea typeface="Cambria Math" panose="02040503050406030204" pitchFamily="18" charset="0"/>
                              </a:rPr>
                              <m:t>N</m:t>
                            </m:r>
                            <m:r>
                              <m:rPr>
                                <m:sty m:val="p"/>
                              </m:rPr>
                              <a:rPr kumimoji="1" lang="en-US" altLang="ja-JP" sz="1800" b="0" i="0" smtClean="0">
                                <a:latin typeface="Cambria Math" panose="02040503050406030204" pitchFamily="18" charset="0"/>
                                <a:ea typeface="Cambria Math" panose="02040503050406030204" pitchFamily="18" charset="0"/>
                              </a:rPr>
                              <m:t>B</m:t>
                            </m:r>
                            <m:r>
                              <a:rPr kumimoji="1" lang="en-US" altLang="ja-JP" sz="1800" b="0" i="0" smtClean="0">
                                <a:latin typeface="Cambria Math" panose="02040503050406030204" pitchFamily="18" charset="0"/>
                                <a:ea typeface="Cambria Math" panose="02040503050406030204" pitchFamily="18" charset="0"/>
                              </a:rPr>
                              <m:t> </m:t>
                            </m:r>
                            <m:r>
                              <m:rPr>
                                <m:sty m:val="p"/>
                              </m:rPr>
                              <a:rPr kumimoji="1" lang="en-US" altLang="ja-JP" sz="1800" b="0" i="0" smtClean="0">
                                <a:latin typeface="Cambria Math" panose="02040503050406030204" pitchFamily="18" charset="0"/>
                                <a:ea typeface="Cambria Math" panose="02040503050406030204" pitchFamily="18" charset="0"/>
                              </a:rPr>
                              <m:t>symbols</m:t>
                            </m:r>
                            <m:r>
                              <m:rPr>
                                <m:brk m:alnAt="7"/>
                              </m:rPr>
                              <a:rPr kumimoji="1" lang="en-US" altLang="ja-JP" sz="1800" b="0" i="1" smtClean="0">
                                <a:latin typeface="Cambria Math" panose="02040503050406030204" pitchFamily="18" charset="0"/>
                                <a:ea typeface="Cambria Math" panose="02040503050406030204" pitchFamily="18" charset="0"/>
                              </a:rPr>
                              <m:t>,</m:t>
                            </m:r>
                            <m:r>
                              <a:rPr kumimoji="1" lang="en-US" altLang="ja-JP" sz="1800" b="0" i="1" smtClean="0">
                                <a:latin typeface="Cambria Math" panose="02040503050406030204" pitchFamily="18" charset="0"/>
                                <a:ea typeface="Cambria Math" panose="02040503050406030204" pitchFamily="18" charset="0"/>
                              </a:rPr>
                              <m:t>                                   </m:t>
                            </m:r>
                          </m:e>
                          <m:e>
                            <m:r>
                              <m:rPr>
                                <m:sty m:val="p"/>
                              </m:rPr>
                              <a:rPr kumimoji="1" lang="en-US" altLang="ja-JP" sz="1800" b="0" i="0" smtClean="0">
                                <a:latin typeface="Cambria Math" panose="02040503050406030204" pitchFamily="18" charset="0"/>
                                <a:ea typeface="+mj-ea"/>
                              </a:rPr>
                              <m:t>only</m:t>
                            </m:r>
                            <m:r>
                              <a:rPr kumimoji="1" lang="en-US" altLang="ja-JP" sz="1800" b="0" i="0" smtClean="0">
                                <a:latin typeface="Cambria Math" panose="02040503050406030204" pitchFamily="18" charset="0"/>
                                <a:ea typeface="+mj-ea"/>
                              </a:rPr>
                              <m:t> </m:t>
                            </m:r>
                            <m:r>
                              <m:rPr>
                                <m:sty m:val="p"/>
                              </m:rPr>
                              <a:rPr kumimoji="1" lang="en-US" altLang="ja-JP" sz="1800" b="0" i="0" smtClean="0">
                                <a:latin typeface="Cambria Math" panose="02040503050406030204" pitchFamily="18" charset="0"/>
                                <a:ea typeface="+mj-ea"/>
                              </a:rPr>
                              <m:t>transmit</m:t>
                            </m:r>
                            <m:r>
                              <a:rPr kumimoji="1" lang="en-US" altLang="ja-JP" sz="1800" b="0" i="0" smtClean="0">
                                <a:latin typeface="Cambria Math" panose="02040503050406030204" pitchFamily="18" charset="0"/>
                                <a:ea typeface="+mj-ea"/>
                              </a:rPr>
                              <m:t> </m:t>
                            </m:r>
                            <m:r>
                              <m:rPr>
                                <m:sty m:val="p"/>
                              </m:rPr>
                              <a:rPr kumimoji="1" lang="en-US" altLang="ja-JP" sz="1800" b="0" i="0" smtClean="0">
                                <a:latin typeface="Cambria Math" panose="02040503050406030204" pitchFamily="18" charset="0"/>
                                <a:ea typeface="+mj-ea"/>
                              </a:rPr>
                              <m:t>End</m:t>
                            </m:r>
                            <m:r>
                              <a:rPr kumimoji="1" lang="en-US" altLang="ja-JP" sz="1800" b="0" i="0" smtClean="0">
                                <a:latin typeface="Cambria Math" panose="02040503050406030204" pitchFamily="18" charset="0"/>
                                <a:ea typeface="+mj-ea"/>
                              </a:rPr>
                              <m:t> </m:t>
                            </m:r>
                            <m:r>
                              <m:rPr>
                                <m:sty m:val="p"/>
                              </m:rPr>
                              <a:rPr kumimoji="1" lang="en-US" altLang="ja-JP" sz="1800" b="0" i="0" smtClean="0">
                                <a:latin typeface="Cambria Math" panose="02040503050406030204" pitchFamily="18" charset="0"/>
                                <a:ea typeface="+mj-ea"/>
                              </a:rPr>
                              <m:t>Time</m:t>
                            </m:r>
                            <m:r>
                              <a:rPr kumimoji="1" lang="en-US" altLang="ja-JP" sz="1800" b="0" i="0" smtClean="0">
                                <a:latin typeface="Cambria Math" panose="02040503050406030204" pitchFamily="18" charset="0"/>
                                <a:ea typeface="+mj-ea"/>
                              </a:rPr>
                              <m:t> </m:t>
                            </m:r>
                            <m:r>
                              <m:rPr>
                                <m:sty m:val="p"/>
                              </m:rPr>
                              <a:rPr kumimoji="1" lang="en-US" altLang="ja-JP" sz="1800" b="0" i="0" smtClean="0">
                                <a:latin typeface="Cambria Math" panose="02040503050406030204" pitchFamily="18" charset="0"/>
                                <a:ea typeface="+mj-ea"/>
                              </a:rPr>
                              <m:t>pattern</m:t>
                            </m:r>
                            <m:r>
                              <a:rPr kumimoji="1" lang="en-US" altLang="ja-JP" sz="1800" b="0" i="0" smtClean="0">
                                <a:latin typeface="Cambria Math" panose="02040503050406030204" pitchFamily="18" charset="0"/>
                                <a:ea typeface="+mj-ea"/>
                              </a:rPr>
                              <m:t>      </m:t>
                            </m:r>
                          </m:e>
                        </m:mr>
                        <m:mr>
                          <m:e>
                            <m:r>
                              <a:rPr kumimoji="1" lang="en-US" altLang="ja-JP" sz="1800" b="0" i="1" smtClean="0">
                                <a:latin typeface="Cambria Math" panose="02040503050406030204" pitchFamily="18" charset="0"/>
                              </a:rPr>
                              <m:t>𝑖𝑓</m:t>
                            </m:r>
                            <m:r>
                              <a:rPr kumimoji="1" lang="en-US" altLang="ja-JP" sz="1800" b="0" i="0" smtClean="0">
                                <a:latin typeface="Cambria Math" panose="02040503050406030204" pitchFamily="18" charset="0"/>
                              </a:rPr>
                              <m:t> 12 </m:t>
                            </m:r>
                            <m:r>
                              <m:rPr>
                                <m:sty m:val="p"/>
                              </m:rPr>
                              <a:rPr kumimoji="1" lang="en-US" altLang="ja-JP" sz="1800" b="0" i="0" smtClean="0">
                                <a:latin typeface="Cambria Math" panose="02040503050406030204" pitchFamily="18" charset="0"/>
                              </a:rPr>
                              <m:t>NB</m:t>
                            </m:r>
                            <m:r>
                              <a:rPr kumimoji="1" lang="en-US" altLang="ja-JP" sz="1800" b="0" i="0" smtClean="0">
                                <a:latin typeface="Cambria Math" panose="02040503050406030204" pitchFamily="18" charset="0"/>
                              </a:rPr>
                              <m:t> </m:t>
                            </m:r>
                            <m:r>
                              <m:rPr>
                                <m:sty m:val="p"/>
                              </m:rPr>
                              <a:rPr kumimoji="1" lang="en-US" altLang="ja-JP" sz="1800" b="0" i="0" smtClean="0">
                                <a:latin typeface="Cambria Math" panose="02040503050406030204" pitchFamily="18" charset="0"/>
                              </a:rPr>
                              <m:t>symbols</m:t>
                            </m:r>
                            <m:r>
                              <a:rPr kumimoji="1" lang="en-US" altLang="ja-JP" sz="1800" b="0" i="1" smtClean="0">
                                <a:latin typeface="Cambria Math" panose="02040503050406030204" pitchFamily="18" charset="0"/>
                                <a:ea typeface="Cambria Math" panose="02040503050406030204" pitchFamily="18" charset="0"/>
                              </a:rPr>
                              <m:t>&lt;</m:t>
                            </m:r>
                            <m:sSub>
                              <m:sSubPr>
                                <m:ctrlPr>
                                  <a:rPr kumimoji="1" lang="en-US" altLang="ja-JP" sz="1800" i="1">
                                    <a:latin typeface="Cambria Math" panose="02040503050406030204" pitchFamily="18" charset="0"/>
                                  </a:rPr>
                                </m:ctrlPr>
                              </m:sSubPr>
                              <m:e>
                                <m:r>
                                  <m:rPr>
                                    <m:sty m:val="p"/>
                                  </m:rPr>
                                  <a:rPr kumimoji="1" lang="en-US" altLang="ja-JP" sz="1800">
                                    <a:latin typeface="Cambria Math" panose="02040503050406030204" pitchFamily="18" charset="0"/>
                                  </a:rPr>
                                  <m:t>N</m:t>
                                </m:r>
                              </m:e>
                              <m:sub>
                                <m:r>
                                  <m:rPr>
                                    <m:sty m:val="p"/>
                                  </m:rPr>
                                  <a:rPr kumimoji="1" lang="en-US" altLang="ja-JP" sz="1800">
                                    <a:latin typeface="Cambria Math" panose="02040503050406030204" pitchFamily="18" charset="0"/>
                                  </a:rPr>
                                  <m:t>UWB</m:t>
                                </m:r>
                              </m:sub>
                            </m:sSub>
                            <m:r>
                              <m:rPr>
                                <m:brk m:alnAt="7"/>
                              </m:rPr>
                              <a:rPr kumimoji="1" lang="en-US" altLang="ja-JP" sz="1800" i="1">
                                <a:latin typeface="Cambria Math" panose="02040503050406030204" pitchFamily="18" charset="0"/>
                                <a:ea typeface="Cambria Math" panose="02040503050406030204" pitchFamily="18" charset="0"/>
                              </a:rPr>
                              <m:t>≤</m:t>
                            </m:r>
                            <m:r>
                              <a:rPr kumimoji="1" lang="en-US" altLang="ja-JP" sz="1800" b="0" i="1" smtClean="0">
                                <a:latin typeface="Cambria Math" panose="02040503050406030204" pitchFamily="18" charset="0"/>
                                <a:ea typeface="Cambria Math" panose="02040503050406030204" pitchFamily="18" charset="0"/>
                              </a:rPr>
                              <m:t>20</m:t>
                            </m:r>
                            <m:r>
                              <a:rPr kumimoji="1" lang="en-US" altLang="ja-JP" sz="1800" i="1">
                                <a:latin typeface="Cambria Math" panose="02040503050406030204" pitchFamily="18" charset="0"/>
                                <a:ea typeface="Cambria Math" panose="02040503050406030204" pitchFamily="18" charset="0"/>
                              </a:rPr>
                              <m:t> </m:t>
                            </m:r>
                            <m:r>
                              <m:rPr>
                                <m:sty m:val="p"/>
                                <m:brk m:alnAt="7"/>
                              </m:rPr>
                              <a:rPr kumimoji="1" lang="en-US" altLang="ja-JP" sz="1800">
                                <a:latin typeface="Cambria Math" panose="02040503050406030204" pitchFamily="18" charset="0"/>
                                <a:ea typeface="Cambria Math" panose="02040503050406030204" pitchFamily="18" charset="0"/>
                              </a:rPr>
                              <m:t>N</m:t>
                            </m:r>
                            <m:r>
                              <m:rPr>
                                <m:sty m:val="p"/>
                              </m:rPr>
                              <a:rPr kumimoji="1" lang="en-US" altLang="ja-JP" sz="1800">
                                <a:latin typeface="Cambria Math" panose="02040503050406030204" pitchFamily="18" charset="0"/>
                                <a:ea typeface="Cambria Math" panose="02040503050406030204" pitchFamily="18" charset="0"/>
                              </a:rPr>
                              <m:t>B</m:t>
                            </m:r>
                            <m:r>
                              <a:rPr kumimoji="1" lang="en-US" altLang="ja-JP" sz="1800">
                                <a:latin typeface="Cambria Math" panose="02040503050406030204" pitchFamily="18" charset="0"/>
                                <a:ea typeface="Cambria Math" panose="02040503050406030204" pitchFamily="18" charset="0"/>
                              </a:rPr>
                              <m:t> </m:t>
                            </m:r>
                            <m:r>
                              <m:rPr>
                                <m:sty m:val="p"/>
                              </m:rPr>
                              <a:rPr kumimoji="1" lang="en-US" altLang="ja-JP" sz="1800">
                                <a:latin typeface="Cambria Math" panose="02040503050406030204" pitchFamily="18" charset="0"/>
                                <a:ea typeface="Cambria Math" panose="02040503050406030204" pitchFamily="18" charset="0"/>
                              </a:rPr>
                              <m:t>symbols</m:t>
                            </m:r>
                            <m:r>
                              <a:rPr kumimoji="1" lang="en-US" altLang="ja-JP" sz="1800" b="0" i="1" smtClean="0">
                                <a:latin typeface="Cambria Math" panose="02040503050406030204" pitchFamily="18" charset="0"/>
                                <a:ea typeface="Cambria Math" panose="02040503050406030204" pitchFamily="18" charset="0"/>
                              </a:rPr>
                              <m:t>,</m:t>
                            </m:r>
                          </m:e>
                          <m:e>
                            <m:eqArr>
                              <m:eqArrPr>
                                <m:ctrlPr>
                                  <a:rPr kumimoji="1" lang="en-US" altLang="ja-JP" sz="1800" b="0" i="1" smtClean="0">
                                    <a:latin typeface="Cambria Math" panose="02040503050406030204" pitchFamily="18" charset="0"/>
                                    <a:ea typeface="+mj-ea"/>
                                  </a:rPr>
                                </m:ctrlPr>
                              </m:eqArrPr>
                              <m:e>
                                <m:r>
                                  <m:rPr>
                                    <m:sty m:val="p"/>
                                  </m:rPr>
                                  <a:rPr kumimoji="1" lang="en-US" altLang="ja-JP" sz="1800" b="0" i="0" smtClean="0">
                                    <a:latin typeface="Cambria Math" panose="02040503050406030204" pitchFamily="18" charset="0"/>
                                    <a:ea typeface="+mj-ea"/>
                                  </a:rPr>
                                  <m:t>transmit</m:t>
                                </m:r>
                                <m:r>
                                  <a:rPr kumimoji="1" lang="en-US" altLang="ja-JP" sz="1800" b="0" i="0" smtClean="0">
                                    <a:latin typeface="Cambria Math" panose="02040503050406030204" pitchFamily="18" charset="0"/>
                                    <a:ea typeface="+mj-ea"/>
                                  </a:rPr>
                                  <m:t> </m:t>
                                </m:r>
                                <m:d>
                                  <m:dPr>
                                    <m:ctrlPr>
                                      <a:rPr kumimoji="1" lang="en-US" altLang="ja-JP" sz="1800" b="0" i="1" smtClean="0">
                                        <a:latin typeface="Cambria Math" panose="02040503050406030204" pitchFamily="18" charset="0"/>
                                        <a:ea typeface="+mj-ea"/>
                                      </a:rPr>
                                    </m:ctrlPr>
                                  </m:dPr>
                                  <m:e>
                                    <m:sSub>
                                      <m:sSubPr>
                                        <m:ctrlPr>
                                          <a:rPr kumimoji="1" lang="en-US" altLang="ja-JP" sz="1800" i="1">
                                            <a:latin typeface="Cambria Math" panose="02040503050406030204" pitchFamily="18" charset="0"/>
                                          </a:rPr>
                                        </m:ctrlPr>
                                      </m:sSubPr>
                                      <m:e>
                                        <m:r>
                                          <m:rPr>
                                            <m:sty m:val="p"/>
                                          </m:rPr>
                                          <a:rPr kumimoji="1" lang="en-US" altLang="ja-JP" sz="1800">
                                            <a:latin typeface="Cambria Math" panose="02040503050406030204" pitchFamily="18" charset="0"/>
                                          </a:rPr>
                                          <m:t>N</m:t>
                                        </m:r>
                                      </m:e>
                                      <m:sub>
                                        <m:r>
                                          <m:rPr>
                                            <m:sty m:val="p"/>
                                          </m:rPr>
                                          <a:rPr kumimoji="1" lang="en-US" altLang="ja-JP" sz="1800">
                                            <a:latin typeface="Cambria Math" panose="02040503050406030204" pitchFamily="18" charset="0"/>
                                          </a:rPr>
                                          <m:t>UWB</m:t>
                                        </m:r>
                                      </m:sub>
                                    </m:sSub>
                                    <m:r>
                                      <a:rPr kumimoji="1" lang="en-US" altLang="ja-JP" sz="1800" b="0" i="0" smtClean="0">
                                        <a:latin typeface="Cambria Math" panose="02040503050406030204" pitchFamily="18" charset="0"/>
                                      </a:rPr>
                                      <m:t>−</m:t>
                                    </m:r>
                                    <m:r>
                                      <a:rPr kumimoji="1" lang="en-US" altLang="ja-JP" sz="1800" b="0" i="1" smtClean="0">
                                        <a:latin typeface="Cambria Math" panose="02040503050406030204" pitchFamily="18" charset="0"/>
                                      </a:rPr>
                                      <m:t>12</m:t>
                                    </m:r>
                                  </m:e>
                                </m:d>
                                <m:r>
                                  <a:rPr kumimoji="1" lang="en-US" altLang="ja-JP" sz="1800" b="0" i="1" smtClean="0">
                                    <a:latin typeface="Cambria Math" panose="02040503050406030204" pitchFamily="18" charset="0"/>
                                  </a:rPr>
                                  <m:t> </m:t>
                                </m:r>
                                <m:r>
                                  <m:rPr>
                                    <m:sty m:val="p"/>
                                  </m:rPr>
                                  <a:rPr kumimoji="1" lang="en-US" altLang="ja-JP" sz="1800" b="0" i="0" smtClean="0">
                                    <a:latin typeface="Cambria Math" panose="02040503050406030204" pitchFamily="18" charset="0"/>
                                    <a:ea typeface="+mj-ea"/>
                                  </a:rPr>
                                  <m:t>NB</m:t>
                                </m:r>
                                <m:r>
                                  <a:rPr kumimoji="1" lang="en-US" altLang="ja-JP" sz="1800" b="0" i="0" smtClean="0">
                                    <a:latin typeface="Cambria Math" panose="02040503050406030204" pitchFamily="18" charset="0"/>
                                    <a:ea typeface="+mj-ea"/>
                                  </a:rPr>
                                  <m:t> </m:t>
                                </m:r>
                                <m:r>
                                  <m:rPr>
                                    <m:sty m:val="p"/>
                                  </m:rPr>
                                  <a:rPr kumimoji="1" lang="en-US" altLang="ja-JP" sz="1800" b="0" i="0" smtClean="0">
                                    <a:latin typeface="Cambria Math" panose="02040503050406030204" pitchFamily="18" charset="0"/>
                                    <a:ea typeface="+mj-ea"/>
                                  </a:rPr>
                                  <m:t>symbols</m:t>
                                </m:r>
                              </m:e>
                              <m:e>
                                <m:r>
                                  <m:rPr>
                                    <m:nor/>
                                  </m:rPr>
                                  <a:rPr kumimoji="1" lang="en-US" altLang="ja-JP" sz="1800" b="0" i="0" smtClean="0">
                                    <a:latin typeface="Cambria Math" panose="02040503050406030204" pitchFamily="18" charset="0"/>
                                    <a:ea typeface="+mj-ea"/>
                                  </a:rPr>
                                  <m:t>                             </m:t>
                                </m:r>
                                <m:r>
                                  <m:rPr>
                                    <m:nor/>
                                  </m:rPr>
                                  <a:rPr kumimoji="1" lang="en-US" altLang="ja-JP" sz="1800" dirty="0"/>
                                  <m:t>+ </m:t>
                                </m:r>
                                <m:r>
                                  <m:rPr>
                                    <m:sty m:val="p"/>
                                  </m:rPr>
                                  <a:rPr kumimoji="1" lang="en-US" altLang="ja-JP" sz="1800">
                                    <a:latin typeface="Cambria Math" panose="02040503050406030204" pitchFamily="18" charset="0"/>
                                  </a:rPr>
                                  <m:t>End</m:t>
                                </m:r>
                                <m:r>
                                  <a:rPr kumimoji="1" lang="en-US" altLang="ja-JP" sz="1800">
                                    <a:latin typeface="Cambria Math" panose="02040503050406030204" pitchFamily="18" charset="0"/>
                                  </a:rPr>
                                  <m:t> </m:t>
                                </m:r>
                                <m:r>
                                  <m:rPr>
                                    <m:sty m:val="p"/>
                                  </m:rPr>
                                  <a:rPr kumimoji="1" lang="en-US" altLang="ja-JP" sz="1800">
                                    <a:latin typeface="Cambria Math" panose="02040503050406030204" pitchFamily="18" charset="0"/>
                                  </a:rPr>
                                  <m:t>Time</m:t>
                                </m:r>
                                <m:r>
                                  <a:rPr kumimoji="1" lang="en-US" altLang="ja-JP" sz="1800">
                                    <a:latin typeface="Cambria Math" panose="02040503050406030204" pitchFamily="18" charset="0"/>
                                  </a:rPr>
                                  <m:t> </m:t>
                                </m:r>
                                <m:r>
                                  <m:rPr>
                                    <m:sty m:val="p"/>
                                  </m:rPr>
                                  <a:rPr kumimoji="1" lang="en-US" altLang="ja-JP" sz="1800">
                                    <a:latin typeface="Cambria Math" panose="02040503050406030204" pitchFamily="18" charset="0"/>
                                  </a:rPr>
                                  <m:t>pattern</m:t>
                                </m:r>
                              </m:e>
                            </m:eqArr>
                          </m:e>
                        </m:mr>
                        <m:mr>
                          <m:e>
                            <m:r>
                              <a:rPr kumimoji="1" lang="en-US" altLang="ja-JP" sz="1800" b="0" i="1" smtClean="0">
                                <a:latin typeface="Cambria Math" panose="02040503050406030204" pitchFamily="18" charset="0"/>
                                <a:ea typeface="+mj-ea"/>
                              </a:rPr>
                              <m:t>𝑖𝑓</m:t>
                            </m:r>
                            <m:r>
                              <a:rPr kumimoji="1" lang="en-US" altLang="ja-JP" sz="1800" b="0" i="1" smtClean="0">
                                <a:latin typeface="Cambria Math" panose="02040503050406030204" pitchFamily="18" charset="0"/>
                              </a:rPr>
                              <m:t> </m:t>
                            </m:r>
                            <m:sSub>
                              <m:sSubPr>
                                <m:ctrlPr>
                                  <a:rPr kumimoji="1" lang="en-US" altLang="ja-JP" sz="1800" i="1">
                                    <a:latin typeface="Cambria Math" panose="02040503050406030204" pitchFamily="18" charset="0"/>
                                  </a:rPr>
                                </m:ctrlPr>
                              </m:sSubPr>
                              <m:e>
                                <m:r>
                                  <m:rPr>
                                    <m:sty m:val="p"/>
                                  </m:rPr>
                                  <a:rPr kumimoji="1" lang="en-US" altLang="ja-JP" sz="1800">
                                    <a:latin typeface="Cambria Math" panose="02040503050406030204" pitchFamily="18" charset="0"/>
                                  </a:rPr>
                                  <m:t>N</m:t>
                                </m:r>
                              </m:e>
                              <m:sub>
                                <m:r>
                                  <m:rPr>
                                    <m:sty m:val="p"/>
                                  </m:rPr>
                                  <a:rPr kumimoji="1" lang="en-US" altLang="ja-JP" sz="1800">
                                    <a:latin typeface="Cambria Math" panose="02040503050406030204" pitchFamily="18" charset="0"/>
                                  </a:rPr>
                                  <m:t>UWB</m:t>
                                </m:r>
                              </m:sub>
                            </m:sSub>
                            <m:r>
                              <a:rPr kumimoji="1" lang="en-US" altLang="ja-JP" sz="1800" b="0" i="1" smtClean="0">
                                <a:latin typeface="Cambria Math" panose="02040503050406030204" pitchFamily="18" charset="0"/>
                              </a:rPr>
                              <m:t>&gt;20</m:t>
                            </m:r>
                            <m:r>
                              <a:rPr kumimoji="1" lang="en-US" altLang="ja-JP" sz="1800" i="1">
                                <a:latin typeface="Cambria Math" panose="02040503050406030204" pitchFamily="18" charset="0"/>
                                <a:ea typeface="Cambria Math" panose="02040503050406030204" pitchFamily="18" charset="0"/>
                              </a:rPr>
                              <m:t> </m:t>
                            </m:r>
                            <m:r>
                              <m:rPr>
                                <m:sty m:val="p"/>
                                <m:brk m:alnAt="7"/>
                              </m:rPr>
                              <a:rPr kumimoji="1" lang="en-US" altLang="ja-JP" sz="1800">
                                <a:latin typeface="Cambria Math" panose="02040503050406030204" pitchFamily="18" charset="0"/>
                                <a:ea typeface="Cambria Math" panose="02040503050406030204" pitchFamily="18" charset="0"/>
                              </a:rPr>
                              <m:t>N</m:t>
                            </m:r>
                            <m:r>
                              <m:rPr>
                                <m:sty m:val="p"/>
                              </m:rPr>
                              <a:rPr kumimoji="1" lang="en-US" altLang="ja-JP" sz="1800">
                                <a:latin typeface="Cambria Math" panose="02040503050406030204" pitchFamily="18" charset="0"/>
                                <a:ea typeface="Cambria Math" panose="02040503050406030204" pitchFamily="18" charset="0"/>
                              </a:rPr>
                              <m:t>B</m:t>
                            </m:r>
                            <m:r>
                              <a:rPr kumimoji="1" lang="en-US" altLang="ja-JP" sz="1800">
                                <a:latin typeface="Cambria Math" panose="02040503050406030204" pitchFamily="18" charset="0"/>
                                <a:ea typeface="Cambria Math" panose="02040503050406030204" pitchFamily="18" charset="0"/>
                              </a:rPr>
                              <m:t> </m:t>
                            </m:r>
                            <m:r>
                              <m:rPr>
                                <m:sty m:val="p"/>
                              </m:rPr>
                              <a:rPr kumimoji="1" lang="en-US" altLang="ja-JP" sz="1800">
                                <a:latin typeface="Cambria Math" panose="02040503050406030204" pitchFamily="18" charset="0"/>
                                <a:ea typeface="Cambria Math" panose="02040503050406030204" pitchFamily="18" charset="0"/>
                              </a:rPr>
                              <m:t>symbols</m:t>
                            </m:r>
                            <m:r>
                              <a:rPr kumimoji="1" lang="en-US" altLang="ja-JP" sz="1800" b="0" i="0" smtClean="0">
                                <a:latin typeface="Cambria Math" panose="02040503050406030204" pitchFamily="18" charset="0"/>
                                <a:ea typeface="Cambria Math" panose="02040503050406030204" pitchFamily="18" charset="0"/>
                              </a:rPr>
                              <m:t>,                                   </m:t>
                            </m:r>
                          </m:e>
                          <m:e>
                            <m:eqArr>
                              <m:eqArrPr>
                                <m:ctrlPr>
                                  <a:rPr kumimoji="1" lang="en-US" altLang="ja-JP" sz="1800" i="1">
                                    <a:latin typeface="Cambria Math" panose="02040503050406030204" pitchFamily="18" charset="0"/>
                                  </a:rPr>
                                </m:ctrlPr>
                              </m:eqArrPr>
                              <m:e>
                                <m:r>
                                  <m:rPr>
                                    <m:sty m:val="p"/>
                                  </m:rPr>
                                  <a:rPr kumimoji="1" lang="en-US" altLang="ja-JP" sz="1800">
                                    <a:latin typeface="Cambria Math" panose="02040503050406030204" pitchFamily="18" charset="0"/>
                                  </a:rPr>
                                  <m:t>transmit</m:t>
                                </m:r>
                                <m:r>
                                  <a:rPr kumimoji="1" lang="en-US" altLang="ja-JP" sz="1800" b="0" i="1" smtClean="0">
                                    <a:latin typeface="Cambria Math" panose="02040503050406030204" pitchFamily="18" charset="0"/>
                                  </a:rPr>
                                  <m:t> </m:t>
                                </m:r>
                                <m:r>
                                  <a:rPr kumimoji="1" lang="en-US" altLang="ja-JP" sz="1800" b="0" i="0" smtClean="0">
                                    <a:latin typeface="Cambria Math" panose="02040503050406030204" pitchFamily="18" charset="0"/>
                                  </a:rPr>
                                  <m:t>8 </m:t>
                                </m:r>
                                <m:r>
                                  <m:rPr>
                                    <m:sty m:val="p"/>
                                  </m:rPr>
                                  <a:rPr kumimoji="1" lang="en-US" altLang="ja-JP" sz="1800">
                                    <a:latin typeface="Cambria Math" panose="02040503050406030204" pitchFamily="18" charset="0"/>
                                  </a:rPr>
                                  <m:t>NB</m:t>
                                </m:r>
                                <m:r>
                                  <a:rPr kumimoji="1" lang="en-US" altLang="ja-JP" sz="1800">
                                    <a:latin typeface="Cambria Math" panose="02040503050406030204" pitchFamily="18" charset="0"/>
                                  </a:rPr>
                                  <m:t> </m:t>
                                </m:r>
                                <m:r>
                                  <m:rPr>
                                    <m:sty m:val="p"/>
                                  </m:rPr>
                                  <a:rPr kumimoji="1" lang="en-US" altLang="ja-JP" sz="1800">
                                    <a:latin typeface="Cambria Math" panose="02040503050406030204" pitchFamily="18" charset="0"/>
                                  </a:rPr>
                                  <m:t>symbols</m:t>
                                </m:r>
                                <m:r>
                                  <a:rPr kumimoji="1" lang="en-US" altLang="ja-JP" sz="1800" b="0" i="0" smtClean="0">
                                    <a:latin typeface="Cambria Math" panose="02040503050406030204" pitchFamily="18" charset="0"/>
                                  </a:rPr>
                                  <m:t>, </m:t>
                                </m:r>
                                <m:r>
                                  <m:rPr>
                                    <m:sty m:val="p"/>
                                  </m:rPr>
                                  <a:rPr kumimoji="1" lang="en-US" altLang="ja-JP" sz="1800" b="0" i="0" smtClean="0">
                                    <a:latin typeface="Cambria Math" panose="02040503050406030204" pitchFamily="18" charset="0"/>
                                  </a:rPr>
                                  <m:t>stop</m:t>
                                </m:r>
                                <m:r>
                                  <a:rPr kumimoji="1" lang="en-US" altLang="ja-JP" sz="1800" b="0" i="0" smtClean="0">
                                    <a:latin typeface="Cambria Math" panose="02040503050406030204" pitchFamily="18" charset="0"/>
                                  </a:rPr>
                                  <m:t>,           </m:t>
                                </m:r>
                              </m:e>
                              <m:e>
                                <m:r>
                                  <a:rPr kumimoji="1" lang="en-US" altLang="ja-JP" sz="1800" b="0" i="0" smtClean="0">
                                    <a:latin typeface="Cambria Math" panose="02040503050406030204" pitchFamily="18" charset="0"/>
                                  </a:rPr>
                                  <m:t>                 </m:t>
                                </m:r>
                                <m:r>
                                  <m:rPr>
                                    <m:sty m:val="p"/>
                                  </m:rPr>
                                  <a:rPr kumimoji="1" lang="en-US" altLang="ja-JP" sz="1800" b="0" i="0" smtClean="0">
                                    <a:latin typeface="Cambria Math" panose="02040503050406030204" pitchFamily="18" charset="0"/>
                                  </a:rPr>
                                  <m:t>transmit</m:t>
                                </m:r>
                                <m:r>
                                  <a:rPr kumimoji="1" lang="en-US" altLang="ja-JP" sz="1800" b="0" i="0" smtClean="0">
                                    <a:latin typeface="Cambria Math" panose="02040503050406030204" pitchFamily="18" charset="0"/>
                                  </a:rPr>
                                  <m:t> </m:t>
                                </m:r>
                                <m:r>
                                  <m:rPr>
                                    <m:sty m:val="p"/>
                                  </m:rPr>
                                  <a:rPr kumimoji="1" lang="en-US" altLang="ja-JP" sz="1800">
                                    <a:latin typeface="Cambria Math" panose="02040503050406030204" pitchFamily="18" charset="0"/>
                                  </a:rPr>
                                  <m:t>End</m:t>
                                </m:r>
                                <m:r>
                                  <a:rPr kumimoji="1" lang="en-US" altLang="ja-JP" sz="1800">
                                    <a:latin typeface="Cambria Math" panose="02040503050406030204" pitchFamily="18" charset="0"/>
                                  </a:rPr>
                                  <m:t> </m:t>
                                </m:r>
                                <m:r>
                                  <m:rPr>
                                    <m:sty m:val="p"/>
                                  </m:rPr>
                                  <a:rPr kumimoji="1" lang="en-US" altLang="ja-JP" sz="1800">
                                    <a:latin typeface="Cambria Math" panose="02040503050406030204" pitchFamily="18" charset="0"/>
                                  </a:rPr>
                                  <m:t>Time</m:t>
                                </m:r>
                                <m:r>
                                  <a:rPr kumimoji="1" lang="en-US" altLang="ja-JP" sz="1800">
                                    <a:latin typeface="Cambria Math" panose="02040503050406030204" pitchFamily="18" charset="0"/>
                                  </a:rPr>
                                  <m:t> </m:t>
                                </m:r>
                                <m:r>
                                  <m:rPr>
                                    <m:sty m:val="p"/>
                                  </m:rPr>
                                  <a:rPr kumimoji="1" lang="en-US" altLang="ja-JP" sz="1800">
                                    <a:latin typeface="Cambria Math" panose="02040503050406030204" pitchFamily="18" charset="0"/>
                                  </a:rPr>
                                  <m:t>pattern</m:t>
                                </m:r>
                              </m:e>
                            </m:eqArr>
                          </m:e>
                        </m:mr>
                      </m:m>
                    </m:oMath>
                  </m:oMathPara>
                </a14:m>
                <a:endParaRPr kumimoji="1" lang="ja-JP" altLang="en-US" sz="1800" dirty="0"/>
              </a:p>
            </p:txBody>
          </p:sp>
        </mc:Choice>
        <mc:Fallback xmlns="">
          <p:sp>
            <p:nvSpPr>
              <p:cNvPr id="22" name="テキスト ボックス 21">
                <a:extLst>
                  <a:ext uri="{FF2B5EF4-FFF2-40B4-BE49-F238E27FC236}">
                    <a16:creationId xmlns:a16="http://schemas.microsoft.com/office/drawing/2014/main" id="{6DBA5732-FA01-328C-4974-2F97045BF6C5}"/>
                  </a:ext>
                </a:extLst>
              </p:cNvPr>
              <p:cNvSpPr txBox="1">
                <a:spLocks noRot="1" noChangeAspect="1" noMove="1" noResize="1" noEditPoints="1" noAdjustHandles="1" noChangeArrowheads="1" noChangeShapeType="1" noTextEdit="1"/>
              </p:cNvSpPr>
              <p:nvPr/>
            </p:nvSpPr>
            <p:spPr>
              <a:xfrm>
                <a:off x="689890" y="1775738"/>
                <a:ext cx="8231677" cy="1623458"/>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4" name="テキスト ボックス 23">
                <a:extLst>
                  <a:ext uri="{FF2B5EF4-FFF2-40B4-BE49-F238E27FC236}">
                    <a16:creationId xmlns:a16="http://schemas.microsoft.com/office/drawing/2014/main" id="{962AC3D7-CF59-3B22-D699-3E4E6FD31213}"/>
                  </a:ext>
                </a:extLst>
              </p:cNvPr>
              <p:cNvSpPr txBox="1"/>
              <p:nvPr/>
            </p:nvSpPr>
            <p:spPr>
              <a:xfrm>
                <a:off x="531813" y="3378281"/>
                <a:ext cx="4343400" cy="369332"/>
              </a:xfrm>
              <a:prstGeom prst="rect">
                <a:avLst/>
              </a:prstGeom>
              <a:noFill/>
            </p:spPr>
            <p:txBody>
              <a:bodyPr wrap="square">
                <a:spAutoFit/>
              </a:bodyPr>
              <a:lstStyle/>
              <a:p>
                <a14:m>
                  <m:oMath xmlns:m="http://schemas.openxmlformats.org/officeDocument/2006/math">
                    <m:sSub>
                      <m:sSubPr>
                        <m:ctrlPr>
                          <a:rPr kumimoji="1" lang="en-US" altLang="ja-JP" sz="1800" b="0" i="1" smtClean="0">
                            <a:latin typeface="Cambria Math" panose="02040503050406030204" pitchFamily="18" charset="0"/>
                            <a:ea typeface="+mj-ea"/>
                          </a:rPr>
                        </m:ctrlPr>
                      </m:sSubPr>
                      <m:e>
                        <m:r>
                          <a:rPr kumimoji="1" lang="en-US" altLang="ja-JP" sz="1800" b="1" i="0" smtClean="0">
                            <a:latin typeface="Cambria Math" panose="02040503050406030204" pitchFamily="18" charset="0"/>
                            <a:ea typeface="+mj-ea"/>
                          </a:rPr>
                          <m:t>∗</m:t>
                        </m:r>
                        <m:r>
                          <m:rPr>
                            <m:sty m:val="p"/>
                          </m:rPr>
                          <a:rPr kumimoji="1" lang="en-US" altLang="ja-JP" sz="1800" b="0" i="0" smtClean="0">
                            <a:latin typeface="Cambria Math" panose="02040503050406030204" pitchFamily="18" charset="0"/>
                            <a:ea typeface="+mj-ea"/>
                          </a:rPr>
                          <m:t>N</m:t>
                        </m:r>
                      </m:e>
                      <m:sub>
                        <m:r>
                          <m:rPr>
                            <m:sty m:val="p"/>
                          </m:rPr>
                          <a:rPr kumimoji="1" lang="en-US" altLang="ja-JP" sz="1800" b="0" i="0" smtClean="0">
                            <a:latin typeface="Cambria Math" panose="02040503050406030204" pitchFamily="18" charset="0"/>
                            <a:ea typeface="+mj-ea"/>
                          </a:rPr>
                          <m:t>UWB</m:t>
                        </m:r>
                      </m:sub>
                    </m:sSub>
                  </m:oMath>
                </a14:m>
                <a:r>
                  <a:rPr lang="ja-JP" altLang="en-US" sz="1800" dirty="0">
                    <a:latin typeface="+mj-lt"/>
                  </a:rPr>
                  <a:t> </a:t>
                </a:r>
                <a:r>
                  <a:rPr lang="en-US" altLang="ja-JP" sz="1800" dirty="0">
                    <a:latin typeface="+mj-lt"/>
                  </a:rPr>
                  <a:t>is the length of UWB transmission. </a:t>
                </a:r>
                <a:endParaRPr lang="ja-JP" altLang="en-US" sz="1800" dirty="0">
                  <a:latin typeface="+mj-lt"/>
                </a:endParaRPr>
              </a:p>
            </p:txBody>
          </p:sp>
        </mc:Choice>
        <mc:Fallback xmlns="">
          <p:sp>
            <p:nvSpPr>
              <p:cNvPr id="24" name="テキスト ボックス 23">
                <a:extLst>
                  <a:ext uri="{FF2B5EF4-FFF2-40B4-BE49-F238E27FC236}">
                    <a16:creationId xmlns:a16="http://schemas.microsoft.com/office/drawing/2014/main" id="{962AC3D7-CF59-3B22-D699-3E4E6FD31213}"/>
                  </a:ext>
                </a:extLst>
              </p:cNvPr>
              <p:cNvSpPr txBox="1">
                <a:spLocks noRot="1" noChangeAspect="1" noMove="1" noResize="1" noEditPoints="1" noAdjustHandles="1" noChangeArrowheads="1" noChangeShapeType="1" noTextEdit="1"/>
              </p:cNvSpPr>
              <p:nvPr/>
            </p:nvSpPr>
            <p:spPr>
              <a:xfrm>
                <a:off x="531813" y="3378281"/>
                <a:ext cx="4343400" cy="369332"/>
              </a:xfrm>
              <a:prstGeom prst="rect">
                <a:avLst/>
              </a:prstGeom>
              <a:blipFill>
                <a:blip r:embed="rId4"/>
                <a:stretch>
                  <a:fillRect t="-8197" b="-24590"/>
                </a:stretch>
              </a:blipFill>
            </p:spPr>
            <p:txBody>
              <a:bodyPr/>
              <a:lstStyle/>
              <a:p>
                <a:r>
                  <a:rPr lang="ja-JP" altLang="en-US">
                    <a:noFill/>
                  </a:rPr>
                  <a:t> </a:t>
                </a:r>
              </a:p>
            </p:txBody>
          </p:sp>
        </mc:Fallback>
      </mc:AlternateContent>
      <p:sp>
        <p:nvSpPr>
          <p:cNvPr id="27" name="テキスト ボックス 26">
            <a:extLst>
              <a:ext uri="{FF2B5EF4-FFF2-40B4-BE49-F238E27FC236}">
                <a16:creationId xmlns:a16="http://schemas.microsoft.com/office/drawing/2014/main" id="{FAEAAFD1-7540-EF7A-571B-B484D765C4C8}"/>
              </a:ext>
            </a:extLst>
          </p:cNvPr>
          <p:cNvSpPr txBox="1"/>
          <p:nvPr/>
        </p:nvSpPr>
        <p:spPr>
          <a:xfrm>
            <a:off x="689890" y="5839374"/>
            <a:ext cx="7688095" cy="646331"/>
          </a:xfrm>
          <a:prstGeom prst="rect">
            <a:avLst/>
          </a:prstGeom>
          <a:noFill/>
        </p:spPr>
        <p:txBody>
          <a:bodyPr wrap="square">
            <a:spAutoFit/>
          </a:bodyPr>
          <a:lstStyle/>
          <a:p>
            <a:r>
              <a:rPr lang="en-US" altLang="ja-JP" sz="1800" dirty="0">
                <a:latin typeface="+mj-lt"/>
              </a:rPr>
              <a:t>*The required CCA duration is 8 symbols for 915MHz band and 780MHz band, 4 symbols for 863MHz band and 470 MHz band.</a:t>
            </a:r>
            <a:endParaRPr lang="ja-JP" altLang="en-US" sz="1800" dirty="0"/>
          </a:p>
        </p:txBody>
      </p:sp>
    </p:spTree>
    <p:extLst>
      <p:ext uri="{BB962C8B-B14F-4D97-AF65-F5344CB8AC3E}">
        <p14:creationId xmlns:p14="http://schemas.microsoft.com/office/powerpoint/2010/main" val="384771239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32107</TotalTime>
  <Words>1164</Words>
  <Application>Microsoft Office PowerPoint</Application>
  <PresentationFormat>画面に合わせる (4:3)</PresentationFormat>
  <Paragraphs>172</Paragraphs>
  <Slides>12</Slides>
  <Notes>11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12</vt:i4>
      </vt:variant>
    </vt:vector>
  </HeadingPairs>
  <TitlesOfParts>
    <vt:vector size="20" baseType="lpstr">
      <vt:lpstr>Arial 本文</vt:lpstr>
      <vt:lpstr>TimesNewRomanPS-ItalicMT</vt:lpstr>
      <vt:lpstr>TimesNewRomanPSMT</vt:lpstr>
      <vt:lpstr>Arial</vt:lpstr>
      <vt:lpstr>Calibri</vt:lpstr>
      <vt:lpstr>Cambria Math</vt:lpstr>
      <vt:lpstr>Times New Roman</vt:lpstr>
      <vt:lpstr>Office Theme</vt:lpstr>
      <vt:lpstr>PowerPoint プレゼンテーション</vt:lpstr>
      <vt:lpstr>PowerPoint プレゼンテーション</vt:lpstr>
      <vt:lpstr>Contents</vt:lpstr>
      <vt:lpstr>Roles of NB Coordination and NB CCA</vt:lpstr>
      <vt:lpstr>NB CCA May Simplify Channel Access</vt:lpstr>
      <vt:lpstr>Avoid Interference with Wi-Fi</vt:lpstr>
      <vt:lpstr>Available Frequency Bands from Table 10-14</vt:lpstr>
      <vt:lpstr>To Reduce Complexity</vt:lpstr>
      <vt:lpstr>Use One NB CCA Pattern</vt:lpstr>
      <vt:lpstr>Summary</vt:lpstr>
      <vt:lpstr>Backup Slides</vt:lpstr>
      <vt:lpstr>CAP and CFP in a Superframe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李 還幇</cp:lastModifiedBy>
  <cp:revision>883</cp:revision>
  <cp:lastPrinted>1998-02-10T13:28:06Z</cp:lastPrinted>
  <dcterms:created xsi:type="dcterms:W3CDTF">2021-07-16T20:39:58Z</dcterms:created>
  <dcterms:modified xsi:type="dcterms:W3CDTF">2023-09-10T02:23:52Z</dcterms:modified>
</cp:coreProperties>
</file>