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64" r:id="rId3"/>
    <p:sldId id="260" r:id="rId4"/>
    <p:sldId id="358" r:id="rId5"/>
    <p:sldId id="366" r:id="rId6"/>
    <p:sldId id="357" r:id="rId7"/>
    <p:sldId id="369" r:id="rId8"/>
    <p:sldId id="367" r:id="rId9"/>
    <p:sldId id="363" r:id="rId10"/>
    <p:sldId id="328" r:id="rId11"/>
    <p:sldId id="342" r:id="rId12"/>
    <p:sldId id="35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76"/>
    <p:restoredTop sz="95026" autoAdjust="0"/>
  </p:normalViewPr>
  <p:slideViewPr>
    <p:cSldViewPr>
      <p:cViewPr>
        <p:scale>
          <a:sx n="60" d="100"/>
          <a:sy n="60" d="100"/>
        </p:scale>
        <p:origin x="1636" y="100"/>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802.15-&lt;15-21-0409-00-04ab&gt;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3F7F96AE-9515-2748-B04C-7EA372D2B741}"/>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A1B008DF-CC56-994D-9821-3E44AFB31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B8F2699B-F7E8-9140-A502-2BECF50C5256}"/>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6074D865-F0A1-A24D-835D-78C1F4DD8175}"/>
              </a:ext>
            </a:extLst>
          </p:cNvPr>
          <p:cNvSpPr>
            <a:spLocks noGrp="1" noChangeArrowheads="1"/>
          </p:cNvSpPr>
          <p:nvPr>
            <p:ph type="sldNum" sz="quarter" idx="5"/>
          </p:nvPr>
        </p:nvSpPr>
        <p:spPr>
          <a:ln/>
        </p:spPr>
        <p:txBody>
          <a:bodyPr/>
          <a:lstStyle/>
          <a:p>
            <a:r>
              <a:rPr lang="en-US" altLang="en-US"/>
              <a:t>Page </a:t>
            </a:r>
            <a:fld id="{A5473540-375A-5E41-AC23-98043598D1A0}" type="slidenum">
              <a:rPr lang="en-US" altLang="en-US"/>
              <a:pPr/>
              <a:t>2</a:t>
            </a:fld>
            <a:endParaRPr lang="en-US" altLang="en-US"/>
          </a:p>
        </p:txBody>
      </p:sp>
      <p:sp>
        <p:nvSpPr>
          <p:cNvPr id="24578" name="Rectangle 2">
            <a:extLst>
              <a:ext uri="{FF2B5EF4-FFF2-40B4-BE49-F238E27FC236}">
                <a16:creationId xmlns:a16="http://schemas.microsoft.com/office/drawing/2014/main" id="{D6A957E6-9014-654B-B1BC-A8592CB82572}"/>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3B927F5E-F62F-CE40-98ED-7FD9428EEF0D}"/>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27348815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11</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162644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12</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41499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3</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904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4</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24414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5</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67787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6</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99092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7</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25109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8</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7945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9</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16338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0FD2823-C068-7042-9A04-B76307D2C3B9}"/>
              </a:ext>
            </a:extLst>
          </p:cNvPr>
          <p:cNvSpPr>
            <a:spLocks noGrp="1" noChangeArrowheads="1"/>
          </p:cNvSpPr>
          <p:nvPr>
            <p:ph type="hdr" sz="quarter"/>
          </p:nvPr>
        </p:nvSpPr>
        <p:spPr>
          <a:ln/>
        </p:spPr>
        <p:txBody>
          <a:bodyPr/>
          <a:lstStyle/>
          <a:p>
            <a:r>
              <a:rPr lang="en-US" altLang="en-US"/>
              <a:t>doc.: IEEE 802.15-&lt;15-21-0409-00-04ab&gt;</a:t>
            </a:r>
          </a:p>
        </p:txBody>
      </p:sp>
      <p:sp>
        <p:nvSpPr>
          <p:cNvPr id="5" name="Rectangle 3">
            <a:extLst>
              <a:ext uri="{FF2B5EF4-FFF2-40B4-BE49-F238E27FC236}">
                <a16:creationId xmlns:a16="http://schemas.microsoft.com/office/drawing/2014/main" id="{141E4A3D-CA89-FA42-9428-A4884614FE4F}"/>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6AA829AB-26DA-FA48-9C34-B62FCD9DA307}"/>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2EF81715-7C82-F648-9336-DA4D1F3D8675}"/>
              </a:ext>
            </a:extLst>
          </p:cNvPr>
          <p:cNvSpPr>
            <a:spLocks noGrp="1" noChangeArrowheads="1"/>
          </p:cNvSpPr>
          <p:nvPr>
            <p:ph type="sldNum" sz="quarter" idx="5"/>
          </p:nvPr>
        </p:nvSpPr>
        <p:spPr>
          <a:ln/>
        </p:spPr>
        <p:txBody>
          <a:bodyPr/>
          <a:lstStyle/>
          <a:p>
            <a:r>
              <a:rPr lang="en-US" altLang="en-US"/>
              <a:t>Page </a:t>
            </a:r>
            <a:fld id="{3551DFBD-1E8C-8847-8A6F-AEA7F5B01D86}" type="slidenum">
              <a:rPr lang="en-US" altLang="en-US"/>
              <a:pPr/>
              <a:t>10</a:t>
            </a:fld>
            <a:endParaRPr lang="en-US" altLang="en-US"/>
          </a:p>
        </p:txBody>
      </p:sp>
      <p:sp>
        <p:nvSpPr>
          <p:cNvPr id="24578" name="Rectangle 2">
            <a:extLst>
              <a:ext uri="{FF2B5EF4-FFF2-40B4-BE49-F238E27FC236}">
                <a16:creationId xmlns:a16="http://schemas.microsoft.com/office/drawing/2014/main" id="{2767B3DF-437D-6546-AF8F-D8EF58634A8A}"/>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2998CDCD-3EE4-D340-8D1F-C54E765CD27E}"/>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104818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
        <p:nvSpPr>
          <p:cNvPr id="8" name="Rectangle 5">
            <a:extLst>
              <a:ext uri="{FF2B5EF4-FFF2-40B4-BE49-F238E27FC236}">
                <a16:creationId xmlns:a16="http://schemas.microsoft.com/office/drawing/2014/main" id="{62A13302-EF5C-4526-8F6A-261D7C4CC03E}"/>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H.-B. Li, T. Matsumura (NICT)</a:t>
            </a:r>
          </a:p>
        </p:txBody>
      </p:sp>
    </p:spTree>
    <p:extLst>
      <p:ext uri="{BB962C8B-B14F-4D97-AF65-F5344CB8AC3E}">
        <p14:creationId xmlns:p14="http://schemas.microsoft.com/office/powerpoint/2010/main" val="206435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F75EDB50-744A-4902-9C3F-2A5665D3C42D}"/>
              </a:ext>
            </a:extLst>
          </p:cNvPr>
          <p:cNvSpPr>
            <a:spLocks noGrp="1"/>
          </p:cNvSpPr>
          <p:nvPr>
            <p:ph type="title"/>
          </p:nvPr>
        </p:nvSpPr>
        <p:spPr/>
        <p:txBody>
          <a:bodyPr/>
          <a:lstStyle/>
          <a:p>
            <a:r>
              <a:rPr kumimoji="1" lang="ja-JP" altLang="en-US"/>
              <a:t>マスター タイトルの書式設定</a:t>
            </a:r>
          </a:p>
        </p:txBody>
      </p:sp>
      <p:sp>
        <p:nvSpPr>
          <p:cNvPr id="11" name="スライド番号プレースホルダー 10">
            <a:extLst>
              <a:ext uri="{FF2B5EF4-FFF2-40B4-BE49-F238E27FC236}">
                <a16:creationId xmlns:a16="http://schemas.microsoft.com/office/drawing/2014/main" id="{7854CAD1-ED54-4EE0-B615-F98E128487C2}"/>
              </a:ext>
            </a:extLst>
          </p:cNvPr>
          <p:cNvSpPr>
            <a:spLocks noGrp="1"/>
          </p:cNvSpPr>
          <p:nvPr>
            <p:ph type="sldNum" sz="quarter" idx="12"/>
          </p:nvPr>
        </p:nvSpPr>
        <p:spPr/>
        <p:txBody>
          <a:bodyPr/>
          <a:lstStyle/>
          <a:p>
            <a:r>
              <a:rPr lang="en-US" altLang="en-US"/>
              <a:t>Slide </a:t>
            </a:r>
            <a:fld id="{124E2FAF-A846-F04A-BBEF-9BB2A7C87EEF}" type="slidenum">
              <a:rPr lang="en-US" altLang="en-US" smtClean="0"/>
              <a:pPr/>
              <a:t>‹#›</a:t>
            </a:fld>
            <a:endParaRPr lang="en-US" altLang="en-US"/>
          </a:p>
        </p:txBody>
      </p:sp>
      <p:sp>
        <p:nvSpPr>
          <p:cNvPr id="10" name="フッター プレースホルダー 9">
            <a:extLst>
              <a:ext uri="{FF2B5EF4-FFF2-40B4-BE49-F238E27FC236}">
                <a16:creationId xmlns:a16="http://schemas.microsoft.com/office/drawing/2014/main" id="{9C7504AB-7FF0-45DB-B521-2C572832ED86}"/>
              </a:ext>
            </a:extLst>
          </p:cNvPr>
          <p:cNvSpPr>
            <a:spLocks noGrp="1"/>
          </p:cNvSpPr>
          <p:nvPr>
            <p:ph type="ftr" sz="quarter" idx="11"/>
          </p:nvPr>
        </p:nvSpPr>
        <p:spPr>
          <a:xfrm>
            <a:off x="5486400" y="6475413"/>
            <a:ext cx="3124200" cy="184666"/>
          </a:xfrm>
          <a:prstGeom prst="rect">
            <a:avLst/>
          </a:prstGeom>
        </p:spPr>
        <p:txBody>
          <a:bodyPr/>
          <a:lstStyle/>
          <a:p>
            <a:r>
              <a:rPr lang="en-US" altLang="en-US" dirty="0"/>
              <a:t>H.-B. Li, T. Matsumura (NICT)</a:t>
            </a:r>
          </a:p>
        </p:txBody>
      </p:sp>
    </p:spTree>
    <p:extLst>
      <p:ext uri="{BB962C8B-B14F-4D97-AF65-F5344CB8AC3E}">
        <p14:creationId xmlns:p14="http://schemas.microsoft.com/office/powerpoint/2010/main" val="29329354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2"/>
            <a:ext cx="2514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dirty="0"/>
              <a:t>NB CCA</a:t>
            </a:r>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1" name="Rectangle 9">
            <a:extLst>
              <a:ext uri="{FF2B5EF4-FFF2-40B4-BE49-F238E27FC236}">
                <a16:creationId xmlns:a16="http://schemas.microsoft.com/office/drawing/2014/main" id="{611BE13D-5132-4D15-8677-3680C9C33B55}"/>
              </a:ext>
            </a:extLst>
          </p:cNvPr>
          <p:cNvSpPr>
            <a:spLocks noChangeArrowheads="1"/>
          </p:cNvSpPr>
          <p:nvPr userDrawn="1"/>
        </p:nvSpPr>
        <p:spPr bwMode="auto">
          <a:xfrm>
            <a:off x="685800" y="381000"/>
            <a:ext cx="2057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400" b="1" dirty="0"/>
              <a:t>September 2023</a:t>
            </a:r>
          </a:p>
        </p:txBody>
      </p:sp>
      <p:sp>
        <p:nvSpPr>
          <p:cNvPr id="12" name="Rectangle 9">
            <a:extLst>
              <a:ext uri="{FF2B5EF4-FFF2-40B4-BE49-F238E27FC236}">
                <a16:creationId xmlns:a16="http://schemas.microsoft.com/office/drawing/2014/main" id="{1123F047-349C-4973-BA2A-07818E6AEC53}"/>
              </a:ext>
            </a:extLst>
          </p:cNvPr>
          <p:cNvSpPr>
            <a:spLocks noChangeArrowheads="1"/>
          </p:cNvSpPr>
          <p:nvPr userDrawn="1"/>
        </p:nvSpPr>
        <p:spPr bwMode="auto">
          <a:xfrm>
            <a:off x="5638800" y="6477000"/>
            <a:ext cx="2895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lang="en-US" altLang="en-US" dirty="0"/>
              <a:t>H.-B. Li, T. Matsumura (NICT)</a:t>
            </a:r>
          </a:p>
          <a:p>
            <a:pPr marL="0" marR="0" lvl="0" indent="0" algn="r" defTabSz="914400" rtl="0" eaLnBrk="0" fontAlgn="base" latinLnBrk="0" hangingPunct="0">
              <a:lnSpc>
                <a:spcPct val="100000"/>
              </a:lnSpc>
              <a:spcBef>
                <a:spcPct val="0"/>
              </a:spcBef>
              <a:spcAft>
                <a:spcPct val="0"/>
              </a:spcAft>
              <a:buClrTx/>
              <a:buSzTx/>
              <a:buFontTx/>
              <a:buNone/>
              <a:tabLst/>
              <a:defRPr/>
            </a:pPr>
            <a:endParaRPr lang="en-US" altLang="en-US" dirty="0"/>
          </a:p>
        </p:txBody>
      </p:sp>
      <p:sp>
        <p:nvSpPr>
          <p:cNvPr id="13" name="Rectangle 1">
            <a:extLst>
              <a:ext uri="{FF2B5EF4-FFF2-40B4-BE49-F238E27FC236}">
                <a16:creationId xmlns:a16="http://schemas.microsoft.com/office/drawing/2014/main" id="{E4735026-7978-4426-BA69-7E89065C1A75}"/>
              </a:ext>
            </a:extLst>
          </p:cNvPr>
          <p:cNvSpPr>
            <a:spLocks noChangeArrowheads="1"/>
          </p:cNvSpPr>
          <p:nvPr userDrawn="1"/>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15-23-0460</a:t>
            </a:r>
            <a:r>
              <a:rPr lang="en-US" altLang="en-US" b="1" dirty="0">
                <a:solidFill>
                  <a:schemeClr val="tx1"/>
                </a:solidFill>
              </a:rPr>
              <a:t>-00</a:t>
            </a:r>
            <a:r>
              <a:rPr lang="en-GB" altLang="en-US" b="1" dirty="0">
                <a:solidFill>
                  <a:schemeClr val="tx1"/>
                </a:solidFill>
              </a:rPr>
              <a:t>-04ab</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_hammerschmidt@yahoo.com"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1EFAE4B7-777C-CA4F-B984-133C43F93028}"/>
              </a:ext>
            </a:extLst>
          </p:cNvPr>
          <p:cNvSpPr>
            <a:spLocks noGrp="1"/>
          </p:cNvSpPr>
          <p:nvPr>
            <p:ph type="sldNum" sz="quarter" idx="12"/>
          </p:nvPr>
        </p:nvSpPr>
        <p:spPr>
          <a:xfrm>
            <a:off x="4344988" y="6475413"/>
            <a:ext cx="530225" cy="182562"/>
          </a:xfrm>
        </p:spPr>
        <p:txBody>
          <a:bodyPr/>
          <a:lstStyle/>
          <a:p>
            <a:r>
              <a:rPr lang="en-US" altLang="en-US"/>
              <a:t>Slide </a:t>
            </a:r>
            <a:fld id="{E83CCBC5-88D4-8345-8D58-8C5C23A594C7}" type="slidenum">
              <a:rPr lang="en-US" altLang="en-US"/>
              <a:pPr/>
              <a:t>1</a:t>
            </a:fld>
            <a:endParaRPr lang="en-US" altLang="en-US"/>
          </a:p>
        </p:txBody>
      </p:sp>
      <p:sp>
        <p:nvSpPr>
          <p:cNvPr id="27651" name="Rectangle 3">
            <a:extLst>
              <a:ext uri="{FF2B5EF4-FFF2-40B4-BE49-F238E27FC236}">
                <a16:creationId xmlns:a16="http://schemas.microsoft.com/office/drawing/2014/main" id="{B26BE74D-F64D-6D40-B661-9C698E439112}"/>
              </a:ext>
            </a:extLst>
          </p:cNvPr>
          <p:cNvSpPr>
            <a:spLocks noChangeArrowheads="1"/>
          </p:cNvSpPr>
          <p:nvPr/>
        </p:nvSpPr>
        <p:spPr bwMode="auto">
          <a:xfrm>
            <a:off x="380999" y="838200"/>
            <a:ext cx="8534401" cy="4119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Clarification of </a:t>
            </a:r>
            <a:r>
              <a:rPr lang="en-US" altLang="ja-JP" sz="1600" dirty="0">
                <a:solidFill>
                  <a:schemeClr val="tx2"/>
                </a:solidFill>
              </a:rPr>
              <a:t>NB CCA for UWB channel access</a:t>
            </a:r>
            <a:endParaRPr lang="en-US" altLang="en-US" sz="1600" dirty="0">
              <a:solidFill>
                <a:schemeClr val="tx2"/>
              </a:solidFill>
            </a:endParaRPr>
          </a:p>
          <a:p>
            <a:r>
              <a:rPr lang="en-US" altLang="en-US" sz="1600" b="1" dirty="0">
                <a:solidFill>
                  <a:schemeClr val="tx2"/>
                </a:solidFill>
              </a:rPr>
              <a:t>Date Submitted: September</a:t>
            </a:r>
            <a:r>
              <a:rPr lang="en-US" altLang="en-US" sz="1600" dirty="0">
                <a:solidFill>
                  <a:schemeClr val="tx2"/>
                </a:solidFill>
              </a:rPr>
              <a:t>, 2023</a:t>
            </a:r>
          </a:p>
          <a:p>
            <a:r>
              <a:rPr lang="en-US" altLang="en-US" sz="1600" b="1" dirty="0">
                <a:solidFill>
                  <a:schemeClr val="tx2"/>
                </a:solidFill>
              </a:rPr>
              <a:t>Source:</a:t>
            </a:r>
            <a:r>
              <a:rPr lang="en-US" altLang="en-US" sz="1600" dirty="0">
                <a:solidFill>
                  <a:schemeClr val="tx2"/>
                </a:solidFill>
              </a:rPr>
              <a:t> Huan-Bang Li, Takeshi Matsumura (NICT, Japan).</a:t>
            </a:r>
          </a:p>
          <a:p>
            <a:r>
              <a:rPr lang="en-US" altLang="en-US" sz="1600" b="1" dirty="0">
                <a:solidFill>
                  <a:schemeClr val="tx2"/>
                </a:solidFill>
              </a:rPr>
              <a:t>Address</a:t>
            </a:r>
            <a:r>
              <a:rPr lang="en-US" altLang="en-US" sz="1600" dirty="0">
                <a:solidFill>
                  <a:schemeClr val="tx2"/>
                </a:solidFill>
              </a:rPr>
              <a:t>: </a:t>
            </a:r>
            <a:r>
              <a:rPr lang="en-US" altLang="ja-JP" sz="1600" dirty="0">
                <a:effectLst/>
                <a:latin typeface="+mj-ea"/>
                <a:ea typeface="+mj-ea"/>
                <a:cs typeface="Times New Roman" panose="02020603050405020304" pitchFamily="18" charset="0"/>
              </a:rPr>
              <a:t>3-4 </a:t>
            </a:r>
            <a:r>
              <a:rPr lang="en-US" altLang="ja-JP" sz="1600" dirty="0" err="1">
                <a:effectLst/>
                <a:latin typeface="+mj-ea"/>
                <a:ea typeface="+mj-ea"/>
                <a:cs typeface="Times New Roman" panose="02020603050405020304" pitchFamily="18" charset="0"/>
              </a:rPr>
              <a:t>Hikarino-oka</a:t>
            </a:r>
            <a:r>
              <a:rPr lang="en-US" altLang="ja-JP" sz="1600" dirty="0">
                <a:effectLst/>
                <a:latin typeface="+mj-ea"/>
                <a:ea typeface="+mj-ea"/>
                <a:cs typeface="Times New Roman" panose="02020603050405020304" pitchFamily="18" charset="0"/>
              </a:rPr>
              <a:t>, Yokosuka-</a:t>
            </a:r>
            <a:r>
              <a:rPr lang="en-US" altLang="ja-JP" sz="1600" dirty="0" err="1">
                <a:effectLst/>
                <a:latin typeface="+mj-ea"/>
                <a:ea typeface="+mj-ea"/>
                <a:cs typeface="Times New Roman" panose="02020603050405020304" pitchFamily="18" charset="0"/>
              </a:rPr>
              <a:t>shi</a:t>
            </a:r>
            <a:r>
              <a:rPr lang="en-US" altLang="ja-JP" sz="1600" dirty="0">
                <a:effectLst/>
                <a:latin typeface="+mj-ea"/>
                <a:ea typeface="+mj-ea"/>
                <a:cs typeface="Times New Roman" panose="02020603050405020304" pitchFamily="18" charset="0"/>
              </a:rPr>
              <a:t>, Kanagawa, 239-0847 Japan</a:t>
            </a:r>
            <a:endParaRPr lang="en-US" altLang="en-US" sz="1600" dirty="0">
              <a:solidFill>
                <a:schemeClr val="tx2"/>
              </a:solidFill>
              <a:latin typeface="+mj-ea"/>
              <a:ea typeface="+mj-ea"/>
            </a:endParaRPr>
          </a:p>
          <a:p>
            <a:r>
              <a:rPr lang="en-US" altLang="en-US" sz="1600" b="1" dirty="0">
                <a:solidFill>
                  <a:schemeClr val="tx2"/>
                </a:solidFill>
              </a:rPr>
              <a:t>E-Mail</a:t>
            </a:r>
            <a:r>
              <a:rPr lang="en-US" altLang="en-US" sz="1600" dirty="0">
                <a:solidFill>
                  <a:schemeClr val="tx2"/>
                </a:solidFill>
              </a:rPr>
              <a:t>:</a:t>
            </a:r>
            <a:r>
              <a:rPr lang="en-US" altLang="en-US" sz="1600" dirty="0">
                <a:solidFill>
                  <a:schemeClr val="tx2"/>
                </a:solidFill>
                <a:hlinkClick r:id="rId2"/>
              </a:rPr>
              <a:t> </a:t>
            </a:r>
            <a:r>
              <a:rPr lang="en-US" altLang="en-US" sz="1600" dirty="0">
                <a:solidFill>
                  <a:schemeClr val="tx2"/>
                </a:solidFill>
              </a:rPr>
              <a:t>{lee, </a:t>
            </a:r>
            <a:r>
              <a:rPr lang="en-US" altLang="en-US" sz="1600" dirty="0" err="1">
                <a:solidFill>
                  <a:schemeClr val="tx2"/>
                </a:solidFill>
              </a:rPr>
              <a:t>matsumura</a:t>
            </a:r>
            <a:r>
              <a:rPr lang="en-US" altLang="en-US" sz="1600" dirty="0">
                <a:solidFill>
                  <a:schemeClr val="tx2"/>
                </a:solidFill>
              </a:rPr>
              <a:t>}@nict.go.jp</a:t>
            </a: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ja-JP" sz="1600" dirty="0">
                <a:solidFill>
                  <a:schemeClr val="tx2"/>
                </a:solidFill>
              </a:rPr>
              <a:t> Further explanation on NB-assisted UWB channel access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To improve coexistence among UWB systems.</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authoring individual(s) or organization(s). The material in this document is subject to change in form and content after further study. The authors(s) reserve(s) the right to add, amend or withdraw material contained herein.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10</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en-US" sz="3200" dirty="0"/>
              <a:t>Summary</a:t>
            </a:r>
          </a:p>
        </p:txBody>
      </p:sp>
      <p:sp>
        <p:nvSpPr>
          <p:cNvPr id="2" name="Content Placeholder 2">
            <a:extLst>
              <a:ext uri="{FF2B5EF4-FFF2-40B4-BE49-F238E27FC236}">
                <a16:creationId xmlns:a16="http://schemas.microsoft.com/office/drawing/2014/main" id="{15E0C24C-13E7-65F8-DC02-99FC0063E8F7}"/>
              </a:ext>
            </a:extLst>
          </p:cNvPr>
          <p:cNvSpPr>
            <a:spLocks noGrp="1"/>
          </p:cNvSpPr>
          <p:nvPr>
            <p:ph idx="1"/>
          </p:nvPr>
        </p:nvSpPr>
        <p:spPr>
          <a:xfrm>
            <a:off x="800100" y="1447800"/>
            <a:ext cx="7543800" cy="3933825"/>
          </a:xfrm>
        </p:spPr>
        <p:txBody>
          <a:bodyPr/>
          <a:lstStyle/>
          <a:p>
            <a:pPr algn="just">
              <a:spcBef>
                <a:spcPts val="0"/>
              </a:spcBef>
              <a:spcAft>
                <a:spcPts val="1800"/>
              </a:spcAft>
              <a:buFont typeface="Arial" panose="020B0604020202020204" pitchFamily="34" charset="0"/>
              <a:buChar char="•"/>
            </a:pPr>
            <a:r>
              <a:rPr lang="en-US" altLang="ja-JP" sz="2400" dirty="0">
                <a:latin typeface="Times New Roman" panose="02020603050405020304" pitchFamily="18" charset="0"/>
                <a:cs typeface="Times New Roman" panose="02020603050405020304" pitchFamily="18" charset="0"/>
              </a:rPr>
              <a:t>NB coordination and NB CCA play different roles. </a:t>
            </a:r>
          </a:p>
          <a:p>
            <a:pPr algn="just">
              <a:spcBef>
                <a:spcPts val="0"/>
              </a:spcBef>
              <a:spcAft>
                <a:spcPts val="1800"/>
              </a:spcAft>
              <a:buFont typeface="Arial" panose="020B0604020202020204" pitchFamily="34" charset="0"/>
              <a:buChar char="•"/>
            </a:pPr>
            <a:r>
              <a:rPr lang="en-US" altLang="ja-JP" sz="2400" b="0" u="none" strike="noStrike" baseline="0" dirty="0">
                <a:latin typeface="Times New Roman" panose="02020603050405020304" pitchFamily="18" charset="0"/>
                <a:cs typeface="Times New Roman" panose="02020603050405020304" pitchFamily="18" charset="0"/>
              </a:rPr>
              <a:t>NB </a:t>
            </a:r>
            <a:r>
              <a:rPr lang="en-US" altLang="ja-JP" sz="2400" dirty="0">
                <a:latin typeface="Times New Roman" panose="02020603050405020304" pitchFamily="18" charset="0"/>
                <a:cs typeface="Times New Roman" panose="02020603050405020304" pitchFamily="18" charset="0"/>
              </a:rPr>
              <a:t>CCA uses sub-GHz frequencies with multiple available bands to fit for different regulations.</a:t>
            </a:r>
          </a:p>
          <a:p>
            <a:pPr algn="just">
              <a:spcBef>
                <a:spcPts val="0"/>
              </a:spcBef>
              <a:spcAft>
                <a:spcPts val="1800"/>
              </a:spcAft>
              <a:buFont typeface="Arial" panose="020B0604020202020204" pitchFamily="34" charset="0"/>
              <a:buChar char="•"/>
            </a:pPr>
            <a:r>
              <a:rPr lang="en-US" altLang="ja-JP" sz="2400" b="0" u="none" strike="noStrike" baseline="0" dirty="0">
                <a:latin typeface="Times New Roman" panose="02020603050405020304" pitchFamily="18" charset="0"/>
                <a:cs typeface="Times New Roman" panose="02020603050405020304" pitchFamily="18" charset="0"/>
              </a:rPr>
              <a:t>NB CCA adopts </a:t>
            </a:r>
            <a:r>
              <a:rPr lang="en-US" altLang="ja-JP" sz="2400" dirty="0">
                <a:latin typeface="Times New Roman" panose="02020603050405020304" pitchFamily="18" charset="0"/>
                <a:cs typeface="Times New Roman" panose="02020603050405020304" pitchFamily="18" charset="0"/>
              </a:rPr>
              <a:t>already standardized PHY with simple selected PSDU parameters.</a:t>
            </a:r>
          </a:p>
          <a:p>
            <a:pPr algn="just">
              <a:spcBef>
                <a:spcPts val="0"/>
              </a:spcBef>
              <a:spcAft>
                <a:spcPts val="1800"/>
              </a:spcAft>
              <a:buFont typeface="Arial" panose="020B0604020202020204" pitchFamily="34" charset="0"/>
              <a:buChar char="•"/>
            </a:pPr>
            <a:r>
              <a:rPr lang="en-US" altLang="ja-JP" sz="2400" b="0" u="none" strike="noStrike" baseline="0" dirty="0">
                <a:latin typeface="Times New Roman" panose="02020603050405020304" pitchFamily="18" charset="0"/>
                <a:cs typeface="Times New Roman" panose="02020603050405020304" pitchFamily="18" charset="0"/>
              </a:rPr>
              <a:t>NB CCA </a:t>
            </a:r>
            <a:r>
              <a:rPr lang="en-US" altLang="ja-JP" sz="2400" dirty="0">
                <a:latin typeface="Times New Roman" panose="02020603050405020304" pitchFamily="18" charset="0"/>
                <a:cs typeface="Times New Roman" panose="02020603050405020304" pitchFamily="18" charset="0"/>
              </a:rPr>
              <a:t>provides a simple solution for collision avoidance when multiple types of UWB radios coexist</a:t>
            </a:r>
            <a:r>
              <a:rPr lang="en-US" altLang="ja-JP" sz="2400" b="0" u="none" strike="noStrike" baseline="0" dirty="0">
                <a:latin typeface="Times New Roman" panose="02020603050405020304" pitchFamily="18" charset="0"/>
                <a:cs typeface="Times New Roman" panose="02020603050405020304" pitchFamily="18" charset="0"/>
              </a:rPr>
              <a:t>.</a:t>
            </a:r>
          </a:p>
          <a:p>
            <a:pPr algn="just">
              <a:spcBef>
                <a:spcPts val="0"/>
              </a:spcBef>
              <a:spcAft>
                <a:spcPts val="1800"/>
              </a:spcAft>
              <a:buFont typeface="Arial" panose="020B0604020202020204" pitchFamily="34" charset="0"/>
              <a:buChar char="•"/>
            </a:pPr>
            <a:endParaRPr lang="en-US" altLang="ja-JP" sz="2400" dirty="0">
              <a:latin typeface="Times New Roman" panose="02020603050405020304" pitchFamily="18" charset="0"/>
              <a:cs typeface="Times New Roman" panose="02020603050405020304" pitchFamily="18" charset="0"/>
            </a:endParaRPr>
          </a:p>
          <a:p>
            <a:pPr marL="0" indent="0" algn="just">
              <a:spcBef>
                <a:spcPts val="0"/>
              </a:spcBef>
              <a:spcAft>
                <a:spcPts val="1800"/>
              </a:spcAft>
              <a:buNone/>
            </a:pPr>
            <a:r>
              <a:rPr lang="en-US" altLang="ja-JP" sz="2400" b="0" u="none" strike="noStrike" baseline="0" dirty="0">
                <a:latin typeface="Times New Roman" panose="02020603050405020304" pitchFamily="18" charset="0"/>
                <a:cs typeface="Times New Roman" panose="02020603050405020304" pitchFamily="18" charset="0"/>
              </a:rPr>
              <a:t> </a:t>
            </a:r>
            <a:r>
              <a:rPr lang="en-US" altLang="ja-JP" sz="2800" b="0" u="none" strike="noStrike" baseline="0" dirty="0">
                <a:latin typeface="Times New Roman" panose="02020603050405020304" pitchFamily="18" charset="0"/>
                <a:cs typeface="Times New Roman" panose="02020603050405020304" pitchFamily="18" charset="0"/>
              </a:rPr>
              <a:t>Suggest to add NB CCA as an optional CCA mode </a:t>
            </a:r>
            <a:endParaRPr lang="en-US" altLang="ja-JP" sz="2400" b="0" u="none" strike="noStrike" baseline="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329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11</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533400" y="3162300"/>
            <a:ext cx="8153400" cy="533400"/>
          </a:xfrm>
          <a:ln/>
        </p:spPr>
        <p:txBody>
          <a:bodyPr/>
          <a:lstStyle/>
          <a:p>
            <a:r>
              <a:rPr lang="en-US" altLang="ja-JP" sz="3200" dirty="0"/>
              <a:t>Backup Slides</a:t>
            </a:r>
            <a:endParaRPr lang="en-US" altLang="en-US" sz="3200" strike="sngStrike" dirty="0"/>
          </a:p>
        </p:txBody>
      </p:sp>
    </p:spTree>
    <p:extLst>
      <p:ext uri="{BB962C8B-B14F-4D97-AF65-F5344CB8AC3E}">
        <p14:creationId xmlns:p14="http://schemas.microsoft.com/office/powerpoint/2010/main" val="1428657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12</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47700" y="838200"/>
            <a:ext cx="7924800" cy="533400"/>
          </a:xfrm>
          <a:ln/>
        </p:spPr>
        <p:txBody>
          <a:bodyPr/>
          <a:lstStyle/>
          <a:p>
            <a:r>
              <a:rPr lang="en-US" altLang="en-US" sz="3200" dirty="0"/>
              <a:t>CAP and CFP in a </a:t>
            </a:r>
            <a:r>
              <a:rPr lang="en-US" altLang="en-US" sz="3200" dirty="0" err="1"/>
              <a:t>Superframe</a:t>
            </a:r>
            <a:endParaRPr lang="en-US" altLang="en-US" sz="3200" dirty="0"/>
          </a:p>
        </p:txBody>
      </p:sp>
      <p:pic>
        <p:nvPicPr>
          <p:cNvPr id="4" name="図 3">
            <a:extLst>
              <a:ext uri="{FF2B5EF4-FFF2-40B4-BE49-F238E27FC236}">
                <a16:creationId xmlns:a16="http://schemas.microsoft.com/office/drawing/2014/main" id="{EB486EA1-000C-424F-A522-3AB4AF3CF5E2}"/>
              </a:ext>
            </a:extLst>
          </p:cNvPr>
          <p:cNvPicPr>
            <a:picLocks noChangeAspect="1"/>
          </p:cNvPicPr>
          <p:nvPr/>
        </p:nvPicPr>
        <p:blipFill>
          <a:blip r:embed="rId3"/>
          <a:stretch>
            <a:fillRect/>
          </a:stretch>
        </p:blipFill>
        <p:spPr>
          <a:xfrm>
            <a:off x="1066800" y="2491526"/>
            <a:ext cx="7391400" cy="2558259"/>
          </a:xfrm>
          <a:prstGeom prst="rect">
            <a:avLst/>
          </a:prstGeom>
        </p:spPr>
      </p:pic>
    </p:spTree>
    <p:extLst>
      <p:ext uri="{BB962C8B-B14F-4D97-AF65-F5344CB8AC3E}">
        <p14:creationId xmlns:p14="http://schemas.microsoft.com/office/powerpoint/2010/main" val="1912845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8F87CEB-3C80-3347-8B52-8E6E669AF6BA}"/>
              </a:ext>
            </a:extLst>
          </p:cNvPr>
          <p:cNvSpPr>
            <a:spLocks noGrp="1"/>
          </p:cNvSpPr>
          <p:nvPr>
            <p:ph type="sldNum" sz="quarter" idx="12"/>
          </p:nvPr>
        </p:nvSpPr>
        <p:spPr/>
        <p:txBody>
          <a:bodyPr/>
          <a:lstStyle/>
          <a:p>
            <a:r>
              <a:rPr lang="en-US" altLang="en-US"/>
              <a:t>Slide </a:t>
            </a:r>
            <a:fld id="{3E3DBFD7-C3B7-A740-8146-74DEC5825439}" type="slidenum">
              <a:rPr lang="en-US" altLang="en-US"/>
              <a:pPr/>
              <a:t>2</a:t>
            </a:fld>
            <a:endParaRPr lang="en-US" altLang="en-US"/>
          </a:p>
        </p:txBody>
      </p:sp>
      <p:graphicFrame>
        <p:nvGraphicFramePr>
          <p:cNvPr id="10" name="Table 6">
            <a:extLst>
              <a:ext uri="{FF2B5EF4-FFF2-40B4-BE49-F238E27FC236}">
                <a16:creationId xmlns:a16="http://schemas.microsoft.com/office/drawing/2014/main" id="{82907EB1-0FFD-2245-917F-1C34E1BFBD7B}"/>
              </a:ext>
            </a:extLst>
          </p:cNvPr>
          <p:cNvGraphicFramePr>
            <a:graphicFrameLocks noGrp="1"/>
          </p:cNvGraphicFramePr>
          <p:nvPr/>
        </p:nvGraphicFramePr>
        <p:xfrm>
          <a:off x="457200" y="1066800"/>
          <a:ext cx="8382000" cy="5033709"/>
        </p:xfrm>
        <a:graphic>
          <a:graphicData uri="http://schemas.openxmlformats.org/drawingml/2006/table">
            <a:tbl>
              <a:tblPr firstRow="1" bandRow="1">
                <a:tableStyleId>{5940675A-B579-460E-94D1-54222C63F5DA}</a:tableStyleId>
              </a:tblPr>
              <a:tblGrid>
                <a:gridCol w="4514626">
                  <a:extLst>
                    <a:ext uri="{9D8B030D-6E8A-4147-A177-3AD203B41FA5}">
                      <a16:colId xmlns:a16="http://schemas.microsoft.com/office/drawing/2014/main" val="1745747388"/>
                    </a:ext>
                  </a:extLst>
                </a:gridCol>
                <a:gridCol w="3867374">
                  <a:extLst>
                    <a:ext uri="{9D8B030D-6E8A-4147-A177-3AD203B41FA5}">
                      <a16:colId xmlns:a16="http://schemas.microsoft.com/office/drawing/2014/main" val="1336621721"/>
                    </a:ext>
                  </a:extLst>
                </a:gridCol>
              </a:tblGrid>
              <a:tr h="257877">
                <a:tc>
                  <a:txBody>
                    <a:bodyPr/>
                    <a:lstStyle/>
                    <a:p>
                      <a:pPr>
                        <a:lnSpc>
                          <a:spcPct val="107000"/>
                        </a:lnSpc>
                        <a:spcAft>
                          <a:spcPts val="800"/>
                        </a:spcAft>
                      </a:pPr>
                      <a:r>
                        <a:rPr lang="en-US" sz="1600" b="1" dirty="0">
                          <a:effectLst/>
                        </a:rPr>
                        <a:t>PAR Objective</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600" b="1" dirty="0">
                          <a:effectLst/>
                        </a:rPr>
                        <a:t>Proposed Solution (how addressed)</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364107">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E</a:t>
                      </a:r>
                      <a:r>
                        <a:rPr lang="en-US" altLang="ja-JP" sz="1100" dirty="0">
                          <a:effectLst/>
                        </a:rPr>
                        <a:t>ffective and efficient CCA reduce disruption between UWB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68616">
                <a:tc>
                  <a:txBody>
                    <a:bodyPr/>
                    <a:lstStyle/>
                    <a:p>
                      <a:pPr>
                        <a:lnSpc>
                          <a:spcPct val="107000"/>
                        </a:lnSpc>
                        <a:spcAft>
                          <a:spcPts val="800"/>
                        </a:spcAft>
                      </a:pPr>
                      <a:r>
                        <a:rPr lang="en-US" sz="1100">
                          <a:effectLst/>
                        </a:rPr>
                        <a:t>Interference mitigation techniques to support higher density and higher traffic use cases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altLang="ja-JP" sz="1100" dirty="0">
                          <a:effectLst/>
                        </a:rPr>
                        <a:t>Use NB radio to facilitate CCA so as to improve</a:t>
                      </a:r>
                      <a:r>
                        <a:rPr lang="ja-JP" altLang="en-US" sz="1100" dirty="0">
                          <a:effectLst/>
                        </a:rPr>
                        <a:t> </a:t>
                      </a:r>
                      <a:r>
                        <a:rPr lang="en-US" altLang="ja-JP" sz="1100" dirty="0">
                          <a:effectLst/>
                        </a:rPr>
                        <a:t>coexistence.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49433">
                <a:tc>
                  <a:txBody>
                    <a:bodyPr/>
                    <a:lstStyle/>
                    <a:p>
                      <a:pPr>
                        <a:lnSpc>
                          <a:spcPct val="107000"/>
                        </a:lnSpc>
                        <a:spcAft>
                          <a:spcPts val="800"/>
                        </a:spcAft>
                      </a:pPr>
                      <a:r>
                        <a:rPr lang="en-US" sz="1100">
                          <a:effectLst/>
                        </a:rPr>
                        <a:t>Other coexistence improvement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Use NB radio to improve coexistence among UWB devices.</a:t>
                      </a:r>
                    </a:p>
                  </a:txBody>
                  <a:tcPr marL="62197" marR="62197" marT="0" marB="0"/>
                </a:tc>
                <a:extLst>
                  <a:ext uri="{0D108BD9-81ED-4DB2-BD59-A6C34878D82A}">
                    <a16:rowId xmlns:a16="http://schemas.microsoft.com/office/drawing/2014/main" val="3550120941"/>
                  </a:ext>
                </a:extLst>
              </a:tr>
              <a:tr h="364107">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364107">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49433">
                <a:tc>
                  <a:txBody>
                    <a:bodyPr/>
                    <a:lstStyle/>
                    <a:p>
                      <a:pPr>
                        <a:lnSpc>
                          <a:spcPct val="107000"/>
                        </a:lnSpc>
                        <a:spcAft>
                          <a:spcPts val="800"/>
                        </a:spcAft>
                      </a:pPr>
                      <a:r>
                        <a:rPr lang="en-US" sz="1100">
                          <a:effectLst/>
                        </a:rPr>
                        <a:t>Additional channels and operating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364107">
                <a:tc>
                  <a:txBody>
                    <a:bodyPr/>
                    <a:lstStyle/>
                    <a:p>
                      <a:pPr>
                        <a:lnSpc>
                          <a:spcPct val="107000"/>
                        </a:lnSpc>
                        <a:spcAft>
                          <a:spcPts val="800"/>
                        </a:spcAft>
                      </a:pPr>
                      <a:r>
                        <a:rPr lang="en-US" sz="1100">
                          <a:effectLst/>
                        </a:rPr>
                        <a:t>Improvements to accuracy / precision / reliability and interoperability for high-integrity ranging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364107">
                <a:tc>
                  <a:txBody>
                    <a:bodyPr/>
                    <a:lstStyle/>
                    <a:p>
                      <a:pPr>
                        <a:lnSpc>
                          <a:spcPct val="107000"/>
                        </a:lnSpc>
                        <a:spcAft>
                          <a:spcPts val="800"/>
                        </a:spcAft>
                      </a:pPr>
                      <a:r>
                        <a:rPr lang="en-US" sz="1100">
                          <a:effectLst/>
                        </a:rPr>
                        <a:t>Reduced complexity and power consumption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61869">
                <a:tc>
                  <a:txBody>
                    <a:bodyPr/>
                    <a:lstStyle/>
                    <a:p>
                      <a:pPr>
                        <a:lnSpc>
                          <a:spcPct val="107000"/>
                        </a:lnSpc>
                        <a:spcAft>
                          <a:spcPts val="800"/>
                        </a:spcAft>
                      </a:pPr>
                      <a:r>
                        <a:rPr lang="en-US" sz="1100" b="0" dirty="0">
                          <a:effectLst/>
                        </a:rPr>
                        <a:t>Hybrid operation with narrowband signaling to assist UWB</a:t>
                      </a:r>
                      <a:endParaRPr lang="en-US" sz="1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本文"/>
                          <a:ea typeface="Calibri" panose="020F0502020204030204" pitchFamily="34" charset="0"/>
                          <a:cs typeface="Times New Roman" panose="02020603050405020304" pitchFamily="18" charset="0"/>
                        </a:rPr>
                        <a:t>Exploiting NB PHY and concurrent operation with UWB to assist UWB channel access</a:t>
                      </a:r>
                    </a:p>
                  </a:txBody>
                  <a:tcPr marL="62197" marR="62197" marT="0" marB="0"/>
                </a:tc>
                <a:extLst>
                  <a:ext uri="{0D108BD9-81ED-4DB2-BD59-A6C34878D82A}">
                    <a16:rowId xmlns:a16="http://schemas.microsoft.com/office/drawing/2014/main" val="1409934918"/>
                  </a:ext>
                </a:extLst>
              </a:tr>
              <a:tr h="249433">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64107">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49433">
                <a:tc>
                  <a:txBody>
                    <a:bodyPr/>
                    <a:lstStyle/>
                    <a:p>
                      <a:pPr>
                        <a:lnSpc>
                          <a:spcPct val="107000"/>
                        </a:lnSpc>
                        <a:spcAft>
                          <a:spcPts val="800"/>
                        </a:spcAft>
                      </a:pPr>
                      <a:r>
                        <a:rPr lang="en-US" sz="1100">
                          <a:effectLst/>
                        </a:rPr>
                        <a:t>Low-power low-latency streaming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49433">
                <a:tc>
                  <a:txBody>
                    <a:bodyPr/>
                    <a:lstStyle/>
                    <a:p>
                      <a:pPr>
                        <a:lnSpc>
                          <a:spcPct val="107000"/>
                        </a:lnSpc>
                        <a:spcAft>
                          <a:spcPts val="800"/>
                        </a:spcAft>
                      </a:pPr>
                      <a:r>
                        <a:rPr lang="en-US" sz="1100">
                          <a:effectLst/>
                        </a:rPr>
                        <a:t>Higher data-rate streaming allowing at least 50 Mbit/s of throughput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364107">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49433">
                <a:tc>
                  <a:txBody>
                    <a:bodyPr/>
                    <a:lstStyle/>
                    <a:p>
                      <a:pPr>
                        <a:lnSpc>
                          <a:spcPct val="107000"/>
                        </a:lnSpc>
                        <a:spcAft>
                          <a:spcPts val="800"/>
                        </a:spcAft>
                      </a:pPr>
                      <a:r>
                        <a:rPr lang="en-US" sz="1100">
                          <a:effectLst/>
                        </a:rPr>
                        <a:t>Infrastructure synchronization mechanisms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extLst>
      <p:ext uri="{BB962C8B-B14F-4D97-AF65-F5344CB8AC3E}">
        <p14:creationId xmlns:p14="http://schemas.microsoft.com/office/powerpoint/2010/main" val="44551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3</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Contents</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1066800" y="2133600"/>
            <a:ext cx="7010400" cy="2971800"/>
          </a:xfrm>
          <a:ln/>
        </p:spPr>
        <p:txBody>
          <a:bodyPr/>
          <a:lstStyle/>
          <a:p>
            <a:pPr>
              <a:lnSpc>
                <a:spcPct val="110000"/>
              </a:lnSpc>
              <a:spcBef>
                <a:spcPts val="1500"/>
              </a:spcBef>
              <a:buFont typeface="+mj-lt"/>
              <a:buAutoNum type="arabicPeriod"/>
            </a:pPr>
            <a:r>
              <a:rPr lang="en-US" altLang="ja-JP" sz="2400" dirty="0">
                <a:latin typeface="+mj-lt"/>
              </a:rPr>
              <a:t>Roles of NB coordination and NB CCA</a:t>
            </a:r>
          </a:p>
          <a:p>
            <a:pPr>
              <a:lnSpc>
                <a:spcPct val="110000"/>
              </a:lnSpc>
              <a:spcBef>
                <a:spcPts val="1500"/>
              </a:spcBef>
              <a:buFont typeface="+mj-lt"/>
              <a:buAutoNum type="arabicPeriod"/>
            </a:pPr>
            <a:r>
              <a:rPr lang="en-US" sz="2400" dirty="0">
                <a:latin typeface="+mj-lt"/>
              </a:rPr>
              <a:t>Use sub-GHz band to avoid interference with Wi-Fi</a:t>
            </a:r>
          </a:p>
          <a:p>
            <a:pPr>
              <a:lnSpc>
                <a:spcPct val="110000"/>
              </a:lnSpc>
              <a:spcBef>
                <a:spcPts val="1500"/>
              </a:spcBef>
              <a:buFont typeface="+mj-lt"/>
              <a:buAutoNum type="arabicPeriod"/>
            </a:pPr>
            <a:r>
              <a:rPr lang="en-US" sz="2400" dirty="0">
                <a:latin typeface="+mj-lt"/>
              </a:rPr>
              <a:t>Complexity Reduction</a:t>
            </a:r>
          </a:p>
          <a:p>
            <a:pPr>
              <a:lnSpc>
                <a:spcPct val="110000"/>
              </a:lnSpc>
              <a:spcBef>
                <a:spcPts val="1500"/>
              </a:spcBef>
              <a:buFont typeface="+mj-lt"/>
              <a:buAutoNum type="arabicPeriod"/>
            </a:pPr>
            <a:r>
              <a:rPr lang="en-US" sz="2400" dirty="0">
                <a:latin typeface="+mj-lt"/>
              </a:rPr>
              <a:t>NB Pattern</a:t>
            </a:r>
          </a:p>
        </p:txBody>
      </p:sp>
    </p:spTree>
    <p:extLst>
      <p:ext uri="{BB962C8B-B14F-4D97-AF65-F5344CB8AC3E}">
        <p14:creationId xmlns:p14="http://schemas.microsoft.com/office/powerpoint/2010/main" val="2698448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4</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Roles of NB Coordination and NB CCA</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304800" y="1497547"/>
            <a:ext cx="8610600" cy="1373187"/>
          </a:xfrm>
          <a:ln/>
        </p:spPr>
        <p:txBody>
          <a:bodyPr/>
          <a:lstStyle/>
          <a:p>
            <a:pPr>
              <a:lnSpc>
                <a:spcPct val="110000"/>
              </a:lnSpc>
              <a:spcBef>
                <a:spcPts val="1500"/>
              </a:spcBef>
              <a:buFont typeface="Arial" panose="020B0604020202020204" pitchFamily="34" charset="0"/>
              <a:buChar char="•"/>
            </a:pPr>
            <a:r>
              <a:rPr lang="en-US" altLang="ja-JP" sz="1800" dirty="0">
                <a:latin typeface="+mj-lt"/>
              </a:rPr>
              <a:t>Medium access using either coordination or CSMA-CA are specified with different roles in </a:t>
            </a:r>
            <a:r>
              <a:rPr lang="en-US" altLang="ja-JP" sz="1800" b="1" dirty="0">
                <a:latin typeface="+mj-lt"/>
              </a:rPr>
              <a:t>IEEE802.15.4-2020</a:t>
            </a:r>
            <a:r>
              <a:rPr lang="en-US" altLang="ja-JP" sz="1800" dirty="0">
                <a:latin typeface="+mj-lt"/>
              </a:rPr>
              <a:t>. CCA is used to assist CSMA-CA.</a:t>
            </a:r>
          </a:p>
          <a:p>
            <a:pPr>
              <a:lnSpc>
                <a:spcPct val="110000"/>
              </a:lnSpc>
              <a:spcBef>
                <a:spcPts val="1500"/>
              </a:spcBef>
              <a:buFont typeface="Arial" panose="020B0604020202020204" pitchFamily="34" charset="0"/>
              <a:buChar char="•"/>
            </a:pPr>
            <a:r>
              <a:rPr lang="en-US" altLang="ja-JP" sz="1800" dirty="0">
                <a:latin typeface="+mj-lt"/>
              </a:rPr>
              <a:t>Similarly, NB coordination may be used to allocate time slots in CFP, whereas NB CCA is used to assist CSMA-CA mechanism, which is necessary for transmission in CAP.</a:t>
            </a:r>
          </a:p>
          <a:p>
            <a:pPr>
              <a:lnSpc>
                <a:spcPct val="110000"/>
              </a:lnSpc>
              <a:spcBef>
                <a:spcPts val="1500"/>
              </a:spcBef>
              <a:buFont typeface="Arial" panose="020B0604020202020204" pitchFamily="34" charset="0"/>
              <a:buChar char="•"/>
            </a:pPr>
            <a:endParaRPr lang="en-US" sz="1800" i="1" dirty="0">
              <a:latin typeface="+mj-lt"/>
            </a:endParaRPr>
          </a:p>
        </p:txBody>
      </p:sp>
      <p:grpSp>
        <p:nvGrpSpPr>
          <p:cNvPr id="7" name="グループ化 6">
            <a:extLst>
              <a:ext uri="{FF2B5EF4-FFF2-40B4-BE49-F238E27FC236}">
                <a16:creationId xmlns:a16="http://schemas.microsoft.com/office/drawing/2014/main" id="{3267B117-AF5D-3293-AA0A-8C3D817AF2C3}"/>
              </a:ext>
            </a:extLst>
          </p:cNvPr>
          <p:cNvGrpSpPr/>
          <p:nvPr/>
        </p:nvGrpSpPr>
        <p:grpSpPr>
          <a:xfrm>
            <a:off x="477838" y="3089709"/>
            <a:ext cx="8188324" cy="3234892"/>
            <a:chOff x="477838" y="3089709"/>
            <a:chExt cx="8188324" cy="3234892"/>
          </a:xfrm>
        </p:grpSpPr>
        <p:sp>
          <p:nvSpPr>
            <p:cNvPr id="4" name="正方形/長方形 3">
              <a:extLst>
                <a:ext uri="{FF2B5EF4-FFF2-40B4-BE49-F238E27FC236}">
                  <a16:creationId xmlns:a16="http://schemas.microsoft.com/office/drawing/2014/main" id="{2783E6C8-BBA8-A21D-FF18-3B072847CE7A}"/>
                </a:ext>
              </a:extLst>
            </p:cNvPr>
            <p:cNvSpPr/>
            <p:nvPr/>
          </p:nvSpPr>
          <p:spPr bwMode="auto">
            <a:xfrm>
              <a:off x="477838" y="3089709"/>
              <a:ext cx="8188324" cy="323489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pic>
          <p:nvPicPr>
            <p:cNvPr id="5" name="図 4">
              <a:extLst>
                <a:ext uri="{FF2B5EF4-FFF2-40B4-BE49-F238E27FC236}">
                  <a16:creationId xmlns:a16="http://schemas.microsoft.com/office/drawing/2014/main" id="{DCF1C35B-6ECD-09DE-4549-C37DACF99D37}"/>
                </a:ext>
              </a:extLst>
            </p:cNvPr>
            <p:cNvPicPr>
              <a:picLocks noChangeAspect="1"/>
            </p:cNvPicPr>
            <p:nvPr/>
          </p:nvPicPr>
          <p:blipFill>
            <a:blip r:embed="rId3"/>
            <a:stretch>
              <a:fillRect/>
            </a:stretch>
          </p:blipFill>
          <p:spPr>
            <a:xfrm>
              <a:off x="533400" y="3125787"/>
              <a:ext cx="8077200" cy="3176065"/>
            </a:xfrm>
            <a:prstGeom prst="rect">
              <a:avLst/>
            </a:prstGeom>
          </p:spPr>
        </p:pic>
      </p:grpSp>
    </p:spTree>
    <p:extLst>
      <p:ext uri="{BB962C8B-B14F-4D97-AF65-F5344CB8AC3E}">
        <p14:creationId xmlns:p14="http://schemas.microsoft.com/office/powerpoint/2010/main" val="2122665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5</a:t>
            </a:fld>
            <a:endParaRPr lang="en-US" altLang="en-US"/>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381000" y="1524000"/>
            <a:ext cx="8610600" cy="1828800"/>
          </a:xfrm>
          <a:ln/>
        </p:spPr>
        <p:txBody>
          <a:bodyPr/>
          <a:lstStyle/>
          <a:p>
            <a:pPr marL="0" indent="0">
              <a:lnSpc>
                <a:spcPct val="110000"/>
              </a:lnSpc>
              <a:spcBef>
                <a:spcPts val="1500"/>
              </a:spcBef>
              <a:buNone/>
            </a:pPr>
            <a:r>
              <a:rPr lang="en-US" altLang="ja-JP" sz="1800" dirty="0">
                <a:latin typeface="+mj-lt"/>
              </a:rPr>
              <a:t>Six </a:t>
            </a:r>
            <a:r>
              <a:rPr lang="en-US" sz="1800" dirty="0">
                <a:latin typeface="+mj-lt"/>
              </a:rPr>
              <a:t>CCA</a:t>
            </a:r>
            <a:r>
              <a:rPr lang="ja-JP" altLang="en-US" sz="1800" dirty="0">
                <a:latin typeface="+mj-lt"/>
              </a:rPr>
              <a:t> </a:t>
            </a:r>
            <a:r>
              <a:rPr lang="en-US" altLang="ja-JP" sz="1800" dirty="0">
                <a:latin typeface="+mj-lt"/>
              </a:rPr>
              <a:t>modes</a:t>
            </a:r>
            <a:r>
              <a:rPr lang="ja-JP" altLang="en-US" sz="1800" dirty="0">
                <a:latin typeface="+mj-lt"/>
              </a:rPr>
              <a:t> </a:t>
            </a:r>
            <a:r>
              <a:rPr lang="en-US" altLang="ja-JP" sz="1800" dirty="0">
                <a:latin typeface="+mj-lt"/>
              </a:rPr>
              <a:t>are</a:t>
            </a:r>
            <a:r>
              <a:rPr lang="ja-JP" altLang="en-US" sz="1800" dirty="0">
                <a:latin typeface="+mj-lt"/>
              </a:rPr>
              <a:t> </a:t>
            </a:r>
            <a:r>
              <a:rPr lang="en-US" altLang="ja-JP" sz="1800" dirty="0">
                <a:latin typeface="+mj-lt"/>
              </a:rPr>
              <a:t>defined</a:t>
            </a:r>
            <a:r>
              <a:rPr lang="ja-JP" altLang="en-US" sz="1800" dirty="0">
                <a:latin typeface="+mj-lt"/>
              </a:rPr>
              <a:t> </a:t>
            </a:r>
            <a:r>
              <a:rPr lang="en-US" altLang="ja-JP" sz="1800" dirty="0">
                <a:latin typeface="+mj-lt"/>
              </a:rPr>
              <a:t>in</a:t>
            </a:r>
            <a:r>
              <a:rPr lang="ja-JP" altLang="en-US" sz="1800" dirty="0">
                <a:latin typeface="+mj-lt"/>
              </a:rPr>
              <a:t> </a:t>
            </a:r>
            <a:r>
              <a:rPr lang="en-US" altLang="ja-JP" sz="1800" b="1" dirty="0">
                <a:latin typeface="Times New Roman" panose="02020603050405020304" pitchFamily="18" charset="0"/>
                <a:ea typeface="ＭＳ 明朝" panose="02020609040205080304" pitchFamily="17" charset="-128"/>
              </a:rPr>
              <a:t>10.2.8 Clear channel assessment (CCA) </a:t>
            </a:r>
            <a:r>
              <a:rPr lang="en-US" altLang="ja-JP" sz="1800" dirty="0">
                <a:latin typeface="Times New Roman" panose="02020603050405020304" pitchFamily="18" charset="0"/>
                <a:cs typeface="Times New Roman" panose="02020603050405020304" pitchFamily="18" charset="0"/>
              </a:rPr>
              <a:t>of </a:t>
            </a:r>
            <a:r>
              <a:rPr lang="en-US" altLang="ja-JP" sz="1800" b="1" dirty="0">
                <a:latin typeface="Times New Roman" panose="02020603050405020304" pitchFamily="18" charset="0"/>
                <a:ea typeface="ＭＳ 明朝" panose="02020609040205080304" pitchFamily="17" charset="-128"/>
              </a:rPr>
              <a:t>IEEE 802.15.4-2020</a:t>
            </a:r>
            <a:r>
              <a:rPr lang="en-US" altLang="ja-JP" sz="1800" dirty="0">
                <a:latin typeface="Times New Roman" panose="02020603050405020304" pitchFamily="18" charset="0"/>
                <a:ea typeface="ＭＳ 明朝" panose="02020609040205080304" pitchFamily="17" charset="-128"/>
              </a:rPr>
              <a:t>. The proposed NB CCA adds one more option, which may simplify CCA especially when different types of UWB exist.</a:t>
            </a:r>
          </a:p>
          <a:p>
            <a:pPr marL="0" indent="0">
              <a:lnSpc>
                <a:spcPct val="110000"/>
              </a:lnSpc>
              <a:spcBef>
                <a:spcPts val="1500"/>
              </a:spcBef>
              <a:buNone/>
            </a:pPr>
            <a:endParaRPr lang="en-US" altLang="ja-JP" sz="1800" dirty="0">
              <a:latin typeface="Times New Roman" panose="02020603050405020304" pitchFamily="18" charset="0"/>
              <a:ea typeface="ＭＳ 明朝" panose="02020609040205080304" pitchFamily="17" charset="-128"/>
            </a:endParaRPr>
          </a:p>
          <a:p>
            <a:pPr marL="0" indent="0">
              <a:lnSpc>
                <a:spcPct val="110000"/>
              </a:lnSpc>
              <a:spcBef>
                <a:spcPts val="1500"/>
              </a:spcBef>
              <a:buNone/>
            </a:pPr>
            <a:endParaRPr lang="en-US" sz="1800" dirty="0">
              <a:latin typeface="+mj-lt"/>
            </a:endParaRPr>
          </a:p>
        </p:txBody>
      </p:sp>
      <p:sp>
        <p:nvSpPr>
          <p:cNvPr id="3" name="Content Placeholder 2">
            <a:extLst>
              <a:ext uri="{FF2B5EF4-FFF2-40B4-BE49-F238E27FC236}">
                <a16:creationId xmlns:a16="http://schemas.microsoft.com/office/drawing/2014/main" id="{7E1C7B30-392A-4D02-09AE-2BCF5B1266DD}"/>
              </a:ext>
            </a:extLst>
          </p:cNvPr>
          <p:cNvSpPr txBox="1">
            <a:spLocks/>
          </p:cNvSpPr>
          <p:nvPr/>
        </p:nvSpPr>
        <p:spPr bwMode="auto">
          <a:xfrm>
            <a:off x="381000" y="2743200"/>
            <a:ext cx="792480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200"/>
              </a:spcBef>
              <a:spcAft>
                <a:spcPts val="900"/>
              </a:spcAft>
              <a:buFontTx/>
              <a:buNone/>
            </a:pPr>
            <a:r>
              <a:rPr lang="en-US" altLang="ja-JP" sz="1800" dirty="0">
                <a:latin typeface="Times New Roman" panose="02020603050405020304" pitchFamily="18" charset="0"/>
                <a:ea typeface="ＭＳ 明朝" panose="02020609040205080304" pitchFamily="17" charset="-128"/>
              </a:rPr>
              <a:t>An HRP UWB PHY shall implement one CCA Mode 1 through CCA Mode 4 or one of the following methods:</a:t>
            </a:r>
            <a:endParaRPr lang="en-US" altLang="ja-JP" sz="1800" dirty="0">
              <a:latin typeface="Times New Roman" panose="02020603050405020304" pitchFamily="18" charset="0"/>
              <a:cs typeface="Times New Roman" panose="02020603050405020304" pitchFamily="18" charset="0"/>
            </a:endParaRPr>
          </a:p>
          <a:p>
            <a:pPr algn="just">
              <a:lnSpc>
                <a:spcPts val="1600"/>
              </a:lnSpc>
              <a:spcBef>
                <a:spcPts val="900"/>
              </a:spcBef>
              <a:spcAft>
                <a:spcPts val="0"/>
              </a:spcAft>
              <a:buFont typeface="TimesNewRomanPSMT"/>
              <a:buChar char="—"/>
            </a:pPr>
            <a:r>
              <a:rPr lang="en-GB" altLang="ja-JP" sz="1800" dirty="0">
                <a:highlight>
                  <a:srgbClr val="FFFF00"/>
                </a:highlight>
                <a:latin typeface="Times New Roman" panose="02020603050405020304" pitchFamily="18" charset="0"/>
                <a:ea typeface="ＭＳ 明朝" panose="02020609040205080304" pitchFamily="17" charset="-128"/>
                <a:cs typeface="TimesNewRomanPSMT"/>
              </a:rPr>
              <a:t>CCA Mode 5</a:t>
            </a:r>
            <a:r>
              <a:rPr lang="en-GB" altLang="ja-JP" sz="1800" dirty="0">
                <a:latin typeface="Times New Roman" panose="02020603050405020304" pitchFamily="18" charset="0"/>
                <a:ea typeface="ＭＳ 明朝" panose="02020609040205080304" pitchFamily="17" charset="-128"/>
                <a:cs typeface="TimesNewRomanPSMT"/>
              </a:rPr>
              <a:t>: HRP UWB preamble sense based on the SHR of a frame. CCA shall report a busy medium upon detection of a preamble symbol as specified in 15.2.6. An idle channel shall be reported if no preamble symbol is detected up to a period not shorter than the maximum packet duration plus the maximum period for acknowledgment.</a:t>
            </a:r>
            <a:endParaRPr lang="ja-JP" altLang="ja-JP"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ts val="1600"/>
              </a:lnSpc>
              <a:spcBef>
                <a:spcPts val="900"/>
              </a:spcBef>
              <a:spcAft>
                <a:spcPts val="0"/>
              </a:spcAft>
              <a:buFont typeface="TimesNewRomanPSMT"/>
              <a:buChar char="—"/>
            </a:pPr>
            <a:r>
              <a:rPr lang="en-GB" altLang="ja-JP" sz="1800" dirty="0">
                <a:highlight>
                  <a:srgbClr val="FFFF00"/>
                </a:highlight>
                <a:latin typeface="Times New Roman" panose="02020603050405020304" pitchFamily="18" charset="0"/>
                <a:ea typeface="ＭＳ 明朝" panose="02020609040205080304" pitchFamily="17" charset="-128"/>
                <a:cs typeface="TimesNewRomanPSMT"/>
              </a:rPr>
              <a:t>CCA Mode 6</a:t>
            </a:r>
            <a:r>
              <a:rPr lang="en-GB" altLang="ja-JP" sz="1800" dirty="0">
                <a:latin typeface="Times New Roman" panose="02020603050405020304" pitchFamily="18" charset="0"/>
                <a:ea typeface="ＭＳ 明朝" panose="02020609040205080304" pitchFamily="17" charset="-128"/>
                <a:cs typeface="TimesNewRomanPSMT"/>
              </a:rPr>
              <a:t>: HRP UWB preamble sense based on the packet with the multiplexed preamble as specified in 15.6. CCA shall report a busy medium upon detection of a preamble symbol as specified in 15.2.6.</a:t>
            </a:r>
          </a:p>
          <a:p>
            <a:pPr algn="just">
              <a:lnSpc>
                <a:spcPts val="1600"/>
              </a:lnSpc>
              <a:spcBef>
                <a:spcPts val="900"/>
              </a:spcBef>
              <a:spcAft>
                <a:spcPts val="0"/>
              </a:spcAft>
              <a:buFont typeface="TimesNewRomanPSMT"/>
              <a:buChar char="—"/>
            </a:pPr>
            <a:endParaRPr lang="ja-JP" altLang="ja-JP" sz="1800" dirty="0">
              <a:latin typeface="Arial" panose="020B0604020202020204" pitchFamily="34" charset="0"/>
              <a:ea typeface="Times New Roman" panose="02020603050405020304" pitchFamily="18" charset="0"/>
              <a:cs typeface="Times New Roman" panose="02020603050405020304" pitchFamily="18" charset="0"/>
            </a:endParaRPr>
          </a:p>
          <a:p>
            <a:pPr algn="just">
              <a:lnSpc>
                <a:spcPts val="1600"/>
              </a:lnSpc>
              <a:spcBef>
                <a:spcPts val="900"/>
              </a:spcBef>
              <a:spcAft>
                <a:spcPts val="1200"/>
              </a:spcAft>
              <a:buFont typeface="TimesNewRomanPSMT"/>
              <a:buChar char="—"/>
            </a:pPr>
            <a:r>
              <a:rPr lang="en-GB" altLang="ja-JP" sz="1800" dirty="0">
                <a:solidFill>
                  <a:srgbClr val="0070C0"/>
                </a:solidFill>
                <a:highlight>
                  <a:srgbClr val="00FFFF"/>
                </a:highlight>
                <a:latin typeface="Times New Roman" panose="02020603050405020304" pitchFamily="18" charset="0"/>
                <a:ea typeface="ＭＳ 明朝" panose="02020609040205080304" pitchFamily="17" charset="-128"/>
                <a:cs typeface="TimesNewRomanPSMT"/>
              </a:rPr>
              <a:t>CCA Mode 7: </a:t>
            </a:r>
            <a:r>
              <a:rPr lang="en-US" altLang="ja-JP" sz="1800" dirty="0">
                <a:solidFill>
                  <a:srgbClr val="0070C0"/>
                </a:solidFill>
                <a:highlight>
                  <a:srgbClr val="00FFFF"/>
                </a:highlight>
                <a:latin typeface="Times New Roman" panose="02020603050405020304" pitchFamily="18" charset="0"/>
                <a:ea typeface="ＭＳ 明朝" panose="02020609040205080304" pitchFamily="17" charset="-128"/>
                <a:cs typeface="TimesNewRomanPSMT"/>
              </a:rPr>
              <a:t>NB CCA</a:t>
            </a:r>
            <a:endParaRPr lang="en-US" altLang="ja-JP" sz="1800" i="1" dirty="0">
              <a:latin typeface="Times New Roman" panose="02020603050405020304" pitchFamily="18" charset="0"/>
              <a:cs typeface="Times New Roman" panose="02020603050405020304" pitchFamily="18" charset="0"/>
            </a:endParaRPr>
          </a:p>
        </p:txBody>
      </p:sp>
      <p:sp>
        <p:nvSpPr>
          <p:cNvPr id="4" name="吹き出し: 四角形 3">
            <a:extLst>
              <a:ext uri="{FF2B5EF4-FFF2-40B4-BE49-F238E27FC236}">
                <a16:creationId xmlns:a16="http://schemas.microsoft.com/office/drawing/2014/main" id="{0ED42CD8-DE5B-DBA3-8C1D-B494641E026A}"/>
              </a:ext>
            </a:extLst>
          </p:cNvPr>
          <p:cNvSpPr/>
          <p:nvPr/>
        </p:nvSpPr>
        <p:spPr bwMode="auto">
          <a:xfrm>
            <a:off x="381000" y="2743200"/>
            <a:ext cx="8077200" cy="2590800"/>
          </a:xfrm>
          <a:prstGeom prst="wedgeRectCallout">
            <a:avLst>
              <a:gd name="adj1" fmla="val 32553"/>
              <a:gd name="adj2" fmla="val 66215"/>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7" name="テキスト ボックス 6">
            <a:extLst>
              <a:ext uri="{FF2B5EF4-FFF2-40B4-BE49-F238E27FC236}">
                <a16:creationId xmlns:a16="http://schemas.microsoft.com/office/drawing/2014/main" id="{10A8C172-DB39-CCA2-7ADA-7029B1503844}"/>
              </a:ext>
            </a:extLst>
          </p:cNvPr>
          <p:cNvSpPr txBox="1"/>
          <p:nvPr/>
        </p:nvSpPr>
        <p:spPr>
          <a:xfrm>
            <a:off x="6781800" y="5787008"/>
            <a:ext cx="1295400" cy="400110"/>
          </a:xfrm>
          <a:prstGeom prst="rect">
            <a:avLst/>
          </a:prstGeom>
          <a:noFill/>
        </p:spPr>
        <p:txBody>
          <a:bodyPr wrap="square">
            <a:spAutoFit/>
          </a:bodyPr>
          <a:lstStyle/>
          <a:p>
            <a:r>
              <a:rPr lang="en-US" altLang="ja-JP" sz="2000" dirty="0">
                <a:solidFill>
                  <a:srgbClr val="FF0000"/>
                </a:solidFill>
                <a:latin typeface="Times New Roman" panose="02020603050405020304" pitchFamily="18" charset="0"/>
                <a:ea typeface="ＭＳ 明朝" panose="02020609040205080304" pitchFamily="17" charset="-128"/>
              </a:rPr>
              <a:t>existed  </a:t>
            </a:r>
            <a:endParaRPr lang="ja-JP" altLang="en-US" sz="2000" dirty="0">
              <a:solidFill>
                <a:srgbClr val="FF0000"/>
              </a:solidFill>
            </a:endParaRPr>
          </a:p>
        </p:txBody>
      </p:sp>
      <p:sp>
        <p:nvSpPr>
          <p:cNvPr id="8" name="テキスト ボックス 7">
            <a:extLst>
              <a:ext uri="{FF2B5EF4-FFF2-40B4-BE49-F238E27FC236}">
                <a16:creationId xmlns:a16="http://schemas.microsoft.com/office/drawing/2014/main" id="{74992FB9-35DE-31E6-BA1C-1A6600DE3FF4}"/>
              </a:ext>
            </a:extLst>
          </p:cNvPr>
          <p:cNvSpPr txBox="1"/>
          <p:nvPr/>
        </p:nvSpPr>
        <p:spPr>
          <a:xfrm>
            <a:off x="3046413" y="6078311"/>
            <a:ext cx="1295400" cy="400110"/>
          </a:xfrm>
          <a:prstGeom prst="rect">
            <a:avLst/>
          </a:prstGeom>
          <a:noFill/>
        </p:spPr>
        <p:txBody>
          <a:bodyPr wrap="square">
            <a:spAutoFit/>
          </a:bodyPr>
          <a:lstStyle/>
          <a:p>
            <a:r>
              <a:rPr lang="en-US" altLang="ja-JP" sz="2000" dirty="0">
                <a:solidFill>
                  <a:srgbClr val="FF0000"/>
                </a:solidFill>
                <a:latin typeface="Times New Roman" panose="02020603050405020304" pitchFamily="18" charset="0"/>
                <a:ea typeface="ＭＳ 明朝" panose="02020609040205080304" pitchFamily="17" charset="-128"/>
              </a:rPr>
              <a:t>proposed  </a:t>
            </a:r>
            <a:endParaRPr lang="ja-JP" altLang="en-US" sz="2000" dirty="0">
              <a:solidFill>
                <a:srgbClr val="FF0000"/>
              </a:solidFill>
            </a:endParaRPr>
          </a:p>
        </p:txBody>
      </p:sp>
      <p:sp>
        <p:nvSpPr>
          <p:cNvPr id="9" name="吹き出し: 四角形 8">
            <a:extLst>
              <a:ext uri="{FF2B5EF4-FFF2-40B4-BE49-F238E27FC236}">
                <a16:creationId xmlns:a16="http://schemas.microsoft.com/office/drawing/2014/main" id="{D72FE9FB-876D-084A-15A5-82EA4FFA4C72}"/>
              </a:ext>
            </a:extLst>
          </p:cNvPr>
          <p:cNvSpPr/>
          <p:nvPr/>
        </p:nvSpPr>
        <p:spPr bwMode="auto">
          <a:xfrm>
            <a:off x="423913" y="5620552"/>
            <a:ext cx="2895600" cy="417496"/>
          </a:xfrm>
          <a:prstGeom prst="wedgeRectCallout">
            <a:avLst>
              <a:gd name="adj1" fmla="val 38204"/>
              <a:gd name="adj2" fmla="val 11463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sp>
        <p:nvSpPr>
          <p:cNvPr id="12" name="Rectangle 2">
            <a:extLst>
              <a:ext uri="{FF2B5EF4-FFF2-40B4-BE49-F238E27FC236}">
                <a16:creationId xmlns:a16="http://schemas.microsoft.com/office/drawing/2014/main" id="{A88787B5-D46C-B997-594E-73662DC6BABE}"/>
              </a:ext>
            </a:extLst>
          </p:cNvPr>
          <p:cNvSpPr>
            <a:spLocks noGrp="1" noChangeArrowheads="1"/>
          </p:cNvSpPr>
          <p:nvPr>
            <p:ph type="title"/>
          </p:nvPr>
        </p:nvSpPr>
        <p:spPr>
          <a:xfrm>
            <a:off x="685800" y="838200"/>
            <a:ext cx="7924800" cy="533400"/>
          </a:xfrm>
          <a:ln/>
        </p:spPr>
        <p:txBody>
          <a:bodyPr/>
          <a:lstStyle/>
          <a:p>
            <a:r>
              <a:rPr lang="en-US" altLang="en-US" sz="3200" dirty="0"/>
              <a:t>NB CCA May Simplify Channel Access</a:t>
            </a:r>
          </a:p>
        </p:txBody>
      </p:sp>
    </p:spTree>
    <p:extLst>
      <p:ext uri="{BB962C8B-B14F-4D97-AF65-F5344CB8AC3E}">
        <p14:creationId xmlns:p14="http://schemas.microsoft.com/office/powerpoint/2010/main" val="841628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6</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Avoid Interference with Wi-Fi</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381000" y="1676400"/>
            <a:ext cx="8458200" cy="1905000"/>
          </a:xfrm>
          <a:ln/>
        </p:spPr>
        <p:txBody>
          <a:bodyPr/>
          <a:lstStyle/>
          <a:p>
            <a:pPr>
              <a:lnSpc>
                <a:spcPct val="110000"/>
              </a:lnSpc>
              <a:spcBef>
                <a:spcPts val="1500"/>
              </a:spcBef>
              <a:buFont typeface="+mj-lt"/>
              <a:buAutoNum type="arabicPeriod"/>
            </a:pPr>
            <a:r>
              <a:rPr lang="en-US" altLang="ja-JP" sz="2000" dirty="0">
                <a:latin typeface="+mj-lt"/>
              </a:rPr>
              <a:t>We modify NB CCA to only use sub-GHz channel defined in subclause </a:t>
            </a:r>
            <a:r>
              <a:rPr lang="en-US" altLang="ja-JP" sz="2000" b="1" dirty="0">
                <a:latin typeface="+mj-lt"/>
              </a:rPr>
              <a:t>10.1.3.9</a:t>
            </a:r>
            <a:r>
              <a:rPr lang="en-US" altLang="ja-JP" sz="2000" dirty="0">
                <a:latin typeface="+mj-lt"/>
              </a:rPr>
              <a:t> (Table 10-14) of</a:t>
            </a:r>
            <a:r>
              <a:rPr lang="en-US" altLang="ja-JP" sz="2000" b="1" i="1" dirty="0">
                <a:latin typeface="+mj-lt"/>
              </a:rPr>
              <a:t> </a:t>
            </a:r>
            <a:r>
              <a:rPr lang="en-US" altLang="ja-JP" sz="2000" b="1" dirty="0">
                <a:latin typeface="+mj-lt"/>
              </a:rPr>
              <a:t>IEEE802.15.4-2020</a:t>
            </a:r>
            <a:r>
              <a:rPr lang="en-US" altLang="ja-JP" sz="2000" dirty="0">
                <a:latin typeface="+mj-lt"/>
              </a:rPr>
              <a:t>. Channel spacing is 200 kHz.</a:t>
            </a:r>
          </a:p>
          <a:p>
            <a:pPr>
              <a:lnSpc>
                <a:spcPct val="110000"/>
              </a:lnSpc>
              <a:spcBef>
                <a:spcPts val="1500"/>
              </a:spcBef>
              <a:buFont typeface="+mj-lt"/>
              <a:buAutoNum type="arabicPeriod"/>
            </a:pPr>
            <a:r>
              <a:rPr lang="en-US" sz="2000" dirty="0">
                <a:latin typeface="+mj-lt"/>
              </a:rPr>
              <a:t>Multiple frequency bands are available to meet local regulations.</a:t>
            </a:r>
          </a:p>
          <a:p>
            <a:pPr marL="0" indent="0">
              <a:lnSpc>
                <a:spcPct val="110000"/>
              </a:lnSpc>
              <a:spcBef>
                <a:spcPts val="1500"/>
              </a:spcBef>
              <a:buNone/>
            </a:pPr>
            <a:endParaRPr lang="en-US" sz="2400" i="1" dirty="0">
              <a:latin typeface="+mj-lt"/>
            </a:endParaRPr>
          </a:p>
        </p:txBody>
      </p:sp>
      <p:grpSp>
        <p:nvGrpSpPr>
          <p:cNvPr id="8" name="グループ化 7">
            <a:extLst>
              <a:ext uri="{FF2B5EF4-FFF2-40B4-BE49-F238E27FC236}">
                <a16:creationId xmlns:a16="http://schemas.microsoft.com/office/drawing/2014/main" id="{686A27EB-7BE4-535C-EE49-F3A57CB74D80}"/>
              </a:ext>
            </a:extLst>
          </p:cNvPr>
          <p:cNvGrpSpPr/>
          <p:nvPr/>
        </p:nvGrpSpPr>
        <p:grpSpPr>
          <a:xfrm>
            <a:off x="533400" y="3429000"/>
            <a:ext cx="8229600" cy="2286000"/>
            <a:chOff x="533400" y="3429000"/>
            <a:chExt cx="8229600" cy="2286000"/>
          </a:xfrm>
        </p:grpSpPr>
        <p:grpSp>
          <p:nvGrpSpPr>
            <p:cNvPr id="7" name="グループ化 6">
              <a:extLst>
                <a:ext uri="{FF2B5EF4-FFF2-40B4-BE49-F238E27FC236}">
                  <a16:creationId xmlns:a16="http://schemas.microsoft.com/office/drawing/2014/main" id="{DCEFE18A-3CBF-F302-78EF-E53E2BC25D4D}"/>
                </a:ext>
              </a:extLst>
            </p:cNvPr>
            <p:cNvGrpSpPr/>
            <p:nvPr/>
          </p:nvGrpSpPr>
          <p:grpSpPr>
            <a:xfrm>
              <a:off x="655983" y="3581400"/>
              <a:ext cx="8065604" cy="2054761"/>
              <a:chOff x="773596" y="3865503"/>
              <a:chExt cx="8333961" cy="2054761"/>
            </a:xfrm>
          </p:grpSpPr>
          <p:sp>
            <p:nvSpPr>
              <p:cNvPr id="3" name="テキスト ボックス 2">
                <a:extLst>
                  <a:ext uri="{FF2B5EF4-FFF2-40B4-BE49-F238E27FC236}">
                    <a16:creationId xmlns:a16="http://schemas.microsoft.com/office/drawing/2014/main" id="{8B548CF1-20B6-2307-9F79-7E9594BE8377}"/>
                  </a:ext>
                </a:extLst>
              </p:cNvPr>
              <p:cNvSpPr txBox="1"/>
              <p:nvPr/>
            </p:nvSpPr>
            <p:spPr>
              <a:xfrm>
                <a:off x="800100" y="3865503"/>
                <a:ext cx="7543800" cy="400110"/>
              </a:xfrm>
              <a:prstGeom prst="rect">
                <a:avLst/>
              </a:prstGeom>
              <a:noFill/>
            </p:spPr>
            <p:txBody>
              <a:bodyPr wrap="square">
                <a:spAutoFit/>
              </a:bodyPr>
              <a:lstStyle/>
              <a:p>
                <a:r>
                  <a:rPr lang="en-US" altLang="ja-JP" sz="2000" b="0" i="1" u="none" strike="noStrike" baseline="0" dirty="0" err="1">
                    <a:latin typeface="+mj-ea"/>
                    <a:ea typeface="+mj-ea"/>
                  </a:rPr>
                  <a:t>ChanCenterFreq</a:t>
                </a:r>
                <a:r>
                  <a:rPr lang="en-US" altLang="ja-JP" sz="2000" b="0" i="1" u="none" strike="noStrike" baseline="0" dirty="0">
                    <a:latin typeface="+mj-ea"/>
                    <a:ea typeface="+mj-ea"/>
                  </a:rPr>
                  <a:t> </a:t>
                </a:r>
                <a:r>
                  <a:rPr lang="en-US" altLang="ja-JP" sz="2000" b="0" i="0" u="none" strike="noStrike" baseline="0" dirty="0">
                    <a:latin typeface="+mj-ea"/>
                    <a:ea typeface="+mj-ea"/>
                  </a:rPr>
                  <a:t>= </a:t>
                </a:r>
                <a:r>
                  <a:rPr lang="en-US" altLang="ja-JP" sz="2000" b="0" i="1" u="none" strike="noStrike" baseline="0" dirty="0">
                    <a:latin typeface="+mj-ea"/>
                    <a:ea typeface="+mj-ea"/>
                  </a:rPr>
                  <a:t>ChanCenterFreq</a:t>
                </a:r>
                <a:r>
                  <a:rPr lang="en-US" altLang="ja-JP" sz="2000" b="0" i="0" u="none" strike="noStrike" baseline="0" dirty="0">
                    <a:latin typeface="+mj-ea"/>
                    <a:ea typeface="+mj-ea"/>
                  </a:rPr>
                  <a:t>0 + </a:t>
                </a:r>
                <a:r>
                  <a:rPr lang="en-US" altLang="ja-JP" sz="2000" b="0" i="1" u="none" strike="noStrike" baseline="0" dirty="0" err="1">
                    <a:latin typeface="+mj-ea"/>
                    <a:ea typeface="+mj-ea"/>
                  </a:rPr>
                  <a:t>NumChan</a:t>
                </a:r>
                <a:r>
                  <a:rPr lang="en-US" altLang="ja-JP" sz="2000" b="0" i="1" u="none" strike="noStrike" baseline="0" dirty="0">
                    <a:latin typeface="+mj-ea"/>
                    <a:ea typeface="+mj-ea"/>
                  </a:rPr>
                  <a:t> </a:t>
                </a:r>
                <a:r>
                  <a:rPr lang="en-US" altLang="ja-JP" sz="2000" b="0" i="0" u="none" strike="noStrike" baseline="0" dirty="0">
                    <a:latin typeface="+mj-ea"/>
                    <a:ea typeface="+mj-ea"/>
                  </a:rPr>
                  <a:t>× </a:t>
                </a:r>
                <a:r>
                  <a:rPr lang="en-US" altLang="ja-JP" sz="2000" b="0" i="1" u="none" strike="noStrike" baseline="0" dirty="0" err="1">
                    <a:latin typeface="+mj-ea"/>
                    <a:ea typeface="+mj-ea"/>
                  </a:rPr>
                  <a:t>ChanSpacing</a:t>
                </a:r>
                <a:endParaRPr lang="ja-JP" altLang="en-US" sz="2000" dirty="0">
                  <a:latin typeface="+mj-ea"/>
                  <a:ea typeface="+mj-ea"/>
                </a:endParaRPr>
              </a:p>
            </p:txBody>
          </p:sp>
          <p:sp>
            <p:nvSpPr>
              <p:cNvPr id="5" name="テキスト ボックス 4">
                <a:extLst>
                  <a:ext uri="{FF2B5EF4-FFF2-40B4-BE49-F238E27FC236}">
                    <a16:creationId xmlns:a16="http://schemas.microsoft.com/office/drawing/2014/main" id="{B2F841CC-792F-6835-39C9-0C3938F7293D}"/>
                  </a:ext>
                </a:extLst>
              </p:cNvPr>
              <p:cNvSpPr txBox="1"/>
              <p:nvPr/>
            </p:nvSpPr>
            <p:spPr>
              <a:xfrm>
                <a:off x="773596" y="4442936"/>
                <a:ext cx="8333961" cy="1477328"/>
              </a:xfrm>
              <a:prstGeom prst="rect">
                <a:avLst/>
              </a:prstGeom>
              <a:noFill/>
            </p:spPr>
            <p:txBody>
              <a:bodyPr wrap="square">
                <a:spAutoFit/>
              </a:bodyPr>
              <a:lstStyle/>
              <a:p>
                <a:pPr algn="l"/>
                <a:endParaRPr lang="en-US" altLang="ja-JP" sz="1800" b="0" i="0" u="none" strike="noStrike" baseline="0" dirty="0">
                  <a:latin typeface="TimesNewRomanPSMT"/>
                </a:endParaRPr>
              </a:p>
              <a:p>
                <a:pPr algn="l"/>
                <a:r>
                  <a:rPr lang="en-US" altLang="ja-JP" sz="1800" b="0" i="1" u="none" strike="noStrike" baseline="0" dirty="0">
                    <a:latin typeface="TimesNewRomanPS-ItalicMT"/>
                  </a:rPr>
                  <a:t>ChanCenterFreq</a:t>
                </a:r>
                <a:r>
                  <a:rPr lang="en-US" altLang="ja-JP" sz="1800" b="0" i="0" u="none" strike="noStrike" baseline="0" dirty="0">
                    <a:latin typeface="TimesNewRomanPSMT"/>
                  </a:rPr>
                  <a:t>0 is the first channel center frequency</a:t>
                </a:r>
              </a:p>
              <a:p>
                <a:pPr algn="l"/>
                <a:r>
                  <a:rPr lang="en-US" altLang="ja-JP" sz="1800" b="0" i="1" u="none" strike="noStrike" baseline="0" dirty="0" err="1">
                    <a:latin typeface="TimesNewRomanPS-ItalicMT"/>
                  </a:rPr>
                  <a:t>ChanSpacing</a:t>
                </a:r>
                <a:r>
                  <a:rPr lang="en-US" altLang="ja-JP" sz="1800" b="0" i="1" u="none" strike="noStrike" baseline="0" dirty="0">
                    <a:latin typeface="TimesNewRomanPS-ItalicMT"/>
                  </a:rPr>
                  <a:t> </a:t>
                </a:r>
                <a:r>
                  <a:rPr lang="en-US" altLang="ja-JP" sz="1800" b="0" i="0" u="none" strike="noStrike" baseline="0" dirty="0">
                    <a:latin typeface="TimesNewRomanPSMT"/>
                  </a:rPr>
                  <a:t>is the separation between adjacent channels</a:t>
                </a:r>
              </a:p>
              <a:p>
                <a:pPr algn="l"/>
                <a:r>
                  <a:rPr lang="en-US" altLang="ja-JP" sz="1800" b="0" i="1" u="none" strike="noStrike" baseline="0" dirty="0" err="1">
                    <a:latin typeface="TimesNewRomanPS-ItalicMT"/>
                  </a:rPr>
                  <a:t>NumChan</a:t>
                </a:r>
                <a:r>
                  <a:rPr lang="en-US" altLang="ja-JP" sz="1800" b="0" i="1" u="none" strike="noStrike" baseline="0" dirty="0">
                    <a:latin typeface="TimesNewRomanPS-ItalicMT"/>
                  </a:rPr>
                  <a:t> </a:t>
                </a:r>
                <a:r>
                  <a:rPr lang="en-US" altLang="ja-JP" sz="1800" b="0" i="0" u="none" strike="noStrike" baseline="0" dirty="0">
                    <a:latin typeface="TimesNewRomanPSMT"/>
                  </a:rPr>
                  <a:t>is the channel number from 0 to </a:t>
                </a:r>
                <a:r>
                  <a:rPr lang="en-US" altLang="ja-JP" sz="1800" b="0" i="1" u="none" strike="noStrike" baseline="0" dirty="0" err="1">
                    <a:latin typeface="TimesNewRomanPS-ItalicMT"/>
                  </a:rPr>
                  <a:t>TotalNumChan</a:t>
                </a:r>
                <a:r>
                  <a:rPr lang="en-US" altLang="ja-JP" sz="1800" b="0" i="0" u="none" strike="noStrike" baseline="0" dirty="0">
                    <a:latin typeface="TimesNewRomanPSMT"/>
                  </a:rPr>
                  <a:t>–1</a:t>
                </a:r>
              </a:p>
              <a:p>
                <a:pPr algn="l"/>
                <a:r>
                  <a:rPr lang="en-US" altLang="ja-JP" sz="1800" b="0" i="1" u="none" strike="noStrike" baseline="0" dirty="0" err="1">
                    <a:latin typeface="TimesNewRomanPS-ItalicMT"/>
                  </a:rPr>
                  <a:t>TotalNumChan</a:t>
                </a:r>
                <a:r>
                  <a:rPr lang="en-US" altLang="ja-JP" sz="1800" b="0" i="1" u="none" strike="noStrike" baseline="0" dirty="0">
                    <a:latin typeface="TimesNewRomanPS-ItalicMT"/>
                  </a:rPr>
                  <a:t> </a:t>
                </a:r>
                <a:r>
                  <a:rPr lang="en-US" altLang="ja-JP" sz="1800" b="0" i="0" u="none" strike="noStrike" baseline="0" dirty="0">
                    <a:latin typeface="TimesNewRomanPSMT"/>
                  </a:rPr>
                  <a:t>is the total number of channels for the available frequency band</a:t>
                </a:r>
                <a:endParaRPr lang="ja-JP" altLang="en-US" sz="1800" dirty="0"/>
              </a:p>
            </p:txBody>
          </p:sp>
        </p:grpSp>
        <p:sp>
          <p:nvSpPr>
            <p:cNvPr id="4" name="正方形/長方形 3">
              <a:extLst>
                <a:ext uri="{FF2B5EF4-FFF2-40B4-BE49-F238E27FC236}">
                  <a16:creationId xmlns:a16="http://schemas.microsoft.com/office/drawing/2014/main" id="{2BA3F995-E24B-23C2-604C-F8F9C51F082E}"/>
                </a:ext>
              </a:extLst>
            </p:cNvPr>
            <p:cNvSpPr/>
            <p:nvPr/>
          </p:nvSpPr>
          <p:spPr bwMode="auto">
            <a:xfrm>
              <a:off x="533400" y="3429000"/>
              <a:ext cx="8229600" cy="2286000"/>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pSp>
    </p:spTree>
    <p:extLst>
      <p:ext uri="{BB962C8B-B14F-4D97-AF65-F5344CB8AC3E}">
        <p14:creationId xmlns:p14="http://schemas.microsoft.com/office/powerpoint/2010/main" val="31742287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7</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Available Frequency Bands from Table 10-14</a:t>
            </a:r>
          </a:p>
        </p:txBody>
      </p:sp>
      <p:graphicFrame>
        <p:nvGraphicFramePr>
          <p:cNvPr id="3" name="表 3">
            <a:extLst>
              <a:ext uri="{FF2B5EF4-FFF2-40B4-BE49-F238E27FC236}">
                <a16:creationId xmlns:a16="http://schemas.microsoft.com/office/drawing/2014/main" id="{50E5CF75-5447-0A0A-9D18-4B41791B0520}"/>
              </a:ext>
            </a:extLst>
          </p:cNvPr>
          <p:cNvGraphicFramePr>
            <a:graphicFrameLocks noGrp="1"/>
          </p:cNvGraphicFramePr>
          <p:nvPr>
            <p:extLst>
              <p:ext uri="{D42A27DB-BD31-4B8C-83A1-F6EECF244321}">
                <p14:modId xmlns:p14="http://schemas.microsoft.com/office/powerpoint/2010/main" val="560131984"/>
              </p:ext>
            </p:extLst>
          </p:nvPr>
        </p:nvGraphicFramePr>
        <p:xfrm>
          <a:off x="533400" y="1905000"/>
          <a:ext cx="8229600" cy="3410855"/>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1406359972"/>
                    </a:ext>
                  </a:extLst>
                </a:gridCol>
                <a:gridCol w="1295400">
                  <a:extLst>
                    <a:ext uri="{9D8B030D-6E8A-4147-A177-3AD203B41FA5}">
                      <a16:colId xmlns:a16="http://schemas.microsoft.com/office/drawing/2014/main" val="3594252569"/>
                    </a:ext>
                  </a:extLst>
                </a:gridCol>
                <a:gridCol w="1676400">
                  <a:extLst>
                    <a:ext uri="{9D8B030D-6E8A-4147-A177-3AD203B41FA5}">
                      <a16:colId xmlns:a16="http://schemas.microsoft.com/office/drawing/2014/main" val="1414236574"/>
                    </a:ext>
                  </a:extLst>
                </a:gridCol>
                <a:gridCol w="1828800">
                  <a:extLst>
                    <a:ext uri="{9D8B030D-6E8A-4147-A177-3AD203B41FA5}">
                      <a16:colId xmlns:a16="http://schemas.microsoft.com/office/drawing/2014/main" val="2932167540"/>
                    </a:ext>
                  </a:extLst>
                </a:gridCol>
                <a:gridCol w="2133600">
                  <a:extLst>
                    <a:ext uri="{9D8B030D-6E8A-4147-A177-3AD203B41FA5}">
                      <a16:colId xmlns:a16="http://schemas.microsoft.com/office/drawing/2014/main" val="1929296255"/>
                    </a:ext>
                  </a:extLst>
                </a:gridCol>
              </a:tblGrid>
              <a:tr h="682171">
                <a:tc>
                  <a:txBody>
                    <a:bodyPr/>
                    <a:lstStyle/>
                    <a:p>
                      <a:pPr algn="ctr"/>
                      <a:r>
                        <a:rPr kumimoji="1" lang="en-US" altLang="ja-JP" dirty="0"/>
                        <a:t>Band (MHz)</a:t>
                      </a:r>
                      <a:endParaRPr kumimoji="1" lang="ja-JP" altLang="en-US"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kumimoji="1" lang="en-US" altLang="ja-JP" dirty="0"/>
                        <a:t>Range (MHz)</a:t>
                      </a:r>
                      <a:endParaRPr kumimoji="1" lang="ja-JP" altLang="en-US"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i="1" dirty="0" err="1"/>
                        <a:t>ChanSpacing</a:t>
                      </a:r>
                      <a:r>
                        <a:rPr kumimoji="1" lang="en-US" altLang="ja-JP" dirty="0"/>
                        <a:t> (MHz)</a:t>
                      </a:r>
                      <a:endParaRPr kumimoji="1" lang="ja-JP" altLang="en-US" dirty="0"/>
                    </a:p>
                  </a:txBody>
                  <a:tcPr anchor="ctr">
                    <a:lnT w="12700" cap="flat" cmpd="sng" algn="ctr">
                      <a:solidFill>
                        <a:schemeClr val="tx1"/>
                      </a:solidFill>
                      <a:prstDash val="solid"/>
                      <a:round/>
                      <a:headEnd type="none" w="med" len="med"/>
                      <a:tailEnd type="none" w="med" len="med"/>
                    </a:lnT>
                  </a:tcPr>
                </a:tc>
                <a:tc>
                  <a:txBody>
                    <a:bodyPr/>
                    <a:lstStyle/>
                    <a:p>
                      <a:pPr algn="ctr"/>
                      <a:r>
                        <a:rPr kumimoji="1" lang="en-US" altLang="ja-JP" dirty="0" err="1"/>
                        <a:t>TotalNumChan</a:t>
                      </a:r>
                      <a:endParaRPr kumimoji="1" lang="ja-JP" altLang="en-US" dirty="0"/>
                    </a:p>
                  </a:txBody>
                  <a:tcPr anchor="ctr">
                    <a:lnT w="12700" cap="flat" cmpd="sng" algn="ctr">
                      <a:solidFill>
                        <a:schemeClr val="tx1"/>
                      </a:solidFill>
                      <a:prstDash val="solid"/>
                      <a:round/>
                      <a:headEnd type="none" w="med" len="med"/>
                      <a:tailEnd type="none" w="med" len="med"/>
                    </a:lnT>
                  </a:tcPr>
                </a:tc>
                <a:tc>
                  <a:txBody>
                    <a:bodyPr/>
                    <a:lstStyle/>
                    <a:p>
                      <a:pPr algn="ctr"/>
                      <a:r>
                        <a:rPr lang="en-US" altLang="ja-JP" sz="1800" b="1" i="1" u="none" strike="noStrike" baseline="0" dirty="0">
                          <a:latin typeface="Arial 本文"/>
                        </a:rPr>
                        <a:t>ChanCenterFreq</a:t>
                      </a:r>
                      <a:r>
                        <a:rPr lang="en-US" altLang="ja-JP" sz="1800" b="1" i="0" u="none" strike="noStrike" baseline="0" dirty="0">
                          <a:latin typeface="Arial 本文"/>
                        </a:rPr>
                        <a:t>0</a:t>
                      </a:r>
                      <a:r>
                        <a:rPr kumimoji="1" lang="en-US" altLang="ja-JP" dirty="0">
                          <a:latin typeface="Arial 本文"/>
                        </a:rPr>
                        <a:t> </a:t>
                      </a:r>
                      <a:r>
                        <a:rPr kumimoji="1" lang="en-US" altLang="ja-JP" dirty="0"/>
                        <a:t>(MHz)</a:t>
                      </a:r>
                      <a:endParaRPr kumimoji="1" lang="ja-JP" altLang="en-US"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552240476"/>
                  </a:ext>
                </a:extLst>
              </a:tr>
              <a:tr h="682171">
                <a:tc>
                  <a:txBody>
                    <a:bodyPr/>
                    <a:lstStyle/>
                    <a:p>
                      <a:pPr algn="ctr"/>
                      <a:r>
                        <a:rPr kumimoji="1" lang="en-US" altLang="ja-JP" dirty="0"/>
                        <a:t>915</a:t>
                      </a:r>
                      <a:endParaRPr kumimoji="1" lang="ja-JP" altLang="en-US"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dirty="0"/>
                        <a:t>902-928</a:t>
                      </a:r>
                      <a:endParaRPr kumimoji="1" lang="ja-JP" altLang="en-US" dirty="0"/>
                    </a:p>
                  </a:txBody>
                  <a:tcPr anchor="ctr"/>
                </a:tc>
                <a:tc>
                  <a:txBody>
                    <a:bodyPr/>
                    <a:lstStyle/>
                    <a:p>
                      <a:pPr algn="ctr"/>
                      <a:r>
                        <a:rPr kumimoji="1" lang="en-US" altLang="ja-JP" dirty="0"/>
                        <a:t>0.2</a:t>
                      </a:r>
                      <a:endParaRPr kumimoji="1" lang="ja-JP" altLang="en-US" dirty="0"/>
                    </a:p>
                  </a:txBody>
                  <a:tcPr anchor="ctr"/>
                </a:tc>
                <a:tc>
                  <a:txBody>
                    <a:bodyPr/>
                    <a:lstStyle/>
                    <a:p>
                      <a:pPr algn="ctr"/>
                      <a:r>
                        <a:rPr kumimoji="1" lang="en-US" altLang="ja-JP" dirty="0"/>
                        <a:t>129</a:t>
                      </a:r>
                      <a:endParaRPr kumimoji="1" lang="ja-JP" altLang="en-US" dirty="0"/>
                    </a:p>
                  </a:txBody>
                  <a:tcPr anchor="ctr"/>
                </a:tc>
                <a:tc>
                  <a:txBody>
                    <a:bodyPr/>
                    <a:lstStyle/>
                    <a:p>
                      <a:pPr algn="ctr"/>
                      <a:r>
                        <a:rPr kumimoji="1" lang="en-US" altLang="ja-JP" dirty="0"/>
                        <a:t>902.2</a:t>
                      </a:r>
                      <a:endParaRPr kumimoji="1" lang="ja-JP" altLang="en-US"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59661234"/>
                  </a:ext>
                </a:extLst>
              </a:tr>
              <a:tr h="682171">
                <a:tc>
                  <a:txBody>
                    <a:bodyPr/>
                    <a:lstStyle/>
                    <a:p>
                      <a:pPr algn="ctr"/>
                      <a:r>
                        <a:rPr kumimoji="1" lang="en-US" altLang="ja-JP" dirty="0"/>
                        <a:t>780</a:t>
                      </a:r>
                      <a:endParaRPr kumimoji="1" lang="ja-JP" altLang="en-US"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dirty="0"/>
                        <a:t>779-787</a:t>
                      </a:r>
                      <a:endParaRPr kumimoji="1" lang="ja-JP" altLang="en-US" dirty="0"/>
                    </a:p>
                  </a:txBody>
                  <a:tcPr anchor="ctr"/>
                </a:tc>
                <a:tc>
                  <a:txBody>
                    <a:bodyPr/>
                    <a:lstStyle/>
                    <a:p>
                      <a:pPr algn="ctr"/>
                      <a:r>
                        <a:rPr kumimoji="1" lang="en-US" altLang="ja-JP" dirty="0"/>
                        <a:t>0.2</a:t>
                      </a:r>
                      <a:endParaRPr kumimoji="1" lang="ja-JP" altLang="en-US" dirty="0"/>
                    </a:p>
                  </a:txBody>
                  <a:tcPr anchor="ctr"/>
                </a:tc>
                <a:tc>
                  <a:txBody>
                    <a:bodyPr/>
                    <a:lstStyle/>
                    <a:p>
                      <a:pPr algn="ctr"/>
                      <a:r>
                        <a:rPr kumimoji="1" lang="en-US" altLang="ja-JP" dirty="0"/>
                        <a:t>39</a:t>
                      </a:r>
                      <a:endParaRPr kumimoji="1" lang="ja-JP" altLang="en-US" dirty="0"/>
                    </a:p>
                  </a:txBody>
                  <a:tcPr anchor="ctr"/>
                </a:tc>
                <a:tc>
                  <a:txBody>
                    <a:bodyPr/>
                    <a:lstStyle/>
                    <a:p>
                      <a:pPr algn="ctr"/>
                      <a:r>
                        <a:rPr kumimoji="1" lang="en-US" altLang="ja-JP" dirty="0"/>
                        <a:t>779.2</a:t>
                      </a:r>
                      <a:endParaRPr kumimoji="1" lang="ja-JP" altLang="en-US"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65628933"/>
                  </a:ext>
                </a:extLst>
              </a:tr>
              <a:tr h="682171">
                <a:tc>
                  <a:txBody>
                    <a:bodyPr/>
                    <a:lstStyle/>
                    <a:p>
                      <a:pPr algn="ctr"/>
                      <a:r>
                        <a:rPr kumimoji="1" lang="en-US" altLang="ja-JP" dirty="0"/>
                        <a:t>863</a:t>
                      </a:r>
                      <a:endParaRPr kumimoji="1" lang="ja-JP" altLang="en-US" dirty="0"/>
                    </a:p>
                  </a:txBody>
                  <a:tcPr anchor="ctr">
                    <a:lnL w="12700" cap="flat" cmpd="sng" algn="ctr">
                      <a:solidFill>
                        <a:schemeClr val="tx1"/>
                      </a:solidFill>
                      <a:prstDash val="solid"/>
                      <a:round/>
                      <a:headEnd type="none" w="med" len="med"/>
                      <a:tailEnd type="none" w="med" len="med"/>
                    </a:lnL>
                  </a:tcPr>
                </a:tc>
                <a:tc>
                  <a:txBody>
                    <a:bodyPr/>
                    <a:lstStyle/>
                    <a:p>
                      <a:pPr algn="ctr"/>
                      <a:r>
                        <a:rPr kumimoji="1" lang="en-US" altLang="ja-JP" dirty="0"/>
                        <a:t>863-870</a:t>
                      </a:r>
                      <a:endParaRPr kumimoji="1" lang="ja-JP" altLang="en-US" dirty="0"/>
                    </a:p>
                  </a:txBody>
                  <a:tcPr anchor="ctr"/>
                </a:tc>
                <a:tc>
                  <a:txBody>
                    <a:bodyPr/>
                    <a:lstStyle/>
                    <a:p>
                      <a:pPr algn="ctr"/>
                      <a:r>
                        <a:rPr kumimoji="1" lang="en-US" altLang="ja-JP" dirty="0"/>
                        <a:t>0.2</a:t>
                      </a:r>
                      <a:endParaRPr kumimoji="1" lang="ja-JP" altLang="en-US" dirty="0"/>
                    </a:p>
                  </a:txBody>
                  <a:tcPr anchor="ctr"/>
                </a:tc>
                <a:tc>
                  <a:txBody>
                    <a:bodyPr/>
                    <a:lstStyle/>
                    <a:p>
                      <a:pPr algn="ctr"/>
                      <a:r>
                        <a:rPr kumimoji="1" lang="en-US" altLang="ja-JP" dirty="0"/>
                        <a:t>35</a:t>
                      </a:r>
                      <a:endParaRPr kumimoji="1" lang="ja-JP" altLang="en-US" dirty="0"/>
                    </a:p>
                  </a:txBody>
                  <a:tcPr anchor="ctr"/>
                </a:tc>
                <a:tc>
                  <a:txBody>
                    <a:bodyPr/>
                    <a:lstStyle/>
                    <a:p>
                      <a:pPr algn="ctr"/>
                      <a:r>
                        <a:rPr kumimoji="1" lang="en-US" altLang="ja-JP" dirty="0"/>
                        <a:t>863.1</a:t>
                      </a:r>
                      <a:endParaRPr kumimoji="1" lang="ja-JP" altLang="en-US" dirty="0"/>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651590098"/>
                  </a:ext>
                </a:extLst>
              </a:tr>
              <a:tr h="682171">
                <a:tc>
                  <a:txBody>
                    <a:bodyPr/>
                    <a:lstStyle/>
                    <a:p>
                      <a:pPr algn="ctr"/>
                      <a:r>
                        <a:rPr kumimoji="1" lang="en-US" altLang="ja-JP" dirty="0"/>
                        <a:t>470</a:t>
                      </a:r>
                      <a:endParaRPr kumimoji="1" lang="ja-JP" altLang="en-US" dirty="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kumimoji="1" lang="en-US" altLang="ja-JP" dirty="0"/>
                        <a:t>470-510</a:t>
                      </a:r>
                      <a:endParaRPr kumimoji="1" lang="ja-JP" altLang="en-US"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dirty="0"/>
                        <a:t>0.2</a:t>
                      </a:r>
                      <a:endParaRPr kumimoji="1" lang="ja-JP" altLang="en-US"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dirty="0"/>
                        <a:t>199</a:t>
                      </a:r>
                      <a:endParaRPr kumimoji="1" lang="ja-JP" altLang="en-US" dirty="0"/>
                    </a:p>
                  </a:txBody>
                  <a:tcPr anchor="ctr">
                    <a:lnB w="12700" cap="flat" cmpd="sng" algn="ctr">
                      <a:solidFill>
                        <a:schemeClr val="tx1"/>
                      </a:solidFill>
                      <a:prstDash val="solid"/>
                      <a:round/>
                      <a:headEnd type="none" w="med" len="med"/>
                      <a:tailEnd type="none" w="med" len="med"/>
                    </a:lnB>
                  </a:tcPr>
                </a:tc>
                <a:tc>
                  <a:txBody>
                    <a:bodyPr/>
                    <a:lstStyle/>
                    <a:p>
                      <a:pPr algn="ctr"/>
                      <a:r>
                        <a:rPr kumimoji="1" lang="en-US" altLang="ja-JP" dirty="0"/>
                        <a:t>470.2</a:t>
                      </a:r>
                      <a:endParaRPr kumimoji="1" lang="ja-JP" altLang="en-US"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6379061"/>
                  </a:ext>
                </a:extLst>
              </a:tr>
            </a:tbl>
          </a:graphicData>
        </a:graphic>
      </p:graphicFrame>
    </p:spTree>
    <p:extLst>
      <p:ext uri="{BB962C8B-B14F-4D97-AF65-F5344CB8AC3E}">
        <p14:creationId xmlns:p14="http://schemas.microsoft.com/office/powerpoint/2010/main" val="27737907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p:txBody>
          <a:bodyPr/>
          <a:lstStyle/>
          <a:p>
            <a:r>
              <a:rPr lang="en-US" altLang="en-US"/>
              <a:t>Slide </a:t>
            </a:r>
            <a:fld id="{E1E8D913-928F-7A43-9A26-D9879E0302D2}" type="slidenum">
              <a:rPr lang="en-US" altLang="en-US" smtClean="0"/>
              <a:pPr/>
              <a:t>8</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685800" y="838200"/>
            <a:ext cx="7924800" cy="533400"/>
          </a:xfrm>
          <a:ln/>
        </p:spPr>
        <p:txBody>
          <a:bodyPr/>
          <a:lstStyle/>
          <a:p>
            <a:r>
              <a:rPr lang="en-US" altLang="en-US" sz="3200" dirty="0"/>
              <a:t>To Reduce Complexity</a:t>
            </a:r>
          </a:p>
        </p:txBody>
      </p:sp>
      <p:sp>
        <p:nvSpPr>
          <p:cNvPr id="4099" name="Rectangle 3">
            <a:extLst>
              <a:ext uri="{FF2B5EF4-FFF2-40B4-BE49-F238E27FC236}">
                <a16:creationId xmlns:a16="http://schemas.microsoft.com/office/drawing/2014/main" id="{1210ED3E-A9D1-C746-8A79-DFD43B28308F}"/>
              </a:ext>
            </a:extLst>
          </p:cNvPr>
          <p:cNvSpPr>
            <a:spLocks noGrp="1" noChangeArrowheads="1"/>
          </p:cNvSpPr>
          <p:nvPr>
            <p:ph type="body" idx="1"/>
          </p:nvPr>
        </p:nvSpPr>
        <p:spPr>
          <a:xfrm>
            <a:off x="800100" y="1752600"/>
            <a:ext cx="7696200" cy="2971800"/>
          </a:xfrm>
          <a:ln/>
        </p:spPr>
        <p:txBody>
          <a:bodyPr/>
          <a:lstStyle/>
          <a:p>
            <a:pPr>
              <a:lnSpc>
                <a:spcPct val="110000"/>
              </a:lnSpc>
              <a:spcBef>
                <a:spcPts val="1500"/>
              </a:spcBef>
              <a:buFont typeface="+mj-lt"/>
              <a:buAutoNum type="arabicPeriod"/>
            </a:pPr>
            <a:r>
              <a:rPr lang="en-US" sz="2400" dirty="0">
                <a:latin typeface="+mj-lt"/>
              </a:rPr>
              <a:t>Use already standardized O-QPSK in</a:t>
            </a:r>
            <a:r>
              <a:rPr lang="en-US" altLang="ja-JP" sz="2400" dirty="0">
                <a:latin typeface="+mj-lt"/>
              </a:rPr>
              <a:t> Clause 21 of </a:t>
            </a:r>
            <a:r>
              <a:rPr lang="en-US" altLang="ja-JP" sz="2400" b="1" dirty="0">
                <a:latin typeface="+mj-lt"/>
              </a:rPr>
              <a:t>IEEE 802.15.4-2020</a:t>
            </a:r>
            <a:r>
              <a:rPr lang="en-US" altLang="ja-JP" sz="2400" dirty="0">
                <a:latin typeface="+mj-lt"/>
              </a:rPr>
              <a:t> (no new PHY).</a:t>
            </a:r>
          </a:p>
          <a:p>
            <a:pPr>
              <a:lnSpc>
                <a:spcPct val="110000"/>
              </a:lnSpc>
              <a:spcBef>
                <a:spcPts val="1500"/>
              </a:spcBef>
              <a:buFont typeface="+mj-lt"/>
              <a:buAutoNum type="arabicPeriod"/>
            </a:pPr>
            <a:r>
              <a:rPr lang="en-US" sz="2400" dirty="0">
                <a:latin typeface="+mj-lt"/>
              </a:rPr>
              <a:t>Use PSDU rate mode 3.</a:t>
            </a:r>
          </a:p>
          <a:p>
            <a:pPr lvl="1">
              <a:lnSpc>
                <a:spcPct val="110000"/>
              </a:lnSpc>
              <a:spcBef>
                <a:spcPts val="600"/>
              </a:spcBef>
              <a:buFont typeface="Arial" panose="020B0604020202020204" pitchFamily="34" charset="0"/>
              <a:buChar char="•"/>
            </a:pPr>
            <a:r>
              <a:rPr lang="en-US" sz="2000" dirty="0">
                <a:latin typeface="+mj-lt"/>
              </a:rPr>
              <a:t>rate 1/2 FEC + </a:t>
            </a:r>
            <a:r>
              <a:rPr lang="en-US" sz="2000" dirty="0" err="1">
                <a:latin typeface="+mj-lt"/>
              </a:rPr>
              <a:t>interleaver</a:t>
            </a:r>
            <a:endParaRPr lang="en-US" sz="2000" dirty="0">
              <a:latin typeface="+mj-lt"/>
            </a:endParaRPr>
          </a:p>
          <a:p>
            <a:pPr lvl="1">
              <a:lnSpc>
                <a:spcPct val="110000"/>
              </a:lnSpc>
              <a:spcBef>
                <a:spcPts val="600"/>
              </a:spcBef>
              <a:buFont typeface="Arial" panose="020B0604020202020204" pitchFamily="34" charset="0"/>
              <a:buChar char="•"/>
            </a:pPr>
            <a:r>
              <a:rPr lang="en-US" sz="2000" dirty="0">
                <a:latin typeface="+mj-lt"/>
              </a:rPr>
              <a:t>no spreading</a:t>
            </a:r>
          </a:p>
          <a:p>
            <a:pPr lvl="1">
              <a:lnSpc>
                <a:spcPct val="110000"/>
              </a:lnSpc>
              <a:spcBef>
                <a:spcPts val="600"/>
              </a:spcBef>
              <a:buFont typeface="Arial" panose="020B0604020202020204" pitchFamily="34" charset="0"/>
              <a:buChar char="•"/>
            </a:pPr>
            <a:r>
              <a:rPr lang="en-US" sz="2000" dirty="0">
                <a:latin typeface="+mj-lt"/>
              </a:rPr>
              <a:t>no binary differential encoding</a:t>
            </a:r>
          </a:p>
          <a:p>
            <a:pPr>
              <a:lnSpc>
                <a:spcPct val="110000"/>
              </a:lnSpc>
              <a:spcBef>
                <a:spcPts val="1500"/>
              </a:spcBef>
              <a:buFont typeface="+mj-lt"/>
              <a:buAutoNum type="arabicPeriod"/>
            </a:pPr>
            <a:r>
              <a:rPr lang="en-US" sz="2400" dirty="0">
                <a:latin typeface="+mj-lt"/>
              </a:rPr>
              <a:t>One out of the optional CCA modes is required in</a:t>
            </a:r>
            <a:r>
              <a:rPr lang="en-US" altLang="ja-JP" sz="2400" dirty="0">
                <a:latin typeface="+mj-lt"/>
              </a:rPr>
              <a:t> </a:t>
            </a:r>
            <a:r>
              <a:rPr lang="en-US" altLang="ja-JP" sz="2400" b="1" dirty="0">
                <a:latin typeface="+mj-lt"/>
              </a:rPr>
              <a:t>IEEE 802.15.4-2020</a:t>
            </a:r>
            <a:r>
              <a:rPr lang="en-US" sz="2400" dirty="0">
                <a:latin typeface="+mj-lt"/>
              </a:rPr>
              <a:t>. NB CCA add one optional mode which is useful especially when multiple types of UWB radios coexist.</a:t>
            </a:r>
          </a:p>
          <a:p>
            <a:pPr marL="0" indent="0">
              <a:lnSpc>
                <a:spcPct val="110000"/>
              </a:lnSpc>
              <a:spcBef>
                <a:spcPts val="1500"/>
              </a:spcBef>
              <a:buNone/>
            </a:pPr>
            <a:endParaRPr lang="en-US" sz="2400" i="1" dirty="0">
              <a:latin typeface="+mj-lt"/>
            </a:endParaRPr>
          </a:p>
        </p:txBody>
      </p:sp>
    </p:spTree>
    <p:extLst>
      <p:ext uri="{BB962C8B-B14F-4D97-AF65-F5344CB8AC3E}">
        <p14:creationId xmlns:p14="http://schemas.microsoft.com/office/powerpoint/2010/main" val="3350993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BB5A3E6-0352-E842-9030-06E853893A28}"/>
              </a:ext>
            </a:extLst>
          </p:cNvPr>
          <p:cNvSpPr>
            <a:spLocks noGrp="1"/>
          </p:cNvSpPr>
          <p:nvPr>
            <p:ph type="sldNum" sz="quarter" idx="12"/>
          </p:nvPr>
        </p:nvSpPr>
        <p:spPr>
          <a:xfrm>
            <a:off x="4344988" y="6477000"/>
            <a:ext cx="530225" cy="182562"/>
          </a:xfrm>
        </p:spPr>
        <p:txBody>
          <a:bodyPr/>
          <a:lstStyle/>
          <a:p>
            <a:r>
              <a:rPr lang="en-US" altLang="en-US"/>
              <a:t>Slide </a:t>
            </a:r>
            <a:fld id="{E1E8D913-928F-7A43-9A26-D9879E0302D2}" type="slidenum">
              <a:rPr lang="en-US" altLang="en-US" smtClean="0"/>
              <a:pPr/>
              <a:t>9</a:t>
            </a:fld>
            <a:endParaRPr lang="en-US" altLang="en-US"/>
          </a:p>
        </p:txBody>
      </p:sp>
      <p:sp>
        <p:nvSpPr>
          <p:cNvPr id="4098" name="Rectangle 2">
            <a:extLst>
              <a:ext uri="{FF2B5EF4-FFF2-40B4-BE49-F238E27FC236}">
                <a16:creationId xmlns:a16="http://schemas.microsoft.com/office/drawing/2014/main" id="{46F6904E-5F83-C642-BDE6-601DF294B75D}"/>
              </a:ext>
            </a:extLst>
          </p:cNvPr>
          <p:cNvSpPr>
            <a:spLocks noGrp="1" noChangeArrowheads="1"/>
          </p:cNvSpPr>
          <p:nvPr>
            <p:ph type="title"/>
          </p:nvPr>
        </p:nvSpPr>
        <p:spPr>
          <a:xfrm>
            <a:off x="457200" y="838200"/>
            <a:ext cx="8153400" cy="533400"/>
          </a:xfrm>
          <a:ln/>
        </p:spPr>
        <p:txBody>
          <a:bodyPr/>
          <a:lstStyle/>
          <a:p>
            <a:r>
              <a:rPr lang="en-US" altLang="ja-JP" sz="3200" dirty="0"/>
              <a:t>Use One NB CCA Pattern</a:t>
            </a:r>
            <a:endParaRPr lang="en-US" altLang="en-US" sz="3200" strike="sngStrike" dirty="0"/>
          </a:p>
        </p:txBody>
      </p:sp>
      <p:grpSp>
        <p:nvGrpSpPr>
          <p:cNvPr id="3" name="グループ化 2">
            <a:extLst>
              <a:ext uri="{FF2B5EF4-FFF2-40B4-BE49-F238E27FC236}">
                <a16:creationId xmlns:a16="http://schemas.microsoft.com/office/drawing/2014/main" id="{B20EC297-9D96-A90F-5997-3313952FC2A3}"/>
              </a:ext>
            </a:extLst>
          </p:cNvPr>
          <p:cNvGrpSpPr/>
          <p:nvPr/>
        </p:nvGrpSpPr>
        <p:grpSpPr>
          <a:xfrm>
            <a:off x="1114427" y="3962400"/>
            <a:ext cx="6991345" cy="1838862"/>
            <a:chOff x="1450341" y="4612966"/>
            <a:chExt cx="6991345" cy="1838862"/>
          </a:xfrm>
        </p:grpSpPr>
        <p:cxnSp>
          <p:nvCxnSpPr>
            <p:cNvPr id="7" name="直線矢印コネクタ 6">
              <a:extLst>
                <a:ext uri="{FF2B5EF4-FFF2-40B4-BE49-F238E27FC236}">
                  <a16:creationId xmlns:a16="http://schemas.microsoft.com/office/drawing/2014/main" id="{752AFC36-7741-6868-59D3-52A0B97AE1FF}"/>
                </a:ext>
              </a:extLst>
            </p:cNvPr>
            <p:cNvCxnSpPr/>
            <p:nvPr/>
          </p:nvCxnSpPr>
          <p:spPr bwMode="auto">
            <a:xfrm>
              <a:off x="2136141" y="6103314"/>
              <a:ext cx="5943600" cy="0"/>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線矢印コネクタ 8">
              <a:extLst>
                <a:ext uri="{FF2B5EF4-FFF2-40B4-BE49-F238E27FC236}">
                  <a16:creationId xmlns:a16="http://schemas.microsoft.com/office/drawing/2014/main" id="{DD2B4394-AB73-859C-37EE-516190ED4139}"/>
                </a:ext>
              </a:extLst>
            </p:cNvPr>
            <p:cNvCxnSpPr/>
            <p:nvPr/>
          </p:nvCxnSpPr>
          <p:spPr bwMode="auto">
            <a:xfrm flipV="1">
              <a:off x="2137094" y="4687896"/>
              <a:ext cx="0" cy="1456155"/>
            </a:xfrm>
            <a:prstGeom prst="straightConnector1">
              <a:avLst/>
            </a:prstGeom>
            <a:solidFill>
              <a:schemeClr val="accent1"/>
            </a:solidFill>
            <a:ln w="19050" cap="flat" cmpd="sng" algn="ctr">
              <a:solidFill>
                <a:schemeClr val="tx1"/>
              </a:solidFill>
              <a:prstDash val="solid"/>
              <a:round/>
              <a:headEnd type="none" w="sm" len="sm"/>
              <a:tailEnd type="triangle"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0" name="表 4">
              <a:extLst>
                <a:ext uri="{FF2B5EF4-FFF2-40B4-BE49-F238E27FC236}">
                  <a16:creationId xmlns:a16="http://schemas.microsoft.com/office/drawing/2014/main" id="{FB59C874-CBB3-2C26-088F-6515D1D36332}"/>
                </a:ext>
              </a:extLst>
            </p:cNvPr>
            <p:cNvGraphicFramePr>
              <a:graphicFrameLocks/>
            </p:cNvGraphicFramePr>
            <p:nvPr>
              <p:extLst>
                <p:ext uri="{D42A27DB-BD31-4B8C-83A1-F6EECF244321}">
                  <p14:modId xmlns:p14="http://schemas.microsoft.com/office/powerpoint/2010/main" val="3221533428"/>
                </p:ext>
              </p:extLst>
            </p:nvPr>
          </p:nvGraphicFramePr>
          <p:xfrm>
            <a:off x="2136142" y="5846136"/>
            <a:ext cx="5029200" cy="36576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1119923442"/>
                      </a:ext>
                    </a:extLst>
                  </a:gridCol>
                  <a:gridCol w="457200">
                    <a:extLst>
                      <a:ext uri="{9D8B030D-6E8A-4147-A177-3AD203B41FA5}">
                        <a16:colId xmlns:a16="http://schemas.microsoft.com/office/drawing/2014/main" val="2281333955"/>
                      </a:ext>
                    </a:extLst>
                  </a:gridCol>
                  <a:gridCol w="457200">
                    <a:extLst>
                      <a:ext uri="{9D8B030D-6E8A-4147-A177-3AD203B41FA5}">
                        <a16:colId xmlns:a16="http://schemas.microsoft.com/office/drawing/2014/main" val="1753079828"/>
                      </a:ext>
                    </a:extLst>
                  </a:gridCol>
                  <a:gridCol w="457200">
                    <a:extLst>
                      <a:ext uri="{9D8B030D-6E8A-4147-A177-3AD203B41FA5}">
                        <a16:colId xmlns:a16="http://schemas.microsoft.com/office/drawing/2014/main" val="3010640416"/>
                      </a:ext>
                    </a:extLst>
                  </a:gridCol>
                  <a:gridCol w="457200">
                    <a:extLst>
                      <a:ext uri="{9D8B030D-6E8A-4147-A177-3AD203B41FA5}">
                        <a16:colId xmlns:a16="http://schemas.microsoft.com/office/drawing/2014/main" val="1076922689"/>
                      </a:ext>
                    </a:extLst>
                  </a:gridCol>
                  <a:gridCol w="457200">
                    <a:extLst>
                      <a:ext uri="{9D8B030D-6E8A-4147-A177-3AD203B41FA5}">
                        <a16:colId xmlns:a16="http://schemas.microsoft.com/office/drawing/2014/main" val="3345763808"/>
                      </a:ext>
                    </a:extLst>
                  </a:gridCol>
                  <a:gridCol w="457200">
                    <a:extLst>
                      <a:ext uri="{9D8B030D-6E8A-4147-A177-3AD203B41FA5}">
                        <a16:colId xmlns:a16="http://schemas.microsoft.com/office/drawing/2014/main" val="1070097167"/>
                      </a:ext>
                    </a:extLst>
                  </a:gridCol>
                  <a:gridCol w="457200">
                    <a:extLst>
                      <a:ext uri="{9D8B030D-6E8A-4147-A177-3AD203B41FA5}">
                        <a16:colId xmlns:a16="http://schemas.microsoft.com/office/drawing/2014/main" val="520776698"/>
                      </a:ext>
                    </a:extLst>
                  </a:gridCol>
                  <a:gridCol w="457200">
                    <a:extLst>
                      <a:ext uri="{9D8B030D-6E8A-4147-A177-3AD203B41FA5}">
                        <a16:colId xmlns:a16="http://schemas.microsoft.com/office/drawing/2014/main" val="2985405112"/>
                      </a:ext>
                    </a:extLst>
                  </a:gridCol>
                  <a:gridCol w="457200">
                    <a:extLst>
                      <a:ext uri="{9D8B030D-6E8A-4147-A177-3AD203B41FA5}">
                        <a16:colId xmlns:a16="http://schemas.microsoft.com/office/drawing/2014/main" val="1511688585"/>
                      </a:ext>
                    </a:extLst>
                  </a:gridCol>
                  <a:gridCol w="457200">
                    <a:extLst>
                      <a:ext uri="{9D8B030D-6E8A-4147-A177-3AD203B41FA5}">
                        <a16:colId xmlns:a16="http://schemas.microsoft.com/office/drawing/2014/main" val="168908202"/>
                      </a:ext>
                    </a:extLst>
                  </a:gridCol>
                </a:tblGrid>
                <a:tr h="324000">
                  <a:tc>
                    <a:txBody>
                      <a:bodyPr/>
                      <a:lstStyle/>
                      <a:p>
                        <a:endParaRPr kumimoji="1" lang="ja-JP" altLang="en-US" dirty="0"/>
                      </a:p>
                    </a:txBody>
                    <a:tcPr>
                      <a:lnL w="9525" cap="flat" cmpd="sng" algn="ctr">
                        <a:noFill/>
                        <a:prstDash val="sysDot"/>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9525" cap="flat" cmpd="sng" algn="ctr">
                        <a:noFill/>
                        <a:prstDash val="sysDot"/>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sp>
          <p:nvSpPr>
            <p:cNvPr id="11" name="正方形/長方形 10">
              <a:extLst>
                <a:ext uri="{FF2B5EF4-FFF2-40B4-BE49-F238E27FC236}">
                  <a16:creationId xmlns:a16="http://schemas.microsoft.com/office/drawing/2014/main" id="{DB48720E-E2B7-5F45-57C6-94E3498A3C05}"/>
                </a:ext>
              </a:extLst>
            </p:cNvPr>
            <p:cNvSpPr/>
            <p:nvPr/>
          </p:nvSpPr>
          <p:spPr bwMode="auto">
            <a:xfrm>
              <a:off x="2153392" y="5838084"/>
              <a:ext cx="3200397" cy="182527"/>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anose="02020603050405020304" pitchFamily="18" charset="0"/>
              </a:endParaRPr>
            </a:p>
          </p:txBody>
        </p:sp>
        <p:graphicFrame>
          <p:nvGraphicFramePr>
            <p:cNvPr id="12" name="表 11">
              <a:extLst>
                <a:ext uri="{FF2B5EF4-FFF2-40B4-BE49-F238E27FC236}">
                  <a16:creationId xmlns:a16="http://schemas.microsoft.com/office/drawing/2014/main" id="{E91924BE-D3B7-3B2A-4104-998C6ABA5947}"/>
                </a:ext>
              </a:extLst>
            </p:cNvPr>
            <p:cNvGraphicFramePr>
              <a:graphicFrameLocks/>
            </p:cNvGraphicFramePr>
            <p:nvPr>
              <p:extLst>
                <p:ext uri="{D42A27DB-BD31-4B8C-83A1-F6EECF244321}">
                  <p14:modId xmlns:p14="http://schemas.microsoft.com/office/powerpoint/2010/main" val="4098488889"/>
                </p:ext>
              </p:extLst>
            </p:nvPr>
          </p:nvGraphicFramePr>
          <p:xfrm>
            <a:off x="2136136" y="5382468"/>
            <a:ext cx="5486400" cy="720000"/>
          </p:xfrm>
          <a:graphic>
            <a:graphicData uri="http://schemas.openxmlformats.org/drawingml/2006/table">
              <a:tbl>
                <a:tblPr firstRow="1" bandRow="1">
                  <a:tableStyleId>{5C22544A-7EE6-4342-B048-85BDC9FD1C3A}</a:tableStyleId>
                </a:tblPr>
                <a:tblGrid>
                  <a:gridCol w="457200">
                    <a:extLst>
                      <a:ext uri="{9D8B030D-6E8A-4147-A177-3AD203B41FA5}">
                        <a16:colId xmlns:a16="http://schemas.microsoft.com/office/drawing/2014/main" val="1119923442"/>
                      </a:ext>
                    </a:extLst>
                  </a:gridCol>
                  <a:gridCol w="457200">
                    <a:extLst>
                      <a:ext uri="{9D8B030D-6E8A-4147-A177-3AD203B41FA5}">
                        <a16:colId xmlns:a16="http://schemas.microsoft.com/office/drawing/2014/main" val="2281333955"/>
                      </a:ext>
                    </a:extLst>
                  </a:gridCol>
                  <a:gridCol w="457200">
                    <a:extLst>
                      <a:ext uri="{9D8B030D-6E8A-4147-A177-3AD203B41FA5}">
                        <a16:colId xmlns:a16="http://schemas.microsoft.com/office/drawing/2014/main" val="1753079828"/>
                      </a:ext>
                    </a:extLst>
                  </a:gridCol>
                  <a:gridCol w="457200">
                    <a:extLst>
                      <a:ext uri="{9D8B030D-6E8A-4147-A177-3AD203B41FA5}">
                        <a16:colId xmlns:a16="http://schemas.microsoft.com/office/drawing/2014/main" val="3010640416"/>
                      </a:ext>
                    </a:extLst>
                  </a:gridCol>
                  <a:gridCol w="457200">
                    <a:extLst>
                      <a:ext uri="{9D8B030D-6E8A-4147-A177-3AD203B41FA5}">
                        <a16:colId xmlns:a16="http://schemas.microsoft.com/office/drawing/2014/main" val="1076922689"/>
                      </a:ext>
                    </a:extLst>
                  </a:gridCol>
                  <a:gridCol w="457200">
                    <a:extLst>
                      <a:ext uri="{9D8B030D-6E8A-4147-A177-3AD203B41FA5}">
                        <a16:colId xmlns:a16="http://schemas.microsoft.com/office/drawing/2014/main" val="3345763808"/>
                      </a:ext>
                    </a:extLst>
                  </a:gridCol>
                  <a:gridCol w="457200">
                    <a:extLst>
                      <a:ext uri="{9D8B030D-6E8A-4147-A177-3AD203B41FA5}">
                        <a16:colId xmlns:a16="http://schemas.microsoft.com/office/drawing/2014/main" val="1070097167"/>
                      </a:ext>
                    </a:extLst>
                  </a:gridCol>
                  <a:gridCol w="457200">
                    <a:extLst>
                      <a:ext uri="{9D8B030D-6E8A-4147-A177-3AD203B41FA5}">
                        <a16:colId xmlns:a16="http://schemas.microsoft.com/office/drawing/2014/main" val="1284549434"/>
                      </a:ext>
                    </a:extLst>
                  </a:gridCol>
                  <a:gridCol w="457200">
                    <a:extLst>
                      <a:ext uri="{9D8B030D-6E8A-4147-A177-3AD203B41FA5}">
                        <a16:colId xmlns:a16="http://schemas.microsoft.com/office/drawing/2014/main" val="1169602519"/>
                      </a:ext>
                    </a:extLst>
                  </a:gridCol>
                  <a:gridCol w="457200">
                    <a:extLst>
                      <a:ext uri="{9D8B030D-6E8A-4147-A177-3AD203B41FA5}">
                        <a16:colId xmlns:a16="http://schemas.microsoft.com/office/drawing/2014/main" val="643575660"/>
                      </a:ext>
                    </a:extLst>
                  </a:gridCol>
                  <a:gridCol w="457200">
                    <a:extLst>
                      <a:ext uri="{9D8B030D-6E8A-4147-A177-3AD203B41FA5}">
                        <a16:colId xmlns:a16="http://schemas.microsoft.com/office/drawing/2014/main" val="3832717511"/>
                      </a:ext>
                    </a:extLst>
                  </a:gridCol>
                  <a:gridCol w="457200">
                    <a:extLst>
                      <a:ext uri="{9D8B030D-6E8A-4147-A177-3AD203B41FA5}">
                        <a16:colId xmlns:a16="http://schemas.microsoft.com/office/drawing/2014/main" val="2864085355"/>
                      </a:ext>
                    </a:extLst>
                  </a:gridCol>
                </a:tblGrid>
                <a:tr h="720000">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kumimoji="1" lang="ja-JP" altLang="en-US"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9525" cap="flat" cmpd="sng" algn="ctr">
                        <a:noFill/>
                        <a:prstDash val="sysDot"/>
                        <a:round/>
                        <a:headEnd type="none" w="med" len="med"/>
                        <a:tailEnd type="none" w="med" len="med"/>
                      </a:lnR>
                      <a:lnT w="9525" cap="flat" cmpd="sng" algn="ctr">
                        <a:noFill/>
                        <a:prstDash val="sysDot"/>
                        <a:round/>
                        <a:headEnd type="none" w="med" len="med"/>
                        <a:tailEnd type="none" w="med" len="med"/>
                      </a:lnT>
                      <a:lnB w="9525" cap="flat" cmpd="sng" algn="ctr">
                        <a:noFill/>
                        <a:prstDash val="sysDot"/>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634333"/>
                    </a:ext>
                  </a:extLst>
                </a:tr>
              </a:tbl>
            </a:graphicData>
          </a:graphic>
        </p:graphicFrame>
        <p:sp>
          <p:nvSpPr>
            <p:cNvPr id="13" name="テキスト ボックス 12">
              <a:extLst>
                <a:ext uri="{FF2B5EF4-FFF2-40B4-BE49-F238E27FC236}">
                  <a16:creationId xmlns:a16="http://schemas.microsoft.com/office/drawing/2014/main" id="{346B4AAA-2A61-411C-60A6-2FF2E30774E2}"/>
                </a:ext>
              </a:extLst>
            </p:cNvPr>
            <p:cNvSpPr txBox="1"/>
            <p:nvPr/>
          </p:nvSpPr>
          <p:spPr>
            <a:xfrm>
              <a:off x="7012938" y="6144051"/>
              <a:ext cx="1428748" cy="307777"/>
            </a:xfrm>
            <a:prstGeom prst="rect">
              <a:avLst/>
            </a:prstGeom>
            <a:noFill/>
          </p:spPr>
          <p:txBody>
            <a:bodyPr wrap="square">
              <a:spAutoFit/>
            </a:bodyPr>
            <a:lstStyle/>
            <a:p>
              <a:r>
                <a:rPr lang="en-US" altLang="ja-JP" sz="1400" dirty="0">
                  <a:latin typeface="Arial" panose="020B0604020202020204" pitchFamily="34" charset="0"/>
                  <a:cs typeface="Arial" panose="020B0604020202020204" pitchFamily="34" charset="0"/>
                </a:rPr>
                <a:t>Time (symbols)</a:t>
              </a:r>
              <a:endParaRPr lang="ja-JP" altLang="en-US" sz="1400" dirty="0">
                <a:latin typeface="Arial" panose="020B0604020202020204" pitchFamily="34" charset="0"/>
                <a:cs typeface="Arial" panose="020B0604020202020204" pitchFamily="34" charset="0"/>
              </a:endParaRPr>
            </a:p>
          </p:txBody>
        </p:sp>
        <p:sp>
          <p:nvSpPr>
            <p:cNvPr id="14" name="テキスト ボックス 13">
              <a:extLst>
                <a:ext uri="{FF2B5EF4-FFF2-40B4-BE49-F238E27FC236}">
                  <a16:creationId xmlns:a16="http://schemas.microsoft.com/office/drawing/2014/main" id="{B7301A47-0146-49DF-9FA0-D8288F7F84E4}"/>
                </a:ext>
              </a:extLst>
            </p:cNvPr>
            <p:cNvSpPr txBox="1"/>
            <p:nvPr/>
          </p:nvSpPr>
          <p:spPr>
            <a:xfrm>
              <a:off x="1450341" y="4612966"/>
              <a:ext cx="800099" cy="523220"/>
            </a:xfrm>
            <a:prstGeom prst="rect">
              <a:avLst/>
            </a:prstGeom>
            <a:noFill/>
          </p:spPr>
          <p:txBody>
            <a:bodyPr wrap="square">
              <a:spAutoFit/>
            </a:bodyPr>
            <a:lstStyle/>
            <a:p>
              <a:r>
                <a:rPr lang="en-US" altLang="ja-JP" sz="1400" dirty="0">
                  <a:latin typeface="Arial 本文"/>
                </a:rPr>
                <a:t>NB signal</a:t>
              </a:r>
              <a:endParaRPr lang="ja-JP" altLang="en-US" sz="1400" dirty="0"/>
            </a:p>
          </p:txBody>
        </p:sp>
        <p:sp>
          <p:nvSpPr>
            <p:cNvPr id="15" name="テキスト ボックス 14">
              <a:extLst>
                <a:ext uri="{FF2B5EF4-FFF2-40B4-BE49-F238E27FC236}">
                  <a16:creationId xmlns:a16="http://schemas.microsoft.com/office/drawing/2014/main" id="{A2580426-998F-1D50-5696-1AF96667452C}"/>
                </a:ext>
              </a:extLst>
            </p:cNvPr>
            <p:cNvSpPr txBox="1"/>
            <p:nvPr/>
          </p:nvSpPr>
          <p:spPr>
            <a:xfrm>
              <a:off x="4526919" y="4812080"/>
              <a:ext cx="2735470" cy="338554"/>
            </a:xfrm>
            <a:prstGeom prst="rect">
              <a:avLst/>
            </a:prstGeom>
            <a:noFill/>
          </p:spPr>
          <p:txBody>
            <a:bodyPr wrap="square">
              <a:spAutoFit/>
            </a:bodyPr>
            <a:lstStyle/>
            <a:p>
              <a:r>
                <a:rPr lang="en-US" altLang="ja-JP" sz="1600" dirty="0">
                  <a:ea typeface="ＭＳ 明朝" panose="02020609040205080304" pitchFamily="17" charset="-128"/>
                </a:rPr>
                <a:t>End T</a:t>
              </a:r>
              <a:r>
                <a:rPr lang="en-US" altLang="ja-JP" sz="1600" dirty="0">
                  <a:effectLst/>
                  <a:latin typeface="Times New Roman" panose="02020603050405020304" pitchFamily="18" charset="0"/>
                  <a:ea typeface="ＭＳ 明朝" panose="02020609040205080304" pitchFamily="17" charset="-128"/>
                </a:rPr>
                <a:t>ime pattern (12 symbols)</a:t>
              </a:r>
              <a:endParaRPr lang="ja-JP" altLang="en-US" sz="1600" dirty="0"/>
            </a:p>
          </p:txBody>
        </p:sp>
        <p:sp>
          <p:nvSpPr>
            <p:cNvPr id="16" name="テキスト ボックス 15">
              <a:extLst>
                <a:ext uri="{FF2B5EF4-FFF2-40B4-BE49-F238E27FC236}">
                  <a16:creationId xmlns:a16="http://schemas.microsoft.com/office/drawing/2014/main" id="{7F620D7A-3F37-46B0-21F8-B32D94989C22}"/>
                </a:ext>
              </a:extLst>
            </p:cNvPr>
            <p:cNvSpPr txBox="1"/>
            <p:nvPr/>
          </p:nvSpPr>
          <p:spPr>
            <a:xfrm>
              <a:off x="2250440" y="5575957"/>
              <a:ext cx="1081025" cy="307777"/>
            </a:xfrm>
            <a:prstGeom prst="rect">
              <a:avLst/>
            </a:prstGeom>
            <a:noFill/>
          </p:spPr>
          <p:txBody>
            <a:bodyPr wrap="square">
              <a:spAutoFit/>
            </a:bodyPr>
            <a:lstStyle/>
            <a:p>
              <a:r>
                <a:rPr lang="en-US" altLang="ja-JP" sz="1400" dirty="0">
                  <a:latin typeface="Arial" panose="020B0604020202020204" pitchFamily="34" charset="0"/>
                  <a:cs typeface="Arial" panose="020B0604020202020204" pitchFamily="34" charset="0"/>
                </a:rPr>
                <a:t>8-symbol </a:t>
              </a:r>
              <a:endParaRPr lang="ja-JP" altLang="en-US" sz="1400" dirty="0"/>
            </a:p>
          </p:txBody>
        </p:sp>
        <p:grpSp>
          <p:nvGrpSpPr>
            <p:cNvPr id="17" name="グループ化 16">
              <a:extLst>
                <a:ext uri="{FF2B5EF4-FFF2-40B4-BE49-F238E27FC236}">
                  <a16:creationId xmlns:a16="http://schemas.microsoft.com/office/drawing/2014/main" id="{0847F22B-3814-63DF-FEF5-20DAC03D1FCC}"/>
                </a:ext>
              </a:extLst>
            </p:cNvPr>
            <p:cNvGrpSpPr/>
            <p:nvPr/>
          </p:nvGrpSpPr>
          <p:grpSpPr>
            <a:xfrm>
              <a:off x="4416902" y="5538359"/>
              <a:ext cx="2845487" cy="312257"/>
              <a:chOff x="4416902" y="5538359"/>
              <a:chExt cx="2845487" cy="312257"/>
            </a:xfrm>
          </p:grpSpPr>
          <p:sp>
            <p:nvSpPr>
              <p:cNvPr id="19" name="テキスト ボックス 18">
                <a:extLst>
                  <a:ext uri="{FF2B5EF4-FFF2-40B4-BE49-F238E27FC236}">
                    <a16:creationId xmlns:a16="http://schemas.microsoft.com/office/drawing/2014/main" id="{3782FE24-22E5-1770-2C5C-8E8904BF46AC}"/>
                  </a:ext>
                </a:extLst>
              </p:cNvPr>
              <p:cNvSpPr txBox="1"/>
              <p:nvPr/>
            </p:nvSpPr>
            <p:spPr>
              <a:xfrm>
                <a:off x="4416902" y="5538359"/>
                <a:ext cx="975866" cy="307777"/>
              </a:xfrm>
              <a:prstGeom prst="rect">
                <a:avLst/>
              </a:prstGeom>
              <a:noFill/>
            </p:spPr>
            <p:txBody>
              <a:bodyPr wrap="square">
                <a:spAutoFit/>
              </a:bodyPr>
              <a:lstStyle/>
              <a:p>
                <a:r>
                  <a:rPr lang="en-US" altLang="ja-JP" sz="1400" dirty="0">
                    <a:latin typeface="Arial" panose="020B0604020202020204" pitchFamily="34" charset="0"/>
                    <a:cs typeface="Arial" panose="020B0604020202020204" pitchFamily="34" charset="0"/>
                  </a:rPr>
                  <a:t>4-symbol</a:t>
                </a:r>
                <a:endParaRPr lang="ja-JP" altLang="en-US" sz="1400" dirty="0"/>
              </a:p>
            </p:txBody>
          </p:sp>
          <p:sp>
            <p:nvSpPr>
              <p:cNvPr id="20" name="テキスト ボックス 19">
                <a:extLst>
                  <a:ext uri="{FF2B5EF4-FFF2-40B4-BE49-F238E27FC236}">
                    <a16:creationId xmlns:a16="http://schemas.microsoft.com/office/drawing/2014/main" id="{CEC5658D-2F9B-24A8-BE40-01D1F583BA98}"/>
                  </a:ext>
                </a:extLst>
              </p:cNvPr>
              <p:cNvSpPr txBox="1"/>
              <p:nvPr/>
            </p:nvSpPr>
            <p:spPr>
              <a:xfrm>
                <a:off x="5353788" y="5542839"/>
                <a:ext cx="1908601" cy="307777"/>
              </a:xfrm>
              <a:prstGeom prst="rect">
                <a:avLst/>
              </a:prstGeom>
              <a:noFill/>
            </p:spPr>
            <p:txBody>
              <a:bodyPr wrap="square">
                <a:spAutoFit/>
              </a:bodyPr>
              <a:lstStyle/>
              <a:p>
                <a:r>
                  <a:rPr lang="en-US" altLang="ja-JP" sz="1400" dirty="0">
                    <a:latin typeface="Arial" panose="020B0604020202020204" pitchFamily="34" charset="0"/>
                    <a:cs typeface="Arial" panose="020B0604020202020204" pitchFamily="34" charset="0"/>
                  </a:rPr>
                  <a:t> 2        2       2       2</a:t>
                </a:r>
                <a:endParaRPr lang="ja-JP" altLang="en-US" sz="1400" dirty="0"/>
              </a:p>
            </p:txBody>
          </p:sp>
        </p:grpSp>
        <p:sp>
          <p:nvSpPr>
            <p:cNvPr id="18" name="テキスト ボックス 17">
              <a:extLst>
                <a:ext uri="{FF2B5EF4-FFF2-40B4-BE49-F238E27FC236}">
                  <a16:creationId xmlns:a16="http://schemas.microsoft.com/office/drawing/2014/main" id="{A43AEE48-32B1-F5B1-082B-143736F03351}"/>
                </a:ext>
              </a:extLst>
            </p:cNvPr>
            <p:cNvSpPr txBox="1"/>
            <p:nvPr/>
          </p:nvSpPr>
          <p:spPr>
            <a:xfrm>
              <a:off x="3719575" y="5405735"/>
              <a:ext cx="1081025" cy="461665"/>
            </a:xfrm>
            <a:prstGeom prst="rect">
              <a:avLst/>
            </a:prstGeom>
            <a:noFill/>
          </p:spPr>
          <p:txBody>
            <a:bodyPr wrap="square">
              <a:spAutoFit/>
            </a:bodyPr>
            <a:lstStyle/>
            <a:p>
              <a:r>
                <a:rPr lang="en-US" altLang="ja-JP" sz="2400" dirty="0">
                  <a:latin typeface="Arial" panose="020B0604020202020204" pitchFamily="34" charset="0"/>
                  <a:cs typeface="Arial" panose="020B0604020202020204" pitchFamily="34" charset="0"/>
                </a:rPr>
                <a:t>… </a:t>
              </a:r>
              <a:endParaRPr lang="ja-JP" altLang="en-US" sz="2400" dirty="0"/>
            </a:p>
          </p:txBody>
        </p:sp>
      </p:grpSp>
      <mc:AlternateContent xmlns:mc="http://schemas.openxmlformats.org/markup-compatibility/2006" xmlns:a14="http://schemas.microsoft.com/office/drawing/2010/main">
        <mc:Choice Requires="a14">
          <p:sp>
            <p:nvSpPr>
              <p:cNvPr id="22" name="テキスト ボックス 21">
                <a:extLst>
                  <a:ext uri="{FF2B5EF4-FFF2-40B4-BE49-F238E27FC236}">
                    <a16:creationId xmlns:a16="http://schemas.microsoft.com/office/drawing/2014/main" id="{6DBA5732-FA01-328C-4974-2F97045BF6C5}"/>
                  </a:ext>
                </a:extLst>
              </p:cNvPr>
              <p:cNvSpPr txBox="1"/>
              <p:nvPr/>
            </p:nvSpPr>
            <p:spPr>
              <a:xfrm>
                <a:off x="689890" y="1775738"/>
                <a:ext cx="8231677" cy="1623458"/>
              </a:xfrm>
              <a:prstGeom prst="rect">
                <a:avLst/>
              </a:prstGeom>
              <a:noFill/>
            </p:spPr>
            <p:txBody>
              <a:bodyPr wrap="none" lIns="0" tIns="0" rIns="0" bIns="0" rtlCol="0">
                <a:spAutoFit/>
              </a:bodyPr>
              <a:lstStyle/>
              <a:p>
                <a:pPr>
                  <a:spcAft>
                    <a:spcPts val="1800"/>
                  </a:spcAft>
                </a:pPr>
                <a14:m>
                  <m:oMathPara xmlns:m="http://schemas.openxmlformats.org/officeDocument/2006/math">
                    <m:oMathParaPr>
                      <m:jc m:val="left"/>
                    </m:oMathParaPr>
                    <m:oMath xmlns:m="http://schemas.openxmlformats.org/officeDocument/2006/math">
                      <m:m>
                        <m:mPr>
                          <m:mcs>
                            <m:mc>
                              <m:mcPr>
                                <m:count m:val="2"/>
                                <m:mcJc m:val="center"/>
                              </m:mcPr>
                            </m:mc>
                          </m:mcs>
                          <m:ctrlPr>
                            <a:rPr kumimoji="1" lang="en-US" altLang="ja-JP" sz="1800" i="1" smtClean="0">
                              <a:latin typeface="Cambria Math" panose="02040503050406030204" pitchFamily="18" charset="0"/>
                            </a:rPr>
                          </m:ctrlPr>
                        </m:mPr>
                        <m:mr>
                          <m:e>
                            <m:r>
                              <m:rPr>
                                <m:brk m:alnAt="7"/>
                              </m:rPr>
                              <a:rPr kumimoji="1" lang="en-US" altLang="ja-JP" sz="1800" b="0" i="1" smtClean="0">
                                <a:latin typeface="Cambria Math" panose="02040503050406030204" pitchFamily="18" charset="0"/>
                                <a:ea typeface="+mj-ea"/>
                              </a:rPr>
                              <m:t>𝑖</m:t>
                            </m:r>
                            <m:r>
                              <a:rPr kumimoji="1" lang="en-US" altLang="ja-JP" sz="1800" b="0" i="1" smtClean="0">
                                <a:latin typeface="Cambria Math" panose="02040503050406030204" pitchFamily="18" charset="0"/>
                                <a:ea typeface="+mj-ea"/>
                              </a:rPr>
                              <m:t>𝑓</m:t>
                            </m:r>
                            <m:r>
                              <a:rPr kumimoji="1" lang="en-US" altLang="ja-JP" sz="1800" b="0" i="1" smtClean="0">
                                <a:latin typeface="Cambria Math" panose="02040503050406030204" pitchFamily="18" charset="0"/>
                                <a:ea typeface="+mj-ea"/>
                              </a:rPr>
                              <m:t> </m:t>
                            </m:r>
                            <m:sSub>
                              <m:sSubPr>
                                <m:ctrlPr>
                                  <a:rPr kumimoji="1" lang="en-US" altLang="ja-JP" sz="1800" b="0" i="1" smtClean="0">
                                    <a:latin typeface="Cambria Math" panose="02040503050406030204" pitchFamily="18" charset="0"/>
                                    <a:ea typeface="+mj-ea"/>
                                  </a:rPr>
                                </m:ctrlPr>
                              </m:sSubPr>
                              <m:e>
                                <m:r>
                                  <m:rPr>
                                    <m:sty m:val="p"/>
                                  </m:rPr>
                                  <a:rPr kumimoji="1" lang="en-US" altLang="ja-JP" sz="1800" b="0" i="0" smtClean="0">
                                    <a:latin typeface="Cambria Math" panose="02040503050406030204" pitchFamily="18" charset="0"/>
                                    <a:ea typeface="+mj-ea"/>
                                  </a:rPr>
                                  <m:t>N</m:t>
                                </m:r>
                              </m:e>
                              <m:sub>
                                <m:r>
                                  <m:rPr>
                                    <m:sty m:val="p"/>
                                  </m:rPr>
                                  <a:rPr kumimoji="1" lang="en-US" altLang="ja-JP" sz="1800" b="0" i="0" smtClean="0">
                                    <a:latin typeface="Cambria Math" panose="02040503050406030204" pitchFamily="18" charset="0"/>
                                    <a:ea typeface="+mj-ea"/>
                                  </a:rPr>
                                  <m:t>UWB</m:t>
                                </m:r>
                              </m:sub>
                            </m:sSub>
                            <m:r>
                              <m:rPr>
                                <m:brk m:alnAt="7"/>
                              </m:rPr>
                              <a:rPr kumimoji="1" lang="en-US" altLang="ja-JP" sz="1800" b="0" i="1" smtClean="0">
                                <a:latin typeface="Cambria Math" panose="02040503050406030204" pitchFamily="18" charset="0"/>
                                <a:ea typeface="Cambria Math" panose="02040503050406030204" pitchFamily="18" charset="0"/>
                              </a:rPr>
                              <m:t>≤</m:t>
                            </m:r>
                            <m:r>
                              <a:rPr kumimoji="1" lang="en-US" altLang="ja-JP" sz="1800" b="0" i="1" smtClean="0">
                                <a:latin typeface="Cambria Math" panose="02040503050406030204" pitchFamily="18" charset="0"/>
                                <a:ea typeface="Cambria Math" panose="02040503050406030204" pitchFamily="18" charset="0"/>
                              </a:rPr>
                              <m:t>1</m:t>
                            </m:r>
                            <m:r>
                              <m:rPr>
                                <m:brk m:alnAt="7"/>
                              </m:rPr>
                              <a:rPr kumimoji="1" lang="en-US" altLang="ja-JP" sz="1800" b="0" i="1" smtClean="0">
                                <a:latin typeface="Cambria Math" panose="02040503050406030204" pitchFamily="18" charset="0"/>
                                <a:ea typeface="Cambria Math" panose="02040503050406030204" pitchFamily="18" charset="0"/>
                              </a:rPr>
                              <m:t>2</m:t>
                            </m:r>
                            <m:r>
                              <a:rPr kumimoji="1" lang="en-US" altLang="ja-JP" sz="1800" b="0" i="1" smtClean="0">
                                <a:latin typeface="Cambria Math" panose="02040503050406030204" pitchFamily="18" charset="0"/>
                                <a:ea typeface="Cambria Math" panose="02040503050406030204" pitchFamily="18" charset="0"/>
                              </a:rPr>
                              <m:t> </m:t>
                            </m:r>
                            <m:r>
                              <m:rPr>
                                <m:sty m:val="p"/>
                                <m:brk m:alnAt="7"/>
                              </m:rPr>
                              <a:rPr kumimoji="1" lang="en-US" altLang="ja-JP" sz="1800" b="0" i="0" smtClean="0">
                                <a:latin typeface="Cambria Math" panose="02040503050406030204" pitchFamily="18" charset="0"/>
                                <a:ea typeface="Cambria Math" panose="02040503050406030204" pitchFamily="18" charset="0"/>
                              </a:rPr>
                              <m:t>N</m:t>
                            </m:r>
                            <m:r>
                              <m:rPr>
                                <m:sty m:val="p"/>
                              </m:rPr>
                              <a:rPr kumimoji="1" lang="en-US" altLang="ja-JP" sz="1800" b="0" i="0" smtClean="0">
                                <a:latin typeface="Cambria Math" panose="02040503050406030204" pitchFamily="18" charset="0"/>
                                <a:ea typeface="Cambria Math" panose="02040503050406030204" pitchFamily="18" charset="0"/>
                              </a:rPr>
                              <m:t>B</m:t>
                            </m:r>
                            <m:r>
                              <a:rPr kumimoji="1" lang="en-US" altLang="ja-JP" sz="1800" b="0" i="0" smtClean="0">
                                <a:latin typeface="Cambria Math" panose="02040503050406030204" pitchFamily="18" charset="0"/>
                                <a:ea typeface="Cambria Math" panose="02040503050406030204" pitchFamily="18" charset="0"/>
                              </a:rPr>
                              <m:t> </m:t>
                            </m:r>
                            <m:r>
                              <m:rPr>
                                <m:sty m:val="p"/>
                              </m:rPr>
                              <a:rPr kumimoji="1" lang="en-US" altLang="ja-JP" sz="1800" b="0" i="0" smtClean="0">
                                <a:latin typeface="Cambria Math" panose="02040503050406030204" pitchFamily="18" charset="0"/>
                                <a:ea typeface="Cambria Math" panose="02040503050406030204" pitchFamily="18" charset="0"/>
                              </a:rPr>
                              <m:t>symbols</m:t>
                            </m:r>
                            <m:r>
                              <m:rPr>
                                <m:brk m:alnAt="7"/>
                              </m:rPr>
                              <a:rPr kumimoji="1" lang="en-US" altLang="ja-JP" sz="1800" b="0" i="1" smtClean="0">
                                <a:latin typeface="Cambria Math" panose="02040503050406030204" pitchFamily="18" charset="0"/>
                                <a:ea typeface="Cambria Math" panose="02040503050406030204" pitchFamily="18" charset="0"/>
                              </a:rPr>
                              <m:t>,</m:t>
                            </m:r>
                            <m:r>
                              <a:rPr kumimoji="1" lang="en-US" altLang="ja-JP" sz="1800" b="0" i="1" smtClean="0">
                                <a:latin typeface="Cambria Math" panose="02040503050406030204" pitchFamily="18" charset="0"/>
                                <a:ea typeface="Cambria Math" panose="02040503050406030204" pitchFamily="18" charset="0"/>
                              </a:rPr>
                              <m:t>                                   </m:t>
                            </m:r>
                          </m:e>
                          <m:e>
                            <m:r>
                              <m:rPr>
                                <m:sty m:val="p"/>
                              </m:rPr>
                              <a:rPr kumimoji="1" lang="en-US" altLang="ja-JP" sz="1800" b="0" i="0" smtClean="0">
                                <a:latin typeface="Cambria Math" panose="02040503050406030204" pitchFamily="18" charset="0"/>
                                <a:ea typeface="+mj-ea"/>
                              </a:rPr>
                              <m:t>only</m:t>
                            </m:r>
                            <m:r>
                              <a:rPr kumimoji="1" lang="en-US" altLang="ja-JP" sz="1800" b="0" i="0" smtClean="0">
                                <a:latin typeface="Cambria Math" panose="02040503050406030204" pitchFamily="18" charset="0"/>
                                <a:ea typeface="+mj-ea"/>
                              </a:rPr>
                              <m:t> </m:t>
                            </m:r>
                            <m:r>
                              <m:rPr>
                                <m:sty m:val="p"/>
                              </m:rPr>
                              <a:rPr kumimoji="1" lang="en-US" altLang="ja-JP" sz="1800" b="0" i="0" smtClean="0">
                                <a:latin typeface="Cambria Math" panose="02040503050406030204" pitchFamily="18" charset="0"/>
                                <a:ea typeface="+mj-ea"/>
                              </a:rPr>
                              <m:t>transmit</m:t>
                            </m:r>
                            <m:r>
                              <a:rPr kumimoji="1" lang="en-US" altLang="ja-JP" sz="1800" b="0" i="0" smtClean="0">
                                <a:latin typeface="Cambria Math" panose="02040503050406030204" pitchFamily="18" charset="0"/>
                                <a:ea typeface="+mj-ea"/>
                              </a:rPr>
                              <m:t> </m:t>
                            </m:r>
                            <m:r>
                              <m:rPr>
                                <m:sty m:val="p"/>
                              </m:rPr>
                              <a:rPr kumimoji="1" lang="en-US" altLang="ja-JP" sz="1800" b="0" i="0" smtClean="0">
                                <a:latin typeface="Cambria Math" panose="02040503050406030204" pitchFamily="18" charset="0"/>
                                <a:ea typeface="+mj-ea"/>
                              </a:rPr>
                              <m:t>End</m:t>
                            </m:r>
                            <m:r>
                              <a:rPr kumimoji="1" lang="en-US" altLang="ja-JP" sz="1800" b="0" i="0" smtClean="0">
                                <a:latin typeface="Cambria Math" panose="02040503050406030204" pitchFamily="18" charset="0"/>
                                <a:ea typeface="+mj-ea"/>
                              </a:rPr>
                              <m:t> </m:t>
                            </m:r>
                            <m:r>
                              <m:rPr>
                                <m:sty m:val="p"/>
                              </m:rPr>
                              <a:rPr kumimoji="1" lang="en-US" altLang="ja-JP" sz="1800" b="0" i="0" smtClean="0">
                                <a:latin typeface="Cambria Math" panose="02040503050406030204" pitchFamily="18" charset="0"/>
                                <a:ea typeface="+mj-ea"/>
                              </a:rPr>
                              <m:t>Time</m:t>
                            </m:r>
                            <m:r>
                              <a:rPr kumimoji="1" lang="en-US" altLang="ja-JP" sz="1800" b="0" i="0" smtClean="0">
                                <a:latin typeface="Cambria Math" panose="02040503050406030204" pitchFamily="18" charset="0"/>
                                <a:ea typeface="+mj-ea"/>
                              </a:rPr>
                              <m:t> </m:t>
                            </m:r>
                            <m:r>
                              <m:rPr>
                                <m:sty m:val="p"/>
                              </m:rPr>
                              <a:rPr kumimoji="1" lang="en-US" altLang="ja-JP" sz="1800" b="0" i="0" smtClean="0">
                                <a:latin typeface="Cambria Math" panose="02040503050406030204" pitchFamily="18" charset="0"/>
                                <a:ea typeface="+mj-ea"/>
                              </a:rPr>
                              <m:t>pattern</m:t>
                            </m:r>
                            <m:r>
                              <a:rPr kumimoji="1" lang="en-US" altLang="ja-JP" sz="1800" b="0" i="0" smtClean="0">
                                <a:latin typeface="Cambria Math" panose="02040503050406030204" pitchFamily="18" charset="0"/>
                                <a:ea typeface="+mj-ea"/>
                              </a:rPr>
                              <m:t>      </m:t>
                            </m:r>
                          </m:e>
                        </m:mr>
                        <m:mr>
                          <m:e>
                            <m:r>
                              <a:rPr kumimoji="1" lang="en-US" altLang="ja-JP" sz="1800" b="0" i="1" smtClean="0">
                                <a:latin typeface="Cambria Math" panose="02040503050406030204" pitchFamily="18" charset="0"/>
                              </a:rPr>
                              <m:t>𝑖𝑓</m:t>
                            </m:r>
                            <m:r>
                              <a:rPr kumimoji="1" lang="en-US" altLang="ja-JP" sz="1800" b="0" i="0" smtClean="0">
                                <a:latin typeface="Cambria Math" panose="02040503050406030204" pitchFamily="18" charset="0"/>
                              </a:rPr>
                              <m:t> 12 </m:t>
                            </m:r>
                            <m:r>
                              <m:rPr>
                                <m:sty m:val="p"/>
                              </m:rPr>
                              <a:rPr kumimoji="1" lang="en-US" altLang="ja-JP" sz="1800" b="0" i="0" smtClean="0">
                                <a:latin typeface="Cambria Math" panose="02040503050406030204" pitchFamily="18" charset="0"/>
                              </a:rPr>
                              <m:t>NB</m:t>
                            </m:r>
                            <m:r>
                              <a:rPr kumimoji="1" lang="en-US" altLang="ja-JP" sz="1800" b="0" i="0" smtClean="0">
                                <a:latin typeface="Cambria Math" panose="02040503050406030204" pitchFamily="18" charset="0"/>
                              </a:rPr>
                              <m:t> </m:t>
                            </m:r>
                            <m:r>
                              <m:rPr>
                                <m:sty m:val="p"/>
                              </m:rPr>
                              <a:rPr kumimoji="1" lang="en-US" altLang="ja-JP" sz="1800" b="0" i="0" smtClean="0">
                                <a:latin typeface="Cambria Math" panose="02040503050406030204" pitchFamily="18" charset="0"/>
                              </a:rPr>
                              <m:t>symbols</m:t>
                            </m:r>
                            <m:r>
                              <a:rPr kumimoji="1" lang="en-US" altLang="ja-JP" sz="1800" b="0" i="1" smtClean="0">
                                <a:latin typeface="Cambria Math" panose="02040503050406030204" pitchFamily="18" charset="0"/>
                                <a:ea typeface="Cambria Math" panose="02040503050406030204" pitchFamily="18" charset="0"/>
                              </a:rPr>
                              <m:t>&lt;</m:t>
                            </m:r>
                            <m:sSub>
                              <m:sSubPr>
                                <m:ctrlPr>
                                  <a:rPr kumimoji="1" lang="en-US" altLang="ja-JP" sz="1800" i="1">
                                    <a:latin typeface="Cambria Math" panose="02040503050406030204" pitchFamily="18" charset="0"/>
                                  </a:rPr>
                                </m:ctrlPr>
                              </m:sSubPr>
                              <m:e>
                                <m:r>
                                  <m:rPr>
                                    <m:sty m:val="p"/>
                                  </m:rPr>
                                  <a:rPr kumimoji="1" lang="en-US" altLang="ja-JP" sz="1800">
                                    <a:latin typeface="Cambria Math" panose="02040503050406030204" pitchFamily="18" charset="0"/>
                                  </a:rPr>
                                  <m:t>N</m:t>
                                </m:r>
                              </m:e>
                              <m:sub>
                                <m:r>
                                  <m:rPr>
                                    <m:sty m:val="p"/>
                                  </m:rPr>
                                  <a:rPr kumimoji="1" lang="en-US" altLang="ja-JP" sz="1800">
                                    <a:latin typeface="Cambria Math" panose="02040503050406030204" pitchFamily="18" charset="0"/>
                                  </a:rPr>
                                  <m:t>UWB</m:t>
                                </m:r>
                              </m:sub>
                            </m:sSub>
                            <m:r>
                              <m:rPr>
                                <m:brk m:alnAt="7"/>
                              </m:rPr>
                              <a:rPr kumimoji="1" lang="en-US" altLang="ja-JP" sz="1800" i="1">
                                <a:latin typeface="Cambria Math" panose="02040503050406030204" pitchFamily="18" charset="0"/>
                                <a:ea typeface="Cambria Math" panose="02040503050406030204" pitchFamily="18" charset="0"/>
                              </a:rPr>
                              <m:t>≤</m:t>
                            </m:r>
                            <m:r>
                              <a:rPr kumimoji="1" lang="en-US" altLang="ja-JP" sz="1800" b="0" i="1" smtClean="0">
                                <a:latin typeface="Cambria Math" panose="02040503050406030204" pitchFamily="18" charset="0"/>
                                <a:ea typeface="Cambria Math" panose="02040503050406030204" pitchFamily="18" charset="0"/>
                              </a:rPr>
                              <m:t>20</m:t>
                            </m:r>
                            <m:r>
                              <a:rPr kumimoji="1" lang="en-US" altLang="ja-JP" sz="1800" i="1">
                                <a:latin typeface="Cambria Math" panose="02040503050406030204" pitchFamily="18" charset="0"/>
                                <a:ea typeface="Cambria Math" panose="02040503050406030204" pitchFamily="18" charset="0"/>
                              </a:rPr>
                              <m:t> </m:t>
                            </m:r>
                            <m:r>
                              <m:rPr>
                                <m:sty m:val="p"/>
                                <m:brk m:alnAt="7"/>
                              </m:rPr>
                              <a:rPr kumimoji="1" lang="en-US" altLang="ja-JP" sz="1800">
                                <a:latin typeface="Cambria Math" panose="02040503050406030204" pitchFamily="18" charset="0"/>
                                <a:ea typeface="Cambria Math" panose="02040503050406030204" pitchFamily="18" charset="0"/>
                              </a:rPr>
                              <m:t>N</m:t>
                            </m:r>
                            <m:r>
                              <m:rPr>
                                <m:sty m:val="p"/>
                              </m:rPr>
                              <a:rPr kumimoji="1" lang="en-US" altLang="ja-JP" sz="1800">
                                <a:latin typeface="Cambria Math" panose="02040503050406030204" pitchFamily="18" charset="0"/>
                                <a:ea typeface="Cambria Math" panose="02040503050406030204" pitchFamily="18" charset="0"/>
                              </a:rPr>
                              <m:t>B</m:t>
                            </m:r>
                            <m:r>
                              <a:rPr kumimoji="1" lang="en-US" altLang="ja-JP" sz="1800">
                                <a:latin typeface="Cambria Math" panose="02040503050406030204" pitchFamily="18" charset="0"/>
                                <a:ea typeface="Cambria Math" panose="02040503050406030204" pitchFamily="18" charset="0"/>
                              </a:rPr>
                              <m:t> </m:t>
                            </m:r>
                            <m:r>
                              <m:rPr>
                                <m:sty m:val="p"/>
                              </m:rPr>
                              <a:rPr kumimoji="1" lang="en-US" altLang="ja-JP" sz="1800">
                                <a:latin typeface="Cambria Math" panose="02040503050406030204" pitchFamily="18" charset="0"/>
                                <a:ea typeface="Cambria Math" panose="02040503050406030204" pitchFamily="18" charset="0"/>
                              </a:rPr>
                              <m:t>symbols</m:t>
                            </m:r>
                            <m:r>
                              <a:rPr kumimoji="1" lang="en-US" altLang="ja-JP" sz="1800" b="0" i="1" smtClean="0">
                                <a:latin typeface="Cambria Math" panose="02040503050406030204" pitchFamily="18" charset="0"/>
                                <a:ea typeface="Cambria Math" panose="02040503050406030204" pitchFamily="18" charset="0"/>
                              </a:rPr>
                              <m:t>,</m:t>
                            </m:r>
                          </m:e>
                          <m:e>
                            <m:eqArr>
                              <m:eqArrPr>
                                <m:ctrlPr>
                                  <a:rPr kumimoji="1" lang="en-US" altLang="ja-JP" sz="1800" b="0" i="1" smtClean="0">
                                    <a:latin typeface="Cambria Math" panose="02040503050406030204" pitchFamily="18" charset="0"/>
                                    <a:ea typeface="+mj-ea"/>
                                  </a:rPr>
                                </m:ctrlPr>
                              </m:eqArrPr>
                              <m:e>
                                <m:r>
                                  <m:rPr>
                                    <m:sty m:val="p"/>
                                  </m:rPr>
                                  <a:rPr kumimoji="1" lang="en-US" altLang="ja-JP" sz="1800" b="0" i="0" smtClean="0">
                                    <a:latin typeface="Cambria Math" panose="02040503050406030204" pitchFamily="18" charset="0"/>
                                    <a:ea typeface="+mj-ea"/>
                                  </a:rPr>
                                  <m:t>transmit</m:t>
                                </m:r>
                                <m:r>
                                  <a:rPr kumimoji="1" lang="en-US" altLang="ja-JP" sz="1800" b="0" i="0" smtClean="0">
                                    <a:latin typeface="Cambria Math" panose="02040503050406030204" pitchFamily="18" charset="0"/>
                                    <a:ea typeface="+mj-ea"/>
                                  </a:rPr>
                                  <m:t> </m:t>
                                </m:r>
                                <m:d>
                                  <m:dPr>
                                    <m:ctrlPr>
                                      <a:rPr kumimoji="1" lang="en-US" altLang="ja-JP" sz="1800" b="0" i="1" smtClean="0">
                                        <a:latin typeface="Cambria Math" panose="02040503050406030204" pitchFamily="18" charset="0"/>
                                        <a:ea typeface="+mj-ea"/>
                                      </a:rPr>
                                    </m:ctrlPr>
                                  </m:dPr>
                                  <m:e>
                                    <m:sSub>
                                      <m:sSubPr>
                                        <m:ctrlPr>
                                          <a:rPr kumimoji="1" lang="en-US" altLang="ja-JP" sz="1800" i="1">
                                            <a:latin typeface="Cambria Math" panose="02040503050406030204" pitchFamily="18" charset="0"/>
                                          </a:rPr>
                                        </m:ctrlPr>
                                      </m:sSubPr>
                                      <m:e>
                                        <m:r>
                                          <m:rPr>
                                            <m:sty m:val="p"/>
                                          </m:rPr>
                                          <a:rPr kumimoji="1" lang="en-US" altLang="ja-JP" sz="1800">
                                            <a:latin typeface="Cambria Math" panose="02040503050406030204" pitchFamily="18" charset="0"/>
                                          </a:rPr>
                                          <m:t>N</m:t>
                                        </m:r>
                                      </m:e>
                                      <m:sub>
                                        <m:r>
                                          <m:rPr>
                                            <m:sty m:val="p"/>
                                          </m:rPr>
                                          <a:rPr kumimoji="1" lang="en-US" altLang="ja-JP" sz="1800">
                                            <a:latin typeface="Cambria Math" panose="02040503050406030204" pitchFamily="18" charset="0"/>
                                          </a:rPr>
                                          <m:t>UWB</m:t>
                                        </m:r>
                                      </m:sub>
                                    </m:sSub>
                                    <m:r>
                                      <a:rPr kumimoji="1" lang="en-US" altLang="ja-JP" sz="1800" b="0" i="0" smtClean="0">
                                        <a:latin typeface="Cambria Math" panose="02040503050406030204" pitchFamily="18" charset="0"/>
                                      </a:rPr>
                                      <m:t>−</m:t>
                                    </m:r>
                                    <m:r>
                                      <a:rPr kumimoji="1" lang="en-US" altLang="ja-JP" sz="1800" b="0" i="1" smtClean="0">
                                        <a:latin typeface="Cambria Math" panose="02040503050406030204" pitchFamily="18" charset="0"/>
                                      </a:rPr>
                                      <m:t>12</m:t>
                                    </m:r>
                                  </m:e>
                                </m:d>
                                <m:r>
                                  <a:rPr kumimoji="1" lang="en-US" altLang="ja-JP" sz="1800" b="0" i="1" smtClean="0">
                                    <a:latin typeface="Cambria Math" panose="02040503050406030204" pitchFamily="18" charset="0"/>
                                  </a:rPr>
                                  <m:t> </m:t>
                                </m:r>
                                <m:r>
                                  <m:rPr>
                                    <m:sty m:val="p"/>
                                  </m:rPr>
                                  <a:rPr kumimoji="1" lang="en-US" altLang="ja-JP" sz="1800" b="0" i="0" smtClean="0">
                                    <a:latin typeface="Cambria Math" panose="02040503050406030204" pitchFamily="18" charset="0"/>
                                    <a:ea typeface="+mj-ea"/>
                                  </a:rPr>
                                  <m:t>NB</m:t>
                                </m:r>
                                <m:r>
                                  <a:rPr kumimoji="1" lang="en-US" altLang="ja-JP" sz="1800" b="0" i="0" smtClean="0">
                                    <a:latin typeface="Cambria Math" panose="02040503050406030204" pitchFamily="18" charset="0"/>
                                    <a:ea typeface="+mj-ea"/>
                                  </a:rPr>
                                  <m:t> </m:t>
                                </m:r>
                                <m:r>
                                  <m:rPr>
                                    <m:sty m:val="p"/>
                                  </m:rPr>
                                  <a:rPr kumimoji="1" lang="en-US" altLang="ja-JP" sz="1800" b="0" i="0" smtClean="0">
                                    <a:latin typeface="Cambria Math" panose="02040503050406030204" pitchFamily="18" charset="0"/>
                                    <a:ea typeface="+mj-ea"/>
                                  </a:rPr>
                                  <m:t>symbols</m:t>
                                </m:r>
                              </m:e>
                              <m:e>
                                <m:r>
                                  <m:rPr>
                                    <m:nor/>
                                  </m:rPr>
                                  <a:rPr kumimoji="1" lang="en-US" altLang="ja-JP" sz="1800" b="0" i="0" smtClean="0">
                                    <a:latin typeface="Cambria Math" panose="02040503050406030204" pitchFamily="18" charset="0"/>
                                    <a:ea typeface="+mj-ea"/>
                                  </a:rPr>
                                  <m:t>                             </m:t>
                                </m:r>
                                <m:r>
                                  <m:rPr>
                                    <m:nor/>
                                  </m:rPr>
                                  <a:rPr kumimoji="1" lang="en-US" altLang="ja-JP" sz="1800" dirty="0"/>
                                  <m:t>+ </m:t>
                                </m:r>
                                <m:r>
                                  <m:rPr>
                                    <m:sty m:val="p"/>
                                  </m:rPr>
                                  <a:rPr kumimoji="1" lang="en-US" altLang="ja-JP" sz="1800">
                                    <a:latin typeface="Cambria Math" panose="02040503050406030204" pitchFamily="18" charset="0"/>
                                  </a:rPr>
                                  <m:t>End</m:t>
                                </m:r>
                                <m:r>
                                  <a:rPr kumimoji="1" lang="en-US" altLang="ja-JP" sz="1800">
                                    <a:latin typeface="Cambria Math" panose="02040503050406030204" pitchFamily="18" charset="0"/>
                                  </a:rPr>
                                  <m:t> </m:t>
                                </m:r>
                                <m:r>
                                  <m:rPr>
                                    <m:sty m:val="p"/>
                                  </m:rPr>
                                  <a:rPr kumimoji="1" lang="en-US" altLang="ja-JP" sz="1800">
                                    <a:latin typeface="Cambria Math" panose="02040503050406030204" pitchFamily="18" charset="0"/>
                                  </a:rPr>
                                  <m:t>Time</m:t>
                                </m:r>
                                <m:r>
                                  <a:rPr kumimoji="1" lang="en-US" altLang="ja-JP" sz="1800">
                                    <a:latin typeface="Cambria Math" panose="02040503050406030204" pitchFamily="18" charset="0"/>
                                  </a:rPr>
                                  <m:t> </m:t>
                                </m:r>
                                <m:r>
                                  <m:rPr>
                                    <m:sty m:val="p"/>
                                  </m:rPr>
                                  <a:rPr kumimoji="1" lang="en-US" altLang="ja-JP" sz="1800">
                                    <a:latin typeface="Cambria Math" panose="02040503050406030204" pitchFamily="18" charset="0"/>
                                  </a:rPr>
                                  <m:t>pattern</m:t>
                                </m:r>
                              </m:e>
                            </m:eqArr>
                          </m:e>
                        </m:mr>
                        <m:mr>
                          <m:e>
                            <m:r>
                              <a:rPr kumimoji="1" lang="en-US" altLang="ja-JP" sz="1800" b="0" i="1" smtClean="0">
                                <a:latin typeface="Cambria Math" panose="02040503050406030204" pitchFamily="18" charset="0"/>
                                <a:ea typeface="+mj-ea"/>
                              </a:rPr>
                              <m:t>𝑖𝑓</m:t>
                            </m:r>
                            <m:r>
                              <a:rPr kumimoji="1" lang="en-US" altLang="ja-JP" sz="1800" b="0" i="1" smtClean="0">
                                <a:latin typeface="Cambria Math" panose="02040503050406030204" pitchFamily="18" charset="0"/>
                              </a:rPr>
                              <m:t> </m:t>
                            </m:r>
                            <m:sSub>
                              <m:sSubPr>
                                <m:ctrlPr>
                                  <a:rPr kumimoji="1" lang="en-US" altLang="ja-JP" sz="1800" i="1">
                                    <a:latin typeface="Cambria Math" panose="02040503050406030204" pitchFamily="18" charset="0"/>
                                  </a:rPr>
                                </m:ctrlPr>
                              </m:sSubPr>
                              <m:e>
                                <m:r>
                                  <m:rPr>
                                    <m:sty m:val="p"/>
                                  </m:rPr>
                                  <a:rPr kumimoji="1" lang="en-US" altLang="ja-JP" sz="1800">
                                    <a:latin typeface="Cambria Math" panose="02040503050406030204" pitchFamily="18" charset="0"/>
                                  </a:rPr>
                                  <m:t>N</m:t>
                                </m:r>
                              </m:e>
                              <m:sub>
                                <m:r>
                                  <m:rPr>
                                    <m:sty m:val="p"/>
                                  </m:rPr>
                                  <a:rPr kumimoji="1" lang="en-US" altLang="ja-JP" sz="1800">
                                    <a:latin typeface="Cambria Math" panose="02040503050406030204" pitchFamily="18" charset="0"/>
                                  </a:rPr>
                                  <m:t>UWB</m:t>
                                </m:r>
                              </m:sub>
                            </m:sSub>
                            <m:r>
                              <a:rPr kumimoji="1" lang="en-US" altLang="ja-JP" sz="1800" b="0" i="1" smtClean="0">
                                <a:latin typeface="Cambria Math" panose="02040503050406030204" pitchFamily="18" charset="0"/>
                              </a:rPr>
                              <m:t>&gt;20</m:t>
                            </m:r>
                            <m:r>
                              <a:rPr kumimoji="1" lang="en-US" altLang="ja-JP" sz="1800" i="1">
                                <a:latin typeface="Cambria Math" panose="02040503050406030204" pitchFamily="18" charset="0"/>
                                <a:ea typeface="Cambria Math" panose="02040503050406030204" pitchFamily="18" charset="0"/>
                              </a:rPr>
                              <m:t> </m:t>
                            </m:r>
                            <m:r>
                              <m:rPr>
                                <m:sty m:val="p"/>
                                <m:brk m:alnAt="7"/>
                              </m:rPr>
                              <a:rPr kumimoji="1" lang="en-US" altLang="ja-JP" sz="1800">
                                <a:latin typeface="Cambria Math" panose="02040503050406030204" pitchFamily="18" charset="0"/>
                                <a:ea typeface="Cambria Math" panose="02040503050406030204" pitchFamily="18" charset="0"/>
                              </a:rPr>
                              <m:t>N</m:t>
                            </m:r>
                            <m:r>
                              <m:rPr>
                                <m:sty m:val="p"/>
                              </m:rPr>
                              <a:rPr kumimoji="1" lang="en-US" altLang="ja-JP" sz="1800">
                                <a:latin typeface="Cambria Math" panose="02040503050406030204" pitchFamily="18" charset="0"/>
                                <a:ea typeface="Cambria Math" panose="02040503050406030204" pitchFamily="18" charset="0"/>
                              </a:rPr>
                              <m:t>B</m:t>
                            </m:r>
                            <m:r>
                              <a:rPr kumimoji="1" lang="en-US" altLang="ja-JP" sz="1800">
                                <a:latin typeface="Cambria Math" panose="02040503050406030204" pitchFamily="18" charset="0"/>
                                <a:ea typeface="Cambria Math" panose="02040503050406030204" pitchFamily="18" charset="0"/>
                              </a:rPr>
                              <m:t> </m:t>
                            </m:r>
                            <m:r>
                              <m:rPr>
                                <m:sty m:val="p"/>
                              </m:rPr>
                              <a:rPr kumimoji="1" lang="en-US" altLang="ja-JP" sz="1800">
                                <a:latin typeface="Cambria Math" panose="02040503050406030204" pitchFamily="18" charset="0"/>
                                <a:ea typeface="Cambria Math" panose="02040503050406030204" pitchFamily="18" charset="0"/>
                              </a:rPr>
                              <m:t>symbols</m:t>
                            </m:r>
                            <m:r>
                              <a:rPr kumimoji="1" lang="en-US" altLang="ja-JP" sz="1800" b="0" i="0" smtClean="0">
                                <a:latin typeface="Cambria Math" panose="02040503050406030204" pitchFamily="18" charset="0"/>
                                <a:ea typeface="Cambria Math" panose="02040503050406030204" pitchFamily="18" charset="0"/>
                              </a:rPr>
                              <m:t>,                                   </m:t>
                            </m:r>
                          </m:e>
                          <m:e>
                            <m:eqArr>
                              <m:eqArrPr>
                                <m:ctrlPr>
                                  <a:rPr kumimoji="1" lang="en-US" altLang="ja-JP" sz="1800" i="1">
                                    <a:latin typeface="Cambria Math" panose="02040503050406030204" pitchFamily="18" charset="0"/>
                                  </a:rPr>
                                </m:ctrlPr>
                              </m:eqArrPr>
                              <m:e>
                                <m:r>
                                  <m:rPr>
                                    <m:sty m:val="p"/>
                                  </m:rPr>
                                  <a:rPr kumimoji="1" lang="en-US" altLang="ja-JP" sz="1800">
                                    <a:latin typeface="Cambria Math" panose="02040503050406030204" pitchFamily="18" charset="0"/>
                                  </a:rPr>
                                  <m:t>transmit</m:t>
                                </m:r>
                                <m:r>
                                  <a:rPr kumimoji="1" lang="en-US" altLang="ja-JP" sz="1800" b="0" i="1" smtClean="0">
                                    <a:latin typeface="Cambria Math" panose="02040503050406030204" pitchFamily="18" charset="0"/>
                                  </a:rPr>
                                  <m:t> </m:t>
                                </m:r>
                                <m:r>
                                  <a:rPr kumimoji="1" lang="en-US" altLang="ja-JP" sz="1800" b="0" i="0" smtClean="0">
                                    <a:latin typeface="Cambria Math" panose="02040503050406030204" pitchFamily="18" charset="0"/>
                                  </a:rPr>
                                  <m:t>8 </m:t>
                                </m:r>
                                <m:r>
                                  <m:rPr>
                                    <m:sty m:val="p"/>
                                  </m:rPr>
                                  <a:rPr kumimoji="1" lang="en-US" altLang="ja-JP" sz="1800">
                                    <a:latin typeface="Cambria Math" panose="02040503050406030204" pitchFamily="18" charset="0"/>
                                  </a:rPr>
                                  <m:t>NB</m:t>
                                </m:r>
                                <m:r>
                                  <a:rPr kumimoji="1" lang="en-US" altLang="ja-JP" sz="1800">
                                    <a:latin typeface="Cambria Math" panose="02040503050406030204" pitchFamily="18" charset="0"/>
                                  </a:rPr>
                                  <m:t> </m:t>
                                </m:r>
                                <m:r>
                                  <m:rPr>
                                    <m:sty m:val="p"/>
                                  </m:rPr>
                                  <a:rPr kumimoji="1" lang="en-US" altLang="ja-JP" sz="1800">
                                    <a:latin typeface="Cambria Math" panose="02040503050406030204" pitchFamily="18" charset="0"/>
                                  </a:rPr>
                                  <m:t>symbols</m:t>
                                </m:r>
                                <m:r>
                                  <a:rPr kumimoji="1" lang="en-US" altLang="ja-JP" sz="1800" b="0" i="0" smtClean="0">
                                    <a:latin typeface="Cambria Math" panose="02040503050406030204" pitchFamily="18" charset="0"/>
                                  </a:rPr>
                                  <m:t>, </m:t>
                                </m:r>
                                <m:r>
                                  <m:rPr>
                                    <m:sty m:val="p"/>
                                  </m:rPr>
                                  <a:rPr kumimoji="1" lang="en-US" altLang="ja-JP" sz="1800" b="0" i="0" smtClean="0">
                                    <a:latin typeface="Cambria Math" panose="02040503050406030204" pitchFamily="18" charset="0"/>
                                  </a:rPr>
                                  <m:t>stop</m:t>
                                </m:r>
                                <m:r>
                                  <a:rPr kumimoji="1" lang="en-US" altLang="ja-JP" sz="1800" b="0" i="0" smtClean="0">
                                    <a:latin typeface="Cambria Math" panose="02040503050406030204" pitchFamily="18" charset="0"/>
                                  </a:rPr>
                                  <m:t>,           </m:t>
                                </m:r>
                              </m:e>
                              <m:e>
                                <m:r>
                                  <a:rPr kumimoji="1" lang="en-US" altLang="ja-JP" sz="1800" b="0" i="0" smtClean="0">
                                    <a:latin typeface="Cambria Math" panose="02040503050406030204" pitchFamily="18" charset="0"/>
                                  </a:rPr>
                                  <m:t>                 </m:t>
                                </m:r>
                                <m:r>
                                  <m:rPr>
                                    <m:sty m:val="p"/>
                                  </m:rPr>
                                  <a:rPr kumimoji="1" lang="en-US" altLang="ja-JP" sz="1800" b="0" i="0" smtClean="0">
                                    <a:latin typeface="Cambria Math" panose="02040503050406030204" pitchFamily="18" charset="0"/>
                                  </a:rPr>
                                  <m:t>transmit</m:t>
                                </m:r>
                                <m:r>
                                  <a:rPr kumimoji="1" lang="en-US" altLang="ja-JP" sz="1800" b="0" i="0" smtClean="0">
                                    <a:latin typeface="Cambria Math" panose="02040503050406030204" pitchFamily="18" charset="0"/>
                                  </a:rPr>
                                  <m:t> </m:t>
                                </m:r>
                                <m:r>
                                  <m:rPr>
                                    <m:sty m:val="p"/>
                                  </m:rPr>
                                  <a:rPr kumimoji="1" lang="en-US" altLang="ja-JP" sz="1800">
                                    <a:latin typeface="Cambria Math" panose="02040503050406030204" pitchFamily="18" charset="0"/>
                                  </a:rPr>
                                  <m:t>End</m:t>
                                </m:r>
                                <m:r>
                                  <a:rPr kumimoji="1" lang="en-US" altLang="ja-JP" sz="1800">
                                    <a:latin typeface="Cambria Math" panose="02040503050406030204" pitchFamily="18" charset="0"/>
                                  </a:rPr>
                                  <m:t> </m:t>
                                </m:r>
                                <m:r>
                                  <m:rPr>
                                    <m:sty m:val="p"/>
                                  </m:rPr>
                                  <a:rPr kumimoji="1" lang="en-US" altLang="ja-JP" sz="1800">
                                    <a:latin typeface="Cambria Math" panose="02040503050406030204" pitchFamily="18" charset="0"/>
                                  </a:rPr>
                                  <m:t>Time</m:t>
                                </m:r>
                                <m:r>
                                  <a:rPr kumimoji="1" lang="en-US" altLang="ja-JP" sz="1800">
                                    <a:latin typeface="Cambria Math" panose="02040503050406030204" pitchFamily="18" charset="0"/>
                                  </a:rPr>
                                  <m:t> </m:t>
                                </m:r>
                                <m:r>
                                  <m:rPr>
                                    <m:sty m:val="p"/>
                                  </m:rPr>
                                  <a:rPr kumimoji="1" lang="en-US" altLang="ja-JP" sz="1800">
                                    <a:latin typeface="Cambria Math" panose="02040503050406030204" pitchFamily="18" charset="0"/>
                                  </a:rPr>
                                  <m:t>pattern</m:t>
                                </m:r>
                              </m:e>
                            </m:eqArr>
                          </m:e>
                        </m:mr>
                      </m:m>
                    </m:oMath>
                  </m:oMathPara>
                </a14:m>
                <a:endParaRPr kumimoji="1" lang="ja-JP" altLang="en-US" sz="1800" dirty="0"/>
              </a:p>
            </p:txBody>
          </p:sp>
        </mc:Choice>
        <mc:Fallback xmlns="">
          <p:sp>
            <p:nvSpPr>
              <p:cNvPr id="22" name="テキスト ボックス 21">
                <a:extLst>
                  <a:ext uri="{FF2B5EF4-FFF2-40B4-BE49-F238E27FC236}">
                    <a16:creationId xmlns:a16="http://schemas.microsoft.com/office/drawing/2014/main" id="{6DBA5732-FA01-328C-4974-2F97045BF6C5}"/>
                  </a:ext>
                </a:extLst>
              </p:cNvPr>
              <p:cNvSpPr txBox="1">
                <a:spLocks noRot="1" noChangeAspect="1" noMove="1" noResize="1" noEditPoints="1" noAdjustHandles="1" noChangeArrowheads="1" noChangeShapeType="1" noTextEdit="1"/>
              </p:cNvSpPr>
              <p:nvPr/>
            </p:nvSpPr>
            <p:spPr>
              <a:xfrm>
                <a:off x="689890" y="1775738"/>
                <a:ext cx="8231677" cy="1623458"/>
              </a:xfrm>
              <a:prstGeom prst="rect">
                <a:avLst/>
              </a:prstGeom>
              <a:blipFill>
                <a:blip r:embed="rId3"/>
                <a:stretch>
                  <a:fillRect/>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4" name="テキスト ボックス 23">
                <a:extLst>
                  <a:ext uri="{FF2B5EF4-FFF2-40B4-BE49-F238E27FC236}">
                    <a16:creationId xmlns:a16="http://schemas.microsoft.com/office/drawing/2014/main" id="{962AC3D7-CF59-3B22-D699-3E4E6FD31213}"/>
                  </a:ext>
                </a:extLst>
              </p:cNvPr>
              <p:cNvSpPr txBox="1"/>
              <p:nvPr/>
            </p:nvSpPr>
            <p:spPr>
              <a:xfrm>
                <a:off x="531813" y="3378281"/>
                <a:ext cx="4343400" cy="369332"/>
              </a:xfrm>
              <a:prstGeom prst="rect">
                <a:avLst/>
              </a:prstGeom>
              <a:noFill/>
            </p:spPr>
            <p:txBody>
              <a:bodyPr wrap="square">
                <a:spAutoFit/>
              </a:bodyPr>
              <a:lstStyle/>
              <a:p>
                <a14:m>
                  <m:oMath xmlns:m="http://schemas.openxmlformats.org/officeDocument/2006/math">
                    <m:sSub>
                      <m:sSubPr>
                        <m:ctrlPr>
                          <a:rPr kumimoji="1" lang="en-US" altLang="ja-JP" sz="1800" b="0" i="1" smtClean="0">
                            <a:latin typeface="Cambria Math" panose="02040503050406030204" pitchFamily="18" charset="0"/>
                            <a:ea typeface="+mj-ea"/>
                          </a:rPr>
                        </m:ctrlPr>
                      </m:sSubPr>
                      <m:e>
                        <m:r>
                          <a:rPr kumimoji="1" lang="en-US" altLang="ja-JP" sz="1800" b="1" i="0" smtClean="0">
                            <a:latin typeface="Cambria Math" panose="02040503050406030204" pitchFamily="18" charset="0"/>
                            <a:ea typeface="+mj-ea"/>
                          </a:rPr>
                          <m:t>∗</m:t>
                        </m:r>
                        <m:r>
                          <m:rPr>
                            <m:sty m:val="p"/>
                          </m:rPr>
                          <a:rPr kumimoji="1" lang="en-US" altLang="ja-JP" sz="1800" b="0" i="0" smtClean="0">
                            <a:latin typeface="Cambria Math" panose="02040503050406030204" pitchFamily="18" charset="0"/>
                            <a:ea typeface="+mj-ea"/>
                          </a:rPr>
                          <m:t>N</m:t>
                        </m:r>
                      </m:e>
                      <m:sub>
                        <m:r>
                          <m:rPr>
                            <m:sty m:val="p"/>
                          </m:rPr>
                          <a:rPr kumimoji="1" lang="en-US" altLang="ja-JP" sz="1800" b="0" i="0" smtClean="0">
                            <a:latin typeface="Cambria Math" panose="02040503050406030204" pitchFamily="18" charset="0"/>
                            <a:ea typeface="+mj-ea"/>
                          </a:rPr>
                          <m:t>UWB</m:t>
                        </m:r>
                      </m:sub>
                    </m:sSub>
                  </m:oMath>
                </a14:m>
                <a:r>
                  <a:rPr lang="ja-JP" altLang="en-US" sz="1800" dirty="0">
                    <a:latin typeface="+mj-lt"/>
                  </a:rPr>
                  <a:t> </a:t>
                </a:r>
                <a:r>
                  <a:rPr lang="en-US" altLang="ja-JP" sz="1800" dirty="0">
                    <a:latin typeface="+mj-lt"/>
                  </a:rPr>
                  <a:t>is the length of UWB transmission. </a:t>
                </a:r>
                <a:endParaRPr lang="ja-JP" altLang="en-US" sz="1800" dirty="0">
                  <a:latin typeface="+mj-lt"/>
                </a:endParaRPr>
              </a:p>
            </p:txBody>
          </p:sp>
        </mc:Choice>
        <mc:Fallback xmlns="">
          <p:sp>
            <p:nvSpPr>
              <p:cNvPr id="24" name="テキスト ボックス 23">
                <a:extLst>
                  <a:ext uri="{FF2B5EF4-FFF2-40B4-BE49-F238E27FC236}">
                    <a16:creationId xmlns:a16="http://schemas.microsoft.com/office/drawing/2014/main" id="{962AC3D7-CF59-3B22-D699-3E4E6FD31213}"/>
                  </a:ext>
                </a:extLst>
              </p:cNvPr>
              <p:cNvSpPr txBox="1">
                <a:spLocks noRot="1" noChangeAspect="1" noMove="1" noResize="1" noEditPoints="1" noAdjustHandles="1" noChangeArrowheads="1" noChangeShapeType="1" noTextEdit="1"/>
              </p:cNvSpPr>
              <p:nvPr/>
            </p:nvSpPr>
            <p:spPr>
              <a:xfrm>
                <a:off x="531813" y="3378281"/>
                <a:ext cx="4343400" cy="369332"/>
              </a:xfrm>
              <a:prstGeom prst="rect">
                <a:avLst/>
              </a:prstGeom>
              <a:blipFill>
                <a:blip r:embed="rId4"/>
                <a:stretch>
                  <a:fillRect t="-8197" b="-24590"/>
                </a:stretch>
              </a:blipFill>
            </p:spPr>
            <p:txBody>
              <a:bodyPr/>
              <a:lstStyle/>
              <a:p>
                <a:r>
                  <a:rPr lang="ja-JP" altLang="en-US">
                    <a:noFill/>
                  </a:rPr>
                  <a:t> </a:t>
                </a:r>
              </a:p>
            </p:txBody>
          </p:sp>
        </mc:Fallback>
      </mc:AlternateContent>
      <p:sp>
        <p:nvSpPr>
          <p:cNvPr id="27" name="テキスト ボックス 26">
            <a:extLst>
              <a:ext uri="{FF2B5EF4-FFF2-40B4-BE49-F238E27FC236}">
                <a16:creationId xmlns:a16="http://schemas.microsoft.com/office/drawing/2014/main" id="{FAEAAFD1-7540-EF7A-571B-B484D765C4C8}"/>
              </a:ext>
            </a:extLst>
          </p:cNvPr>
          <p:cNvSpPr txBox="1"/>
          <p:nvPr/>
        </p:nvSpPr>
        <p:spPr>
          <a:xfrm>
            <a:off x="689890" y="5839374"/>
            <a:ext cx="7688095" cy="646331"/>
          </a:xfrm>
          <a:prstGeom prst="rect">
            <a:avLst/>
          </a:prstGeom>
          <a:noFill/>
        </p:spPr>
        <p:txBody>
          <a:bodyPr wrap="square">
            <a:spAutoFit/>
          </a:bodyPr>
          <a:lstStyle/>
          <a:p>
            <a:r>
              <a:rPr lang="en-US" altLang="ja-JP" sz="1800" dirty="0">
                <a:latin typeface="+mj-lt"/>
              </a:rPr>
              <a:t>*The required CCA duration is 8 symbols for 915MHz band and 780MHz band, 4 symbols for 863MHz band and 470 MHz band.</a:t>
            </a:r>
            <a:endParaRPr lang="ja-JP" altLang="en-US" sz="1800" dirty="0"/>
          </a:p>
        </p:txBody>
      </p:sp>
    </p:spTree>
    <p:extLst>
      <p:ext uri="{BB962C8B-B14F-4D97-AF65-F5344CB8AC3E}">
        <p14:creationId xmlns:p14="http://schemas.microsoft.com/office/powerpoint/2010/main" val="384771239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32107</TotalTime>
  <Words>1164</Words>
  <Application>Microsoft Office PowerPoint</Application>
  <PresentationFormat>画面に合わせる (4:3)</PresentationFormat>
  <Paragraphs>172</Paragraphs>
  <Slides>12</Slides>
  <Notes>11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12</vt:i4>
      </vt:variant>
    </vt:vector>
  </HeadingPairs>
  <TitlesOfParts>
    <vt:vector size="20" baseType="lpstr">
      <vt:lpstr>Arial 本文</vt:lpstr>
      <vt:lpstr>TimesNewRomanPS-ItalicMT</vt:lpstr>
      <vt:lpstr>TimesNewRomanPSMT</vt:lpstr>
      <vt:lpstr>Arial</vt:lpstr>
      <vt:lpstr>Calibri</vt:lpstr>
      <vt:lpstr>Cambria Math</vt:lpstr>
      <vt:lpstr>Times New Roman</vt:lpstr>
      <vt:lpstr>Office Theme</vt:lpstr>
      <vt:lpstr>PowerPoint プレゼンテーション</vt:lpstr>
      <vt:lpstr>PowerPoint プレゼンテーション</vt:lpstr>
      <vt:lpstr>Contents</vt:lpstr>
      <vt:lpstr>Roles of NB Coordination and NB CCA</vt:lpstr>
      <vt:lpstr>NB CCA May Simplify Channel Access</vt:lpstr>
      <vt:lpstr>Avoid Interference with Wi-Fi</vt:lpstr>
      <vt:lpstr>Available Frequency Bands from Table 10-14</vt:lpstr>
      <vt:lpstr>To Reduce Complexity</vt:lpstr>
      <vt:lpstr>Use One NB CCA Pattern</vt:lpstr>
      <vt:lpstr>Summary</vt:lpstr>
      <vt:lpstr>Backup Slides</vt:lpstr>
      <vt:lpstr>CAP and CFP in a Superframe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李 還幇</cp:lastModifiedBy>
  <cp:revision>883</cp:revision>
  <cp:lastPrinted>1998-02-10T13:28:06Z</cp:lastPrinted>
  <dcterms:created xsi:type="dcterms:W3CDTF">2021-07-16T20:39:58Z</dcterms:created>
  <dcterms:modified xsi:type="dcterms:W3CDTF">2023-09-10T02:23:52Z</dcterms:modified>
</cp:coreProperties>
</file>