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4"/>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61" r:id="rId17"/>
    <p:sldId id="2442" r:id="rId18"/>
    <p:sldId id="302" r:id="rId19"/>
    <p:sldId id="312" r:id="rId20"/>
    <p:sldId id="2385" r:id="rId21"/>
    <p:sldId id="2375" r:id="rId22"/>
    <p:sldId id="2377" r:id="rId23"/>
    <p:sldId id="326" r:id="rId24"/>
    <p:sldId id="2440" r:id="rId25"/>
    <p:sldId id="2463" r:id="rId26"/>
    <p:sldId id="2464" r:id="rId27"/>
    <p:sldId id="2444" r:id="rId28"/>
    <p:sldId id="2452" r:id="rId29"/>
    <p:sldId id="2454" r:id="rId30"/>
    <p:sldId id="2426" r:id="rId31"/>
    <p:sldId id="298" r:id="rId32"/>
    <p:sldId id="296" r:id="rId3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p:scale>
          <a:sx n="150" d="100"/>
          <a:sy n="150" d="100"/>
        </p:scale>
        <p:origin x="510" y="-139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802.15-23-0458-00-04ab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ieee.app.box.com/v/PandP-LMSC" TargetMode="External"/><Relationship Id="rId3" Type="http://schemas.openxmlformats.org/officeDocument/2006/relationships/hyperlink" Target="https://standards.ieee.org/content/ieee-standards/en/about/sasb/patcom/index.html" TargetMode="External"/><Relationship Id="rId7" Type="http://schemas.openxmlformats.org/officeDocument/2006/relationships/hyperlink" Target="https://standards.ieee.org/ipr/copyright-materials/" TargetMode="External"/><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2.xml"/><Relationship Id="rId6" Type="http://schemas.openxmlformats.org/officeDocument/2006/relationships/hyperlink" Target="https://standards.ieee.org/faqs/copyrights/index.html" TargetMode="External"/><Relationship Id="rId5" Type="http://schemas.openxmlformats.org/officeDocument/2006/relationships/hyperlink" Target="https://standards.ieee.org/content/dam/ieee-standards/standards/web/documents/other/copyright-policy-WG-meetings.potx" TargetMode="External"/><Relationship Id="rId4" Type="http://schemas.openxmlformats.org/officeDocument/2006/relationships/hyperlink" Target="https://standards.ieee.org/content/dam/ieee-standards/standards/web/documents/other/Participant-Behavior-Individual-Method.pdf" TargetMode="External"/><Relationship Id="rId9" Type="http://schemas.openxmlformats.org/officeDocument/2006/relationships/hyperlink" Target="https://mentor.ieee.org/802.15/dcn/10/15-10-0235-32-0000-802-15-operations-manual.doc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3/15-23-0424-03-04ab-tg4ab-cc-agenda-jul-sep.xlsx"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eb.cvent.com/event/fc97a8df-9809-496b-9a5f-25b524bfd641/summary"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04 September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05-Sept-2023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CD6B-8406-E961-71BB-014217E2421E}"/>
              </a:ext>
            </a:extLst>
          </p:cNvPr>
          <p:cNvSpPr>
            <a:spLocks noGrp="1"/>
          </p:cNvSpPr>
          <p:nvPr>
            <p:ph type="title"/>
          </p:nvPr>
        </p:nvSpPr>
        <p:spPr/>
        <p:txBody>
          <a:bodyPr/>
          <a:lstStyle/>
          <a:p>
            <a:r>
              <a:rPr lang="en-US" dirty="0"/>
              <a:t>All the Links in one place</a:t>
            </a:r>
          </a:p>
        </p:txBody>
      </p:sp>
      <p:sp>
        <p:nvSpPr>
          <p:cNvPr id="3" name="Content Placeholder 2">
            <a:extLst>
              <a:ext uri="{FF2B5EF4-FFF2-40B4-BE49-F238E27FC236}">
                <a16:creationId xmlns:a16="http://schemas.microsoft.com/office/drawing/2014/main" id="{35DA6C77-90E5-DB48-195C-885E75B69C30}"/>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Patent policy information:  </a:t>
            </a: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https://development.standards.ieee.org/myproject/Public/mytools/mob/slideset.pdf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https://standards.ieee.org/content/ieee-standards/en/about/sasb/patcom/index.html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Individual Participation: </a:t>
            </a: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https://standards.ieee.org/content/dam/ieee-standards/standards/web/documents/other/Participant-Behavior-Individual-Method.pdf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Copyright policy:</a:t>
            </a: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https://standards.ieee.org/content/dam/ieee-standards/standards/web/documents/other/copyright-policy-WG-meetings.potx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https://standards.ieee.org/faqs/copyrights/index.html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https://standards.ieee.org/ipr/copyright-materials/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https://ieee.app.box.com/v/PandP-LMSC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802.15 Operations Manual:</a:t>
            </a:r>
          </a:p>
          <a:p>
            <a:pPr marL="742950" marR="0" lvl="1" indent="-285750">
              <a:lnSpc>
                <a:spcPct val="107000"/>
              </a:lnSpc>
              <a:spcBef>
                <a:spcPts val="0"/>
              </a:spcBef>
              <a:spcAft>
                <a:spcPts val="80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https://mentor.ieee.org/802.15/dcn/10/15-10-0235-32-0000-802-15-operations-manual.docx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4" name="Slide Number Placeholder 3">
            <a:extLst>
              <a:ext uri="{FF2B5EF4-FFF2-40B4-BE49-F238E27FC236}">
                <a16:creationId xmlns:a16="http://schemas.microsoft.com/office/drawing/2014/main" id="{EFBAC28B-689B-4F6D-3A0C-24E513B62AF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178733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16</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457200" y="273050"/>
            <a:ext cx="3008313" cy="1162050"/>
          </a:xfrm>
        </p:spPr>
        <p:txBody>
          <a:bodyPr vert="horz" wrap="square" lIns="92160" tIns="46080" rIns="92160" bIns="46080" numCol="1" anchor="b" anchorCtr="0" compatLnSpc="1">
            <a:prstTxWarp prst="textNoShape">
              <a:avLst/>
            </a:prstTxWarp>
            <a:normAutofit/>
          </a:bodyPr>
          <a:lstStyle/>
          <a:p>
            <a:r>
              <a:rPr lang="en-US" altLang="en-US" dirty="0"/>
              <a:t>Proposed Agenda</a:t>
            </a:r>
          </a:p>
        </p:txBody>
      </p:sp>
      <p:sp>
        <p:nvSpPr>
          <p:cNvPr id="3" name="TextBox 2">
            <a:extLst>
              <a:ext uri="{FF2B5EF4-FFF2-40B4-BE49-F238E27FC236}">
                <a16:creationId xmlns:a16="http://schemas.microsoft.com/office/drawing/2014/main" id="{011E5CBC-5BC7-576A-47AA-79122CA151DD}"/>
              </a:ext>
            </a:extLst>
          </p:cNvPr>
          <p:cNvSpPr txBox="1"/>
          <p:nvPr/>
        </p:nvSpPr>
        <p:spPr bwMode="auto">
          <a:xfrm>
            <a:off x="457200" y="5517232"/>
            <a:ext cx="8003232" cy="608931"/>
          </a:xfrm>
          <a:prstGeom prst="rect">
            <a:avLst/>
          </a:prstGeom>
          <a:noFill/>
          <a:ln>
            <a:noFill/>
          </a:ln>
        </p:spPr>
        <p:txBody>
          <a:bodyPr vert="horz" wrap="square" lIns="92160" tIns="46080" rIns="92160" bIns="46080" numCol="1" anchor="t" anchorCtr="0" compatLnSpc="1">
            <a:prstTxWarp prst="textNoShape">
              <a:avLst/>
            </a:prstTxWarp>
            <a:normAutofit/>
          </a:bodyPr>
          <a:lstStyle/>
          <a:p>
            <a:pPr>
              <a:spcBef>
                <a:spcPts val="800"/>
              </a:spcBef>
              <a:buClr>
                <a:srgbClr val="000000"/>
              </a:buClr>
              <a:buSzPct val="100000"/>
            </a:pPr>
            <a:r>
              <a:rPr lang="en-GB" sz="1400" b="1" dirty="0">
                <a:solidFill>
                  <a:srgbClr val="000000"/>
                </a:solidFill>
                <a:latin typeface="+mn-lt"/>
                <a:ea typeface="MS PGothic" panose="020B0600070205080204" pitchFamily="34" charset="-128"/>
                <a:cs typeface="+mn-cs"/>
                <a:hlinkClick r:id="rId2"/>
              </a:rPr>
              <a:t>https://mentor.ieee.org/802.15/dcn/23/15-23-0424-03-04ab-tg4ab-cc-agenda-jul-sep.xlsx</a:t>
            </a:r>
            <a:endParaRPr lang="en-GB" sz="1400" b="1" dirty="0">
              <a:solidFill>
                <a:srgbClr val="000000"/>
              </a:solidFill>
              <a:latin typeface="+mn-lt"/>
              <a:ea typeface="MS PGothic" panose="020B0600070205080204" pitchFamily="34" charset="-128"/>
              <a:cs typeface="+mn-cs"/>
            </a:endParaRPr>
          </a:p>
          <a:p>
            <a:pPr>
              <a:spcBef>
                <a:spcPts val="800"/>
              </a:spcBef>
              <a:buClr>
                <a:srgbClr val="000000"/>
              </a:buClr>
              <a:buSzPct val="100000"/>
            </a:pPr>
            <a:endParaRPr lang="en-GB" sz="1400" b="1" dirty="0">
              <a:solidFill>
                <a:srgbClr val="000000"/>
              </a:solidFill>
              <a:latin typeface="+mn-lt"/>
              <a:ea typeface="MS PGothic" panose="020B0600070205080204" pitchFamily="34" charset="-128"/>
              <a:cs typeface="+mn-cs"/>
            </a:endParaRP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defRPr/>
            </a:pPr>
            <a:r>
              <a:rPr lang="en-US" altLang="en-US">
                <a:solidFill>
                  <a:schemeClr val="tx1"/>
                </a:solidFill>
              </a:rPr>
              <a:t>Slide </a:t>
            </a:r>
            <a:fld id="{59A14E3C-6B9B-4CBB-ADA5-EC89A9C8A74F}" type="slidenum">
              <a:rPr lang="en-US" altLang="en-US" smtClean="0">
                <a:solidFill>
                  <a:schemeClr val="tx1"/>
                </a:solidFill>
              </a:rPr>
              <a:pPr>
                <a:spcAft>
                  <a:spcPts val="600"/>
                </a:spcAft>
                <a:defRPr/>
              </a:pPr>
              <a:t>17</a:t>
            </a:fld>
            <a:endParaRPr lang="en-US" altLang="en-US">
              <a:solidFill>
                <a:schemeClr val="tx1"/>
              </a:solidFill>
            </a:endParaRPr>
          </a:p>
        </p:txBody>
      </p:sp>
      <p:graphicFrame>
        <p:nvGraphicFramePr>
          <p:cNvPr id="6" name="Table 5">
            <a:extLst>
              <a:ext uri="{FF2B5EF4-FFF2-40B4-BE49-F238E27FC236}">
                <a16:creationId xmlns:a16="http://schemas.microsoft.com/office/drawing/2014/main" id="{B85AAC13-F76D-6EB6-0A31-1E9DD77971D3}"/>
              </a:ext>
            </a:extLst>
          </p:cNvPr>
          <p:cNvGraphicFramePr>
            <a:graphicFrameLocks noGrp="1"/>
          </p:cNvGraphicFramePr>
          <p:nvPr>
            <p:extLst>
              <p:ext uri="{D42A27DB-BD31-4B8C-83A1-F6EECF244321}">
                <p14:modId xmlns:p14="http://schemas.microsoft.com/office/powerpoint/2010/main" val="580217132"/>
              </p:ext>
            </p:extLst>
          </p:nvPr>
        </p:nvGraphicFramePr>
        <p:xfrm>
          <a:off x="457198" y="2709863"/>
          <a:ext cx="8291264" cy="1744981"/>
        </p:xfrm>
        <a:graphic>
          <a:graphicData uri="http://schemas.openxmlformats.org/drawingml/2006/table">
            <a:tbl>
              <a:tblPr>
                <a:tableStyleId>{5C22544A-7EE6-4342-B048-85BDC9FD1C3A}</a:tableStyleId>
              </a:tblPr>
              <a:tblGrid>
                <a:gridCol w="504685">
                  <a:extLst>
                    <a:ext uri="{9D8B030D-6E8A-4147-A177-3AD203B41FA5}">
                      <a16:colId xmlns:a16="http://schemas.microsoft.com/office/drawing/2014/main" val="2471923870"/>
                    </a:ext>
                  </a:extLst>
                </a:gridCol>
                <a:gridCol w="6706461">
                  <a:extLst>
                    <a:ext uri="{9D8B030D-6E8A-4147-A177-3AD203B41FA5}">
                      <a16:colId xmlns:a16="http://schemas.microsoft.com/office/drawing/2014/main" val="2059934376"/>
                    </a:ext>
                  </a:extLst>
                </a:gridCol>
                <a:gridCol w="576064">
                  <a:extLst>
                    <a:ext uri="{9D8B030D-6E8A-4147-A177-3AD203B41FA5}">
                      <a16:colId xmlns:a16="http://schemas.microsoft.com/office/drawing/2014/main" val="3325758236"/>
                    </a:ext>
                  </a:extLst>
                </a:gridCol>
                <a:gridCol w="504054">
                  <a:extLst>
                    <a:ext uri="{9D8B030D-6E8A-4147-A177-3AD203B41FA5}">
                      <a16:colId xmlns:a16="http://schemas.microsoft.com/office/drawing/2014/main" val="495395931"/>
                    </a:ext>
                  </a:extLst>
                </a:gridCol>
              </a:tblGrid>
              <a:tr h="182880">
                <a:tc>
                  <a:txBody>
                    <a:bodyPr/>
                    <a:lstStyle/>
                    <a:p>
                      <a:pPr algn="l" fontAlgn="b"/>
                      <a:endParaRPr lang="en-US" sz="16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600" b="0" i="0" u="none" strike="noStrike">
                          <a:solidFill>
                            <a:srgbClr val="000000"/>
                          </a:solidFill>
                          <a:effectLst/>
                          <a:latin typeface="Calibri" panose="020F0502020204030204" pitchFamily="34" charset="0"/>
                        </a:rPr>
                        <a:t>Tuesday, September 5, 2023</a:t>
                      </a:r>
                    </a:p>
                  </a:txBody>
                  <a:tcPr marL="5443" marR="5443" marT="5443" marB="0" anchor="b">
                    <a:solidFill>
                      <a:schemeClr val="bg1">
                        <a:lumMod val="75000"/>
                      </a:schemeClr>
                    </a:solidFill>
                  </a:tcPr>
                </a:tc>
                <a:tc>
                  <a:txBody>
                    <a:bodyPr/>
                    <a:lstStyle/>
                    <a:p>
                      <a:pPr algn="r" fontAlgn="b"/>
                      <a:r>
                        <a:rPr lang="en-US" sz="1600" b="0" i="0" u="none" strike="noStrike">
                          <a:solidFill>
                            <a:srgbClr val="000000"/>
                          </a:solidFill>
                          <a:effectLst/>
                          <a:latin typeface="Calibri" panose="020F0502020204030204" pitchFamily="34" charset="0"/>
                        </a:rPr>
                        <a:t>6:00</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0</a:t>
                      </a:r>
                    </a:p>
                  </a:txBody>
                  <a:tcPr marL="5443" marR="5443" marT="5443" marB="0" anchor="b"/>
                </a:tc>
                <a:extLst>
                  <a:ext uri="{0D108BD9-81ED-4DB2-BD59-A6C34878D82A}">
                    <a16:rowId xmlns:a16="http://schemas.microsoft.com/office/drawing/2014/main" val="4076211944"/>
                  </a:ext>
                </a:extLst>
              </a:tr>
              <a:tr h="182880">
                <a:tc>
                  <a:txBody>
                    <a:bodyPr/>
                    <a:lstStyle/>
                    <a:p>
                      <a:pPr algn="l" fontAlgn="b"/>
                      <a:r>
                        <a:rPr lang="en-US" sz="1600" b="0" i="0" u="none" strike="noStrike" dirty="0">
                          <a:solidFill>
                            <a:srgbClr val="000000"/>
                          </a:solidFill>
                          <a:effectLst/>
                          <a:latin typeface="Calibri" panose="020F0502020204030204" pitchFamily="34" charset="0"/>
                        </a:rPr>
                        <a:t>1</a:t>
                      </a:r>
                    </a:p>
                  </a:txBody>
                  <a:tcPr marL="5443" marR="5443" marT="5443" marB="0" anchor="b"/>
                </a:tc>
                <a:tc>
                  <a:txBody>
                    <a:bodyPr/>
                    <a:lstStyle/>
                    <a:p>
                      <a:pPr algn="l" fontAlgn="b"/>
                      <a:r>
                        <a:rPr lang="en-US" sz="1600" b="0" i="0" u="none" strike="noStrike">
                          <a:solidFill>
                            <a:srgbClr val="000000"/>
                          </a:solidFill>
                          <a:effectLst/>
                          <a:latin typeface="Calibri" panose="020F0502020204030204" pitchFamily="34" charset="0"/>
                        </a:rPr>
                        <a:t>Opening and Agenda</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6:05</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5</a:t>
                      </a:r>
                    </a:p>
                  </a:txBody>
                  <a:tcPr marL="5443" marR="5443" marT="5443" marB="0" anchor="b"/>
                </a:tc>
                <a:extLst>
                  <a:ext uri="{0D108BD9-81ED-4DB2-BD59-A6C34878D82A}">
                    <a16:rowId xmlns:a16="http://schemas.microsoft.com/office/drawing/2014/main" val="3037814996"/>
                  </a:ext>
                </a:extLst>
              </a:tr>
              <a:tr h="182880">
                <a:tc>
                  <a:txBody>
                    <a:bodyPr/>
                    <a:lstStyle/>
                    <a:p>
                      <a:pPr algn="l" fontAlgn="b"/>
                      <a:r>
                        <a:rPr lang="en-US" sz="1600" b="0" i="0" u="none" strike="noStrike" dirty="0">
                          <a:solidFill>
                            <a:srgbClr val="000000"/>
                          </a:solidFill>
                          <a:effectLst/>
                          <a:latin typeface="Calibri" panose="020F0502020204030204" pitchFamily="34" charset="0"/>
                        </a:rPr>
                        <a:t>1.1</a:t>
                      </a:r>
                    </a:p>
                  </a:txBody>
                  <a:tcPr marL="5443" marR="5443" marT="5443" marB="0" anchor="b"/>
                </a:tc>
                <a:tc>
                  <a:txBody>
                    <a:bodyPr/>
                    <a:lstStyle/>
                    <a:p>
                      <a:pPr algn="l" fontAlgn="b"/>
                      <a:r>
                        <a:rPr lang="en-US" sz="1600" b="0" i="0" u="none" strike="noStrike">
                          <a:solidFill>
                            <a:srgbClr val="000000"/>
                          </a:solidFill>
                          <a:effectLst/>
                          <a:latin typeface="Calibri" panose="020F0502020204030204" pitchFamily="34" charset="0"/>
                        </a:rPr>
                        <a:t>Editor's report</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6:25</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20</a:t>
                      </a:r>
                    </a:p>
                  </a:txBody>
                  <a:tcPr marL="5443" marR="5443" marT="5443" marB="0" anchor="b"/>
                </a:tc>
                <a:extLst>
                  <a:ext uri="{0D108BD9-81ED-4DB2-BD59-A6C34878D82A}">
                    <a16:rowId xmlns:a16="http://schemas.microsoft.com/office/drawing/2014/main" val="341465348"/>
                  </a:ext>
                </a:extLst>
              </a:tr>
              <a:tr h="182880">
                <a:tc>
                  <a:txBody>
                    <a:bodyPr/>
                    <a:lstStyle/>
                    <a:p>
                      <a:pPr algn="l" fontAlgn="b"/>
                      <a:r>
                        <a:rPr lang="en-US" sz="1600" b="0" i="0" u="none" strike="noStrike" dirty="0">
                          <a:solidFill>
                            <a:srgbClr val="000000"/>
                          </a:solidFill>
                          <a:effectLst/>
                          <a:latin typeface="Calibri" panose="020F0502020204030204" pitchFamily="34" charset="0"/>
                        </a:rPr>
                        <a:t>1.2</a:t>
                      </a:r>
                    </a:p>
                  </a:txBody>
                  <a:tcPr marL="5443" marR="5443" marT="5443" marB="0" anchor="b"/>
                </a:tc>
                <a:tc>
                  <a:txBody>
                    <a:bodyPr/>
                    <a:lstStyle/>
                    <a:p>
                      <a:pPr algn="l" fontAlgn="b"/>
                      <a:r>
                        <a:rPr lang="en-US" sz="1600" b="0" i="0" u="none" strike="noStrike" dirty="0">
                          <a:solidFill>
                            <a:srgbClr val="000000"/>
                          </a:solidFill>
                          <a:effectLst/>
                          <a:latin typeface="Calibri" panose="020F0502020204030204" pitchFamily="34" charset="0"/>
                        </a:rPr>
                        <a:t>Sept meeting plan</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6:55</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30</a:t>
                      </a:r>
                    </a:p>
                  </a:txBody>
                  <a:tcPr marL="5443" marR="5443" marT="5443" marB="0" anchor="b"/>
                </a:tc>
                <a:extLst>
                  <a:ext uri="{0D108BD9-81ED-4DB2-BD59-A6C34878D82A}">
                    <a16:rowId xmlns:a16="http://schemas.microsoft.com/office/drawing/2014/main" val="1965800358"/>
                  </a:ext>
                </a:extLst>
              </a:tr>
              <a:tr h="182880">
                <a:tc>
                  <a:txBody>
                    <a:bodyPr/>
                    <a:lstStyle/>
                    <a:p>
                      <a:pPr algn="l" fontAlgn="b"/>
                      <a:r>
                        <a:rPr lang="en-US" sz="1600" b="0" i="0" u="none" strike="noStrike" dirty="0">
                          <a:solidFill>
                            <a:srgbClr val="000000"/>
                          </a:solidFill>
                          <a:effectLst/>
                          <a:latin typeface="Calibri" panose="020F0502020204030204" pitchFamily="34" charset="0"/>
                        </a:rPr>
                        <a:t>1.3</a:t>
                      </a:r>
                    </a:p>
                  </a:txBody>
                  <a:tcPr marL="5443" marR="5443" marT="5443" marB="0" anchor="b"/>
                </a:tc>
                <a:tc>
                  <a:txBody>
                    <a:bodyPr/>
                    <a:lstStyle/>
                    <a:p>
                      <a:pPr algn="l" fontAlgn="b"/>
                      <a:r>
                        <a:rPr lang="en-US" sz="1600" b="0" i="0" u="none" strike="noStrike">
                          <a:solidFill>
                            <a:srgbClr val="000000"/>
                          </a:solidFill>
                          <a:effectLst/>
                          <a:latin typeface="Calibri" panose="020F0502020204030204" pitchFamily="34" charset="0"/>
                        </a:rPr>
                        <a:t>AoB/Next call</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7:00</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5</a:t>
                      </a:r>
                    </a:p>
                  </a:txBody>
                  <a:tcPr marL="5443" marR="5443" marT="5443" marB="0" anchor="b"/>
                </a:tc>
                <a:extLst>
                  <a:ext uri="{0D108BD9-81ED-4DB2-BD59-A6C34878D82A}">
                    <a16:rowId xmlns:a16="http://schemas.microsoft.com/office/drawing/2014/main" val="323651840"/>
                  </a:ext>
                </a:extLst>
              </a:tr>
              <a:tr h="182880">
                <a:tc>
                  <a:txBody>
                    <a:bodyPr/>
                    <a:lstStyle/>
                    <a:p>
                      <a:pPr algn="l" fontAlgn="b"/>
                      <a:r>
                        <a:rPr lang="en-US" sz="1600" b="0" i="0" u="none" strike="noStrike" dirty="0">
                          <a:solidFill>
                            <a:srgbClr val="000000"/>
                          </a:solidFill>
                          <a:effectLst/>
                          <a:latin typeface="Calibri" panose="020F0502020204030204" pitchFamily="34" charset="0"/>
                        </a:rPr>
                        <a:t>1.4</a:t>
                      </a:r>
                    </a:p>
                  </a:txBody>
                  <a:tcPr marL="5443" marR="5443" marT="5443" marB="0" anchor="b"/>
                </a:tc>
                <a:tc>
                  <a:txBody>
                    <a:bodyPr/>
                    <a:lstStyle/>
                    <a:p>
                      <a:pPr algn="l" fontAlgn="b"/>
                      <a:r>
                        <a:rPr lang="en-US" sz="1600" b="0" i="0" u="none" strike="noStrike">
                          <a:solidFill>
                            <a:srgbClr val="000000"/>
                          </a:solidFill>
                          <a:effectLst/>
                          <a:latin typeface="Calibri" panose="020F0502020204030204" pitchFamily="34" charset="0"/>
                        </a:rPr>
                        <a:t>Close/Adjourn</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7:00</a:t>
                      </a:r>
                    </a:p>
                  </a:txBody>
                  <a:tcPr marL="5443" marR="5443" marT="544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335079322"/>
                  </a:ext>
                </a:extLst>
              </a:tr>
              <a:tr h="182880">
                <a:tc>
                  <a:txBody>
                    <a:bodyPr/>
                    <a:lstStyle/>
                    <a:p>
                      <a:pPr algn="l" fontAlgn="b"/>
                      <a:endParaRPr lang="en-US" sz="16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600" b="0" i="0" u="none" strike="noStrike">
                          <a:solidFill>
                            <a:srgbClr val="000000"/>
                          </a:solidFill>
                          <a:effectLst/>
                          <a:latin typeface="Calibri" panose="020F0502020204030204" pitchFamily="34" charset="0"/>
                        </a:rPr>
                        <a:t>Tuesday, September 5, 2023</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6:00</a:t>
                      </a:r>
                    </a:p>
                  </a:txBody>
                  <a:tcPr marL="5443" marR="5443" marT="5443"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5443" marR="5443" marT="5443" marB="0" anchor="b"/>
                </a:tc>
                <a:extLst>
                  <a:ext uri="{0D108BD9-81ED-4DB2-BD59-A6C34878D82A}">
                    <a16:rowId xmlns:a16="http://schemas.microsoft.com/office/drawing/2014/main" val="340983014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3131840" y="1965415"/>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19</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September 5</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4268525848"/>
              </p:ext>
            </p:extLst>
          </p:nvPr>
        </p:nvGraphicFramePr>
        <p:xfrm>
          <a:off x="1285048"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2730713" y="4089990"/>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731803547"/>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July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endParaRPr lang="en-US" sz="1100" b="0" i="0" u="none" strike="sngStrike" dirty="0">
                        <a:solidFill>
                          <a:srgbClr val="000000"/>
                        </a:solidFill>
                        <a:effectLst/>
                        <a:highlight>
                          <a:srgbClr val="FFFF00"/>
                        </a:highlight>
                        <a:latin typeface="Calibri" panose="020F0502020204030204" pitchFamily="34" charset="0"/>
                      </a:endParaRP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Sept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Nov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655676" y="4038491"/>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fontScale="90000"/>
          </a:bodyPr>
          <a:lstStyle/>
          <a:p>
            <a:r>
              <a:rPr lang="en-US" dirty="0"/>
              <a:t>Planning and Schedule Discussion</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fontScale="70000" lnSpcReduction="20000"/>
          </a:bodyPr>
          <a:lstStyle/>
          <a:p>
            <a:pPr marL="0" indent="0" algn="ctr"/>
            <a:r>
              <a:rPr lang="en-US" i="1" u="sng" dirty="0"/>
              <a:t>Suggested</a:t>
            </a:r>
            <a:r>
              <a:rPr lang="en-US" dirty="0"/>
              <a:t> approach to recover time</a:t>
            </a:r>
          </a:p>
          <a:p>
            <a:pPr marL="457200" indent="-457200">
              <a:buFont typeface="Arial" panose="020B0604020202020204" pitchFamily="34" charset="0"/>
              <a:buChar char="•"/>
            </a:pPr>
            <a:r>
              <a:rPr lang="en-US" dirty="0"/>
              <a:t>On Sept 5</a:t>
            </a:r>
            <a:r>
              <a:rPr lang="en-US" baseline="30000" dirty="0"/>
              <a:t>th</a:t>
            </a:r>
            <a:r>
              <a:rPr lang="en-US" dirty="0"/>
              <a:t> call:</a:t>
            </a:r>
          </a:p>
          <a:p>
            <a:pPr marL="857250" lvl="1" indent="-457200">
              <a:buFont typeface="Arial" panose="020B0604020202020204" pitchFamily="34" charset="0"/>
              <a:buChar char="•"/>
            </a:pPr>
            <a:r>
              <a:rPr lang="en-US" dirty="0"/>
              <a:t>Review status of draft</a:t>
            </a:r>
          </a:p>
          <a:p>
            <a:pPr marL="857250" lvl="1" indent="-457200">
              <a:buFont typeface="Arial" panose="020B0604020202020204" pitchFamily="34" charset="0"/>
              <a:buChar char="•"/>
            </a:pPr>
            <a:r>
              <a:rPr lang="en-US" dirty="0"/>
              <a:t>Divide into “teams” to review draft</a:t>
            </a:r>
          </a:p>
          <a:p>
            <a:pPr marL="1257300" lvl="2" indent="-457200">
              <a:buFont typeface="Arial" panose="020B0604020202020204" pitchFamily="34" charset="0"/>
              <a:buChar char="•"/>
            </a:pPr>
            <a:r>
              <a:rPr lang="en-US" dirty="0"/>
              <a:t>Major topic areas as organized in the draft</a:t>
            </a:r>
          </a:p>
          <a:p>
            <a:pPr marL="457200" indent="-457200">
              <a:buFont typeface="Arial" panose="020B0604020202020204" pitchFamily="34" charset="0"/>
              <a:buChar char="•"/>
            </a:pPr>
            <a:r>
              <a:rPr lang="en-US" dirty="0"/>
              <a:t>Following Sept 5</a:t>
            </a:r>
            <a:r>
              <a:rPr lang="en-US" baseline="30000" dirty="0"/>
              <a:t>th</a:t>
            </a:r>
            <a:r>
              <a:rPr lang="en-US" dirty="0"/>
              <a:t>:</a:t>
            </a:r>
          </a:p>
          <a:p>
            <a:pPr marL="857250" lvl="1" indent="-457200">
              <a:buFont typeface="Arial" panose="020B0604020202020204" pitchFamily="34" charset="0"/>
              <a:buChar char="•"/>
            </a:pPr>
            <a:r>
              <a:rPr lang="en-US" dirty="0"/>
              <a:t>Review draft and prepare to work in Sept</a:t>
            </a:r>
          </a:p>
          <a:p>
            <a:pPr marL="457200" indent="-457200">
              <a:buFont typeface="Arial" panose="020B0604020202020204" pitchFamily="34" charset="0"/>
              <a:buChar char="•"/>
            </a:pPr>
            <a:r>
              <a:rPr lang="en-US" dirty="0"/>
              <a:t>In September interim meetings:</a:t>
            </a:r>
          </a:p>
          <a:p>
            <a:pPr marL="857250" lvl="1" indent="-457200">
              <a:buFont typeface="Arial" panose="020B0604020202020204" pitchFamily="34" charset="0"/>
              <a:buChar char="•"/>
            </a:pPr>
            <a:r>
              <a:rPr lang="en-US" dirty="0"/>
              <a:t>Report results of “</a:t>
            </a:r>
            <a:r>
              <a:rPr lang="en-US" dirty="0" err="1"/>
              <a:t>team”reviews</a:t>
            </a:r>
            <a:endParaRPr lang="en-US" dirty="0"/>
          </a:p>
          <a:p>
            <a:pPr marL="857250" lvl="1" indent="-457200">
              <a:buFont typeface="Arial" panose="020B0604020202020204" pitchFamily="34" charset="0"/>
              <a:buChar char="•"/>
            </a:pPr>
            <a:r>
              <a:rPr lang="en-US" dirty="0"/>
              <a:t>Work issues to complete the draft</a:t>
            </a:r>
          </a:p>
          <a:p>
            <a:pPr marL="857250" lvl="1" indent="-457200">
              <a:buFont typeface="Arial" panose="020B0604020202020204" pitchFamily="34" charset="0"/>
              <a:buChar char="•"/>
            </a:pPr>
            <a:r>
              <a:rPr lang="en-US" dirty="0"/>
              <a:t>Use meeting time and ad hoc time where possible</a:t>
            </a:r>
          </a:p>
          <a:p>
            <a:pPr marL="457200" indent="-457200">
              <a:buFont typeface="Arial" panose="020B0604020202020204" pitchFamily="34" charset="0"/>
              <a:buChar char="•"/>
            </a:pPr>
            <a:r>
              <a:rPr lang="en-US" dirty="0"/>
              <a:t>Approve changes to Draft</a:t>
            </a:r>
          </a:p>
          <a:p>
            <a:pPr marL="457200" indent="-457200">
              <a:buFont typeface="Arial" panose="020B0604020202020204" pitchFamily="34" charset="0"/>
              <a:buChar char="•"/>
            </a:pPr>
            <a:r>
              <a:rPr lang="en-US" dirty="0"/>
              <a:t>Re-commence comment collection with revised draft</a:t>
            </a: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
        <p:nvSpPr>
          <p:cNvPr id="5" name="Arrow: Right 4">
            <a:extLst>
              <a:ext uri="{FF2B5EF4-FFF2-40B4-BE49-F238E27FC236}">
                <a16:creationId xmlns:a16="http://schemas.microsoft.com/office/drawing/2014/main" id="{2A3EFC4F-2DE5-E05D-981D-94B0BE4B07B5}"/>
              </a:ext>
            </a:extLst>
          </p:cNvPr>
          <p:cNvSpPr/>
          <p:nvPr/>
        </p:nvSpPr>
        <p:spPr bwMode="auto">
          <a:xfrm flipH="1">
            <a:off x="6588224" y="2168860"/>
            <a:ext cx="792088" cy="50405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NOW</a:t>
            </a:r>
          </a:p>
        </p:txBody>
      </p:sp>
      <p:sp>
        <p:nvSpPr>
          <p:cNvPr id="6" name="Right Brace 5">
            <a:extLst>
              <a:ext uri="{FF2B5EF4-FFF2-40B4-BE49-F238E27FC236}">
                <a16:creationId xmlns:a16="http://schemas.microsoft.com/office/drawing/2014/main" id="{2FBB18FA-3179-2823-4C19-A0AB8BFFD941}"/>
              </a:ext>
            </a:extLst>
          </p:cNvPr>
          <p:cNvSpPr/>
          <p:nvPr/>
        </p:nvSpPr>
        <p:spPr bwMode="auto">
          <a:xfrm>
            <a:off x="6156176" y="1772816"/>
            <a:ext cx="216024" cy="129614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37569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Comment collection:</a:t>
            </a:r>
          </a:p>
          <a:p>
            <a:pPr marL="857250" lvl="1" indent="-457200">
              <a:buFont typeface="Arial" panose="020B0604020202020204" pitchFamily="34" charset="0"/>
              <a:buChar char="•"/>
            </a:pPr>
            <a:r>
              <a:rPr lang="en-US" dirty="0"/>
              <a:t>Open by 22-Sept (following interim) and Close 22-Oct </a:t>
            </a:r>
          </a:p>
          <a:p>
            <a:pPr marL="857250" lvl="1" indent="-457200">
              <a:buFont typeface="Arial" panose="020B0604020202020204" pitchFamily="34" charset="0"/>
              <a:buChar char="•"/>
            </a:pPr>
            <a:r>
              <a:rPr lang="en-US" dirty="0"/>
              <a:t>November meeting starts: 13-Nov </a:t>
            </a:r>
          </a:p>
          <a:p>
            <a:pPr marL="857250" lvl="1" indent="-457200">
              <a:buFont typeface="Arial" panose="020B0604020202020204" pitchFamily="34" charset="0"/>
              <a:buChar char="•"/>
            </a:pPr>
            <a:r>
              <a:rPr lang="en-US" dirty="0"/>
              <a:t>Provides for 3 calls to begin comment resolution</a:t>
            </a:r>
          </a:p>
          <a:p>
            <a:pPr marL="857250" lvl="1" indent="-457200">
              <a:buFont typeface="Arial" panose="020B0604020202020204" pitchFamily="34" charset="0"/>
              <a:buChar char="•"/>
            </a:pPr>
            <a:r>
              <a:rPr lang="en-US" dirty="0"/>
              <a:t>We’ll know better by Thursday of the interim!</a:t>
            </a:r>
          </a:p>
          <a:p>
            <a:pPr marL="457200" indent="-457200">
              <a:buFont typeface="Arial" panose="020B0604020202020204" pitchFamily="34" charset="0"/>
              <a:buChar char="•"/>
            </a:pPr>
            <a:r>
              <a:rPr lang="en-US" dirty="0"/>
              <a:t>Ideal:  </a:t>
            </a:r>
          </a:p>
          <a:p>
            <a:pPr marL="857250" lvl="1" indent="-457200">
              <a:buFont typeface="Arial" panose="020B0604020202020204" pitchFamily="34" charset="0"/>
              <a:buChar char="•"/>
            </a:pPr>
            <a:r>
              <a:rPr lang="en-US" dirty="0"/>
              <a:t>we can use the extra time to make the draft better</a:t>
            </a:r>
          </a:p>
          <a:p>
            <a:pPr marL="857250" lvl="1" indent="-457200">
              <a:buFont typeface="Arial" panose="020B0604020202020204" pitchFamily="34" charset="0"/>
              <a:buChar char="•"/>
            </a:pPr>
            <a:r>
              <a:rPr lang="en-US" dirty="0"/>
              <a:t>Still hit first LB after November meeting</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2963724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solidFill>
            <a:schemeClr val="bg1">
              <a:lumMod val="95000"/>
            </a:schemeClr>
          </a:solidFill>
        </p:spPr>
        <p:txBody>
          <a:bodyPr/>
          <a:lstStyle/>
          <a:p>
            <a:r>
              <a:rPr lang="en-US" sz="4000"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1475656" y="1484784"/>
            <a:ext cx="6624736" cy="4968552"/>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26</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584161C-FF53-C197-CB36-E8FCCB4A5602}"/>
              </a:ext>
            </a:extLst>
          </p:cNvPr>
          <p:cNvPicPr>
            <a:picLocks noChangeAspect="1"/>
          </p:cNvPicPr>
          <p:nvPr/>
        </p:nvPicPr>
        <p:blipFill>
          <a:blip r:embed="rId2"/>
          <a:stretch>
            <a:fillRect/>
          </a:stretch>
        </p:blipFill>
        <p:spPr>
          <a:xfrm>
            <a:off x="1259632" y="1988840"/>
            <a:ext cx="6572250" cy="2447925"/>
          </a:xfrm>
          <a:prstGeom prst="rect">
            <a:avLst/>
          </a:prstGeom>
        </p:spPr>
      </p:pic>
      <p:sp>
        <p:nvSpPr>
          <p:cNvPr id="15" name="Title 1">
            <a:extLst>
              <a:ext uri="{FF2B5EF4-FFF2-40B4-BE49-F238E27FC236}">
                <a16:creationId xmlns:a16="http://schemas.microsoft.com/office/drawing/2014/main" id="{3B88DAAF-FEC0-0DEB-1E67-083F56323E3D}"/>
              </a:ext>
            </a:extLst>
          </p:cNvPr>
          <p:cNvSpPr>
            <a:spLocks noGrp="1" noChangeArrowheads="1"/>
          </p:cNvSpPr>
          <p:nvPr>
            <p:ph type="title"/>
          </p:nvPr>
        </p:nvSpPr>
        <p:spPr>
          <a:xfrm>
            <a:off x="755577" y="1371602"/>
            <a:ext cx="7764463" cy="424545"/>
          </a:xfrm>
        </p:spPr>
        <p:txBody>
          <a:bodyPr wrap="square" anchor="ctr">
            <a:normAutofit fontScale="90000"/>
          </a:bodyPr>
          <a:lstStyle/>
          <a:p>
            <a:r>
              <a:rPr lang="en-US" dirty="0"/>
              <a:t>Interim Virtual Meeting (telecon) Schedule</a:t>
            </a:r>
            <a:endParaRPr lang="en-US" altLang="en-US" dirty="0"/>
          </a:p>
        </p:txBody>
      </p:sp>
      <p:sp>
        <p:nvSpPr>
          <p:cNvPr id="3" name="Content Placeholder 2">
            <a:extLst>
              <a:ext uri="{FF2B5EF4-FFF2-40B4-BE49-F238E27FC236}">
                <a16:creationId xmlns:a16="http://schemas.microsoft.com/office/drawing/2014/main" id="{C4814341-1D5F-1F80-8780-EEC02E4F5139}"/>
              </a:ext>
            </a:extLst>
          </p:cNvPr>
          <p:cNvSpPr>
            <a:spLocks noGrp="1"/>
          </p:cNvSpPr>
          <p:nvPr>
            <p:ph sz="half" idx="1"/>
          </p:nvPr>
        </p:nvSpPr>
        <p:spPr>
          <a:xfrm>
            <a:off x="659799" y="4534815"/>
            <a:ext cx="6234459" cy="1324455"/>
          </a:xfrm>
        </p:spPr>
        <p:txBody>
          <a:bodyPr>
            <a:normAutofit fontScale="55000" lnSpcReduction="20000"/>
          </a:bodyPr>
          <a:lstStyle/>
          <a:p>
            <a:r>
              <a:rPr lang="en-US" dirty="0"/>
              <a:t>Cadence and Phase: Alternating weekly (25</a:t>
            </a:r>
            <a:r>
              <a:rPr lang="en-US" baseline="30000" dirty="0"/>
              <a:t>th</a:t>
            </a:r>
            <a:r>
              <a:rPr lang="en-US" dirty="0"/>
              <a:t>,1</a:t>
            </a:r>
            <a:r>
              <a:rPr lang="en-US" baseline="30000" dirty="0"/>
              <a:t>st</a:t>
            </a:r>
            <a:r>
              <a:rPr lang="en-US" dirty="0"/>
              <a:t>,8</a:t>
            </a:r>
            <a:r>
              <a:rPr lang="en-US" baseline="30000" dirty="0"/>
              <a:t>th</a:t>
            </a:r>
            <a:r>
              <a:rPr lang="en-US" dirty="0"/>
              <a:t>,22</a:t>
            </a:r>
            <a:r>
              <a:rPr lang="en-US" baseline="30000" dirty="0"/>
              <a:t>nd</a:t>
            </a:r>
            <a:r>
              <a:rPr lang="en-US" dirty="0"/>
              <a:t>,29</a:t>
            </a:r>
            <a:r>
              <a:rPr lang="en-US" baseline="30000" dirty="0"/>
              <a:t>th</a:t>
            </a:r>
            <a:r>
              <a:rPr lang="en-US" dirty="0"/>
              <a:t>,5</a:t>
            </a:r>
            <a:r>
              <a:rPr lang="en-US" baseline="30000" dirty="0"/>
              <a:t>th</a:t>
            </a:r>
            <a:r>
              <a:rPr lang="en-US" dirty="0"/>
              <a:t>)</a:t>
            </a:r>
          </a:p>
          <a:p>
            <a:r>
              <a:rPr lang="en-US" dirty="0"/>
              <a:t>Every other Tuesday 06:00 PT and Alternate Tuesdays 10:00pm (22:00) PT</a:t>
            </a:r>
          </a:p>
          <a:p>
            <a:r>
              <a:rPr lang="en-US" dirty="0"/>
              <a:t>Note: If no agenda items by end of preceding Friday (</a:t>
            </a:r>
            <a:r>
              <a:rPr lang="en-US" dirty="0" err="1"/>
              <a:t>AoA</a:t>
            </a:r>
            <a:r>
              <a:rPr lang="en-US" dirty="0"/>
              <a:t>) call will be cancelled</a:t>
            </a:r>
          </a:p>
        </p:txBody>
      </p:sp>
      <p:sp>
        <p:nvSpPr>
          <p:cNvPr id="5" name="Slide Number Placeholder 4">
            <a:extLst>
              <a:ext uri="{FF2B5EF4-FFF2-40B4-BE49-F238E27FC236}">
                <a16:creationId xmlns:a16="http://schemas.microsoft.com/office/drawing/2014/main" id="{406785A2-C9DC-0B68-3DF9-044598450FA5}"/>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27</a:t>
            </a:fld>
            <a:endParaRPr lang="en-US" altLang="en-US"/>
          </a:p>
        </p:txBody>
      </p:sp>
      <p:sp>
        <p:nvSpPr>
          <p:cNvPr id="8" name="Arrow: Right 7">
            <a:extLst>
              <a:ext uri="{FF2B5EF4-FFF2-40B4-BE49-F238E27FC236}">
                <a16:creationId xmlns:a16="http://schemas.microsoft.com/office/drawing/2014/main" id="{9C2FC91A-A8F1-116D-4D29-F11F3AC1C131}"/>
              </a:ext>
            </a:extLst>
          </p:cNvPr>
          <p:cNvSpPr/>
          <p:nvPr/>
        </p:nvSpPr>
        <p:spPr bwMode="auto">
          <a:xfrm rot="1631484">
            <a:off x="5040497" y="2488632"/>
            <a:ext cx="1350150"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You are Here</a:t>
            </a:r>
          </a:p>
        </p:txBody>
      </p:sp>
      <p:sp>
        <p:nvSpPr>
          <p:cNvPr id="9" name="Oval 8">
            <a:extLst>
              <a:ext uri="{FF2B5EF4-FFF2-40B4-BE49-F238E27FC236}">
                <a16:creationId xmlns:a16="http://schemas.microsoft.com/office/drawing/2014/main" id="{51600A18-1FAB-354E-D862-6E3CAD4F7E1A}"/>
              </a:ext>
            </a:extLst>
          </p:cNvPr>
          <p:cNvSpPr/>
          <p:nvPr/>
        </p:nvSpPr>
        <p:spPr bwMode="auto">
          <a:xfrm>
            <a:off x="1963100" y="3861048"/>
            <a:ext cx="216024" cy="270030"/>
          </a:xfrm>
          <a:prstGeom prst="ellipse">
            <a:avLst/>
          </a:prstGeom>
          <a:noFill/>
          <a:ln w="19050"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0" name="Oval 9">
            <a:extLst>
              <a:ext uri="{FF2B5EF4-FFF2-40B4-BE49-F238E27FC236}">
                <a16:creationId xmlns:a16="http://schemas.microsoft.com/office/drawing/2014/main" id="{200DE58C-32C7-CE35-A13F-CA2B604AE507}"/>
              </a:ext>
            </a:extLst>
          </p:cNvPr>
          <p:cNvSpPr/>
          <p:nvPr/>
        </p:nvSpPr>
        <p:spPr bwMode="auto">
          <a:xfrm>
            <a:off x="4210839" y="3591018"/>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1" name="Oval 10">
            <a:extLst>
              <a:ext uri="{FF2B5EF4-FFF2-40B4-BE49-F238E27FC236}">
                <a16:creationId xmlns:a16="http://schemas.microsoft.com/office/drawing/2014/main" id="{2AD17A37-3FD4-CC99-A660-9E5E15502772}"/>
              </a:ext>
            </a:extLst>
          </p:cNvPr>
          <p:cNvSpPr/>
          <p:nvPr/>
        </p:nvSpPr>
        <p:spPr bwMode="auto">
          <a:xfrm>
            <a:off x="7164288" y="4498463"/>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2" name="Rectangle: Rounded Corners 11">
            <a:extLst>
              <a:ext uri="{FF2B5EF4-FFF2-40B4-BE49-F238E27FC236}">
                <a16:creationId xmlns:a16="http://schemas.microsoft.com/office/drawing/2014/main" id="{4F81031A-8202-220D-CCFA-68EF62DD38AC}"/>
              </a:ext>
            </a:extLst>
          </p:cNvPr>
          <p:cNvSpPr/>
          <p:nvPr/>
        </p:nvSpPr>
        <p:spPr bwMode="auto">
          <a:xfrm>
            <a:off x="5787762" y="3238737"/>
            <a:ext cx="2052228" cy="298208"/>
          </a:xfrm>
          <a:prstGeom prst="roundRect">
            <a:avLst/>
          </a:prstGeom>
          <a:solidFill>
            <a:srgbClr val="00B8FF">
              <a:alpha val="38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dirty="0">
              <a:latin typeface="Times New Roman" charset="0"/>
              <a:ea typeface="ＭＳ Ｐゴシック" charset="0"/>
              <a:cs typeface="ＭＳ Ｐゴシック" charset="0"/>
            </a:endParaRPr>
          </a:p>
        </p:txBody>
      </p:sp>
      <p:sp>
        <p:nvSpPr>
          <p:cNvPr id="13" name="Arrow: Right 12">
            <a:extLst>
              <a:ext uri="{FF2B5EF4-FFF2-40B4-BE49-F238E27FC236}">
                <a16:creationId xmlns:a16="http://schemas.microsoft.com/office/drawing/2014/main" id="{4F03A427-B108-7B68-F748-C0199369700F}"/>
              </a:ext>
            </a:extLst>
          </p:cNvPr>
          <p:cNvSpPr/>
          <p:nvPr/>
        </p:nvSpPr>
        <p:spPr bwMode="auto">
          <a:xfrm rot="2197658" flipH="1">
            <a:off x="7746617" y="3395154"/>
            <a:ext cx="1085814" cy="802076"/>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September Interim</a:t>
            </a:r>
          </a:p>
        </p:txBody>
      </p:sp>
      <p:sp>
        <p:nvSpPr>
          <p:cNvPr id="14" name="Oval 13">
            <a:extLst>
              <a:ext uri="{FF2B5EF4-FFF2-40B4-BE49-F238E27FC236}">
                <a16:creationId xmlns:a16="http://schemas.microsoft.com/office/drawing/2014/main" id="{D4AE4B3C-0B44-F154-3155-5CF90B6CC6DF}"/>
              </a:ext>
            </a:extLst>
          </p:cNvPr>
          <p:cNvSpPr/>
          <p:nvPr/>
        </p:nvSpPr>
        <p:spPr bwMode="auto">
          <a:xfrm>
            <a:off x="6372200" y="2942946"/>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6" name="Arrow: Right 15">
            <a:extLst>
              <a:ext uri="{FF2B5EF4-FFF2-40B4-BE49-F238E27FC236}">
                <a16:creationId xmlns:a16="http://schemas.microsoft.com/office/drawing/2014/main" id="{51BA03B4-20CB-BC98-C89D-8D6C230261D4}"/>
              </a:ext>
            </a:extLst>
          </p:cNvPr>
          <p:cNvSpPr/>
          <p:nvPr/>
        </p:nvSpPr>
        <p:spPr bwMode="auto">
          <a:xfrm>
            <a:off x="4968044" y="3158970"/>
            <a:ext cx="756084"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1350" dirty="0">
                <a:solidFill>
                  <a:srgbClr val="FF0000"/>
                </a:solidFill>
                <a:latin typeface="Tahoma" panose="020B0604030504040204" pitchFamily="34" charset="0"/>
                <a:ea typeface="Tahoma" panose="020B0604030504040204" pitchFamily="34" charset="0"/>
                <a:cs typeface="Tahoma" panose="020B0604030504040204" pitchFamily="34" charset="0"/>
              </a:rPr>
              <a:t>Next</a:t>
            </a:r>
          </a:p>
        </p:txBody>
      </p:sp>
      <p:sp>
        <p:nvSpPr>
          <p:cNvPr id="2" name="Oval 1">
            <a:extLst>
              <a:ext uri="{FF2B5EF4-FFF2-40B4-BE49-F238E27FC236}">
                <a16:creationId xmlns:a16="http://schemas.microsoft.com/office/drawing/2014/main" id="{72807EA8-49F2-9363-C70E-A5509C7501CE}"/>
              </a:ext>
            </a:extLst>
          </p:cNvPr>
          <p:cNvSpPr/>
          <p:nvPr/>
        </p:nvSpPr>
        <p:spPr bwMode="auto">
          <a:xfrm>
            <a:off x="4210839" y="2672265"/>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4" name="Oval 3">
            <a:extLst>
              <a:ext uri="{FF2B5EF4-FFF2-40B4-BE49-F238E27FC236}">
                <a16:creationId xmlns:a16="http://schemas.microsoft.com/office/drawing/2014/main" id="{50A06556-4E59-AB0C-86AC-6EA6AD98465D}"/>
              </a:ext>
            </a:extLst>
          </p:cNvPr>
          <p:cNvSpPr/>
          <p:nvPr/>
        </p:nvSpPr>
        <p:spPr bwMode="auto">
          <a:xfrm>
            <a:off x="4210839" y="2996952"/>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7541ADD9-DB0E-6747-D184-479D8F4A6FD4}"/>
              </a:ext>
            </a:extLst>
          </p:cNvPr>
          <p:cNvSpPr/>
          <p:nvPr/>
        </p:nvSpPr>
        <p:spPr bwMode="auto">
          <a:xfrm>
            <a:off x="7164288" y="4833156"/>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200235C2-3AD9-E064-29C9-776AC368D803}"/>
              </a:ext>
            </a:extLst>
          </p:cNvPr>
          <p:cNvSpPr txBox="1"/>
          <p:nvPr/>
        </p:nvSpPr>
        <p:spPr>
          <a:xfrm>
            <a:off x="7484517" y="4436786"/>
            <a:ext cx="1225702" cy="715581"/>
          </a:xfrm>
          <a:prstGeom prst="rect">
            <a:avLst/>
          </a:prstGeom>
          <a:noFill/>
        </p:spPr>
        <p:txBody>
          <a:bodyPr wrap="square" rtlCol="0">
            <a:spAutoFit/>
          </a:bodyPr>
          <a:lstStyle/>
          <a:p>
            <a:r>
              <a:rPr lang="en-US" sz="1350" dirty="0">
                <a:solidFill>
                  <a:srgbClr val="C00000"/>
                </a:solidFill>
              </a:rPr>
              <a:t>06:00 PT</a:t>
            </a:r>
          </a:p>
          <a:p>
            <a:endParaRPr lang="en-US" sz="1350" dirty="0">
              <a:solidFill>
                <a:srgbClr val="C00000"/>
              </a:solidFill>
            </a:endParaRPr>
          </a:p>
          <a:p>
            <a:r>
              <a:rPr lang="en-US" sz="1350" dirty="0">
                <a:solidFill>
                  <a:schemeClr val="accent6">
                    <a:lumMod val="75000"/>
                  </a:schemeClr>
                </a:solidFill>
              </a:rPr>
              <a:t>22:00 PT</a:t>
            </a:r>
          </a:p>
        </p:txBody>
      </p:sp>
      <p:sp>
        <p:nvSpPr>
          <p:cNvPr id="20" name="Oval 19">
            <a:extLst>
              <a:ext uri="{FF2B5EF4-FFF2-40B4-BE49-F238E27FC236}">
                <a16:creationId xmlns:a16="http://schemas.microsoft.com/office/drawing/2014/main" id="{D55CEE01-86B4-F9F2-7E0E-D673FC608279}"/>
              </a:ext>
            </a:extLst>
          </p:cNvPr>
          <p:cNvSpPr/>
          <p:nvPr/>
        </p:nvSpPr>
        <p:spPr bwMode="auto">
          <a:xfrm>
            <a:off x="4210839" y="327844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1" name="Oval 20">
            <a:extLst>
              <a:ext uri="{FF2B5EF4-FFF2-40B4-BE49-F238E27FC236}">
                <a16:creationId xmlns:a16="http://schemas.microsoft.com/office/drawing/2014/main" id="{3B95765D-497C-4E0A-CC45-44FC3E878B3C}"/>
              </a:ext>
            </a:extLst>
          </p:cNvPr>
          <p:cNvSpPr/>
          <p:nvPr/>
        </p:nvSpPr>
        <p:spPr bwMode="auto">
          <a:xfrm>
            <a:off x="4210839" y="3886743"/>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2" name="Oval 21">
            <a:extLst>
              <a:ext uri="{FF2B5EF4-FFF2-40B4-BE49-F238E27FC236}">
                <a16:creationId xmlns:a16="http://schemas.microsoft.com/office/drawing/2014/main" id="{42853D9E-9EC6-FCBB-B00B-65548F76FBD6}"/>
              </a:ext>
            </a:extLst>
          </p:cNvPr>
          <p:cNvSpPr/>
          <p:nvPr/>
        </p:nvSpPr>
        <p:spPr bwMode="auto">
          <a:xfrm>
            <a:off x="6372200" y="265737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7" name="TextBox 6">
            <a:extLst>
              <a:ext uri="{FF2B5EF4-FFF2-40B4-BE49-F238E27FC236}">
                <a16:creationId xmlns:a16="http://schemas.microsoft.com/office/drawing/2014/main" id="{4E540DCA-586A-881D-6BFE-2C54670082B9}"/>
              </a:ext>
            </a:extLst>
          </p:cNvPr>
          <p:cNvSpPr txBox="1"/>
          <p:nvPr/>
        </p:nvSpPr>
        <p:spPr>
          <a:xfrm rot="19022568">
            <a:off x="2803092" y="2892636"/>
            <a:ext cx="2016224" cy="707886"/>
          </a:xfrm>
          <a:prstGeom prst="rect">
            <a:avLst/>
          </a:prstGeom>
          <a:noFill/>
        </p:spPr>
        <p:txBody>
          <a:bodyPr wrap="square" rtlCol="0">
            <a:spAutoFit/>
          </a:bodyPr>
          <a:lstStyle/>
          <a:p>
            <a:r>
              <a:rPr lang="en-US"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History</a:t>
            </a:r>
          </a:p>
        </p:txBody>
      </p:sp>
    </p:spTree>
    <p:extLst>
      <p:ext uri="{BB962C8B-B14F-4D97-AF65-F5344CB8AC3E}">
        <p14:creationId xmlns:p14="http://schemas.microsoft.com/office/powerpoint/2010/main" val="2841719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5627-0196-C9CF-7CE7-E316C1B92B31}"/>
              </a:ext>
            </a:extLst>
          </p:cNvPr>
          <p:cNvSpPr>
            <a:spLocks noGrp="1"/>
          </p:cNvSpPr>
          <p:nvPr>
            <p:ph type="title"/>
          </p:nvPr>
        </p:nvSpPr>
        <p:spPr>
          <a:xfrm>
            <a:off x="755576" y="685801"/>
            <a:ext cx="7764463" cy="510952"/>
          </a:xfrm>
        </p:spPr>
        <p:txBody>
          <a:bodyPr>
            <a:noAutofit/>
          </a:bodyPr>
          <a:lstStyle/>
          <a:p>
            <a:r>
              <a:rPr lang="en-US" sz="3200" dirty="0"/>
              <a:t>Interim Virtual Meeting (telecon) Schedule</a:t>
            </a:r>
          </a:p>
        </p:txBody>
      </p:sp>
      <p:sp>
        <p:nvSpPr>
          <p:cNvPr id="5" name="Slide Number Placeholder 4">
            <a:extLst>
              <a:ext uri="{FF2B5EF4-FFF2-40B4-BE49-F238E27FC236}">
                <a16:creationId xmlns:a16="http://schemas.microsoft.com/office/drawing/2014/main" id="{AC1658AE-7307-D4D0-A6C6-BFCCED487B07}"/>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28</a:t>
            </a:fld>
            <a:endParaRPr lang="en-US" altLang="en-US"/>
          </a:p>
        </p:txBody>
      </p:sp>
      <p:graphicFrame>
        <p:nvGraphicFramePr>
          <p:cNvPr id="10" name="Table 9">
            <a:extLst>
              <a:ext uri="{FF2B5EF4-FFF2-40B4-BE49-F238E27FC236}">
                <a16:creationId xmlns:a16="http://schemas.microsoft.com/office/drawing/2014/main" id="{AA58805B-783A-EB46-B857-5A9DB17E11D8}"/>
              </a:ext>
            </a:extLst>
          </p:cNvPr>
          <p:cNvGraphicFramePr>
            <a:graphicFrameLocks noGrp="1"/>
          </p:cNvGraphicFramePr>
          <p:nvPr>
            <p:extLst>
              <p:ext uri="{D42A27DB-BD31-4B8C-83A1-F6EECF244321}">
                <p14:modId xmlns:p14="http://schemas.microsoft.com/office/powerpoint/2010/main" val="730388560"/>
              </p:ext>
            </p:extLst>
          </p:nvPr>
        </p:nvGraphicFramePr>
        <p:xfrm>
          <a:off x="1223628" y="2186863"/>
          <a:ext cx="7236806" cy="2646299"/>
        </p:xfrm>
        <a:graphic>
          <a:graphicData uri="http://schemas.openxmlformats.org/drawingml/2006/table">
            <a:tbl>
              <a:tblPr firstRow="1" firstCol="1" bandRow="1">
                <a:tableStyleId>{5C22544A-7EE6-4342-B048-85BDC9FD1C3A}</a:tableStyleId>
              </a:tblPr>
              <a:tblGrid>
                <a:gridCol w="1478194">
                  <a:extLst>
                    <a:ext uri="{9D8B030D-6E8A-4147-A177-3AD203B41FA5}">
                      <a16:colId xmlns:a16="http://schemas.microsoft.com/office/drawing/2014/main" val="491337257"/>
                    </a:ext>
                  </a:extLst>
                </a:gridCol>
                <a:gridCol w="1439653">
                  <a:extLst>
                    <a:ext uri="{9D8B030D-6E8A-4147-A177-3AD203B41FA5}">
                      <a16:colId xmlns:a16="http://schemas.microsoft.com/office/drawing/2014/main" val="2701795552"/>
                    </a:ext>
                  </a:extLst>
                </a:gridCol>
                <a:gridCol w="1439653">
                  <a:extLst>
                    <a:ext uri="{9D8B030D-6E8A-4147-A177-3AD203B41FA5}">
                      <a16:colId xmlns:a16="http://schemas.microsoft.com/office/drawing/2014/main" val="638832038"/>
                    </a:ext>
                  </a:extLst>
                </a:gridCol>
                <a:gridCol w="1439653">
                  <a:extLst>
                    <a:ext uri="{9D8B030D-6E8A-4147-A177-3AD203B41FA5}">
                      <a16:colId xmlns:a16="http://schemas.microsoft.com/office/drawing/2014/main" val="1551974363"/>
                    </a:ext>
                  </a:extLst>
                </a:gridCol>
                <a:gridCol w="1439653">
                  <a:extLst>
                    <a:ext uri="{9D8B030D-6E8A-4147-A177-3AD203B41FA5}">
                      <a16:colId xmlns:a16="http://schemas.microsoft.com/office/drawing/2014/main" val="1282042263"/>
                    </a:ext>
                  </a:extLst>
                </a:gridCol>
              </a:tblGrid>
              <a:tr h="243740">
                <a:tc>
                  <a:txBody>
                    <a:bodyPr/>
                    <a:lstStyle/>
                    <a:p>
                      <a:pPr marL="0" marR="0">
                        <a:lnSpc>
                          <a:spcPct val="107000"/>
                        </a:lnSpc>
                        <a:spcBef>
                          <a:spcPts val="0"/>
                        </a:spcBef>
                        <a:spcAft>
                          <a:spcPts val="0"/>
                        </a:spcAft>
                      </a:pPr>
                      <a:r>
                        <a:rPr lang="en-US" sz="1500">
                          <a:effectLst/>
                        </a:rPr>
                        <a:t>Date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San Diego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Berlin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Beijing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Seoul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14347360"/>
                  </a:ext>
                </a:extLst>
              </a:tr>
              <a:tr h="243740">
                <a:tc>
                  <a:txBody>
                    <a:bodyPr/>
                    <a:lstStyle/>
                    <a:p>
                      <a:pPr marL="0" marR="0">
                        <a:lnSpc>
                          <a:spcPct val="107000"/>
                        </a:lnSpc>
                        <a:spcBef>
                          <a:spcPts val="0"/>
                        </a:spcBef>
                        <a:spcAft>
                          <a:spcPts val="0"/>
                        </a:spcAft>
                      </a:pPr>
                      <a:r>
                        <a:rPr lang="en-US" sz="1500" dirty="0">
                          <a:effectLst/>
                        </a:rPr>
                        <a:t>July 25th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06:00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15:00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21:00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22:00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60889249"/>
                  </a:ext>
                </a:extLst>
              </a:tr>
              <a:tr h="243740">
                <a:tc>
                  <a:txBody>
                    <a:bodyPr/>
                    <a:lstStyle/>
                    <a:p>
                      <a:pPr marL="0" marR="0">
                        <a:lnSpc>
                          <a:spcPct val="107000"/>
                        </a:lnSpc>
                        <a:spcBef>
                          <a:spcPts val="0"/>
                        </a:spcBef>
                        <a:spcAft>
                          <a:spcPts val="0"/>
                        </a:spcAft>
                      </a:pPr>
                      <a:r>
                        <a:rPr lang="en-US" sz="1500" b="1" dirty="0">
                          <a:effectLst/>
                        </a:rPr>
                        <a:t>August 1st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22:00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07:00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13:00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14:00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30617960"/>
                  </a:ext>
                </a:extLst>
              </a:tr>
              <a:tr h="243740">
                <a:tc>
                  <a:txBody>
                    <a:bodyPr/>
                    <a:lstStyle/>
                    <a:p>
                      <a:pPr marL="0" marR="0">
                        <a:lnSpc>
                          <a:spcPct val="107000"/>
                        </a:lnSpc>
                        <a:spcBef>
                          <a:spcPts val="0"/>
                        </a:spcBef>
                        <a:spcAft>
                          <a:spcPts val="0"/>
                        </a:spcAft>
                      </a:pPr>
                      <a:r>
                        <a:rPr lang="en-US" sz="1500" b="1" dirty="0">
                          <a:effectLst/>
                        </a:rPr>
                        <a:t>August 8th</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06:00</a:t>
                      </a: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15:00</a:t>
                      </a: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21:00</a:t>
                      </a: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22:00</a:t>
                      </a:r>
                    </a:p>
                  </a:txBody>
                  <a:tcPr marL="51435" marR="51435" marT="0" marB="0"/>
                </a:tc>
                <a:extLst>
                  <a:ext uri="{0D108BD9-81ED-4DB2-BD59-A6C34878D82A}">
                    <a16:rowId xmlns:a16="http://schemas.microsoft.com/office/drawing/2014/main" val="1143835139"/>
                  </a:ext>
                </a:extLst>
              </a:tr>
              <a:tr h="243740">
                <a:tc>
                  <a:txBody>
                    <a:bodyPr/>
                    <a:lstStyle/>
                    <a:p>
                      <a:pPr marL="0" marR="0">
                        <a:lnSpc>
                          <a:spcPct val="107000"/>
                        </a:lnSpc>
                        <a:spcBef>
                          <a:spcPts val="0"/>
                        </a:spcBef>
                        <a:spcAft>
                          <a:spcPts val="0"/>
                        </a:spcAft>
                      </a:pPr>
                      <a:r>
                        <a:rPr lang="en-US" sz="1500">
                          <a:effectLst/>
                        </a:rPr>
                        <a:t>August 15th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22:00</a:t>
                      </a: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07:00</a:t>
                      </a: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13:00</a:t>
                      </a: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14:00</a:t>
                      </a:r>
                    </a:p>
                  </a:txBody>
                  <a:tcPr marL="51435" marR="51435" marT="0" marB="0"/>
                </a:tc>
                <a:extLst>
                  <a:ext uri="{0D108BD9-81ED-4DB2-BD59-A6C34878D82A}">
                    <a16:rowId xmlns:a16="http://schemas.microsoft.com/office/drawing/2014/main" val="1155300300"/>
                  </a:ext>
                </a:extLst>
              </a:tr>
              <a:tr h="500402">
                <a:tc>
                  <a:txBody>
                    <a:bodyPr/>
                    <a:lstStyle/>
                    <a:p>
                      <a:pPr marL="0" marR="0">
                        <a:lnSpc>
                          <a:spcPct val="107000"/>
                        </a:lnSpc>
                        <a:spcBef>
                          <a:spcPts val="0"/>
                        </a:spcBef>
                        <a:spcAft>
                          <a:spcPts val="0"/>
                        </a:spcAft>
                      </a:pPr>
                      <a:r>
                        <a:rPr lang="en-US" sz="1500" dirty="0">
                          <a:effectLst/>
                        </a:rPr>
                        <a:t>August 22nd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06:00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15:00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21:00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22:00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9830263"/>
                  </a:ext>
                </a:extLst>
              </a:tr>
              <a:tr h="243740">
                <a:tc>
                  <a:txBody>
                    <a:bodyPr/>
                    <a:lstStyle/>
                    <a:p>
                      <a:pPr marL="0" marR="0">
                        <a:lnSpc>
                          <a:spcPct val="107000"/>
                        </a:lnSpc>
                        <a:spcBef>
                          <a:spcPts val="0"/>
                        </a:spcBef>
                        <a:spcAft>
                          <a:spcPts val="0"/>
                        </a:spcAft>
                      </a:pPr>
                      <a:r>
                        <a:rPr lang="en-US" sz="1500" dirty="0">
                          <a:effectLst/>
                        </a:rPr>
                        <a:t>August 29th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07:00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13:00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14:00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93136748"/>
                  </a:ext>
                </a:extLst>
              </a:tr>
              <a:tr h="683457">
                <a:tc>
                  <a:txBody>
                    <a:bodyPr/>
                    <a:lstStyle/>
                    <a:p>
                      <a:pPr marL="0" marR="0">
                        <a:lnSpc>
                          <a:spcPct val="107000"/>
                        </a:lnSpc>
                        <a:spcBef>
                          <a:spcPts val="0"/>
                        </a:spcBef>
                        <a:spcAft>
                          <a:spcPts val="0"/>
                        </a:spcAft>
                      </a:pPr>
                      <a:r>
                        <a:rPr lang="en-US" sz="1500" dirty="0">
                          <a:effectLst/>
                        </a:rPr>
                        <a:t>September 5th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22:00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85295172"/>
                  </a:ext>
                </a:extLst>
              </a:tr>
            </a:tbl>
          </a:graphicData>
        </a:graphic>
      </p:graphicFrame>
      <p:sp>
        <p:nvSpPr>
          <p:cNvPr id="3" name="Arrow: Right 2">
            <a:extLst>
              <a:ext uri="{FF2B5EF4-FFF2-40B4-BE49-F238E27FC236}">
                <a16:creationId xmlns:a16="http://schemas.microsoft.com/office/drawing/2014/main" id="{E876E94F-3CCD-EB03-D063-FD199D9BBEDF}"/>
              </a:ext>
            </a:extLst>
          </p:cNvPr>
          <p:cNvSpPr/>
          <p:nvPr/>
        </p:nvSpPr>
        <p:spPr bwMode="auto">
          <a:xfrm>
            <a:off x="533437" y="4067995"/>
            <a:ext cx="582179" cy="486054"/>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Now</a:t>
            </a:r>
          </a:p>
        </p:txBody>
      </p:sp>
    </p:spTree>
    <p:extLst>
      <p:ext uri="{BB962C8B-B14F-4D97-AF65-F5344CB8AC3E}">
        <p14:creationId xmlns:p14="http://schemas.microsoft.com/office/powerpoint/2010/main" val="3838012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4178424" cy="5012879"/>
          </a:xfrm>
        </p:spPr>
        <p:txBody>
          <a:bodyPr wrap="square" anchor="t">
            <a:normAutofit/>
          </a:bodyPr>
          <a:lstStyle/>
          <a:p>
            <a:pPr marL="0" indent="0"/>
            <a:r>
              <a:rPr lang="en-US" dirty="0"/>
              <a:t>September Wireless Interim, Atlanta, GA, USA</a:t>
            </a:r>
          </a:p>
          <a:p>
            <a:pPr marL="457200" indent="-457200">
              <a:buFont typeface="Arial" panose="020B0604020202020204" pitchFamily="34" charset="0"/>
              <a:buChar char="•"/>
            </a:pPr>
            <a:r>
              <a:rPr lang="en-US" dirty="0"/>
              <a:t>Early Bird Deadline Past </a:t>
            </a:r>
            <a:r>
              <a:rPr lang="en-US" dirty="0">
                <a:sym typeface="Wingdings" panose="05000000000000000000" pitchFamily="2" charset="2"/>
              </a:rPr>
              <a:t></a:t>
            </a:r>
          </a:p>
          <a:p>
            <a:pPr marL="457200" indent="-457200">
              <a:buFont typeface="Arial" panose="020B0604020202020204" pitchFamily="34" charset="0"/>
              <a:buChar char="•"/>
            </a:pPr>
            <a:r>
              <a:rPr lang="en-US" dirty="0">
                <a:sym typeface="Wingdings" panose="05000000000000000000" pitchFamily="2" charset="2"/>
              </a:rPr>
              <a:t>Regular rate still available!</a:t>
            </a:r>
          </a:p>
          <a:p>
            <a:pPr marL="857250" lvl="1" indent="-457200">
              <a:buFont typeface="Arial" panose="020B0604020202020204" pitchFamily="34" charset="0"/>
              <a:buChar char="•"/>
            </a:pPr>
            <a:r>
              <a:rPr lang="en-US" sz="2000" dirty="0">
                <a:sym typeface="Wingdings" panose="05000000000000000000" pitchFamily="2" charset="2"/>
              </a:rPr>
              <a:t>Better than late/on-sight</a:t>
            </a:r>
            <a:endParaRPr lang="en-US" sz="2000" dirty="0"/>
          </a:p>
          <a:p>
            <a:pPr marL="457200" indent="-457200">
              <a:buFont typeface="Arial" panose="020B0604020202020204" pitchFamily="34" charset="0"/>
              <a:buChar char="•"/>
            </a:pPr>
            <a:r>
              <a:rPr lang="en-US" dirty="0">
                <a:hlinkClick r:id="rId2"/>
              </a:rPr>
              <a:t>Registration Link</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29</a:t>
            </a:fld>
            <a:endParaRPr lang="en-US" altLang="en-US"/>
          </a:p>
        </p:txBody>
      </p:sp>
      <p:pic>
        <p:nvPicPr>
          <p:cNvPr id="2" name="Picture 2">
            <a:extLst>
              <a:ext uri="{FF2B5EF4-FFF2-40B4-BE49-F238E27FC236}">
                <a16:creationId xmlns:a16="http://schemas.microsoft.com/office/drawing/2014/main" id="{B850EE25-C63E-7B54-7F8C-94ACBD442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45561"/>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30</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31</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96747</TotalTime>
  <Words>2313</Words>
  <Application>Microsoft Office PowerPoint</Application>
  <PresentationFormat>On-screen Show (4:3)</PresentationFormat>
  <Paragraphs>357</Paragraphs>
  <Slides>31</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31</vt:i4>
      </vt:variant>
    </vt:vector>
  </HeadingPairs>
  <TitlesOfParts>
    <vt:vector size="46" baseType="lpstr">
      <vt:lpstr>Arial</vt:lpstr>
      <vt:lpstr>Calibri</vt:lpstr>
      <vt:lpstr>Courier New</vt:lpstr>
      <vt:lpstr>Lucida Grande</vt:lpstr>
      <vt:lpstr>Monotype Sorts</vt:lpstr>
      <vt:lpstr>Montserrat</vt:lpstr>
      <vt:lpstr>Montserrat ExtraBold</vt:lpstr>
      <vt:lpstr>Open Sans</vt:lpstr>
      <vt:lpstr>Symbol</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All the Links in one place</vt:lpstr>
      <vt:lpstr>Agenda</vt:lpstr>
      <vt:lpstr>Proposed Agenda</vt:lpstr>
      <vt:lpstr>Recap</vt:lpstr>
      <vt:lpstr>5.2.b Scope of the project (As approved): </vt:lpstr>
      <vt:lpstr>Project Schedule (working baseline)</vt:lpstr>
      <vt:lpstr>Schedule Major Milestones</vt:lpstr>
      <vt:lpstr>Technical Discussion</vt:lpstr>
      <vt:lpstr>Editor’s Corner</vt:lpstr>
      <vt:lpstr>Planning and Schedule Discussion</vt:lpstr>
      <vt:lpstr>Time-line</vt:lpstr>
      <vt:lpstr>Next Steps</vt:lpstr>
      <vt:lpstr>Interim Virtual Meeting (telecon) Schedule</vt:lpstr>
      <vt:lpstr>Interim Virtual Meeting (telecon)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347</cp:revision>
  <cp:lastPrinted>2000-03-07T00:55:37Z</cp:lastPrinted>
  <dcterms:created xsi:type="dcterms:W3CDTF">2016-01-17T22:48:36Z</dcterms:created>
  <dcterms:modified xsi:type="dcterms:W3CDTF">2023-09-05T16:01:41Z</dcterms:modified>
  <cp:category/>
</cp:coreProperties>
</file>