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5"/>
  </p:notesMasterIdLst>
  <p:handoutMasterIdLst>
    <p:handoutMasterId r:id="rId26"/>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990" r:id="rId16"/>
    <p:sldId id="1059" r:id="rId17"/>
    <p:sldId id="1060" r:id="rId18"/>
    <p:sldId id="1057" r:id="rId19"/>
    <p:sldId id="1062" r:id="rId20"/>
    <p:sldId id="1061" r:id="rId21"/>
    <p:sldId id="256" r:id="rId22"/>
    <p:sldId id="965" r:id="rId23"/>
    <p:sldId id="985" r:id="rId24"/>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01" autoAdjust="0"/>
    <p:restoredTop sz="96869" autoAdjust="0"/>
  </p:normalViewPr>
  <p:slideViewPr>
    <p:cSldViewPr>
      <p:cViewPr varScale="1">
        <p:scale>
          <a:sx n="87" d="100"/>
          <a:sy n="87" d="100"/>
        </p:scale>
        <p:origin x="272" y="51"/>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Sept_2023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doc.:IEEE802.15-23-0447r4</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Sept_2023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revise-document?t=9129500040%7F0" TargetMode="External"/><Relationship Id="rId7" Type="http://schemas.openxmlformats.org/officeDocument/2006/relationships/hyperlink" Target="https://mentor.ieee.org/802.15/revise-document?t=9165800040%7F0" TargetMode="External"/><Relationship Id="rId2" Type="http://schemas.openxmlformats.org/officeDocument/2006/relationships/hyperlink" Target="https://mentor.ieee.org/802.15/dcn/23/15-23-0444-00-016t-802-16t-ptmp-security-changes.docx" TargetMode="External"/><Relationship Id="rId1" Type="http://schemas.openxmlformats.org/officeDocument/2006/relationships/slideLayout" Target="../slideLayouts/slideLayout2.xml"/><Relationship Id="rId6" Type="http://schemas.openxmlformats.org/officeDocument/2006/relationships/hyperlink" Target="https://mentor.ieee.org/802.15/dcn/23/15-23-0495-00-016t-ieee802-16t-ptmp-security.pptx" TargetMode="External"/><Relationship Id="rId5" Type="http://schemas.openxmlformats.org/officeDocument/2006/relationships/hyperlink" Target="https://mentor.ieee.org/802.15/revise-document?t=8836100040%7F24" TargetMode="External"/><Relationship Id="rId4" Type="http://schemas.openxmlformats.org/officeDocument/2006/relationships/hyperlink" Target="https://mentor.ieee.org/802.15/dcn/22/15-22-0643-24-016t-direct-peer-to-peer.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September Presentation </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2023-08-19</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EDT</a:t>
            </a:r>
          </a:p>
          <a:p>
            <a:r>
              <a:rPr lang="en-US" dirty="0"/>
              <a:t>Wednesday PM1 1:30pm EDT</a:t>
            </a:r>
          </a:p>
          <a:p>
            <a:r>
              <a:rPr lang="en-US" dirty="0"/>
              <a:t>Thursday AM2 10:30am EDT</a:t>
            </a:r>
          </a:p>
          <a:p>
            <a:r>
              <a:rPr lang="en-US" dirty="0"/>
              <a:t>Thursday PM1 1:30pm EDT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Sept_2023</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September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p:txBody>
          <a:bodyPr/>
          <a:lstStyle/>
          <a:p>
            <a:r>
              <a:rPr lang="en-US" dirty="0"/>
              <a:t>Review Comments from Comment Collection on changes reviewed at July Plenary. </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Sept_2023</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September 2023 Interim</a:t>
            </a:r>
          </a:p>
        </p:txBody>
      </p:sp>
      <p:sp>
        <p:nvSpPr>
          <p:cNvPr id="3" name="TextBox 2">
            <a:extLst>
              <a:ext uri="{FF2B5EF4-FFF2-40B4-BE49-F238E27FC236}">
                <a16:creationId xmlns:a16="http://schemas.microsoft.com/office/drawing/2014/main" id="{FBCC9F94-93AF-2291-D976-0FDE6F551068}"/>
              </a:ext>
            </a:extLst>
          </p:cNvPr>
          <p:cNvSpPr txBox="1"/>
          <p:nvPr/>
        </p:nvSpPr>
        <p:spPr>
          <a:xfrm>
            <a:off x="0" y="1313893"/>
            <a:ext cx="972126" cy="369332"/>
          </a:xfrm>
          <a:prstGeom prst="rect">
            <a:avLst/>
          </a:prstGeom>
          <a:noFill/>
        </p:spPr>
        <p:txBody>
          <a:bodyPr wrap="none" rtlCol="0">
            <a:spAutoFit/>
          </a:bodyPr>
          <a:lstStyle/>
          <a:p>
            <a:r>
              <a:rPr lang="en-US" dirty="0"/>
              <a:t>Meeting</a:t>
            </a:r>
          </a:p>
        </p:txBody>
      </p:sp>
      <p:graphicFrame>
        <p:nvGraphicFramePr>
          <p:cNvPr id="4" name="Table 3">
            <a:extLst>
              <a:ext uri="{FF2B5EF4-FFF2-40B4-BE49-F238E27FC236}">
                <a16:creationId xmlns:a16="http://schemas.microsoft.com/office/drawing/2014/main" id="{3A1AABDF-91C2-28B3-2E7E-DA0ACE18BB3D}"/>
              </a:ext>
            </a:extLst>
          </p:cNvPr>
          <p:cNvGraphicFramePr>
            <a:graphicFrameLocks noGrp="1"/>
          </p:cNvGraphicFramePr>
          <p:nvPr>
            <p:extLst>
              <p:ext uri="{D42A27DB-BD31-4B8C-83A1-F6EECF244321}">
                <p14:modId xmlns:p14="http://schemas.microsoft.com/office/powerpoint/2010/main" val="312058281"/>
              </p:ext>
            </p:extLst>
          </p:nvPr>
        </p:nvGraphicFramePr>
        <p:xfrm>
          <a:off x="838200" y="1578135"/>
          <a:ext cx="10515600" cy="2377440"/>
        </p:xfrm>
        <a:graphic>
          <a:graphicData uri="http://schemas.openxmlformats.org/drawingml/2006/table">
            <a:tbl>
              <a:tblPr/>
              <a:tblGrid>
                <a:gridCol w="1168400">
                  <a:extLst>
                    <a:ext uri="{9D8B030D-6E8A-4147-A177-3AD203B41FA5}">
                      <a16:colId xmlns:a16="http://schemas.microsoft.com/office/drawing/2014/main" val="1258891315"/>
                    </a:ext>
                  </a:extLst>
                </a:gridCol>
                <a:gridCol w="1168400">
                  <a:extLst>
                    <a:ext uri="{9D8B030D-6E8A-4147-A177-3AD203B41FA5}">
                      <a16:colId xmlns:a16="http://schemas.microsoft.com/office/drawing/2014/main" val="4010172425"/>
                    </a:ext>
                  </a:extLst>
                </a:gridCol>
                <a:gridCol w="1168400">
                  <a:extLst>
                    <a:ext uri="{9D8B030D-6E8A-4147-A177-3AD203B41FA5}">
                      <a16:colId xmlns:a16="http://schemas.microsoft.com/office/drawing/2014/main" val="3700448842"/>
                    </a:ext>
                  </a:extLst>
                </a:gridCol>
                <a:gridCol w="1168400">
                  <a:extLst>
                    <a:ext uri="{9D8B030D-6E8A-4147-A177-3AD203B41FA5}">
                      <a16:colId xmlns:a16="http://schemas.microsoft.com/office/drawing/2014/main" val="2023864002"/>
                    </a:ext>
                  </a:extLst>
                </a:gridCol>
                <a:gridCol w="1168400">
                  <a:extLst>
                    <a:ext uri="{9D8B030D-6E8A-4147-A177-3AD203B41FA5}">
                      <a16:colId xmlns:a16="http://schemas.microsoft.com/office/drawing/2014/main" val="3724104043"/>
                    </a:ext>
                  </a:extLst>
                </a:gridCol>
                <a:gridCol w="1168400">
                  <a:extLst>
                    <a:ext uri="{9D8B030D-6E8A-4147-A177-3AD203B41FA5}">
                      <a16:colId xmlns:a16="http://schemas.microsoft.com/office/drawing/2014/main" val="1429557807"/>
                    </a:ext>
                  </a:extLst>
                </a:gridCol>
                <a:gridCol w="1168400">
                  <a:extLst>
                    <a:ext uri="{9D8B030D-6E8A-4147-A177-3AD203B41FA5}">
                      <a16:colId xmlns:a16="http://schemas.microsoft.com/office/drawing/2014/main" val="1812585317"/>
                    </a:ext>
                  </a:extLst>
                </a:gridCol>
                <a:gridCol w="1168400">
                  <a:extLst>
                    <a:ext uri="{9D8B030D-6E8A-4147-A177-3AD203B41FA5}">
                      <a16:colId xmlns:a16="http://schemas.microsoft.com/office/drawing/2014/main" val="3268421742"/>
                    </a:ext>
                  </a:extLst>
                </a:gridCol>
                <a:gridCol w="1168400">
                  <a:extLst>
                    <a:ext uri="{9D8B030D-6E8A-4147-A177-3AD203B41FA5}">
                      <a16:colId xmlns:a16="http://schemas.microsoft.com/office/drawing/2014/main" val="454500223"/>
                    </a:ext>
                  </a:extLst>
                </a:gridCol>
              </a:tblGrid>
              <a:tr h="0">
                <a:tc>
                  <a:txBody>
                    <a:bodyPr/>
                    <a:lstStyle/>
                    <a:p>
                      <a:r>
                        <a:rPr lang="en-US"/>
                        <a:t>11-Aug-2023 ET</a:t>
                      </a:r>
                    </a:p>
                  </a:txBody>
                  <a:tcPr anchor="ctr">
                    <a:lnL>
                      <a:noFill/>
                    </a:lnL>
                    <a:lnR>
                      <a:noFill/>
                    </a:lnR>
                    <a:lnT>
                      <a:noFill/>
                    </a:lnT>
                    <a:lnB>
                      <a:noFill/>
                    </a:lnB>
                  </a:tcPr>
                </a:tc>
                <a:tc>
                  <a:txBody>
                    <a:bodyPr/>
                    <a:lstStyle/>
                    <a:p>
                      <a:r>
                        <a:rPr lang="en-US" dirty="0"/>
                        <a:t>2023</a:t>
                      </a:r>
                    </a:p>
                  </a:txBody>
                  <a:tcPr anchor="ctr">
                    <a:lnL>
                      <a:noFill/>
                    </a:lnL>
                    <a:lnR>
                      <a:noFill/>
                    </a:lnR>
                    <a:lnT>
                      <a:noFill/>
                    </a:lnT>
                    <a:lnB>
                      <a:noFill/>
                    </a:lnB>
                  </a:tcPr>
                </a:tc>
                <a:tc>
                  <a:txBody>
                    <a:bodyPr/>
                    <a:lstStyle/>
                    <a:p>
                      <a:r>
                        <a:rPr lang="en-US"/>
                        <a:t>444</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802.16t PtMP Security Changes</a:t>
                      </a:r>
                    </a:p>
                  </a:txBody>
                  <a:tcPr anchor="ctr">
                    <a:lnL>
                      <a:noFill/>
                    </a:lnL>
                    <a:lnR>
                      <a:noFill/>
                    </a:lnR>
                    <a:lnT>
                      <a:noFill/>
                    </a:lnT>
                    <a:lnB>
                      <a:noFill/>
                    </a:lnB>
                  </a:tcPr>
                </a:tc>
                <a:tc>
                  <a:txBody>
                    <a:bodyPr/>
                    <a:lstStyle/>
                    <a:p>
                      <a:r>
                        <a:rPr lang="en-US"/>
                        <a:t>Ondas</a:t>
                      </a:r>
                    </a:p>
                  </a:txBody>
                  <a:tcPr anchor="ctr">
                    <a:lnL>
                      <a:noFill/>
                    </a:lnL>
                    <a:lnR>
                      <a:noFill/>
                    </a:lnR>
                    <a:lnT>
                      <a:noFill/>
                    </a:lnT>
                    <a:lnB>
                      <a:noFill/>
                    </a:lnB>
                  </a:tcPr>
                </a:tc>
                <a:tc>
                  <a:txBody>
                    <a:bodyPr/>
                    <a:lstStyle/>
                    <a:p>
                      <a:r>
                        <a:rPr lang="en-US"/>
                        <a:t>11-Aug-2023 10:23:59 ET</a:t>
                      </a:r>
                    </a:p>
                  </a:txBody>
                  <a:tcPr anchor="ctr">
                    <a:lnL>
                      <a:noFill/>
                    </a:lnL>
                    <a:lnR>
                      <a:noFill/>
                    </a:lnR>
                    <a:lnT>
                      <a:noFill/>
                    </a:lnT>
                    <a:lnB>
                      <a:noFill/>
                    </a:lnB>
                  </a:tcPr>
                </a:tc>
                <a:tc>
                  <a:txBody>
                    <a:bodyPr/>
                    <a:lstStyle/>
                    <a:p>
                      <a:r>
                        <a:rPr lang="en-US">
                          <a:hlinkClick r:id="rId2"/>
                        </a:rPr>
                        <a:t>Download</a:t>
                      </a:r>
                      <a:r>
                        <a:rPr lang="en-US"/>
                        <a:t>, </a:t>
                      </a:r>
                      <a:r>
                        <a:rPr lang="en-US">
                          <a:hlinkClick r:id="rId3"/>
                        </a:rPr>
                        <a:t>Revise</a:t>
                      </a:r>
                      <a:endParaRPr lang="en-US"/>
                    </a:p>
                  </a:txBody>
                  <a:tcPr anchor="ctr">
                    <a:lnL>
                      <a:noFill/>
                    </a:lnL>
                    <a:lnR>
                      <a:noFill/>
                    </a:lnR>
                    <a:lnT>
                      <a:noFill/>
                    </a:lnT>
                    <a:lnB>
                      <a:noFill/>
                    </a:lnB>
                  </a:tcPr>
                </a:tc>
                <a:extLst>
                  <a:ext uri="{0D108BD9-81ED-4DB2-BD59-A6C34878D82A}">
                    <a16:rowId xmlns:a16="http://schemas.microsoft.com/office/drawing/2014/main" val="98401877"/>
                  </a:ext>
                </a:extLst>
              </a:tr>
              <a:tr h="0">
                <a:tc>
                  <a:txBody>
                    <a:bodyPr/>
                    <a:lstStyle/>
                    <a:p>
                      <a:r>
                        <a:rPr lang="en-US"/>
                        <a:t>04-Aug-2023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643</a:t>
                      </a:r>
                    </a:p>
                  </a:txBody>
                  <a:tcPr anchor="ctr">
                    <a:lnL>
                      <a:noFill/>
                    </a:lnL>
                    <a:lnR>
                      <a:noFill/>
                    </a:lnR>
                    <a:lnT>
                      <a:noFill/>
                    </a:lnT>
                    <a:lnB>
                      <a:noFill/>
                    </a:lnB>
                  </a:tcPr>
                </a:tc>
                <a:tc>
                  <a:txBody>
                    <a:bodyPr/>
                    <a:lstStyle/>
                    <a:p>
                      <a:r>
                        <a:rPr lang="en-US"/>
                        <a:t>24</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dirty="0"/>
                        <a:t>Direct Peer to Peer</a:t>
                      </a:r>
                    </a:p>
                  </a:txBody>
                  <a:tcPr anchor="ctr">
                    <a:lnL>
                      <a:noFill/>
                    </a:lnL>
                    <a:lnR>
                      <a:noFill/>
                    </a:lnR>
                    <a:lnT>
                      <a:noFill/>
                    </a:lnT>
                    <a:lnB>
                      <a:noFill/>
                    </a:lnB>
                  </a:tcPr>
                </a:tc>
                <a:tc>
                  <a:txBody>
                    <a:bodyPr/>
                    <a:lstStyle/>
                    <a:p>
                      <a:r>
                        <a:rPr lang="en-US"/>
                        <a:t>Vishal Kalkundrikar (Ondas)</a:t>
                      </a:r>
                    </a:p>
                  </a:txBody>
                  <a:tcPr anchor="ctr">
                    <a:lnL>
                      <a:noFill/>
                    </a:lnL>
                    <a:lnR>
                      <a:noFill/>
                    </a:lnR>
                    <a:lnT>
                      <a:noFill/>
                    </a:lnT>
                    <a:lnB>
                      <a:noFill/>
                    </a:lnB>
                  </a:tcPr>
                </a:tc>
                <a:tc>
                  <a:txBody>
                    <a:bodyPr/>
                    <a:lstStyle/>
                    <a:p>
                      <a:r>
                        <a:rPr lang="en-US"/>
                        <a:t>04-Aug-2023 11:28:07 ET</a:t>
                      </a:r>
                    </a:p>
                  </a:txBody>
                  <a:tcPr anchor="ctr">
                    <a:lnL>
                      <a:noFill/>
                    </a:lnL>
                    <a:lnR>
                      <a:noFill/>
                    </a:lnR>
                    <a:lnT>
                      <a:noFill/>
                    </a:lnT>
                    <a:lnB>
                      <a:noFill/>
                    </a:lnB>
                  </a:tcPr>
                </a:tc>
                <a:tc>
                  <a:txBody>
                    <a:bodyPr/>
                    <a:lstStyle/>
                    <a:p>
                      <a:r>
                        <a:rPr lang="en-US" dirty="0">
                          <a:hlinkClick r:id="rId4"/>
                        </a:rPr>
                        <a:t>Download</a:t>
                      </a:r>
                      <a:r>
                        <a:rPr lang="en-US" dirty="0"/>
                        <a:t>, </a:t>
                      </a:r>
                      <a:r>
                        <a:rPr lang="en-US" dirty="0">
                          <a:hlinkClick r:id="rId5"/>
                        </a:rPr>
                        <a:t>Revise</a:t>
                      </a:r>
                      <a:endParaRPr lang="en-US" dirty="0"/>
                    </a:p>
                  </a:txBody>
                  <a:tcPr anchor="ctr">
                    <a:lnL>
                      <a:noFill/>
                    </a:lnL>
                    <a:lnR>
                      <a:noFill/>
                    </a:lnR>
                    <a:lnT>
                      <a:noFill/>
                    </a:lnT>
                    <a:lnB>
                      <a:noFill/>
                    </a:lnB>
                  </a:tcPr>
                </a:tc>
                <a:extLst>
                  <a:ext uri="{0D108BD9-81ED-4DB2-BD59-A6C34878D82A}">
                    <a16:rowId xmlns:a16="http://schemas.microsoft.com/office/drawing/2014/main" val="884198288"/>
                  </a:ext>
                </a:extLst>
              </a:tr>
            </a:tbl>
          </a:graphicData>
        </a:graphic>
      </p:graphicFrame>
      <p:sp>
        <p:nvSpPr>
          <p:cNvPr id="5" name="TextBox 4">
            <a:extLst>
              <a:ext uri="{FF2B5EF4-FFF2-40B4-BE49-F238E27FC236}">
                <a16:creationId xmlns:a16="http://schemas.microsoft.com/office/drawing/2014/main" id="{0222CAA3-6687-35B7-6AFE-159585270902}"/>
              </a:ext>
            </a:extLst>
          </p:cNvPr>
          <p:cNvSpPr txBox="1"/>
          <p:nvPr/>
        </p:nvSpPr>
        <p:spPr>
          <a:xfrm>
            <a:off x="76200" y="5769498"/>
            <a:ext cx="1200457" cy="369332"/>
          </a:xfrm>
          <a:prstGeom prst="rect">
            <a:avLst/>
          </a:prstGeom>
          <a:noFill/>
        </p:spPr>
        <p:txBody>
          <a:bodyPr wrap="none" rtlCol="0">
            <a:spAutoFit/>
          </a:bodyPr>
          <a:lstStyle/>
          <a:p>
            <a:r>
              <a:rPr lang="en-US" dirty="0"/>
              <a:t>Comments</a:t>
            </a:r>
          </a:p>
        </p:txBody>
      </p:sp>
      <p:sp>
        <p:nvSpPr>
          <p:cNvPr id="7" name="TextBox 6">
            <a:extLst>
              <a:ext uri="{FF2B5EF4-FFF2-40B4-BE49-F238E27FC236}">
                <a16:creationId xmlns:a16="http://schemas.microsoft.com/office/drawing/2014/main" id="{0BE2330C-B797-F914-3A81-FE2D80DFF3DE}"/>
              </a:ext>
            </a:extLst>
          </p:cNvPr>
          <p:cNvSpPr txBox="1"/>
          <p:nvPr/>
        </p:nvSpPr>
        <p:spPr>
          <a:xfrm>
            <a:off x="762000" y="6107668"/>
            <a:ext cx="9372600" cy="369332"/>
          </a:xfrm>
          <a:prstGeom prst="rect">
            <a:avLst/>
          </a:prstGeom>
          <a:noFill/>
        </p:spPr>
        <p:txBody>
          <a:bodyPr wrap="square">
            <a:spAutoFit/>
          </a:bodyPr>
          <a:lstStyle/>
          <a:p>
            <a:r>
              <a:rPr lang="en-US" dirty="0"/>
              <a:t>Juha 15-23-0456-00-016t-tg16t-preballot-comment-entry-form.xlsx</a:t>
            </a:r>
          </a:p>
        </p:txBody>
      </p:sp>
      <p:graphicFrame>
        <p:nvGraphicFramePr>
          <p:cNvPr id="8" name="Table 7">
            <a:extLst>
              <a:ext uri="{FF2B5EF4-FFF2-40B4-BE49-F238E27FC236}">
                <a16:creationId xmlns:a16="http://schemas.microsoft.com/office/drawing/2014/main" id="{24EC1F4F-F3A8-5E79-A995-CFF2EC8214DB}"/>
              </a:ext>
            </a:extLst>
          </p:cNvPr>
          <p:cNvGraphicFramePr>
            <a:graphicFrameLocks noGrp="1"/>
          </p:cNvGraphicFramePr>
          <p:nvPr>
            <p:extLst>
              <p:ext uri="{D42A27DB-BD31-4B8C-83A1-F6EECF244321}">
                <p14:modId xmlns:p14="http://schemas.microsoft.com/office/powerpoint/2010/main" val="170639322"/>
              </p:ext>
            </p:extLst>
          </p:nvPr>
        </p:nvGraphicFramePr>
        <p:xfrm>
          <a:off x="787940" y="3755865"/>
          <a:ext cx="10515600" cy="1188720"/>
        </p:xfrm>
        <a:graphic>
          <a:graphicData uri="http://schemas.openxmlformats.org/drawingml/2006/table">
            <a:tbl>
              <a:tblPr/>
              <a:tblGrid>
                <a:gridCol w="1168400">
                  <a:extLst>
                    <a:ext uri="{9D8B030D-6E8A-4147-A177-3AD203B41FA5}">
                      <a16:colId xmlns:a16="http://schemas.microsoft.com/office/drawing/2014/main" val="292328867"/>
                    </a:ext>
                  </a:extLst>
                </a:gridCol>
                <a:gridCol w="1168400">
                  <a:extLst>
                    <a:ext uri="{9D8B030D-6E8A-4147-A177-3AD203B41FA5}">
                      <a16:colId xmlns:a16="http://schemas.microsoft.com/office/drawing/2014/main" val="505467056"/>
                    </a:ext>
                  </a:extLst>
                </a:gridCol>
                <a:gridCol w="1168400">
                  <a:extLst>
                    <a:ext uri="{9D8B030D-6E8A-4147-A177-3AD203B41FA5}">
                      <a16:colId xmlns:a16="http://schemas.microsoft.com/office/drawing/2014/main" val="3189904816"/>
                    </a:ext>
                  </a:extLst>
                </a:gridCol>
                <a:gridCol w="1168400">
                  <a:extLst>
                    <a:ext uri="{9D8B030D-6E8A-4147-A177-3AD203B41FA5}">
                      <a16:colId xmlns:a16="http://schemas.microsoft.com/office/drawing/2014/main" val="1799616476"/>
                    </a:ext>
                  </a:extLst>
                </a:gridCol>
                <a:gridCol w="1168400">
                  <a:extLst>
                    <a:ext uri="{9D8B030D-6E8A-4147-A177-3AD203B41FA5}">
                      <a16:colId xmlns:a16="http://schemas.microsoft.com/office/drawing/2014/main" val="3079002877"/>
                    </a:ext>
                  </a:extLst>
                </a:gridCol>
                <a:gridCol w="1168400">
                  <a:extLst>
                    <a:ext uri="{9D8B030D-6E8A-4147-A177-3AD203B41FA5}">
                      <a16:colId xmlns:a16="http://schemas.microsoft.com/office/drawing/2014/main" val="2491242890"/>
                    </a:ext>
                  </a:extLst>
                </a:gridCol>
                <a:gridCol w="1168400">
                  <a:extLst>
                    <a:ext uri="{9D8B030D-6E8A-4147-A177-3AD203B41FA5}">
                      <a16:colId xmlns:a16="http://schemas.microsoft.com/office/drawing/2014/main" val="2320611196"/>
                    </a:ext>
                  </a:extLst>
                </a:gridCol>
                <a:gridCol w="1168400">
                  <a:extLst>
                    <a:ext uri="{9D8B030D-6E8A-4147-A177-3AD203B41FA5}">
                      <a16:colId xmlns:a16="http://schemas.microsoft.com/office/drawing/2014/main" val="49548077"/>
                    </a:ext>
                  </a:extLst>
                </a:gridCol>
                <a:gridCol w="1168400">
                  <a:extLst>
                    <a:ext uri="{9D8B030D-6E8A-4147-A177-3AD203B41FA5}">
                      <a16:colId xmlns:a16="http://schemas.microsoft.com/office/drawing/2014/main" val="877743387"/>
                    </a:ext>
                  </a:extLst>
                </a:gridCol>
              </a:tblGrid>
              <a:tr h="0">
                <a:tc>
                  <a:txBody>
                    <a:bodyPr/>
                    <a:lstStyle/>
                    <a:p>
                      <a:r>
                        <a:rPr lang="en-US" dirty="0"/>
                        <a:t>12-Sep-2023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495</a:t>
                      </a:r>
                    </a:p>
                  </a:txBody>
                  <a:tcPr anchor="ctr">
                    <a:lnL>
                      <a:noFill/>
                    </a:lnL>
                    <a:lnR>
                      <a:noFill/>
                    </a:lnR>
                    <a:lnT>
                      <a:noFill/>
                    </a:lnT>
                    <a:lnB>
                      <a:noFill/>
                    </a:lnB>
                  </a:tcPr>
                </a:tc>
                <a:tc>
                  <a:txBody>
                    <a:bodyPr/>
                    <a:lstStyle/>
                    <a:p>
                      <a:r>
                        <a:rPr lang="en-US" dirty="0"/>
                        <a:t>0</a:t>
                      </a:r>
                    </a:p>
                  </a:txBody>
                  <a:tcPr anchor="ctr">
                    <a:lnL>
                      <a:noFill/>
                    </a:lnL>
                    <a:lnR>
                      <a:noFill/>
                    </a:lnR>
                    <a:lnT>
                      <a:noFill/>
                    </a:lnT>
                    <a:lnB>
                      <a:noFill/>
                    </a:lnB>
                  </a:tcPr>
                </a:tc>
                <a:tc>
                  <a:txBody>
                    <a:bodyPr/>
                    <a:lstStyle/>
                    <a:p>
                      <a:r>
                        <a:rPr lang="en-US" dirty="0"/>
                        <a:t>TG16t (</a:t>
                      </a:r>
                      <a:r>
                        <a:rPr lang="en-US" dirty="0" err="1"/>
                        <a:t>Lic</a:t>
                      </a:r>
                      <a:r>
                        <a:rPr lang="en-US" dirty="0"/>
                        <a:t>-NB)</a:t>
                      </a:r>
                    </a:p>
                  </a:txBody>
                  <a:tcPr anchor="ctr">
                    <a:lnL>
                      <a:noFill/>
                    </a:lnL>
                    <a:lnR>
                      <a:noFill/>
                    </a:lnR>
                    <a:lnT>
                      <a:noFill/>
                    </a:lnT>
                    <a:lnB>
                      <a:noFill/>
                    </a:lnB>
                  </a:tcPr>
                </a:tc>
                <a:tc>
                  <a:txBody>
                    <a:bodyPr/>
                    <a:lstStyle/>
                    <a:p>
                      <a:r>
                        <a:rPr lang="en-US" dirty="0"/>
                        <a:t>ieee802.16t </a:t>
                      </a:r>
                      <a:r>
                        <a:rPr lang="en-US" dirty="0" err="1"/>
                        <a:t>PtMP</a:t>
                      </a:r>
                      <a:r>
                        <a:rPr lang="en-US" dirty="0"/>
                        <a:t> Security</a:t>
                      </a:r>
                    </a:p>
                  </a:txBody>
                  <a:tcPr anchor="ctr">
                    <a:lnL>
                      <a:noFill/>
                    </a:lnL>
                    <a:lnR>
                      <a:noFill/>
                    </a:lnR>
                    <a:lnT>
                      <a:noFill/>
                    </a:lnT>
                    <a:lnB>
                      <a:noFill/>
                    </a:lnB>
                  </a:tcPr>
                </a:tc>
                <a:tc>
                  <a:txBody>
                    <a:bodyPr/>
                    <a:lstStyle/>
                    <a:p>
                      <a:r>
                        <a:rPr lang="en-US"/>
                        <a:t>Yael Luz</a:t>
                      </a:r>
                    </a:p>
                  </a:txBody>
                  <a:tcPr anchor="ctr">
                    <a:lnL>
                      <a:noFill/>
                    </a:lnL>
                    <a:lnR>
                      <a:noFill/>
                    </a:lnR>
                    <a:lnT>
                      <a:noFill/>
                    </a:lnT>
                    <a:lnB>
                      <a:noFill/>
                    </a:lnB>
                  </a:tcPr>
                </a:tc>
                <a:tc>
                  <a:txBody>
                    <a:bodyPr/>
                    <a:lstStyle/>
                    <a:p>
                      <a:r>
                        <a:rPr lang="en-US"/>
                        <a:t>12-Sep-2023 11:54:59 ET</a:t>
                      </a:r>
                    </a:p>
                  </a:txBody>
                  <a:tcPr anchor="ctr">
                    <a:lnL>
                      <a:noFill/>
                    </a:lnL>
                    <a:lnR>
                      <a:noFill/>
                    </a:lnR>
                    <a:lnT>
                      <a:noFill/>
                    </a:lnT>
                    <a:lnB>
                      <a:noFill/>
                    </a:lnB>
                  </a:tcPr>
                </a:tc>
                <a:tc>
                  <a:txBody>
                    <a:bodyPr/>
                    <a:lstStyle/>
                    <a:p>
                      <a:r>
                        <a:rPr lang="en-US" dirty="0">
                          <a:hlinkClick r:id="rId6"/>
                        </a:rPr>
                        <a:t>Download</a:t>
                      </a:r>
                      <a:r>
                        <a:rPr lang="en-US" dirty="0"/>
                        <a:t>, </a:t>
                      </a:r>
                      <a:r>
                        <a:rPr lang="en-US" dirty="0">
                          <a:hlinkClick r:id="rId7"/>
                        </a:rPr>
                        <a:t>Revise</a:t>
                      </a:r>
                      <a:endParaRPr lang="en-US" dirty="0"/>
                    </a:p>
                  </a:txBody>
                  <a:tcPr anchor="ctr">
                    <a:lnL>
                      <a:noFill/>
                    </a:lnL>
                    <a:lnR>
                      <a:noFill/>
                    </a:lnR>
                    <a:lnT>
                      <a:noFill/>
                    </a:lnT>
                    <a:lnB>
                      <a:noFill/>
                    </a:lnB>
                  </a:tcPr>
                </a:tc>
                <a:extLst>
                  <a:ext uri="{0D108BD9-81ED-4DB2-BD59-A6C34878D82A}">
                    <a16:rowId xmlns:a16="http://schemas.microsoft.com/office/drawing/2014/main" val="142577390"/>
                  </a:ext>
                </a:extLst>
              </a:tr>
            </a:tbl>
          </a:graphicData>
        </a:graphic>
      </p:graphicFrame>
      <p:graphicFrame>
        <p:nvGraphicFramePr>
          <p:cNvPr id="6" name="Table 5">
            <a:extLst>
              <a:ext uri="{FF2B5EF4-FFF2-40B4-BE49-F238E27FC236}">
                <a16:creationId xmlns:a16="http://schemas.microsoft.com/office/drawing/2014/main" id="{77C6112F-E7CA-F6EF-855A-EA02E3AF2C23}"/>
              </a:ext>
            </a:extLst>
          </p:cNvPr>
          <p:cNvGraphicFramePr>
            <a:graphicFrameLocks noGrp="1"/>
          </p:cNvGraphicFramePr>
          <p:nvPr>
            <p:extLst>
              <p:ext uri="{D42A27DB-BD31-4B8C-83A1-F6EECF244321}">
                <p14:modId xmlns:p14="http://schemas.microsoft.com/office/powerpoint/2010/main" val="1636427751"/>
              </p:ext>
            </p:extLst>
          </p:nvPr>
        </p:nvGraphicFramePr>
        <p:xfrm>
          <a:off x="787937" y="4780488"/>
          <a:ext cx="8737064" cy="914400"/>
        </p:xfrm>
        <a:graphic>
          <a:graphicData uri="http://schemas.openxmlformats.org/drawingml/2006/table">
            <a:tbl>
              <a:tblPr/>
              <a:tblGrid>
                <a:gridCol w="1248152">
                  <a:extLst>
                    <a:ext uri="{9D8B030D-6E8A-4147-A177-3AD203B41FA5}">
                      <a16:colId xmlns:a16="http://schemas.microsoft.com/office/drawing/2014/main" val="1694836657"/>
                    </a:ext>
                  </a:extLst>
                </a:gridCol>
                <a:gridCol w="1248152">
                  <a:extLst>
                    <a:ext uri="{9D8B030D-6E8A-4147-A177-3AD203B41FA5}">
                      <a16:colId xmlns:a16="http://schemas.microsoft.com/office/drawing/2014/main" val="2880606124"/>
                    </a:ext>
                  </a:extLst>
                </a:gridCol>
                <a:gridCol w="1248152">
                  <a:extLst>
                    <a:ext uri="{9D8B030D-6E8A-4147-A177-3AD203B41FA5}">
                      <a16:colId xmlns:a16="http://schemas.microsoft.com/office/drawing/2014/main" val="2461174833"/>
                    </a:ext>
                  </a:extLst>
                </a:gridCol>
                <a:gridCol w="1248152">
                  <a:extLst>
                    <a:ext uri="{9D8B030D-6E8A-4147-A177-3AD203B41FA5}">
                      <a16:colId xmlns:a16="http://schemas.microsoft.com/office/drawing/2014/main" val="3230922471"/>
                    </a:ext>
                  </a:extLst>
                </a:gridCol>
                <a:gridCol w="1248152">
                  <a:extLst>
                    <a:ext uri="{9D8B030D-6E8A-4147-A177-3AD203B41FA5}">
                      <a16:colId xmlns:a16="http://schemas.microsoft.com/office/drawing/2014/main" val="4201139689"/>
                    </a:ext>
                  </a:extLst>
                </a:gridCol>
                <a:gridCol w="1248152">
                  <a:extLst>
                    <a:ext uri="{9D8B030D-6E8A-4147-A177-3AD203B41FA5}">
                      <a16:colId xmlns:a16="http://schemas.microsoft.com/office/drawing/2014/main" val="1963881269"/>
                    </a:ext>
                  </a:extLst>
                </a:gridCol>
                <a:gridCol w="1248152">
                  <a:extLst>
                    <a:ext uri="{9D8B030D-6E8A-4147-A177-3AD203B41FA5}">
                      <a16:colId xmlns:a16="http://schemas.microsoft.com/office/drawing/2014/main" val="3028637422"/>
                    </a:ext>
                  </a:extLst>
                </a:gridCol>
              </a:tblGrid>
              <a:tr h="914400">
                <a:tc>
                  <a:txBody>
                    <a:bodyPr/>
                    <a:lstStyle/>
                    <a:p>
                      <a:r>
                        <a:rPr lang="en-US" sz="1800"/>
                        <a:t>14-Sep-2023 ET</a:t>
                      </a:r>
                    </a:p>
                  </a:txBody>
                  <a:tcPr anchor="ctr">
                    <a:lnL>
                      <a:noFill/>
                    </a:lnL>
                    <a:lnR>
                      <a:noFill/>
                    </a:lnR>
                    <a:lnT>
                      <a:noFill/>
                    </a:lnT>
                    <a:lnB>
                      <a:noFill/>
                    </a:lnB>
                  </a:tcPr>
                </a:tc>
                <a:tc>
                  <a:txBody>
                    <a:bodyPr/>
                    <a:lstStyle/>
                    <a:p>
                      <a:r>
                        <a:rPr lang="en-US" sz="1800"/>
                        <a:t>2023</a:t>
                      </a:r>
                    </a:p>
                  </a:txBody>
                  <a:tcPr anchor="ctr">
                    <a:lnL>
                      <a:noFill/>
                    </a:lnL>
                    <a:lnR>
                      <a:noFill/>
                    </a:lnR>
                    <a:lnT>
                      <a:noFill/>
                    </a:lnT>
                    <a:lnB>
                      <a:noFill/>
                    </a:lnB>
                  </a:tcPr>
                </a:tc>
                <a:tc>
                  <a:txBody>
                    <a:bodyPr/>
                    <a:lstStyle/>
                    <a:p>
                      <a:r>
                        <a:rPr lang="en-US" sz="1800"/>
                        <a:t>517</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a:t>TG16t (Lic-NB)</a:t>
                      </a:r>
                    </a:p>
                  </a:txBody>
                  <a:tcPr anchor="ctr">
                    <a:lnL>
                      <a:noFill/>
                    </a:lnL>
                    <a:lnR>
                      <a:noFill/>
                    </a:lnR>
                    <a:lnT>
                      <a:noFill/>
                    </a:lnT>
                    <a:lnB>
                      <a:noFill/>
                    </a:lnB>
                  </a:tcPr>
                </a:tc>
                <a:tc>
                  <a:txBody>
                    <a:bodyPr/>
                    <a:lstStyle/>
                    <a:p>
                      <a:r>
                        <a:rPr lang="en-US" sz="1800"/>
                        <a:t>DPP comments response</a:t>
                      </a:r>
                    </a:p>
                  </a:txBody>
                  <a:tcPr anchor="ctr">
                    <a:lnL>
                      <a:noFill/>
                    </a:lnL>
                    <a:lnR>
                      <a:noFill/>
                    </a:lnR>
                    <a:lnT>
                      <a:noFill/>
                    </a:lnT>
                    <a:lnB>
                      <a:noFill/>
                    </a:lnB>
                  </a:tcPr>
                </a:tc>
                <a:tc>
                  <a:txBody>
                    <a:bodyPr/>
                    <a:lstStyle/>
                    <a:p>
                      <a:r>
                        <a:rPr lang="en-US" sz="1800" dirty="0"/>
                        <a:t>Yael Luz</a:t>
                      </a:r>
                    </a:p>
                  </a:txBody>
                  <a:tcPr anchor="ctr">
                    <a:lnL>
                      <a:noFill/>
                    </a:lnL>
                    <a:lnR>
                      <a:noFill/>
                    </a:lnR>
                    <a:lnT>
                      <a:noFill/>
                    </a:lnT>
                    <a:lnB>
                      <a:noFill/>
                    </a:lnB>
                  </a:tcPr>
                </a:tc>
                <a:extLst>
                  <a:ext uri="{0D108BD9-81ED-4DB2-BD59-A6C34878D82A}">
                    <a16:rowId xmlns:a16="http://schemas.microsoft.com/office/drawing/2014/main" val="796884565"/>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4F2F9-38D6-C3B2-7388-22AFC97BDE07}"/>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9A495BCF-9E9B-4C01-1FAE-735C925A9572}"/>
              </a:ext>
            </a:extLst>
          </p:cNvPr>
          <p:cNvSpPr>
            <a:spLocks noGrp="1"/>
          </p:cNvSpPr>
          <p:nvPr>
            <p:ph idx="1"/>
          </p:nvPr>
        </p:nvSpPr>
        <p:spPr/>
        <p:txBody>
          <a:bodyPr>
            <a:normAutofit fontScale="70000" lnSpcReduction="20000"/>
          </a:bodyPr>
          <a:lstStyle/>
          <a:p>
            <a:r>
              <a:rPr lang="en-US" dirty="0"/>
              <a:t>15-23-0495-01-016t-ieee802-16t-ptmp-security</a:t>
            </a:r>
          </a:p>
          <a:p>
            <a:endParaRPr lang="en-US" dirty="0"/>
          </a:p>
          <a:p>
            <a:r>
              <a:rPr lang="en-US" dirty="0"/>
              <a:t>Suggestion:</a:t>
            </a:r>
          </a:p>
          <a:p>
            <a:pPr lvl="1"/>
            <a:r>
              <a:rPr lang="en-US" dirty="0"/>
              <a:t>Remove PKMv1</a:t>
            </a:r>
          </a:p>
          <a:p>
            <a:pPr lvl="1"/>
            <a:r>
              <a:rPr lang="en-US" dirty="0"/>
              <a:t>Remove PKMv2 RSA (or RSA/ECC)</a:t>
            </a:r>
          </a:p>
          <a:p>
            <a:pPr lvl="2"/>
            <a:r>
              <a:rPr lang="en-US" dirty="0"/>
              <a:t>TLS v1.3 can be used when backbone network is not available</a:t>
            </a:r>
          </a:p>
          <a:p>
            <a:pPr lvl="1"/>
            <a:r>
              <a:rPr lang="en-US" dirty="0"/>
              <a:t>Remove EAP-SIM?</a:t>
            </a:r>
          </a:p>
          <a:p>
            <a:pPr lvl="1"/>
            <a:r>
              <a:rPr lang="en-US" dirty="0"/>
              <a:t>Security capabilities negotiation:</a:t>
            </a:r>
          </a:p>
          <a:p>
            <a:pPr lvl="2"/>
            <a:r>
              <a:rPr lang="en-US" dirty="0"/>
              <a:t>Remove from registration (SBC-REQ), use the TLS capabilities negotiation</a:t>
            </a:r>
          </a:p>
          <a:p>
            <a:pPr lvl="2"/>
            <a:r>
              <a:rPr lang="en-US" dirty="0"/>
              <a:t>Add text to clarify that with NB-PHY and NB-MAC we do not use SBC-REQ and use TLS only </a:t>
            </a:r>
          </a:p>
          <a:p>
            <a:pPr lvl="1"/>
            <a:r>
              <a:rPr lang="en-US" dirty="0"/>
              <a:t>Remove functions that are not NIST approved: DES, short RSA, SHA-1, CMAC (CMAC is approved but not recommended)</a:t>
            </a:r>
          </a:p>
          <a:p>
            <a:pPr lvl="2"/>
            <a:r>
              <a:rPr lang="en-US" dirty="0"/>
              <a:t>For 16t specifically exclude, and note for next revision to remove from base standard. </a:t>
            </a:r>
          </a:p>
          <a:p>
            <a:endParaRPr lang="en-US" dirty="0"/>
          </a:p>
          <a:p>
            <a:r>
              <a:rPr lang="en-US" dirty="0"/>
              <a:t>Approved by Task Group</a:t>
            </a:r>
          </a:p>
          <a:p>
            <a:r>
              <a:rPr lang="en-US" dirty="0"/>
              <a:t>Yael to create text proposals.</a:t>
            </a:r>
          </a:p>
          <a:p>
            <a:pPr lvl="1"/>
            <a:endParaRPr lang="en-US" dirty="0"/>
          </a:p>
        </p:txBody>
      </p:sp>
      <p:sp>
        <p:nvSpPr>
          <p:cNvPr id="4" name="Date Placeholder 3">
            <a:extLst>
              <a:ext uri="{FF2B5EF4-FFF2-40B4-BE49-F238E27FC236}">
                <a16:creationId xmlns:a16="http://schemas.microsoft.com/office/drawing/2014/main" id="{A1FF8CF8-377B-3338-909E-983F3C6D69B4}"/>
              </a:ext>
            </a:extLst>
          </p:cNvPr>
          <p:cNvSpPr>
            <a:spLocks noGrp="1"/>
          </p:cNvSpPr>
          <p:nvPr>
            <p:ph type="dt" sz="half" idx="10"/>
          </p:nvPr>
        </p:nvSpPr>
        <p:spPr/>
        <p:txBody>
          <a:bodyPr/>
          <a:lstStyle/>
          <a:p>
            <a:r>
              <a:rPr lang="en-US" dirty="0"/>
              <a:t>Sept_2023</a:t>
            </a:r>
          </a:p>
        </p:txBody>
      </p:sp>
      <p:sp>
        <p:nvSpPr>
          <p:cNvPr id="5" name="Footer Placeholder 4">
            <a:extLst>
              <a:ext uri="{FF2B5EF4-FFF2-40B4-BE49-F238E27FC236}">
                <a16:creationId xmlns:a16="http://schemas.microsoft.com/office/drawing/2014/main" id="{7BB27A3E-3DE7-848A-145C-22F7CC68EBE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F3E20F3-9A45-0F1C-A95B-B4B5FC945061}"/>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462613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863C1-C871-603D-CC29-87A5EE179043}"/>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D42F67B-4436-08D8-6994-A0B29D48513F}"/>
              </a:ext>
            </a:extLst>
          </p:cNvPr>
          <p:cNvSpPr>
            <a:spLocks noGrp="1"/>
          </p:cNvSpPr>
          <p:nvPr>
            <p:ph idx="1"/>
          </p:nvPr>
        </p:nvSpPr>
        <p:spPr/>
        <p:txBody>
          <a:bodyPr/>
          <a:lstStyle/>
          <a:p>
            <a:r>
              <a:rPr lang="en-US" dirty="0"/>
              <a:t>Clarify terminology for 16t amendment</a:t>
            </a:r>
          </a:p>
          <a:p>
            <a:pPr lvl="1"/>
            <a:r>
              <a:rPr lang="en-US" dirty="0"/>
              <a:t>NB-MAC</a:t>
            </a:r>
          </a:p>
          <a:p>
            <a:pPr lvl="1"/>
            <a:r>
              <a:rPr lang="en-US" dirty="0"/>
              <a:t>NB-PHY</a:t>
            </a:r>
          </a:p>
          <a:p>
            <a:pPr lvl="1"/>
            <a:endParaRPr lang="en-US" dirty="0"/>
          </a:p>
          <a:p>
            <a:pPr lvl="1"/>
            <a:r>
              <a:rPr lang="en-US" dirty="0"/>
              <a:t>Together, it could be NB-AI   (Air interface)</a:t>
            </a:r>
          </a:p>
        </p:txBody>
      </p:sp>
      <p:sp>
        <p:nvSpPr>
          <p:cNvPr id="4" name="Date Placeholder 3">
            <a:extLst>
              <a:ext uri="{FF2B5EF4-FFF2-40B4-BE49-F238E27FC236}">
                <a16:creationId xmlns:a16="http://schemas.microsoft.com/office/drawing/2014/main" id="{8AB5F3C0-B17B-78FE-0B22-B538BBEC1147}"/>
              </a:ext>
            </a:extLst>
          </p:cNvPr>
          <p:cNvSpPr>
            <a:spLocks noGrp="1"/>
          </p:cNvSpPr>
          <p:nvPr>
            <p:ph type="dt" sz="half" idx="10"/>
          </p:nvPr>
        </p:nvSpPr>
        <p:spPr/>
        <p:txBody>
          <a:bodyPr/>
          <a:lstStyle/>
          <a:p>
            <a:r>
              <a:rPr lang="en-US" dirty="0"/>
              <a:t>Sept_2023</a:t>
            </a:r>
          </a:p>
        </p:txBody>
      </p:sp>
      <p:sp>
        <p:nvSpPr>
          <p:cNvPr id="5" name="Footer Placeholder 4">
            <a:extLst>
              <a:ext uri="{FF2B5EF4-FFF2-40B4-BE49-F238E27FC236}">
                <a16:creationId xmlns:a16="http://schemas.microsoft.com/office/drawing/2014/main" id="{2104A47E-2EA9-E598-345C-776A346B8A4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F8CF0C7-DADF-0AC4-A207-951E3F0211C6}"/>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1665413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406EA-EA04-A565-C904-04A76FF936F1}"/>
              </a:ext>
            </a:extLst>
          </p:cNvPr>
          <p:cNvSpPr>
            <a:spLocks noGrp="1"/>
          </p:cNvSpPr>
          <p:nvPr>
            <p:ph type="title"/>
          </p:nvPr>
        </p:nvSpPr>
        <p:spPr/>
        <p:txBody>
          <a:bodyPr/>
          <a:lstStyle/>
          <a:p>
            <a:r>
              <a:rPr lang="en-US" dirty="0"/>
              <a:t>Comment Discussion </a:t>
            </a:r>
          </a:p>
        </p:txBody>
      </p:sp>
      <p:sp>
        <p:nvSpPr>
          <p:cNvPr id="3" name="Content Placeholder 2">
            <a:extLst>
              <a:ext uri="{FF2B5EF4-FFF2-40B4-BE49-F238E27FC236}">
                <a16:creationId xmlns:a16="http://schemas.microsoft.com/office/drawing/2014/main" id="{38C1FD3B-C73C-6619-CB49-2FF5E91598B2}"/>
              </a:ext>
            </a:extLst>
          </p:cNvPr>
          <p:cNvSpPr>
            <a:spLocks noGrp="1"/>
          </p:cNvSpPr>
          <p:nvPr>
            <p:ph idx="1"/>
          </p:nvPr>
        </p:nvSpPr>
        <p:spPr/>
        <p:txBody>
          <a:bodyPr>
            <a:normAutofit lnSpcReduction="10000"/>
          </a:bodyPr>
          <a:lstStyle/>
          <a:p>
            <a:r>
              <a:rPr lang="en-US" dirty="0"/>
              <a:t>Tuesday Comment resolutions captured in 15-23-0499-00-016t-tg16t-preballot-comment-resolution-notes</a:t>
            </a:r>
          </a:p>
          <a:p>
            <a:r>
              <a:rPr lang="en-US" dirty="0"/>
              <a:t>Wednesday Comment resolutions captured in 15-23-0499-01-016t-tg16t-preballot-comment-resolution-notes</a:t>
            </a:r>
          </a:p>
          <a:p>
            <a:r>
              <a:rPr lang="en-US" dirty="0"/>
              <a:t>Thursday Comment resolutions captured in 15-23-0499-02-016t-tg16t-preballot-comment-resolution-notes</a:t>
            </a:r>
          </a:p>
          <a:p>
            <a:pPr lvl="1"/>
            <a:r>
              <a:rPr lang="en-US" dirty="0"/>
              <a:t>Supplemental resolutions in 15-23-0517-01-016t-dpp-comments-response.docx</a:t>
            </a:r>
          </a:p>
          <a:p>
            <a:pPr lvl="1"/>
            <a:r>
              <a:rPr lang="en-US" dirty="0"/>
              <a:t>Supplemental resolution in 15-23-0519-01-016t-dcn-499-rev1-response.docx</a:t>
            </a:r>
          </a:p>
          <a:p>
            <a:r>
              <a:rPr lang="en-US" dirty="0"/>
              <a:t>Final Comment resolutions: Thursday Comment resolutions captured in 15-23-0499-03-016t-tg16t-preballot-comment-resolution-notes</a:t>
            </a:r>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8017C979-3535-6C19-15D0-AB8397BFD426}"/>
              </a:ext>
            </a:extLst>
          </p:cNvPr>
          <p:cNvSpPr>
            <a:spLocks noGrp="1"/>
          </p:cNvSpPr>
          <p:nvPr>
            <p:ph type="dt" sz="half" idx="10"/>
          </p:nvPr>
        </p:nvSpPr>
        <p:spPr/>
        <p:txBody>
          <a:bodyPr/>
          <a:lstStyle/>
          <a:p>
            <a:r>
              <a:rPr lang="en-US" dirty="0"/>
              <a:t>Sept_2023</a:t>
            </a:r>
          </a:p>
        </p:txBody>
      </p:sp>
      <p:sp>
        <p:nvSpPr>
          <p:cNvPr id="5" name="Footer Placeholder 4">
            <a:extLst>
              <a:ext uri="{FF2B5EF4-FFF2-40B4-BE49-F238E27FC236}">
                <a16:creationId xmlns:a16="http://schemas.microsoft.com/office/drawing/2014/main" id="{A3067022-7C23-41DA-3360-900E95ABF40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E4142C5F-62C8-9829-594B-49E2512E36BC}"/>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39934007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87770-45DC-2E23-C169-473E21248311}"/>
              </a:ext>
            </a:extLst>
          </p:cNvPr>
          <p:cNvSpPr>
            <a:spLocks noGrp="1"/>
          </p:cNvSpPr>
          <p:nvPr>
            <p:ph type="title"/>
          </p:nvPr>
        </p:nvSpPr>
        <p:spPr/>
        <p:txBody>
          <a:bodyPr>
            <a:normAutofit fontScale="90000"/>
          </a:bodyPr>
          <a:lstStyle/>
          <a:p>
            <a:r>
              <a:rPr lang="en-US" dirty="0"/>
              <a:t>Contribution 15-23-0444-01-016t-802-16t-ptmp-security-changes.docx</a:t>
            </a:r>
          </a:p>
        </p:txBody>
      </p:sp>
      <p:sp>
        <p:nvSpPr>
          <p:cNvPr id="3" name="Content Placeholder 2">
            <a:extLst>
              <a:ext uri="{FF2B5EF4-FFF2-40B4-BE49-F238E27FC236}">
                <a16:creationId xmlns:a16="http://schemas.microsoft.com/office/drawing/2014/main" id="{A4428335-A22F-1454-42E4-C4BECFF2F657}"/>
              </a:ext>
            </a:extLst>
          </p:cNvPr>
          <p:cNvSpPr>
            <a:spLocks noGrp="1"/>
          </p:cNvSpPr>
          <p:nvPr>
            <p:ph idx="1"/>
          </p:nvPr>
        </p:nvSpPr>
        <p:spPr/>
        <p:txBody>
          <a:bodyPr/>
          <a:lstStyle/>
          <a:p>
            <a:r>
              <a:rPr lang="en-US" dirty="0"/>
              <a:t>Insert sentence:</a:t>
            </a:r>
          </a:p>
          <a:p>
            <a:pPr lvl="1"/>
            <a:r>
              <a:rPr lang="en-US" dirty="0"/>
              <a:t>When the </a:t>
            </a:r>
            <a:r>
              <a:rPr lang="en-US" dirty="0" err="1"/>
              <a:t>WirelessMAN</a:t>
            </a:r>
            <a:r>
              <a:rPr lang="en-US" dirty="0"/>
              <a:t>-NB PHY is used, one of the following shall be used for security. </a:t>
            </a:r>
          </a:p>
          <a:p>
            <a:pPr lvl="2"/>
            <a:r>
              <a:rPr lang="en-US" dirty="0"/>
              <a:t>PKMV2</a:t>
            </a:r>
          </a:p>
          <a:p>
            <a:pPr lvl="2"/>
            <a:r>
              <a:rPr lang="en-US" dirty="0"/>
              <a:t>…</a:t>
            </a:r>
          </a:p>
          <a:p>
            <a:pPr lvl="2"/>
            <a:r>
              <a:rPr lang="en-US" dirty="0"/>
              <a:t>…</a:t>
            </a:r>
          </a:p>
          <a:p>
            <a:pPr lvl="2"/>
            <a:endParaRPr lang="en-US" dirty="0"/>
          </a:p>
          <a:p>
            <a:pPr marL="914400" lvl="2" indent="0">
              <a:buNone/>
            </a:pPr>
            <a:endParaRPr lang="en-US" dirty="0"/>
          </a:p>
        </p:txBody>
      </p:sp>
      <p:sp>
        <p:nvSpPr>
          <p:cNvPr id="4" name="Date Placeholder 3">
            <a:extLst>
              <a:ext uri="{FF2B5EF4-FFF2-40B4-BE49-F238E27FC236}">
                <a16:creationId xmlns:a16="http://schemas.microsoft.com/office/drawing/2014/main" id="{356E12F4-2E59-0FEB-F8F3-49CCCB652517}"/>
              </a:ext>
            </a:extLst>
          </p:cNvPr>
          <p:cNvSpPr>
            <a:spLocks noGrp="1"/>
          </p:cNvSpPr>
          <p:nvPr>
            <p:ph type="dt" sz="half" idx="10"/>
          </p:nvPr>
        </p:nvSpPr>
        <p:spPr/>
        <p:txBody>
          <a:bodyPr/>
          <a:lstStyle/>
          <a:p>
            <a:r>
              <a:rPr lang="en-US" dirty="0"/>
              <a:t>Sept_2023</a:t>
            </a:r>
          </a:p>
        </p:txBody>
      </p:sp>
      <p:sp>
        <p:nvSpPr>
          <p:cNvPr id="5" name="Footer Placeholder 4">
            <a:extLst>
              <a:ext uri="{FF2B5EF4-FFF2-40B4-BE49-F238E27FC236}">
                <a16:creationId xmlns:a16="http://schemas.microsoft.com/office/drawing/2014/main" id="{F6490094-BADE-F126-3B05-A3491D74B5C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E6BCDA4-3577-D358-0773-343ADC21644F}"/>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2550956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Vishal</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Sept_2023</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7DC13-17EF-02E9-20DE-871FF01E5EDF}"/>
              </a:ext>
            </a:extLst>
          </p:cNvPr>
          <p:cNvSpPr>
            <a:spLocks noGrp="1"/>
          </p:cNvSpPr>
          <p:nvPr>
            <p:ph type="title"/>
          </p:nvPr>
        </p:nvSpPr>
        <p:spPr/>
        <p:txBody>
          <a:bodyPr/>
          <a:lstStyle/>
          <a:p>
            <a:r>
              <a:rPr lang="en-US" dirty="0"/>
              <a:t>Discussion on Draft Next Steps</a:t>
            </a:r>
          </a:p>
        </p:txBody>
      </p:sp>
      <p:sp>
        <p:nvSpPr>
          <p:cNvPr id="3" name="Content Placeholder 2">
            <a:extLst>
              <a:ext uri="{FF2B5EF4-FFF2-40B4-BE49-F238E27FC236}">
                <a16:creationId xmlns:a16="http://schemas.microsoft.com/office/drawing/2014/main" id="{1509B849-4A19-99CE-A9B7-4843ED11A408}"/>
              </a:ext>
            </a:extLst>
          </p:cNvPr>
          <p:cNvSpPr>
            <a:spLocks noGrp="1"/>
          </p:cNvSpPr>
          <p:nvPr>
            <p:ph idx="1"/>
          </p:nvPr>
        </p:nvSpPr>
        <p:spPr/>
        <p:txBody>
          <a:bodyPr/>
          <a:lstStyle/>
          <a:p>
            <a:r>
              <a:rPr lang="en-US" dirty="0"/>
              <a:t> Develop Draft 0.94  (2H September)</a:t>
            </a:r>
          </a:p>
          <a:p>
            <a:r>
              <a:rPr lang="en-US" dirty="0"/>
              <a:t>Comment Collection  (14 days in October)</a:t>
            </a:r>
          </a:p>
          <a:p>
            <a:pPr lvl="1"/>
            <a:r>
              <a:rPr lang="en-US" dirty="0"/>
              <a:t>Invite early TG participants to submit comments</a:t>
            </a:r>
          </a:p>
          <a:p>
            <a:r>
              <a:rPr lang="en-US" dirty="0"/>
              <a:t>Teleconferences to resolve comments (October 16, 23, 30, 8am PT)</a:t>
            </a:r>
          </a:p>
          <a:p>
            <a:r>
              <a:rPr lang="en-US" dirty="0"/>
              <a:t>Develop Draft 1.0  (early Nov)</a:t>
            </a:r>
          </a:p>
          <a:p>
            <a:r>
              <a:rPr lang="en-US" dirty="0"/>
              <a:t>Motion to start Letter Ballot (November Plenary)</a:t>
            </a:r>
          </a:p>
        </p:txBody>
      </p:sp>
      <p:sp>
        <p:nvSpPr>
          <p:cNvPr id="4" name="Date Placeholder 3">
            <a:extLst>
              <a:ext uri="{FF2B5EF4-FFF2-40B4-BE49-F238E27FC236}">
                <a16:creationId xmlns:a16="http://schemas.microsoft.com/office/drawing/2014/main" id="{FDD42755-AB45-5FE9-70A3-428FEC6AFC74}"/>
              </a:ext>
            </a:extLst>
          </p:cNvPr>
          <p:cNvSpPr>
            <a:spLocks noGrp="1"/>
          </p:cNvSpPr>
          <p:nvPr>
            <p:ph type="dt" sz="half" idx="10"/>
          </p:nvPr>
        </p:nvSpPr>
        <p:spPr/>
        <p:txBody>
          <a:bodyPr/>
          <a:lstStyle/>
          <a:p>
            <a:r>
              <a:rPr lang="en-US" dirty="0"/>
              <a:t>Sept_2023</a:t>
            </a:r>
          </a:p>
        </p:txBody>
      </p:sp>
      <p:sp>
        <p:nvSpPr>
          <p:cNvPr id="5" name="Footer Placeholder 4">
            <a:extLst>
              <a:ext uri="{FF2B5EF4-FFF2-40B4-BE49-F238E27FC236}">
                <a16:creationId xmlns:a16="http://schemas.microsoft.com/office/drawing/2014/main" id="{CD6B5A90-F2B7-053F-F2D8-50250CC609E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4836DAC-812A-A1EA-A868-038B02D661F9}"/>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33937012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726820677"/>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strike="sngStrike" baseline="0" dirty="0"/>
                        <a:t>July</a:t>
                      </a:r>
                      <a:r>
                        <a:rPr lang="en-US" sz="2400" dirty="0"/>
                        <a:t> 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strike="sngStrike" baseline="0" dirty="0"/>
                        <a:t>Sep</a:t>
                      </a:r>
                      <a:r>
                        <a:rPr lang="en-US" sz="2400" strike="noStrike" baseline="0" dirty="0"/>
                        <a:t> </a:t>
                      </a:r>
                      <a:r>
                        <a:rPr lang="en-US" sz="2400" dirty="0"/>
                        <a:t>Jan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strike="sngStrike" baseline="0" dirty="0"/>
                        <a:t>Jan</a:t>
                      </a:r>
                      <a:r>
                        <a:rPr lang="en-US" sz="2400" dirty="0"/>
                        <a:t> Mar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strike="sngStrike" baseline="0" dirty="0"/>
                        <a:t>July </a:t>
                      </a:r>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Sept_2023</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43434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210800" y="4953000"/>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marR="0">
              <a:spcBef>
                <a:spcPts val="0"/>
              </a:spcBef>
              <a:spcAft>
                <a:spcPts val="1200"/>
              </a:spcAft>
            </a:pPr>
            <a:r>
              <a:rPr lang="en-US" dirty="0">
                <a:latin typeface="Calibri" panose="020F0502020204030204" pitchFamily="34" charset="0"/>
                <a:ea typeface="Times New Roman" panose="02020603050405020304" pitchFamily="18" charset="0"/>
              </a:rPr>
              <a:t>November </a:t>
            </a:r>
            <a:r>
              <a:rPr lang="en-US" dirty="0">
                <a:effectLst/>
                <a:latin typeface="Calibri" panose="020F0502020204030204" pitchFamily="34" charset="0"/>
                <a:ea typeface="Times New Roman" panose="02020603050405020304" pitchFamily="18" charset="0"/>
              </a:rPr>
              <a:t>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Nov 13-17, 2023	Honolulu, HI, USA</a:t>
            </a:r>
          </a:p>
          <a:p>
            <a:pPr marL="457200" lvl="1">
              <a:spcBef>
                <a:spcPts val="0"/>
              </a:spcBef>
              <a:spcAft>
                <a:spcPts val="1200"/>
              </a:spcAft>
            </a:pPr>
            <a:endParaRPr lang="en-US" sz="2000" dirty="0">
              <a:latin typeface="Calibri" panose="020F0502020204030204" pitchFamily="34" charset="0"/>
            </a:endParaRPr>
          </a:p>
          <a:p>
            <a:pPr marL="0" marR="0">
              <a:spcBef>
                <a:spcPts val="0"/>
              </a:spcBef>
              <a:spcAft>
                <a:spcPts val="1200"/>
              </a:spcAft>
            </a:pPr>
            <a:r>
              <a:rPr lang="en-US" dirty="0">
                <a:latin typeface="Calibri" panose="020F0502020204030204" pitchFamily="34" charset="0"/>
                <a:ea typeface="Times New Roman" panose="02020603050405020304" pitchFamily="18" charset="0"/>
              </a:rPr>
              <a:t>January 2024 </a:t>
            </a:r>
            <a:r>
              <a:rPr lang="en-US" dirty="0"/>
              <a:t>Wireless </a:t>
            </a:r>
            <a:r>
              <a:rPr lang="en-US" dirty="0">
                <a:effectLst/>
                <a:latin typeface="Calibri" panose="020F0502020204030204" pitchFamily="34" charset="0"/>
                <a:ea typeface="Times New Roman" panose="02020603050405020304" pitchFamily="18" charset="0"/>
              </a:rPr>
              <a:t>Interim </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January 15-19, 2024 		Panama City Panama</a:t>
            </a:r>
            <a:endParaRPr lang="en-US" dirty="0"/>
          </a:p>
          <a:p>
            <a:pPr marL="0">
              <a:spcBef>
                <a:spcPts val="0"/>
              </a:spcBef>
              <a:spcAft>
                <a:spcPts val="1200"/>
              </a:spcAft>
            </a:pPr>
            <a:endParaRPr lang="en-US" dirty="0"/>
          </a:p>
          <a:p>
            <a:pPr marL="0">
              <a:spcBef>
                <a:spcPts val="0"/>
              </a:spcBef>
              <a:spcAft>
                <a:spcPts val="1200"/>
              </a:spcAft>
            </a:pPr>
            <a:r>
              <a:rPr lang="en-US" dirty="0"/>
              <a:t>March 2024 Plenary</a:t>
            </a:r>
          </a:p>
          <a:p>
            <a:pPr marL="457200" lvl="1">
              <a:spcBef>
                <a:spcPts val="0"/>
              </a:spcBef>
              <a:spcAft>
                <a:spcPts val="1200"/>
              </a:spcAft>
            </a:pPr>
            <a:r>
              <a:rPr lang="en-US" dirty="0"/>
              <a:t>March 10-15 – Denver, Colorado, USA</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3919235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September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Review and Resolution of Comments on Draft from Comment Collection</a:t>
            </a:r>
          </a:p>
          <a:p>
            <a:r>
              <a:rPr lang="en-US" dirty="0"/>
              <a:t>Preparation of Draft 1.0 for Letter Ballot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37976</TotalTime>
  <Words>2170</Words>
  <Application>Microsoft Office PowerPoint</Application>
  <PresentationFormat>Widescreen</PresentationFormat>
  <Paragraphs>302</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Helvetica</vt:lpstr>
      <vt:lpstr>Times New Roman</vt:lpstr>
      <vt:lpstr>Custom Design</vt:lpstr>
      <vt:lpstr>PowerPoint Presentation</vt:lpstr>
      <vt:lpstr>Opening</vt:lpstr>
      <vt:lpstr>TG16t September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September Meeting Start Status</vt:lpstr>
      <vt:lpstr>Contributions for September 2023 Interim</vt:lpstr>
      <vt:lpstr>Discussion</vt:lpstr>
      <vt:lpstr>PowerPoint Presentation</vt:lpstr>
      <vt:lpstr>Comment Discussion </vt:lpstr>
      <vt:lpstr>Contribution 15-23-0444-01-016t-802-16t-ptmp-security-changes.docx</vt:lpstr>
      <vt:lpstr>Discussion on Draft Next Steps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743</cp:revision>
  <cp:lastPrinted>1998-02-10T13:28:06Z</cp:lastPrinted>
  <dcterms:created xsi:type="dcterms:W3CDTF">2020-01-06T16:34:14Z</dcterms:created>
  <dcterms:modified xsi:type="dcterms:W3CDTF">2023-09-14T18:36:12Z</dcterms:modified>
</cp:coreProperties>
</file>