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2"/>
  </p:notesMasterIdLst>
  <p:handoutMasterIdLst>
    <p:handoutMasterId r:id="rId23"/>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56" r:id="rId17"/>
    <p:sldId id="1057" r:id="rId18"/>
    <p:sldId id="256" r:id="rId19"/>
    <p:sldId id="965" r:id="rId20"/>
    <p:sldId id="985" r:id="rId21"/>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1" autoAdjust="0"/>
    <p:restoredTop sz="96869" autoAdjust="0"/>
  </p:normalViewPr>
  <p:slideViewPr>
    <p:cSldViewPr>
      <p:cViewPr varScale="1">
        <p:scale>
          <a:sx n="83" d="100"/>
          <a:sy n="83" d="100"/>
        </p:scale>
        <p:origin x="43" y="131"/>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doc.:IEEE802.15-23-0447r1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revise-document?t=9129500040%7F0" TargetMode="External"/><Relationship Id="rId2" Type="http://schemas.openxmlformats.org/officeDocument/2006/relationships/hyperlink" Target="https://mentor.ieee.org/802.15/dcn/23/15-23-0444-00-016t-802-16t-ptmp-security-changes.docx" TargetMode="External"/><Relationship Id="rId1" Type="http://schemas.openxmlformats.org/officeDocument/2006/relationships/slideLayout" Target="../slideLayouts/slideLayout2.xml"/><Relationship Id="rId5" Type="http://schemas.openxmlformats.org/officeDocument/2006/relationships/hyperlink" Target="https://mentor.ieee.org/802.15/revise-document?t=8836100040%7F24" TargetMode="External"/><Relationship Id="rId4" Type="http://schemas.openxmlformats.org/officeDocument/2006/relationships/hyperlink" Target="https://mentor.ieee.org/802.15/dcn/22/15-22-0643-24-016t-direct-peer-to-peer.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September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2023-08-19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September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lstStyle/>
          <a:p>
            <a:r>
              <a:rPr lang="en-US" dirty="0"/>
              <a:t>Review Comments from Comment Collection on changes reviewed at July Plenary.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a:t>July_2023</a:t>
            </a:r>
            <a:endParaRPr lang="en-US" dirty="0"/>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September 2023 Interim</a:t>
            </a:r>
          </a:p>
        </p:txBody>
      </p:sp>
      <p:sp>
        <p:nvSpPr>
          <p:cNvPr id="3" name="TextBox 2">
            <a:extLst>
              <a:ext uri="{FF2B5EF4-FFF2-40B4-BE49-F238E27FC236}">
                <a16:creationId xmlns:a16="http://schemas.microsoft.com/office/drawing/2014/main" id="{FBCC9F94-93AF-2291-D976-0FDE6F551068}"/>
              </a:ext>
            </a:extLst>
          </p:cNvPr>
          <p:cNvSpPr txBox="1"/>
          <p:nvPr/>
        </p:nvSpPr>
        <p:spPr>
          <a:xfrm>
            <a:off x="0" y="1313893"/>
            <a:ext cx="1353832" cy="369332"/>
          </a:xfrm>
          <a:prstGeom prst="rect">
            <a:avLst/>
          </a:prstGeom>
          <a:noFill/>
        </p:spPr>
        <p:txBody>
          <a:bodyPr wrap="none" rtlCol="0">
            <a:spAutoFit/>
          </a:bodyPr>
          <a:lstStyle/>
          <a:p>
            <a:r>
              <a:rPr lang="en-US" dirty="0"/>
              <a:t>Pre-Meeting</a:t>
            </a:r>
          </a:p>
        </p:txBody>
      </p:sp>
      <p:graphicFrame>
        <p:nvGraphicFramePr>
          <p:cNvPr id="4" name="Table 3">
            <a:extLst>
              <a:ext uri="{FF2B5EF4-FFF2-40B4-BE49-F238E27FC236}">
                <a16:creationId xmlns:a16="http://schemas.microsoft.com/office/drawing/2014/main" id="{3A1AABDF-91C2-28B3-2E7E-DA0ACE18BB3D}"/>
              </a:ext>
            </a:extLst>
          </p:cNvPr>
          <p:cNvGraphicFramePr>
            <a:graphicFrameLocks noGrp="1"/>
          </p:cNvGraphicFramePr>
          <p:nvPr>
            <p:extLst>
              <p:ext uri="{D42A27DB-BD31-4B8C-83A1-F6EECF244321}">
                <p14:modId xmlns:p14="http://schemas.microsoft.com/office/powerpoint/2010/main" val="670521871"/>
              </p:ext>
            </p:extLst>
          </p:nvPr>
        </p:nvGraphicFramePr>
        <p:xfrm>
          <a:off x="838200" y="1905000"/>
          <a:ext cx="10515600" cy="2377440"/>
        </p:xfrm>
        <a:graphic>
          <a:graphicData uri="http://schemas.openxmlformats.org/drawingml/2006/table">
            <a:tbl>
              <a:tblPr/>
              <a:tblGrid>
                <a:gridCol w="1168400">
                  <a:extLst>
                    <a:ext uri="{9D8B030D-6E8A-4147-A177-3AD203B41FA5}">
                      <a16:colId xmlns:a16="http://schemas.microsoft.com/office/drawing/2014/main" val="1258891315"/>
                    </a:ext>
                  </a:extLst>
                </a:gridCol>
                <a:gridCol w="1168400">
                  <a:extLst>
                    <a:ext uri="{9D8B030D-6E8A-4147-A177-3AD203B41FA5}">
                      <a16:colId xmlns:a16="http://schemas.microsoft.com/office/drawing/2014/main" val="4010172425"/>
                    </a:ext>
                  </a:extLst>
                </a:gridCol>
                <a:gridCol w="1168400">
                  <a:extLst>
                    <a:ext uri="{9D8B030D-6E8A-4147-A177-3AD203B41FA5}">
                      <a16:colId xmlns:a16="http://schemas.microsoft.com/office/drawing/2014/main" val="3700448842"/>
                    </a:ext>
                  </a:extLst>
                </a:gridCol>
                <a:gridCol w="1168400">
                  <a:extLst>
                    <a:ext uri="{9D8B030D-6E8A-4147-A177-3AD203B41FA5}">
                      <a16:colId xmlns:a16="http://schemas.microsoft.com/office/drawing/2014/main" val="2023864002"/>
                    </a:ext>
                  </a:extLst>
                </a:gridCol>
                <a:gridCol w="1168400">
                  <a:extLst>
                    <a:ext uri="{9D8B030D-6E8A-4147-A177-3AD203B41FA5}">
                      <a16:colId xmlns:a16="http://schemas.microsoft.com/office/drawing/2014/main" val="3724104043"/>
                    </a:ext>
                  </a:extLst>
                </a:gridCol>
                <a:gridCol w="1168400">
                  <a:extLst>
                    <a:ext uri="{9D8B030D-6E8A-4147-A177-3AD203B41FA5}">
                      <a16:colId xmlns:a16="http://schemas.microsoft.com/office/drawing/2014/main" val="1429557807"/>
                    </a:ext>
                  </a:extLst>
                </a:gridCol>
                <a:gridCol w="1168400">
                  <a:extLst>
                    <a:ext uri="{9D8B030D-6E8A-4147-A177-3AD203B41FA5}">
                      <a16:colId xmlns:a16="http://schemas.microsoft.com/office/drawing/2014/main" val="1812585317"/>
                    </a:ext>
                  </a:extLst>
                </a:gridCol>
                <a:gridCol w="1168400">
                  <a:extLst>
                    <a:ext uri="{9D8B030D-6E8A-4147-A177-3AD203B41FA5}">
                      <a16:colId xmlns:a16="http://schemas.microsoft.com/office/drawing/2014/main" val="3268421742"/>
                    </a:ext>
                  </a:extLst>
                </a:gridCol>
                <a:gridCol w="1168400">
                  <a:extLst>
                    <a:ext uri="{9D8B030D-6E8A-4147-A177-3AD203B41FA5}">
                      <a16:colId xmlns:a16="http://schemas.microsoft.com/office/drawing/2014/main" val="454500223"/>
                    </a:ext>
                  </a:extLst>
                </a:gridCol>
              </a:tblGrid>
              <a:tr h="0">
                <a:tc>
                  <a:txBody>
                    <a:bodyPr/>
                    <a:lstStyle/>
                    <a:p>
                      <a:r>
                        <a:rPr lang="en-US"/>
                        <a:t>11-Aug-2023 ET</a:t>
                      </a:r>
                    </a:p>
                  </a:txBody>
                  <a:tcPr anchor="ctr">
                    <a:lnL>
                      <a:noFill/>
                    </a:lnL>
                    <a:lnR>
                      <a:noFill/>
                    </a:lnR>
                    <a:lnT>
                      <a:noFill/>
                    </a:lnT>
                    <a:lnB>
                      <a:noFill/>
                    </a:lnB>
                  </a:tcPr>
                </a:tc>
                <a:tc>
                  <a:txBody>
                    <a:bodyPr/>
                    <a:lstStyle/>
                    <a:p>
                      <a:r>
                        <a:rPr lang="en-US" dirty="0"/>
                        <a:t>2023</a:t>
                      </a:r>
                    </a:p>
                  </a:txBody>
                  <a:tcPr anchor="ctr">
                    <a:lnL>
                      <a:noFill/>
                    </a:lnL>
                    <a:lnR>
                      <a:noFill/>
                    </a:lnR>
                    <a:lnT>
                      <a:noFill/>
                    </a:lnT>
                    <a:lnB>
                      <a:noFill/>
                    </a:lnB>
                  </a:tcPr>
                </a:tc>
                <a:tc>
                  <a:txBody>
                    <a:bodyPr/>
                    <a:lstStyle/>
                    <a:p>
                      <a:r>
                        <a:rPr lang="en-US"/>
                        <a:t>444</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802.16t PtMP Security Changes</a:t>
                      </a:r>
                    </a:p>
                  </a:txBody>
                  <a:tcPr anchor="ctr">
                    <a:lnL>
                      <a:noFill/>
                    </a:lnL>
                    <a:lnR>
                      <a:noFill/>
                    </a:lnR>
                    <a:lnT>
                      <a:noFill/>
                    </a:lnT>
                    <a:lnB>
                      <a:noFill/>
                    </a:lnB>
                  </a:tcPr>
                </a:tc>
                <a:tc>
                  <a:txBody>
                    <a:bodyPr/>
                    <a:lstStyle/>
                    <a:p>
                      <a:r>
                        <a:rPr lang="en-US"/>
                        <a:t>Ondas</a:t>
                      </a:r>
                    </a:p>
                  </a:txBody>
                  <a:tcPr anchor="ctr">
                    <a:lnL>
                      <a:noFill/>
                    </a:lnL>
                    <a:lnR>
                      <a:noFill/>
                    </a:lnR>
                    <a:lnT>
                      <a:noFill/>
                    </a:lnT>
                    <a:lnB>
                      <a:noFill/>
                    </a:lnB>
                  </a:tcPr>
                </a:tc>
                <a:tc>
                  <a:txBody>
                    <a:bodyPr/>
                    <a:lstStyle/>
                    <a:p>
                      <a:r>
                        <a:rPr lang="en-US"/>
                        <a:t>11-Aug-2023 10:23:59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98401877"/>
                  </a:ext>
                </a:extLst>
              </a:tr>
              <a:tr h="0">
                <a:tc>
                  <a:txBody>
                    <a:bodyPr/>
                    <a:lstStyle/>
                    <a:p>
                      <a:r>
                        <a:rPr lang="en-US"/>
                        <a:t>04-Aug-2023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24</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04-Aug-2023 11:28:07 ET</a:t>
                      </a:r>
                    </a:p>
                  </a:txBody>
                  <a:tcPr anchor="ctr">
                    <a:lnL>
                      <a:noFill/>
                    </a:lnL>
                    <a:lnR>
                      <a:noFill/>
                    </a:lnR>
                    <a:lnT>
                      <a:noFill/>
                    </a:lnT>
                    <a:lnB>
                      <a:noFill/>
                    </a:lnB>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tcPr>
                </a:tc>
                <a:extLst>
                  <a:ext uri="{0D108BD9-81ED-4DB2-BD59-A6C34878D82A}">
                    <a16:rowId xmlns:a16="http://schemas.microsoft.com/office/drawing/2014/main" val="884198288"/>
                  </a:ext>
                </a:extLst>
              </a:tr>
            </a:tbl>
          </a:graphicData>
        </a:graphic>
      </p:graphicFrame>
      <p:sp>
        <p:nvSpPr>
          <p:cNvPr id="5" name="TextBox 4">
            <a:extLst>
              <a:ext uri="{FF2B5EF4-FFF2-40B4-BE49-F238E27FC236}">
                <a16:creationId xmlns:a16="http://schemas.microsoft.com/office/drawing/2014/main" id="{0222CAA3-6687-35B7-6AFE-159585270902}"/>
              </a:ext>
            </a:extLst>
          </p:cNvPr>
          <p:cNvSpPr txBox="1"/>
          <p:nvPr/>
        </p:nvSpPr>
        <p:spPr>
          <a:xfrm>
            <a:off x="76200" y="4504215"/>
            <a:ext cx="1200457" cy="369332"/>
          </a:xfrm>
          <a:prstGeom prst="rect">
            <a:avLst/>
          </a:prstGeom>
          <a:noFill/>
        </p:spPr>
        <p:txBody>
          <a:bodyPr wrap="none" rtlCol="0">
            <a:spAutoFit/>
          </a:bodyPr>
          <a:lstStyle/>
          <a:p>
            <a:r>
              <a:rPr lang="en-US" dirty="0"/>
              <a:t>Comments</a:t>
            </a:r>
          </a:p>
        </p:txBody>
      </p:sp>
      <p:sp>
        <p:nvSpPr>
          <p:cNvPr id="7" name="TextBox 6">
            <a:extLst>
              <a:ext uri="{FF2B5EF4-FFF2-40B4-BE49-F238E27FC236}">
                <a16:creationId xmlns:a16="http://schemas.microsoft.com/office/drawing/2014/main" id="{0BE2330C-B797-F914-3A81-FE2D80DFF3DE}"/>
              </a:ext>
            </a:extLst>
          </p:cNvPr>
          <p:cNvSpPr txBox="1"/>
          <p:nvPr/>
        </p:nvSpPr>
        <p:spPr>
          <a:xfrm>
            <a:off x="762000" y="5029200"/>
            <a:ext cx="9372600" cy="369332"/>
          </a:xfrm>
          <a:prstGeom prst="rect">
            <a:avLst/>
          </a:prstGeom>
          <a:noFill/>
        </p:spPr>
        <p:txBody>
          <a:bodyPr wrap="square">
            <a:spAutoFit/>
          </a:bodyPr>
          <a:lstStyle/>
          <a:p>
            <a:r>
              <a:rPr lang="en-US" dirty="0"/>
              <a:t>Juha 15-23-0456-00-016t-tg16t-preballot-comment-entry-form.xlsx</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D1A93-2ACC-DC42-CAE2-BC0A23B0487E}"/>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C146AB0F-E0AF-27B4-9208-E2D5FEF37EDA}"/>
              </a:ext>
            </a:extLst>
          </p:cNvPr>
          <p:cNvSpPr>
            <a:spLocks noGrp="1"/>
          </p:cNvSpPr>
          <p:nvPr>
            <p:ph idx="1"/>
          </p:nvPr>
        </p:nvSpPr>
        <p:spPr>
          <a:xfrm>
            <a:off x="838200" y="1143000"/>
            <a:ext cx="10820400" cy="5033963"/>
          </a:xfrm>
        </p:spPr>
        <p:txBody>
          <a:bodyPr>
            <a:normAutofit/>
          </a:bodyPr>
          <a:lstStyle/>
          <a:p>
            <a:r>
              <a:rPr lang="en-US" dirty="0"/>
              <a:t>Develop list of 3</a:t>
            </a:r>
            <a:r>
              <a:rPr lang="en-US" baseline="30000" dirty="0"/>
              <a:t>rd</a:t>
            </a:r>
            <a:r>
              <a:rPr lang="en-US" dirty="0"/>
              <a:t> party stakeholders to review draft from participants in TG in first year.  (done)</a:t>
            </a:r>
          </a:p>
          <a:p>
            <a:r>
              <a:rPr lang="en-US" dirty="0"/>
              <a:t>Draft 0.93 created </a:t>
            </a:r>
            <a:r>
              <a:rPr lang="en-US" strike="sngStrike" dirty="0"/>
              <a:t>by August 3</a:t>
            </a:r>
            <a:r>
              <a:rPr lang="en-US" strike="sngStrike" baseline="30000" dirty="0"/>
              <a:t>rd</a:t>
            </a:r>
            <a:endParaRPr lang="en-US" strike="sngStrike" dirty="0"/>
          </a:p>
          <a:p>
            <a:r>
              <a:rPr lang="en-US" dirty="0"/>
              <a:t>Conduct WG Comment Collection  </a:t>
            </a:r>
            <a:r>
              <a:rPr lang="en-US" strike="sngStrike" dirty="0"/>
              <a:t>starting August 5th running for 30 days. </a:t>
            </a:r>
          </a:p>
          <a:p>
            <a:r>
              <a:rPr lang="en-US" dirty="0"/>
              <a:t>Share Draft 0.93 and 802.16-2017 with 3</a:t>
            </a:r>
            <a:r>
              <a:rPr lang="en-US" baseline="30000" dirty="0"/>
              <a:t>rd</a:t>
            </a:r>
            <a:r>
              <a:rPr lang="en-US" dirty="0"/>
              <a:t> parties   (no takers)</a:t>
            </a:r>
          </a:p>
          <a:p>
            <a:r>
              <a:rPr lang="en-US" dirty="0"/>
              <a:t>Conduct Comment Resolution in September Interim  (Sept 11-14)</a:t>
            </a:r>
          </a:p>
          <a:p>
            <a:r>
              <a:rPr lang="en-US" dirty="0"/>
              <a:t>Based on resolutions, develop draft 1.0 following September Interim.</a:t>
            </a:r>
          </a:p>
          <a:p>
            <a:r>
              <a:rPr lang="en-US" dirty="0"/>
              <a:t>Start WG Letter Ballot 1.0 when D1.0 is ready. </a:t>
            </a:r>
          </a:p>
        </p:txBody>
      </p:sp>
      <p:sp>
        <p:nvSpPr>
          <p:cNvPr id="4" name="Date Placeholder 3">
            <a:extLst>
              <a:ext uri="{FF2B5EF4-FFF2-40B4-BE49-F238E27FC236}">
                <a16:creationId xmlns:a16="http://schemas.microsoft.com/office/drawing/2014/main" id="{DAAECD2B-4EB9-ECCB-FE25-F38F6058979F}"/>
              </a:ext>
            </a:extLst>
          </p:cNvPr>
          <p:cNvSpPr>
            <a:spLocks noGrp="1"/>
          </p:cNvSpPr>
          <p:nvPr>
            <p:ph type="dt" sz="half" idx="10"/>
          </p:nvPr>
        </p:nvSpPr>
        <p:spPr/>
        <p:txBody>
          <a:bodyPr/>
          <a:lstStyle/>
          <a:p>
            <a:r>
              <a:rPr lang="en-US"/>
              <a:t>July_2023</a:t>
            </a:r>
            <a:endParaRPr lang="en-US" dirty="0"/>
          </a:p>
        </p:txBody>
      </p:sp>
      <p:sp>
        <p:nvSpPr>
          <p:cNvPr id="5" name="Footer Placeholder 4">
            <a:extLst>
              <a:ext uri="{FF2B5EF4-FFF2-40B4-BE49-F238E27FC236}">
                <a16:creationId xmlns:a16="http://schemas.microsoft.com/office/drawing/2014/main" id="{69F42680-339F-7E16-3C83-73EB3E7CA22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9354E36-7AB6-BE61-8122-4851EE239E2B}"/>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594869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06EA-EA04-A565-C904-04A76FF936F1}"/>
              </a:ext>
            </a:extLst>
          </p:cNvPr>
          <p:cNvSpPr>
            <a:spLocks noGrp="1"/>
          </p:cNvSpPr>
          <p:nvPr>
            <p:ph type="title"/>
          </p:nvPr>
        </p:nvSpPr>
        <p:spPr/>
        <p:txBody>
          <a:bodyPr/>
          <a:lstStyle/>
          <a:p>
            <a:r>
              <a:rPr lang="en-US" dirty="0"/>
              <a:t>Comment Discussion </a:t>
            </a:r>
          </a:p>
        </p:txBody>
      </p:sp>
      <p:sp>
        <p:nvSpPr>
          <p:cNvPr id="3" name="Content Placeholder 2">
            <a:extLst>
              <a:ext uri="{FF2B5EF4-FFF2-40B4-BE49-F238E27FC236}">
                <a16:creationId xmlns:a16="http://schemas.microsoft.com/office/drawing/2014/main" id="{38C1FD3B-C73C-6619-CB49-2FF5E91598B2}"/>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8017C979-3535-6C19-15D0-AB8397BFD426}"/>
              </a:ext>
            </a:extLst>
          </p:cNvPr>
          <p:cNvSpPr>
            <a:spLocks noGrp="1"/>
          </p:cNvSpPr>
          <p:nvPr>
            <p:ph type="dt" sz="half" idx="10"/>
          </p:nvPr>
        </p:nvSpPr>
        <p:spPr/>
        <p:txBody>
          <a:bodyPr/>
          <a:lstStyle/>
          <a:p>
            <a:r>
              <a:rPr lang="en-US"/>
              <a:t>July_2023</a:t>
            </a:r>
            <a:endParaRPr lang="en-US" dirty="0"/>
          </a:p>
        </p:txBody>
      </p:sp>
      <p:sp>
        <p:nvSpPr>
          <p:cNvPr id="5" name="Footer Placeholder 4">
            <a:extLst>
              <a:ext uri="{FF2B5EF4-FFF2-40B4-BE49-F238E27FC236}">
                <a16:creationId xmlns:a16="http://schemas.microsoft.com/office/drawing/2014/main" id="{A3067022-7C23-41DA-3360-900E95ABF40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4142C5F-62C8-9829-594B-49E2512E36BC}"/>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993400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60908145"/>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strike="sngStrike" baseline="0" dirty="0"/>
                        <a:t>July</a:t>
                      </a:r>
                      <a:r>
                        <a:rPr lang="en-US" sz="2400" dirty="0"/>
                        <a:t> Sept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strike="sngStrike" baseline="0" dirty="0"/>
                        <a:t>Sep</a:t>
                      </a:r>
                      <a:r>
                        <a:rPr lang="en-US" sz="2400" strike="noStrike" baseline="0" dirty="0"/>
                        <a:t> </a:t>
                      </a:r>
                      <a:r>
                        <a:rPr lang="en-US" sz="2400" dirty="0"/>
                        <a:t>Nov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strike="sngStrike" baseline="0" dirty="0"/>
                        <a:t>Jan</a:t>
                      </a:r>
                      <a:r>
                        <a:rPr lang="en-US" sz="2400" dirty="0"/>
                        <a:t> 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strike="sngStrike" baseline="0" dirty="0"/>
                        <a:t>July </a:t>
                      </a:r>
                      <a:r>
                        <a:rPr lang="en-US" sz="2400" dirty="0"/>
                        <a:t>Sept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dirty="0">
                <a:latin typeface="Calibri" panose="020F0502020204030204" pitchFamily="34" charset="0"/>
                <a:ea typeface="Times New Roman" panose="02020603050405020304" pitchFamily="18" charset="0"/>
              </a:rPr>
              <a:t>November </a:t>
            </a:r>
            <a:r>
              <a:rPr lang="en-US" dirty="0">
                <a:effectLst/>
                <a:latin typeface="Calibri" panose="020F0502020204030204" pitchFamily="34" charset="0"/>
                <a:ea typeface="Times New Roman" panose="02020603050405020304" pitchFamily="18" charset="0"/>
              </a:rPr>
              <a:t>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Nov 13-17, 2023	Honolulu, HI, USA</a:t>
            </a:r>
          </a:p>
          <a:p>
            <a:pPr marL="457200" lvl="1">
              <a:spcBef>
                <a:spcPts val="0"/>
              </a:spcBef>
              <a:spcAft>
                <a:spcPts val="1200"/>
              </a:spcAft>
            </a:pPr>
            <a:endParaRPr lang="en-US" sz="2000" dirty="0">
              <a:latin typeface="Calibri" panose="020F0502020204030204" pitchFamily="34"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January 2024 </a:t>
            </a:r>
            <a:r>
              <a:rPr lang="en-US" dirty="0"/>
              <a:t>Wireless </a:t>
            </a:r>
            <a:r>
              <a:rPr lang="en-US" dirty="0">
                <a:effectLst/>
                <a:latin typeface="Calibri" panose="020F0502020204030204" pitchFamily="34" charset="0"/>
                <a:ea typeface="Times New Roman" panose="02020603050405020304" pitchFamily="18" charset="0"/>
              </a:rPr>
              <a:t>Interim </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January 15-19, 2024 		Panama City Panama</a:t>
            </a:r>
            <a:endParaRPr lang="en-US" dirty="0"/>
          </a:p>
          <a:p>
            <a:pPr marL="0">
              <a:spcBef>
                <a:spcPts val="0"/>
              </a:spcBef>
              <a:spcAft>
                <a:spcPts val="1200"/>
              </a:spcAft>
            </a:pPr>
            <a:endParaRPr lang="en-US" dirty="0"/>
          </a:p>
          <a:p>
            <a:pPr marL="0">
              <a:spcBef>
                <a:spcPts val="0"/>
              </a:spcBef>
              <a:spcAft>
                <a:spcPts val="1200"/>
              </a:spcAft>
            </a:pPr>
            <a:r>
              <a:rPr lang="en-US" dirty="0"/>
              <a:t>March 2024 Plenary</a:t>
            </a:r>
          </a:p>
          <a:p>
            <a:pPr marL="457200" lvl="1">
              <a:spcBef>
                <a:spcPts val="0"/>
              </a:spcBef>
              <a:spcAft>
                <a:spcPts val="1200"/>
              </a:spcAft>
            </a:pPr>
            <a:r>
              <a:rPr lang="en-US" dirty="0"/>
              <a:t>March 10-15 – Denver, Colorado, USA</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September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and Resolution of Comments on Draft from Comment Collection</a:t>
            </a:r>
          </a:p>
          <a:p>
            <a:r>
              <a:rPr lang="en-US" dirty="0"/>
              <a:t>Preparation of Draft 1.0 for Letter Ballot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37192</TotalTime>
  <Words>1941</Words>
  <Application>Microsoft Office PowerPoint</Application>
  <PresentationFormat>Widescreen</PresentationFormat>
  <Paragraphs>240</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Helvetica</vt:lpstr>
      <vt:lpstr>Times New Roman</vt:lpstr>
      <vt:lpstr>Custom Design</vt:lpstr>
      <vt:lpstr>PowerPoint Presentation</vt:lpstr>
      <vt:lpstr>Opening</vt:lpstr>
      <vt:lpstr>TG16t September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September Meeting Start Status</vt:lpstr>
      <vt:lpstr>Contributions for September 2023 Interim</vt:lpstr>
      <vt:lpstr>Next Steps</vt:lpstr>
      <vt:lpstr>Comment Discussion </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724</cp:revision>
  <cp:lastPrinted>1998-02-10T13:28:06Z</cp:lastPrinted>
  <dcterms:created xsi:type="dcterms:W3CDTF">2020-01-06T16:34:14Z</dcterms:created>
  <dcterms:modified xsi:type="dcterms:W3CDTF">2023-09-12T12:34:46Z</dcterms:modified>
</cp:coreProperties>
</file>