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9" r:id="rId2"/>
    <p:sldId id="258" r:id="rId3"/>
    <p:sldId id="5610" r:id="rId4"/>
    <p:sldId id="5619" r:id="rId5"/>
    <p:sldId id="284" r:id="rId6"/>
    <p:sldId id="281" r:id="rId7"/>
    <p:sldId id="271" r:id="rId8"/>
    <p:sldId id="273" r:id="rId9"/>
    <p:sldId id="274" r:id="rId10"/>
    <p:sldId id="282" r:id="rId11"/>
    <p:sldId id="276" r:id="rId12"/>
    <p:sldId id="262" r:id="rId13"/>
    <p:sldId id="263" r:id="rId14"/>
    <p:sldId id="264" r:id="rId15"/>
    <p:sldId id="5084" r:id="rId16"/>
    <p:sldId id="5095" r:id="rId17"/>
    <p:sldId id="5621" r:id="rId18"/>
    <p:sldId id="256" r:id="rId19"/>
    <p:sldId id="5831" r:id="rId20"/>
    <p:sldId id="5830" r:id="rId21"/>
    <p:sldId id="4944" r:id="rId22"/>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2" autoAdjust="0"/>
    <p:restoredTop sz="94660"/>
  </p:normalViewPr>
  <p:slideViewPr>
    <p:cSldViewPr snapToGrid="0" showGuides="1">
      <p:cViewPr varScale="1">
        <p:scale>
          <a:sx n="75" d="100"/>
          <a:sy n="75" d="100"/>
        </p:scale>
        <p:origin x="796" y="32"/>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6648"/>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2023/9/9</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18</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65463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21</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03183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802.15-23-0469-00-06ma</a:t>
            </a:r>
          </a:p>
        </p:txBody>
      </p:sp>
      <p:sp>
        <p:nvSpPr>
          <p:cNvPr id="1032" name="Line 8"/>
          <p:cNvSpPr>
            <a:spLocks noChangeShapeType="1"/>
          </p:cNvSpPr>
          <p:nvPr/>
        </p:nvSpPr>
        <p:spPr bwMode="auto">
          <a:xfrm>
            <a:off x="702527" y="637475"/>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9401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webappng/sites/ieeesa/meeting/info/67ddaa4be2604641b0fe78a5af8126e3?siteurl=ieeesa&amp;MTID=m9dab7419812901713e7c516ee2b4f16f"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September 2023]	</a:t>
            </a:r>
          </a:p>
          <a:p>
            <a:r>
              <a:rPr lang="en-US" altLang="ja-JP" sz="1600" b="1" dirty="0">
                <a:ea typeface="ＭＳ Ｐゴシック" charset="-128"/>
              </a:rPr>
              <a:t>Date Submitted: </a:t>
            </a:r>
            <a:r>
              <a:rPr lang="en-US" altLang="ja-JP" sz="1600" dirty="0">
                <a:ea typeface="ＭＳ Ｐゴシック" charset="-128"/>
              </a:rPr>
              <a:t>[9</a:t>
            </a:r>
            <a:r>
              <a:rPr lang="en-US" altLang="ja-JP" sz="1600" baseline="30000" dirty="0">
                <a:ea typeface="ＭＳ Ｐゴシック" charset="-128"/>
              </a:rPr>
              <a:t>th</a:t>
            </a:r>
            <a:r>
              <a:rPr lang="en-US" altLang="ja-JP" sz="1600" dirty="0">
                <a:ea typeface="ＭＳ Ｐゴシック" charset="-128"/>
              </a:rPr>
              <a:t> September 2023]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September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September 2023</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September 2023</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September 2023</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September 2023</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September 2023</a:t>
            </a:r>
            <a:endParaRPr lang="en-US" altLang="ja-JP" dirty="0"/>
          </a:p>
        </p:txBody>
      </p:sp>
      <p:sp>
        <p:nvSpPr>
          <p:cNvPr id="7" name="object 6">
            <a:extLst>
              <a:ext uri="{FF2B5EF4-FFF2-40B4-BE49-F238E27FC236}">
                <a16:creationId xmlns:a16="http://schemas.microsoft.com/office/drawing/2014/main" id="{28F6A963-50D1-D14F-8427-93B77C8B64F6}"/>
              </a:ext>
            </a:extLst>
          </p:cNvPr>
          <p:cNvSpPr txBox="1"/>
          <p:nvPr/>
        </p:nvSpPr>
        <p:spPr>
          <a:xfrm>
            <a:off x="684483" y="5674383"/>
            <a:ext cx="4945842" cy="189924"/>
          </a:xfrm>
          <a:prstGeom prst="rect">
            <a:avLst/>
          </a:prstGeom>
          <a:solidFill>
            <a:srgbClr val="FFFF00"/>
          </a:solidFill>
        </p:spPr>
        <p:txBody>
          <a:bodyPr vert="horz"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74"/>
              </a:lnSpc>
            </a:pPr>
            <a:r>
              <a:rPr sz="2800" b="1">
                <a:solidFill>
                  <a:srgbClr val="353744"/>
                </a:solidFill>
                <a:latin typeface="Times New Roman"/>
                <a:cs typeface="Times New Roman"/>
              </a:rPr>
              <a:t>Session</a:t>
            </a:r>
            <a:r>
              <a:rPr sz="2800" b="1" spc="-34">
                <a:solidFill>
                  <a:srgbClr val="353744"/>
                </a:solidFill>
                <a:latin typeface="Times New Roman"/>
                <a:cs typeface="Times New Roman"/>
              </a:rPr>
              <a:t> </a:t>
            </a:r>
            <a:r>
              <a:rPr sz="2800" b="1">
                <a:solidFill>
                  <a:srgbClr val="353744"/>
                </a:solidFill>
                <a:latin typeface="Times New Roman"/>
                <a:cs typeface="Times New Roman"/>
              </a:rPr>
              <a:t>Registration</a:t>
            </a:r>
            <a:r>
              <a:rPr sz="2800" b="1" spc="-34">
                <a:solidFill>
                  <a:srgbClr val="353744"/>
                </a:solidFill>
                <a:latin typeface="Times New Roman"/>
                <a:cs typeface="Times New Roman"/>
              </a:rPr>
              <a:t> </a:t>
            </a:r>
            <a:r>
              <a:rPr sz="2800" b="1" spc="-7">
                <a:solidFill>
                  <a:srgbClr val="353744"/>
                </a:solidFill>
                <a:latin typeface="Times New Roman"/>
                <a:cs typeface="Times New Roman"/>
              </a:rPr>
              <a:t>Website</a:t>
            </a:r>
            <a:endParaRPr sz="2800">
              <a:latin typeface="Times New Roman"/>
              <a:cs typeface="Times New Roman"/>
            </a:endParaRPr>
          </a:p>
        </p:txBody>
      </p:sp>
      <p:pic>
        <p:nvPicPr>
          <p:cNvPr id="6" name="図 5">
            <a:extLst>
              <a:ext uri="{FF2B5EF4-FFF2-40B4-BE49-F238E27FC236}">
                <a16:creationId xmlns:a16="http://schemas.microsoft.com/office/drawing/2014/main" id="{6BCEE810-7C80-ABFB-EFA5-BA26432810F8}"/>
              </a:ext>
            </a:extLst>
          </p:cNvPr>
          <p:cNvPicPr>
            <a:picLocks noChangeAspect="1"/>
          </p:cNvPicPr>
          <p:nvPr/>
        </p:nvPicPr>
        <p:blipFill rotWithShape="1">
          <a:blip r:embed="rId2"/>
          <a:srcRect l="24986" t="18890" r="29118" b="13499"/>
          <a:stretch/>
        </p:blipFill>
        <p:spPr>
          <a:xfrm>
            <a:off x="572423" y="789434"/>
            <a:ext cx="8013103" cy="4547292"/>
          </a:xfrm>
          <a:prstGeom prst="rect">
            <a:avLst/>
          </a:prstGeom>
        </p:spPr>
      </p:pic>
      <p:sp>
        <p:nvSpPr>
          <p:cNvPr id="11" name="テキスト ボックス 10">
            <a:extLst>
              <a:ext uri="{FF2B5EF4-FFF2-40B4-BE49-F238E27FC236}">
                <a16:creationId xmlns:a16="http://schemas.microsoft.com/office/drawing/2014/main" id="{3D80E17C-F9E0-976E-7A3C-96B4E05ABD22}"/>
              </a:ext>
            </a:extLst>
          </p:cNvPr>
          <p:cNvSpPr txBox="1"/>
          <p:nvPr/>
        </p:nvSpPr>
        <p:spPr>
          <a:xfrm>
            <a:off x="1694329" y="5947832"/>
            <a:ext cx="4572000" cy="830997"/>
          </a:xfrm>
          <a:prstGeom prst="rect">
            <a:avLst/>
          </a:prstGeom>
          <a:noFill/>
        </p:spPr>
        <p:txBody>
          <a:bodyPr wrap="square">
            <a:spAutoFit/>
          </a:bodyPr>
          <a:lstStyle/>
          <a:p>
            <a:r>
              <a:rPr lang="en-US" altLang="ja-JP" sz="2400" dirty="0">
                <a:hlinkClick r:id="rId3"/>
              </a:rPr>
              <a:t>https://cvent.me/EooyVv</a:t>
            </a:r>
            <a:endParaRPr lang="en-US" altLang="ja-JP" sz="2400" dirty="0"/>
          </a:p>
          <a:p>
            <a:endParaRPr lang="ja-JP" altLang="en-US" sz="2400" dirty="0"/>
          </a:p>
        </p:txBody>
      </p:sp>
    </p:spTree>
    <p:extLst>
      <p:ext uri="{BB962C8B-B14F-4D97-AF65-F5344CB8AC3E}">
        <p14:creationId xmlns:p14="http://schemas.microsoft.com/office/powerpoint/2010/main" val="34478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draft#1.7 of  Draft Proposals for Pre-Ballot</a:t>
            </a:r>
          </a:p>
          <a:p>
            <a:pPr marL="0" indent="0">
              <a:lnSpc>
                <a:spcPts val="2100"/>
              </a:lnSpc>
              <a:buNone/>
            </a:pPr>
            <a:r>
              <a:rPr lang="en-US" altLang="ja-JP" sz="1800" dirty="0">
                <a:solidFill>
                  <a:srgbClr val="FF0000"/>
                </a:solidFill>
              </a:rPr>
              <a:t>•Comment resolution for draft#1.7</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2023</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215008" y="1089898"/>
            <a:ext cx="8928992" cy="5517434"/>
          </a:xfrm>
          <a:ln/>
        </p:spPr>
        <p:txBody>
          <a:bodyPr>
            <a:noAutofit/>
          </a:bodyPr>
          <a:lstStyle/>
          <a:p>
            <a:pPr>
              <a:lnSpc>
                <a:spcPts val="1400"/>
              </a:lnSpc>
            </a:pPr>
            <a:r>
              <a:rPr lang="en-US" altLang="ja-JP" sz="1200" dirty="0"/>
              <a:t>TG15.6ma meeting call to order</a:t>
            </a:r>
          </a:p>
          <a:p>
            <a:pPr>
              <a:lnSpc>
                <a:spcPts val="1400"/>
              </a:lnSpc>
            </a:pPr>
            <a:r>
              <a:rPr lang="en-US" altLang="ja-JP" sz="1200" dirty="0"/>
              <a:t>Call for essential patents and policies &amp; procedures reminder </a:t>
            </a:r>
          </a:p>
          <a:p>
            <a:pPr>
              <a:lnSpc>
                <a:spcPts val="1400"/>
              </a:lnSpc>
            </a:pPr>
            <a:r>
              <a:rPr lang="en-US" altLang="ja-JP" sz="1200" dirty="0"/>
              <a:t>Approve last meeting minutes: TG 15.6ma Meeting Minutes for </a:t>
            </a:r>
            <a:r>
              <a:rPr lang="en-US" altLang="ja-JP" sz="1200" dirty="0" err="1"/>
              <a:t>Julty</a:t>
            </a:r>
            <a:r>
              <a:rPr lang="en-US" altLang="ja-JP" sz="1200" dirty="0"/>
              <a:t> 2023                                 doc.#15-23-0405-01-06ma</a:t>
            </a:r>
          </a:p>
          <a:p>
            <a:pPr>
              <a:lnSpc>
                <a:spcPts val="1400"/>
              </a:lnSpc>
            </a:pPr>
            <a:r>
              <a:rPr lang="en-US" altLang="ja-JP" sz="1200" dirty="0"/>
              <a:t>Agenda of TG15.6ma September Meeting                                                                                   doc.#15-23-0443-03-06ma   </a:t>
            </a:r>
          </a:p>
          <a:p>
            <a:pPr>
              <a:lnSpc>
                <a:spcPts val="1400"/>
              </a:lnSpc>
            </a:pPr>
            <a:r>
              <a:rPr lang="en-US" altLang="ja-JP" sz="1200" dirty="0"/>
              <a:t>Review and Summary</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  Overview of TG15.6a Activity for Revision of IEEE802.15.6 BAN with Enhanced Dependability                         </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doc.#15-23-0455-01-06ma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2.   Progress and Action Items for Draft#1                                                                                 doc.#15-23-0360-01-006ma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doc.#15-23-0457y-00-06ma  </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doc.#15-23-0361-01-06ma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Qualitative approach to coexistence and QoS mechanisms                                                 doc.#15-23-0101-04-06ma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Definition of Coexistence Levels and How to Support Higher Levels                                    doc.#15-22-0631-05-06ma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Simulation results for Nagoya I. T. and YRP-IAI MAC proposal                                           doc.#15-23-0242-02-06ma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Proposed text for 6ma MAC - 4. General framework elements                                             doc.#15-23-0322-01-06ma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Proposed text for 6ma MAC - Beacon Access Phase                                                           doc.#15-23-0367-01-06ma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Proposal of control and data channels unification for 6ma MAC                                           doc.#15-23-0387-01-06ma </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Ranging and localization in TG6ma                                                                                       doc.#15-23-0402-01-06ma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Preliminary performance evaluation of ranging in </a:t>
            </a:r>
            <a:r>
              <a:rPr lang="en-US" altLang="ja-JP" sz="1200" dirty="0" err="1">
                <a:solidFill>
                  <a:srgbClr val="000000"/>
                </a:solidFill>
                <a:latin typeface="Arial"/>
                <a:cs typeface="Times New Roman" pitchFamily="18" charset="0"/>
              </a:rPr>
              <a:t>coexience</a:t>
            </a:r>
            <a:r>
              <a:rPr lang="en-US" altLang="ja-JP" sz="1200" dirty="0">
                <a:solidFill>
                  <a:srgbClr val="000000"/>
                </a:solidFill>
                <a:latin typeface="Arial"/>
                <a:cs typeface="Times New Roman" pitchFamily="18" charset="0"/>
              </a:rPr>
              <a:t> environment                            doc.#15-23-0353-02-06ma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it-IT" altLang="ja-JP" sz="1200" dirty="0">
                <a:solidFill>
                  <a:srgbClr val="000000"/>
                </a:solidFill>
                <a:latin typeface="Arial"/>
                <a:cs typeface="Times New Roman" pitchFamily="18" charset="0"/>
              </a:rPr>
              <a:t>TG6ma Channel Model Document for Enhanced Dependability                                            </a:t>
            </a:r>
            <a:r>
              <a:rPr lang="en-US" altLang="ja-JP" sz="1200" dirty="0">
                <a:solidFill>
                  <a:srgbClr val="000000"/>
                </a:solidFill>
                <a:latin typeface="Arial"/>
                <a:cs typeface="Times New Roman" pitchFamily="18" charset="0"/>
              </a:rPr>
              <a:t>doc.#15-23-0519-04-06ma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Protocol Proposal for Multiple BAN Environment (Level 1,2,3)                                     doc.#15-23-0639-03-06ma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Overview of Ranging and Localization of TG6ma                                                                  doc.#15-23-0AAA-00-06ma </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Overview of FEC proposals for 15.6ma                                                                                 doc.#15-22-0611-05-06ma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Concept of channel coding for IEEE802.15.6ma                                                                   doc.#15-23-0244-01-06ma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14. Evaluation of IEEE 802.15.6 Ultra-wideband Physical Layer Utilizing Super Orthogonal Convolutional Code</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doc.#15-22-0562-05-06ma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15. MAC Protocol Proposal for Multiple BAN Environment (Level 1,2,3)                                    doc.#15-23-0408-02-06ma</a:t>
            </a:r>
          </a:p>
          <a:p>
            <a:pPr marL="514350" marR="0" lvl="1" indent="0" algn="l" defTabSz="914400" rtl="0" eaLnBrk="1" fontAlgn="base" latinLnBrk="0" hangingPunct="1">
              <a:lnSpc>
                <a:spcPts val="14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18. Progress Report of TG6ma                                                                                                   </a:t>
            </a:r>
            <a:r>
              <a:rPr lang="en-US" altLang="ja-JP" sz="1200" dirty="0">
                <a:solidFill>
                  <a:srgbClr val="000000"/>
                </a:solidFill>
                <a:cs typeface="Times New Roman" pitchFamily="18" charset="0"/>
              </a:rPr>
              <a:t>doc.#15-23-0056-04-06ma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cs typeface="Times New Roman" pitchFamily="18" charset="0"/>
              </a:rPr>
              <a:t>19. </a:t>
            </a:r>
            <a:r>
              <a:rPr lang="en-US" altLang="ja-JP" sz="1200" dirty="0">
                <a:solidFill>
                  <a:srgbClr val="000000"/>
                </a:solidFill>
                <a:latin typeface="Arial"/>
                <a:cs typeface="Times New Roman" pitchFamily="18" charset="0"/>
              </a:rPr>
              <a:t>Timeline of TG6ma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doc.#15.23-0407-01-06ma</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18</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23:3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Set.10 -1:30  Sept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Sept.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Sept. 12(TUE)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Sept.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22:00-23:00 Sept. 12(WED)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Set.13 -1:30  Sept 14(FRI)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10-14</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59050"/>
            <a:ext cx="3483428" cy="338554"/>
          </a:xfrm>
          <a:prstGeom prst="rect">
            <a:avLst/>
          </a:prstGeom>
          <a:solidFill>
            <a:schemeClr val="bg1"/>
          </a:solidFill>
        </p:spPr>
        <p:txBody>
          <a:bodyPr wrap="square" rtlCol="0">
            <a:spAutoFit/>
          </a:bodyPr>
          <a:lstStyle/>
          <a:p>
            <a:pPr algn="r"/>
            <a:r>
              <a:rPr kumimoji="1" lang="en-US" altLang="ja-JP" sz="1600" b="1" dirty="0"/>
              <a:t>doc.:IEEE802.15.23-0469-00-06ma</a:t>
            </a:r>
            <a:endParaRPr kumimoji="1" lang="ja-JP" altLang="en-US" sz="1600" b="1" dirty="0"/>
          </a:p>
        </p:txBody>
      </p:sp>
      <p:grpSp>
        <p:nvGrpSpPr>
          <p:cNvPr id="12" name="グループ化 11">
            <a:extLst>
              <a:ext uri="{FF2B5EF4-FFF2-40B4-BE49-F238E27FC236}">
                <a16:creationId xmlns:a16="http://schemas.microsoft.com/office/drawing/2014/main" id="{85AEFAB9-9A73-DE84-B94A-287E4BDD4763}"/>
              </a:ext>
            </a:extLst>
          </p:cNvPr>
          <p:cNvGrpSpPr/>
          <p:nvPr/>
        </p:nvGrpSpPr>
        <p:grpSpPr>
          <a:xfrm>
            <a:off x="69721" y="2095051"/>
            <a:ext cx="9015017" cy="4340967"/>
            <a:chOff x="69721" y="2095051"/>
            <a:chExt cx="9015017" cy="3855525"/>
          </a:xfrm>
        </p:grpSpPr>
        <p:pic>
          <p:nvPicPr>
            <p:cNvPr id="8" name="図 7">
              <a:extLst>
                <a:ext uri="{FF2B5EF4-FFF2-40B4-BE49-F238E27FC236}">
                  <a16:creationId xmlns:a16="http://schemas.microsoft.com/office/drawing/2014/main" id="{7FB1B8F2-97A8-95E2-9E44-739BCBDF9C1F}"/>
                </a:ext>
              </a:extLst>
            </p:cNvPr>
            <p:cNvPicPr>
              <a:picLocks noChangeAspect="1"/>
            </p:cNvPicPr>
            <p:nvPr/>
          </p:nvPicPr>
          <p:blipFill>
            <a:blip r:embed="rId3"/>
            <a:stretch>
              <a:fillRect/>
            </a:stretch>
          </p:blipFill>
          <p:spPr>
            <a:xfrm>
              <a:off x="1712009" y="2118154"/>
              <a:ext cx="7372729" cy="3832422"/>
            </a:xfrm>
            <a:prstGeom prst="rect">
              <a:avLst/>
            </a:prstGeom>
          </p:spPr>
        </p:pic>
        <p:pic>
          <p:nvPicPr>
            <p:cNvPr id="11" name="図 10">
              <a:extLst>
                <a:ext uri="{FF2B5EF4-FFF2-40B4-BE49-F238E27FC236}">
                  <a16:creationId xmlns:a16="http://schemas.microsoft.com/office/drawing/2014/main" id="{CBFC1C57-CEA4-E691-ACE7-05DC026BF834}"/>
                </a:ext>
              </a:extLst>
            </p:cNvPr>
            <p:cNvPicPr>
              <a:picLocks noChangeAspect="1"/>
            </p:cNvPicPr>
            <p:nvPr/>
          </p:nvPicPr>
          <p:blipFill>
            <a:blip r:embed="rId4"/>
            <a:stretch>
              <a:fillRect/>
            </a:stretch>
          </p:blipFill>
          <p:spPr>
            <a:xfrm>
              <a:off x="69721" y="2095051"/>
              <a:ext cx="1638384" cy="3854648"/>
            </a:xfrm>
            <a:prstGeom prst="rect">
              <a:avLst/>
            </a:prstGeom>
          </p:spPr>
        </p:pic>
      </p:grpSp>
      <p:sp>
        <p:nvSpPr>
          <p:cNvPr id="4" name="スライド番号プレースホルダー 5">
            <a:extLst>
              <a:ext uri="{FF2B5EF4-FFF2-40B4-BE49-F238E27FC236}">
                <a16:creationId xmlns:a16="http://schemas.microsoft.com/office/drawing/2014/main" id="{23000F61-1943-0A21-D031-99CE7FC667F4}"/>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19</a:t>
            </a:fld>
            <a:endParaRPr lang="en-US" altLang="ja-JP" dirty="0"/>
          </a:p>
        </p:txBody>
      </p:sp>
    </p:spTree>
    <p:extLst>
      <p:ext uri="{BB962C8B-B14F-4D97-AF65-F5344CB8AC3E}">
        <p14:creationId xmlns:p14="http://schemas.microsoft.com/office/powerpoint/2010/main" val="4289668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Buckhead, Atlanta, Georgia, USA</a:t>
            </a:r>
            <a:br>
              <a:rPr lang="en-US" altLang="ja-JP" sz="2800" dirty="0">
                <a:ea typeface="ＭＳ Ｐゴシック" pitchFamily="50" charset="-128"/>
              </a:rPr>
            </a:br>
            <a:r>
              <a:rPr lang="en-US" altLang="ja-JP" sz="2800" dirty="0">
                <a:ea typeface="ＭＳ Ｐゴシック" pitchFamily="50" charset="-128"/>
              </a:rPr>
              <a:t>September 10</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468357"/>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dirty="0"/>
              <a:t>             Marco Hernandez, YRP-IAI/CWC   marco.hernandez@ieee.org</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i="0" u="none" strike="noStrike" kern="1200" cap="none" spc="-5" normalizeH="0" baseline="0" noProof="0" dirty="0">
                <a:ln>
                  <a:noFill/>
                </a:ln>
                <a:solidFill>
                  <a:srgbClr val="000000"/>
                </a:solidFill>
                <a:effectLst/>
                <a:uLnTx/>
                <a:uFillTx/>
                <a:latin typeface="Arial"/>
                <a:ea typeface="+mn-ea"/>
                <a:cs typeface="Arial"/>
              </a:rPr>
              <a:t>September 2023</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6" name="日付プレースホルダー 5">
            <a:extLst>
              <a:ext uri="{FF2B5EF4-FFF2-40B4-BE49-F238E27FC236}">
                <a16:creationId xmlns:a16="http://schemas.microsoft.com/office/drawing/2014/main" id="{4FDDF55D-0195-EC4B-8588-43CAC8D1ABA6}"/>
              </a:ext>
            </a:extLst>
          </p:cNvPr>
          <p:cNvSpPr>
            <a:spLocks noGrp="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ja-JP"/>
            </a:defPPr>
            <a:lvl1pPr marL="0" algn="l" defTabSz="914400" rtl="0" eaLnBrk="1" latinLnBrk="0" hangingPunct="1">
              <a:defRPr kumimoji="1" sz="1400" b="1" kern="1200">
                <a:solidFill>
                  <a:schemeClr val="tx1"/>
                </a:solidFill>
                <a:latin typeface="+mn-lt"/>
                <a:ea typeface="ＭＳ Ｐゴシック"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a:t>September 2023</a:t>
            </a:r>
            <a:endParaRPr kumimoji="1"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20</a:t>
            </a:fld>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September 2023</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23:3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Set.10 -1:30  Sept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Sept.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Sept. 12(TUE)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Sept.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22:00-23:00 Sept. 12(WED)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Set.13 -1:30  Sept 14(FRI)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10-14</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59050"/>
            <a:ext cx="3483428" cy="338554"/>
          </a:xfrm>
          <a:prstGeom prst="rect">
            <a:avLst/>
          </a:prstGeom>
          <a:solidFill>
            <a:schemeClr val="bg1"/>
          </a:solidFill>
        </p:spPr>
        <p:txBody>
          <a:bodyPr wrap="square" rtlCol="0">
            <a:spAutoFit/>
          </a:bodyPr>
          <a:lstStyle/>
          <a:p>
            <a:pPr algn="r"/>
            <a:r>
              <a:rPr kumimoji="1" lang="en-US" altLang="ja-JP" sz="1600" b="1" dirty="0"/>
              <a:t>doc.:IEEE802.15.23-0469-00-06ma</a:t>
            </a:r>
            <a:endParaRPr kumimoji="1" lang="ja-JP" altLang="en-US" sz="1600" b="1" dirty="0"/>
          </a:p>
        </p:txBody>
      </p:sp>
      <p:grpSp>
        <p:nvGrpSpPr>
          <p:cNvPr id="12" name="グループ化 11">
            <a:extLst>
              <a:ext uri="{FF2B5EF4-FFF2-40B4-BE49-F238E27FC236}">
                <a16:creationId xmlns:a16="http://schemas.microsoft.com/office/drawing/2014/main" id="{85AEFAB9-9A73-DE84-B94A-287E4BDD4763}"/>
              </a:ext>
            </a:extLst>
          </p:cNvPr>
          <p:cNvGrpSpPr/>
          <p:nvPr/>
        </p:nvGrpSpPr>
        <p:grpSpPr>
          <a:xfrm>
            <a:off x="69721" y="2095051"/>
            <a:ext cx="9015017" cy="4340967"/>
            <a:chOff x="69721" y="2095051"/>
            <a:chExt cx="9015017" cy="3855525"/>
          </a:xfrm>
        </p:grpSpPr>
        <p:pic>
          <p:nvPicPr>
            <p:cNvPr id="8" name="図 7">
              <a:extLst>
                <a:ext uri="{FF2B5EF4-FFF2-40B4-BE49-F238E27FC236}">
                  <a16:creationId xmlns:a16="http://schemas.microsoft.com/office/drawing/2014/main" id="{7FB1B8F2-97A8-95E2-9E44-739BCBDF9C1F}"/>
                </a:ext>
              </a:extLst>
            </p:cNvPr>
            <p:cNvPicPr>
              <a:picLocks noChangeAspect="1"/>
            </p:cNvPicPr>
            <p:nvPr/>
          </p:nvPicPr>
          <p:blipFill>
            <a:blip r:embed="rId3"/>
            <a:stretch>
              <a:fillRect/>
            </a:stretch>
          </p:blipFill>
          <p:spPr>
            <a:xfrm>
              <a:off x="1712009" y="2118154"/>
              <a:ext cx="7372729" cy="3832422"/>
            </a:xfrm>
            <a:prstGeom prst="rect">
              <a:avLst/>
            </a:prstGeom>
          </p:spPr>
        </p:pic>
        <p:pic>
          <p:nvPicPr>
            <p:cNvPr id="11" name="図 10">
              <a:extLst>
                <a:ext uri="{FF2B5EF4-FFF2-40B4-BE49-F238E27FC236}">
                  <a16:creationId xmlns:a16="http://schemas.microsoft.com/office/drawing/2014/main" id="{CBFC1C57-CEA4-E691-ACE7-05DC026BF834}"/>
                </a:ext>
              </a:extLst>
            </p:cNvPr>
            <p:cNvPicPr>
              <a:picLocks noChangeAspect="1"/>
            </p:cNvPicPr>
            <p:nvPr/>
          </p:nvPicPr>
          <p:blipFill>
            <a:blip r:embed="rId4"/>
            <a:stretch>
              <a:fillRect/>
            </a:stretch>
          </p:blipFill>
          <p:spPr>
            <a:xfrm>
              <a:off x="69721" y="2095051"/>
              <a:ext cx="1638384" cy="3854648"/>
            </a:xfrm>
            <a:prstGeom prst="rect">
              <a:avLst/>
            </a:prstGeom>
          </p:spPr>
        </p:pic>
      </p:gr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10-14</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77246"/>
            <a:ext cx="3483428" cy="307777"/>
          </a:xfrm>
          <a:prstGeom prst="rect">
            <a:avLst/>
          </a:prstGeom>
          <a:solidFill>
            <a:schemeClr val="bg1"/>
          </a:solidFill>
        </p:spPr>
        <p:txBody>
          <a:bodyPr wrap="square" rtlCol="0">
            <a:spAutoFit/>
          </a:bodyPr>
          <a:lstStyle/>
          <a:p>
            <a:pPr algn="r"/>
            <a:r>
              <a:rPr kumimoji="1" lang="en-US" altLang="ja-JP" sz="1400" b="1" dirty="0"/>
              <a:t>doc.:IEEE802.15.23-0469-00-06ma</a:t>
            </a:r>
            <a:endParaRPr kumimoji="1" lang="ja-JP" altLang="en-US" sz="1400" b="1" dirty="0"/>
          </a:p>
        </p:txBody>
      </p:sp>
      <p:sp>
        <p:nvSpPr>
          <p:cNvPr id="10" name="テキスト ボックス 9">
            <a:extLst>
              <a:ext uri="{FF2B5EF4-FFF2-40B4-BE49-F238E27FC236}">
                <a16:creationId xmlns:a16="http://schemas.microsoft.com/office/drawing/2014/main" id="{AA05484A-3ED8-6721-4AB0-723023F9C48B}"/>
              </a:ext>
            </a:extLst>
          </p:cNvPr>
          <p:cNvSpPr txBox="1"/>
          <p:nvPr/>
        </p:nvSpPr>
        <p:spPr>
          <a:xfrm>
            <a:off x="120316" y="1086384"/>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23:3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Set.10 -1:30  Sept 11(TUE)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Sept. 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Sept. 12(TUE)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Sept. 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22:00-23:00 Sept. 12(WED)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Sept. 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Set.13 -1:30  Sept 14(FRI)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テキスト ボックス 13">
            <a:extLst>
              <a:ext uri="{FF2B5EF4-FFF2-40B4-BE49-F238E27FC236}">
                <a16:creationId xmlns:a16="http://schemas.microsoft.com/office/drawing/2014/main" id="{1625869C-38B3-F170-9E61-B163452C9C23}"/>
              </a:ext>
            </a:extLst>
          </p:cNvPr>
          <p:cNvSpPr txBox="1"/>
          <p:nvPr/>
        </p:nvSpPr>
        <p:spPr>
          <a:xfrm>
            <a:off x="363940" y="3090446"/>
            <a:ext cx="8311974" cy="338554"/>
          </a:xfrm>
          <a:prstGeom prst="rect">
            <a:avLst/>
          </a:prstGeom>
          <a:noFill/>
        </p:spPr>
        <p:txBody>
          <a:bodyPr wrap="square">
            <a:spAutoFit/>
          </a:bodyPr>
          <a:lstStyle/>
          <a:p>
            <a:r>
              <a:rPr lang="fi-FI" altLang="ja-JP" sz="1600" dirty="0"/>
              <a:t>https://ieeesa.webex.com/ieeesa/j.php?MTID=m9dab7419812901713e7c516ee2b4f16f</a:t>
            </a:r>
            <a:endParaRPr lang="ja-JP" altLang="en-US" sz="1600" dirty="0"/>
          </a:p>
        </p:txBody>
      </p:sp>
      <p:sp>
        <p:nvSpPr>
          <p:cNvPr id="16" name="テキスト ボックス 15">
            <a:extLst>
              <a:ext uri="{FF2B5EF4-FFF2-40B4-BE49-F238E27FC236}">
                <a16:creationId xmlns:a16="http://schemas.microsoft.com/office/drawing/2014/main" id="{96653C2E-6415-1654-CC66-3E6F1BE047D4}"/>
              </a:ext>
            </a:extLst>
          </p:cNvPr>
          <p:cNvSpPr txBox="1"/>
          <p:nvPr/>
        </p:nvSpPr>
        <p:spPr>
          <a:xfrm>
            <a:off x="322997" y="3592043"/>
            <a:ext cx="8288740" cy="1200329"/>
          </a:xfrm>
          <a:prstGeom prst="rect">
            <a:avLst/>
          </a:prstGeom>
          <a:noFill/>
        </p:spPr>
        <p:txBody>
          <a:bodyPr wrap="square">
            <a:spAutoFit/>
          </a:bodyPr>
          <a:lstStyle/>
          <a:p>
            <a:r>
              <a:rPr lang="fi-FI" altLang="ja-JP" dirty="0">
                <a:hlinkClick r:id="rId3"/>
              </a:rPr>
              <a:t>https://ieeesa.webex.com/webappng/sites/ieeesa/meeting/info/67ddaa4be2604641b0fe78a5af8126e3?siteurl=ieeesa&amp;MTID=m9dab7419812901713e7c516ee2b4f16f</a:t>
            </a:r>
            <a:endParaRPr lang="fi-FI" altLang="ja-JP" dirty="0"/>
          </a:p>
          <a:p>
            <a:endParaRPr lang="ja-JP" altLang="en-US" dirty="0"/>
          </a:p>
        </p:txBody>
      </p:sp>
      <p:graphicFrame>
        <p:nvGraphicFramePr>
          <p:cNvPr id="17" name="表 16">
            <a:extLst>
              <a:ext uri="{FF2B5EF4-FFF2-40B4-BE49-F238E27FC236}">
                <a16:creationId xmlns:a16="http://schemas.microsoft.com/office/drawing/2014/main" id="{C63CC861-AB1F-5594-44D2-D6CCB0FE2CAC}"/>
              </a:ext>
            </a:extLst>
          </p:cNvPr>
          <p:cNvGraphicFramePr>
            <a:graphicFrameLocks noGrp="1"/>
          </p:cNvGraphicFramePr>
          <p:nvPr>
            <p:extLst>
              <p:ext uri="{D42A27DB-BD31-4B8C-83A1-F6EECF244321}">
                <p14:modId xmlns:p14="http://schemas.microsoft.com/office/powerpoint/2010/main" val="1154644951"/>
              </p:ext>
            </p:extLst>
          </p:nvPr>
        </p:nvGraphicFramePr>
        <p:xfrm>
          <a:off x="497626" y="4537785"/>
          <a:ext cx="5000861" cy="771194"/>
        </p:xfrm>
        <a:graphic>
          <a:graphicData uri="http://schemas.openxmlformats.org/drawingml/2006/table">
            <a:tbl>
              <a:tblPr/>
              <a:tblGrid>
                <a:gridCol w="5000861">
                  <a:extLst>
                    <a:ext uri="{9D8B030D-6E8A-4147-A177-3AD203B41FA5}">
                      <a16:colId xmlns:a16="http://schemas.microsoft.com/office/drawing/2014/main" val="2794553160"/>
                    </a:ext>
                  </a:extLst>
                </a:gridCol>
              </a:tblGrid>
              <a:tr h="385597">
                <a:tc>
                  <a:txBody>
                    <a:bodyPr/>
                    <a:lstStyle/>
                    <a:p>
                      <a:pPr algn="l" fontAlgn="b"/>
                      <a:r>
                        <a:rPr lang="en-US" sz="1800" b="1" i="0" u="none" strike="noStrike">
                          <a:effectLst/>
                          <a:latin typeface="Arial" panose="020B0604020202020204" pitchFamily="34" charset="0"/>
                        </a:rPr>
                        <a:t>Meeting number: 2337 494 6802</a:t>
                      </a:r>
                    </a:p>
                  </a:txBody>
                  <a:tcPr marL="3175" marR="3175" marT="3175" marB="0" anchor="b">
                    <a:lnL>
                      <a:noFill/>
                    </a:lnL>
                    <a:lnR>
                      <a:noFill/>
                    </a:lnR>
                    <a:lnT>
                      <a:noFill/>
                    </a:lnT>
                    <a:lnB>
                      <a:noFill/>
                    </a:lnB>
                  </a:tcPr>
                </a:tc>
                <a:extLst>
                  <a:ext uri="{0D108BD9-81ED-4DB2-BD59-A6C34878D82A}">
                    <a16:rowId xmlns:a16="http://schemas.microsoft.com/office/drawing/2014/main" val="3778370938"/>
                  </a:ext>
                </a:extLst>
              </a:tr>
              <a:tr h="385597">
                <a:tc>
                  <a:txBody>
                    <a:bodyPr/>
                    <a:lstStyle/>
                    <a:p>
                      <a:pPr algn="l" fontAlgn="b"/>
                      <a:r>
                        <a:rPr lang="fi-FI" sz="1800" b="1" i="0" u="none" strike="noStrike" dirty="0" err="1">
                          <a:effectLst/>
                          <a:latin typeface="Arial" panose="020B0604020202020204" pitchFamily="34" charset="0"/>
                        </a:rPr>
                        <a:t>Password</a:t>
                      </a:r>
                      <a:r>
                        <a:rPr lang="fi-FI" sz="1800" b="1" i="0" u="none" strike="noStrike" dirty="0">
                          <a:effectLst/>
                          <a:latin typeface="Arial" panose="020B0604020202020204" pitchFamily="34" charset="0"/>
                        </a:rPr>
                        <a:t>:</a:t>
                      </a:r>
                      <a:r>
                        <a:rPr lang="fi-FI" sz="1800" b="1" i="0" u="none" strike="noStrike" dirty="0">
                          <a:solidFill>
                            <a:srgbClr val="FF33CC"/>
                          </a:solidFill>
                          <a:effectLst/>
                          <a:latin typeface="Arial" panose="020B0604020202020204" pitchFamily="34" charset="0"/>
                        </a:rPr>
                        <a:t> 80215septembermtgrm2</a:t>
                      </a:r>
                      <a:endParaRPr lang="fi-FI" sz="1800" b="1" i="0" u="none" strike="noStrike" dirty="0">
                        <a:effectLst/>
                        <a:latin typeface="Arial" panose="020B0604020202020204" pitchFamily="34" charset="0"/>
                      </a:endParaRPr>
                    </a:p>
                  </a:txBody>
                  <a:tcPr marL="3175" marR="3175" marT="3175" marB="0" anchor="b">
                    <a:lnL>
                      <a:noFill/>
                    </a:lnL>
                    <a:lnR>
                      <a:noFill/>
                    </a:lnR>
                    <a:lnT>
                      <a:noFill/>
                    </a:lnT>
                    <a:lnB>
                      <a:noFill/>
                    </a:lnB>
                  </a:tcPr>
                </a:tc>
                <a:extLst>
                  <a:ext uri="{0D108BD9-81ED-4DB2-BD59-A6C34878D82A}">
                    <a16:rowId xmlns:a16="http://schemas.microsoft.com/office/drawing/2014/main" val="721109192"/>
                  </a:ext>
                </a:extLst>
              </a:tr>
            </a:tbl>
          </a:graphicData>
        </a:graphic>
      </p:graphicFrame>
      <p:sp>
        <p:nvSpPr>
          <p:cNvPr id="19" name="テキスト ボックス 18">
            <a:extLst>
              <a:ext uri="{FF2B5EF4-FFF2-40B4-BE49-F238E27FC236}">
                <a16:creationId xmlns:a16="http://schemas.microsoft.com/office/drawing/2014/main" id="{C55023AE-764A-B000-1085-4397840D70D7}"/>
              </a:ext>
            </a:extLst>
          </p:cNvPr>
          <p:cNvSpPr txBox="1"/>
          <p:nvPr/>
        </p:nvSpPr>
        <p:spPr>
          <a:xfrm>
            <a:off x="363940" y="2602911"/>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
        <p:nvSpPr>
          <p:cNvPr id="20" name="スライド番号プレースホルダー 5">
            <a:extLst>
              <a:ext uri="{FF2B5EF4-FFF2-40B4-BE49-F238E27FC236}">
                <a16:creationId xmlns:a16="http://schemas.microsoft.com/office/drawing/2014/main" id="{EEB22952-E809-A655-31E7-DED6FD9CD847}"/>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Tree>
    <p:extLst>
      <p:ext uri="{BB962C8B-B14F-4D97-AF65-F5344CB8AC3E}">
        <p14:creationId xmlns:p14="http://schemas.microsoft.com/office/powerpoint/2010/main" val="3841057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September 2023</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July 2023. Doc.# 15-23-0405-01-06ma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15-23-0442-03-06ma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222250" y="1247098"/>
            <a:ext cx="8699499" cy="5215614"/>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Ryuji Kohno(YNU/YRP-IAI)</a:t>
            </a:r>
          </a:p>
          <a:p>
            <a:pPr lvl="1"/>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r>
              <a:rPr lang="en-US" altLang="ja-JP" sz="2000" dirty="0" err="1">
                <a:ea typeface="ＭＳ Ｐゴシック" charset="-128"/>
              </a:rPr>
              <a:t>Secretar</a:t>
            </a:r>
            <a:r>
              <a:rPr lang="en-US" altLang="ja-JP" sz="2000" dirty="0">
                <a:ea typeface="ＭＳ Ｐゴシック" charset="-128"/>
              </a:rPr>
              <a:t>; Takumi Kobayashi(</a:t>
            </a:r>
            <a:r>
              <a:rPr lang="en-US" altLang="ja-JP" sz="2000" dirty="0" err="1">
                <a:ea typeface="ＭＳ Ｐゴシック" charset="-128"/>
              </a:rPr>
              <a:t>NiTech</a:t>
            </a:r>
            <a:r>
              <a:rPr lang="en-US" altLang="ja-JP" sz="2000" dirty="0">
                <a:ea typeface="ＭＳ Ｐゴシック" charset="-128"/>
              </a:rPr>
              <a:t>)</a:t>
            </a:r>
          </a:p>
          <a:p>
            <a:pPr lvl="1"/>
            <a:r>
              <a:rPr lang="en-US" altLang="ja-JP" sz="2000" dirty="0">
                <a:ea typeface="ＭＳ Ｐゴシック" charset="-128"/>
              </a:rPr>
              <a:t>Technical </a:t>
            </a:r>
            <a:r>
              <a:rPr lang="en-US" altLang="ja-JP" sz="2000" dirty="0" err="1">
                <a:ea typeface="ＭＳ Ｐゴシック" charset="-128"/>
              </a:rPr>
              <a:t>Co-Editors;Minsoo</a:t>
            </a:r>
            <a:r>
              <a:rPr lang="en-US" altLang="ja-JP" sz="2000" dirty="0">
                <a:ea typeface="ＭＳ Ｐゴシック" charset="-128"/>
              </a:rPr>
              <a:t> Kim(YRP-IAI). </a:t>
            </a:r>
          </a:p>
          <a:p>
            <a:pPr marL="457200" lvl="1" indent="0">
              <a:buNone/>
            </a:pPr>
            <a:r>
              <a:rPr lang="en-US" altLang="ja-JP" sz="2000" dirty="0">
                <a:ea typeface="ＭＳ Ｐゴシック" charset="-128"/>
              </a:rPr>
              <a:t>                                       Seong-Soon Joo(KPST), </a:t>
            </a:r>
          </a:p>
          <a:p>
            <a:pPr marL="457200" lvl="1" indent="0">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buNone/>
            </a:pPr>
            <a:r>
              <a:rPr lang="en-US" altLang="ja-JP" sz="2000" dirty="0">
                <a:ea typeface="ＭＳ Ｐゴシック" charset="-128"/>
              </a:rPr>
              <a:t>                                       Marco Hernandez (YRP-IAI/CWC)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2023</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73556</TotalTime>
  <Words>3082</Words>
  <Application>Microsoft Office PowerPoint</Application>
  <PresentationFormat>画面に合わせる (4:3)</PresentationFormat>
  <Paragraphs>283</Paragraphs>
  <Slides>21</Slides>
  <Notes>19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Monotype Sorts</vt:lpstr>
      <vt:lpstr>ＭＳ Ｐゴシック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Buckhead, Atlanta, Georgia, USA September 10th, 2023  Ryuji Kohno Yokohama National University(YNU), YRP International Alliance Institute(YRP-IAI)</vt:lpstr>
      <vt:lpstr>TG15.6ma Interim Session Schedule for 10-14th, Sept. 2023</vt:lpstr>
      <vt:lpstr>TG15.6ma Plenary Session Schedule for 10-14th, Sept. 2023</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10-14th, Sept. 2023</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137</cp:revision>
  <cp:lastPrinted>2022-07-06T15:32:43Z</cp:lastPrinted>
  <dcterms:created xsi:type="dcterms:W3CDTF">2020-12-17T10:56:09Z</dcterms:created>
  <dcterms:modified xsi:type="dcterms:W3CDTF">2023-09-10T01:32:55Z</dcterms:modified>
</cp:coreProperties>
</file>