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1"/>
  </p:notesMasterIdLst>
  <p:handoutMasterIdLst>
    <p:handoutMasterId r:id="rId12"/>
  </p:handoutMasterIdLst>
  <p:sldIdLst>
    <p:sldId id="408" r:id="rId2"/>
    <p:sldId id="409" r:id="rId3"/>
    <p:sldId id="411" r:id="rId4"/>
    <p:sldId id="410" r:id="rId5"/>
    <p:sldId id="425" r:id="rId6"/>
    <p:sldId id="420" r:id="rId7"/>
    <p:sldId id="421" r:id="rId8"/>
    <p:sldId id="424" r:id="rId9"/>
    <p:sldId id="41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95156" autoAdjust="0"/>
  </p:normalViewPr>
  <p:slideViewPr>
    <p:cSldViewPr>
      <p:cViewPr varScale="1">
        <p:scale>
          <a:sx n="110" d="100"/>
          <a:sy n="110" d="100"/>
        </p:scale>
        <p:origin x="1602"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smtClean="0"/>
              <a:t>&lt;November 2021&gt;</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smtClean="0"/>
              <a:t>&lt;</a:t>
            </a:r>
            <a:r>
              <a:rPr lang="en-US" altLang="en-US" dirty="0" err="1" smtClean="0"/>
              <a:t>Xiaohui</a:t>
            </a:r>
            <a:r>
              <a:rPr lang="en-US" altLang="en-US" dirty="0" smtClean="0"/>
              <a:t> Peng&gt;, &lt;Huawei&gt;</a:t>
            </a:r>
            <a:endParaRPr lang="en-US" alt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xmlns=""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xmlns=""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xmlns=""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xmlns=""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xmlns=""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xmlns=""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2263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smtClean="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smtClean="0"/>
              <a:t>Xiaohui</a:t>
            </a:r>
            <a:r>
              <a:rPr lang="en-US" altLang="en-US" dirty="0" smtClean="0"/>
              <a:t> Peng,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smtClean="0"/>
              <a:t>September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Bin Qian, Chenchen Liu,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smtClean="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smtClean="0"/>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smtClean="0"/>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smtClean="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smtClean="0"/>
              <a:t>Bin Qian, Chenchen Liu, Huawei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smtClean="0"/>
              <a:t>July 2023</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Bin Qian, et. al, Huawei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t>doc.</a:t>
            </a:r>
            <a:r>
              <a:rPr lang="en-US" altLang="en-US" sz="1400" b="1" baseline="0" dirty="0" smtClean="0"/>
              <a:t> IEEE </a:t>
            </a:r>
            <a:r>
              <a:rPr lang="en-US" altLang="en-US" sz="1400" b="1" baseline="0" dirty="0" smtClean="0"/>
              <a:t>15-</a:t>
            </a:r>
            <a:r>
              <a:rPr lang="en-US" altLang="zh-CN" sz="1400" b="1" baseline="0" dirty="0" smtClean="0"/>
              <a:t>23</a:t>
            </a:r>
            <a:r>
              <a:rPr lang="en-US" altLang="en-US" sz="1400" b="1" baseline="0" dirty="0" smtClean="0"/>
              <a:t>-0440-</a:t>
            </a:r>
            <a:r>
              <a:rPr lang="en-US" altLang="zh-CN" sz="1400" b="1" baseline="0" dirty="0" smtClean="0"/>
              <a:t>01</a:t>
            </a:r>
            <a:r>
              <a:rPr lang="en-US" altLang="en-US" sz="1400" b="1" baseline="0" dirty="0" smtClean="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xmlns="" id="{11B74706-8CE8-446F-ADD5-944A55CFBC25}"/>
              </a:ext>
            </a:extLst>
          </p:cNvPr>
          <p:cNvSpPr>
            <a:spLocks noChangeArrowheads="1"/>
          </p:cNvSpPr>
          <p:nvPr/>
        </p:nvSpPr>
        <p:spPr bwMode="auto">
          <a:xfrm>
            <a:off x="395536" y="908720"/>
            <a:ext cx="8424936"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a:t>
            </a:r>
            <a:r>
              <a:rPr lang="en-US" altLang="en-US" sz="1600" b="1" dirty="0" smtClean="0">
                <a:latin typeface="+mj-lt"/>
              </a:rPr>
              <a:t>Considerations on CIR report for non-sensing transmission</a:t>
            </a:r>
          </a:p>
          <a:p>
            <a:pPr algn="just" eaLnBrk="1" hangingPunct="1">
              <a:spcBef>
                <a:spcPct val="0"/>
              </a:spcBef>
              <a:buClrTx/>
              <a:buFontTx/>
              <a:buNone/>
              <a:defRPr/>
            </a:pPr>
            <a:r>
              <a:rPr lang="en-US" altLang="en-US" sz="1600" b="1" dirty="0" smtClean="0">
                <a:latin typeface="+mj-lt"/>
              </a:rPr>
              <a:t>Source:</a:t>
            </a:r>
            <a:r>
              <a:rPr lang="en-US" altLang="en-US" sz="1600" dirty="0" smtClean="0">
                <a:latin typeface="+mj-lt"/>
              </a:rPr>
              <a:t> 	Bin Qian</a:t>
            </a:r>
            <a:r>
              <a:rPr lang="en-US" altLang="zh-CN" sz="1600" dirty="0" smtClean="0">
                <a:latin typeface="+mj-lt"/>
              </a:rPr>
              <a:t>, </a:t>
            </a:r>
            <a:r>
              <a:rPr lang="en-US" altLang="en-US" sz="1600" dirty="0" smtClean="0">
                <a:latin typeface="+mj-lt"/>
              </a:rPr>
              <a:t>Chenchen Liu,</a:t>
            </a:r>
            <a:r>
              <a:rPr lang="en-US" altLang="zh-CN" sz="1600" dirty="0" smtClean="0">
                <a:latin typeface="+mj-lt"/>
              </a:rPr>
              <a:t> </a:t>
            </a:r>
            <a:r>
              <a:rPr lang="en-US" altLang="en-US" sz="1600" dirty="0" smtClean="0">
                <a:latin typeface="+mj-lt"/>
              </a:rPr>
              <a:t>Lei </a:t>
            </a:r>
            <a:r>
              <a:rPr lang="en-US" altLang="en-US" sz="1600" dirty="0">
                <a:latin typeface="+mj-lt"/>
              </a:rPr>
              <a:t>Huang, </a:t>
            </a:r>
            <a:r>
              <a:rPr lang="en-US" altLang="zh-CN" sz="1600" dirty="0" err="1">
                <a:latin typeface="+mj-lt"/>
              </a:rPr>
              <a:t>Xiaohui</a:t>
            </a:r>
            <a:r>
              <a:rPr lang="en-US" altLang="zh-CN" sz="1600" dirty="0">
                <a:latin typeface="+mj-lt"/>
              </a:rPr>
              <a:t> Peng, </a:t>
            </a:r>
            <a:r>
              <a:rPr lang="en-US" altLang="en-US" sz="1600" dirty="0" smtClean="0">
                <a:latin typeface="+mj-lt"/>
              </a:rPr>
              <a:t>David </a:t>
            </a:r>
            <a:r>
              <a:rPr lang="en-US" altLang="en-US" sz="1600" dirty="0" err="1" smtClean="0">
                <a:latin typeface="+mj-lt"/>
              </a:rPr>
              <a:t>Xun</a:t>
            </a:r>
            <a:r>
              <a:rPr lang="en-US" altLang="en-US" sz="1600" dirty="0" smtClean="0">
                <a:latin typeface="+mj-lt"/>
              </a:rPr>
              <a:t> Yang (Huawei Technologies)</a:t>
            </a:r>
          </a:p>
          <a:p>
            <a:pPr algn="just" eaLnBrk="1" hangingPunct="1">
              <a:spcBef>
                <a:spcPct val="0"/>
              </a:spcBef>
              <a:buClrTx/>
              <a:buFontTx/>
              <a:buNone/>
              <a:defRPr/>
            </a:pPr>
            <a:r>
              <a:rPr lang="en-US" altLang="en-US" sz="1600" b="1" dirty="0" smtClean="0">
                <a:latin typeface="+mj-lt"/>
              </a:rPr>
              <a:t>Address </a:t>
            </a:r>
            <a:r>
              <a:rPr lang="en-US" altLang="en-US" sz="1600" b="1" dirty="0">
                <a:latin typeface="+mj-lt"/>
              </a:rPr>
              <a:t>: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[qianbin14@huawei.com]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smtClean="0">
                <a:solidFill>
                  <a:schemeClr val="tx1"/>
                </a:solidFill>
                <a:latin typeface="+mj-lt"/>
                <a:cs typeface="Times New Roman" panose="02020603050405020304" pitchFamily="18" charset="0"/>
              </a:rPr>
              <a:t>[UWB, CIR report, non-sensing PPDU</a:t>
            </a:r>
            <a:r>
              <a:rPr lang="en-US" altLang="en-US" sz="1600" dirty="0" smtClean="0">
                <a:solidFill>
                  <a:schemeClr val="tx2"/>
                </a:solidFill>
                <a:latin typeface="+mj-lt"/>
                <a:cs typeface="Times New Roman" panose="02020603050405020304" pitchFamily="18" charset="0"/>
              </a:rPr>
              <a:t>]</a:t>
            </a:r>
            <a:endParaRPr lang="en-US" altLang="en-US" sz="1600" dirty="0">
              <a:solidFill>
                <a:schemeClr val="tx2"/>
              </a:solidFill>
              <a:latin typeface="+mj-lt"/>
              <a:cs typeface="Times New Roman" panose="02020603050405020304" pitchFamily="18" charset="0"/>
            </a:endParaRP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476133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a16="http://schemas.microsoft.com/office/drawing/2014/main" xmlns="" id="{E1963027-458B-4B5A-887A-DC0895FB5029}"/>
              </a:ext>
            </a:extLst>
          </p:cNvPr>
          <p:cNvGraphicFramePr>
            <a:graphicFrameLocks noGrp="1"/>
          </p:cNvGraphicFramePr>
          <p:nvPr>
            <p:extLst>
              <p:ext uri="{D42A27DB-BD31-4B8C-83A1-F6EECF244321}">
                <p14:modId xmlns:p14="http://schemas.microsoft.com/office/powerpoint/2010/main" val="3093744335"/>
              </p:ext>
            </p:extLst>
          </p:nvPr>
        </p:nvGraphicFramePr>
        <p:xfrm>
          <a:off x="467544" y="908720"/>
          <a:ext cx="8280920" cy="5197071"/>
        </p:xfrm>
        <a:graphic>
          <a:graphicData uri="http://schemas.openxmlformats.org/drawingml/2006/table">
            <a:tbl>
              <a:tblPr firstRow="1" bandRow="1">
                <a:tableStyleId>{5940675A-B579-460E-94D1-54222C63F5DA}</a:tableStyleId>
              </a:tblPr>
              <a:tblGrid>
                <a:gridCol w="3911557">
                  <a:extLst>
                    <a:ext uri="{9D8B030D-6E8A-4147-A177-3AD203B41FA5}">
                      <a16:colId xmlns:a16="http://schemas.microsoft.com/office/drawing/2014/main" xmlns="" val="1745747388"/>
                    </a:ext>
                  </a:extLst>
                </a:gridCol>
                <a:gridCol w="4369363">
                  <a:extLst>
                    <a:ext uri="{9D8B030D-6E8A-4147-A177-3AD203B41FA5}">
                      <a16:colId xmlns:a16="http://schemas.microsoft.com/office/drawing/2014/main" xmlns="" val="1336621721"/>
                    </a:ext>
                  </a:extLst>
                </a:gridCol>
              </a:tblGrid>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5160170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233634715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712880846"/>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550120941"/>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22927470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40271940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77014046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nchor="ctr"/>
                </a:tc>
                <a:tc>
                  <a:txBody>
                    <a:bodyPr/>
                    <a:lstStyle/>
                    <a:p>
                      <a:pPr marL="0" marR="0" algn="just">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13926360"/>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00655562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140993491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Enhanced native discovery and connection setup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157165867"/>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Enable non-sensing packet to perform sensing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78912419"/>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Low-power low-latency streaming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157634401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86346622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79458668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Infrastructure synchronization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1541787244"/>
                  </a:ext>
                </a:extLst>
              </a:tr>
            </a:tbl>
          </a:graphicData>
        </a:graphic>
      </p:graphicFrame>
    </p:spTree>
    <p:extLst>
      <p:ext uri="{BB962C8B-B14F-4D97-AF65-F5344CB8AC3E}">
        <p14:creationId xmlns:p14="http://schemas.microsoft.com/office/powerpoint/2010/main" val="400568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Aug.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3</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Reference</a:t>
            </a:r>
            <a:endParaRPr lang="zh-CN" altLang="en-US" sz="2600" dirty="0"/>
          </a:p>
        </p:txBody>
      </p:sp>
      <p:sp>
        <p:nvSpPr>
          <p:cNvPr id="8" name="内容占位符 2"/>
          <p:cNvSpPr>
            <a:spLocks noGrp="1"/>
          </p:cNvSpPr>
          <p:nvPr>
            <p:ph idx="1"/>
          </p:nvPr>
        </p:nvSpPr>
        <p:spPr>
          <a:xfrm>
            <a:off x="685800" y="1743512"/>
            <a:ext cx="7772400" cy="3888853"/>
          </a:xfrm>
        </p:spPr>
        <p:txBody>
          <a:bodyPr/>
          <a:lstStyle/>
          <a:p>
            <a:pPr marL="0" indent="0">
              <a:lnSpc>
                <a:spcPct val="140000"/>
              </a:lnSpc>
              <a:buNone/>
            </a:pPr>
            <a:r>
              <a:rPr lang="en-US" altLang="zh-CN" sz="1600" dirty="0" smtClean="0">
                <a:latin typeface="+mj-lt"/>
              </a:rPr>
              <a:t>[1] IEEE 802.15/23-284r1, </a:t>
            </a:r>
            <a:r>
              <a:rPr lang="en-US" altLang="zh-CN" sz="1600" dirty="0">
                <a:latin typeface="+mj-lt"/>
              </a:rPr>
              <a:t>"</a:t>
            </a:r>
            <a:r>
              <a:rPr lang="en-US" altLang="zh-CN" sz="1600" dirty="0" smtClean="0">
                <a:latin typeface="+mj-lt"/>
              </a:rPr>
              <a:t>Latest Consensus on UWB Sensing PHY and MAC</a:t>
            </a:r>
            <a:r>
              <a:rPr lang="en-US" altLang="zh-CN" sz="1600" dirty="0">
                <a:latin typeface="+mj-lt"/>
              </a:rPr>
              <a:t>"</a:t>
            </a:r>
            <a:endParaRPr lang="en-US" altLang="zh-CN" sz="1600" dirty="0" smtClean="0">
              <a:latin typeface="+mj-lt"/>
            </a:endParaRPr>
          </a:p>
          <a:p>
            <a:pPr marL="0" indent="0">
              <a:lnSpc>
                <a:spcPct val="140000"/>
              </a:lnSpc>
              <a:buNone/>
            </a:pPr>
            <a:r>
              <a:rPr lang="en-US" altLang="zh-CN" sz="1600" dirty="0" smtClean="0">
                <a:latin typeface="+mj-lt"/>
              </a:rPr>
              <a:t>[2] IEEE 802.15/23-277r1, "Re-purpose transmissions for sensing</a:t>
            </a:r>
            <a:r>
              <a:rPr lang="en-US" altLang="zh-CN" sz="1600" dirty="0">
                <a:latin typeface="+mj-lt"/>
              </a:rPr>
              <a:t>"</a:t>
            </a:r>
          </a:p>
          <a:p>
            <a:pPr marL="0" indent="0">
              <a:lnSpc>
                <a:spcPct val="140000"/>
              </a:lnSpc>
              <a:buNone/>
            </a:pPr>
            <a:r>
              <a:rPr lang="en-US" altLang="zh-CN" sz="1600" dirty="0" smtClean="0">
                <a:latin typeface="+mj-lt"/>
              </a:rPr>
              <a:t>[3] IEEE 802.15/23-437r0, </a:t>
            </a:r>
            <a:r>
              <a:rPr lang="en-US" altLang="zh-CN" sz="1600" dirty="0">
                <a:latin typeface="+mj-lt"/>
              </a:rPr>
              <a:t>"</a:t>
            </a:r>
            <a:r>
              <a:rPr lang="en-US" altLang="zh-CN" sz="1600" dirty="0" smtClean="0">
                <a:latin typeface="+mj-lt"/>
              </a:rPr>
              <a:t>Updates to using non-sensing transmissions for sensing"</a:t>
            </a:r>
          </a:p>
          <a:p>
            <a:pPr marL="0" indent="0">
              <a:lnSpc>
                <a:spcPct val="140000"/>
              </a:lnSpc>
              <a:buNone/>
            </a:pPr>
            <a:r>
              <a:rPr lang="en-US" altLang="zh-CN" sz="1600" dirty="0" smtClean="0">
                <a:latin typeface="+mj-lt"/>
              </a:rPr>
              <a:t>[4] IEEE 802.15/23-438r0, "Text for CIR report for non-sensing transmission"</a:t>
            </a:r>
            <a:endParaRPr lang="en-US" altLang="zh-CN" sz="1600" dirty="0">
              <a:latin typeface="+mj-lt"/>
            </a:endParaRPr>
          </a:p>
        </p:txBody>
      </p:sp>
    </p:spTree>
    <p:extLst>
      <p:ext uri="{BB962C8B-B14F-4D97-AF65-F5344CB8AC3E}">
        <p14:creationId xmlns:p14="http://schemas.microsoft.com/office/powerpoint/2010/main" val="498867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Aug.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4</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Background</a:t>
            </a:r>
            <a:endParaRPr lang="zh-CN" altLang="en-US" sz="2600" dirty="0"/>
          </a:p>
        </p:txBody>
      </p:sp>
      <p:sp>
        <p:nvSpPr>
          <p:cNvPr id="8" name="内容占位符 2"/>
          <p:cNvSpPr>
            <a:spLocks noGrp="1"/>
          </p:cNvSpPr>
          <p:nvPr>
            <p:ph idx="1"/>
          </p:nvPr>
        </p:nvSpPr>
        <p:spPr>
          <a:xfrm>
            <a:off x="719336" y="1557207"/>
            <a:ext cx="7772400" cy="1554597"/>
          </a:xfrm>
        </p:spPr>
        <p:txBody>
          <a:bodyPr/>
          <a:lstStyle/>
          <a:p>
            <a:pPr algn="just">
              <a:lnSpc>
                <a:spcPct val="180000"/>
              </a:lnSpc>
              <a:buFont typeface="Wingdings" panose="05000000000000000000" pitchFamily="2" charset="2"/>
              <a:buChar char="n"/>
            </a:pPr>
            <a:r>
              <a:rPr lang="en-US" altLang="zh-CN" sz="1800" dirty="0" smtClean="0">
                <a:latin typeface="+mj-lt"/>
              </a:rPr>
              <a:t>In the latest sensing consensus TFD [1], the CIR report could be generated by non-sensing PPDU format</a:t>
            </a:r>
          </a:p>
          <a:p>
            <a:pPr lvl="1" algn="just">
              <a:lnSpc>
                <a:spcPct val="180000"/>
              </a:lnSpc>
              <a:buFont typeface="Wingdings" panose="05000000000000000000" pitchFamily="2" charset="2"/>
              <a:buChar char="Ø"/>
            </a:pPr>
            <a:r>
              <a:rPr lang="en-US" altLang="zh-CN" sz="1400" dirty="0" smtClean="0">
                <a:latin typeface="+mj-lt"/>
              </a:rPr>
              <a:t>Expand </a:t>
            </a:r>
            <a:r>
              <a:rPr lang="en-US" altLang="zh-CN" sz="1400" dirty="0" smtClean="0">
                <a:latin typeface="+mj-lt"/>
              </a:rPr>
              <a:t>the capability of 4z device and 4ab non-sensing device</a:t>
            </a:r>
            <a:endParaRPr lang="en-US" altLang="zh-CN" sz="1400" dirty="0">
              <a:latin typeface="+mj-lt"/>
            </a:endParaRPr>
          </a:p>
          <a:p>
            <a:pPr algn="just">
              <a:lnSpc>
                <a:spcPct val="180000"/>
              </a:lnSpc>
              <a:buFont typeface="Wingdings" panose="05000000000000000000" pitchFamily="2" charset="2"/>
              <a:buChar char="n"/>
            </a:pPr>
            <a:r>
              <a:rPr lang="en-US" altLang="zh-CN" sz="1800" dirty="0" smtClean="0">
                <a:latin typeface="+mj-lt"/>
              </a:rPr>
              <a:t>In [2-4], the parameters of CIR report for non-sensing PPDU are as follows</a:t>
            </a:r>
          </a:p>
          <a:p>
            <a:pPr algn="just">
              <a:lnSpc>
                <a:spcPct val="180000"/>
              </a:lnSpc>
              <a:buFont typeface="Wingdings" panose="05000000000000000000" pitchFamily="2" charset="2"/>
              <a:buChar char="n"/>
            </a:pPr>
            <a:endParaRPr lang="en-US" altLang="zh-CN" sz="1800" dirty="0">
              <a:latin typeface="+mj-lt"/>
            </a:endParaRPr>
          </a:p>
          <a:p>
            <a:pPr algn="just">
              <a:lnSpc>
                <a:spcPct val="180000"/>
              </a:lnSpc>
              <a:buFont typeface="Wingdings" panose="05000000000000000000" pitchFamily="2" charset="2"/>
              <a:buChar char="n"/>
            </a:pPr>
            <a:endParaRPr lang="en-US" altLang="zh-CN" sz="1600" dirty="0" smtClean="0">
              <a:latin typeface="+mj-lt"/>
            </a:endParaRPr>
          </a:p>
          <a:p>
            <a:pPr>
              <a:lnSpc>
                <a:spcPct val="140000"/>
              </a:lnSpc>
              <a:buFont typeface="Wingdings" panose="05000000000000000000" pitchFamily="2" charset="2"/>
              <a:buChar char="n"/>
            </a:pPr>
            <a:endParaRPr lang="en-US" altLang="zh-CN" sz="1800" dirty="0" smtClean="0">
              <a:latin typeface="+mj-lt"/>
            </a:endParaRPr>
          </a:p>
          <a:p>
            <a:pPr>
              <a:lnSpc>
                <a:spcPct val="140000"/>
              </a:lnSpc>
              <a:buFont typeface="Wingdings" panose="05000000000000000000" pitchFamily="2" charset="2"/>
              <a:buChar char="n"/>
            </a:pPr>
            <a:endParaRPr lang="en-US" altLang="zh-CN" sz="1800" dirty="0" smtClean="0">
              <a:latin typeface="+mj-lt"/>
            </a:endParaRPr>
          </a:p>
        </p:txBody>
      </p:sp>
      <p:graphicFrame>
        <p:nvGraphicFramePr>
          <p:cNvPr id="2" name="表格 1"/>
          <p:cNvGraphicFramePr>
            <a:graphicFrameLocks noGrp="1"/>
          </p:cNvGraphicFramePr>
          <p:nvPr>
            <p:extLst>
              <p:ext uri="{D42A27DB-BD31-4B8C-83A1-F6EECF244321}">
                <p14:modId xmlns:p14="http://schemas.microsoft.com/office/powerpoint/2010/main" val="1384968377"/>
              </p:ext>
            </p:extLst>
          </p:nvPr>
        </p:nvGraphicFramePr>
        <p:xfrm>
          <a:off x="1557536" y="3717032"/>
          <a:ext cx="6096000" cy="805318"/>
        </p:xfrm>
        <a:graphic>
          <a:graphicData uri="http://schemas.openxmlformats.org/drawingml/2006/table">
            <a:tbl>
              <a:tblPr firstRow="1" bandRow="1">
                <a:tableStyleId>{F5AB1C69-6EDB-4FF4-983F-18BD219EF322}</a:tableStyleId>
              </a:tblPr>
              <a:tblGrid>
                <a:gridCol w="2032000"/>
                <a:gridCol w="2032000"/>
                <a:gridCol w="2032000"/>
              </a:tblGrid>
              <a:tr h="348118">
                <a:tc>
                  <a:txBody>
                    <a:bodyPr/>
                    <a:lstStyle/>
                    <a:p>
                      <a:pPr algn="ctr"/>
                      <a:r>
                        <a:rPr lang="en-US" altLang="zh-CN" sz="1200" b="0" i="0" dirty="0" smtClean="0">
                          <a:solidFill>
                            <a:schemeClr val="tx1"/>
                          </a:solidFill>
                          <a:latin typeface="+mj-lt"/>
                          <a:ea typeface="+mj-ea"/>
                        </a:rPr>
                        <a:t>Bits: 0-1</a:t>
                      </a:r>
                      <a:endParaRPr lang="zh-CN" altLang="en-US" sz="1200" b="0" i="0" dirty="0">
                        <a:solidFill>
                          <a:schemeClr val="tx1"/>
                        </a:solidFill>
                        <a:latin typeface="+mj-lt"/>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i="0" dirty="0" smtClean="0">
                          <a:solidFill>
                            <a:schemeClr val="tx1"/>
                          </a:solidFill>
                          <a:latin typeface="+mj-lt"/>
                          <a:ea typeface="+mj-ea"/>
                        </a:rPr>
                        <a:t>2</a:t>
                      </a:r>
                      <a:endParaRPr lang="zh-CN" altLang="en-US" sz="1200" b="0" i="0" dirty="0">
                        <a:solidFill>
                          <a:schemeClr val="tx1"/>
                        </a:solidFill>
                        <a:latin typeface="+mj-lt"/>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i="0" dirty="0" smtClean="0">
                          <a:solidFill>
                            <a:schemeClr val="tx1"/>
                          </a:solidFill>
                          <a:latin typeface="+mj-lt"/>
                          <a:ea typeface="+mj-ea"/>
                        </a:rPr>
                        <a:t>3-7</a:t>
                      </a:r>
                      <a:endParaRPr lang="zh-CN" altLang="en-US" sz="1200" b="0" i="0" dirty="0">
                        <a:solidFill>
                          <a:schemeClr val="tx1"/>
                        </a:solidFill>
                        <a:latin typeface="+mj-lt"/>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1962">
                <a:tc>
                  <a:txBody>
                    <a:bodyPr/>
                    <a:lstStyle/>
                    <a:p>
                      <a:pPr algn="ctr"/>
                      <a:r>
                        <a:rPr lang="en-US" altLang="zh-CN" sz="1200" dirty="0" smtClean="0">
                          <a:solidFill>
                            <a:schemeClr val="tx1"/>
                          </a:solidFill>
                          <a:latin typeface="+mj-lt"/>
                          <a:ea typeface="+mj-ea"/>
                        </a:rPr>
                        <a:t>Transmission</a:t>
                      </a:r>
                      <a:r>
                        <a:rPr lang="en-US" altLang="zh-CN" sz="1200" baseline="0" dirty="0" smtClean="0">
                          <a:solidFill>
                            <a:schemeClr val="tx1"/>
                          </a:solidFill>
                          <a:latin typeface="+mj-lt"/>
                          <a:ea typeface="+mj-ea"/>
                        </a:rPr>
                        <a:t> Packet Format Identifier</a:t>
                      </a:r>
                      <a:endParaRPr lang="zh-CN" altLang="en-US" sz="1200" dirty="0">
                        <a:solidFill>
                          <a:schemeClr val="tx1"/>
                        </a:solidFill>
                        <a:latin typeface="+mj-lt"/>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smtClean="0">
                          <a:solidFill>
                            <a:schemeClr val="tx1"/>
                          </a:solidFill>
                          <a:latin typeface="+mj-lt"/>
                          <a:ea typeface="+mj-ea"/>
                        </a:rPr>
                        <a:t>Source of CIR Report</a:t>
                      </a:r>
                      <a:endParaRPr lang="zh-CN" altLang="en-US" sz="1200" dirty="0">
                        <a:solidFill>
                          <a:schemeClr val="tx1"/>
                        </a:solidFill>
                        <a:latin typeface="+mj-lt"/>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smtClean="0">
                          <a:solidFill>
                            <a:schemeClr val="tx1"/>
                          </a:solidFill>
                          <a:latin typeface="+mj-lt"/>
                          <a:ea typeface="+mj-ea"/>
                        </a:rPr>
                        <a:t>Reserved</a:t>
                      </a:r>
                      <a:endParaRPr lang="zh-CN" altLang="en-US" sz="1200" dirty="0">
                        <a:solidFill>
                          <a:schemeClr val="tx1"/>
                        </a:solidFill>
                        <a:latin typeface="+mj-lt"/>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内容占位符 2"/>
          <p:cNvSpPr txBox="1">
            <a:spLocks/>
          </p:cNvSpPr>
          <p:nvPr/>
        </p:nvSpPr>
        <p:spPr bwMode="auto">
          <a:xfrm>
            <a:off x="705434" y="4610920"/>
            <a:ext cx="7772400" cy="1775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lvl="1" algn="just">
              <a:lnSpc>
                <a:spcPct val="180000"/>
              </a:lnSpc>
              <a:buFont typeface="Wingdings" panose="05000000000000000000" pitchFamily="2" charset="2"/>
              <a:buChar char="Ø"/>
            </a:pPr>
            <a:r>
              <a:rPr lang="en-US" altLang="zh-CN" sz="1400" kern="0" dirty="0" smtClean="0">
                <a:latin typeface="+mj-lt"/>
              </a:rPr>
              <a:t>Transmission Packet Format Identifier: 0, Ranging; 1, Data Communication; 2, MMS Ranging</a:t>
            </a:r>
          </a:p>
          <a:p>
            <a:pPr lvl="1" algn="just">
              <a:lnSpc>
                <a:spcPct val="180000"/>
              </a:lnSpc>
              <a:buFont typeface="Wingdings" panose="05000000000000000000" pitchFamily="2" charset="2"/>
              <a:buChar char="Ø"/>
            </a:pPr>
            <a:r>
              <a:rPr lang="en-US" altLang="zh-CN" sz="1400" kern="0" dirty="0" smtClean="0">
                <a:latin typeface="+mj-lt"/>
              </a:rPr>
              <a:t>Source of CIR Report: 0, CIR report is generated from SYNC field only (RSF in case of MMS ranging); 1, CIR report is generated from SYNC field and other parts of the packet - STS, PHY Payload (RSF and RIF in case of MMS ranging)</a:t>
            </a:r>
          </a:p>
          <a:p>
            <a:pPr algn="just">
              <a:lnSpc>
                <a:spcPct val="180000"/>
              </a:lnSpc>
              <a:buFont typeface="Wingdings" panose="05000000000000000000" pitchFamily="2" charset="2"/>
              <a:buChar char="n"/>
            </a:pPr>
            <a:endParaRPr lang="en-US" altLang="zh-CN" sz="1600" kern="0" dirty="0" smtClean="0">
              <a:latin typeface="+mj-lt"/>
            </a:endParaRPr>
          </a:p>
          <a:p>
            <a:pPr>
              <a:lnSpc>
                <a:spcPct val="140000"/>
              </a:lnSpc>
              <a:buFont typeface="Wingdings" panose="05000000000000000000" pitchFamily="2" charset="2"/>
              <a:buChar char="n"/>
            </a:pPr>
            <a:endParaRPr lang="en-US" altLang="zh-CN" sz="1800" kern="0" dirty="0" smtClean="0">
              <a:latin typeface="+mj-lt"/>
            </a:endParaRPr>
          </a:p>
          <a:p>
            <a:pPr>
              <a:lnSpc>
                <a:spcPct val="140000"/>
              </a:lnSpc>
              <a:buFont typeface="Wingdings" panose="05000000000000000000" pitchFamily="2" charset="2"/>
              <a:buChar char="n"/>
            </a:pPr>
            <a:endParaRPr lang="en-US" altLang="zh-CN" sz="1800" kern="0" dirty="0" smtClean="0">
              <a:latin typeface="+mj-lt"/>
            </a:endParaRPr>
          </a:p>
        </p:txBody>
      </p:sp>
    </p:spTree>
    <p:extLst>
      <p:ext uri="{BB962C8B-B14F-4D97-AF65-F5344CB8AC3E}">
        <p14:creationId xmlns:p14="http://schemas.microsoft.com/office/powerpoint/2010/main" val="1423673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Aug.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5</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Background</a:t>
            </a:r>
            <a:endParaRPr lang="zh-CN" altLang="en-US" sz="2600" dirty="0"/>
          </a:p>
        </p:txBody>
      </p:sp>
      <p:sp>
        <p:nvSpPr>
          <p:cNvPr id="8" name="内容占位符 2"/>
          <p:cNvSpPr>
            <a:spLocks noGrp="1"/>
          </p:cNvSpPr>
          <p:nvPr>
            <p:ph idx="1"/>
          </p:nvPr>
        </p:nvSpPr>
        <p:spPr>
          <a:xfrm>
            <a:off x="719336" y="1484785"/>
            <a:ext cx="7772400" cy="563136"/>
          </a:xfrm>
        </p:spPr>
        <p:txBody>
          <a:bodyPr/>
          <a:lstStyle/>
          <a:p>
            <a:pPr algn="just">
              <a:lnSpc>
                <a:spcPct val="140000"/>
              </a:lnSpc>
              <a:buFont typeface="Wingdings" panose="05000000000000000000" pitchFamily="2" charset="2"/>
              <a:buChar char="n"/>
            </a:pPr>
            <a:r>
              <a:rPr lang="en-US" altLang="zh-CN" sz="1800" dirty="0" smtClean="0">
                <a:latin typeface="+mj-lt"/>
              </a:rPr>
              <a:t>PPDU formats </a:t>
            </a:r>
            <a:endParaRPr lang="en-US" altLang="zh-CN" sz="1600" dirty="0" smtClean="0">
              <a:latin typeface="+mj-lt"/>
            </a:endParaRPr>
          </a:p>
          <a:p>
            <a:pPr>
              <a:lnSpc>
                <a:spcPct val="140000"/>
              </a:lnSpc>
              <a:buFont typeface="Wingdings" panose="05000000000000000000" pitchFamily="2" charset="2"/>
              <a:buChar char="n"/>
            </a:pPr>
            <a:endParaRPr lang="en-US" altLang="zh-CN" sz="1800" dirty="0" smtClean="0">
              <a:latin typeface="+mj-lt"/>
            </a:endParaRPr>
          </a:p>
          <a:p>
            <a:pPr>
              <a:lnSpc>
                <a:spcPct val="140000"/>
              </a:lnSpc>
              <a:buFont typeface="Wingdings" panose="05000000000000000000" pitchFamily="2" charset="2"/>
              <a:buChar char="n"/>
            </a:pPr>
            <a:endParaRPr lang="en-US" altLang="zh-CN" sz="1800" dirty="0" smtClean="0">
              <a:latin typeface="+mj-lt"/>
            </a:endParaRPr>
          </a:p>
        </p:txBody>
      </p:sp>
      <p:grpSp>
        <p:nvGrpSpPr>
          <p:cNvPr id="12" name="组合 11"/>
          <p:cNvGrpSpPr/>
          <p:nvPr/>
        </p:nvGrpSpPr>
        <p:grpSpPr>
          <a:xfrm>
            <a:off x="33546" y="2339531"/>
            <a:ext cx="4176464" cy="3167199"/>
            <a:chOff x="551384" y="2996952"/>
            <a:chExt cx="4176464" cy="3167199"/>
          </a:xfrm>
        </p:grpSpPr>
        <p:pic>
          <p:nvPicPr>
            <p:cNvPr id="13" name="图片 12"/>
            <p:cNvPicPr>
              <a:picLocks noChangeAspect="1"/>
            </p:cNvPicPr>
            <p:nvPr/>
          </p:nvPicPr>
          <p:blipFill>
            <a:blip r:embed="rId2"/>
            <a:stretch>
              <a:fillRect/>
            </a:stretch>
          </p:blipFill>
          <p:spPr>
            <a:xfrm>
              <a:off x="1631504" y="2996952"/>
              <a:ext cx="3096344" cy="3167199"/>
            </a:xfrm>
            <a:prstGeom prst="rect">
              <a:avLst/>
            </a:prstGeom>
          </p:spPr>
        </p:pic>
        <p:sp>
          <p:nvSpPr>
            <p:cNvPr id="14" name="文本框 13"/>
            <p:cNvSpPr txBox="1"/>
            <p:nvPr/>
          </p:nvSpPr>
          <p:spPr>
            <a:xfrm>
              <a:off x="1223050" y="2996952"/>
              <a:ext cx="432048" cy="276999"/>
            </a:xfrm>
            <a:prstGeom prst="rect">
              <a:avLst/>
            </a:prstGeom>
            <a:noFill/>
          </p:spPr>
          <p:txBody>
            <a:bodyPr wrap="square" rtlCol="0">
              <a:spAutoFit/>
            </a:bodyPr>
            <a:lstStyle/>
            <a:p>
              <a:r>
                <a:rPr lang="en-US" altLang="zh-CN" sz="1200" dirty="0" smtClean="0">
                  <a:latin typeface="Times New Roman" panose="02020603050405020304" pitchFamily="18" charset="0"/>
                  <a:cs typeface="Times New Roman" panose="02020603050405020304" pitchFamily="18" charset="0"/>
                </a:rPr>
                <a:t>SP0</a:t>
              </a:r>
              <a:endParaRPr lang="zh-CN" altLang="en-US" sz="1200" dirty="0">
                <a:latin typeface="Times New Roman" panose="02020603050405020304" pitchFamily="18" charset="0"/>
                <a:cs typeface="Times New Roman" panose="02020603050405020304" pitchFamily="18" charset="0"/>
              </a:endParaRPr>
            </a:p>
          </p:txBody>
        </p:sp>
        <p:sp>
          <p:nvSpPr>
            <p:cNvPr id="15" name="文本框 14"/>
            <p:cNvSpPr txBox="1"/>
            <p:nvPr/>
          </p:nvSpPr>
          <p:spPr>
            <a:xfrm>
              <a:off x="1223050" y="3361211"/>
              <a:ext cx="432048" cy="276999"/>
            </a:xfrm>
            <a:prstGeom prst="rect">
              <a:avLst/>
            </a:prstGeom>
            <a:noFill/>
          </p:spPr>
          <p:txBody>
            <a:bodyPr wrap="square" rtlCol="0">
              <a:spAutoFit/>
            </a:bodyPr>
            <a:lstStyle/>
            <a:p>
              <a:r>
                <a:rPr lang="en-US" altLang="zh-CN" sz="1200" dirty="0" smtClean="0">
                  <a:latin typeface="Times New Roman" panose="02020603050405020304" pitchFamily="18" charset="0"/>
                  <a:cs typeface="Times New Roman" panose="02020603050405020304" pitchFamily="18" charset="0"/>
                </a:rPr>
                <a:t>SP1</a:t>
              </a:r>
              <a:endParaRPr lang="zh-CN" altLang="en-US" sz="1200" dirty="0">
                <a:latin typeface="Times New Roman" panose="02020603050405020304" pitchFamily="18" charset="0"/>
                <a:cs typeface="Times New Roman" panose="02020603050405020304" pitchFamily="18" charset="0"/>
              </a:endParaRPr>
            </a:p>
          </p:txBody>
        </p:sp>
        <p:sp>
          <p:nvSpPr>
            <p:cNvPr id="16" name="文本框 15"/>
            <p:cNvSpPr txBox="1"/>
            <p:nvPr/>
          </p:nvSpPr>
          <p:spPr>
            <a:xfrm>
              <a:off x="1223050" y="3725470"/>
              <a:ext cx="432048" cy="276999"/>
            </a:xfrm>
            <a:prstGeom prst="rect">
              <a:avLst/>
            </a:prstGeom>
            <a:noFill/>
          </p:spPr>
          <p:txBody>
            <a:bodyPr wrap="square" rtlCol="0">
              <a:spAutoFit/>
            </a:bodyPr>
            <a:lstStyle/>
            <a:p>
              <a:r>
                <a:rPr lang="en-US" altLang="zh-CN" sz="1200" dirty="0" smtClean="0">
                  <a:latin typeface="Times New Roman" panose="02020603050405020304" pitchFamily="18" charset="0"/>
                  <a:cs typeface="Times New Roman" panose="02020603050405020304" pitchFamily="18" charset="0"/>
                </a:rPr>
                <a:t>SP2</a:t>
              </a:r>
              <a:endParaRPr lang="zh-CN" altLang="en-US" sz="1200" dirty="0">
                <a:latin typeface="Times New Roman" panose="02020603050405020304" pitchFamily="18" charset="0"/>
                <a:cs typeface="Times New Roman" panose="02020603050405020304" pitchFamily="18" charset="0"/>
              </a:endParaRPr>
            </a:p>
          </p:txBody>
        </p:sp>
        <p:sp>
          <p:nvSpPr>
            <p:cNvPr id="17" name="文本框 16"/>
            <p:cNvSpPr txBox="1"/>
            <p:nvPr/>
          </p:nvSpPr>
          <p:spPr>
            <a:xfrm>
              <a:off x="1223050" y="4088723"/>
              <a:ext cx="432048" cy="276999"/>
            </a:xfrm>
            <a:prstGeom prst="rect">
              <a:avLst/>
            </a:prstGeom>
            <a:noFill/>
          </p:spPr>
          <p:txBody>
            <a:bodyPr wrap="square" rtlCol="0">
              <a:spAutoFit/>
            </a:bodyPr>
            <a:lstStyle/>
            <a:p>
              <a:r>
                <a:rPr lang="en-US" altLang="zh-CN" sz="1200" dirty="0" smtClean="0">
                  <a:latin typeface="Times New Roman" panose="02020603050405020304" pitchFamily="18" charset="0"/>
                  <a:cs typeface="Times New Roman" panose="02020603050405020304" pitchFamily="18" charset="0"/>
                </a:rPr>
                <a:t>SP3</a:t>
              </a:r>
              <a:endParaRPr lang="zh-CN" altLang="en-US" sz="1200" dirty="0">
                <a:latin typeface="Times New Roman" panose="02020603050405020304" pitchFamily="18" charset="0"/>
                <a:cs typeface="Times New Roman" panose="02020603050405020304" pitchFamily="18" charset="0"/>
              </a:endParaRPr>
            </a:p>
          </p:txBody>
        </p:sp>
        <p:sp>
          <p:nvSpPr>
            <p:cNvPr id="18" name="文本框 17"/>
            <p:cNvSpPr txBox="1"/>
            <p:nvPr/>
          </p:nvSpPr>
          <p:spPr>
            <a:xfrm>
              <a:off x="983432" y="4451147"/>
              <a:ext cx="674133" cy="276999"/>
            </a:xfrm>
            <a:prstGeom prst="rect">
              <a:avLst/>
            </a:prstGeom>
            <a:noFill/>
          </p:spPr>
          <p:txBody>
            <a:bodyPr wrap="square" rtlCol="0">
              <a:spAutoFit/>
            </a:bodyPr>
            <a:lstStyle/>
            <a:p>
              <a:r>
                <a:rPr lang="en-US" altLang="zh-CN" sz="1200" dirty="0" smtClean="0">
                  <a:latin typeface="Times New Roman" panose="02020603050405020304" pitchFamily="18" charset="0"/>
                  <a:cs typeface="Times New Roman" panose="02020603050405020304" pitchFamily="18" charset="0"/>
                </a:rPr>
                <a:t>SENS0</a:t>
              </a:r>
              <a:endParaRPr lang="zh-CN" altLang="en-US" sz="1200" dirty="0">
                <a:latin typeface="Times New Roman" panose="02020603050405020304" pitchFamily="18" charset="0"/>
                <a:cs typeface="Times New Roman" panose="02020603050405020304" pitchFamily="18" charset="0"/>
              </a:endParaRPr>
            </a:p>
          </p:txBody>
        </p:sp>
        <p:sp>
          <p:nvSpPr>
            <p:cNvPr id="19" name="文本框 18"/>
            <p:cNvSpPr txBox="1"/>
            <p:nvPr/>
          </p:nvSpPr>
          <p:spPr>
            <a:xfrm>
              <a:off x="983432" y="4797532"/>
              <a:ext cx="674133" cy="276999"/>
            </a:xfrm>
            <a:prstGeom prst="rect">
              <a:avLst/>
            </a:prstGeom>
            <a:noFill/>
          </p:spPr>
          <p:txBody>
            <a:bodyPr wrap="square" rtlCol="0">
              <a:spAutoFit/>
            </a:bodyPr>
            <a:lstStyle/>
            <a:p>
              <a:r>
                <a:rPr lang="en-US" altLang="zh-CN" sz="1200" dirty="0" smtClean="0">
                  <a:latin typeface="Times New Roman" panose="02020603050405020304" pitchFamily="18" charset="0"/>
                  <a:cs typeface="Times New Roman" panose="02020603050405020304" pitchFamily="18" charset="0"/>
                </a:rPr>
                <a:t>SENS1</a:t>
              </a:r>
              <a:endParaRPr lang="zh-CN" altLang="en-US" sz="1200" dirty="0">
                <a:latin typeface="Times New Roman" panose="02020603050405020304" pitchFamily="18" charset="0"/>
                <a:cs typeface="Times New Roman" panose="02020603050405020304" pitchFamily="18" charset="0"/>
              </a:endParaRPr>
            </a:p>
          </p:txBody>
        </p:sp>
        <p:sp>
          <p:nvSpPr>
            <p:cNvPr id="20" name="文本框 19"/>
            <p:cNvSpPr txBox="1"/>
            <p:nvPr/>
          </p:nvSpPr>
          <p:spPr>
            <a:xfrm>
              <a:off x="974442" y="5179665"/>
              <a:ext cx="674133" cy="276999"/>
            </a:xfrm>
            <a:prstGeom prst="rect">
              <a:avLst/>
            </a:prstGeom>
            <a:noFill/>
          </p:spPr>
          <p:txBody>
            <a:bodyPr wrap="square" rtlCol="0">
              <a:spAutoFit/>
            </a:bodyPr>
            <a:lstStyle/>
            <a:p>
              <a:r>
                <a:rPr lang="en-US" altLang="zh-CN" sz="1200" dirty="0" smtClean="0">
                  <a:latin typeface="Times New Roman" panose="02020603050405020304" pitchFamily="18" charset="0"/>
                  <a:cs typeface="Times New Roman" panose="02020603050405020304" pitchFamily="18" charset="0"/>
                </a:rPr>
                <a:t>SENS2</a:t>
              </a:r>
              <a:endParaRPr lang="zh-CN" altLang="en-US" sz="1200" dirty="0">
                <a:latin typeface="Times New Roman" panose="02020603050405020304" pitchFamily="18" charset="0"/>
                <a:cs typeface="Times New Roman" panose="02020603050405020304" pitchFamily="18" charset="0"/>
              </a:endParaRPr>
            </a:p>
          </p:txBody>
        </p:sp>
        <p:sp>
          <p:nvSpPr>
            <p:cNvPr id="21" name="文本框 20"/>
            <p:cNvSpPr txBox="1"/>
            <p:nvPr/>
          </p:nvSpPr>
          <p:spPr>
            <a:xfrm>
              <a:off x="551384" y="5540553"/>
              <a:ext cx="1145978" cy="276999"/>
            </a:xfrm>
            <a:prstGeom prst="rect">
              <a:avLst/>
            </a:prstGeom>
            <a:noFill/>
          </p:spPr>
          <p:txBody>
            <a:bodyPr wrap="square" rtlCol="0">
              <a:spAutoFit/>
            </a:bodyPr>
            <a:lstStyle/>
            <a:p>
              <a:r>
                <a:rPr lang="en-US" altLang="zh-CN" sz="1200" dirty="0" smtClean="0">
                  <a:latin typeface="Times New Roman" panose="02020603050405020304" pitchFamily="18" charset="0"/>
                  <a:cs typeface="Times New Roman" panose="02020603050405020304" pitchFamily="18" charset="0"/>
                </a:rPr>
                <a:t>Dynamic data</a:t>
              </a:r>
              <a:endParaRPr lang="zh-CN" altLang="en-US" sz="1200" dirty="0">
                <a:latin typeface="Times New Roman" panose="02020603050405020304" pitchFamily="18" charset="0"/>
                <a:cs typeface="Times New Roman" panose="02020603050405020304" pitchFamily="18" charset="0"/>
              </a:endParaRPr>
            </a:p>
          </p:txBody>
        </p:sp>
        <p:sp>
          <p:nvSpPr>
            <p:cNvPr id="22" name="文本框 21"/>
            <p:cNvSpPr txBox="1"/>
            <p:nvPr/>
          </p:nvSpPr>
          <p:spPr>
            <a:xfrm>
              <a:off x="974442" y="5835758"/>
              <a:ext cx="674133" cy="276999"/>
            </a:xfrm>
            <a:prstGeom prst="rect">
              <a:avLst/>
            </a:prstGeom>
            <a:noFill/>
          </p:spPr>
          <p:txBody>
            <a:bodyPr wrap="square" rtlCol="0">
              <a:spAutoFit/>
            </a:bodyPr>
            <a:lstStyle/>
            <a:p>
              <a:r>
                <a:rPr lang="en-US" altLang="zh-CN" sz="1200" dirty="0" smtClean="0">
                  <a:latin typeface="Times New Roman" panose="02020603050405020304" pitchFamily="18" charset="0"/>
                  <a:cs typeface="Times New Roman" panose="02020603050405020304" pitchFamily="18" charset="0"/>
                </a:rPr>
                <a:t>MMS</a:t>
              </a:r>
              <a:endParaRPr lang="zh-CN" altLang="en-US" sz="1200" dirty="0">
                <a:latin typeface="Times New Roman" panose="02020603050405020304" pitchFamily="18" charset="0"/>
                <a:cs typeface="Times New Roman" panose="02020603050405020304" pitchFamily="18" charset="0"/>
              </a:endParaRPr>
            </a:p>
          </p:txBody>
        </p:sp>
      </p:grpSp>
      <p:graphicFrame>
        <p:nvGraphicFramePr>
          <p:cNvPr id="23" name="表格 22"/>
          <p:cNvGraphicFramePr>
            <a:graphicFrameLocks noGrp="1"/>
          </p:cNvGraphicFramePr>
          <p:nvPr>
            <p:extLst>
              <p:ext uri="{D42A27DB-BD31-4B8C-83A1-F6EECF244321}">
                <p14:modId xmlns:p14="http://schemas.microsoft.com/office/powerpoint/2010/main" val="275932903"/>
              </p:ext>
            </p:extLst>
          </p:nvPr>
        </p:nvGraphicFramePr>
        <p:xfrm>
          <a:off x="4499992" y="2969744"/>
          <a:ext cx="4386074" cy="2443480"/>
        </p:xfrm>
        <a:graphic>
          <a:graphicData uri="http://schemas.openxmlformats.org/drawingml/2006/table">
            <a:tbl>
              <a:tblPr firstRow="1" bandRow="1">
                <a:tableStyleId>{F5AB1C69-6EDB-4FF4-983F-18BD219EF322}</a:tableStyleId>
              </a:tblPr>
              <a:tblGrid>
                <a:gridCol w="2193037"/>
                <a:gridCol w="2193037"/>
              </a:tblGrid>
              <a:tr h="370840">
                <a:tc>
                  <a:txBody>
                    <a:bodyPr/>
                    <a:lstStyle/>
                    <a:p>
                      <a:r>
                        <a:rPr lang="en-US" altLang="zh-CN" sz="1400" b="0" dirty="0" smtClean="0">
                          <a:solidFill>
                            <a:schemeClr val="tx1"/>
                          </a:solidFill>
                          <a:latin typeface="Times New Roman" panose="02020603050405020304" pitchFamily="18" charset="0"/>
                          <a:cs typeface="Times New Roman" panose="02020603050405020304" pitchFamily="18" charset="0"/>
                        </a:rPr>
                        <a:t>Device Type </a:t>
                      </a:r>
                      <a:endParaRPr lang="zh-CN" altLang="en-US" sz="1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400" b="0" dirty="0" smtClean="0">
                          <a:solidFill>
                            <a:schemeClr val="tx1"/>
                          </a:solidFill>
                          <a:latin typeface="Times New Roman" panose="02020603050405020304" pitchFamily="18" charset="0"/>
                          <a:cs typeface="Times New Roman" panose="02020603050405020304" pitchFamily="18" charset="0"/>
                        </a:rPr>
                        <a:t>Mandatory Supported PPDU</a:t>
                      </a:r>
                      <a:endParaRPr lang="zh-CN" altLang="en-US" sz="1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algn="l" defTabSz="914400" rtl="0" eaLnBrk="1" latinLnBrk="0" hangingPunct="1"/>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4z device</a:t>
                      </a:r>
                      <a:endParaRPr lang="zh-CN" altLang="en-US" sz="1400" b="0" kern="1200" dirty="0">
                        <a:solidFill>
                          <a:schemeClr val="tx1"/>
                        </a:solidFill>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SP0,</a:t>
                      </a:r>
                      <a:r>
                        <a:rPr lang="en-US" altLang="zh-CN" sz="1400" b="0" kern="1200" baseline="0" dirty="0" smtClean="0">
                          <a:solidFill>
                            <a:schemeClr val="tx1"/>
                          </a:solidFill>
                          <a:latin typeface="Times New Roman" panose="02020603050405020304" pitchFamily="18" charset="0"/>
                          <a:ea typeface="+mn-ea"/>
                          <a:cs typeface="Times New Roman" panose="02020603050405020304" pitchFamily="18" charset="0"/>
                        </a:rPr>
                        <a:t> SP1, </a:t>
                      </a:r>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SP3</a:t>
                      </a:r>
                      <a:endParaRPr lang="zh-CN" altLang="en-US" sz="1400" b="0" kern="1200" dirty="0">
                        <a:solidFill>
                          <a:schemeClr val="tx1"/>
                        </a:solidFill>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algn="l" defTabSz="914400" rtl="0" eaLnBrk="1" latinLnBrk="0" hangingPunct="1"/>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4ab ranging device (HRP-ARDEV)</a:t>
                      </a:r>
                      <a:endParaRPr lang="zh-CN" altLang="en-US" sz="1400" b="0" kern="1200" dirty="0">
                        <a:solidFill>
                          <a:schemeClr val="tx1"/>
                        </a:solidFill>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SP0,</a:t>
                      </a:r>
                      <a:r>
                        <a:rPr lang="en-US" altLang="zh-CN" sz="1400" b="0" kern="1200" baseline="0" dirty="0" smtClean="0">
                          <a:solidFill>
                            <a:schemeClr val="tx1"/>
                          </a:solidFill>
                          <a:latin typeface="Times New Roman" panose="02020603050405020304" pitchFamily="18" charset="0"/>
                          <a:ea typeface="+mn-ea"/>
                          <a:cs typeface="Times New Roman" panose="02020603050405020304" pitchFamily="18" charset="0"/>
                        </a:rPr>
                        <a:t> SP1, </a:t>
                      </a:r>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SP3, MMS</a:t>
                      </a:r>
                      <a:endParaRPr lang="zh-CN" altLang="en-US" sz="1400" b="0" kern="1200" dirty="0" smtClean="0">
                        <a:solidFill>
                          <a:schemeClr val="tx1"/>
                        </a:solidFill>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algn="l" defTabSz="914400" rtl="0" eaLnBrk="1" latinLnBrk="0" hangingPunct="1"/>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4ab sensing device (HRP-SDEV)</a:t>
                      </a:r>
                      <a:endParaRPr lang="zh-CN" altLang="en-US" sz="1400" b="0" kern="1200" dirty="0">
                        <a:solidFill>
                          <a:schemeClr val="tx1"/>
                        </a:solidFill>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SP0,</a:t>
                      </a:r>
                      <a:r>
                        <a:rPr lang="en-US" altLang="zh-CN" sz="1400" b="0" kern="1200" baseline="0" dirty="0" smtClean="0">
                          <a:solidFill>
                            <a:schemeClr val="tx1"/>
                          </a:solidFill>
                          <a:latin typeface="Times New Roman" panose="02020603050405020304" pitchFamily="18" charset="0"/>
                          <a:ea typeface="+mn-ea"/>
                          <a:cs typeface="Times New Roman" panose="02020603050405020304" pitchFamily="18" charset="0"/>
                        </a:rPr>
                        <a:t> SP1, </a:t>
                      </a:r>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SP3, SENS0</a:t>
                      </a:r>
                      <a:endParaRPr lang="zh-CN" altLang="en-US" sz="1400" b="0" kern="1200" dirty="0" smtClean="0">
                        <a:solidFill>
                          <a:schemeClr val="tx1"/>
                        </a:solidFill>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algn="l" defTabSz="914400" rtl="0" eaLnBrk="1" latinLnBrk="0" hangingPunct="1"/>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4ab data device (HRP-LLDDEV)</a:t>
                      </a:r>
                      <a:endParaRPr lang="zh-CN" altLang="en-US" sz="1400" b="0" kern="1200" dirty="0">
                        <a:solidFill>
                          <a:schemeClr val="tx1"/>
                        </a:solidFill>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SP0,</a:t>
                      </a:r>
                      <a:r>
                        <a:rPr lang="en-US" altLang="zh-CN" sz="1400" b="0" kern="1200" baseline="0" dirty="0" smtClean="0">
                          <a:solidFill>
                            <a:schemeClr val="tx1"/>
                          </a:solidFill>
                          <a:latin typeface="Times New Roman" panose="02020603050405020304" pitchFamily="18" charset="0"/>
                          <a:ea typeface="+mn-ea"/>
                          <a:cs typeface="Times New Roman" panose="02020603050405020304" pitchFamily="18" charset="0"/>
                        </a:rPr>
                        <a:t> SP1, </a:t>
                      </a:r>
                      <a:r>
                        <a:rPr lang="en-US" altLang="zh-CN" sz="1400" b="0" kern="1200" dirty="0" smtClean="0">
                          <a:solidFill>
                            <a:schemeClr val="tx1"/>
                          </a:solidFill>
                          <a:latin typeface="Times New Roman" panose="02020603050405020304" pitchFamily="18" charset="0"/>
                          <a:ea typeface="+mn-ea"/>
                          <a:cs typeface="Times New Roman" panose="02020603050405020304" pitchFamily="18" charset="0"/>
                        </a:rPr>
                        <a:t>SP3, Dynamic data</a:t>
                      </a:r>
                      <a:endParaRPr lang="zh-CN" altLang="en-US" sz="1400" b="0" kern="1200" dirty="0">
                        <a:solidFill>
                          <a:schemeClr val="tx1"/>
                        </a:solidFill>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4" name="内容占位符 2"/>
          <p:cNvSpPr txBox="1">
            <a:spLocks/>
          </p:cNvSpPr>
          <p:nvPr/>
        </p:nvSpPr>
        <p:spPr bwMode="auto">
          <a:xfrm>
            <a:off x="719336" y="5608809"/>
            <a:ext cx="7772400" cy="819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40000"/>
              </a:lnSpc>
              <a:buFont typeface="Wingdings" panose="05000000000000000000" pitchFamily="2" charset="2"/>
              <a:buChar char="n"/>
            </a:pPr>
            <a:r>
              <a:rPr lang="en-US" altLang="zh-CN" sz="1800" kern="0" dirty="0" smtClean="0">
                <a:latin typeface="+mj-lt"/>
              </a:rPr>
              <a:t>In this contribution, we consider the scenarios where non-sensing PPDU formats are used to perform sensing only</a:t>
            </a:r>
            <a:endParaRPr lang="en-US" altLang="zh-CN" sz="1600" kern="0" dirty="0" smtClean="0">
              <a:latin typeface="+mj-lt"/>
            </a:endParaRPr>
          </a:p>
          <a:p>
            <a:pPr>
              <a:lnSpc>
                <a:spcPct val="140000"/>
              </a:lnSpc>
              <a:buFont typeface="Wingdings" panose="05000000000000000000" pitchFamily="2" charset="2"/>
              <a:buChar char="n"/>
            </a:pPr>
            <a:endParaRPr lang="en-US" altLang="zh-CN" sz="1800" kern="0" dirty="0" smtClean="0">
              <a:latin typeface="+mj-lt"/>
            </a:endParaRPr>
          </a:p>
          <a:p>
            <a:pPr>
              <a:lnSpc>
                <a:spcPct val="140000"/>
              </a:lnSpc>
              <a:buFont typeface="Wingdings" panose="05000000000000000000" pitchFamily="2" charset="2"/>
              <a:buChar char="n"/>
            </a:pPr>
            <a:endParaRPr lang="en-US" altLang="zh-CN" sz="1800" kern="0" dirty="0" smtClean="0">
              <a:latin typeface="+mj-lt"/>
            </a:endParaRPr>
          </a:p>
        </p:txBody>
      </p:sp>
    </p:spTree>
    <p:extLst>
      <p:ext uri="{BB962C8B-B14F-4D97-AF65-F5344CB8AC3E}">
        <p14:creationId xmlns:p14="http://schemas.microsoft.com/office/powerpoint/2010/main" val="1087430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Aug.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6</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800" dirty="0">
                <a:solidFill>
                  <a:schemeClr val="tx1"/>
                </a:solidFill>
              </a:rPr>
              <a:t>Transmission Packet Format </a:t>
            </a:r>
            <a:r>
              <a:rPr lang="en-US" altLang="zh-CN" sz="2800" dirty="0" smtClean="0">
                <a:solidFill>
                  <a:schemeClr val="tx1"/>
                </a:solidFill>
              </a:rPr>
              <a:t>Identifier Field</a:t>
            </a:r>
            <a:endParaRPr lang="zh-CN" altLang="en-US" sz="2800" dirty="0">
              <a:solidFill>
                <a:schemeClr val="tx1"/>
              </a:solidFill>
            </a:endParaRPr>
          </a:p>
        </p:txBody>
      </p:sp>
      <p:sp>
        <p:nvSpPr>
          <p:cNvPr id="8" name="内容占位符 2"/>
          <p:cNvSpPr>
            <a:spLocks noGrp="1"/>
          </p:cNvSpPr>
          <p:nvPr>
            <p:ph idx="1"/>
          </p:nvPr>
        </p:nvSpPr>
        <p:spPr>
          <a:xfrm>
            <a:off x="719336" y="1484784"/>
            <a:ext cx="7772400" cy="2016898"/>
          </a:xfrm>
        </p:spPr>
        <p:txBody>
          <a:bodyPr/>
          <a:lstStyle/>
          <a:p>
            <a:pPr algn="just">
              <a:lnSpc>
                <a:spcPct val="160000"/>
              </a:lnSpc>
              <a:buFont typeface="Wingdings" panose="05000000000000000000" pitchFamily="2" charset="2"/>
              <a:buChar char="n"/>
            </a:pPr>
            <a:r>
              <a:rPr lang="en-US" altLang="zh-CN" sz="1800" dirty="0" smtClean="0">
                <a:latin typeface="+mj-lt"/>
              </a:rPr>
              <a:t>It is not reasonable to apply the dynamic data packet for sensing</a:t>
            </a:r>
          </a:p>
          <a:p>
            <a:pPr lvl="1" algn="just">
              <a:lnSpc>
                <a:spcPct val="160000"/>
              </a:lnSpc>
              <a:buFont typeface="Wingdings" panose="05000000000000000000" pitchFamily="2" charset="2"/>
              <a:buChar char="Ø"/>
            </a:pPr>
            <a:r>
              <a:rPr lang="en-US" altLang="zh-CN" sz="1600" dirty="0" smtClean="0">
                <a:latin typeface="+mj-lt"/>
              </a:rPr>
              <a:t>The encoding and decoding of PHR1 will introduce additional complexity</a:t>
            </a:r>
          </a:p>
          <a:p>
            <a:pPr lvl="1" algn="just">
              <a:lnSpc>
                <a:spcPct val="160000"/>
              </a:lnSpc>
              <a:buFont typeface="Wingdings" panose="05000000000000000000" pitchFamily="2" charset="2"/>
              <a:buChar char="Ø"/>
            </a:pPr>
            <a:r>
              <a:rPr lang="en-US" altLang="zh-CN" sz="1600" dirty="0" smtClean="0">
                <a:latin typeface="+mj-lt"/>
              </a:rPr>
              <a:t>All the devices supported the dynamic data packet will definitely support SP0, SP1, and SP3</a:t>
            </a:r>
          </a:p>
          <a:p>
            <a:pPr algn="just">
              <a:lnSpc>
                <a:spcPct val="160000"/>
              </a:lnSpc>
              <a:buFont typeface="Wingdings" panose="05000000000000000000" pitchFamily="2" charset="2"/>
              <a:buChar char="n"/>
            </a:pPr>
            <a:r>
              <a:rPr lang="en-US" altLang="zh-CN" sz="1800" dirty="0" smtClean="0">
                <a:latin typeface="+mj-lt"/>
              </a:rPr>
              <a:t>Suggested 1-bit Transmission Packet Format Identifier Field</a:t>
            </a:r>
          </a:p>
          <a:p>
            <a:pPr algn="just">
              <a:lnSpc>
                <a:spcPct val="160000"/>
              </a:lnSpc>
              <a:buFont typeface="Wingdings" panose="05000000000000000000" pitchFamily="2" charset="2"/>
              <a:buChar char="n"/>
            </a:pPr>
            <a:endParaRPr lang="en-US" altLang="zh-CN" sz="2000" dirty="0" smtClean="0">
              <a:latin typeface="+mj-lt"/>
            </a:endParaRPr>
          </a:p>
        </p:txBody>
      </p:sp>
      <p:graphicFrame>
        <p:nvGraphicFramePr>
          <p:cNvPr id="2" name="表格 1"/>
          <p:cNvGraphicFramePr>
            <a:graphicFrameLocks noGrp="1"/>
          </p:cNvGraphicFramePr>
          <p:nvPr>
            <p:extLst>
              <p:ext uri="{D42A27DB-BD31-4B8C-83A1-F6EECF244321}">
                <p14:modId xmlns:p14="http://schemas.microsoft.com/office/powerpoint/2010/main" val="1959759398"/>
              </p:ext>
            </p:extLst>
          </p:nvPr>
        </p:nvGraphicFramePr>
        <p:xfrm>
          <a:off x="1475893" y="3876027"/>
          <a:ext cx="6096000" cy="1112520"/>
        </p:xfrm>
        <a:graphic>
          <a:graphicData uri="http://schemas.openxmlformats.org/drawingml/2006/table">
            <a:tbl>
              <a:tblPr firstRow="1" bandRow="1">
                <a:tableStyleId>{F5AB1C69-6EDB-4FF4-983F-18BD219EF322}</a:tableStyleId>
              </a:tblPr>
              <a:tblGrid>
                <a:gridCol w="3048000"/>
                <a:gridCol w="3048000"/>
              </a:tblGrid>
              <a:tr h="370840">
                <a:tc>
                  <a:txBody>
                    <a:bodyPr/>
                    <a:lstStyle/>
                    <a:p>
                      <a:pPr algn="ctr"/>
                      <a:r>
                        <a:rPr lang="en-US" altLang="zh-CN" sz="1400" b="0" dirty="0" smtClean="0">
                          <a:solidFill>
                            <a:schemeClr val="tx1"/>
                          </a:solidFill>
                          <a:latin typeface="+mj-lt"/>
                        </a:rPr>
                        <a:t>Transmission Packet Format Identifier</a:t>
                      </a:r>
                      <a:endParaRPr lang="zh-CN"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dirty="0" smtClean="0">
                          <a:solidFill>
                            <a:schemeClr val="tx1"/>
                          </a:solidFill>
                          <a:latin typeface="+mj-lt"/>
                        </a:rPr>
                        <a:t>Transmission Packet Format</a:t>
                      </a:r>
                      <a:endParaRPr lang="zh-CN"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altLang="zh-CN" sz="1400" b="0" dirty="0" smtClean="0">
                          <a:solidFill>
                            <a:schemeClr val="tx1"/>
                          </a:solidFill>
                          <a:latin typeface="+mj-lt"/>
                        </a:rPr>
                        <a:t>0</a:t>
                      </a:r>
                      <a:endParaRPr lang="zh-CN"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dirty="0" smtClean="0">
                          <a:solidFill>
                            <a:schemeClr val="tx1"/>
                          </a:solidFill>
                          <a:latin typeface="+mj-lt"/>
                        </a:rPr>
                        <a:t>SP0-SP3 packet</a:t>
                      </a:r>
                      <a:endParaRPr lang="zh-CN"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altLang="zh-CN" sz="1400" b="0" dirty="0" smtClean="0">
                          <a:solidFill>
                            <a:schemeClr val="tx1"/>
                          </a:solidFill>
                          <a:latin typeface="+mj-lt"/>
                        </a:rPr>
                        <a:t>1</a:t>
                      </a:r>
                      <a:endParaRPr lang="zh-CN"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dirty="0" smtClean="0">
                          <a:solidFill>
                            <a:schemeClr val="tx1"/>
                          </a:solidFill>
                          <a:latin typeface="+mj-lt"/>
                        </a:rPr>
                        <a:t>MMS packet</a:t>
                      </a:r>
                      <a:endParaRPr lang="zh-CN"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87667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Aug.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7</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Source of CIR Report Field</a:t>
            </a:r>
            <a:endParaRPr lang="zh-CN" altLang="en-US" sz="2600" dirty="0"/>
          </a:p>
        </p:txBody>
      </p:sp>
      <p:sp>
        <p:nvSpPr>
          <p:cNvPr id="8" name="内容占位符 2"/>
          <p:cNvSpPr>
            <a:spLocks noGrp="1"/>
          </p:cNvSpPr>
          <p:nvPr>
            <p:ph idx="1"/>
          </p:nvPr>
        </p:nvSpPr>
        <p:spPr>
          <a:xfrm>
            <a:off x="719336" y="1484783"/>
            <a:ext cx="7772400" cy="2858243"/>
          </a:xfrm>
        </p:spPr>
        <p:txBody>
          <a:bodyPr/>
          <a:lstStyle/>
          <a:p>
            <a:pPr algn="just">
              <a:lnSpc>
                <a:spcPct val="120000"/>
              </a:lnSpc>
              <a:buFont typeface="Wingdings" panose="05000000000000000000" pitchFamily="2" charset="2"/>
              <a:buChar char="n"/>
            </a:pPr>
            <a:r>
              <a:rPr lang="en-US" altLang="zh-CN" sz="1600" dirty="0" smtClean="0">
                <a:latin typeface="+mj-lt"/>
              </a:rPr>
              <a:t>Current Source of CIR Report field allows to apply PHY Payload to generate the CIR report, which will introduce much more complexity</a:t>
            </a:r>
          </a:p>
          <a:p>
            <a:pPr algn="just">
              <a:lnSpc>
                <a:spcPct val="120000"/>
              </a:lnSpc>
              <a:buFont typeface="Wingdings" panose="05000000000000000000" pitchFamily="2" charset="2"/>
              <a:buChar char="n"/>
            </a:pPr>
            <a:r>
              <a:rPr lang="en-US" altLang="zh-CN" sz="1600" dirty="0" smtClean="0">
                <a:latin typeface="+mj-lt"/>
              </a:rPr>
              <a:t>Further, the current description when Source of CIR Report field being 1 is not clear</a:t>
            </a:r>
          </a:p>
          <a:p>
            <a:pPr algn="just">
              <a:lnSpc>
                <a:spcPct val="120000"/>
              </a:lnSpc>
              <a:buFont typeface="Wingdings" panose="05000000000000000000" pitchFamily="2" charset="2"/>
              <a:buChar char="n"/>
            </a:pPr>
            <a:r>
              <a:rPr lang="en-US" altLang="zh-CN" sz="1600" dirty="0" smtClean="0">
                <a:latin typeface="+mj-lt"/>
              </a:rPr>
              <a:t>Additionally, some combinations of the transmission packet and the source of CIR are not valid, e.g., NBA RIF-only </a:t>
            </a:r>
            <a:r>
              <a:rPr lang="en-US" altLang="zh-CN" sz="1600" dirty="0">
                <a:latin typeface="+mj-lt"/>
              </a:rPr>
              <a:t>MMS </a:t>
            </a:r>
            <a:r>
              <a:rPr lang="en-US" altLang="zh-CN" sz="1600" dirty="0" smtClean="0">
                <a:latin typeface="+mj-lt"/>
              </a:rPr>
              <a:t>and generation of CIR report from SYNC, SP0 and generation of CIR report from STS</a:t>
            </a:r>
          </a:p>
          <a:p>
            <a:pPr algn="just">
              <a:lnSpc>
                <a:spcPct val="120000"/>
              </a:lnSpc>
              <a:buFont typeface="Wingdings" panose="05000000000000000000" pitchFamily="2" charset="2"/>
              <a:buChar char="n"/>
            </a:pPr>
            <a:r>
              <a:rPr lang="en-US" altLang="zh-CN" sz="1600" dirty="0" smtClean="0">
                <a:latin typeface="+mj-lt"/>
              </a:rPr>
              <a:t>It is suggested to indicate the source of CIR report according to the transmission packet instead of a specific Source of CIR Report field</a:t>
            </a:r>
          </a:p>
          <a:p>
            <a:pPr algn="just">
              <a:lnSpc>
                <a:spcPct val="120000"/>
              </a:lnSpc>
              <a:buFont typeface="Wingdings" panose="05000000000000000000" pitchFamily="2" charset="2"/>
              <a:buChar char="n"/>
            </a:pPr>
            <a:r>
              <a:rPr lang="en-US" altLang="zh-CN" sz="1600" dirty="0">
                <a:latin typeface="+mj-lt"/>
              </a:rPr>
              <a:t>Example</a:t>
            </a:r>
          </a:p>
        </p:txBody>
      </p:sp>
      <p:graphicFrame>
        <p:nvGraphicFramePr>
          <p:cNvPr id="3" name="表格 2"/>
          <p:cNvGraphicFramePr>
            <a:graphicFrameLocks noGrp="1"/>
          </p:cNvGraphicFramePr>
          <p:nvPr>
            <p:extLst>
              <p:ext uri="{D42A27DB-BD31-4B8C-83A1-F6EECF244321}">
                <p14:modId xmlns:p14="http://schemas.microsoft.com/office/powerpoint/2010/main" val="1651932368"/>
              </p:ext>
            </p:extLst>
          </p:nvPr>
        </p:nvGraphicFramePr>
        <p:xfrm>
          <a:off x="1619672" y="4437112"/>
          <a:ext cx="6120680" cy="1944216"/>
        </p:xfrm>
        <a:graphic>
          <a:graphicData uri="http://schemas.openxmlformats.org/drawingml/2006/table">
            <a:tbl>
              <a:tblPr firstRow="1" bandRow="1">
                <a:tableStyleId>{F5AB1C69-6EDB-4FF4-983F-18BD219EF322}</a:tableStyleId>
              </a:tblPr>
              <a:tblGrid>
                <a:gridCol w="3060340"/>
                <a:gridCol w="3060340"/>
              </a:tblGrid>
              <a:tr h="324036">
                <a:tc>
                  <a:txBody>
                    <a:bodyPr/>
                    <a:lstStyle/>
                    <a:p>
                      <a:pPr algn="ctr"/>
                      <a:r>
                        <a:rPr lang="en-US" altLang="zh-CN" sz="1200" b="0" dirty="0" smtClean="0">
                          <a:solidFill>
                            <a:schemeClr val="tx1"/>
                          </a:solidFill>
                          <a:latin typeface="+mj-lt"/>
                        </a:rPr>
                        <a:t>Transmission Packet</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Source of CIR report</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036">
                <a:tc>
                  <a:txBody>
                    <a:bodyPr/>
                    <a:lstStyle/>
                    <a:p>
                      <a:pPr algn="ctr"/>
                      <a:r>
                        <a:rPr lang="en-US" altLang="zh-CN" sz="1200" b="0" dirty="0" smtClean="0">
                          <a:solidFill>
                            <a:schemeClr val="tx1"/>
                          </a:solidFill>
                          <a:latin typeface="+mj-lt"/>
                        </a:rPr>
                        <a:t>SP0</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SYNC</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036">
                <a:tc>
                  <a:txBody>
                    <a:bodyPr/>
                    <a:lstStyle/>
                    <a:p>
                      <a:pPr algn="ctr"/>
                      <a:r>
                        <a:rPr lang="en-US" altLang="zh-CN" sz="1200" b="0" dirty="0" smtClean="0">
                          <a:solidFill>
                            <a:schemeClr val="tx1"/>
                          </a:solidFill>
                          <a:latin typeface="+mj-lt"/>
                        </a:rPr>
                        <a:t>SP1-SP3</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STS</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036">
                <a:tc>
                  <a:txBody>
                    <a:bodyPr/>
                    <a:lstStyle/>
                    <a:p>
                      <a:pPr algn="ctr"/>
                      <a:r>
                        <a:rPr lang="en-US" altLang="zh-CN" sz="1200" b="0" dirty="0" smtClean="0">
                          <a:solidFill>
                            <a:schemeClr val="tx1"/>
                          </a:solidFill>
                          <a:latin typeface="+mj-lt"/>
                        </a:rPr>
                        <a:t>RSF-only MMS</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RSF</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036">
                <a:tc>
                  <a:txBody>
                    <a:bodyPr/>
                    <a:lstStyle/>
                    <a:p>
                      <a:pPr algn="ctr"/>
                      <a:r>
                        <a:rPr lang="en-US" altLang="zh-CN" sz="1200" b="0" dirty="0" smtClean="0">
                          <a:solidFill>
                            <a:schemeClr val="tx1"/>
                          </a:solidFill>
                          <a:latin typeface="+mj-lt"/>
                        </a:rPr>
                        <a:t>RIF-only</a:t>
                      </a:r>
                      <a:r>
                        <a:rPr lang="en-US" altLang="zh-CN" sz="1200" b="0" baseline="0" dirty="0" smtClean="0">
                          <a:solidFill>
                            <a:schemeClr val="tx1"/>
                          </a:solidFill>
                          <a:latin typeface="+mj-lt"/>
                        </a:rPr>
                        <a:t> MMS</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RIF</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036">
                <a:tc>
                  <a:txBody>
                    <a:bodyPr/>
                    <a:lstStyle/>
                    <a:p>
                      <a:pPr algn="ctr"/>
                      <a:r>
                        <a:rPr lang="en-US" altLang="zh-CN" sz="1200" b="0" dirty="0" smtClean="0">
                          <a:solidFill>
                            <a:schemeClr val="tx1"/>
                          </a:solidFill>
                          <a:latin typeface="+mj-lt"/>
                        </a:rPr>
                        <a:t>Mixed MMS</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RSF</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44081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Aug.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8</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Summary</a:t>
            </a:r>
            <a:endParaRPr lang="zh-CN" altLang="en-US" sz="2600" dirty="0"/>
          </a:p>
        </p:txBody>
      </p:sp>
      <p:sp>
        <p:nvSpPr>
          <p:cNvPr id="8" name="内容占位符 2"/>
          <p:cNvSpPr>
            <a:spLocks noGrp="1"/>
          </p:cNvSpPr>
          <p:nvPr>
            <p:ph idx="1"/>
          </p:nvPr>
        </p:nvSpPr>
        <p:spPr>
          <a:xfrm>
            <a:off x="723900" y="1730476"/>
            <a:ext cx="7772400" cy="4434827"/>
          </a:xfrm>
        </p:spPr>
        <p:txBody>
          <a:bodyPr/>
          <a:lstStyle/>
          <a:p>
            <a:pPr algn="just">
              <a:lnSpc>
                <a:spcPct val="160000"/>
              </a:lnSpc>
              <a:buFont typeface="Wingdings" panose="05000000000000000000" pitchFamily="2" charset="2"/>
              <a:buChar char="n"/>
            </a:pPr>
            <a:r>
              <a:rPr lang="en-US" altLang="zh-CN" sz="1800" dirty="0" smtClean="0">
                <a:latin typeface="+mj-lt"/>
              </a:rPr>
              <a:t>To avoid unnecessary complexity, it is proposed not to apply the dynamic data packet to perform sensing and not to generate the CIR report from PHY payload</a:t>
            </a:r>
          </a:p>
          <a:p>
            <a:pPr algn="just">
              <a:lnSpc>
                <a:spcPct val="160000"/>
              </a:lnSpc>
              <a:buFont typeface="Wingdings" panose="05000000000000000000" pitchFamily="2" charset="2"/>
              <a:buChar char="n"/>
            </a:pPr>
            <a:r>
              <a:rPr lang="en-US" altLang="zh-CN" sz="1800" dirty="0" smtClean="0">
                <a:latin typeface="+mj-lt"/>
              </a:rPr>
              <a:t>It is suggested to use an 1-bit Transmission Packet Format Identifier field</a:t>
            </a:r>
          </a:p>
          <a:p>
            <a:pPr algn="just">
              <a:lnSpc>
                <a:spcPct val="160000"/>
              </a:lnSpc>
              <a:buFont typeface="Wingdings" panose="05000000000000000000" pitchFamily="2" charset="2"/>
              <a:buChar char="n"/>
            </a:pPr>
            <a:r>
              <a:rPr lang="en-US" altLang="zh-CN" sz="1800" dirty="0" smtClean="0">
                <a:latin typeface="+mj-lt"/>
              </a:rPr>
              <a:t>It is suggested to indicate the source of CIR report according to the transmission packet instead of </a:t>
            </a:r>
            <a:r>
              <a:rPr lang="en-US" altLang="zh-CN" sz="1800" smtClean="0">
                <a:latin typeface="+mj-lt"/>
              </a:rPr>
              <a:t>a specific field</a:t>
            </a:r>
            <a:endParaRPr lang="en-US" altLang="zh-CN" sz="1800" dirty="0">
              <a:latin typeface="+mj-lt"/>
            </a:endParaRPr>
          </a:p>
        </p:txBody>
      </p:sp>
    </p:spTree>
    <p:extLst>
      <p:ext uri="{BB962C8B-B14F-4D97-AF65-F5344CB8AC3E}">
        <p14:creationId xmlns:p14="http://schemas.microsoft.com/office/powerpoint/2010/main" val="42310486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Aug.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9</a:t>
            </a:fld>
            <a:endParaRPr lang="en-US" altLang="en-US" dirty="0"/>
          </a:p>
        </p:txBody>
      </p:sp>
      <p:sp>
        <p:nvSpPr>
          <p:cNvPr id="7" name="标题 1"/>
          <p:cNvSpPr>
            <a:spLocks noGrp="1"/>
          </p:cNvSpPr>
          <p:nvPr>
            <p:ph type="title"/>
          </p:nvPr>
        </p:nvSpPr>
        <p:spPr>
          <a:xfrm>
            <a:off x="723900" y="2708920"/>
            <a:ext cx="7772400" cy="1066800"/>
          </a:xfrm>
        </p:spPr>
        <p:txBody>
          <a:bodyPr/>
          <a:lstStyle/>
          <a:p>
            <a:r>
              <a:rPr lang="en-US" altLang="zh-CN" dirty="0" smtClean="0"/>
              <a:t>Thank You</a:t>
            </a:r>
            <a:endParaRPr lang="zh-CN" altLang="en-US" dirty="0"/>
          </a:p>
        </p:txBody>
      </p:sp>
    </p:spTree>
    <p:extLst>
      <p:ext uri="{BB962C8B-B14F-4D97-AF65-F5344CB8AC3E}">
        <p14:creationId xmlns:p14="http://schemas.microsoft.com/office/powerpoint/2010/main" val="3558028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760</Words>
  <Application>Microsoft Office PowerPoint</Application>
  <PresentationFormat>全屏显示(4:3)</PresentationFormat>
  <Paragraphs>138</Paragraphs>
  <Slides>9</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9</vt:i4>
      </vt:variant>
    </vt:vector>
  </HeadingPairs>
  <TitlesOfParts>
    <vt:vector size="16" baseType="lpstr">
      <vt:lpstr>Arial Unicode MS</vt:lpstr>
      <vt:lpstr>MS PGothic</vt:lpstr>
      <vt:lpstr>Arial</vt:lpstr>
      <vt:lpstr>Calibri</vt:lpstr>
      <vt:lpstr>Times New Roman</vt:lpstr>
      <vt:lpstr>Wingdings</vt:lpstr>
      <vt:lpstr>IEEE-P802_15</vt:lpstr>
      <vt:lpstr>PowerPoint 演示文稿</vt:lpstr>
      <vt:lpstr>PowerPoint 演示文稿</vt:lpstr>
      <vt:lpstr>Reference</vt:lpstr>
      <vt:lpstr>Background</vt:lpstr>
      <vt:lpstr>Background</vt:lpstr>
      <vt:lpstr>Transmission Packet Format Identifier Field</vt:lpstr>
      <vt:lpstr>Source of CIR Report Field</vt:lpstr>
      <vt:lpstr>Summary</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2023-08-08T12:49:21Z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(3)7yaFtTJYHJDtb5TWFL8bKuF8KZ4aEX43H6MvSp9leuXQcBHpxzW3j7Qfy8QezOsKmbMyaIeV
dUQw0261zpa6yCG21WcdcYypI0hQwl8jin95fomluA9PSI7bmgBVWLqmcgc4xkHtEES7+aJj
LHandhWM9+YRzOjkOeFCshfcro30nakhx/vbX09szyOje0AlWbieEUDdnkiy40LlTS4BXAzp
fWdGBVfd0CJTaqaBqn</vt:lpwstr>
  </property>
  <property fmtid="{D5CDD505-2E9C-101B-9397-08002B2CF9AE}" pid="3" name="_2015_ms_pID_7253431">
    <vt:lpwstr>j95RtxgcDTTO3itG08XpsLZ7e6TAW9g3VACVuZYDYbpHeAbXUObGx6
0su7CT8QpM5NWt1fPLrsgjIi8ZRAFIiGHROYgt0Egp0+hj3bqXvuBEJBY/nNlLtD2+lHPWm1
fq9Mlns83Yt1pzD1QhOz/48YIefkKufnPAHQOkl5LwkpW8PyKPeX/Lc4M/KrgMDdwFrTEKZ1
dHu+keTmyjPVobt8DhFKy2HMl2t9fuWlQcTg</vt:lpwstr>
  </property>
  <property fmtid="{D5CDD505-2E9C-101B-9397-08002B2CF9AE}" pid="4" name="_2015_ms_pID_7253432">
    <vt:lpwstr>PQ==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