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09" r:id="rId3"/>
    <p:sldId id="411" r:id="rId4"/>
    <p:sldId id="410" r:id="rId5"/>
    <p:sldId id="425" r:id="rId6"/>
    <p:sldId id="420" r:id="rId7"/>
    <p:sldId id="421"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-0440-</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Considerations on CIR report for non-sensing transmission</a:t>
            </a:r>
          </a:p>
          <a:p>
            <a:pPr algn="just" eaLnBrk="1" hangingPunct="1">
              <a:spcBef>
                <a:spcPct val="0"/>
              </a:spcBef>
              <a:buClrTx/>
              <a:buFontTx/>
              <a:buNone/>
              <a:defRPr/>
            </a:pPr>
            <a:r>
              <a:rPr lang="en-US" altLang="en-US" sz="1600" b="1" dirty="0" smtClean="0">
                <a:latin typeface="+mj-lt"/>
              </a:rPr>
              <a:t>Source:</a:t>
            </a:r>
            <a:r>
              <a:rPr lang="en-US" altLang="en-US" sz="1600" dirty="0" smtClean="0">
                <a:latin typeface="+mj-lt"/>
              </a:rPr>
              <a:t> 	Bin Qian</a:t>
            </a:r>
            <a:r>
              <a:rPr lang="en-US" altLang="zh-CN" sz="1600" dirty="0" smtClean="0">
                <a:latin typeface="+mj-lt"/>
              </a:rPr>
              <a:t>, </a:t>
            </a:r>
            <a:r>
              <a:rPr lang="en-US" altLang="en-US" sz="1600" dirty="0" smtClean="0">
                <a:latin typeface="+mj-lt"/>
              </a:rPr>
              <a:t>Chenchen Liu,</a:t>
            </a:r>
            <a:r>
              <a:rPr lang="en-US" altLang="zh-CN" sz="1600" dirty="0" smtClean="0">
                <a:latin typeface="+mj-lt"/>
              </a:rPr>
              <a:t> </a:t>
            </a:r>
            <a:r>
              <a:rPr lang="en-US" altLang="en-US" sz="1600" dirty="0" smtClean="0">
                <a:latin typeface="+mj-lt"/>
              </a:rPr>
              <a:t>Lei </a:t>
            </a:r>
            <a:r>
              <a:rPr lang="en-US" altLang="en-US" sz="1600" dirty="0">
                <a:latin typeface="+mj-lt"/>
              </a:rPr>
              <a:t>Huang, </a:t>
            </a:r>
            <a:r>
              <a:rPr lang="en-US" altLang="zh-CN" sz="1600" dirty="0" err="1">
                <a:latin typeface="+mj-lt"/>
              </a:rPr>
              <a:t>Xiaohui</a:t>
            </a:r>
            <a:r>
              <a:rPr lang="en-US" altLang="zh-CN" sz="1600" dirty="0">
                <a:latin typeface="+mj-lt"/>
              </a:rPr>
              <a:t> Peng, </a:t>
            </a:r>
            <a:r>
              <a:rPr lang="en-US" altLang="en-US" sz="1600" dirty="0" smtClean="0">
                <a:latin typeface="+mj-lt"/>
              </a:rPr>
              <a:t>David </a:t>
            </a:r>
            <a:r>
              <a:rPr lang="en-US" altLang="en-US" sz="1600" dirty="0" err="1" smtClean="0">
                <a:latin typeface="+mj-lt"/>
              </a:rPr>
              <a:t>Xun</a:t>
            </a:r>
            <a:r>
              <a:rPr lang="en-US" altLang="en-US" sz="1600" dirty="0" smtClean="0">
                <a:latin typeface="+mj-lt"/>
              </a:rPr>
              <a:t> Yang (Huawei Technologies)</a:t>
            </a:r>
          </a:p>
          <a:p>
            <a:pPr algn="just" eaLnBrk="1" hangingPunct="1">
              <a:spcBef>
                <a:spcPct val="0"/>
              </a:spcBef>
              <a:buClrTx/>
              <a:buFontTx/>
              <a:buNone/>
              <a:defRPr/>
            </a:pPr>
            <a:r>
              <a:rPr lang="en-US" altLang="en-US" sz="1600" b="1" dirty="0" smtClean="0">
                <a:latin typeface="+mj-lt"/>
              </a:rPr>
              <a:t>Address </a:t>
            </a:r>
            <a:r>
              <a:rPr lang="en-US" altLang="en-US" sz="1600" b="1" dirty="0">
                <a:latin typeface="+mj-lt"/>
              </a:rPr>
              <a:t>: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CIR report, non-sensing PPDU</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093744335"/>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Enable non-sensing packet to perform sensing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802.15/23-284r1, </a:t>
            </a:r>
            <a:r>
              <a:rPr lang="en-US" altLang="zh-CN" sz="1600" dirty="0">
                <a:latin typeface="+mj-lt"/>
              </a:rPr>
              <a:t>"</a:t>
            </a:r>
            <a:r>
              <a:rPr lang="en-US" altLang="zh-CN" sz="1600" dirty="0" smtClean="0">
                <a:latin typeface="+mj-lt"/>
              </a:rPr>
              <a:t>Latest Consensus on UWB Sensing PHY and MAC</a:t>
            </a:r>
            <a:r>
              <a:rPr lang="en-US" altLang="zh-CN" sz="1600" dirty="0">
                <a:latin typeface="+mj-lt"/>
              </a:rPr>
              <a:t>"</a:t>
            </a:r>
            <a:endParaRPr lang="en-US" altLang="zh-CN" sz="1600" dirty="0" smtClean="0">
              <a:latin typeface="+mj-lt"/>
            </a:endParaRPr>
          </a:p>
          <a:p>
            <a:pPr marL="0" indent="0">
              <a:lnSpc>
                <a:spcPct val="140000"/>
              </a:lnSpc>
              <a:buNone/>
            </a:pPr>
            <a:r>
              <a:rPr lang="en-US" altLang="zh-CN" sz="1600" dirty="0" smtClean="0">
                <a:latin typeface="+mj-lt"/>
              </a:rPr>
              <a:t>[2] IEEE 802.15/23-277r1, "Re-purpose transmissions for sensing</a:t>
            </a:r>
            <a:r>
              <a:rPr lang="en-US" altLang="zh-CN" sz="1600" dirty="0">
                <a:latin typeface="+mj-lt"/>
              </a:rPr>
              <a:t>"</a:t>
            </a:r>
          </a:p>
          <a:p>
            <a:pPr marL="0" indent="0">
              <a:lnSpc>
                <a:spcPct val="140000"/>
              </a:lnSpc>
              <a:buNone/>
            </a:pPr>
            <a:r>
              <a:rPr lang="en-US" altLang="zh-CN" sz="1600" dirty="0" smtClean="0">
                <a:latin typeface="+mj-lt"/>
              </a:rPr>
              <a:t>[3] IEEE 802.15/23-437r0, </a:t>
            </a:r>
            <a:r>
              <a:rPr lang="en-US" altLang="zh-CN" sz="1600" dirty="0">
                <a:latin typeface="+mj-lt"/>
              </a:rPr>
              <a:t>"</a:t>
            </a:r>
            <a:r>
              <a:rPr lang="en-US" altLang="zh-CN" sz="1600" dirty="0" smtClean="0">
                <a:latin typeface="+mj-lt"/>
              </a:rPr>
              <a:t>Updates to using non-sensing transmissions for sensing"</a:t>
            </a:r>
          </a:p>
          <a:p>
            <a:pPr marL="0" indent="0">
              <a:lnSpc>
                <a:spcPct val="140000"/>
              </a:lnSpc>
              <a:buNone/>
            </a:pPr>
            <a:r>
              <a:rPr lang="en-US" altLang="zh-CN" sz="1600" dirty="0" smtClean="0">
                <a:latin typeface="+mj-lt"/>
              </a:rPr>
              <a:t>[4] IEEE 802.15/23-438r0, "Text for CIR report for non-sensing transmission"</a:t>
            </a:r>
            <a:endParaRPr lang="en-US" altLang="zh-CN" sz="1600" dirty="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Background</a:t>
            </a:r>
            <a:endParaRPr lang="zh-CN" altLang="en-US" sz="2600" dirty="0"/>
          </a:p>
        </p:txBody>
      </p:sp>
      <p:sp>
        <p:nvSpPr>
          <p:cNvPr id="8" name="内容占位符 2"/>
          <p:cNvSpPr>
            <a:spLocks noGrp="1"/>
          </p:cNvSpPr>
          <p:nvPr>
            <p:ph idx="1"/>
          </p:nvPr>
        </p:nvSpPr>
        <p:spPr>
          <a:xfrm>
            <a:off x="719336" y="1557207"/>
            <a:ext cx="7772400" cy="1554597"/>
          </a:xfrm>
        </p:spPr>
        <p:txBody>
          <a:bodyPr/>
          <a:lstStyle/>
          <a:p>
            <a:pPr algn="just">
              <a:lnSpc>
                <a:spcPct val="180000"/>
              </a:lnSpc>
              <a:buFont typeface="Wingdings" panose="05000000000000000000" pitchFamily="2" charset="2"/>
              <a:buChar char="n"/>
            </a:pPr>
            <a:r>
              <a:rPr lang="en-US" altLang="zh-CN" sz="1800" dirty="0" smtClean="0">
                <a:latin typeface="+mj-lt"/>
              </a:rPr>
              <a:t>In the latest sensing consensus TFD [1], the CIR report could be generated by non-sensing PPDU </a:t>
            </a:r>
            <a:r>
              <a:rPr lang="en-US" altLang="zh-CN" sz="1800" dirty="0" smtClean="0">
                <a:latin typeface="+mj-lt"/>
              </a:rPr>
              <a:t>format</a:t>
            </a:r>
          </a:p>
          <a:p>
            <a:pPr lvl="1" algn="just">
              <a:lnSpc>
                <a:spcPct val="180000"/>
              </a:lnSpc>
              <a:buFont typeface="Wingdings" panose="05000000000000000000" pitchFamily="2" charset="2"/>
              <a:buChar char="Ø"/>
            </a:pPr>
            <a:r>
              <a:rPr lang="en-US" altLang="zh-CN" sz="1400" dirty="0" smtClean="0">
                <a:latin typeface="+mj-lt"/>
              </a:rPr>
              <a:t>Expend the capability of 4z device and 4ab non-sensing device</a:t>
            </a:r>
            <a:endParaRPr lang="en-US" altLang="zh-CN" sz="1400" dirty="0">
              <a:latin typeface="+mj-lt"/>
            </a:endParaRPr>
          </a:p>
          <a:p>
            <a:pPr algn="just">
              <a:lnSpc>
                <a:spcPct val="180000"/>
              </a:lnSpc>
              <a:buFont typeface="Wingdings" panose="05000000000000000000" pitchFamily="2" charset="2"/>
              <a:buChar char="n"/>
            </a:pPr>
            <a:r>
              <a:rPr lang="en-US" altLang="zh-CN" sz="1800" dirty="0" smtClean="0">
                <a:latin typeface="+mj-lt"/>
              </a:rPr>
              <a:t>In [2-4], the parameters of CIR report for non-sensing PPDU are as follows</a:t>
            </a:r>
          </a:p>
          <a:p>
            <a:pPr algn="just">
              <a:lnSpc>
                <a:spcPct val="180000"/>
              </a:lnSpc>
              <a:buFont typeface="Wingdings" panose="05000000000000000000" pitchFamily="2" charset="2"/>
              <a:buChar char="n"/>
            </a:pPr>
            <a:endParaRPr lang="en-US" altLang="zh-CN" sz="1800" dirty="0">
              <a:latin typeface="+mj-lt"/>
            </a:endParaRPr>
          </a:p>
          <a:p>
            <a:pPr algn="just">
              <a:lnSpc>
                <a:spcPct val="180000"/>
              </a:lnSpc>
              <a:buFont typeface="Wingdings" panose="05000000000000000000" pitchFamily="2" charset="2"/>
              <a:buChar char="n"/>
            </a:pPr>
            <a:endParaRPr lang="en-US" altLang="zh-CN" sz="16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1384968377"/>
              </p:ext>
            </p:extLst>
          </p:nvPr>
        </p:nvGraphicFramePr>
        <p:xfrm>
          <a:off x="1557536" y="3717032"/>
          <a:ext cx="6096000" cy="805318"/>
        </p:xfrm>
        <a:graphic>
          <a:graphicData uri="http://schemas.openxmlformats.org/drawingml/2006/table">
            <a:tbl>
              <a:tblPr firstRow="1" bandRow="1">
                <a:tableStyleId>{F5AB1C69-6EDB-4FF4-983F-18BD219EF322}</a:tableStyleId>
              </a:tblPr>
              <a:tblGrid>
                <a:gridCol w="2032000"/>
                <a:gridCol w="2032000"/>
                <a:gridCol w="2032000"/>
              </a:tblGrid>
              <a:tr h="348118">
                <a:tc>
                  <a:txBody>
                    <a:bodyPr/>
                    <a:lstStyle/>
                    <a:p>
                      <a:pPr algn="ctr"/>
                      <a:r>
                        <a:rPr lang="en-US" altLang="zh-CN" sz="1200" b="0" i="0" dirty="0" smtClean="0">
                          <a:solidFill>
                            <a:schemeClr val="tx1"/>
                          </a:solidFill>
                          <a:latin typeface="+mj-lt"/>
                          <a:ea typeface="+mj-ea"/>
                        </a:rPr>
                        <a:t>Bits: 0-1</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i="0" dirty="0" smtClean="0">
                          <a:solidFill>
                            <a:schemeClr val="tx1"/>
                          </a:solidFill>
                          <a:latin typeface="+mj-lt"/>
                          <a:ea typeface="+mj-ea"/>
                        </a:rPr>
                        <a:t>2</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i="0" dirty="0" smtClean="0">
                          <a:solidFill>
                            <a:schemeClr val="tx1"/>
                          </a:solidFill>
                          <a:latin typeface="+mj-lt"/>
                          <a:ea typeface="+mj-ea"/>
                        </a:rPr>
                        <a:t>3-7</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1962">
                <a:tc>
                  <a:txBody>
                    <a:bodyPr/>
                    <a:lstStyle/>
                    <a:p>
                      <a:pPr algn="ctr"/>
                      <a:r>
                        <a:rPr lang="en-US" altLang="zh-CN" sz="1200" dirty="0" smtClean="0">
                          <a:solidFill>
                            <a:schemeClr val="tx1"/>
                          </a:solidFill>
                          <a:latin typeface="+mj-lt"/>
                          <a:ea typeface="+mj-ea"/>
                        </a:rPr>
                        <a:t>Transmission</a:t>
                      </a:r>
                      <a:r>
                        <a:rPr lang="en-US" altLang="zh-CN" sz="1200" baseline="0" dirty="0" smtClean="0">
                          <a:solidFill>
                            <a:schemeClr val="tx1"/>
                          </a:solidFill>
                          <a:latin typeface="+mj-lt"/>
                          <a:ea typeface="+mj-ea"/>
                        </a:rPr>
                        <a:t> Packet Format Identifier</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ea typeface="+mj-ea"/>
                        </a:rPr>
                        <a:t>Source of CIR Report</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ea typeface="+mj-ea"/>
                        </a:rPr>
                        <a:t>Reserved</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内容占位符 2"/>
          <p:cNvSpPr txBox="1">
            <a:spLocks/>
          </p:cNvSpPr>
          <p:nvPr/>
        </p:nvSpPr>
        <p:spPr bwMode="auto">
          <a:xfrm>
            <a:off x="705434" y="4610920"/>
            <a:ext cx="7772400" cy="1775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lvl="1" algn="just">
              <a:lnSpc>
                <a:spcPct val="180000"/>
              </a:lnSpc>
              <a:buFont typeface="Wingdings" panose="05000000000000000000" pitchFamily="2" charset="2"/>
              <a:buChar char="Ø"/>
            </a:pPr>
            <a:r>
              <a:rPr lang="en-US" altLang="zh-CN" sz="1400" kern="0" dirty="0" smtClean="0">
                <a:latin typeface="+mj-lt"/>
              </a:rPr>
              <a:t>Transmission Packet Format Identifier: 0, Ranging; 1, Data Communication; 2, MMS Ranging</a:t>
            </a:r>
          </a:p>
          <a:p>
            <a:pPr lvl="1" algn="just">
              <a:lnSpc>
                <a:spcPct val="180000"/>
              </a:lnSpc>
              <a:buFont typeface="Wingdings" panose="05000000000000000000" pitchFamily="2" charset="2"/>
              <a:buChar char="Ø"/>
            </a:pPr>
            <a:r>
              <a:rPr lang="en-US" altLang="zh-CN" sz="1400" kern="0" dirty="0" smtClean="0">
                <a:latin typeface="+mj-lt"/>
              </a:rPr>
              <a:t>Source of CIR Report: 0, CIR report is generated from SYNC field only (RSF in case of MMS ranging); 1, CIR report is generated from SYNC field and other parts of the packet - STS, PHY Payload (RSF and RIF in case of MMS ranging)</a:t>
            </a:r>
          </a:p>
          <a:p>
            <a:pPr algn="just">
              <a:lnSpc>
                <a:spcPct val="180000"/>
              </a:lnSpc>
              <a:buFont typeface="Wingdings" panose="05000000000000000000" pitchFamily="2" charset="2"/>
              <a:buChar char="n"/>
            </a:pPr>
            <a:endParaRPr lang="en-US" altLang="zh-CN" sz="16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p:txBody>
      </p:sp>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Background</a:t>
            </a:r>
            <a:endParaRPr lang="zh-CN" altLang="en-US" sz="2600" dirty="0"/>
          </a:p>
        </p:txBody>
      </p:sp>
      <p:sp>
        <p:nvSpPr>
          <p:cNvPr id="8" name="内容占位符 2"/>
          <p:cNvSpPr>
            <a:spLocks noGrp="1"/>
          </p:cNvSpPr>
          <p:nvPr>
            <p:ph idx="1"/>
          </p:nvPr>
        </p:nvSpPr>
        <p:spPr>
          <a:xfrm>
            <a:off x="719336" y="1484785"/>
            <a:ext cx="7772400" cy="563136"/>
          </a:xfrm>
        </p:spPr>
        <p:txBody>
          <a:bodyPr/>
          <a:lstStyle/>
          <a:p>
            <a:pPr algn="just">
              <a:lnSpc>
                <a:spcPct val="140000"/>
              </a:lnSpc>
              <a:buFont typeface="Wingdings" panose="05000000000000000000" pitchFamily="2" charset="2"/>
              <a:buChar char="n"/>
            </a:pPr>
            <a:r>
              <a:rPr lang="en-US" altLang="zh-CN" sz="1800" dirty="0" smtClean="0">
                <a:latin typeface="+mj-lt"/>
              </a:rPr>
              <a:t>PPDU formats </a:t>
            </a:r>
            <a:endParaRPr lang="en-US" altLang="zh-CN" sz="16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grpSp>
        <p:nvGrpSpPr>
          <p:cNvPr id="12" name="组合 11"/>
          <p:cNvGrpSpPr/>
          <p:nvPr/>
        </p:nvGrpSpPr>
        <p:grpSpPr>
          <a:xfrm>
            <a:off x="33546" y="2339531"/>
            <a:ext cx="4176464" cy="3167199"/>
            <a:chOff x="551384" y="2996952"/>
            <a:chExt cx="4176464" cy="3167199"/>
          </a:xfrm>
        </p:grpSpPr>
        <p:pic>
          <p:nvPicPr>
            <p:cNvPr id="13" name="图片 12"/>
            <p:cNvPicPr>
              <a:picLocks noChangeAspect="1"/>
            </p:cNvPicPr>
            <p:nvPr/>
          </p:nvPicPr>
          <p:blipFill>
            <a:blip r:embed="rId2"/>
            <a:stretch>
              <a:fillRect/>
            </a:stretch>
          </p:blipFill>
          <p:spPr>
            <a:xfrm>
              <a:off x="1631504" y="2996952"/>
              <a:ext cx="3096344" cy="3167199"/>
            </a:xfrm>
            <a:prstGeom prst="rect">
              <a:avLst/>
            </a:prstGeom>
          </p:spPr>
        </p:pic>
        <p:sp>
          <p:nvSpPr>
            <p:cNvPr id="14" name="文本框 13"/>
            <p:cNvSpPr txBox="1"/>
            <p:nvPr/>
          </p:nvSpPr>
          <p:spPr>
            <a:xfrm>
              <a:off x="1223050" y="2996952"/>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SP0</a:t>
              </a:r>
              <a:endParaRPr lang="zh-CN" altLang="en-US" sz="1200" dirty="0">
                <a:latin typeface="Times New Roman" panose="02020603050405020304" pitchFamily="18" charset="0"/>
                <a:cs typeface="Times New Roman" panose="02020603050405020304" pitchFamily="18" charset="0"/>
              </a:endParaRPr>
            </a:p>
          </p:txBody>
        </p:sp>
        <p:sp>
          <p:nvSpPr>
            <p:cNvPr id="15" name="文本框 14"/>
            <p:cNvSpPr txBox="1"/>
            <p:nvPr/>
          </p:nvSpPr>
          <p:spPr>
            <a:xfrm>
              <a:off x="1223050" y="3361211"/>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SP1</a:t>
              </a:r>
              <a:endParaRPr lang="zh-CN" altLang="en-US" sz="1200" dirty="0">
                <a:latin typeface="Times New Roman" panose="02020603050405020304" pitchFamily="18" charset="0"/>
                <a:cs typeface="Times New Roman" panose="02020603050405020304" pitchFamily="18" charset="0"/>
              </a:endParaRPr>
            </a:p>
          </p:txBody>
        </p:sp>
        <p:sp>
          <p:nvSpPr>
            <p:cNvPr id="16" name="文本框 15"/>
            <p:cNvSpPr txBox="1"/>
            <p:nvPr/>
          </p:nvSpPr>
          <p:spPr>
            <a:xfrm>
              <a:off x="1223050" y="3725470"/>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SP2</a:t>
              </a:r>
              <a:endParaRPr lang="zh-CN" altLang="en-US" sz="1200" dirty="0">
                <a:latin typeface="Times New Roman" panose="02020603050405020304" pitchFamily="18" charset="0"/>
                <a:cs typeface="Times New Roman" panose="02020603050405020304" pitchFamily="18" charset="0"/>
              </a:endParaRPr>
            </a:p>
          </p:txBody>
        </p:sp>
        <p:sp>
          <p:nvSpPr>
            <p:cNvPr id="17" name="文本框 16"/>
            <p:cNvSpPr txBox="1"/>
            <p:nvPr/>
          </p:nvSpPr>
          <p:spPr>
            <a:xfrm>
              <a:off x="1223050" y="4088723"/>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SP3</a:t>
              </a:r>
              <a:endParaRPr lang="zh-CN" altLang="en-US" sz="1200" dirty="0">
                <a:latin typeface="Times New Roman" panose="02020603050405020304" pitchFamily="18" charset="0"/>
                <a:cs typeface="Times New Roman" panose="02020603050405020304" pitchFamily="18" charset="0"/>
              </a:endParaRPr>
            </a:p>
          </p:txBody>
        </p:sp>
        <p:sp>
          <p:nvSpPr>
            <p:cNvPr id="18" name="文本框 17"/>
            <p:cNvSpPr txBox="1"/>
            <p:nvPr/>
          </p:nvSpPr>
          <p:spPr>
            <a:xfrm>
              <a:off x="983432" y="4451147"/>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SENS0</a:t>
              </a:r>
              <a:endParaRPr lang="zh-CN" altLang="en-US" sz="1200" dirty="0">
                <a:latin typeface="Times New Roman" panose="02020603050405020304" pitchFamily="18" charset="0"/>
                <a:cs typeface="Times New Roman" panose="02020603050405020304" pitchFamily="18" charset="0"/>
              </a:endParaRPr>
            </a:p>
          </p:txBody>
        </p:sp>
        <p:sp>
          <p:nvSpPr>
            <p:cNvPr id="19" name="文本框 18"/>
            <p:cNvSpPr txBox="1"/>
            <p:nvPr/>
          </p:nvSpPr>
          <p:spPr>
            <a:xfrm>
              <a:off x="983432" y="4797532"/>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SENS1</a:t>
              </a:r>
              <a:endParaRPr lang="zh-CN" altLang="en-US" sz="1200" dirty="0">
                <a:latin typeface="Times New Roman" panose="02020603050405020304" pitchFamily="18" charset="0"/>
                <a:cs typeface="Times New Roman" panose="02020603050405020304" pitchFamily="18" charset="0"/>
              </a:endParaRPr>
            </a:p>
          </p:txBody>
        </p:sp>
        <p:sp>
          <p:nvSpPr>
            <p:cNvPr id="20" name="文本框 19"/>
            <p:cNvSpPr txBox="1"/>
            <p:nvPr/>
          </p:nvSpPr>
          <p:spPr>
            <a:xfrm>
              <a:off x="974442" y="5179665"/>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SENS2</a:t>
              </a:r>
              <a:endParaRPr lang="zh-CN" altLang="en-US" sz="1200" dirty="0">
                <a:latin typeface="Times New Roman" panose="02020603050405020304" pitchFamily="18" charset="0"/>
                <a:cs typeface="Times New Roman" panose="02020603050405020304" pitchFamily="18" charset="0"/>
              </a:endParaRPr>
            </a:p>
          </p:txBody>
        </p:sp>
        <p:sp>
          <p:nvSpPr>
            <p:cNvPr id="21" name="文本框 20"/>
            <p:cNvSpPr txBox="1"/>
            <p:nvPr/>
          </p:nvSpPr>
          <p:spPr>
            <a:xfrm>
              <a:off x="551384" y="5540553"/>
              <a:ext cx="114597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Dynamic data</a:t>
              </a:r>
              <a:endParaRPr lang="zh-CN" altLang="en-US" sz="1200" dirty="0">
                <a:latin typeface="Times New Roman" panose="02020603050405020304" pitchFamily="18" charset="0"/>
                <a:cs typeface="Times New Roman" panose="02020603050405020304" pitchFamily="18" charset="0"/>
              </a:endParaRPr>
            </a:p>
          </p:txBody>
        </p:sp>
        <p:sp>
          <p:nvSpPr>
            <p:cNvPr id="22" name="文本框 21"/>
            <p:cNvSpPr txBox="1"/>
            <p:nvPr/>
          </p:nvSpPr>
          <p:spPr>
            <a:xfrm>
              <a:off x="974442" y="5835758"/>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MMS</a:t>
              </a:r>
              <a:endParaRPr lang="zh-CN" altLang="en-US" sz="1200" dirty="0">
                <a:latin typeface="Times New Roman" panose="02020603050405020304" pitchFamily="18" charset="0"/>
                <a:cs typeface="Times New Roman" panose="02020603050405020304" pitchFamily="18" charset="0"/>
              </a:endParaRPr>
            </a:p>
          </p:txBody>
        </p:sp>
      </p:grpSp>
      <p:graphicFrame>
        <p:nvGraphicFramePr>
          <p:cNvPr id="23" name="表格 22"/>
          <p:cNvGraphicFramePr>
            <a:graphicFrameLocks noGrp="1"/>
          </p:cNvGraphicFramePr>
          <p:nvPr>
            <p:extLst>
              <p:ext uri="{D42A27DB-BD31-4B8C-83A1-F6EECF244321}">
                <p14:modId xmlns:p14="http://schemas.microsoft.com/office/powerpoint/2010/main" val="275932903"/>
              </p:ext>
            </p:extLst>
          </p:nvPr>
        </p:nvGraphicFramePr>
        <p:xfrm>
          <a:off x="4499992" y="2969744"/>
          <a:ext cx="4386074" cy="2443480"/>
        </p:xfrm>
        <a:graphic>
          <a:graphicData uri="http://schemas.openxmlformats.org/drawingml/2006/table">
            <a:tbl>
              <a:tblPr firstRow="1" bandRow="1">
                <a:tableStyleId>{F5AB1C69-6EDB-4FF4-983F-18BD219EF322}</a:tableStyleId>
              </a:tblPr>
              <a:tblGrid>
                <a:gridCol w="2193037"/>
                <a:gridCol w="2193037"/>
              </a:tblGrid>
              <a:tr h="370840">
                <a:tc>
                  <a:txBody>
                    <a:bodyPr/>
                    <a:lstStyle/>
                    <a:p>
                      <a:r>
                        <a:rPr lang="en-US" altLang="zh-CN" sz="1400" b="0" dirty="0" smtClean="0">
                          <a:solidFill>
                            <a:schemeClr val="tx1"/>
                          </a:solidFill>
                          <a:latin typeface="Times New Roman" panose="02020603050405020304" pitchFamily="18" charset="0"/>
                          <a:cs typeface="Times New Roman" panose="02020603050405020304" pitchFamily="18" charset="0"/>
                        </a:rPr>
                        <a:t>Device Type </a:t>
                      </a:r>
                      <a:endParaRPr lang="zh-CN" alt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b="0" dirty="0" smtClean="0">
                          <a:solidFill>
                            <a:schemeClr val="tx1"/>
                          </a:solidFill>
                          <a:latin typeface="Times New Roman" panose="02020603050405020304" pitchFamily="18" charset="0"/>
                          <a:cs typeface="Times New Roman" panose="02020603050405020304" pitchFamily="18" charset="0"/>
                        </a:rPr>
                        <a:t>Mandatory Supported PPDU</a:t>
                      </a:r>
                      <a:endParaRPr lang="zh-CN" alt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4z device</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ranging device (HRP-ARDEV)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MMS</a:t>
                      </a:r>
                      <a:endParaRPr lang="zh-CN" altLang="en-US" sz="1400" b="0" kern="1200" dirty="0" smtClean="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sensing device (HRP-SDEV)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SENS0</a:t>
                      </a:r>
                      <a:endParaRPr lang="zh-CN" altLang="en-US" sz="1400" b="0" kern="1200" dirty="0" smtClean="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data device (HRP-LLDDEV)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Dynamic data</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4" name="内容占位符 2"/>
          <p:cNvSpPr txBox="1">
            <a:spLocks/>
          </p:cNvSpPr>
          <p:nvPr/>
        </p:nvSpPr>
        <p:spPr bwMode="auto">
          <a:xfrm>
            <a:off x="719336" y="5608809"/>
            <a:ext cx="7772400" cy="819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kern="0" dirty="0" smtClean="0">
                <a:latin typeface="+mj-lt"/>
              </a:rPr>
              <a:t>In this contribution, we consider the scenarios where non-sensing PPDU formats are used to perform sensing only</a:t>
            </a:r>
            <a:endParaRPr lang="en-US" altLang="zh-CN" sz="16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p:txBody>
      </p:sp>
    </p:spTree>
    <p:extLst>
      <p:ext uri="{BB962C8B-B14F-4D97-AF65-F5344CB8AC3E}">
        <p14:creationId xmlns:p14="http://schemas.microsoft.com/office/powerpoint/2010/main" val="108743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Transmission Packet Format </a:t>
            </a:r>
            <a:r>
              <a:rPr lang="en-US" altLang="zh-CN" sz="2800" dirty="0" smtClean="0">
                <a:solidFill>
                  <a:schemeClr val="tx1"/>
                </a:solidFill>
              </a:rPr>
              <a:t>Identifier Field</a:t>
            </a:r>
            <a:endParaRPr lang="zh-CN" altLang="en-US" sz="2800" dirty="0">
              <a:solidFill>
                <a:schemeClr val="tx1"/>
              </a:solidFill>
            </a:endParaRPr>
          </a:p>
        </p:txBody>
      </p:sp>
      <p:sp>
        <p:nvSpPr>
          <p:cNvPr id="8" name="内容占位符 2"/>
          <p:cNvSpPr>
            <a:spLocks noGrp="1"/>
          </p:cNvSpPr>
          <p:nvPr>
            <p:ph idx="1"/>
          </p:nvPr>
        </p:nvSpPr>
        <p:spPr>
          <a:xfrm>
            <a:off x="719336" y="1484784"/>
            <a:ext cx="7772400" cy="2016898"/>
          </a:xfrm>
        </p:spPr>
        <p:txBody>
          <a:bodyPr/>
          <a:lstStyle/>
          <a:p>
            <a:pPr algn="just">
              <a:lnSpc>
                <a:spcPct val="160000"/>
              </a:lnSpc>
              <a:buFont typeface="Wingdings" panose="05000000000000000000" pitchFamily="2" charset="2"/>
              <a:buChar char="n"/>
            </a:pPr>
            <a:r>
              <a:rPr lang="en-US" altLang="zh-CN" sz="1800" dirty="0" smtClean="0">
                <a:latin typeface="+mj-lt"/>
              </a:rPr>
              <a:t>It is not reasonable to apply the dynamic data packet for sensing</a:t>
            </a:r>
          </a:p>
          <a:p>
            <a:pPr lvl="1" algn="just">
              <a:lnSpc>
                <a:spcPct val="160000"/>
              </a:lnSpc>
              <a:buFont typeface="Wingdings" panose="05000000000000000000" pitchFamily="2" charset="2"/>
              <a:buChar char="Ø"/>
            </a:pPr>
            <a:r>
              <a:rPr lang="en-US" altLang="zh-CN" sz="1600" dirty="0" smtClean="0">
                <a:latin typeface="+mj-lt"/>
              </a:rPr>
              <a:t>The encoding and decoding of PHR1 will introduce additional complexity</a:t>
            </a:r>
          </a:p>
          <a:p>
            <a:pPr lvl="1" algn="just">
              <a:lnSpc>
                <a:spcPct val="160000"/>
              </a:lnSpc>
              <a:buFont typeface="Wingdings" panose="05000000000000000000" pitchFamily="2" charset="2"/>
              <a:buChar char="Ø"/>
            </a:pPr>
            <a:r>
              <a:rPr lang="en-US" altLang="zh-CN" sz="1600" dirty="0" smtClean="0">
                <a:latin typeface="+mj-lt"/>
              </a:rPr>
              <a:t>All the devices supported the dynamic data packet will definitely support SP0, SP1, and SP3</a:t>
            </a:r>
          </a:p>
          <a:p>
            <a:pPr algn="just">
              <a:lnSpc>
                <a:spcPct val="160000"/>
              </a:lnSpc>
              <a:buFont typeface="Wingdings" panose="05000000000000000000" pitchFamily="2" charset="2"/>
              <a:buChar char="n"/>
            </a:pPr>
            <a:r>
              <a:rPr lang="en-US" altLang="zh-CN" sz="1800" dirty="0" smtClean="0">
                <a:latin typeface="+mj-lt"/>
              </a:rPr>
              <a:t>Suggested 1-bit Transmission Packet Format Identifier Field</a:t>
            </a:r>
          </a:p>
          <a:p>
            <a:pPr algn="just">
              <a:lnSpc>
                <a:spcPct val="160000"/>
              </a:lnSpc>
              <a:buFont typeface="Wingdings" panose="05000000000000000000" pitchFamily="2" charset="2"/>
              <a:buChar char="n"/>
            </a:pPr>
            <a:endParaRPr lang="en-US" altLang="zh-CN" sz="2000" dirty="0" smtClean="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1959759398"/>
              </p:ext>
            </p:extLst>
          </p:nvPr>
        </p:nvGraphicFramePr>
        <p:xfrm>
          <a:off x="1475893" y="3876027"/>
          <a:ext cx="6096000" cy="1112520"/>
        </p:xfrm>
        <a:graphic>
          <a:graphicData uri="http://schemas.openxmlformats.org/drawingml/2006/table">
            <a:tbl>
              <a:tblPr firstRow="1" bandRow="1">
                <a:tableStyleId>{F5AB1C69-6EDB-4FF4-983F-18BD219EF322}</a:tableStyleId>
              </a:tblPr>
              <a:tblGrid>
                <a:gridCol w="3048000"/>
                <a:gridCol w="3048000"/>
              </a:tblGrid>
              <a:tr h="370840">
                <a:tc>
                  <a:txBody>
                    <a:bodyPr/>
                    <a:lstStyle/>
                    <a:p>
                      <a:pPr algn="ctr"/>
                      <a:r>
                        <a:rPr lang="en-US" altLang="zh-CN" sz="1400" b="0" dirty="0" smtClean="0">
                          <a:solidFill>
                            <a:schemeClr val="tx1"/>
                          </a:solidFill>
                          <a:latin typeface="+mj-lt"/>
                        </a:rPr>
                        <a:t>Transmission Packet Format Identifier</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Transmission Packet Format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dirty="0" smtClean="0">
                          <a:solidFill>
                            <a:schemeClr val="tx1"/>
                          </a:solidFill>
                          <a:latin typeface="+mj-lt"/>
                        </a:rPr>
                        <a:t>0</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SP0-SP3 packet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dirty="0" smtClean="0">
                          <a:solidFill>
                            <a:schemeClr val="tx1"/>
                          </a:solidFill>
                          <a:latin typeface="+mj-lt"/>
                        </a:rPr>
                        <a:t>1</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MMS packet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Source of CIR Report Field</a:t>
            </a:r>
            <a:endParaRPr lang="zh-CN" altLang="en-US" sz="2600" dirty="0"/>
          </a:p>
        </p:txBody>
      </p:sp>
      <p:sp>
        <p:nvSpPr>
          <p:cNvPr id="8" name="内容占位符 2"/>
          <p:cNvSpPr>
            <a:spLocks noGrp="1"/>
          </p:cNvSpPr>
          <p:nvPr>
            <p:ph idx="1"/>
          </p:nvPr>
        </p:nvSpPr>
        <p:spPr>
          <a:xfrm>
            <a:off x="719336" y="1484783"/>
            <a:ext cx="7772400" cy="2858243"/>
          </a:xfrm>
        </p:spPr>
        <p:txBody>
          <a:bodyPr/>
          <a:lstStyle/>
          <a:p>
            <a:pPr algn="just">
              <a:lnSpc>
                <a:spcPct val="120000"/>
              </a:lnSpc>
              <a:buFont typeface="Wingdings" panose="05000000000000000000" pitchFamily="2" charset="2"/>
              <a:buChar char="n"/>
            </a:pPr>
            <a:r>
              <a:rPr lang="en-US" altLang="zh-CN" sz="1600" dirty="0" smtClean="0">
                <a:latin typeface="+mj-lt"/>
              </a:rPr>
              <a:t>Current Source of CIR Report field allows to apply PHY Payload to generate the CIR report, which will introduce much more complexity</a:t>
            </a:r>
          </a:p>
          <a:p>
            <a:pPr algn="just">
              <a:lnSpc>
                <a:spcPct val="120000"/>
              </a:lnSpc>
              <a:buFont typeface="Wingdings" panose="05000000000000000000" pitchFamily="2" charset="2"/>
              <a:buChar char="n"/>
            </a:pPr>
            <a:r>
              <a:rPr lang="en-US" altLang="zh-CN" sz="1600" dirty="0" smtClean="0">
                <a:latin typeface="+mj-lt"/>
              </a:rPr>
              <a:t>Further, the current description when Source of CIR Report field being 1 is not clear</a:t>
            </a:r>
          </a:p>
          <a:p>
            <a:pPr algn="just">
              <a:lnSpc>
                <a:spcPct val="120000"/>
              </a:lnSpc>
              <a:buFont typeface="Wingdings" panose="05000000000000000000" pitchFamily="2" charset="2"/>
              <a:buChar char="n"/>
            </a:pPr>
            <a:r>
              <a:rPr lang="en-US" altLang="zh-CN" sz="1600" dirty="0" smtClean="0">
                <a:latin typeface="+mj-lt"/>
              </a:rPr>
              <a:t>Additionally, some combinations of the transmission packet and the source of CIR are not valid, e.g., NBA RIF-only </a:t>
            </a:r>
            <a:r>
              <a:rPr lang="en-US" altLang="zh-CN" sz="1600" dirty="0">
                <a:latin typeface="+mj-lt"/>
              </a:rPr>
              <a:t>MMS </a:t>
            </a:r>
            <a:r>
              <a:rPr lang="en-US" altLang="zh-CN" sz="1600" dirty="0" smtClean="0">
                <a:latin typeface="+mj-lt"/>
              </a:rPr>
              <a:t>and generation of CIR report from SYNC, SP0 and generation of CIR report from STS</a:t>
            </a:r>
          </a:p>
          <a:p>
            <a:pPr algn="just">
              <a:lnSpc>
                <a:spcPct val="120000"/>
              </a:lnSpc>
              <a:buFont typeface="Wingdings" panose="05000000000000000000" pitchFamily="2" charset="2"/>
              <a:buChar char="n"/>
            </a:pPr>
            <a:r>
              <a:rPr lang="en-US" altLang="zh-CN" sz="1600" dirty="0" smtClean="0">
                <a:latin typeface="+mj-lt"/>
              </a:rPr>
              <a:t>It is suggested to indicate the source of CIR report according to the transmission packet instead of a specific Source of CIR Report field</a:t>
            </a:r>
          </a:p>
          <a:p>
            <a:pPr algn="just">
              <a:lnSpc>
                <a:spcPct val="120000"/>
              </a:lnSpc>
              <a:buFont typeface="Wingdings" panose="05000000000000000000" pitchFamily="2" charset="2"/>
              <a:buChar char="n"/>
            </a:pPr>
            <a:r>
              <a:rPr lang="en-US" altLang="zh-CN" sz="1600" dirty="0">
                <a:latin typeface="+mj-lt"/>
              </a:rPr>
              <a:t>Example</a:t>
            </a:r>
          </a:p>
        </p:txBody>
      </p:sp>
      <p:graphicFrame>
        <p:nvGraphicFramePr>
          <p:cNvPr id="3" name="表格 2"/>
          <p:cNvGraphicFramePr>
            <a:graphicFrameLocks noGrp="1"/>
          </p:cNvGraphicFramePr>
          <p:nvPr>
            <p:extLst>
              <p:ext uri="{D42A27DB-BD31-4B8C-83A1-F6EECF244321}">
                <p14:modId xmlns:p14="http://schemas.microsoft.com/office/powerpoint/2010/main" val="1651932368"/>
              </p:ext>
            </p:extLst>
          </p:nvPr>
        </p:nvGraphicFramePr>
        <p:xfrm>
          <a:off x="1619672" y="4437112"/>
          <a:ext cx="6120680" cy="1944216"/>
        </p:xfrm>
        <a:graphic>
          <a:graphicData uri="http://schemas.openxmlformats.org/drawingml/2006/table">
            <a:tbl>
              <a:tblPr firstRow="1" bandRow="1">
                <a:tableStyleId>{F5AB1C69-6EDB-4FF4-983F-18BD219EF322}</a:tableStyleId>
              </a:tblPr>
              <a:tblGrid>
                <a:gridCol w="3060340"/>
                <a:gridCol w="3060340"/>
              </a:tblGrid>
              <a:tr h="324036">
                <a:tc>
                  <a:txBody>
                    <a:bodyPr/>
                    <a:lstStyle/>
                    <a:p>
                      <a:pPr algn="ctr"/>
                      <a:r>
                        <a:rPr lang="en-US" altLang="zh-CN" sz="1200" b="0" dirty="0" smtClean="0">
                          <a:solidFill>
                            <a:schemeClr val="tx1"/>
                          </a:solidFill>
                          <a:latin typeface="+mj-lt"/>
                        </a:rPr>
                        <a:t>Transmission Packet</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Source of CIR report</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SP0</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SYNC</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SP1-SP3</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STS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RSF-only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RSF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RIF-only</a:t>
                      </a:r>
                      <a:r>
                        <a:rPr lang="en-US" altLang="zh-CN" sz="1200" b="0" baseline="0" dirty="0" smtClean="0">
                          <a:solidFill>
                            <a:schemeClr val="tx1"/>
                          </a:solidFill>
                          <a:latin typeface="+mj-lt"/>
                        </a:rPr>
                        <a:t>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RIF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Mixed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RSF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smtClean="0">
                <a:latin typeface="+mj-lt"/>
              </a:rPr>
              <a:t>To avoid unnecessary complexity, it is proposed not to apply the dynamic data packet to perform sensing and not to generate the CIR report from PHY payload</a:t>
            </a:r>
          </a:p>
          <a:p>
            <a:pPr algn="just">
              <a:lnSpc>
                <a:spcPct val="160000"/>
              </a:lnSpc>
              <a:buFont typeface="Wingdings" panose="05000000000000000000" pitchFamily="2" charset="2"/>
              <a:buChar char="n"/>
            </a:pPr>
            <a:r>
              <a:rPr lang="en-US" altLang="zh-CN" sz="1800" dirty="0" smtClean="0">
                <a:latin typeface="+mj-lt"/>
              </a:rPr>
              <a:t>It is suggested to use an 1-bit Transmission Packet Format Identifier field</a:t>
            </a:r>
          </a:p>
          <a:p>
            <a:pPr algn="just">
              <a:lnSpc>
                <a:spcPct val="160000"/>
              </a:lnSpc>
              <a:buFont typeface="Wingdings" panose="05000000000000000000" pitchFamily="2" charset="2"/>
              <a:buChar char="n"/>
            </a:pPr>
            <a:r>
              <a:rPr lang="en-US" altLang="zh-CN" sz="1800" dirty="0" smtClean="0">
                <a:latin typeface="+mj-lt"/>
              </a:rPr>
              <a:t>It is suggested to indicate the source of CIR report according to the transmission packet instead of </a:t>
            </a:r>
            <a:r>
              <a:rPr lang="en-US" altLang="zh-CN" sz="1800" smtClean="0">
                <a:latin typeface="+mj-lt"/>
              </a:rPr>
              <a:t>a specific field</a:t>
            </a:r>
            <a:endParaRPr lang="en-US" altLang="zh-CN" sz="1800" dirty="0">
              <a:latin typeface="+mj-lt"/>
            </a:endParaRPr>
          </a:p>
        </p:txBody>
      </p:sp>
    </p:spTree>
    <p:extLst>
      <p:ext uri="{BB962C8B-B14F-4D97-AF65-F5344CB8AC3E}">
        <p14:creationId xmlns:p14="http://schemas.microsoft.com/office/powerpoint/2010/main" val="4231048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760</Words>
  <Application>Microsoft Office PowerPoint</Application>
  <PresentationFormat>全屏显示(4:3)</PresentationFormat>
  <Paragraphs>138</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 Unicode MS</vt:lpstr>
      <vt:lpstr>MS PGothic</vt:lpstr>
      <vt:lpstr>Arial</vt:lpstr>
      <vt:lpstr>Calibri</vt:lpstr>
      <vt:lpstr>Times New Roman</vt:lpstr>
      <vt:lpstr>Wingdings</vt:lpstr>
      <vt:lpstr>IEEE-P802_15</vt:lpstr>
      <vt:lpstr>PowerPoint 演示文稿</vt:lpstr>
      <vt:lpstr>PowerPoint 演示文稿</vt:lpstr>
      <vt:lpstr>Reference</vt:lpstr>
      <vt:lpstr>Background</vt:lpstr>
      <vt:lpstr>Background</vt:lpstr>
      <vt:lpstr>Transmission Packet Format Identifier Field</vt:lpstr>
      <vt:lpstr>Source of CIR Report Field</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2023-08-08T09:15:07Z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(3)PHJDsjjjZnGPqsvf3JrbcbmKwwOncKqyd3adCQzhBiENsHwnHu/nHxI44xmQIwnAqB5x3sPs
k6uhKXKxzENeBJ4K/SFLbA4W5taR8JCofcbMJ8wbgrW/OjnCyXB1+tSmAA7lCWeSl1aqH7HE
rlei4PvqozngZOyAzLBCGS7318Nry9jC1uqIlNoet+Kr+HpsPQBM2N9HE5bSmYA3UmPRvPK5
/3dvf979MYCzgfGRNv</vt:lpwstr>
  </property>
  <property fmtid="{D5CDD505-2E9C-101B-9397-08002B2CF9AE}" pid="3" name="_2015_ms_pID_7253431">
    <vt:lpwstr>qQEtv7l1CAV7A3gJOM0Lk9hMhH7hnhhRGjgzRh5XS3ewqn6t15TO0M
xDKzgxDgbMZtT9QOtT8Y/vnAFi+6DIMc8nSeAc/gKVo+8Pee3cUHiRlclNZv4lCsAQiID5Pv
F0tgUtgi+u7kWc+NAmstx18us2spany4Farg7kyReEBjaZm2+JDqXhiymdTCZgJNPpjtw4to
a+c05S7xKgSQSOIyvxvSa24sM3o4xokAgY3Q</vt:lpwstr>
  </property>
  <property fmtid="{D5CDD505-2E9C-101B-9397-08002B2CF9AE}" pid="4" name="_2015_ms_pID_7253432">
    <vt:lpwstr>Lw==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