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bookmarkIdSeed="4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905" r:id="rId3"/>
    <p:sldId id="906" r:id="rId4"/>
    <p:sldId id="907" r:id="rId5"/>
    <p:sldId id="908" r:id="rId6"/>
    <p:sldId id="910" r:id="rId7"/>
    <p:sldId id="902" r:id="rId8"/>
    <p:sldId id="909" r:id="rId9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olcomb, Jay" initials="HJ" lastIdx="2" clrIdx="0">
    <p:extLst>
      <p:ext uri="{19B8F6BF-5375-455C-9EA6-DF929625EA0E}">
        <p15:presenceInfo xmlns:p15="http://schemas.microsoft.com/office/powerpoint/2012/main" userId="S::jholcomb@itron.com::aee8fcb3-73df-479f-8979-0e12987586b3" providerId="AD"/>
      </p:ext>
    </p:extLst>
  </p:cmAuthor>
  <p:cmAuthor id="2" name="Al Petrick" initials="AP" lastIdx="1" clrIdx="1">
    <p:extLst>
      <p:ext uri="{19B8F6BF-5375-455C-9EA6-DF929625EA0E}">
        <p15:presenceInfo xmlns:p15="http://schemas.microsoft.com/office/powerpoint/2012/main" userId="b177fa8dd07d8d01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FF7C80"/>
    <a:srgbClr val="D5F4FF"/>
    <a:srgbClr val="85DFFF"/>
    <a:srgbClr val="FF9999"/>
    <a:srgbClr val="990033"/>
    <a:srgbClr val="993300"/>
    <a:srgbClr val="CC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994" autoAdjust="0"/>
    <p:restoredTop sz="83313" autoAdjust="0"/>
  </p:normalViewPr>
  <p:slideViewPr>
    <p:cSldViewPr>
      <p:cViewPr varScale="1">
        <p:scale>
          <a:sx n="71" d="100"/>
          <a:sy n="71" d="100"/>
        </p:scale>
        <p:origin x="1382" y="43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-165486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1896"/>
    </p:cViewPr>
  </p:sorterViewPr>
  <p:notesViewPr>
    <p:cSldViewPr>
      <p:cViewPr varScale="1">
        <p:scale>
          <a:sx n="96" d="100"/>
          <a:sy n="96" d="100"/>
        </p:scale>
        <p:origin x="2370" y="8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9/8/2023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959691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613207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617204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798487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076605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3072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802.11-15/0496r1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May 2015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Edward Au (Marvell Semiconductor)</a:t>
            </a:r>
          </a:p>
        </p:txBody>
      </p:sp>
      <p:sp>
        <p:nvSpPr>
          <p:cNvPr id="30727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mtClean="0"/>
              <a:t>Page </a:t>
            </a:r>
            <a:fld id="{0443A435-A4ED-4F85-A75F-76EA0CCD3928}" type="slidenum">
              <a:rPr lang="en-US" altLang="en-US" smtClean="0"/>
              <a:pPr>
                <a:spcBef>
                  <a:spcPct val="0"/>
                </a:spcBef>
              </a:pPr>
              <a:t>7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95771118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08690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5689601" y="6475414"/>
            <a:ext cx="808567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Edward Au (Huawei)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14400" y="304800"/>
            <a:ext cx="3048000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September 2023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>
          <a:xfrm>
            <a:off x="912285" y="382970"/>
            <a:ext cx="2948516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September 2023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Edward Au (Huawei)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>
          <a:xfrm>
            <a:off x="5588001" y="6475414"/>
            <a:ext cx="910167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12285" y="382970"/>
            <a:ext cx="2948516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September 2023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12000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Edward Au (Huawei)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588001" y="6475414"/>
            <a:ext cx="91016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861484" y="628628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4" y="6475413"/>
            <a:ext cx="870431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 smtClean="0">
                <a:solidFill>
                  <a:srgbClr val="000000"/>
                </a:solidFill>
              </a:rPr>
              <a:t>Liaison</a:t>
            </a:r>
            <a:r>
              <a:rPr lang="en-GB" sz="1200" baseline="0" dirty="0" smtClean="0">
                <a:solidFill>
                  <a:srgbClr val="000000"/>
                </a:solidFill>
              </a:rPr>
              <a:t> report</a:t>
            </a:r>
            <a:endParaRPr lang="en-GB" sz="1200" dirty="0">
              <a:solidFill>
                <a:srgbClr val="000000"/>
              </a:solidFill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534117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802.15-23/0439r0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5" r:id="rId2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7" Type="http://schemas.openxmlformats.org/officeDocument/2006/relationships/image" Target="../media/image1.e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Microsoft_Word_97_-_2003_Document1.doc"/><Relationship Id="rId5" Type="http://schemas.openxmlformats.org/officeDocument/2006/relationships/oleObject" Target="../embeddings/oleObject1.bin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8/dcn/23/18-23-0082-03-0000-proposed-modifications-to-itu-r-m-1450-5-for-sep-2023-wp5a-meeting.pdf" TargetMode="External"/><Relationship Id="rId3" Type="http://schemas.openxmlformats.org/officeDocument/2006/relationships/hyperlink" Target="https://mentor.ieee.org/802.18/documents?is_dcn=35&amp;is_year=2022" TargetMode="External"/><Relationship Id="rId7" Type="http://schemas.openxmlformats.org/officeDocument/2006/relationships/hyperlink" Target="https://mentor.ieee.org/802.18/dcn/23/18-23-0085-08-0000-proposed-response-to-european-commission-rspg-on-development-of-6g.pdf" TargetMode="External"/><Relationship Id="rId12" Type="http://schemas.openxmlformats.org/officeDocument/2006/relationships/hyperlink" Target="https://mentor.ieee.org/802.18/dcn/23/18-23-0098-04-0000-draft-response-to-china-miit-s-consultation-on-the-proposed-abolition-of-two-normative-documents-re-40-50-ghz-band.pdf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mentor.ieee.org/802.18/dcn/23/18-23-0081-08-0000-proposed-response-to-japan-mic-consultation-on-technical-conditions-re-wireless-lan-systems.pdf" TargetMode="External"/><Relationship Id="rId11" Type="http://schemas.openxmlformats.org/officeDocument/2006/relationships/hyperlink" Target="https://mentor.ieee.org/802.18/dcn/23/18-23-0094-11-0000-draft-response-czech-spectrum-strategy-consultation.pdf" TargetMode="External"/><Relationship Id="rId5" Type="http://schemas.openxmlformats.org/officeDocument/2006/relationships/hyperlink" Target="https://mentor.ieee.org/802.18/dcn/23/18-23-0077-09-0000-proposed-response-to-malaysia-mcmc-s-consultation-on-wrc-23.pdf" TargetMode="External"/><Relationship Id="rId10" Type="http://schemas.openxmlformats.org/officeDocument/2006/relationships/hyperlink" Target="https://mentor.ieee.org/802.18/dcn/23/18-23-0084-03-0000-ieee-802-s-views-on-annex-17-to-document-5a-597-e-for-sep-2023-wp5a-meeting.pdf" TargetMode="External"/><Relationship Id="rId4" Type="http://schemas.openxmlformats.org/officeDocument/2006/relationships/image" Target="../media/image2.png"/><Relationship Id="rId9" Type="http://schemas.openxmlformats.org/officeDocument/2006/relationships/hyperlink" Target="https://mentor.ieee.org/802.18/dcn/23/18-23-0083-01-0000-proposed-modifications-to-itu-r-m-1801-2-for-sep-2023-wp5a-meeting.pdf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8/dcn/23/18-23-0075-00-0000-framework-and-overall-objectives-of-the-future-development-of-imt-for-2030-and-beyond.docx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hyperlink" Target="https://mentor.ieee.org/802.18/dcn/23/18-23-0097-02-ISUS-revised-ieee-sa-spectrum-policy-statement-post-ieee-stakeholder-review.docx" TargetMode="External"/><Relationship Id="rId4" Type="http://schemas.openxmlformats.org/officeDocument/2006/relationships/hyperlink" Target="https://mentor.ieee.org/802.18/dcn/23/18-23-0078-00-0000-liaison-statement-to-external-organizations-engaged-in-recommendation-itu-r-m-2012-on-the-schedule-for-updating-recommendation-itu-r-m-2012-to-revision-7.docx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ofcom.org.uk/consultations-and-statements/category-1/hybrid-sharing-to-access-the-upper-6-ghz-band?utm_medium=email&amp;utm_campaign=Sharing%206%20GHz%20spectrum%20for%20Wi-Fi%20and%20mobile&amp;utm_content=Sharing%206%20GHz%20spectrum%20for%20Wi-Fi%20and%20mobile+CID_d5d87731c29b201f83e1ae761599b562&amp;utm_source=updates&amp;utm_term=new%20approach%20being%20explored%20by%20Ofcom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hyperlink" Target="https://docs.fcc.gov/public/attachments/FCC-23-65A1.pdf" TargetMode="External"/><Relationship Id="rId4" Type="http://schemas.openxmlformats.org/officeDocument/2006/relationships/hyperlink" Target="https://docs.fcc.gov/public/attachments/FCC-23-63A1.pdf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8/documents?is_dcn=38&amp;is_group=0000&amp;is_year=2016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hyperlink" Target="https://calendar.google.com/calendar/u/0/embed?src=c2gedttabtbj4bps23j4847004@group.calendar.google.com&amp;ctz=America/New_York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8/dcn/23/18-23-0097-02-ISUS-revised-ieee-sa-spectrum-policy-statement-post-ieee-stakeholder-review.docx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896949" y="336550"/>
            <a:ext cx="2303451" cy="273050"/>
          </a:xfrm>
        </p:spPr>
        <p:txBody>
          <a:bodyPr/>
          <a:lstStyle/>
          <a:p>
            <a:r>
              <a:rPr lang="en-US" dirty="0" smtClean="0"/>
              <a:t>September 2023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3505200" y="1435894"/>
            <a:ext cx="7772400" cy="1066800"/>
          </a:xfrm>
          <a:ln/>
        </p:spPr>
        <p:txBody>
          <a:bodyPr/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>
                <a:latin typeface="Times New Roman" charset="0"/>
              </a:rPr>
              <a:t>802.18 to 802.15 Liaison Report</a:t>
            </a:r>
            <a:br>
              <a:rPr lang="en-US" dirty="0" smtClean="0">
                <a:latin typeface="Times New Roman" charset="0"/>
              </a:rPr>
            </a:br>
            <a:r>
              <a:rPr lang="en-US" dirty="0" smtClean="0">
                <a:latin typeface="Times New Roman" charset="0"/>
              </a:rPr>
              <a:t> September 2023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505200" y="2502694"/>
            <a:ext cx="7772400" cy="771524"/>
          </a:xfrm>
          <a:ln/>
        </p:spPr>
        <p:txBody>
          <a:bodyPr/>
          <a:lstStyle/>
          <a:p>
            <a:pPr algn="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 </a:t>
            </a:r>
            <a:r>
              <a:rPr lang="en-GB" sz="2000" b="0" dirty="0" smtClean="0"/>
              <a:t>14 </a:t>
            </a:r>
            <a:r>
              <a:rPr lang="en-GB" sz="2000" b="0" dirty="0" smtClean="0"/>
              <a:t>September 2023</a:t>
            </a:r>
            <a:endParaRPr lang="en-GB" sz="2000" b="0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11" name="Rectangle 4"/>
          <p:cNvSpPr>
            <a:spLocks noChangeArrowheads="1"/>
          </p:cNvSpPr>
          <p:nvPr/>
        </p:nvSpPr>
        <p:spPr bwMode="auto">
          <a:xfrm>
            <a:off x="2971801" y="365760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b="1" dirty="0" smtClean="0">
                <a:solidFill>
                  <a:srgbClr val="000000"/>
                </a:solidFill>
              </a:rPr>
              <a:t>Author:</a:t>
            </a:r>
            <a:endParaRPr lang="en-GB" sz="2000" b="1" dirty="0">
              <a:solidFill>
                <a:srgbClr val="000000"/>
              </a:solidFill>
            </a:endParaRPr>
          </a:p>
        </p:txBody>
      </p:sp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22110337"/>
              </p:ext>
            </p:extLst>
          </p:nvPr>
        </p:nvGraphicFramePr>
        <p:xfrm>
          <a:off x="2971800" y="4191000"/>
          <a:ext cx="8591550" cy="457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49" name="Document" r:id="rId6" imgW="8284803" imgH="4492752" progId="Word.Document.8">
                  <p:embed/>
                </p:oleObj>
              </mc:Choice>
              <mc:Fallback>
                <p:oleObj name="Document" r:id="rId6" imgW="8284803" imgH="4492752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71800" y="4191000"/>
                        <a:ext cx="8591550" cy="4572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September 2023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838200" y="606426"/>
            <a:ext cx="10363200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RR-TAG at a glance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838200" y="1524000"/>
            <a:ext cx="10363200" cy="4113213"/>
          </a:xfrm>
        </p:spPr>
        <p:txBody>
          <a:bodyPr/>
          <a:lstStyle/>
          <a:p>
            <a:pPr algn="just"/>
            <a:r>
              <a:rPr lang="en-US" altLang="en-US" sz="2200" dirty="0"/>
              <a:t>Membership as of </a:t>
            </a:r>
            <a:r>
              <a:rPr lang="en-US" altLang="en-US" sz="2200" dirty="0" smtClean="0"/>
              <a:t>14 July 2023</a:t>
            </a:r>
            <a:endParaRPr lang="en-US" altLang="en-US" sz="2200" dirty="0"/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 smtClean="0"/>
              <a:t>55 </a:t>
            </a:r>
            <a:r>
              <a:rPr lang="en-US" altLang="en-US" sz="1800" dirty="0"/>
              <a:t>voters (including 8 on LMSC)</a:t>
            </a:r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/>
              <a:t>0</a:t>
            </a:r>
            <a:r>
              <a:rPr lang="en-US" altLang="en-US" sz="1800" dirty="0" smtClean="0"/>
              <a:t> </a:t>
            </a:r>
            <a:r>
              <a:rPr lang="en-US" altLang="en-US" sz="1800" dirty="0"/>
              <a:t>nearly voters</a:t>
            </a:r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 smtClean="0"/>
              <a:t>11 </a:t>
            </a:r>
            <a:r>
              <a:rPr lang="en-US" altLang="en-US" sz="1800" dirty="0"/>
              <a:t>aspirants </a:t>
            </a:r>
            <a:endParaRPr lang="en-US" altLang="en-US" dirty="0"/>
          </a:p>
          <a:p>
            <a:pPr algn="just"/>
            <a:r>
              <a:rPr lang="en-US" altLang="en-US" sz="2200" dirty="0"/>
              <a:t>Officers</a:t>
            </a:r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/>
              <a:t>Chair:  Edward Au (Huawei Technologies)</a:t>
            </a:r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/>
              <a:t>Co-Vice Chair:  Stuart Kerry (OK-Brit; Self)</a:t>
            </a:r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/>
              <a:t>Co-Vice Chair:  Al </a:t>
            </a:r>
            <a:r>
              <a:rPr lang="en-US" altLang="en-US" sz="1800" dirty="0" err="1"/>
              <a:t>Petrick</a:t>
            </a:r>
            <a:r>
              <a:rPr lang="en-US" altLang="en-US" sz="1800" dirty="0"/>
              <a:t> (Skyworks Solutions)</a:t>
            </a:r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>
                <a:solidFill>
                  <a:srgbClr val="FF0000"/>
                </a:solidFill>
              </a:rPr>
              <a:t>Secretary:  </a:t>
            </a:r>
            <a:r>
              <a:rPr lang="en-US" altLang="en-US" sz="1800" dirty="0" smtClean="0">
                <a:solidFill>
                  <a:srgbClr val="FF0000"/>
                </a:solidFill>
              </a:rPr>
              <a:t>VACANT</a:t>
            </a:r>
            <a:endParaRPr lang="en-US" altLang="en-US" sz="1800" dirty="0">
              <a:solidFill>
                <a:srgbClr val="FF0000"/>
              </a:solidFill>
            </a:endParaRPr>
          </a:p>
          <a:p>
            <a:pPr algn="just"/>
            <a:r>
              <a:rPr lang="en-US" altLang="en-US" sz="2200" dirty="0"/>
              <a:t>Ad-hoc chair</a:t>
            </a:r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/>
              <a:t>IEEE Statement Update on Spectrum (ISUS):  Amelia </a:t>
            </a:r>
            <a:r>
              <a:rPr lang="en-US" altLang="en-US" sz="1800" dirty="0" err="1"/>
              <a:t>Andersdotter</a:t>
            </a:r>
            <a:r>
              <a:rPr lang="en-US" altLang="en-US" sz="1800" dirty="0"/>
              <a:t> </a:t>
            </a:r>
            <a:r>
              <a:rPr lang="en-US" altLang="en-US" sz="1800" dirty="0" smtClean="0"/>
              <a:t>(Self)</a:t>
            </a:r>
            <a:endParaRPr lang="en-US" altLang="en-US" sz="1800" dirty="0"/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9763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September 2023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838200" y="606426"/>
            <a:ext cx="10363200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Progress since the 2023 July plenary (1)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838200" y="1524001"/>
            <a:ext cx="10363200" cy="762000"/>
          </a:xfrm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US" altLang="en-US" sz="2200" dirty="0" smtClean="0"/>
              <a:t>Reviewed the </a:t>
            </a:r>
            <a:r>
              <a:rPr lang="en-US" altLang="en-US" sz="2200" dirty="0">
                <a:hlinkClick r:id="rId3"/>
              </a:rPr>
              <a:t>latest ongoing </a:t>
            </a:r>
            <a:r>
              <a:rPr lang="en-US" altLang="en-US" sz="2200" dirty="0" smtClean="0">
                <a:hlinkClick r:id="rId3"/>
              </a:rPr>
              <a:t>consultations</a:t>
            </a:r>
            <a:r>
              <a:rPr lang="en-US" altLang="en-US" sz="2200" dirty="0" smtClean="0"/>
              <a:t>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altLang="en-US" sz="2200" dirty="0" smtClean="0"/>
              <a:t>Approved </a:t>
            </a:r>
            <a:r>
              <a:rPr lang="en-US" altLang="en-US" sz="2200" dirty="0"/>
              <a:t>the following IEEE 802 </a:t>
            </a:r>
            <a:r>
              <a:rPr lang="en-US" altLang="en-US" sz="2200" dirty="0" smtClean="0"/>
              <a:t>LMSC submissions:</a:t>
            </a:r>
            <a:endParaRPr lang="en-US" altLang="en-US" sz="2200" dirty="0"/>
          </a:p>
          <a:p>
            <a:pPr algn="just"/>
            <a:endParaRPr lang="en-US" altLang="en-US" sz="2200" dirty="0"/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4688385"/>
              </p:ext>
            </p:extLst>
          </p:nvPr>
        </p:nvGraphicFramePr>
        <p:xfrm>
          <a:off x="1295400" y="2529840"/>
          <a:ext cx="9906000" cy="346456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8511822"/>
                <a:gridCol w="1394178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Topics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DCN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/>
                        <a:t>Malaysia MCMC:</a:t>
                      </a:r>
                      <a:r>
                        <a:rPr lang="en-US" sz="1600" baseline="0" dirty="0" smtClean="0"/>
                        <a:t>  Public consultation on proposed Malaysia's positions for World </a:t>
                      </a:r>
                      <a:r>
                        <a:rPr lang="en-US" sz="1600" baseline="0" dirty="0" err="1" smtClean="0"/>
                        <a:t>Radiocommunication</a:t>
                      </a:r>
                      <a:r>
                        <a:rPr lang="en-US" sz="1600" baseline="0" dirty="0" smtClean="0"/>
                        <a:t> Conference 2023 (WRC-23) agenda items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hlinkClick r:id="rId5"/>
                        </a:rPr>
                        <a:t>18-23/0077r9</a:t>
                      </a:r>
                      <a:endParaRPr lang="en-US" sz="1600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Japan MIC:  Consultation on technical conditions re: wireless LAN systems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hlinkClick r:id="rId6"/>
                        </a:rPr>
                        <a:t>18-23/0081r8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European</a:t>
                      </a:r>
                      <a:r>
                        <a:rPr lang="en-US" sz="1600" baseline="0" dirty="0" smtClean="0"/>
                        <a:t> Commission RSPG: DRAFT Opinion on “The development of 6G and possible implications for spectrum needs and guidance on the rollout of future wireless broadband networks”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hlinkClick r:id="rId7"/>
                        </a:rPr>
                        <a:t>18-23/0085r8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ITU-R Working</a:t>
                      </a:r>
                      <a:r>
                        <a:rPr lang="en-US" sz="1600" baseline="0" dirty="0" smtClean="0"/>
                        <a:t> Party 5A submissions for the September 2023 meeting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hlinkClick r:id="rId8"/>
                        </a:rPr>
                        <a:t>18-23/0082r3</a:t>
                      </a:r>
                      <a:endParaRPr lang="en-US" sz="1600" dirty="0" smtClean="0"/>
                    </a:p>
                    <a:p>
                      <a:r>
                        <a:rPr lang="en-US" sz="1600" dirty="0" smtClean="0">
                          <a:hlinkClick r:id="rId9"/>
                        </a:rPr>
                        <a:t>18-23/0083r1</a:t>
                      </a:r>
                      <a:endParaRPr lang="en-US" sz="1600" dirty="0" smtClean="0"/>
                    </a:p>
                    <a:p>
                      <a:r>
                        <a:rPr lang="en-US" sz="1600" dirty="0" smtClean="0">
                          <a:hlinkClick r:id="rId10"/>
                        </a:rPr>
                        <a:t>18-23/0084r3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Czech Republic CTU: Call for comments on the update of the Radio Spectrum Management Strategy 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hlinkClick r:id="rId11"/>
                        </a:rPr>
                        <a:t>18-23/0094r11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China</a:t>
                      </a:r>
                      <a:r>
                        <a:rPr lang="en-US" sz="1600" baseline="0" dirty="0" smtClean="0"/>
                        <a:t> MIIT:  </a:t>
                      </a:r>
                      <a:r>
                        <a:rPr lang="en-US" sz="1600" dirty="0" smtClean="0"/>
                        <a:t>Proposed abolition of two normative documents re: 40-50 GHz</a:t>
                      </a:r>
                      <a:endParaRPr lang="en-US" sz="1600" spc="-5" dirty="0" smtClean="0"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hlinkClick r:id="rId12"/>
                        </a:rPr>
                        <a:t>18-23/0098r4</a:t>
                      </a:r>
                      <a:endParaRPr lang="en-US" sz="16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8193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September 2023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838200" y="606426"/>
            <a:ext cx="10363200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Progress since the 2023 July plenary (2)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838200" y="1524000"/>
            <a:ext cx="10439400" cy="1676399"/>
          </a:xfrm>
        </p:spPr>
        <p:txBody>
          <a:bodyPr/>
          <a:lstStyle/>
          <a:p>
            <a:pPr algn="just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altLang="en-US" sz="2200" dirty="0"/>
              <a:t>Reviewed the liaison statements from ITU-R Working Party 5D on</a:t>
            </a:r>
          </a:p>
          <a:p>
            <a:pPr marL="685800" marR="117475" lvl="2" indent="-285750" algn="just">
              <a:spcBef>
                <a:spcPts val="0"/>
              </a:spcBef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dirty="0">
                <a:hlinkClick r:id="rId3"/>
              </a:rPr>
              <a:t>framework and overall objectives of the future development of IMT for 2030 and beyond</a:t>
            </a:r>
            <a:endParaRPr lang="en-US" dirty="0"/>
          </a:p>
          <a:p>
            <a:pPr marL="685800" marR="117475" lvl="2" indent="-285750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pc="-5" dirty="0">
                <a:solidFill>
                  <a:schemeClr val="tx1"/>
                </a:solidFill>
                <a:cs typeface="Arial"/>
                <a:hlinkClick r:id="rId4"/>
              </a:rPr>
              <a:t>the schedule for updating recommendation ITU-R M.2012 to revision 7</a:t>
            </a:r>
            <a:endParaRPr lang="en-US" altLang="en-US" sz="2200" dirty="0"/>
          </a:p>
          <a:p>
            <a:pPr algn="just">
              <a:spcBef>
                <a:spcPts val="18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 sz="2200" dirty="0"/>
              <a:t>Discussed the latest topics related to spectrum and regulation in Europe, North America, and Asia Pacific.</a:t>
            </a:r>
          </a:p>
          <a:p>
            <a:pPr algn="just">
              <a:spcBef>
                <a:spcPts val="18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altLang="en-US" sz="2200" dirty="0"/>
              <a:t>Reviewed the draft IEEE 802 wireless position statement with the reviewers’ edit </a:t>
            </a:r>
            <a:r>
              <a:rPr lang="en-US" sz="2200" spc="-5" dirty="0">
                <a:solidFill>
                  <a:schemeClr val="tx1"/>
                </a:solidFill>
                <a:cs typeface="Arial"/>
              </a:rPr>
              <a:t>(</a:t>
            </a:r>
            <a:r>
              <a:rPr lang="en-US" sz="2200" spc="-5" dirty="0">
                <a:solidFill>
                  <a:schemeClr val="tx1"/>
                </a:solidFill>
                <a:cs typeface="Arial"/>
                <a:hlinkClick r:id="rId5"/>
              </a:rPr>
              <a:t>18-23/0097r2</a:t>
            </a:r>
            <a:r>
              <a:rPr lang="en-US" sz="2200" spc="-5" dirty="0">
                <a:solidFill>
                  <a:schemeClr val="tx1"/>
                </a:solidFill>
                <a:cs typeface="Arial"/>
              </a:rPr>
              <a:t>).</a:t>
            </a:r>
          </a:p>
          <a:p>
            <a:pPr algn="just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en-US" sz="2000" dirty="0" smtClean="0"/>
          </a:p>
          <a:p>
            <a:pPr marL="0" indent="0" algn="just"/>
            <a:endParaRPr lang="en-US" altLang="en-US" sz="2000" dirty="0"/>
          </a:p>
          <a:p>
            <a:pPr marL="0" indent="0" algn="just"/>
            <a:endParaRPr lang="en-US" altLang="en-US" sz="2000" dirty="0"/>
          </a:p>
          <a:p>
            <a:pPr algn="just"/>
            <a:endParaRPr lang="en-US" altLang="en-US" sz="2200" dirty="0"/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4765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5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September 2023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838200" y="606426"/>
            <a:ext cx="10439400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Objectives this week:  Tuesday AM2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838200" y="1524000"/>
            <a:ext cx="10439400" cy="4648200"/>
          </a:xfrm>
        </p:spPr>
        <p:txBody>
          <a:bodyPr/>
          <a:lstStyle/>
          <a:p>
            <a:pPr algn="just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altLang="en-US" sz="2200" dirty="0">
                <a:cs typeface="Arial" panose="020B0604020202020204" pitchFamily="34" charset="0"/>
              </a:rPr>
              <a:t>Review and discuss the possibility of preparing response to selected ongoing consultations and liaison statements</a:t>
            </a: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solidFill>
                  <a:schemeClr val="tx1"/>
                </a:solidFill>
                <a:cs typeface="Arial"/>
              </a:rPr>
              <a:t>UK </a:t>
            </a:r>
            <a:r>
              <a:rPr lang="en-US" sz="1800" spc="-5" dirty="0" err="1">
                <a:solidFill>
                  <a:schemeClr val="tx1"/>
                </a:solidFill>
                <a:cs typeface="Arial"/>
              </a:rPr>
              <a:t>Ofcom</a:t>
            </a:r>
            <a:r>
              <a:rPr lang="en-US" sz="1800" spc="-5" dirty="0">
                <a:solidFill>
                  <a:schemeClr val="tx1"/>
                </a:solidFill>
                <a:cs typeface="Arial"/>
              </a:rPr>
              <a:t>:  </a:t>
            </a:r>
            <a:r>
              <a:rPr lang="en-US" sz="1800" u="sng" dirty="0">
                <a:cs typeface="Arial"/>
                <a:hlinkClick r:id="rId3"/>
              </a:rPr>
              <a:t>Consultation:  Hybrid sharing: enabling both licensed mobile and Wi-Fi users to access the upper 6 GHz band</a:t>
            </a:r>
            <a:endParaRPr lang="en-US" sz="1800" spc="-5" dirty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solidFill>
                  <a:schemeClr val="tx1"/>
                </a:solidFill>
                <a:cs typeface="Arial"/>
              </a:rPr>
              <a:t>US FCC:  </a:t>
            </a:r>
            <a:r>
              <a:rPr lang="en-US" sz="1800" u="sng" dirty="0" err="1">
                <a:cs typeface="Arial"/>
                <a:hlinkClick r:id="rId4"/>
              </a:rPr>
              <a:t>NoI</a:t>
            </a:r>
            <a:r>
              <a:rPr lang="en-US" sz="1800" u="sng" dirty="0">
                <a:cs typeface="Arial"/>
                <a:hlinkClick r:id="rId4"/>
              </a:rPr>
              <a:t>: Advancing understanding of non-federal spectrum usage (WT Docket No. 23-232)</a:t>
            </a:r>
            <a:endParaRPr lang="en-US" sz="1800" u="sng" dirty="0"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solidFill>
                  <a:schemeClr val="tx1"/>
                </a:solidFill>
                <a:cs typeface="Arial"/>
              </a:rPr>
              <a:t>US FCC:  </a:t>
            </a:r>
            <a:r>
              <a:rPr lang="en-US" sz="1800" u="sng" dirty="0">
                <a:cs typeface="Arial"/>
                <a:hlinkClick r:id="rId5"/>
              </a:rPr>
              <a:t>NPRM:  Cybersecurity labeling for Internet of Things (PS Docket No. 23-239)</a:t>
            </a:r>
            <a:r>
              <a:rPr lang="en-US" sz="1800" spc="-5" dirty="0">
                <a:solidFill>
                  <a:schemeClr val="tx1"/>
                </a:solidFill>
                <a:cs typeface="Arial"/>
              </a:rPr>
              <a:t>  </a:t>
            </a:r>
          </a:p>
          <a:p>
            <a:pPr algn="just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altLang="en-US" sz="2200" dirty="0">
                <a:cs typeface="Arial" panose="020B0604020202020204" pitchFamily="34" charset="0"/>
              </a:rPr>
              <a:t>Discussed the latest topics related to spectrum and regulation in Europe, North America, and Asia Pacific.</a:t>
            </a:r>
          </a:p>
          <a:p>
            <a:pPr marL="0" indent="0" algn="just"/>
            <a:endParaRPr lang="en-US" altLang="en-US" sz="2000" dirty="0"/>
          </a:p>
          <a:p>
            <a:pPr marL="0" indent="0" algn="just"/>
            <a:endParaRPr lang="en-US" altLang="en-US" sz="2000" dirty="0"/>
          </a:p>
          <a:p>
            <a:pPr algn="just"/>
            <a:endParaRPr lang="en-US" altLang="en-US" sz="2200" dirty="0"/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4475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6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September 2023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838200" y="606426"/>
            <a:ext cx="10439400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Objectives this week:  Thursday AM1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838200" y="1524000"/>
            <a:ext cx="10439400" cy="4648200"/>
          </a:xfrm>
        </p:spPr>
        <p:txBody>
          <a:bodyPr/>
          <a:lstStyle/>
          <a:p>
            <a:pPr algn="just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altLang="en-US" sz="2200" dirty="0">
                <a:cs typeface="Arial" panose="020B0604020202020204" pitchFamily="34" charset="0"/>
              </a:rPr>
              <a:t>Member enrichment activities</a:t>
            </a:r>
          </a:p>
          <a:p>
            <a:pPr lvl="1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en-US" sz="1800" dirty="0">
                <a:cs typeface="Arial" panose="020B0604020202020204" pitchFamily="34" charset="0"/>
              </a:rPr>
              <a:t>Title:  International spectrum regulatory process</a:t>
            </a:r>
          </a:p>
          <a:p>
            <a:pPr lvl="1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en-US" sz="1800" dirty="0">
                <a:cs typeface="Arial" panose="020B0604020202020204" pitchFamily="34" charset="0"/>
              </a:rPr>
              <a:t>Author:  Alex </a:t>
            </a:r>
            <a:r>
              <a:rPr lang="en-US" altLang="en-US" sz="1800" dirty="0" err="1">
                <a:cs typeface="Arial" panose="020B0604020202020204" pitchFamily="34" charset="0"/>
              </a:rPr>
              <a:t>Roytblat</a:t>
            </a:r>
            <a:r>
              <a:rPr lang="en-US" altLang="en-US" sz="1800" dirty="0">
                <a:cs typeface="Arial" panose="020B0604020202020204" pitchFamily="34" charset="0"/>
              </a:rPr>
              <a:t> (Wi-Fi Alliance)</a:t>
            </a:r>
          </a:p>
          <a:p>
            <a:pPr lvl="1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en-US" sz="1800" dirty="0">
                <a:cs typeface="Arial" panose="020B0604020202020204" pitchFamily="34" charset="0"/>
              </a:rPr>
              <a:t>Document:  18-23/0105</a:t>
            </a:r>
          </a:p>
          <a:p>
            <a:pPr marL="0" indent="0" algn="just"/>
            <a:endParaRPr lang="en-US" altLang="en-US" sz="2000" dirty="0"/>
          </a:p>
          <a:p>
            <a:pPr marL="0" indent="0" algn="just"/>
            <a:endParaRPr lang="en-US" altLang="en-US" sz="2000" dirty="0"/>
          </a:p>
          <a:p>
            <a:pPr algn="just"/>
            <a:endParaRPr lang="en-US" altLang="en-US" sz="2200" dirty="0"/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0800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DF74957A-69EC-42A8-8BAE-B809CC315B71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7</a:t>
            </a:fld>
            <a:endParaRPr lang="en-US" altLang="en-US" sz="1200" b="0"/>
          </a:p>
        </p:txBody>
      </p:sp>
      <p:sp>
        <p:nvSpPr>
          <p:cNvPr id="29699" name="Rectangle 2"/>
          <p:cNvSpPr txBox="1">
            <a:spLocks noChangeArrowheads="1"/>
          </p:cNvSpPr>
          <p:nvPr/>
        </p:nvSpPr>
        <p:spPr bwMode="auto">
          <a:xfrm>
            <a:off x="914400" y="533400"/>
            <a:ext cx="102870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3200" dirty="0">
                <a:solidFill>
                  <a:schemeClr val="tx2"/>
                </a:solidFill>
              </a:rPr>
              <a:t>Future meeting schedule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000" dirty="0">
                <a:solidFill>
                  <a:schemeClr val="tx2"/>
                </a:solidFill>
              </a:rPr>
              <a:t>(scheduled till the </a:t>
            </a:r>
            <a:r>
              <a:rPr lang="en-US" altLang="en-US" sz="2000" dirty="0" smtClean="0">
                <a:solidFill>
                  <a:schemeClr val="tx2"/>
                </a:solidFill>
              </a:rPr>
              <a:t>January 2024 interim)</a:t>
            </a:r>
            <a:endParaRPr lang="en-US" altLang="en-US" sz="2000" dirty="0">
              <a:solidFill>
                <a:schemeClr val="tx2"/>
              </a:solidFill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8957093"/>
              </p:ext>
            </p:extLst>
          </p:nvPr>
        </p:nvGraphicFramePr>
        <p:xfrm>
          <a:off x="914400" y="1828801"/>
          <a:ext cx="10287000" cy="2839813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438400"/>
                <a:gridCol w="7848600"/>
              </a:tblGrid>
              <a:tr h="370901"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Events</a:t>
                      </a:r>
                      <a:endParaRPr lang="en-US" sz="1500" dirty="0"/>
                    </a:p>
                  </a:txBody>
                  <a:tcPr marL="91433" marR="91433" marT="45728" marB="45728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 smtClean="0"/>
                        <a:t>Date and time*</a:t>
                      </a:r>
                    </a:p>
                  </a:txBody>
                  <a:tcPr marL="91433" marR="91433" marT="45728" marB="45728"/>
                </a:tc>
              </a:tr>
              <a:tr h="777368"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Weekly</a:t>
                      </a:r>
                      <a:r>
                        <a:rPr lang="en-US" sz="1500" baseline="0" dirty="0" smtClean="0"/>
                        <a:t> </a:t>
                      </a:r>
                      <a:r>
                        <a:rPr lang="en-US" sz="1500" dirty="0" smtClean="0"/>
                        <a:t>teleconference</a:t>
                      </a:r>
                      <a:endParaRPr lang="en-US" sz="1500" dirty="0"/>
                    </a:p>
                  </a:txBody>
                  <a:tcPr marL="91433" marR="91433" marT="45728" marB="45728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 smtClean="0"/>
                        <a:t>3:00pm ET to 3:55pm ET,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 smtClean="0"/>
                        <a:t>Every Thursdays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 smtClean="0"/>
                        <a:t>21 September 2023 through 9 November 2023,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 smtClean="0"/>
                        <a:t>23 November 2023 through 11 January 2024,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 smtClean="0"/>
                        <a:t>25</a:t>
                      </a:r>
                      <a:r>
                        <a:rPr lang="en-US" sz="1500" baseline="0" dirty="0" smtClean="0"/>
                        <a:t> January 2024</a:t>
                      </a:r>
                      <a:endParaRPr lang="en-US" sz="1500" dirty="0"/>
                    </a:p>
                  </a:txBody>
                  <a:tcPr marL="91433" marR="91433" marT="45728" marB="45728"/>
                </a:tc>
              </a:tr>
              <a:tr h="777368"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ISUS</a:t>
                      </a:r>
                      <a:r>
                        <a:rPr lang="en-US" sz="1500" baseline="0" dirty="0" smtClean="0"/>
                        <a:t> ad-hoc</a:t>
                      </a:r>
                      <a:endParaRPr lang="en-US" sz="1500" dirty="0"/>
                    </a:p>
                  </a:txBody>
                  <a:tcPr marL="91433" marR="91433" marT="45728" marB="45728"/>
                </a:tc>
                <a:tc>
                  <a:txBody>
                    <a:bodyPr/>
                    <a:lstStyle/>
                    <a:p>
                      <a:r>
                        <a:rPr lang="en-US" sz="1500" baseline="0" dirty="0" smtClean="0"/>
                        <a:t>12:00pm ET to 1:00pm ET,</a:t>
                      </a:r>
                    </a:p>
                    <a:p>
                      <a:r>
                        <a:rPr lang="en-US" sz="1500" baseline="0" dirty="0" smtClean="0"/>
                        <a:t>Every Fridays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 smtClean="0"/>
                        <a:t>22 September 2023 through 10 November 2023,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 smtClean="0"/>
                        <a:t>24 November 2023 through 12 January 2024,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smtClean="0"/>
                        <a:t>26 January 2024</a:t>
                      </a:r>
                      <a:endParaRPr lang="en-US" sz="1500" dirty="0"/>
                    </a:p>
                  </a:txBody>
                  <a:tcPr marL="91433" marR="91433" marT="45728" marB="45728"/>
                </a:tc>
              </a:tr>
            </a:tbl>
          </a:graphicData>
        </a:graphic>
      </p:graphicFrame>
      <p:sp>
        <p:nvSpPr>
          <p:cNvPr id="29716" name="Rectangle 7"/>
          <p:cNvSpPr>
            <a:spLocks noChangeArrowheads="1"/>
          </p:cNvSpPr>
          <p:nvPr/>
        </p:nvSpPr>
        <p:spPr bwMode="auto">
          <a:xfrm>
            <a:off x="914400" y="6096000"/>
            <a:ext cx="10515600" cy="323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500" dirty="0">
                <a:cs typeface="Arial" panose="020B0604020202020204" pitchFamily="34" charset="0"/>
              </a:rPr>
              <a:t>*Call in info is also available at </a:t>
            </a:r>
            <a:r>
              <a:rPr lang="en-US" altLang="en-US" sz="1500" dirty="0">
                <a:cs typeface="Arial" panose="020B0604020202020204" pitchFamily="34" charset="0"/>
                <a:hlinkClick r:id="rId3"/>
              </a:rPr>
              <a:t>18-16/0038</a:t>
            </a:r>
            <a:r>
              <a:rPr lang="en-US" altLang="en-US" sz="1500" dirty="0">
                <a:cs typeface="Arial" panose="020B0604020202020204" pitchFamily="34" charset="0"/>
              </a:rPr>
              <a:t> and the 802.18 </a:t>
            </a:r>
            <a:r>
              <a:rPr lang="en-US" altLang="en-US" sz="1500" dirty="0">
                <a:cs typeface="Arial" panose="020B0604020202020204" pitchFamily="34" charset="0"/>
                <a:hlinkClick r:id="rId4"/>
              </a:rPr>
              <a:t>Google Calendar</a:t>
            </a:r>
            <a:endParaRPr lang="en-US" altLang="en-US" sz="1500" dirty="0">
              <a:cs typeface="Arial" panose="020B0604020202020204" pitchFamily="34" charset="0"/>
            </a:endParaRPr>
          </a:p>
        </p:txBody>
      </p:sp>
      <p:sp>
        <p:nvSpPr>
          <p:cNvPr id="8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September 2023</a:t>
            </a:r>
            <a:endParaRPr lang="en-GB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6933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8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September 2023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838200" y="606426"/>
            <a:ext cx="10439400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Call for actions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838200" y="1524000"/>
            <a:ext cx="10439400" cy="4648200"/>
          </a:xfrm>
        </p:spPr>
        <p:txBody>
          <a:bodyPr/>
          <a:lstStyle/>
          <a:p>
            <a:pPr algn="just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altLang="en-US" sz="2200" dirty="0">
                <a:cs typeface="Arial" panose="020B0604020202020204" pitchFamily="34" charset="0"/>
              </a:rPr>
              <a:t>If </a:t>
            </a:r>
            <a:r>
              <a:rPr lang="en-US" altLang="en-US" sz="2200" dirty="0" smtClean="0">
                <a:cs typeface="Arial" panose="020B0604020202020204" pitchFamily="34" charset="0"/>
              </a:rPr>
              <a:t>interested in serving as the </a:t>
            </a:r>
            <a:r>
              <a:rPr lang="en-US" altLang="en-US" sz="2200" smtClean="0">
                <a:cs typeface="Arial" panose="020B0604020202020204" pitchFamily="34" charset="0"/>
              </a:rPr>
              <a:t>RR-TAG secretary, </a:t>
            </a:r>
            <a:r>
              <a:rPr lang="en-US" altLang="en-US" sz="2200" dirty="0">
                <a:cs typeface="Arial" panose="020B0604020202020204" pitchFamily="34" charset="0"/>
              </a:rPr>
              <a:t>please let me know as per your earliest convenience.</a:t>
            </a:r>
          </a:p>
          <a:p>
            <a:pPr algn="just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sz="2200" spc="-5" dirty="0">
                <a:solidFill>
                  <a:schemeClr val="tx1"/>
                </a:solidFill>
                <a:cs typeface="Arial"/>
              </a:rPr>
              <a:t>Draft IEEE 802 wireless position statement (</a:t>
            </a:r>
            <a:r>
              <a:rPr lang="en-US" sz="2200" spc="-5" dirty="0">
                <a:solidFill>
                  <a:schemeClr val="tx1"/>
                </a:solidFill>
                <a:cs typeface="Arial"/>
                <a:hlinkClick r:id="rId3"/>
              </a:rPr>
              <a:t>18-23/0097r2</a:t>
            </a:r>
            <a:r>
              <a:rPr lang="en-US" sz="2200" spc="-5" dirty="0">
                <a:solidFill>
                  <a:schemeClr val="tx1"/>
                </a:solidFill>
                <a:cs typeface="Arial"/>
              </a:rPr>
              <a:t>)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solidFill>
                  <a:schemeClr val="tx1"/>
                </a:solidFill>
                <a:cs typeface="Arial"/>
              </a:rPr>
              <a:t>Please review and</a:t>
            </a:r>
            <a:r>
              <a:rPr lang="en-US" sz="1800" dirty="0"/>
              <a:t> provide your comments/edits to Amelia </a:t>
            </a:r>
            <a:r>
              <a:rPr lang="en-US" sz="1800" dirty="0" err="1"/>
              <a:t>Andersdotter</a:t>
            </a:r>
            <a:r>
              <a:rPr lang="en-US" sz="1800" dirty="0"/>
              <a:t> and me offline by Wednesday, 27 September 2023.</a:t>
            </a:r>
            <a:endParaRPr lang="en-US" sz="1800" spc="-5" dirty="0">
              <a:solidFill>
                <a:schemeClr val="tx1"/>
              </a:solidFill>
              <a:cs typeface="Arial"/>
            </a:endParaRPr>
          </a:p>
          <a:p>
            <a:pPr lvl="1" algn="just"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en-US" altLang="en-US" sz="1800" dirty="0" smtClean="0">
              <a:cs typeface="Arial" panose="020B0604020202020204" pitchFamily="34" charset="0"/>
            </a:endParaRPr>
          </a:p>
          <a:p>
            <a:pPr algn="just">
              <a:spcBef>
                <a:spcPts val="1800"/>
              </a:spcBef>
              <a:buFont typeface="Arial" panose="020B0604020202020204" pitchFamily="34" charset="0"/>
              <a:buChar char="•"/>
            </a:pPr>
            <a:endParaRPr lang="en-US" altLang="en-US" sz="1800" dirty="0">
              <a:cs typeface="Arial" panose="020B0604020202020204" pitchFamily="34" charset="0"/>
            </a:endParaRPr>
          </a:p>
          <a:p>
            <a:pPr marL="0" indent="0" algn="just"/>
            <a:endParaRPr lang="en-US" altLang="en-US" sz="2000" dirty="0"/>
          </a:p>
          <a:p>
            <a:pPr marL="0" indent="0" algn="just"/>
            <a:endParaRPr lang="en-US" altLang="en-US" sz="2000" dirty="0"/>
          </a:p>
          <a:p>
            <a:pPr algn="just"/>
            <a:endParaRPr lang="en-US" altLang="en-US" sz="2200" dirty="0"/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6551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4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3333CC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69321</TotalTime>
  <Words>674</Words>
  <Application>Microsoft Office PowerPoint</Application>
  <PresentationFormat>Widescreen</PresentationFormat>
  <Paragraphs>137</Paragraphs>
  <Slides>8</Slides>
  <Notes>8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Arial Unicode MS</vt:lpstr>
      <vt:lpstr>MS Gothic</vt:lpstr>
      <vt:lpstr>MS PGothic</vt:lpstr>
      <vt:lpstr>Arial</vt:lpstr>
      <vt:lpstr>Times New Roman</vt:lpstr>
      <vt:lpstr>Office Theme</vt:lpstr>
      <vt:lpstr>Document</vt:lpstr>
      <vt:lpstr>802.18 to 802.15 Liaison Report  September 2023</vt:lpstr>
      <vt:lpstr>RR-TAG at a glance</vt:lpstr>
      <vt:lpstr>Progress since the 2023 July plenary (1)</vt:lpstr>
      <vt:lpstr>Progress since the 2023 July plenary (2)</vt:lpstr>
      <vt:lpstr>Objectives this week:  Tuesday AM2</vt:lpstr>
      <vt:lpstr>Objectives this week:  Thursday AM1</vt:lpstr>
      <vt:lpstr>PowerPoint Presentation</vt:lpstr>
      <vt:lpstr>Call for actions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15-23/0439r0</dc:title>
  <dc:creator>Edward Au</dc:creator>
  <cp:keywords>13 September 2023</cp:keywords>
  <cp:lastModifiedBy>Edward Au</cp:lastModifiedBy>
  <cp:revision>4988</cp:revision>
  <cp:lastPrinted>1601-01-01T00:00:00Z</cp:lastPrinted>
  <dcterms:created xsi:type="dcterms:W3CDTF">2016-03-03T14:54:45Z</dcterms:created>
  <dcterms:modified xsi:type="dcterms:W3CDTF">2023-09-08T19:07:43Z</dcterms:modified>
  <cp:category>Liaison Report</cp:category>
</cp:coreProperties>
</file>