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5"/>
  </p:sldMasterIdLst>
  <p:notesMasterIdLst>
    <p:notesMasterId r:id="rId11"/>
  </p:notesMasterIdLst>
  <p:handoutMasterIdLst>
    <p:handoutMasterId r:id="rId12"/>
  </p:handoutMasterIdLst>
  <p:sldIdLst>
    <p:sldId id="363" r:id="rId6"/>
    <p:sldId id="364" r:id="rId7"/>
    <p:sldId id="418" r:id="rId8"/>
    <p:sldId id="419" r:id="rId9"/>
    <p:sldId id="421" r:id="rId1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26" y="1104"/>
      </p:cViewPr>
      <p:guideLst>
        <p:guide orient="horz" pos="2160"/>
        <p:guide pos="2880"/>
      </p:guideLst>
    </p:cSldViewPr>
  </p:slideViewPr>
  <p:notesTextViewPr>
    <p:cViewPr>
      <p:scale>
        <a:sx n="1" d="1"/>
        <a:sy n="1" d="1"/>
      </p:scale>
      <p:origin x="0" y="0"/>
    </p:cViewPr>
  </p:notesTextViewPr>
  <p:notesViewPr>
    <p:cSldViewPr snapToGrid="0">
      <p:cViewPr varScale="1">
        <p:scale>
          <a:sx n="118" d="100"/>
          <a:sy n="118" d="100"/>
        </p:scale>
        <p:origin x="12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7/31/2023</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531304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328587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638608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15-23-0435-00-04ab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a:t>C. Murray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228979"/>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latin typeface="Times New Roman" panose="02020603050405020304" pitchFamily="18" charset="0"/>
              </a:rPr>
              <a:t>MMS Ranging Messaging</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31 July 2023</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 (Qorvo), Jarek Niewczas (Qorvo), Billy Verso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Recommendation for approach for MMS </a:t>
            </a:r>
            <a:r>
              <a:rPr lang="en-US" altLang="en-US" sz="1600">
                <a:latin typeface="Times New Roman" panose="02020603050405020304" pitchFamily="18" charset="0"/>
              </a:rPr>
              <a:t>ranging messaging</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2511797110"/>
              </p:ext>
            </p:extLst>
          </p:nvPr>
        </p:nvGraphicFramePr>
        <p:xfrm>
          <a:off x="281940" y="1515005"/>
          <a:ext cx="8382687" cy="4208568"/>
        </p:xfrm>
        <a:graphic>
          <a:graphicData uri="http://schemas.openxmlformats.org/drawingml/2006/table">
            <a:tbl>
              <a:tblPr firstRow="1" bandRow="1">
                <a:tableStyleId>{5940675A-B579-460E-94D1-54222C63F5DA}</a:tableStyleId>
              </a:tblPr>
              <a:tblGrid>
                <a:gridCol w="7232552">
                  <a:extLst>
                    <a:ext uri="{9D8B030D-6E8A-4147-A177-3AD203B41FA5}">
                      <a16:colId xmlns:a16="http://schemas.microsoft.com/office/drawing/2014/main" val="1954642592"/>
                    </a:ext>
                  </a:extLst>
                </a:gridCol>
                <a:gridCol w="1150135">
                  <a:extLst>
                    <a:ext uri="{9D8B030D-6E8A-4147-A177-3AD203B41FA5}">
                      <a16:colId xmlns:a16="http://schemas.microsoft.com/office/drawing/2014/main" val="905846169"/>
                    </a:ext>
                  </a:extLst>
                </a:gridCol>
              </a:tblGrid>
              <a:tr h="251460">
                <a:tc>
                  <a:txBody>
                    <a:bodyPr/>
                    <a:lstStyle/>
                    <a:p>
                      <a:r>
                        <a:rPr lang="en-IE" sz="1200" b="1"/>
                        <a:t>PAR Objective</a:t>
                      </a:r>
                      <a:endParaRPr lang="en-US" sz="1200" b="1"/>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effectLst/>
                        </a:rPr>
                        <a:t>Safeguards so that the high throughput data use cases will not cause significant disruption to low duty-cycle ranging use cases</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dirty="0">
                          <a:solidFill>
                            <a:schemeClr val="tx1"/>
                          </a:solidFill>
                          <a:effectLst/>
                          <a:highlight>
                            <a:srgbClr val="00FF00"/>
                          </a:highlight>
                        </a:rPr>
                        <a:t>Interference mitigation techniques to support higher density and higher traffic use cases</a:t>
                      </a:r>
                      <a:endParaRPr lang="en-US" sz="1100" kern="1200" dirty="0">
                        <a:solidFill>
                          <a:schemeClr val="tx1"/>
                        </a:solidFill>
                        <a:effectLst/>
                        <a:highlight>
                          <a:srgbClr val="00FF00"/>
                        </a:highligh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dirty="0">
                          <a:solidFill>
                            <a:schemeClr val="tx1"/>
                          </a:solidFill>
                          <a:effectLst/>
                          <a:highlight>
                            <a:srgbClr val="00FF00"/>
                          </a:highlight>
                        </a:rPr>
                        <a:t>Other coexistence improvement</a:t>
                      </a:r>
                      <a:endParaRPr lang="en-US" sz="1100" kern="1200" dirty="0">
                        <a:solidFill>
                          <a:schemeClr val="tx1"/>
                        </a:solidFill>
                        <a:effectLst/>
                        <a:highlight>
                          <a:srgbClr val="00FF00"/>
                        </a:highligh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dirty="0">
                          <a:solidFill>
                            <a:schemeClr val="tx1"/>
                          </a:solidFill>
                          <a:effectLst/>
                        </a:rPr>
                        <a:t>Backward compatibility with enhanced ranging capable devices (ERDEV)</a:t>
                      </a:r>
                      <a:endParaRPr lang="en-US" sz="1100" kern="1200" dirty="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rPr>
                        <a:t>Improved link budget and/or reduced air-time</a:t>
                      </a:r>
                      <a:endParaRPr lang="en-US" sz="1100" kern="1200" dirty="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effectLst/>
                        </a:rPr>
                        <a:t>Additional channels and operating frequencies</a:t>
                      </a:r>
                      <a:endParaRPr lang="en-US" sz="1100" kern="1200">
                        <a:solidFill>
                          <a:schemeClr val="tx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highlight>
                            <a:srgbClr val="00FF00"/>
                          </a:highlight>
                        </a:rPr>
                        <a:t>Improvements to accuracy / precision / reliability and interoperability for high-integrity ranging</a:t>
                      </a:r>
                      <a:endParaRPr lang="en-US" sz="1100" kern="1200" dirty="0">
                        <a:solidFill>
                          <a:schemeClr val="dk1"/>
                        </a:solidFill>
                        <a:effectLst/>
                        <a:highlight>
                          <a:srgbClr val="00FF00"/>
                        </a:highligh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Reduced complexity and power consumption</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highlight>
                            <a:srgbClr val="00FF00"/>
                          </a:highlight>
                        </a:rPr>
                        <a:t>Hybrid operation with narrowband signaling to assist UWB</a:t>
                      </a:r>
                      <a:endParaRPr lang="en-US" sz="1100" kern="1200" dirty="0">
                        <a:solidFill>
                          <a:schemeClr val="dk1"/>
                        </a:solidFill>
                        <a:effectLst/>
                        <a:highlight>
                          <a:srgbClr val="00FF00"/>
                        </a:highligh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highlight>
                            <a:srgbClr val="00FF00"/>
                          </a:highlight>
                        </a:rPr>
                        <a:t>Enhanced native discovery and connection setup mechanisms</a:t>
                      </a:r>
                      <a:endParaRPr lang="en-US" sz="1100" kern="1200" dirty="0">
                        <a:solidFill>
                          <a:schemeClr val="dk1"/>
                        </a:solidFill>
                        <a:effectLst/>
                        <a:highlight>
                          <a:srgbClr val="00FF00"/>
                        </a:highligh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Sensing capabilities to support presence detection and environment mapping</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Low-power low-latency streaming </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Higher data-rate streaming allowing at least 50 Mbit/s of throughput</a:t>
                      </a: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Support for peer-to-peer, peer-to-multi-peer, and station-to-infrastructure protocols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Infrastructure synchronization mechanisms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4000" dirty="0"/>
              <a:t>MMS Ranging Phases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pic>
        <p:nvPicPr>
          <p:cNvPr id="9" name="Picture 8">
            <a:extLst>
              <a:ext uri="{FF2B5EF4-FFF2-40B4-BE49-F238E27FC236}">
                <a16:creationId xmlns:a16="http://schemas.microsoft.com/office/drawing/2014/main" id="{12D62B82-C992-8F44-E7EA-098E16096164}"/>
              </a:ext>
            </a:extLst>
          </p:cNvPr>
          <p:cNvPicPr>
            <a:picLocks noChangeAspect="1"/>
          </p:cNvPicPr>
          <p:nvPr/>
        </p:nvPicPr>
        <p:blipFill>
          <a:blip r:embed="rId3"/>
          <a:stretch>
            <a:fillRect/>
          </a:stretch>
        </p:blipFill>
        <p:spPr>
          <a:xfrm>
            <a:off x="-605354" y="2148634"/>
            <a:ext cx="7882852" cy="2091672"/>
          </a:xfrm>
          <a:prstGeom prst="rect">
            <a:avLst/>
          </a:prstGeom>
        </p:spPr>
      </p:pic>
      <p:cxnSp>
        <p:nvCxnSpPr>
          <p:cNvPr id="17" name="Straight Arrow Connector 16">
            <a:extLst>
              <a:ext uri="{FF2B5EF4-FFF2-40B4-BE49-F238E27FC236}">
                <a16:creationId xmlns:a16="http://schemas.microsoft.com/office/drawing/2014/main" id="{DCDF2ED0-9FBE-1AF3-4D4E-F83FE1D4F4E8}"/>
              </a:ext>
            </a:extLst>
          </p:cNvPr>
          <p:cNvCxnSpPr/>
          <p:nvPr/>
        </p:nvCxnSpPr>
        <p:spPr bwMode="auto">
          <a:xfrm>
            <a:off x="5245461" y="5369853"/>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769E9F1E-729E-73BE-DD8B-DAB5ADA8CE84}"/>
              </a:ext>
            </a:extLst>
          </p:cNvPr>
          <p:cNvCxnSpPr>
            <a:cxnSpLocks/>
          </p:cNvCxnSpPr>
          <p:nvPr/>
        </p:nvCxnSpPr>
        <p:spPr bwMode="auto">
          <a:xfrm>
            <a:off x="5837131" y="5360888"/>
            <a:ext cx="825443"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00F50BD-7BD0-BCC2-6888-A6062441B2BB}"/>
              </a:ext>
            </a:extLst>
          </p:cNvPr>
          <p:cNvCxnSpPr>
            <a:cxnSpLocks/>
          </p:cNvCxnSpPr>
          <p:nvPr/>
        </p:nvCxnSpPr>
        <p:spPr bwMode="auto">
          <a:xfrm>
            <a:off x="6662574" y="5366404"/>
            <a:ext cx="61492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a:extLst>
              <a:ext uri="{FF2B5EF4-FFF2-40B4-BE49-F238E27FC236}">
                <a16:creationId xmlns:a16="http://schemas.microsoft.com/office/drawing/2014/main" id="{CEE408CB-232F-66D0-6E5C-812F9781A3F4}"/>
              </a:ext>
            </a:extLst>
          </p:cNvPr>
          <p:cNvCxnSpPr/>
          <p:nvPr/>
        </p:nvCxnSpPr>
        <p:spPr bwMode="auto">
          <a:xfrm>
            <a:off x="4653791" y="4729916"/>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AD39FFC-00B1-351E-A076-47E645F85AA6}"/>
              </a:ext>
            </a:extLst>
          </p:cNvPr>
          <p:cNvCxnSpPr>
            <a:cxnSpLocks/>
          </p:cNvCxnSpPr>
          <p:nvPr/>
        </p:nvCxnSpPr>
        <p:spPr bwMode="auto">
          <a:xfrm>
            <a:off x="2270084" y="4729916"/>
            <a:ext cx="2383707"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34" name="TextBox 33">
            <a:extLst>
              <a:ext uri="{FF2B5EF4-FFF2-40B4-BE49-F238E27FC236}">
                <a16:creationId xmlns:a16="http://schemas.microsoft.com/office/drawing/2014/main" id="{5F5AE450-DDD6-ADCD-BB1B-806A937D1338}"/>
              </a:ext>
            </a:extLst>
          </p:cNvPr>
          <p:cNvSpPr txBox="1"/>
          <p:nvPr/>
        </p:nvSpPr>
        <p:spPr>
          <a:xfrm>
            <a:off x="3035226" y="4796037"/>
            <a:ext cx="853421" cy="276999"/>
          </a:xfrm>
          <a:prstGeom prst="rect">
            <a:avLst/>
          </a:prstGeom>
          <a:noFill/>
        </p:spPr>
        <p:txBody>
          <a:bodyPr wrap="square" rtlCol="0">
            <a:spAutoFit/>
          </a:bodyPr>
          <a:lstStyle/>
          <a:p>
            <a:r>
              <a:rPr lang="en-IE" b="1" dirty="0">
                <a:solidFill>
                  <a:srgbClr val="0070C0"/>
                </a:solidFill>
              </a:rPr>
              <a:t>Discovery</a:t>
            </a:r>
          </a:p>
        </p:txBody>
      </p:sp>
      <p:sp>
        <p:nvSpPr>
          <p:cNvPr id="39" name="TextBox 38">
            <a:extLst>
              <a:ext uri="{FF2B5EF4-FFF2-40B4-BE49-F238E27FC236}">
                <a16:creationId xmlns:a16="http://schemas.microsoft.com/office/drawing/2014/main" id="{A55C7ADE-ED7D-EB16-F5A5-F34A5E999F60}"/>
              </a:ext>
            </a:extLst>
          </p:cNvPr>
          <p:cNvSpPr txBox="1"/>
          <p:nvPr/>
        </p:nvSpPr>
        <p:spPr>
          <a:xfrm>
            <a:off x="4308215" y="4822850"/>
            <a:ext cx="1098611" cy="276999"/>
          </a:xfrm>
          <a:prstGeom prst="rect">
            <a:avLst/>
          </a:prstGeom>
          <a:noFill/>
        </p:spPr>
        <p:txBody>
          <a:bodyPr wrap="square" rtlCol="0">
            <a:spAutoFit/>
          </a:bodyPr>
          <a:lstStyle/>
          <a:p>
            <a:r>
              <a:rPr lang="en-IE" b="1" dirty="0">
                <a:solidFill>
                  <a:srgbClr val="0070C0"/>
                </a:solidFill>
              </a:rPr>
              <a:t>Initialization</a:t>
            </a:r>
          </a:p>
        </p:txBody>
      </p:sp>
      <p:sp>
        <p:nvSpPr>
          <p:cNvPr id="43" name="TextBox 42">
            <a:extLst>
              <a:ext uri="{FF2B5EF4-FFF2-40B4-BE49-F238E27FC236}">
                <a16:creationId xmlns:a16="http://schemas.microsoft.com/office/drawing/2014/main" id="{CC4F5A0C-671B-1062-6656-C6EA25A841AD}"/>
              </a:ext>
            </a:extLst>
          </p:cNvPr>
          <p:cNvSpPr txBox="1"/>
          <p:nvPr/>
        </p:nvSpPr>
        <p:spPr>
          <a:xfrm>
            <a:off x="5242318" y="5468303"/>
            <a:ext cx="853421" cy="276999"/>
          </a:xfrm>
          <a:prstGeom prst="rect">
            <a:avLst/>
          </a:prstGeom>
          <a:noFill/>
        </p:spPr>
        <p:txBody>
          <a:bodyPr wrap="square" rtlCol="0">
            <a:spAutoFit/>
          </a:bodyPr>
          <a:lstStyle/>
          <a:p>
            <a:r>
              <a:rPr lang="en-IE" b="1" dirty="0">
                <a:solidFill>
                  <a:srgbClr val="0070C0"/>
                </a:solidFill>
              </a:rPr>
              <a:t>Control</a:t>
            </a:r>
          </a:p>
        </p:txBody>
      </p:sp>
      <p:sp>
        <p:nvSpPr>
          <p:cNvPr id="46" name="TextBox 45">
            <a:extLst>
              <a:ext uri="{FF2B5EF4-FFF2-40B4-BE49-F238E27FC236}">
                <a16:creationId xmlns:a16="http://schemas.microsoft.com/office/drawing/2014/main" id="{41CCB4A7-432C-25E1-F271-DDCBC30AB73C}"/>
              </a:ext>
            </a:extLst>
          </p:cNvPr>
          <p:cNvSpPr txBox="1"/>
          <p:nvPr/>
        </p:nvSpPr>
        <p:spPr>
          <a:xfrm>
            <a:off x="5889551" y="5468303"/>
            <a:ext cx="853421" cy="276999"/>
          </a:xfrm>
          <a:prstGeom prst="rect">
            <a:avLst/>
          </a:prstGeom>
          <a:noFill/>
        </p:spPr>
        <p:txBody>
          <a:bodyPr wrap="square" rtlCol="0">
            <a:spAutoFit/>
          </a:bodyPr>
          <a:lstStyle/>
          <a:p>
            <a:r>
              <a:rPr lang="en-IE" b="1" dirty="0">
                <a:solidFill>
                  <a:srgbClr val="0070C0"/>
                </a:solidFill>
              </a:rPr>
              <a:t>Ranging</a:t>
            </a:r>
          </a:p>
        </p:txBody>
      </p:sp>
      <p:sp>
        <p:nvSpPr>
          <p:cNvPr id="49" name="TextBox 48">
            <a:extLst>
              <a:ext uri="{FF2B5EF4-FFF2-40B4-BE49-F238E27FC236}">
                <a16:creationId xmlns:a16="http://schemas.microsoft.com/office/drawing/2014/main" id="{03C1C2EF-396A-01BF-4C21-C4221A88E15A}"/>
              </a:ext>
            </a:extLst>
          </p:cNvPr>
          <p:cNvSpPr txBox="1"/>
          <p:nvPr/>
        </p:nvSpPr>
        <p:spPr>
          <a:xfrm>
            <a:off x="6663969" y="5468303"/>
            <a:ext cx="853421" cy="276999"/>
          </a:xfrm>
          <a:prstGeom prst="rect">
            <a:avLst/>
          </a:prstGeom>
          <a:noFill/>
        </p:spPr>
        <p:txBody>
          <a:bodyPr wrap="square" rtlCol="0">
            <a:spAutoFit/>
          </a:bodyPr>
          <a:lstStyle/>
          <a:p>
            <a:r>
              <a:rPr lang="en-IE" b="1" dirty="0">
                <a:solidFill>
                  <a:srgbClr val="0070C0"/>
                </a:solidFill>
              </a:rPr>
              <a:t>Report</a:t>
            </a:r>
          </a:p>
        </p:txBody>
      </p:sp>
      <p:cxnSp>
        <p:nvCxnSpPr>
          <p:cNvPr id="197" name="Straight Arrow Connector 196">
            <a:extLst>
              <a:ext uri="{FF2B5EF4-FFF2-40B4-BE49-F238E27FC236}">
                <a16:creationId xmlns:a16="http://schemas.microsoft.com/office/drawing/2014/main" id="{B3756BA3-CE68-8B60-90ED-A4CDBE4BFC96}"/>
              </a:ext>
            </a:extLst>
          </p:cNvPr>
          <p:cNvCxnSpPr>
            <a:cxnSpLocks/>
          </p:cNvCxnSpPr>
          <p:nvPr/>
        </p:nvCxnSpPr>
        <p:spPr bwMode="auto">
          <a:xfrm>
            <a:off x="5242318" y="4729919"/>
            <a:ext cx="204527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00" name="TextBox 199">
            <a:extLst>
              <a:ext uri="{FF2B5EF4-FFF2-40B4-BE49-F238E27FC236}">
                <a16:creationId xmlns:a16="http://schemas.microsoft.com/office/drawing/2014/main" id="{222E153E-F773-DBEC-C351-F835553A17FD}"/>
              </a:ext>
            </a:extLst>
          </p:cNvPr>
          <p:cNvSpPr txBox="1"/>
          <p:nvPr/>
        </p:nvSpPr>
        <p:spPr>
          <a:xfrm>
            <a:off x="5779956" y="4796036"/>
            <a:ext cx="1190080" cy="276999"/>
          </a:xfrm>
          <a:prstGeom prst="rect">
            <a:avLst/>
          </a:prstGeom>
          <a:noFill/>
        </p:spPr>
        <p:txBody>
          <a:bodyPr wrap="square" rtlCol="0">
            <a:spAutoFit/>
          </a:bodyPr>
          <a:lstStyle/>
          <a:p>
            <a:r>
              <a:rPr lang="en-IE" b="1" dirty="0">
                <a:solidFill>
                  <a:srgbClr val="0070C0"/>
                </a:solidFill>
              </a:rPr>
              <a:t>Ranging Cycle</a:t>
            </a:r>
          </a:p>
        </p:txBody>
      </p:sp>
    </p:spTree>
    <p:extLst>
      <p:ext uri="{BB962C8B-B14F-4D97-AF65-F5344CB8AC3E}">
        <p14:creationId xmlns:p14="http://schemas.microsoft.com/office/powerpoint/2010/main" val="3993005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sz="4000" dirty="0"/>
              <a:t>Possible MMS Ranging Mechanisms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graphicFrame>
        <p:nvGraphicFramePr>
          <p:cNvPr id="6" name="Table 6">
            <a:extLst>
              <a:ext uri="{FF2B5EF4-FFF2-40B4-BE49-F238E27FC236}">
                <a16:creationId xmlns:a16="http://schemas.microsoft.com/office/drawing/2014/main" id="{2759CA3B-ABAC-EFE8-72D4-A219EEF9A2BA}"/>
              </a:ext>
            </a:extLst>
          </p:cNvPr>
          <p:cNvGraphicFramePr>
            <a:graphicFrameLocks noGrp="1"/>
          </p:cNvGraphicFramePr>
          <p:nvPr>
            <p:extLst>
              <p:ext uri="{D42A27DB-BD31-4B8C-83A1-F6EECF244321}">
                <p14:modId xmlns:p14="http://schemas.microsoft.com/office/powerpoint/2010/main" val="3449603022"/>
              </p:ext>
            </p:extLst>
          </p:nvPr>
        </p:nvGraphicFramePr>
        <p:xfrm>
          <a:off x="313765" y="1827306"/>
          <a:ext cx="8381999" cy="2225040"/>
        </p:xfrm>
        <a:graphic>
          <a:graphicData uri="http://schemas.openxmlformats.org/drawingml/2006/table">
            <a:tbl>
              <a:tblPr firstRow="1" bandRow="1">
                <a:tableStyleId>{68D230F3-CF80-4859-8CE7-A43EE81993B5}</a:tableStyleId>
              </a:tblPr>
              <a:tblGrid>
                <a:gridCol w="2214282">
                  <a:extLst>
                    <a:ext uri="{9D8B030D-6E8A-4147-A177-3AD203B41FA5}">
                      <a16:colId xmlns:a16="http://schemas.microsoft.com/office/drawing/2014/main" val="2491047605"/>
                    </a:ext>
                  </a:extLst>
                </a:gridCol>
                <a:gridCol w="1290918">
                  <a:extLst>
                    <a:ext uri="{9D8B030D-6E8A-4147-A177-3AD203B41FA5}">
                      <a16:colId xmlns:a16="http://schemas.microsoft.com/office/drawing/2014/main" val="4007388933"/>
                    </a:ext>
                  </a:extLst>
                </a:gridCol>
                <a:gridCol w="1550894">
                  <a:extLst>
                    <a:ext uri="{9D8B030D-6E8A-4147-A177-3AD203B41FA5}">
                      <a16:colId xmlns:a16="http://schemas.microsoft.com/office/drawing/2014/main" val="2150756656"/>
                    </a:ext>
                  </a:extLst>
                </a:gridCol>
                <a:gridCol w="1102659">
                  <a:extLst>
                    <a:ext uri="{9D8B030D-6E8A-4147-A177-3AD203B41FA5}">
                      <a16:colId xmlns:a16="http://schemas.microsoft.com/office/drawing/2014/main" val="1194408721"/>
                    </a:ext>
                  </a:extLst>
                </a:gridCol>
                <a:gridCol w="1102658">
                  <a:extLst>
                    <a:ext uri="{9D8B030D-6E8A-4147-A177-3AD203B41FA5}">
                      <a16:colId xmlns:a16="http://schemas.microsoft.com/office/drawing/2014/main" val="285908844"/>
                    </a:ext>
                  </a:extLst>
                </a:gridCol>
                <a:gridCol w="1120588">
                  <a:extLst>
                    <a:ext uri="{9D8B030D-6E8A-4147-A177-3AD203B41FA5}">
                      <a16:colId xmlns:a16="http://schemas.microsoft.com/office/drawing/2014/main" val="805939589"/>
                    </a:ext>
                  </a:extLst>
                </a:gridCol>
              </a:tblGrid>
              <a:tr h="370840">
                <a:tc>
                  <a:txBody>
                    <a:bodyPr/>
                    <a:lstStyle/>
                    <a:p>
                      <a:endParaRPr lang="en-IE" dirty="0"/>
                    </a:p>
                  </a:txBody>
                  <a:tcPr/>
                </a:tc>
                <a:tc>
                  <a:txBody>
                    <a:bodyPr/>
                    <a:lstStyle/>
                    <a:p>
                      <a:r>
                        <a:rPr lang="en-IE" dirty="0"/>
                        <a:t>Discovery</a:t>
                      </a:r>
                    </a:p>
                  </a:txBody>
                  <a:tcPr/>
                </a:tc>
                <a:tc>
                  <a:txBody>
                    <a:bodyPr/>
                    <a:lstStyle/>
                    <a:p>
                      <a:r>
                        <a:rPr lang="en-IE" dirty="0"/>
                        <a:t>Initialization</a:t>
                      </a:r>
                    </a:p>
                  </a:txBody>
                  <a:tcPr/>
                </a:tc>
                <a:tc>
                  <a:txBody>
                    <a:bodyPr/>
                    <a:lstStyle/>
                    <a:p>
                      <a:r>
                        <a:rPr lang="en-IE" dirty="0"/>
                        <a:t>Control</a:t>
                      </a:r>
                    </a:p>
                  </a:txBody>
                  <a:tcPr/>
                </a:tc>
                <a:tc>
                  <a:txBody>
                    <a:bodyPr/>
                    <a:lstStyle/>
                    <a:p>
                      <a:r>
                        <a:rPr lang="en-IE" dirty="0"/>
                        <a:t>Ranging</a:t>
                      </a:r>
                    </a:p>
                  </a:txBody>
                  <a:tcPr/>
                </a:tc>
                <a:tc>
                  <a:txBody>
                    <a:bodyPr/>
                    <a:lstStyle/>
                    <a:p>
                      <a:r>
                        <a:rPr lang="en-IE" dirty="0"/>
                        <a:t>Report</a:t>
                      </a:r>
                    </a:p>
                  </a:txBody>
                  <a:tcPr/>
                </a:tc>
                <a:extLst>
                  <a:ext uri="{0D108BD9-81ED-4DB2-BD59-A6C34878D82A}">
                    <a16:rowId xmlns:a16="http://schemas.microsoft.com/office/drawing/2014/main" val="1709619207"/>
                  </a:ext>
                </a:extLst>
              </a:tr>
              <a:tr h="370840">
                <a:tc>
                  <a:txBody>
                    <a:bodyPr/>
                    <a:lstStyle/>
                    <a:p>
                      <a:r>
                        <a:rPr lang="en-IE" dirty="0"/>
                        <a:t>NBA</a:t>
                      </a:r>
                    </a:p>
                  </a:txBody>
                  <a:tcPr/>
                </a:tc>
                <a:tc>
                  <a:txBody>
                    <a:bodyPr/>
                    <a:lstStyle/>
                    <a:p>
                      <a:r>
                        <a:rPr lang="en-IE" dirty="0"/>
                        <a:t>O-QPSK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r>
                        <a:rPr lang="en-IE" dirty="0"/>
                        <a:t>O-QPSK</a:t>
                      </a:r>
                    </a:p>
                  </a:txBody>
                  <a:tcPr/>
                </a:tc>
                <a:tc>
                  <a:txBody>
                    <a:bodyPr/>
                    <a:lstStyle/>
                    <a:p>
                      <a:r>
                        <a:rPr lang="en-IE" dirty="0"/>
                        <a:t>UWB</a:t>
                      </a:r>
                    </a:p>
                  </a:txBody>
                  <a:tcPr/>
                </a:tc>
                <a:tc>
                  <a:txBody>
                    <a:bodyPr/>
                    <a:lstStyle/>
                    <a:p>
                      <a:r>
                        <a:rPr lang="en-IE" dirty="0"/>
                        <a:t>O-QPSK</a:t>
                      </a:r>
                    </a:p>
                  </a:txBody>
                  <a:tcPr/>
                </a:tc>
                <a:extLst>
                  <a:ext uri="{0D108BD9-81ED-4DB2-BD59-A6C34878D82A}">
                    <a16:rowId xmlns:a16="http://schemas.microsoft.com/office/drawing/2014/main" val="32706843"/>
                  </a:ext>
                </a:extLst>
              </a:tr>
              <a:tr h="370840">
                <a:tc>
                  <a:txBody>
                    <a:bodyPr/>
                    <a:lstStyle/>
                    <a:p>
                      <a:r>
                        <a:rPr lang="en-IE" sz="1800" kern="1200" baseline="0" dirty="0">
                          <a:solidFill>
                            <a:schemeClr val="tx1"/>
                          </a:solidFill>
                          <a:latin typeface="+mn-lt"/>
                          <a:ea typeface="+mn-ea"/>
                          <a:cs typeface="+mn-cs"/>
                        </a:rPr>
                        <a:t>UWB-only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p>
                  </a:txBody>
                  <a:tcPr/>
                </a:tc>
                <a:tc>
                  <a:txBody>
                    <a:bodyPr/>
                    <a:lstStyle/>
                    <a:p>
                      <a:r>
                        <a:rPr lang="en-IE" dirty="0">
                          <a:solidFill>
                            <a:schemeClr val="tx1"/>
                          </a:solidFill>
                        </a:rPr>
                        <a:t>UWB</a:t>
                      </a:r>
                    </a:p>
                  </a:txBody>
                  <a:tcPr/>
                </a:tc>
                <a:extLst>
                  <a:ext uri="{0D108BD9-81ED-4DB2-BD59-A6C34878D82A}">
                    <a16:rowId xmlns:a16="http://schemas.microsoft.com/office/drawing/2014/main" val="347153001"/>
                  </a:ext>
                </a:extLst>
              </a:tr>
              <a:tr h="370840">
                <a:tc>
                  <a:txBody>
                    <a:bodyPr/>
                    <a:lstStyle/>
                    <a:p>
                      <a:r>
                        <a:rPr lang="en-IE" dirty="0"/>
                        <a:t>NBA offload</a:t>
                      </a:r>
                      <a:r>
                        <a:rPr lang="en-IE" baseline="30000" dirty="0"/>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r>
                        <a:rPr lang="en-IE" dirty="0"/>
                        <a:t>UWB</a:t>
                      </a:r>
                    </a:p>
                  </a:txBody>
                  <a:tcPr/>
                </a:tc>
                <a:tc>
                  <a:txBody>
                    <a:bodyPr/>
                    <a:lstStyle/>
                    <a:p>
                      <a:r>
                        <a:rPr lang="en-IE" dirty="0">
                          <a:solidFill>
                            <a:srgbClr val="00B050"/>
                          </a:solidFill>
                        </a:rPr>
                        <a:t>UWB</a:t>
                      </a:r>
                      <a:endParaRPr lang="en-IE" baseline="30000" dirty="0">
                        <a:solidFill>
                          <a:srgbClr val="00B050"/>
                        </a:solidFill>
                      </a:endParaRPr>
                    </a:p>
                  </a:txBody>
                  <a:tcPr/>
                </a:tc>
                <a:extLst>
                  <a:ext uri="{0D108BD9-81ED-4DB2-BD59-A6C34878D82A}">
                    <a16:rowId xmlns:a16="http://schemas.microsoft.com/office/drawing/2014/main" val="4232698280"/>
                  </a:ext>
                </a:extLst>
              </a:tr>
              <a:tr h="370840">
                <a:tc>
                  <a:txBody>
                    <a:bodyPr/>
                    <a:lstStyle/>
                    <a:p>
                      <a:r>
                        <a:rPr lang="en-IE" dirty="0"/>
                        <a:t>NBA offload</a:t>
                      </a:r>
                      <a:r>
                        <a:rPr lang="en-IE" baseline="30000" dirty="0"/>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O-QPSK</a:t>
                      </a:r>
                    </a:p>
                  </a:txBody>
                  <a:tcPr/>
                </a:tc>
                <a:tc>
                  <a:txBody>
                    <a:bodyPr/>
                    <a:lstStyle/>
                    <a:p>
                      <a:r>
                        <a:rPr lang="en-IE" dirty="0">
                          <a:solidFill>
                            <a:srgbClr val="00B050"/>
                          </a:solidFill>
                        </a:rPr>
                        <a:t>UWB</a:t>
                      </a:r>
                      <a:endParaRPr lang="en-IE" baseline="30000" dirty="0">
                        <a:solidFill>
                          <a:srgbClr val="00B050"/>
                        </a:solidFill>
                      </a:endParaRPr>
                    </a:p>
                  </a:txBody>
                  <a:tcPr/>
                </a:tc>
                <a:tc>
                  <a:txBody>
                    <a:bodyPr/>
                    <a:lstStyle/>
                    <a:p>
                      <a:r>
                        <a:rPr lang="en-IE" dirty="0"/>
                        <a:t>UWB</a:t>
                      </a:r>
                    </a:p>
                  </a:txBody>
                  <a:tcPr/>
                </a:tc>
                <a:tc>
                  <a:txBody>
                    <a:bodyPr/>
                    <a:lstStyle/>
                    <a:p>
                      <a:r>
                        <a:rPr lang="en-IE" dirty="0">
                          <a:solidFill>
                            <a:srgbClr val="00B050"/>
                          </a:solidFill>
                        </a:rPr>
                        <a:t>UWB</a:t>
                      </a:r>
                    </a:p>
                  </a:txBody>
                  <a:tcPr/>
                </a:tc>
                <a:extLst>
                  <a:ext uri="{0D108BD9-81ED-4DB2-BD59-A6C34878D82A}">
                    <a16:rowId xmlns:a16="http://schemas.microsoft.com/office/drawing/2014/main" val="1294121076"/>
                  </a:ext>
                </a:extLst>
              </a:tr>
              <a:tr h="370840">
                <a:tc>
                  <a:txBody>
                    <a:bodyPr/>
                    <a:lstStyle/>
                    <a:p>
                      <a:r>
                        <a:rPr lang="en-IE" dirty="0"/>
                        <a:t>OOBA</a:t>
                      </a:r>
                      <a:r>
                        <a:rPr lang="en-IE" baseline="30000" dirty="0"/>
                        <a:t>3</a:t>
                      </a:r>
                    </a:p>
                  </a:txBody>
                  <a:tcPr/>
                </a:tc>
                <a:tc>
                  <a:txBody>
                    <a:bodyPr/>
                    <a:lstStyle/>
                    <a:p>
                      <a:r>
                        <a:rPr lang="en-IE" dirty="0">
                          <a:solidFill>
                            <a:srgbClr val="0070C0"/>
                          </a:solidFill>
                        </a:rPr>
                        <a:t>OOB</a:t>
                      </a:r>
                    </a:p>
                  </a:txBody>
                  <a:tcPr/>
                </a:tc>
                <a:tc>
                  <a:txBody>
                    <a:bodyPr/>
                    <a:lstStyle/>
                    <a:p>
                      <a:r>
                        <a:rPr lang="en-IE" dirty="0">
                          <a:solidFill>
                            <a:srgbClr val="0070C0"/>
                          </a:solidFill>
                        </a:rPr>
                        <a:t>OOB</a:t>
                      </a:r>
                    </a:p>
                  </a:txBody>
                  <a:tcPr/>
                </a:tc>
                <a:tc>
                  <a:txBody>
                    <a:bodyPr/>
                    <a:lstStyle/>
                    <a:p>
                      <a:r>
                        <a:rPr lang="en-IE" dirty="0">
                          <a:solidFill>
                            <a:srgbClr val="00B050"/>
                          </a:solidFill>
                        </a:rPr>
                        <a:t>UWB</a:t>
                      </a:r>
                    </a:p>
                  </a:txBody>
                  <a:tcPr/>
                </a:tc>
                <a:tc>
                  <a:txBody>
                    <a:bodyPr/>
                    <a:lstStyle/>
                    <a:p>
                      <a:r>
                        <a:rPr lang="en-IE" dirty="0"/>
                        <a:t>UWB</a:t>
                      </a:r>
                    </a:p>
                  </a:txBody>
                  <a:tcPr/>
                </a:tc>
                <a:tc>
                  <a:txBody>
                    <a:bodyPr/>
                    <a:lstStyle/>
                    <a:p>
                      <a:r>
                        <a:rPr lang="en-IE" dirty="0">
                          <a:solidFill>
                            <a:srgbClr val="00B050"/>
                          </a:solidFill>
                        </a:rPr>
                        <a:t>UWB</a:t>
                      </a:r>
                    </a:p>
                  </a:txBody>
                  <a:tcPr/>
                </a:tc>
                <a:extLst>
                  <a:ext uri="{0D108BD9-81ED-4DB2-BD59-A6C34878D82A}">
                    <a16:rowId xmlns:a16="http://schemas.microsoft.com/office/drawing/2014/main" val="2631726332"/>
                  </a:ext>
                </a:extLst>
              </a:tr>
            </a:tbl>
          </a:graphicData>
        </a:graphic>
      </p:graphicFrame>
      <p:sp>
        <p:nvSpPr>
          <p:cNvPr id="57" name="TextBox 56">
            <a:extLst>
              <a:ext uri="{FF2B5EF4-FFF2-40B4-BE49-F238E27FC236}">
                <a16:creationId xmlns:a16="http://schemas.microsoft.com/office/drawing/2014/main" id="{A8F7BA1C-E840-CBA5-C5E7-28252CD146F2}"/>
              </a:ext>
            </a:extLst>
          </p:cNvPr>
          <p:cNvSpPr txBox="1"/>
          <p:nvPr/>
        </p:nvSpPr>
        <p:spPr>
          <a:xfrm>
            <a:off x="502023" y="4518881"/>
            <a:ext cx="7946588" cy="2246769"/>
          </a:xfrm>
          <a:prstGeom prst="rect">
            <a:avLst/>
          </a:prstGeom>
          <a:noFill/>
        </p:spPr>
        <p:txBody>
          <a:bodyPr wrap="square" rtlCol="0">
            <a:spAutoFit/>
          </a:bodyPr>
          <a:lstStyle/>
          <a:p>
            <a:pPr marL="342900" indent="-342900">
              <a:buAutoNum type="arabicPeriod"/>
            </a:pPr>
            <a:r>
              <a:rPr lang="en-IE" sz="1400" dirty="0">
                <a:solidFill>
                  <a:schemeClr val="tx1"/>
                </a:solidFill>
              </a:rPr>
              <a:t>Offload NB data to UWB (15-23-0372-01)</a:t>
            </a:r>
          </a:p>
          <a:p>
            <a:pPr marL="342900" indent="-342900">
              <a:buAutoNum type="arabicPeriod"/>
            </a:pPr>
            <a:endParaRPr lang="en-IE" sz="1400" dirty="0">
              <a:solidFill>
                <a:schemeClr val="tx1"/>
              </a:solidFill>
            </a:endParaRPr>
          </a:p>
          <a:p>
            <a:pPr marL="342900" indent="-342900">
              <a:buAutoNum type="arabicPeriod"/>
            </a:pPr>
            <a:r>
              <a:rPr lang="en-IE" sz="1400" dirty="0">
                <a:solidFill>
                  <a:schemeClr val="tx1"/>
                </a:solidFill>
              </a:rPr>
              <a:t>Further offload NB data to UWB– minimize the impact on Wi-Fi due to NBA hopping (hopping for interference mitigation is harmful </a:t>
            </a:r>
            <a:r>
              <a:rPr lang="en-IE" sz="1400">
                <a:solidFill>
                  <a:schemeClr val="tx1"/>
                </a:solidFill>
              </a:rPr>
              <a:t>to Wi-Fi </a:t>
            </a:r>
            <a:r>
              <a:rPr lang="en-IE" sz="1400" dirty="0">
                <a:solidFill>
                  <a:schemeClr val="tx1"/>
                </a:solidFill>
              </a:rPr>
              <a:t>– comment made during discussion of 15-23-0285-00)</a:t>
            </a:r>
          </a:p>
          <a:p>
            <a:pPr marL="342900" indent="-342900">
              <a:buAutoNum type="arabicPeriod"/>
            </a:pPr>
            <a:endParaRPr lang="en-IE" sz="1400" dirty="0">
              <a:solidFill>
                <a:schemeClr val="tx1"/>
              </a:solidFill>
            </a:endParaRPr>
          </a:p>
          <a:p>
            <a:pPr marL="342900" indent="-342900">
              <a:buAutoNum type="arabicPeriod"/>
            </a:pPr>
            <a:r>
              <a:rPr lang="en-US" sz="1400" dirty="0">
                <a:solidFill>
                  <a:schemeClr val="tx1"/>
                </a:solidFill>
              </a:rPr>
              <a:t>“Alternatively, different PHYs other than O-QPSK can assist UWB as well by exploiting the open interfaces provided by MAC services.” 15-23-0100-02</a:t>
            </a:r>
            <a:r>
              <a:rPr lang="en-IE" sz="1400" dirty="0">
                <a:solidFill>
                  <a:schemeClr val="tx1"/>
                </a:solidFill>
              </a:rPr>
              <a:t> </a:t>
            </a:r>
          </a:p>
          <a:p>
            <a:pPr marL="1085850" lvl="1" indent="-342900">
              <a:buFontTx/>
              <a:buAutoNum type="arabicPeriod"/>
            </a:pPr>
            <a:r>
              <a:rPr lang="en-IE" sz="1400" dirty="0">
                <a:solidFill>
                  <a:schemeClr val="tx1"/>
                </a:solidFill>
              </a:rPr>
              <a:t>e.g. standard ranging with increased first-path (FP) dynamic range</a:t>
            </a:r>
          </a:p>
          <a:p>
            <a:pPr lvl="1" indent="0"/>
            <a:endParaRPr lang="en-IE" sz="1400" dirty="0">
              <a:solidFill>
                <a:schemeClr val="tx1"/>
              </a:solidFill>
            </a:endParaRPr>
          </a:p>
          <a:p>
            <a:endParaRPr lang="en-IE" sz="1400" dirty="0">
              <a:solidFill>
                <a:schemeClr val="tx1"/>
              </a:solidFill>
            </a:endParaRPr>
          </a:p>
        </p:txBody>
      </p:sp>
      <p:sp>
        <p:nvSpPr>
          <p:cNvPr id="147" name="TextBox 146">
            <a:extLst>
              <a:ext uri="{FF2B5EF4-FFF2-40B4-BE49-F238E27FC236}">
                <a16:creationId xmlns:a16="http://schemas.microsoft.com/office/drawing/2014/main" id="{A27C8939-28DE-5313-E721-5A723F2826C1}"/>
              </a:ext>
            </a:extLst>
          </p:cNvPr>
          <p:cNvSpPr txBox="1"/>
          <p:nvPr/>
        </p:nvSpPr>
        <p:spPr>
          <a:xfrm>
            <a:off x="7000303" y="4347609"/>
            <a:ext cx="1779212" cy="276999"/>
          </a:xfrm>
          <a:prstGeom prst="rect">
            <a:avLst/>
          </a:prstGeom>
          <a:noFill/>
        </p:spPr>
        <p:txBody>
          <a:bodyPr wrap="square">
            <a:spAutoFit/>
          </a:bodyPr>
          <a:lstStyle/>
          <a:p>
            <a:r>
              <a:rPr lang="en-IE" dirty="0">
                <a:solidFill>
                  <a:srgbClr val="00B050"/>
                </a:solidFill>
              </a:rPr>
              <a:t>15.4 PHY, </a:t>
            </a:r>
            <a:r>
              <a:rPr lang="en-IE" dirty="0">
                <a:solidFill>
                  <a:srgbClr val="0070C0"/>
                </a:solidFill>
              </a:rPr>
              <a:t>non-15.4 PHY </a:t>
            </a:r>
          </a:p>
        </p:txBody>
      </p:sp>
    </p:spTree>
    <p:extLst>
      <p:ext uri="{BB962C8B-B14F-4D97-AF65-F5344CB8AC3E}">
        <p14:creationId xmlns:p14="http://schemas.microsoft.com/office/powerpoint/2010/main" val="237678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4000" dirty="0"/>
              <a:t>Recommendations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7" name="TextBox 6">
            <a:extLst>
              <a:ext uri="{FF2B5EF4-FFF2-40B4-BE49-F238E27FC236}">
                <a16:creationId xmlns:a16="http://schemas.microsoft.com/office/drawing/2014/main" id="{B266964F-5449-9912-6631-75324DBFA876}"/>
              </a:ext>
            </a:extLst>
          </p:cNvPr>
          <p:cNvSpPr txBox="1"/>
          <p:nvPr/>
        </p:nvSpPr>
        <p:spPr>
          <a:xfrm>
            <a:off x="647996" y="1728903"/>
            <a:ext cx="7919694" cy="5047536"/>
          </a:xfrm>
          <a:prstGeom prst="rect">
            <a:avLst/>
          </a:prstGeom>
          <a:noFill/>
        </p:spPr>
        <p:txBody>
          <a:bodyPr wrap="square" rtlCol="0">
            <a:spAutoFit/>
          </a:bodyPr>
          <a:lstStyle/>
          <a:p>
            <a:r>
              <a:rPr lang="en-IE" sz="1600" dirty="0">
                <a:solidFill>
                  <a:schemeClr val="tx1"/>
                </a:solidFill>
              </a:rPr>
              <a:t>To effectively respond to the various possible alternative mechanisms presented in the previous slide the following recommendations are proposed for consideration -</a:t>
            </a:r>
          </a:p>
          <a:p>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The protocol should be such that each phase could be implemented by a selected PHY from the list in the table in the previous slide</a:t>
            </a:r>
          </a:p>
          <a:p>
            <a:pPr marL="285750" indent="-285750">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15.4 messages should be designed so they can be efficiently used by either the O-QPSK PHY or the UWB PHY for each relevant phase</a:t>
            </a:r>
          </a:p>
          <a:p>
            <a:pPr marL="285750" indent="-285750">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All 15.4 PHYs should use a common 15.4 MAC (e.g. extended frame format or similar)</a:t>
            </a:r>
          </a:p>
          <a:p>
            <a:pPr marL="285750" indent="-285750">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This “modular approach” (i.e. flexible choice of PHY for each phase) would also address the requirement that “</a:t>
            </a:r>
            <a:r>
              <a:rPr lang="en-US" sz="1600" dirty="0">
                <a:solidFill>
                  <a:schemeClr val="tx1"/>
                </a:solidFill>
              </a:rPr>
              <a:t>different PHYs other than O-QPSK can assist UWB</a:t>
            </a:r>
            <a:r>
              <a:rPr lang="en-IE" sz="1600" dirty="0">
                <a:solidFill>
                  <a:schemeClr val="tx1"/>
                </a:solidFill>
              </a:rPr>
              <a:t>” as each phase is decoupled from a protocol perspective</a:t>
            </a:r>
          </a:p>
          <a:p>
            <a:pPr marL="285750" indent="-285750">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Use a term like MMS-Control PHY rather than NBA PHY where appropriate to make the MMS text more generic</a:t>
            </a:r>
          </a:p>
          <a:p>
            <a:pPr marL="285750" indent="-285750">
              <a:buFont typeface="Arial" panose="020B0604020202020204" pitchFamily="34" charset="0"/>
              <a:buChar char="•"/>
            </a:pPr>
            <a:endParaRPr lang="en-IE" sz="1600" dirty="0">
              <a:solidFill>
                <a:schemeClr val="tx1"/>
              </a:solidFill>
            </a:endParaRPr>
          </a:p>
          <a:p>
            <a:endParaRPr lang="en-IE" sz="1600" dirty="0">
              <a:solidFill>
                <a:schemeClr val="tx1"/>
              </a:solidFill>
            </a:endParaRPr>
          </a:p>
          <a:p>
            <a:pPr marL="1428750" lvl="2">
              <a:buFont typeface="Arial" panose="020B0604020202020204" pitchFamily="34" charset="0"/>
              <a:buChar char="•"/>
            </a:pPr>
            <a:endParaRPr lang="en-IE" sz="1800" dirty="0">
              <a:solidFill>
                <a:schemeClr val="tx1"/>
              </a:solidFill>
            </a:endParaRPr>
          </a:p>
        </p:txBody>
      </p:sp>
    </p:spTree>
    <p:extLst>
      <p:ext uri="{BB962C8B-B14F-4D97-AF65-F5344CB8AC3E}">
        <p14:creationId xmlns:p14="http://schemas.microsoft.com/office/powerpoint/2010/main" val="1624845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1LzA3LzIwMjMgMDk6MjM6Mjk8L0RhdGVUaW1lPjxMYWJlbFN0cmluZz5VTlJFU1RSSUNURUQ8L0xhYmVsU3RyaW5nPjwvaXRlbT48L2xhYmVsSGlzdG9yeT4=</Value>
</WrappedLabelHistory>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jRkOWRjYzcxLWYzZjItNDk5Ni1hYTdmLWE5ZDNmMjI0ODgzOCIgdmFsdWU9IiIgeG1sbnM9Imh0dHA6Ly93d3cuYm9sZG9uamFtZXMuY29tLzIwMDgvMDEvc2llL2ludGVybmFsL2xhYmVsIiAvPjxlbGVtZW50IHVpZD0iOWM3ZWRjMzItN2M0MS00OTI5LTk1OWEtNjk5YzhjNGVmYjA2IiB2YWx1ZT0iIiB4bWxucz0iaHR0cDovL3d3dy5ib2xkb25qYW1lcy5jb20vMjAwOC8wMS9zaWUvaW50ZXJuYWwvbGFiZWwiIC8+PGVsZW1lbnQgdWlkPSJkYThjMWY2Zi0yYmUzLTQxZWUtODg1MS00NjU4YzI0NjBlZjkiIHZhbHVlPSIiIHhtbG5zPSJodHRwOi8vd3d3LmJvbGRvbmphbWVzLmNvbS8yMDA4LzAxL3NpZS9pbnRlcm5hbC9sYWJlbCIgLz48L3Npc2w+PFVzZXJOYW1lPkNPUlBcY20wODAyNTU8L1VzZXJOYW1lPjxEYXRlVGltZT4yOC8wMy8yMDIzIDExOjM0OjU2PC9EYXRlVGltZT48TGFiZWxTdHJpbmc+UFJJVkFURTwvTGFiZWxTdHJpbmc+PC9pdGVtPjxpdGVtPjxzaXNsIHNpc2xWZXJzaW9uPSIwIiBwb2xpY3k9IjgyMDQ5NDEzLTJkM2UtNDA4My1hNTkyLWFjMjNmOTE1NzUzOSIgb3JpZ2luPSJ1c2VyU2VsZWN0ZWQiPjxlbGVtZW50IHVpZD0iZWU3MWU0M2MtNjk1Mi00YWEwLWJhOTMtMWMzOTgxNDM5YTA1IiB2YWx1ZT0iIiB4bWxucz0iaHR0cDovL3d3dy5ib2xkb25qYW1lcy5jb20vMjAwOC8wMS9zaWUvaW50ZXJuYWwvbGFiZWwiIC8+PC9zaXNsPjxVc2VyTmFtZT5DT1JQXGNtMDgwMjU1PC9Vc2VyTmFtZT48RGF0ZVRpbWU+MjgvMDMvMjAyMyAxMTozODoyMTwvRGF0ZVRpbWU+PExhYmVsU3RyaW5nPlVOUkVTVFJJQ1RFRDwvTGFiZWxTdHJpbmc+PC9pdGVtPjxpdGVtPjxzaXNsIHNpc2xWZXJzaW9uPSIwIiBwb2xpY3k9IjgyMDQ5NDEzLTJkM2UtNDA4My1hNTkyLWFjMjNmOTE1NzUzOSIgb3JpZ2luPSJ1c2VyU2VsZWN0ZWQiPjxlbGVtZW50IHVpZD0iNGQ5ZGNjNzEtZjNmMi00OTk2LWFhN2YtYTlkM2YyMjQ4ODM4IiB2YWx1ZT0iIiB4bWxucz0iaHR0cDovL3d3dy5ib2xkb25qYW1lcy5jb20vMjAwOC8wMS9zaWUvaW50ZXJuYWwvbGFiZWwiIC8+PGVsZW1lbnQgdWlkPSI5YzdlZGMzMi03YzQxLTQ5MjktOTU5YS02OTljOGM0ZWZiMDYiIHZhbHVlPSIiIHhtbG5zPSJodHRwOi8vd3d3LmJvbGRvbmphbWVzLmNvbS8yMDA4LzAxL3NpZS9pbnRlcm5hbC9sYWJlbCIgLz48ZWxlbWVudCB1aWQ9ImRhOGMxZjZmLTJiZTMtNDFlZS04ODUxLTQ2NThjMjQ2MGVmOSIgdmFsdWU9IiIgeG1sbnM9Imh0dHA6Ly93d3cuYm9sZG9uamFtZXMuY29tLzIwMDgvMDEvc2llL2ludGVybmFsL2xhYmVsIiAvPjwvc2lzbD48VXNlck5hbWU+Q09SUFxjbTA4MDI1NTwvVXNlck5hbWU+PERhdGVUaW1lPjI4LzAzLzIwMjMgMTI6MjI6NDE8L0RhdGVUaW1lPjxMYWJlbFN0cmluZz5QUklWQVRFPC9MYWJlbFN0cmluZz48L2l0ZW0+PGl0ZW0+PHNpc2wgc2lzbFZlcnNpb249IjAiIHBvbGljeT0iODIwNDk0MTMtMmQzZS00MDgzLWE1OTItYWMyM2Y5MTU3NTM5IiBvcmlnaW49InVzZXJTZWxlY3RlZCI+PGVsZW1lbnQgdWlkPSJlZTcxZTQzYy02OTUyLTRhYTAtYmE5My0xYzM5ODE0MzlhMDUiIHZhbHVlPSIiIHhtbG5zPSJodHRwOi8vd3d3LmJvbGRvbmphbWVzLmNvbS8yMDA4LzAxL3NpZS9pbnRlcm5hbC9sYWJlbCIgLz48L3Npc2w+PFVzZXJOYW1lPkNPUlBcY20wODAyNTU8L1VzZXJOYW1lPjxEYXRlVGltZT4yOC8wMy8yMDIzIDEyOjI2OjE3PC9EYXRlVGltZT48TGFiZWxTdHJpbmc+VU5SRVNUUklDVEVEPC9MYWJlbFN0cmluZz48L2l0ZW0+PGl0ZW0+PHNpc2wgc2lzbFZlcnNpb249IjAiIHBvbGljeT0iODIwNDk0MTMtMmQzZS00MDgzLWE1OTItYWMyM2Y5MTU3NTM5IiBvcmlnaW49InVzZXJTZWxlY3RlZCI+PGVsZW1lbnQgdWlkPSI0ZDlkY2M3MS1mM2YyLTQ5OTYtYWE3Zi1hOWQzZjIyNDg4MzgiIHZhbHVlPSIiIHhtbG5zPSJodHRwOi8vd3d3LmJvbGRvbmphbWVzLmNvbS8yMDA4LzAxL3NpZS9pbnRlcm5hbC9sYWJlbCIgLz48ZWxlbWVudCB1aWQ9IjljN2VkYzMyLTdjNDEtNDkyOS05NTlhLTY5OWM4YzRlZmIwNiIgdmFsdWU9IiIgeG1sbnM9Imh0dHA6Ly93d3cuYm9sZG9uamFtZXMuY29tLzIwMDgvMDEvc2llL2ludGVybmFsL2xhYmVsIiAvPjxlbGVtZW50IHVpZD0iZGE4YzFmNmYtMmJlMy00MWVlLTg4NTEtNDY1OGMyNDYwZWY5IiB2YWx1ZT0iIiB4bWxucz0iaHR0cDovL3d3dy5ib2xkb25qYW1lcy5jb20vMjAwOC8wMS9zaWUvaW50ZXJuYWwvbGFiZWwiIC8+PC9zaXNsPjxVc2VyTmFtZT5DT1JQXGNtMDgwMjU1PC9Vc2VyTmFtZT48RGF0ZVRpbWU+MjgvMDMvMjAyMyAxMzowNzo0MTwvRGF0ZVRpbWU+PExhYmVsU3RyaW5nPlBSSVZBVEU8L0xhYmVsU3RyaW5nPjwvaXRlbT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0LzA3LzIwMjMgMDc6NDY6NTM8L0RhdGVUaW1lPjxMYWJlbFN0cmluZz5VTlJFU1RSSUNURUQ8L0xhYmVsU3RyaW5nPjwvaXRlbT48L2xhYmVsSGlzdG9yeT4=</Value>
</WrappedLabelHistory>
</file>

<file path=customXml/item3.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4LzA3LzIwMjMgMTU6NTA6NTE8L0RhdGVUaW1lPjxMYWJlbFN0cmluZz5VTlJFU1RSSUNURUQ8L0xhYmVsU3RyaW5nPjwvaXRlbT48L2xhYmVsSGlzdG9yeT4=</Value>
</WrappedLabelHistory>
</file>

<file path=customXml/item4.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A7FC6516-3880-4F0D-97D0-98D6BF8D769D}">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A116BADC-A485-4B3C-A69F-3F191E5C777D}">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BF9FCFA0-DD0A-4426-9D27-52416EF7A20E}">
  <ds:schemaRefs>
    <ds:schemaRef ds:uri="http://www.w3.org/2001/XMLSchema"/>
    <ds:schemaRef ds:uri="http://www.boldonjames.com/2016/02/Classifier/internal/wrappedLabelHistory"/>
  </ds:schemaRefs>
</ds:datastoreItem>
</file>

<file path=customXml/itemProps4.xml><?xml version="1.0" encoding="utf-8"?>
<ds:datastoreItem xmlns:ds="http://schemas.openxmlformats.org/officeDocument/2006/customXml" ds:itemID="{196D49B8-41F9-4FA1-8E77-5E36A611632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603</Words>
  <Application>Microsoft Office PowerPoint</Application>
  <PresentationFormat>On-screen Show (4:3)</PresentationFormat>
  <Paragraphs>106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PowerPoint Presentation</vt:lpstr>
      <vt:lpstr>MMS Ranging Phases</vt:lpstr>
      <vt:lpstr>Possible MMS Ranging Mechanisms</vt:lpstr>
      <vt:lpstr>Recommendations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2023-07-31T14:11:47Z</dcterms:created>
  <dcterms:modified xsi:type="dcterms:W3CDTF">2023-07-31T14:12:02Z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