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6"/>
  </p:notesMasterIdLst>
  <p:handoutMasterIdLst>
    <p:handoutMasterId r:id="rId1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 id="2029" r:id="rId16"/>
    <p:sldId id="2030" r:id="rId17"/>
    <p:sldId id="5657" r:id="rId18"/>
    <p:sldId id="5670" r:id="rId19"/>
    <p:sldId id="5658" r:id="rId20"/>
    <p:sldId id="5659" r:id="rId21"/>
    <p:sldId id="5660" r:id="rId22"/>
    <p:sldId id="5661" r:id="rId23"/>
    <p:sldId id="5662" r:id="rId24"/>
    <p:sldId id="5663" r:id="rId25"/>
    <p:sldId id="260" r:id="rId26"/>
    <p:sldId id="2414" r:id="rId27"/>
    <p:sldId id="2368" r:id="rId28"/>
    <p:sldId id="2408" r:id="rId29"/>
    <p:sldId id="361" r:id="rId30"/>
    <p:sldId id="2453" r:id="rId31"/>
    <p:sldId id="2452" r:id="rId32"/>
    <p:sldId id="2375" r:id="rId33"/>
    <p:sldId id="2377" r:id="rId34"/>
    <p:sldId id="2389" r:id="rId35"/>
    <p:sldId id="2451" r:id="rId36"/>
    <p:sldId id="2454" r:id="rId37"/>
    <p:sldId id="2031" r:id="rId38"/>
    <p:sldId id="5689" r:id="rId39"/>
    <p:sldId id="5690" r:id="rId40"/>
    <p:sldId id="5691" r:id="rId41"/>
    <p:sldId id="5692" r:id="rId42"/>
    <p:sldId id="2032" r:id="rId43"/>
    <p:sldId id="5696" r:id="rId44"/>
    <p:sldId id="5697" r:id="rId45"/>
    <p:sldId id="291" r:id="rId46"/>
    <p:sldId id="295" r:id="rId47"/>
    <p:sldId id="294" r:id="rId48"/>
    <p:sldId id="293" r:id="rId49"/>
    <p:sldId id="292" r:id="rId50"/>
    <p:sldId id="2033" r:id="rId51"/>
    <p:sldId id="5624" r:id="rId52"/>
    <p:sldId id="5610" r:id="rId53"/>
    <p:sldId id="5619" r:id="rId54"/>
    <p:sldId id="5625" r:id="rId55"/>
    <p:sldId id="303" r:id="rId56"/>
    <p:sldId id="5702" r:id="rId57"/>
    <p:sldId id="5615" r:id="rId58"/>
    <p:sldId id="285" r:id="rId59"/>
    <p:sldId id="283" r:id="rId60"/>
    <p:sldId id="2034" r:id="rId61"/>
    <p:sldId id="363" r:id="rId62"/>
    <p:sldId id="364" r:id="rId63"/>
    <p:sldId id="365" r:id="rId64"/>
    <p:sldId id="373" r:id="rId65"/>
    <p:sldId id="374" r:id="rId66"/>
    <p:sldId id="375" r:id="rId67"/>
    <p:sldId id="376" r:id="rId68"/>
    <p:sldId id="372" r:id="rId69"/>
    <p:sldId id="383" r:id="rId70"/>
    <p:sldId id="2035" r:id="rId71"/>
    <p:sldId id="1043" r:id="rId72"/>
    <p:sldId id="938" r:id="rId73"/>
    <p:sldId id="1052" r:id="rId74"/>
    <p:sldId id="990" r:id="rId75"/>
    <p:sldId id="1053" r:id="rId76"/>
    <p:sldId id="1054" r:id="rId77"/>
    <p:sldId id="1050" r:id="rId78"/>
    <p:sldId id="1055" r:id="rId79"/>
    <p:sldId id="1056" r:id="rId80"/>
    <p:sldId id="256" r:id="rId81"/>
    <p:sldId id="5652" r:id="rId82"/>
    <p:sldId id="2440" r:id="rId83"/>
    <p:sldId id="2442" r:id="rId84"/>
    <p:sldId id="2439" r:id="rId85"/>
    <p:sldId id="2441" r:id="rId86"/>
    <p:sldId id="5653" r:id="rId87"/>
    <p:sldId id="265" r:id="rId88"/>
    <p:sldId id="266" r:id="rId89"/>
    <p:sldId id="267" r:id="rId90"/>
    <p:sldId id="5693" r:id="rId91"/>
    <p:sldId id="270" r:id="rId92"/>
    <p:sldId id="271" r:id="rId93"/>
    <p:sldId id="272" r:id="rId94"/>
    <p:sldId id="273" r:id="rId95"/>
    <p:sldId id="274" r:id="rId96"/>
    <p:sldId id="275" r:id="rId97"/>
    <p:sldId id="276" r:id="rId98"/>
    <p:sldId id="277" r:id="rId99"/>
    <p:sldId id="278" r:id="rId100"/>
    <p:sldId id="5655" r:id="rId101"/>
    <p:sldId id="5686" r:id="rId102"/>
    <p:sldId id="5687" r:id="rId103"/>
    <p:sldId id="5656" r:id="rId104"/>
    <p:sldId id="5672" r:id="rId105"/>
    <p:sldId id="5673" r:id="rId106"/>
    <p:sldId id="5679" r:id="rId107"/>
    <p:sldId id="5671" r:id="rId108"/>
    <p:sldId id="5678" r:id="rId109"/>
    <p:sldId id="5677" r:id="rId110"/>
    <p:sldId id="5676" r:id="rId111"/>
    <p:sldId id="5654" r:id="rId112"/>
    <p:sldId id="5699" r:id="rId113"/>
    <p:sldId id="5700" r:id="rId114"/>
    <p:sldId id="5701" r:id="rId1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6" d="100"/>
          <a:sy n="76" d="100"/>
        </p:scale>
        <p:origin x="64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58</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59</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80</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43</a:t>
            </a:fld>
            <a:endParaRPr lang="en-US" altLang="en-US"/>
          </a:p>
        </p:txBody>
      </p:sp>
    </p:spTree>
    <p:extLst>
      <p:ext uri="{BB962C8B-B14F-4D97-AF65-F5344CB8AC3E}">
        <p14:creationId xmlns:p14="http://schemas.microsoft.com/office/powerpoint/2010/main" val="59493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44</a:t>
            </a:fld>
            <a:endParaRPr lang="en-US" altLang="en-US"/>
          </a:p>
        </p:txBody>
      </p:sp>
    </p:spTree>
    <p:extLst>
      <p:ext uri="{BB962C8B-B14F-4D97-AF65-F5344CB8AC3E}">
        <p14:creationId xmlns:p14="http://schemas.microsoft.com/office/powerpoint/2010/main" val="170965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47</a:t>
            </a:fld>
            <a:endParaRPr lang="en-US" altLang="en-US"/>
          </a:p>
        </p:txBody>
      </p:sp>
    </p:spTree>
    <p:extLst>
      <p:ext uri="{BB962C8B-B14F-4D97-AF65-F5344CB8AC3E}">
        <p14:creationId xmlns:p14="http://schemas.microsoft.com/office/powerpoint/2010/main" val="197610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48</a:t>
            </a:fld>
            <a:endParaRPr lang="en-US" altLang="en-US"/>
          </a:p>
        </p:txBody>
      </p:sp>
    </p:spTree>
    <p:extLst>
      <p:ext uri="{BB962C8B-B14F-4D97-AF65-F5344CB8AC3E}">
        <p14:creationId xmlns:p14="http://schemas.microsoft.com/office/powerpoint/2010/main" val="378017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51</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0318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54</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xfrm>
            <a:off x="4342399" y="6475413"/>
            <a:ext cx="535403" cy="184666"/>
          </a:xfrm>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88358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4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70AF-96D7-464A-989C-C782423345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FE646B9-A6C2-4A4B-9FE2-E6937D27086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89B186-95F8-A74B-980C-7D8721362B55}"/>
              </a:ext>
            </a:extLst>
          </p:cNvPr>
          <p:cNvSpPr>
            <a:spLocks noGrp="1"/>
          </p:cNvSpPr>
          <p:nvPr>
            <p:ph type="sldNum" sz="quarter" idx="12"/>
          </p:nvPr>
        </p:nvSpPr>
        <p:spPr/>
        <p:txBody>
          <a:bodyPr/>
          <a:lstStyle>
            <a:lvl1pPr>
              <a:defRPr/>
            </a:lvl1pPr>
          </a:lstStyle>
          <a:p>
            <a:r>
              <a:rPr lang="en-US" altLang="en-US"/>
              <a:t>Slide </a:t>
            </a:r>
            <a:fld id="{58152E45-916A-4842-9355-BAD8FE9287DF}" type="slidenum">
              <a:rPr lang="en-US" altLang="en-US"/>
              <a:pPr/>
              <a:t>‹#›</a:t>
            </a:fld>
            <a:endParaRPr lang="en-US" altLang="en-US"/>
          </a:p>
        </p:txBody>
      </p:sp>
    </p:spTree>
    <p:extLst>
      <p:ext uri="{BB962C8B-B14F-4D97-AF65-F5344CB8AC3E}">
        <p14:creationId xmlns:p14="http://schemas.microsoft.com/office/powerpoint/2010/main" val="297925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EDB1E-16F6-A842-BD08-24A265C3C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493AB4A-44AB-0E42-8392-8B65D24B93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091367-8AA0-6E42-AB95-F324276E4C6A}"/>
              </a:ext>
            </a:extLst>
          </p:cNvPr>
          <p:cNvSpPr>
            <a:spLocks noGrp="1"/>
          </p:cNvSpPr>
          <p:nvPr>
            <p:ph type="sldNum" sz="quarter" idx="12"/>
          </p:nvPr>
        </p:nvSpPr>
        <p:spPr/>
        <p:txBody>
          <a:bodyPr/>
          <a:lstStyle>
            <a:lvl1pPr>
              <a:defRPr/>
            </a:lvl1pPr>
          </a:lstStyle>
          <a:p>
            <a:r>
              <a:rPr lang="en-US" altLang="en-US"/>
              <a:t>Slide </a:t>
            </a:r>
            <a:fld id="{D4132CD9-BA9C-914B-A325-EA338A619694}" type="slidenum">
              <a:rPr lang="en-US" altLang="en-US"/>
              <a:pPr/>
              <a:t>‹#›</a:t>
            </a:fld>
            <a:endParaRPr lang="en-US" altLang="en-US"/>
          </a:p>
        </p:txBody>
      </p:sp>
    </p:spTree>
    <p:extLst>
      <p:ext uri="{BB962C8B-B14F-4D97-AF65-F5344CB8AC3E}">
        <p14:creationId xmlns:p14="http://schemas.microsoft.com/office/powerpoint/2010/main" val="20563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35279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26966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05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July  2023</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63083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802.15-23-0434-00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5/dcn/23/15-23-0083-03-0mag-project-task-list.xls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5/dcn/23/15-23-0370-02-04ab-tg-15-4ab-july-2023-meeting-slides.pptx" TargetMode="External"/><Relationship Id="rId2" Type="http://schemas.openxmlformats.org/officeDocument/2006/relationships/hyperlink" Target="https://mentor.ieee.org/802.15/dcn/23/15-23-0305-08-04ab-july-2023-tg4ab-agenda.xlsx"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mentor.ieee.org/802.15/dcn/23/15-23-0376-01-04ab-post-processing-information-exchange-for-uwb-sensing.ppt" TargetMode="External"/><Relationship Id="rId3" Type="http://schemas.openxmlformats.org/officeDocument/2006/relationships/hyperlink" Target="https://mentor.ieee.org/802.15/dcn/23/15-23-0332-00-04ab-considerations-on-channel-order-in-frequency-stitching.pptx" TargetMode="External"/><Relationship Id="rId7" Type="http://schemas.openxmlformats.org/officeDocument/2006/relationships/hyperlink" Target="https://mentor.ieee.org/802.15/dcn/23/15-23-0330-00-04ab-uwb-wake-up-burst-modulation-method.pptx" TargetMode="External"/><Relationship Id="rId12" Type="http://schemas.openxmlformats.org/officeDocument/2006/relationships/hyperlink" Target="https://mentor.ieee.org/802.15/dcn/23/15-23-0335-00-04ab-text-proposal-for-15-4ab-secure-compressed-psdu.docx" TargetMode="External"/><Relationship Id="rId2" Type="http://schemas.openxmlformats.org/officeDocument/2006/relationships/hyperlink" Target="https://mentor.ieee.org/802.15/dcn/23/15-23-0185-01-04ab-discussion-on-mms-mac-tfd.pptx" TargetMode="External"/><Relationship Id="rId1" Type="http://schemas.openxmlformats.org/officeDocument/2006/relationships/slideLayout" Target="../slideLayouts/slideLayout7.xml"/><Relationship Id="rId6" Type="http://schemas.openxmlformats.org/officeDocument/2006/relationships/hyperlink" Target="https://mentor.ieee.org/802.15/dcn/23/15-23-0327-00-04ab-way-forward-on-rif-waveform.ppthttps:/mentor.ieee.org/802.15/dcn/23/15-23-0327-00-04ab-way-forward-on-rif-waveform.pptx" TargetMode="External"/><Relationship Id="rId11" Type="http://schemas.openxmlformats.org/officeDocument/2006/relationships/hyperlink" Target="https://mentor.ieee.org/802.15/dcn/23/15-23-0314-00-04ab-proposed-modifications-on-nba-uwb-mac-text-proposal.docx" TargetMode="External"/><Relationship Id="rId5" Type="http://schemas.openxmlformats.org/officeDocument/2006/relationships/hyperlink" Target="https://mentor.ieee.org/802.15/dcn/23/15-23-0334-00-04ab-public-advertisement-for-nba-uwb-mms-native-discovery-follow-up.pptx" TargetMode="External"/><Relationship Id="rId10" Type="http://schemas.openxmlformats.org/officeDocument/2006/relationships/hyperlink" Target="https://mentor.ieee.org/802.15/dcn/23/15-23-0372-00-04ab-uwb-based-report-in-nba-mms.docx" TargetMode="External"/><Relationship Id="rId4" Type="http://schemas.openxmlformats.org/officeDocument/2006/relationships/hyperlink" Target="https://mentor.ieee.org/802.15/dcn/23/15-23-0331-00-04ab-follow-up-on-cir-scaling-and-quantization.pptx" TargetMode="External"/><Relationship Id="rId9" Type="http://schemas.openxmlformats.org/officeDocument/2006/relationships/hyperlink" Target="https://mentor.ieee.org/802.15/dcn/23/15-23-0373-01-04ab-tfd-for-nb-assisted-data-communications.docx"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mentor.ieee.org/802.15/dcn/23/15-23-0338-01-04ab-nb-coexistence.pptx" TargetMode="External"/><Relationship Id="rId3" Type="http://schemas.openxmlformats.org/officeDocument/2006/relationships/hyperlink" Target="https://mentor.ieee.org/802.15/dcn/23/15-23-0376-01-04ab-post-processing-information-exchange-for-uwb-sensing.ppt" TargetMode="External"/><Relationship Id="rId7" Type="http://schemas.openxmlformats.org/officeDocument/2006/relationships/hyperlink" Target="https://mentor.ieee.org/802.15/dcn/23/15-23-0403-00-04ab-optional-spreading-factor-l-16-for-ranging-integrity-fragments-rif.pptx" TargetMode="External"/><Relationship Id="rId2" Type="http://schemas.openxmlformats.org/officeDocument/2006/relationships/hyperlink" Target="https://mentor.ieee.org/802.15/dcn/23/15-23-0355-00-04ab-multiple-rsf-transmission-in-a-slot-framework-proposal.docx" TargetMode="External"/><Relationship Id="rId1" Type="http://schemas.openxmlformats.org/officeDocument/2006/relationships/slideLayout" Target="../slideLayouts/slideLayout7.xml"/><Relationship Id="rId6" Type="http://schemas.openxmlformats.org/officeDocument/2006/relationships/hyperlink" Target="https://mentor.ieee.org/802.15/dcn/23/15-23-0329-00-04ab-follow-up-on-the-cir-feedback-patterns.pptx" TargetMode="External"/><Relationship Id="rId5" Type="http://schemas.openxmlformats.org/officeDocument/2006/relationships/hyperlink" Target="https://mentor.ieee.org/802.15/dcn/23/15-23-0336-00-04ab-ds-twr-with-mms-ranging.pptx" TargetMode="External"/><Relationship Id="rId10" Type="http://schemas.openxmlformats.org/officeDocument/2006/relationships/hyperlink" Target="https://mentor.ieee.org/802.15/dcn/22/15-22-0538-06-04ab-proposal-of-sensing-framework.docx" TargetMode="External"/><Relationship Id="rId4" Type="http://schemas.openxmlformats.org/officeDocument/2006/relationships/hyperlink" Target="https://mentor.ieee.org/802.15/dcn/23/15-23-0337-00-04ab-grouped-responders.pptx" TargetMode="External"/><Relationship Id="rId9" Type="http://schemas.openxmlformats.org/officeDocument/2006/relationships/hyperlink" Target="https://mentor.ieee.org/802.15/dcn/23/15-23-0413-00-04ab-summary-of-consensus-nba-uwb-mms-mac-updates.ppt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ieeesa.webex.com/ieeesa/j.php?MTID=ma228bfce333fa1ab3f9fcf3bc1421dfd"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5/revise-document?t=9102500040%7F0" TargetMode="External"/><Relationship Id="rId7" Type="http://schemas.openxmlformats.org/officeDocument/2006/relationships/hyperlink" Target="https://mentor.ieee.org/802.15/revise-document?t=9102100040%7F0" TargetMode="External"/><Relationship Id="rId2" Type="http://schemas.openxmlformats.org/officeDocument/2006/relationships/hyperlink" Target="https://mentor.ieee.org/802.15/dcn/23/15-23-0385-00-016t-d0-92-for-vishal-comments.docx" TargetMode="External"/><Relationship Id="rId1" Type="http://schemas.openxmlformats.org/officeDocument/2006/relationships/slideLayout" Target="../slideLayouts/slideLayout7.xml"/><Relationship Id="rId6" Type="http://schemas.openxmlformats.org/officeDocument/2006/relationships/hyperlink" Target="https://mentor.ieee.org/802.15/dcn/23/15-23-0382-00-016t-dpp-relative-changes.pptx" TargetMode="External"/><Relationship Id="rId5" Type="http://schemas.openxmlformats.org/officeDocument/2006/relationships/hyperlink" Target="https://mentor.ieee.org/802.15/revise-document?t=8836100040%7F21" TargetMode="External"/><Relationship Id="rId4" Type="http://schemas.openxmlformats.org/officeDocument/2006/relationships/hyperlink" Target="https://mentor.ieee.org/802.15/dcn/22/15-22-0643-21-016t-direct-peer-to-peer.docx"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5/revise-document?t=9107800040%7F0" TargetMode="External"/><Relationship Id="rId7" Type="http://schemas.openxmlformats.org/officeDocument/2006/relationships/hyperlink" Target="https://mentor.ieee.org/802.15/revise-document?t=9102500040%7F2" TargetMode="External"/><Relationship Id="rId2" Type="http://schemas.openxmlformats.org/officeDocument/2006/relationships/hyperlink" Target="https://mentor.ieee.org/802.15/dcn/23/15-23-0398-00-016t-dpp-pairing-and-authentication-ppt.pptx" TargetMode="External"/><Relationship Id="rId1" Type="http://schemas.openxmlformats.org/officeDocument/2006/relationships/slideLayout" Target="../slideLayouts/slideLayout7.xml"/><Relationship Id="rId6" Type="http://schemas.openxmlformats.org/officeDocument/2006/relationships/hyperlink" Target="https://mentor.ieee.org/802.15/dcn/23/15-23-0385-02-016t-d0-92-for-vishal-comments.docx" TargetMode="External"/><Relationship Id="rId5" Type="http://schemas.openxmlformats.org/officeDocument/2006/relationships/hyperlink" Target="https://mentor.ieee.org/802.15/revise-document?t=8836100040%7F22" TargetMode="External"/><Relationship Id="rId4" Type="http://schemas.openxmlformats.org/officeDocument/2006/relationships/hyperlink" Target="https://mentor.ieee.org/802.15/dcn/22/15-22-0643-22-016t-direct-peer-to-peer.docx"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5/revise-document?t=8836100040%7F23" TargetMode="External"/><Relationship Id="rId7" Type="http://schemas.openxmlformats.org/officeDocument/2006/relationships/hyperlink" Target="https://mentor.ieee.org/802.15/revise-document?t=9102500040%7F3" TargetMode="External"/><Relationship Id="rId2" Type="http://schemas.openxmlformats.org/officeDocument/2006/relationships/hyperlink" Target="https://mentor.ieee.org/802.15/dcn/22/15-22-0643-23-016t-direct-peer-to-peer.docx" TargetMode="External"/><Relationship Id="rId1" Type="http://schemas.openxmlformats.org/officeDocument/2006/relationships/slideLayout" Target="../slideLayouts/slideLayout7.xml"/><Relationship Id="rId6" Type="http://schemas.openxmlformats.org/officeDocument/2006/relationships/hyperlink" Target="https://mentor.ieee.org/802.15/dcn/23/15-23-0385-03-016t-d0-92-for-vishal-comments.docx" TargetMode="External"/><Relationship Id="rId5" Type="http://schemas.openxmlformats.org/officeDocument/2006/relationships/hyperlink" Target="https://mentor.ieee.org/802.15/revise-document?t=9110900040%7F0" TargetMode="External"/><Relationship Id="rId4" Type="http://schemas.openxmlformats.org/officeDocument/2006/relationships/hyperlink" Target="https://mentor.ieee.org/802.15/dcn/23/15-23-0410-00-016t-direct-peer-to-peer-comments-jj.docx"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hyperlink" Target="https://datatracker.ietf.org/meeting/116/proceedings" TargetMode="Externa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atatracker.ietf.org/doc/draft-ietf-raw-technologies/" TargetMode="External"/><Relationship Id="rId2" Type="http://schemas.openxmlformats.org/officeDocument/2006/relationships/hyperlink" Target="https://datatracker.ietf.org/doc/draft-ietf-raw-use-cases/"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datatracker.ietf.org/doc/draft-ietf-raw-oam-support/" TargetMode="External"/><Relationship Id="rId2" Type="http://schemas.openxmlformats.org/officeDocument/2006/relationships/hyperlink" Target="https://datatracker.ietf.org/doc/draft-ietf-raw-architecture/" TargetMode="External"/><Relationship Id="rId1" Type="http://schemas.openxmlformats.org/officeDocument/2006/relationships/slideLayout" Target="../slideLayouts/slideLayout4.xml"/><Relationship Id="rId5" Type="http://schemas.openxmlformats.org/officeDocument/2006/relationships/hyperlink" Target="https://datatracker.ietf.org/doc/draft-ietf-raw-industrial-requirements/" TargetMode="External"/><Relationship Id="rId4" Type="http://schemas.openxmlformats.org/officeDocument/2006/relationships/hyperlink" Target="https://datatracker.ietf.org/doc/draft-ietf-raw-framework/"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atatracker.ietf.org/doc/draft&#8208;ietf&#8208;6lo&#8208;use-cases/" TargetMode="External"/><Relationship Id="rId2" Type="http://schemas.openxmlformats.org/officeDocument/2006/relationships/hyperlink" Target="https://datatracker.ietf.org/doc/draft&#8208;ietf&#8208;6lo&#8208;nfc/"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datatracker.ietf.org/doc/draft-gomez-6lo-schc-15dot4/" TargetMode="External"/><Relationship Id="rId2" Type="http://schemas.openxmlformats.org/officeDocument/2006/relationships/hyperlink" Target="https://datatracker.ietf.org/doc/draft&#8208;ietf&#8208;6lo&#8208;multicast&#8208;registration/" TargetMode="External"/><Relationship Id="rId1" Type="http://schemas.openxmlformats.org/officeDocument/2006/relationships/slideLayout" Target="../slideLayouts/slideLayout4.xml"/><Relationship Id="rId4" Type="http://schemas.openxmlformats.org/officeDocument/2006/relationships/hyperlink" Target="https://datatracker.ietf.org/doc/draft-ietf-6lo-path-aware-semantic-addressing/"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datatracker.ietf.org/doc/draft-ietf-lpwan-schc-compound-ack/" TargetMode="External"/><Relationship Id="rId2" Type="http://schemas.openxmlformats.org/officeDocument/2006/relationships/hyperlink" Target="https://datatracker.ietf.org/doc/draft-ietf-lpwan-schc-over-sigfox/"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https://datatracker.ietf.org/doc/draft-ietf-lake-traces/" TargetMode="External"/><Relationship Id="rId2" Type="http://schemas.openxmlformats.org/officeDocument/2006/relationships/hyperlink" Target="https://datatracker.ietf.org/doc/draft-ietf-lake-edhoc/" TargetMode="Externa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8" Type="http://schemas.openxmlformats.org/officeDocument/2006/relationships/hyperlink" Target="https://datatracker.ietf.org/doc/draft-moran-suit-mti/" TargetMode="External"/><Relationship Id="rId3" Type="http://schemas.openxmlformats.org/officeDocument/2006/relationships/hyperlink" Target="https://datatracker.ietf.org/doc/draft-ietf-suit-firmware-encryption/" TargetMode="External"/><Relationship Id="rId7" Type="http://schemas.openxmlformats.org/officeDocument/2006/relationships/hyperlink" Target="https://datatracker.ietf.org/doc/draft-ietf-suit-update-management/" TargetMode="External"/><Relationship Id="rId2" Type="http://schemas.openxmlformats.org/officeDocument/2006/relationships/hyperlink" Target="https://datatracker.ietf.org/doc/draft-ietf-suit-manifest/" TargetMode="External"/><Relationship Id="rId1" Type="http://schemas.openxmlformats.org/officeDocument/2006/relationships/slideLayout" Target="../slideLayouts/slideLayout4.xml"/><Relationship Id="rId6" Type="http://schemas.openxmlformats.org/officeDocument/2006/relationships/hyperlink" Target="https://datatracker.ietf.org/doc/draft-ietf-suit-trust-domains/" TargetMode="External"/><Relationship Id="rId5" Type="http://schemas.openxmlformats.org/officeDocument/2006/relationships/hyperlink" Target="https://datatracker.ietf.org/doc/draft-ietf-suit-mud/" TargetMode="External"/><Relationship Id="rId4" Type="http://schemas.openxmlformats.org/officeDocument/2006/relationships/hyperlink" Target="https://datatracker.ietf.org/doc/draft-ietf-suit-report/"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10-13, 2023</a:t>
            </a:r>
          </a:p>
          <a:p>
            <a:pPr>
              <a:lnSpc>
                <a:spcPct val="70000"/>
              </a:lnSpc>
              <a:defRPr/>
            </a:pPr>
            <a:endParaRPr lang="en-US" sz="2400" b="1" dirty="0">
              <a:latin typeface="Times New Roman" charset="0"/>
            </a:endParaRPr>
          </a:p>
          <a:p>
            <a:pPr eaLnBrk="1" fontAlgn="b" hangingPunct="1">
              <a:spcBef>
                <a:spcPts val="0"/>
              </a:spcBef>
              <a:defRPr/>
            </a:pPr>
            <a:r>
              <a:rPr lang="en-US" b="1" dirty="0"/>
              <a:t>Held in Berlin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SUN PHYs (</a:t>
            </a:r>
            <a:r>
              <a:rPr lang="en-US" sz="2000" kern="1200" dirty="0" err="1">
                <a:latin typeface="Arial Rounded MT Bold" pitchFamily="34" charset="0"/>
                <a:cs typeface="Arial" charset="0"/>
              </a:rPr>
              <a:t>p.k.a</a:t>
            </a:r>
            <a:r>
              <a:rPr lang="en-US" sz="2000" kern="1200" dirty="0">
                <a:latin typeface="Arial Rounded MT Bold" pitchFamily="34" charset="0"/>
                <a:cs typeface="Arial" charset="0"/>
              </a:rPr>
              <a:t>.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MAIN/RULES</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100</a:t>
            </a:fld>
            <a:endParaRPr lang="en-US" dirty="0"/>
          </a:p>
        </p:txBody>
      </p:sp>
    </p:spTree>
    <p:extLst>
      <p:ext uri="{BB962C8B-B14F-4D97-AF65-F5344CB8AC3E}">
        <p14:creationId xmlns:p14="http://schemas.microsoft.com/office/powerpoint/2010/main" val="1514056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101</a:t>
            </a:fld>
            <a:endParaRPr lang="en-US" dirty="0"/>
          </a:p>
        </p:txBody>
      </p:sp>
      <p:sp>
        <p:nvSpPr>
          <p:cNvPr id="2" name="Rectangle 1">
            <a:extLst>
              <a:ext uri="{FF2B5EF4-FFF2-40B4-BE49-F238E27FC236}">
                <a16:creationId xmlns:a16="http://schemas.microsoft.com/office/drawing/2014/main" id="{47B1C930-F166-5D6B-1C3C-904A86CC543D}"/>
              </a:ext>
            </a:extLst>
          </p:cNvPr>
          <p:cNvSpPr>
            <a:spLocks noGrp="1" noChangeArrowheads="1"/>
          </p:cNvSpPr>
          <p:nvPr/>
        </p:nvSpPr>
        <p:spPr bwMode="auto">
          <a:xfrm>
            <a:off x="466676" y="610393"/>
            <a:ext cx="7772400" cy="76200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en-US" sz="3200" b="1" dirty="0">
                <a:latin typeface="Calibri" panose="020F0502020204030204" pitchFamily="34" charset="0"/>
                <a:ea typeface="ＭＳ Ｐゴシック" charset="0"/>
                <a:cs typeface="Calibri" panose="020F0502020204030204" pitchFamily="34" charset="0"/>
              </a:rPr>
              <a:t>SC Meeting 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3" name="Rectangle 2">
            <a:extLst>
              <a:ext uri="{FF2B5EF4-FFF2-40B4-BE49-F238E27FC236}">
                <a16:creationId xmlns:a16="http://schemas.microsoft.com/office/drawing/2014/main" id="{1AEB8C13-1C05-C2F9-1B1A-A192E552E228}"/>
              </a:ext>
            </a:extLst>
          </p:cNvPr>
          <p:cNvSpPr>
            <a:spLocks noChangeArrowheads="1"/>
          </p:cNvSpPr>
          <p:nvPr/>
        </p:nvSpPr>
        <p:spPr bwMode="auto">
          <a:xfrm>
            <a:off x="239078" y="1600200"/>
            <a:ext cx="8665845" cy="464740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nchor="t"/>
          <a:ls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Reviewed PARs from 802.1 and 802.11</a:t>
            </a:r>
          </a:p>
          <a:p>
            <a:pPr marL="342900" lvl="2"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Change requests for Operations Manual - none</a:t>
            </a:r>
          </a:p>
          <a:p>
            <a:pPr marL="342900" lvl="2"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Reviewed and edited Project Action Items template –will be reposted as  </a:t>
            </a:r>
            <a:r>
              <a:rPr lang="en-US" sz="2000" dirty="0">
                <a:latin typeface="Calibri" panose="020F0502020204030204" pitchFamily="34" charset="0"/>
                <a:cs typeface="Calibri" panose="020F0502020204030204" pitchFamily="34" charset="0"/>
                <a:hlinkClick r:id="rId2"/>
              </a:rPr>
              <a:t>https://mentor.ieee.org/802.15/dcn/23/15-23-0083-03-0mag-project-task-list.xlsx</a:t>
            </a:r>
            <a:endParaRPr lang="en-US" sz="2000" dirty="0">
              <a:latin typeface="Calibri" panose="020F0502020204030204" pitchFamily="34" charset="0"/>
              <a:cs typeface="Calibri" panose="020F0502020204030204" pitchFamily="34" charset="0"/>
            </a:endParaRPr>
          </a:p>
          <a:p>
            <a:pPr marL="342900" lvl="2"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Identified gaps in the Operations Manual</a:t>
            </a:r>
          </a:p>
          <a:p>
            <a:pPr marL="457200" lvl="2" indent="-457200">
              <a:spcAft>
                <a:spcPts val="600"/>
              </a:spcAft>
              <a:buFont typeface="+mj-lt"/>
              <a:buAutoNum type="arabicPeriod"/>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5843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102</a:t>
            </a:fld>
            <a:endParaRPr lang="en-US" dirty="0"/>
          </a:p>
        </p:txBody>
      </p:sp>
      <p:sp>
        <p:nvSpPr>
          <p:cNvPr id="2" name="Rectangle 1">
            <a:extLst>
              <a:ext uri="{FF2B5EF4-FFF2-40B4-BE49-F238E27FC236}">
                <a16:creationId xmlns:a16="http://schemas.microsoft.com/office/drawing/2014/main" id="{47B1C930-F166-5D6B-1C3C-904A86CC543D}"/>
              </a:ext>
            </a:extLst>
          </p:cNvPr>
          <p:cNvSpPr>
            <a:spLocks noGrp="1" noChangeArrowheads="1"/>
          </p:cNvSpPr>
          <p:nvPr/>
        </p:nvSpPr>
        <p:spPr bwMode="auto">
          <a:xfrm>
            <a:off x="466676" y="610393"/>
            <a:ext cx="7772400" cy="76200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en-US" sz="3200" b="1" dirty="0">
                <a:latin typeface="Calibri" panose="020F0502020204030204" pitchFamily="34" charset="0"/>
                <a:cs typeface="Calibri" panose="020F0502020204030204" pitchFamily="34" charset="0"/>
              </a:rPr>
              <a:t>SCM Action Items for September 2023</a:t>
            </a:r>
            <a:endParaRPr lang="en-US" sz="3200" b="1" dirty="0">
              <a:latin typeface="Calibri" panose="020F0502020204030204" pitchFamily="34" charset="0"/>
              <a:ea typeface="ＭＳ Ｐゴシック" charset="0"/>
              <a:cs typeface="Calibri" panose="020F0502020204030204" pitchFamily="34" charset="0"/>
            </a:endParaRPr>
          </a:p>
        </p:txBody>
      </p:sp>
      <p:sp>
        <p:nvSpPr>
          <p:cNvPr id="3" name="Rectangle 2">
            <a:extLst>
              <a:ext uri="{FF2B5EF4-FFF2-40B4-BE49-F238E27FC236}">
                <a16:creationId xmlns:a16="http://schemas.microsoft.com/office/drawing/2014/main" id="{1AEB8C13-1C05-C2F9-1B1A-A192E552E228}"/>
              </a:ext>
            </a:extLst>
          </p:cNvPr>
          <p:cNvSpPr>
            <a:spLocks noChangeArrowheads="1"/>
          </p:cNvSpPr>
          <p:nvPr/>
        </p:nvSpPr>
        <p:spPr bwMode="auto">
          <a:xfrm>
            <a:off x="239078" y="1600200"/>
            <a:ext cx="8665845" cy="464740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nchor="t"/>
          <a:ls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template for SG report to LMSC - S2.4</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latest CSD template into S2.7</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S2.10 reference in LMSC – OM</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Confirm existence of voter spreadsheet and provide reference S6.9</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Confirm existence of LB comment spreadsheet and provide reference S6.10</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Template motion to approve comment resolution spreadsheet S6.14</a:t>
            </a:r>
          </a:p>
          <a:p>
            <a:pPr marL="800100" lvl="3" indent="-342900">
              <a:spcAft>
                <a:spcPts val="600"/>
              </a:spcAft>
              <a:buFont typeface="Arial" panose="020B0604020202020204" pitchFamily="34" charset="0"/>
              <a:buChar char="•"/>
            </a:pPr>
            <a:r>
              <a:rPr lang="en-US" sz="2000" dirty="0" err="1">
                <a:latin typeface="Calibri" panose="020F0502020204030204" pitchFamily="34" charset="0"/>
                <a:cs typeface="Calibri" panose="020F0502020204030204" pitchFamily="34" charset="0"/>
              </a:rPr>
              <a:t>Authorise</a:t>
            </a:r>
            <a:r>
              <a:rPr lang="en-US" sz="2000" dirty="0">
                <a:latin typeface="Calibri" panose="020F0502020204030204" pitchFamily="34" charset="0"/>
                <a:cs typeface="Calibri" panose="020F0502020204030204" pitchFamily="34" charset="0"/>
              </a:rPr>
              <a:t> SCM to act contribute PAR comments</a:t>
            </a:r>
          </a:p>
        </p:txBody>
      </p:sp>
    </p:spTree>
    <p:extLst>
      <p:ext uri="{BB962C8B-B14F-4D97-AF65-F5344CB8AC3E}">
        <p14:creationId xmlns:p14="http://schemas.microsoft.com/office/powerpoint/2010/main" val="14291419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THz</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103</a:t>
            </a:fld>
            <a:endParaRPr lang="en-US" dirty="0"/>
          </a:p>
        </p:txBody>
      </p:sp>
    </p:spTree>
    <p:extLst>
      <p:ext uri="{BB962C8B-B14F-4D97-AF65-F5344CB8AC3E}">
        <p14:creationId xmlns:p14="http://schemas.microsoft.com/office/powerpoint/2010/main" val="20190555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104</a:t>
            </a:fld>
            <a:endParaRPr lang="en-US"/>
          </a:p>
        </p:txBody>
      </p:sp>
      <p:sp>
        <p:nvSpPr>
          <p:cNvPr id="2" name="Titel 4">
            <a:extLst>
              <a:ext uri="{FF2B5EF4-FFF2-40B4-BE49-F238E27FC236}">
                <a16:creationId xmlns:a16="http://schemas.microsoft.com/office/drawing/2014/main" id="{8E9E4999-567B-4C6D-3C4E-D9D69F242D29}"/>
              </a:ext>
            </a:extLst>
          </p:cNvPr>
          <p:cNvSpPr>
            <a:spLocks noGrp="1"/>
          </p:cNvSpPr>
          <p:nvPr/>
        </p:nvSpPr>
        <p:spPr bwMode="auto">
          <a:xfrm>
            <a:off x="685800" y="850029"/>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de-DE" sz="3200" dirty="0"/>
              <a:t>Meetings/</a:t>
            </a:r>
            <a:r>
              <a:rPr lang="de-DE" sz="3200" dirty="0" err="1"/>
              <a:t>Contributions</a:t>
            </a:r>
            <a:endParaRPr lang="de-DE" sz="3200" dirty="0"/>
          </a:p>
        </p:txBody>
      </p:sp>
      <p:sp>
        <p:nvSpPr>
          <p:cNvPr id="3" name="Inhaltsplatzhalter 5">
            <a:extLst>
              <a:ext uri="{FF2B5EF4-FFF2-40B4-BE49-F238E27FC236}">
                <a16:creationId xmlns:a16="http://schemas.microsoft.com/office/drawing/2014/main" id="{3EA61573-F346-EF28-40E8-367987BD7D4D}"/>
              </a:ext>
            </a:extLst>
          </p:cNvPr>
          <p:cNvSpPr>
            <a:spLocks noGrp="1"/>
          </p:cNvSpPr>
          <p:nvPr/>
        </p:nvSpPr>
        <p:spPr bwMode="auto">
          <a:xfrm>
            <a:off x="685800" y="1893171"/>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de-DE" sz="1600" dirty="0"/>
              <a:t>2  </a:t>
            </a:r>
            <a:r>
              <a:rPr lang="de-DE" sz="1600" dirty="0" err="1"/>
              <a:t>meetings</a:t>
            </a:r>
            <a:r>
              <a:rPr lang="de-DE" sz="1600" dirty="0"/>
              <a:t> on Mon PM2, Tue PM1 </a:t>
            </a:r>
          </a:p>
          <a:p>
            <a:pPr>
              <a:spcAft>
                <a:spcPts val="0"/>
              </a:spcAft>
            </a:pPr>
            <a:r>
              <a:rPr lang="en-US" sz="1600" dirty="0">
                <a:solidFill>
                  <a:srgbClr val="000000"/>
                </a:solidFill>
                <a:latin typeface="Times New Roman" panose="02020603050405020304" pitchFamily="18" charset="0"/>
                <a:ea typeface="MS PGothic" panose="020B0600070205080204" pitchFamily="34" charset="-128"/>
              </a:rPr>
              <a:t>Listening contributions:</a:t>
            </a:r>
            <a:endParaRPr lang="de-DE" sz="1600" dirty="0">
              <a:latin typeface="Times New Roman" panose="02020603050405020304" pitchFamily="18" charset="0"/>
              <a:ea typeface="MS PGothic" panose="020B0600070205080204" pitchFamily="34" charset="-128"/>
            </a:endParaRPr>
          </a:p>
          <a:p>
            <a:pPr lvl="1">
              <a:spcAft>
                <a:spcPts val="0"/>
              </a:spcAft>
            </a:pPr>
            <a:r>
              <a:rPr lang="en-US" sz="1600" dirty="0">
                <a:solidFill>
                  <a:srgbClr val="000000"/>
                </a:solidFill>
                <a:latin typeface="Times New Roman" panose="02020603050405020304" pitchFamily="18" charset="0"/>
                <a:ea typeface="MS PGothic" panose="020B0600070205080204" pitchFamily="34" charset="-128"/>
              </a:rPr>
              <a:t>Thomas Kürner (TU Braunschweig, Germany): Presentation of ETSI ISG THz (23/0354</a:t>
            </a:r>
          </a:p>
          <a:p>
            <a:pPr lvl="1">
              <a:spcAft>
                <a:spcPts val="0"/>
              </a:spcAft>
            </a:pPr>
            <a:r>
              <a:rPr lang="en-US" sz="1600" dirty="0">
                <a:solidFill>
                  <a:srgbClr val="000000"/>
                </a:solidFill>
                <a:latin typeface="Times New Roman" panose="02020603050405020304" pitchFamily="18" charset="0"/>
                <a:ea typeface="MS PGothic" panose="020B0600070205080204" pitchFamily="34" charset="-128"/>
              </a:rPr>
              <a:t>H. Ogawa (NCT, Japan) Proposal to send information to APG23-6 meeting (23/0312)</a:t>
            </a:r>
          </a:p>
          <a:p>
            <a:pPr lvl="1">
              <a:spcAft>
                <a:spcPts val="0"/>
              </a:spcAft>
            </a:pPr>
            <a:r>
              <a:rPr lang="en-US" sz="1600" dirty="0">
                <a:solidFill>
                  <a:srgbClr val="000000"/>
                </a:solidFill>
                <a:latin typeface="Times New Roman" panose="02020603050405020304" pitchFamily="18" charset="0"/>
                <a:ea typeface="MS PGothic" panose="020B0600070205080204" pitchFamily="34" charset="-128"/>
              </a:rPr>
              <a:t>Thomas Kürner (TU Braunschweig, Germany): Simulation Scenarios for the Assessment of Reflective Intelligent Surfaces in THz Backhaul Applications (23/0342)</a:t>
            </a:r>
          </a:p>
          <a:p>
            <a:pPr lvl="1">
              <a:spcAft>
                <a:spcPts val="0"/>
              </a:spcAft>
            </a:pPr>
            <a:r>
              <a:rPr lang="en-US" sz="1600" dirty="0">
                <a:solidFill>
                  <a:srgbClr val="000000"/>
                </a:solidFill>
                <a:latin typeface="Times New Roman" panose="02020603050405020304" pitchFamily="18" charset="0"/>
                <a:ea typeface="MS PGothic" panose="020B0600070205080204" pitchFamily="34" charset="-128"/>
              </a:rPr>
              <a:t>Shigenobu Sasaki (Niigata University, Japan): Measurement and Characterization of 300 GHz Channel in a Corridor Environment  (23/0328)</a:t>
            </a:r>
          </a:p>
          <a:p>
            <a:pPr lvl="1">
              <a:spcAft>
                <a:spcPts val="0"/>
              </a:spcAft>
            </a:pPr>
            <a:r>
              <a:rPr lang="en-US" sz="1600" dirty="0" err="1">
                <a:solidFill>
                  <a:srgbClr val="000000"/>
                </a:solidFill>
                <a:latin typeface="Times New Roman" panose="02020603050405020304" pitchFamily="18" charset="0"/>
                <a:ea typeface="MS PGothic" panose="020B0600070205080204" pitchFamily="34" charset="-128"/>
              </a:rPr>
              <a:t>Seung</a:t>
            </a:r>
            <a:r>
              <a:rPr lang="en-US" sz="1600" dirty="0">
                <a:solidFill>
                  <a:srgbClr val="000000"/>
                </a:solidFill>
                <a:latin typeface="Times New Roman" panose="02020603050405020304" pitchFamily="18" charset="0"/>
                <a:ea typeface="MS PGothic" panose="020B0600070205080204" pitchFamily="34" charset="-128"/>
              </a:rPr>
              <a:t>-Hyun Cho (ETRI, Korea): THz-band indoor network based on photonics technology (23/0346)</a:t>
            </a:r>
          </a:p>
          <a:p>
            <a:pPr lvl="1">
              <a:spcAft>
                <a:spcPts val="0"/>
              </a:spcAft>
            </a:pPr>
            <a:endParaRPr lang="en-US" sz="1600" dirty="0">
              <a:solidFill>
                <a:srgbClr val="000000"/>
              </a:solidFill>
              <a:latin typeface="Times New Roman" panose="02020603050405020304" pitchFamily="18" charset="0"/>
              <a:ea typeface="MS PGothic" panose="020B0600070205080204" pitchFamily="34" charset="-128"/>
            </a:endParaRPr>
          </a:p>
          <a:p>
            <a:pPr lvl="1">
              <a:spcAft>
                <a:spcPts val="0"/>
              </a:spcAft>
            </a:pPr>
            <a:r>
              <a:rPr lang="en-US" sz="1600" dirty="0">
                <a:solidFill>
                  <a:srgbClr val="000000"/>
                </a:solidFill>
                <a:latin typeface="Times New Roman" panose="02020603050405020304" pitchFamily="18" charset="0"/>
                <a:ea typeface="MS PGothic" panose="020B0600070205080204" pitchFamily="34" charset="-128"/>
              </a:rPr>
              <a:t>Thomas Kürner (TU Braunschweig, Germany): xxx (23/0xxx)</a:t>
            </a:r>
          </a:p>
        </p:txBody>
      </p:sp>
    </p:spTree>
    <p:extLst>
      <p:ext uri="{BB962C8B-B14F-4D97-AF65-F5344CB8AC3E}">
        <p14:creationId xmlns:p14="http://schemas.microsoft.com/office/powerpoint/2010/main" val="4923320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105</a:t>
            </a:fld>
            <a:endParaRPr lang="en-US"/>
          </a:p>
        </p:txBody>
      </p:sp>
      <p:sp>
        <p:nvSpPr>
          <p:cNvPr id="2" name="Titel 1">
            <a:extLst>
              <a:ext uri="{FF2B5EF4-FFF2-40B4-BE49-F238E27FC236}">
                <a16:creationId xmlns:a16="http://schemas.microsoft.com/office/drawing/2014/main" id="{56CAE57F-3273-6C7D-DFEB-2ED3FD59A8C3}"/>
              </a:ext>
            </a:extLst>
          </p:cNvPr>
          <p:cNvSpPr>
            <a:spLocks noGrp="1"/>
          </p:cNvSpPr>
          <p:nvPr/>
        </p:nvSpPr>
        <p:spPr bwMode="auto">
          <a:xfrm>
            <a:off x="685800" y="7239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de-DE" sz="3200" dirty="0" err="1"/>
              <a:t>Drafting</a:t>
            </a:r>
            <a:r>
              <a:rPr lang="de-DE" sz="3200" dirty="0"/>
              <a:t> Liaison Statements</a:t>
            </a:r>
          </a:p>
        </p:txBody>
      </p:sp>
      <p:sp>
        <p:nvSpPr>
          <p:cNvPr id="3" name="Inhaltsplatzhalter 2">
            <a:extLst>
              <a:ext uri="{FF2B5EF4-FFF2-40B4-BE49-F238E27FC236}">
                <a16:creationId xmlns:a16="http://schemas.microsoft.com/office/drawing/2014/main" id="{011860D8-9D31-B10F-66EF-282CC700ECE6}"/>
              </a:ext>
            </a:extLst>
          </p:cNvPr>
          <p:cNvSpPr>
            <a:spLocks noGrp="1"/>
          </p:cNvSpPr>
          <p:nvPr/>
        </p:nvSpPr>
        <p:spPr bwMode="auto">
          <a:xfrm>
            <a:off x="667378" y="1676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2000" dirty="0"/>
              <a:t>Discussing the Liaison Statement from ETSI ISG THz (18-23-0343) </a:t>
            </a:r>
          </a:p>
          <a:p>
            <a:r>
              <a:rPr lang="en-US" sz="2000" dirty="0"/>
              <a:t>Formulating the response to the liaison statement form ETSI (15-23-344r2)</a:t>
            </a:r>
          </a:p>
          <a:p>
            <a:r>
              <a:rPr lang="en-US" sz="2000" dirty="0"/>
              <a:t>Formulating a Liaison Statement to APG (15-23-345r2)</a:t>
            </a:r>
            <a:endParaRPr lang="de-DE" sz="2000" dirty="0"/>
          </a:p>
          <a:p>
            <a:endParaRPr lang="de-DE" sz="2000" dirty="0"/>
          </a:p>
        </p:txBody>
      </p:sp>
    </p:spTree>
    <p:extLst>
      <p:ext uri="{BB962C8B-B14F-4D97-AF65-F5344CB8AC3E}">
        <p14:creationId xmlns:p14="http://schemas.microsoft.com/office/powerpoint/2010/main" val="27057148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106</a:t>
            </a:fld>
            <a:endParaRPr lang="en-US"/>
          </a:p>
        </p:txBody>
      </p:sp>
      <p:sp>
        <p:nvSpPr>
          <p:cNvPr id="5" name="Titel 1">
            <a:extLst>
              <a:ext uri="{FF2B5EF4-FFF2-40B4-BE49-F238E27FC236}">
                <a16:creationId xmlns:a16="http://schemas.microsoft.com/office/drawing/2014/main" id="{9E44EAB5-9FE4-0F9C-9E3C-B0F0DF1A9766}"/>
              </a:ext>
            </a:extLst>
          </p:cNvPr>
          <p:cNvSpPr>
            <a:spLocks noGrp="1"/>
          </p:cNvSpPr>
          <p:nvPr/>
        </p:nvSpPr>
        <p:spPr bwMode="auto">
          <a:xfrm>
            <a:off x="685800" y="7239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de-DE" sz="3200" dirty="0"/>
              <a:t>SC Motion</a:t>
            </a:r>
          </a:p>
        </p:txBody>
      </p:sp>
      <p:sp>
        <p:nvSpPr>
          <p:cNvPr id="6" name="Inhaltsplatzhalter 2">
            <a:extLst>
              <a:ext uri="{FF2B5EF4-FFF2-40B4-BE49-F238E27FC236}">
                <a16:creationId xmlns:a16="http://schemas.microsoft.com/office/drawing/2014/main" id="{B539F38E-A5D4-E890-63FE-34F0EE125C69}"/>
              </a:ext>
            </a:extLst>
          </p:cNvPr>
          <p:cNvSpPr>
            <a:spLocks noGrp="1"/>
          </p:cNvSpPr>
          <p:nvPr/>
        </p:nvSpPr>
        <p:spPr bwMode="auto">
          <a:xfrm>
            <a:off x="685800" y="20193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i="1" dirty="0"/>
              <a:t>Move that SC THz formally request that the 802.15 WG reviews and approve the response to the liaison from ETSI ISG THz in doc. IEEE 802.15-23-0344-02 and forward it to 802.18 TAG for submission to 802 EC.</a:t>
            </a:r>
          </a:p>
          <a:p>
            <a:pPr marL="0" indent="0">
              <a:buNone/>
            </a:pPr>
            <a:r>
              <a:rPr lang="en-US" sz="2400" dirty="0"/>
              <a:t>Mover: Iwao Hosako</a:t>
            </a:r>
          </a:p>
          <a:p>
            <a:pPr marL="0" indent="0">
              <a:buNone/>
            </a:pPr>
            <a:r>
              <a:rPr lang="en-US" sz="2400" dirty="0"/>
              <a:t>Seconder: Shigenobu Sasaki</a:t>
            </a:r>
          </a:p>
          <a:p>
            <a:pPr marL="0" indent="0">
              <a:buNone/>
            </a:pPr>
            <a:r>
              <a:rPr lang="en-US" sz="2400" dirty="0"/>
              <a:t>   4/0/0 Abstain</a:t>
            </a:r>
            <a:endParaRPr lang="de-DE" sz="2400" dirty="0"/>
          </a:p>
          <a:p>
            <a:endParaRPr lang="de-DE" sz="2800" dirty="0"/>
          </a:p>
        </p:txBody>
      </p:sp>
    </p:spTree>
    <p:extLst>
      <p:ext uri="{BB962C8B-B14F-4D97-AF65-F5344CB8AC3E}">
        <p14:creationId xmlns:p14="http://schemas.microsoft.com/office/powerpoint/2010/main" val="42089293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107</a:t>
            </a:fld>
            <a:endParaRPr lang="en-US"/>
          </a:p>
        </p:txBody>
      </p:sp>
      <p:sp>
        <p:nvSpPr>
          <p:cNvPr id="2" name="Titel 1">
            <a:extLst>
              <a:ext uri="{FF2B5EF4-FFF2-40B4-BE49-F238E27FC236}">
                <a16:creationId xmlns:a16="http://schemas.microsoft.com/office/drawing/2014/main" id="{939DB986-5930-CCED-10C1-3DEF0D67FDBE}"/>
              </a:ext>
            </a:extLst>
          </p:cNvPr>
          <p:cNvSpPr>
            <a:spLocks noGrp="1"/>
          </p:cNvSpPr>
          <p:nvPr/>
        </p:nvSpPr>
        <p:spPr bwMode="auto">
          <a:xfrm>
            <a:off x="685800" y="7239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de-DE" sz="3200" dirty="0"/>
              <a:t>WG Motion</a:t>
            </a:r>
          </a:p>
        </p:txBody>
      </p:sp>
      <p:sp>
        <p:nvSpPr>
          <p:cNvPr id="3" name="Inhaltsplatzhalter 2">
            <a:extLst>
              <a:ext uri="{FF2B5EF4-FFF2-40B4-BE49-F238E27FC236}">
                <a16:creationId xmlns:a16="http://schemas.microsoft.com/office/drawing/2014/main" id="{19E36F9E-C595-3F16-6DA7-3C1EFBA2650A}"/>
              </a:ext>
            </a:extLst>
          </p:cNvPr>
          <p:cNvSpPr>
            <a:spLocks noGrp="1"/>
          </p:cNvSpPr>
          <p:nvPr/>
        </p:nvSpPr>
        <p:spPr bwMode="auto">
          <a:xfrm>
            <a:off x="685800" y="20193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i="1" dirty="0"/>
              <a:t>Move that 802.15 WG reviews and approves the response to the liaison from ETSI ISG THz in doc. IEEE 802.15-23-0344-02 and forward it to 802.18 TAG for submission to 802 EC.</a:t>
            </a:r>
          </a:p>
          <a:p>
            <a:pPr marL="0" indent="0">
              <a:buNone/>
            </a:pPr>
            <a:r>
              <a:rPr lang="en-US" sz="2400" dirty="0"/>
              <a:t>Mover: Thomas Kürner</a:t>
            </a:r>
          </a:p>
          <a:p>
            <a:pPr marL="0" indent="0">
              <a:buNone/>
            </a:pPr>
            <a:r>
              <a:rPr lang="en-US" sz="2400" dirty="0"/>
              <a:t>Seconder: Phil Beecher</a:t>
            </a:r>
            <a:endParaRPr lang="de-DE" sz="2400" dirty="0"/>
          </a:p>
          <a:p>
            <a:endParaRPr lang="de-DE" sz="2800" dirty="0"/>
          </a:p>
        </p:txBody>
      </p:sp>
    </p:spTree>
    <p:extLst>
      <p:ext uri="{BB962C8B-B14F-4D97-AF65-F5344CB8AC3E}">
        <p14:creationId xmlns:p14="http://schemas.microsoft.com/office/powerpoint/2010/main" val="29332844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108</a:t>
            </a:fld>
            <a:endParaRPr lang="en-US"/>
          </a:p>
        </p:txBody>
      </p:sp>
      <p:sp>
        <p:nvSpPr>
          <p:cNvPr id="2" name="Titel 1">
            <a:extLst>
              <a:ext uri="{FF2B5EF4-FFF2-40B4-BE49-F238E27FC236}">
                <a16:creationId xmlns:a16="http://schemas.microsoft.com/office/drawing/2014/main" id="{9B2B83B3-D67F-0AAC-7FD5-E9B288BFE92C}"/>
              </a:ext>
            </a:extLst>
          </p:cNvPr>
          <p:cNvSpPr>
            <a:spLocks noGrp="1"/>
          </p:cNvSpPr>
          <p:nvPr/>
        </p:nvSpPr>
        <p:spPr bwMode="auto">
          <a:xfrm>
            <a:off x="685800" y="7239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de-DE" sz="3200" dirty="0"/>
              <a:t>SC Motion</a:t>
            </a:r>
          </a:p>
        </p:txBody>
      </p:sp>
      <p:sp>
        <p:nvSpPr>
          <p:cNvPr id="3" name="Inhaltsplatzhalter 2">
            <a:extLst>
              <a:ext uri="{FF2B5EF4-FFF2-40B4-BE49-F238E27FC236}">
                <a16:creationId xmlns:a16="http://schemas.microsoft.com/office/drawing/2014/main" id="{383DAC42-30EB-3E2B-0327-8A254ABD8D3E}"/>
              </a:ext>
            </a:extLst>
          </p:cNvPr>
          <p:cNvSpPr>
            <a:spLocks noGrp="1"/>
          </p:cNvSpPr>
          <p:nvPr/>
        </p:nvSpPr>
        <p:spPr bwMode="auto">
          <a:xfrm>
            <a:off x="685800" y="20193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i="1" dirty="0"/>
              <a:t>Move that SC THz formally request that the 802.15 WG reviews and approve the liaison to APG in doc. IEEE 802.15-23-0345-02 and forward it to 802.18 TAG for submission to 802 EC.</a:t>
            </a:r>
          </a:p>
          <a:p>
            <a:pPr marL="0" indent="0">
              <a:buNone/>
            </a:pPr>
            <a:r>
              <a:rPr lang="en-US" sz="2400" dirty="0"/>
              <a:t>Mover: Iwao Hosako</a:t>
            </a:r>
          </a:p>
          <a:p>
            <a:pPr marL="0" indent="0">
              <a:buNone/>
            </a:pPr>
            <a:r>
              <a:rPr lang="en-US" sz="2400" dirty="0"/>
              <a:t>Seconder: Shigenobu Sasaki</a:t>
            </a:r>
          </a:p>
          <a:p>
            <a:pPr marL="0" indent="0">
              <a:buNone/>
            </a:pPr>
            <a:r>
              <a:rPr lang="en-US" sz="2400" dirty="0"/>
              <a:t>   5/0/0 Abstain</a:t>
            </a:r>
            <a:endParaRPr lang="de-DE" sz="2400" dirty="0"/>
          </a:p>
          <a:p>
            <a:endParaRPr lang="de-DE" sz="2800" dirty="0"/>
          </a:p>
        </p:txBody>
      </p:sp>
    </p:spTree>
    <p:extLst>
      <p:ext uri="{BB962C8B-B14F-4D97-AF65-F5344CB8AC3E}">
        <p14:creationId xmlns:p14="http://schemas.microsoft.com/office/powerpoint/2010/main" val="15863847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109</a:t>
            </a:fld>
            <a:endParaRPr lang="en-US"/>
          </a:p>
        </p:txBody>
      </p:sp>
      <p:sp>
        <p:nvSpPr>
          <p:cNvPr id="5" name="Titel 1">
            <a:extLst>
              <a:ext uri="{FF2B5EF4-FFF2-40B4-BE49-F238E27FC236}">
                <a16:creationId xmlns:a16="http://schemas.microsoft.com/office/drawing/2014/main" id="{82F53A49-F596-602D-0C30-32D2552D9F06}"/>
              </a:ext>
            </a:extLst>
          </p:cNvPr>
          <p:cNvSpPr>
            <a:spLocks noGrp="1"/>
          </p:cNvSpPr>
          <p:nvPr/>
        </p:nvSpPr>
        <p:spPr bwMode="auto">
          <a:xfrm>
            <a:off x="685800" y="7239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de-DE" sz="3200" dirty="0"/>
              <a:t>WG Motion</a:t>
            </a:r>
          </a:p>
        </p:txBody>
      </p:sp>
      <p:sp>
        <p:nvSpPr>
          <p:cNvPr id="6" name="Inhaltsplatzhalter 2">
            <a:extLst>
              <a:ext uri="{FF2B5EF4-FFF2-40B4-BE49-F238E27FC236}">
                <a16:creationId xmlns:a16="http://schemas.microsoft.com/office/drawing/2014/main" id="{95C6FB3A-81EF-7793-D5B7-840F0764695E}"/>
              </a:ext>
            </a:extLst>
          </p:cNvPr>
          <p:cNvSpPr>
            <a:spLocks noGrp="1"/>
          </p:cNvSpPr>
          <p:nvPr/>
        </p:nvSpPr>
        <p:spPr bwMode="auto">
          <a:xfrm>
            <a:off x="685800" y="20193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400" i="1" dirty="0"/>
              <a:t>Move that 802.15 WG reviews and approves the response to the liaison to APG in doc. IEEE 802.15-23-0345-02 and forward it to 802.18 TAG for submission to 802 EC.</a:t>
            </a:r>
          </a:p>
          <a:p>
            <a:pPr marL="0" indent="0">
              <a:buNone/>
            </a:pPr>
            <a:r>
              <a:rPr lang="en-US" sz="2400" dirty="0"/>
              <a:t>Mover: Thomas Kürner</a:t>
            </a:r>
          </a:p>
          <a:p>
            <a:pPr marL="0" indent="0">
              <a:buNone/>
            </a:pPr>
            <a:r>
              <a:rPr lang="en-US" sz="2400" dirty="0"/>
              <a:t>Seconder: Phil Beecher</a:t>
            </a:r>
            <a:endParaRPr lang="de-DE" sz="2400" dirty="0"/>
          </a:p>
          <a:p>
            <a:endParaRPr lang="de-DE" sz="2800" dirty="0"/>
          </a:p>
        </p:txBody>
      </p:sp>
    </p:spTree>
    <p:extLst>
      <p:ext uri="{BB962C8B-B14F-4D97-AF65-F5344CB8AC3E}">
        <p14:creationId xmlns:p14="http://schemas.microsoft.com/office/powerpoint/2010/main" val="17035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110</a:t>
            </a:fld>
            <a:endParaRPr lang="en-US"/>
          </a:p>
        </p:txBody>
      </p:sp>
      <p:sp>
        <p:nvSpPr>
          <p:cNvPr id="2" name="Titel 4">
            <a:extLst>
              <a:ext uri="{FF2B5EF4-FFF2-40B4-BE49-F238E27FC236}">
                <a16:creationId xmlns:a16="http://schemas.microsoft.com/office/drawing/2014/main" id="{EE7B8077-2355-4376-B6F1-75BBDCE7EDA9}"/>
              </a:ext>
            </a:extLst>
          </p:cNvPr>
          <p:cNvSpPr>
            <a:spLocks noGrp="1"/>
          </p:cNvSpPr>
          <p:nvPr/>
        </p:nvSpPr>
        <p:spPr bwMode="auto">
          <a:xfrm>
            <a:off x="685800" y="850029"/>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de-DE" sz="3200" dirty="0"/>
              <a:t>Next Meetings</a:t>
            </a:r>
          </a:p>
        </p:txBody>
      </p:sp>
      <p:sp>
        <p:nvSpPr>
          <p:cNvPr id="3" name="Inhaltsplatzhalter 5">
            <a:extLst>
              <a:ext uri="{FF2B5EF4-FFF2-40B4-BE49-F238E27FC236}">
                <a16:creationId xmlns:a16="http://schemas.microsoft.com/office/drawing/2014/main" id="{F93BF2EE-5C1D-5671-3EB0-4BFE4A6B0BE1}"/>
              </a:ext>
            </a:extLst>
          </p:cNvPr>
          <p:cNvSpPr>
            <a:spLocks noGrp="1"/>
          </p:cNvSpPr>
          <p:nvPr/>
        </p:nvSpPr>
        <p:spPr bwMode="auto">
          <a:xfrm>
            <a:off x="685800" y="1893171"/>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355600" lvl="1" indent="-266700">
              <a:spcAft>
                <a:spcPts val="0"/>
              </a:spcAft>
              <a:buFont typeface="Arial" pitchFamily="34" charset="0"/>
              <a:buChar char="•"/>
            </a:pPr>
            <a:r>
              <a:rPr lang="en-US" sz="1800" dirty="0"/>
              <a:t>Requested September meetings slots  for SC THz:</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de-DE" sz="1800" dirty="0"/>
              <a:t>None</a:t>
            </a:r>
          </a:p>
          <a:p>
            <a:pPr marL="698500" lvl="2" indent="-266700">
              <a:spcAft>
                <a:spcPts val="0"/>
              </a:spcAft>
              <a:buFont typeface="Arial" pitchFamily="34" charset="0"/>
              <a:buChar char="•"/>
            </a:pPr>
            <a:r>
              <a:rPr lang="de-DE" sz="1800" dirty="0"/>
              <a:t>There will be alos no meeting in November</a:t>
            </a:r>
          </a:p>
          <a:p>
            <a:pPr marL="698500" lvl="2" indent="-266700">
              <a:spcAft>
                <a:spcPts val="0"/>
              </a:spcAft>
              <a:buFont typeface="Arial" pitchFamily="34" charset="0"/>
              <a:buChar char="•"/>
            </a:pPr>
            <a:r>
              <a:rPr lang="de-DE" sz="1800" dirty="0"/>
              <a:t>Next SC </a:t>
            </a:r>
            <a:r>
              <a:rPr lang="de-DE" sz="1800" dirty="0" err="1"/>
              <a:t>THz</a:t>
            </a:r>
            <a:r>
              <a:rPr lang="de-DE" sz="1800" dirty="0"/>
              <a:t> </a:t>
            </a:r>
            <a:r>
              <a:rPr lang="de-DE" sz="1800" dirty="0" err="1"/>
              <a:t>meeting</a:t>
            </a:r>
            <a:r>
              <a:rPr lang="de-DE" sz="1800" dirty="0"/>
              <a:t> </a:t>
            </a:r>
            <a:r>
              <a:rPr lang="de-DE" sz="1800" dirty="0" err="1"/>
              <a:t>is</a:t>
            </a:r>
            <a:r>
              <a:rPr lang="de-DE" sz="1800" dirty="0"/>
              <a:t> </a:t>
            </a:r>
            <a:r>
              <a:rPr lang="de-DE" sz="1800" dirty="0" err="1"/>
              <a:t>planned</a:t>
            </a:r>
            <a:r>
              <a:rPr lang="de-DE" sz="1800" dirty="0"/>
              <a:t> </a:t>
            </a:r>
            <a:r>
              <a:rPr lang="de-DE" sz="1800" dirty="0" err="1"/>
              <a:t>for</a:t>
            </a:r>
            <a:r>
              <a:rPr lang="de-DE" sz="1800" dirty="0"/>
              <a:t> </a:t>
            </a:r>
            <a:r>
              <a:rPr lang="de-DE" sz="1800" dirty="0" err="1"/>
              <a:t>January</a:t>
            </a:r>
            <a:r>
              <a:rPr lang="de-DE" sz="1800" dirty="0"/>
              <a:t> at </a:t>
            </a:r>
            <a:r>
              <a:rPr lang="de-DE" sz="1800" dirty="0" err="1"/>
              <a:t>the</a:t>
            </a:r>
            <a:r>
              <a:rPr lang="de-DE" sz="1800" dirty="0"/>
              <a:t> Panama City Interim</a:t>
            </a:r>
          </a:p>
          <a:p>
            <a:pPr marL="1041400" lvl="3" indent="-266700">
              <a:spcAft>
                <a:spcPts val="0"/>
              </a:spcAft>
              <a:buFont typeface="Arial" pitchFamily="34" charset="0"/>
              <a:buChar char="•"/>
            </a:pPr>
            <a:r>
              <a:rPr lang="de-DE" sz="1400" dirty="0"/>
              <a:t>Workshop on </a:t>
            </a:r>
            <a:r>
              <a:rPr lang="de-DE" sz="1400" dirty="0" err="1"/>
              <a:t>future</a:t>
            </a:r>
            <a:r>
              <a:rPr lang="de-DE" sz="1400" dirty="0"/>
              <a:t> SC </a:t>
            </a:r>
            <a:r>
              <a:rPr lang="de-DE" sz="1400" dirty="0" err="1"/>
              <a:t>THz</a:t>
            </a:r>
            <a:r>
              <a:rPr lang="de-DE" sz="1400" dirty="0"/>
              <a:t> </a:t>
            </a:r>
            <a:r>
              <a:rPr lang="de-DE" sz="1400" dirty="0" err="1"/>
              <a:t>activities</a:t>
            </a:r>
            <a:endParaRPr lang="de-DE" sz="1400" dirty="0"/>
          </a:p>
          <a:p>
            <a:pPr lvl="1">
              <a:buNone/>
            </a:pPr>
            <a:endParaRPr lang="de-DE" sz="1800" dirty="0">
              <a:ea typeface="Times New Roman"/>
            </a:endParaRPr>
          </a:p>
          <a:p>
            <a:pPr>
              <a:buNone/>
            </a:pPr>
            <a:endParaRPr lang="de-DE" sz="1800" dirty="0"/>
          </a:p>
        </p:txBody>
      </p:sp>
    </p:spTree>
    <p:extLst>
      <p:ext uri="{BB962C8B-B14F-4D97-AF65-F5344CB8AC3E}">
        <p14:creationId xmlns:p14="http://schemas.microsoft.com/office/powerpoint/2010/main" val="19096085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WNG</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111</a:t>
            </a:fld>
            <a:endParaRPr lang="en-US" dirty="0"/>
          </a:p>
        </p:txBody>
      </p:sp>
    </p:spTree>
    <p:extLst>
      <p:ext uri="{BB962C8B-B14F-4D97-AF65-F5344CB8AC3E}">
        <p14:creationId xmlns:p14="http://schemas.microsoft.com/office/powerpoint/2010/main" val="10277515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buNone/>
              <a:defRPr/>
            </a:pPr>
            <a:r>
              <a:rPr lang="en-US" b="1" dirty="0"/>
              <a:t>Agenda 12 July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Brief Overview of 802.15.4 Revision E</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112</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sz="2400" dirty="0"/>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113</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590800"/>
            <a:ext cx="2612708" cy="312420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dirty="0"/>
              <a:t>The answer to 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buNone/>
            </a:pPr>
            <a:r>
              <a:rPr lang="en-US" altLang="en-US" sz="2400" dirty="0"/>
              <a:t>The working group members, especially contributors to current 802.15.4 projects, please: </a:t>
            </a:r>
          </a:p>
          <a:p>
            <a:pPr marL="514350" indent="-514350">
              <a:buFont typeface="+mj-lt"/>
              <a:buAutoNum type="arabicPeriod"/>
            </a:pPr>
            <a:r>
              <a:rPr lang="en-US" altLang="en-US" sz="2400" dirty="0"/>
              <a:t>Review the draft </a:t>
            </a:r>
          </a:p>
          <a:p>
            <a:pPr marL="514350" indent="-514350">
              <a:buFont typeface="+mj-lt"/>
              <a:buAutoNum type="arabicPeriod"/>
            </a:pPr>
            <a:r>
              <a:rPr lang="en-US" altLang="en-US" sz="2400" dirty="0"/>
              <a:t>Become familiar with the new organization</a:t>
            </a:r>
          </a:p>
          <a:p>
            <a:pPr marL="514350" indent="-514350">
              <a:buFont typeface="+mj-lt"/>
              <a:buAutoNum type="arabicPeriod"/>
            </a:pPr>
            <a:r>
              <a:rPr lang="en-US" altLang="en-US" sz="2400" dirty="0"/>
              <a:t>Find the flaws!</a:t>
            </a:r>
          </a:p>
          <a:p>
            <a:pPr marL="514350" indent="-514350">
              <a:buFont typeface="+mj-lt"/>
              <a:buAutoNum type="arabicPeriod"/>
            </a:pPr>
            <a:r>
              <a:rPr lang="en-US" altLang="en-US" sz="2400" dirty="0"/>
              <a:t>Provide comments during LB!</a:t>
            </a: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114</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assignments</a:t>
            </a:r>
          </a:p>
          <a:p>
            <a:pPr marL="0" indent="0" fontAlgn="b">
              <a:lnSpc>
                <a:spcPct val="80000"/>
              </a:lnSpc>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Hear presentations on contributions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draft timeline</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pre-Letter Ballot review of reorganized structure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to 802.1</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pre-Letter Ballot review</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at Joint Mtg. w/802.1</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next steps</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next steps</a:t>
            </a: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interest in forming a Study Group addressing SUN PHYs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and CSDs submitted by other Work Groups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THz activities related to 802/802.15</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263568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1050" kern="1200" dirty="0">
                <a:latin typeface="Arial Rounded MT Bold" pitchFamily="34" charset="0"/>
                <a:cs typeface="Arial" charset="0"/>
              </a:rPr>
              <a:t>WG15,</a:t>
            </a:r>
          </a:p>
          <a:p>
            <a:pPr marL="60325" indent="-60325" fontAlgn="b">
              <a:lnSpc>
                <a:spcPct val="80000"/>
              </a:lnSpc>
              <a:spcAft>
                <a:spcPts val="0"/>
              </a:spcAft>
              <a:buNone/>
              <a:defRPr/>
            </a:pPr>
            <a:r>
              <a:rPr lang="en-US" sz="1050" kern="1200" dirty="0">
                <a:latin typeface="Arial Rounded MT Bold" pitchFamily="34" charset="0"/>
                <a:cs typeface="Arial" charset="0"/>
              </a:rPr>
              <a:t>I'm pleased to announce that both WG15 motions were approved at today's LMSC's Closing Plenary.</a:t>
            </a:r>
          </a:p>
          <a:p>
            <a:pPr marL="60325" indent="-60325" fontAlgn="b">
              <a:lnSpc>
                <a:spcPct val="80000"/>
              </a:lnSpc>
              <a:spcAft>
                <a:spcPts val="0"/>
              </a:spcAft>
              <a:buNone/>
              <a:defRPr/>
            </a:pPr>
            <a:r>
              <a:rPr lang="en-US" sz="1050" kern="1200" dirty="0">
                <a:latin typeface="Arial Rounded MT Bold" pitchFamily="34" charset="0"/>
                <a:cs typeface="Arial" charset="0"/>
              </a:rPr>
              <a:t>- The LMSC approved the formation of the Study Group on Next Generation Smart Utility Networks (SUN) PHY.</a:t>
            </a:r>
          </a:p>
          <a:p>
            <a:pPr marL="60325" indent="-60325" fontAlgn="b">
              <a:lnSpc>
                <a:spcPct val="80000"/>
              </a:lnSpc>
              <a:spcAft>
                <a:spcPts val="0"/>
              </a:spcAft>
              <a:buNone/>
              <a:defRPr/>
            </a:pPr>
            <a:r>
              <a:rPr lang="en-US" sz="1050" kern="1200" dirty="0">
                <a:latin typeface="Arial Rounded MT Bold" pitchFamily="34" charset="0"/>
                <a:cs typeface="Arial" charset="0"/>
              </a:rPr>
              <a:t>- The TG3mb draft for the revision to 802.15.3 was approved by the LMSC to be forwarded to </a:t>
            </a:r>
            <a:r>
              <a:rPr lang="en-US" sz="1050" kern="1200" dirty="0" err="1">
                <a:latin typeface="Arial Rounded MT Bold" pitchFamily="34" charset="0"/>
                <a:cs typeface="Arial" charset="0"/>
              </a:rPr>
              <a:t>RevCom</a:t>
            </a:r>
            <a:r>
              <a:rPr lang="en-US" sz="1050" kern="1200" dirty="0">
                <a:latin typeface="Arial Rounded MT Bold" pitchFamily="34" charset="0"/>
                <a:cs typeface="Arial" charset="0"/>
              </a:rPr>
              <a:t> for final approvals, followed by IEEE editing and final publication.</a:t>
            </a:r>
          </a:p>
          <a:p>
            <a:pPr marL="60325" indent="-60325" fontAlgn="b">
              <a:lnSpc>
                <a:spcPct val="80000"/>
              </a:lnSpc>
              <a:spcAft>
                <a:spcPts val="0"/>
              </a:spcAft>
              <a:buNone/>
              <a:defRPr/>
            </a:pPr>
            <a:r>
              <a:rPr lang="en-US" sz="1050" kern="1200" dirty="0">
                <a:latin typeface="Arial Rounded MT Bold" pitchFamily="34" charset="0"/>
                <a:cs typeface="Arial" charset="0"/>
              </a:rPr>
              <a:t>In general WG15 had a very productive week all around. Below are the highlights for each group.</a:t>
            </a:r>
          </a:p>
          <a:p>
            <a:pPr marL="60325" indent="-60325" fontAlgn="b">
              <a:lnSpc>
                <a:spcPct val="80000"/>
              </a:lnSpc>
              <a:spcAft>
                <a:spcPts val="0"/>
              </a:spcAft>
              <a:buNone/>
              <a:defRPr/>
            </a:pPr>
            <a:r>
              <a:rPr lang="en-US" sz="1050" kern="1200" dirty="0">
                <a:latin typeface="Arial Rounded MT Bold" pitchFamily="34" charset="0"/>
                <a:cs typeface="Arial" charset="0"/>
              </a:rPr>
              <a:t>- TG4ab is in the final throes of assembling a baseline draft for the 802.15.4 amendment on Next Generation UWB.</a:t>
            </a:r>
          </a:p>
          <a:p>
            <a:pPr marL="60325" indent="-60325" fontAlgn="b">
              <a:lnSpc>
                <a:spcPct val="80000"/>
              </a:lnSpc>
              <a:spcAft>
                <a:spcPts val="0"/>
              </a:spcAft>
              <a:buNone/>
              <a:defRPr/>
            </a:pPr>
            <a:r>
              <a:rPr lang="en-US" sz="1050" kern="1200" dirty="0">
                <a:latin typeface="Arial Rounded MT Bold" pitchFamily="34" charset="0"/>
                <a:cs typeface="Arial" charset="0"/>
              </a:rPr>
              <a:t>- TG4ac, after some discussion internally and a presentation to 802.1, will begin drafting text for the 802.15.4 amendment on Privacy.</a:t>
            </a:r>
          </a:p>
          <a:p>
            <a:pPr marL="60325" indent="-60325" fontAlgn="b">
              <a:lnSpc>
                <a:spcPct val="80000"/>
              </a:lnSpc>
              <a:spcAft>
                <a:spcPts val="0"/>
              </a:spcAft>
              <a:buNone/>
              <a:defRPr/>
            </a:pPr>
            <a:r>
              <a:rPr lang="en-US" sz="1050" kern="1200" dirty="0">
                <a:latin typeface="Arial Rounded MT Bold" pitchFamily="34" charset="0"/>
                <a:cs typeface="Arial" charset="0"/>
              </a:rPr>
              <a:t>- TG4me received approval from WG15 to start its initial Letter Ballot for the revision to 802.15.4 2020, rolling up several amendments to 802.15.4, as well as restructuring the document to make it more readable.</a:t>
            </a:r>
          </a:p>
          <a:p>
            <a:pPr marL="60325" indent="-60325" fontAlgn="b">
              <a:lnSpc>
                <a:spcPct val="80000"/>
              </a:lnSpc>
              <a:spcAft>
                <a:spcPts val="0"/>
              </a:spcAft>
              <a:buNone/>
              <a:defRPr/>
            </a:pPr>
            <a:r>
              <a:rPr lang="en-US" sz="1050" kern="1200" dirty="0">
                <a:latin typeface="Arial Rounded MT Bold" pitchFamily="34" charset="0"/>
                <a:cs typeface="Arial" charset="0"/>
              </a:rPr>
              <a:t>- TG6ma reviewed their first cut pre draft and is looking to do an informal comment period between now and the September meeting and looking to start their initial Letter Ballot shortly thereafter. They also gave a presentation on the 802.15.6 architecture as part of 802.15's continued collaboration with 802.1. A joint 802.1 / 802.15.6 video conference session will be held during the September mtg., in one of the regular 2-hour blocks, to draft a PAR for an 802.1 amendment project addressing 802.15.6 needs.</a:t>
            </a:r>
          </a:p>
          <a:p>
            <a:pPr marL="60325" indent="-60325" fontAlgn="b">
              <a:lnSpc>
                <a:spcPct val="80000"/>
              </a:lnSpc>
              <a:spcAft>
                <a:spcPts val="0"/>
              </a:spcAft>
              <a:buNone/>
              <a:defRPr/>
            </a:pPr>
            <a:r>
              <a:rPr lang="en-US" sz="1050" kern="1200" dirty="0">
                <a:latin typeface="Arial Rounded MT Bold" pitchFamily="34" charset="0"/>
                <a:cs typeface="Arial" charset="0"/>
              </a:rPr>
              <a:t>- TG7a completed comment resolution on their 2</a:t>
            </a:r>
            <a:r>
              <a:rPr lang="en-US" sz="1050" kern="1200" baseline="30000" dirty="0">
                <a:latin typeface="Arial Rounded MT Bold" pitchFamily="34" charset="0"/>
                <a:cs typeface="Arial" charset="0"/>
              </a:rPr>
              <a:t>nd</a:t>
            </a:r>
            <a:r>
              <a:rPr lang="en-US" sz="1050" kern="1200" dirty="0">
                <a:latin typeface="Arial Rounded MT Bold" pitchFamily="34" charset="0"/>
                <a:cs typeface="Arial" charset="0"/>
              </a:rPr>
              <a:t> Letter Ballot Recirculation and received conditional approval from WG15 to start their 3</a:t>
            </a:r>
            <a:r>
              <a:rPr lang="en-US" sz="1050" kern="1200" baseline="30000" dirty="0">
                <a:latin typeface="Arial Rounded MT Bold" pitchFamily="34" charset="0"/>
                <a:cs typeface="Arial" charset="0"/>
              </a:rPr>
              <a:t>rd</a:t>
            </a:r>
            <a:r>
              <a:rPr lang="en-US" sz="1050" kern="1200" dirty="0">
                <a:latin typeface="Arial Rounded MT Bold" pitchFamily="34" charset="0"/>
                <a:cs typeface="Arial" charset="0"/>
              </a:rPr>
              <a:t> Letter Ballot Recirculation of the amendment to 802.15.7.</a:t>
            </a:r>
          </a:p>
          <a:p>
            <a:pPr marL="60325" indent="-60325" fontAlgn="b">
              <a:lnSpc>
                <a:spcPct val="80000"/>
              </a:lnSpc>
              <a:spcAft>
                <a:spcPts val="0"/>
              </a:spcAft>
              <a:buNone/>
              <a:defRPr/>
            </a:pPr>
            <a:r>
              <a:rPr lang="en-US" sz="1050" kern="1200" dirty="0">
                <a:latin typeface="Arial Rounded MT Bold" pitchFamily="34" charset="0"/>
                <a:cs typeface="Arial" charset="0"/>
              </a:rPr>
              <a:t>- P802.15.13, on Optical Wireless Communications is due to be published any day now.</a:t>
            </a:r>
          </a:p>
          <a:p>
            <a:pPr marL="60325" indent="-60325" fontAlgn="b">
              <a:lnSpc>
                <a:spcPct val="80000"/>
              </a:lnSpc>
              <a:spcAft>
                <a:spcPts val="0"/>
              </a:spcAft>
              <a:buNone/>
              <a:defRPr/>
            </a:pPr>
            <a:r>
              <a:rPr lang="en-US" sz="1050" kern="1200" dirty="0">
                <a:latin typeface="Arial Rounded MT Bold" pitchFamily="34" charset="0"/>
                <a:cs typeface="Arial" charset="0"/>
              </a:rPr>
              <a:t>- TG16t, on Licensed Narrow Band, is preparing to go out for informal comments before starting their initial Letter Ballot after the September meeting. </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IETF gave a preview of things to come at the upcoming IETF mtg. being held at the Hilton that's not owned by Hilton anymore, in San Francisco.</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Maintenance and Rules reviewed the other WG’s PARs submitted for approval this mtg. and prepared comments and feedback on a few of them. It was a recommendation of the SC that the WG15 Chair not approve the P802.11bn PAR and CSD submitted by 802.11, unless additional changes were made prior to the LMSC Closing Plenary on Friday. On Thursday 802.11 made further changes that alleviated the concerns of the SC and 802.15 leadership.</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Tera Hertz (THz) prepared two liaison statements and worked with 802.18 to prepare the motions for the LMSC Closing Plenary, where both of them were approved.</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Wireless Next Generation (WNG) heard a quick overview on the 802.15.4 revision draft structure, given by WG15's very own </a:t>
            </a:r>
            <a:r>
              <a:rPr lang="en-US" sz="1050" kern="1200" dirty="0" err="1">
                <a:latin typeface="Arial Rounded MT Bold" pitchFamily="34" charset="0"/>
                <a:cs typeface="Arial" charset="0"/>
              </a:rPr>
              <a:t>Mr</a:t>
            </a:r>
            <a:r>
              <a:rPr lang="en-US" sz="1050" kern="1200" dirty="0">
                <a:latin typeface="Arial Rounded MT Bold" pitchFamily="34" charset="0"/>
                <a:cs typeface="Arial" charset="0"/>
              </a:rPr>
              <a:t> Everything and Super Technical Editor Extraordinaire, Tero Kivinen.</a:t>
            </a:r>
          </a:p>
          <a:p>
            <a:pPr marL="60325" indent="-60325" fontAlgn="b">
              <a:lnSpc>
                <a:spcPct val="80000"/>
              </a:lnSpc>
              <a:spcAft>
                <a:spcPts val="0"/>
              </a:spcAft>
              <a:buNone/>
              <a:defRPr/>
            </a:pPr>
            <a:r>
              <a:rPr lang="en-US" sz="1050" kern="1200" dirty="0">
                <a:latin typeface="Arial Rounded MT Bold" pitchFamily="34" charset="0"/>
                <a:cs typeface="Arial" charset="0"/>
              </a:rPr>
              <a:t>Finally, several 802.15 members involved in 15.4 UWB, through the help of the 802.18 Chair and the coordination of the IEEE SA program on Government Engagement Program on Standards (GEPS), prepared and gave a presentation to a group of constituents involved in the upcoming WRC-23, on the topic of the importance of maintaining and coordinating available and useful spectrum with common rules globally, for UWB.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July 2023 Berlin Mtg. Recap</a:t>
            </a:r>
          </a:p>
        </p:txBody>
      </p:sp>
    </p:spTree>
    <p:extLst>
      <p:ext uri="{BB962C8B-B14F-4D97-AF65-F5344CB8AC3E}">
        <p14:creationId xmlns:p14="http://schemas.microsoft.com/office/powerpoint/2010/main" val="235685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TG3mb (HDR)</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16</a:t>
            </a:fld>
            <a:endParaRPr lang="en-US"/>
          </a:p>
        </p:txBody>
      </p:sp>
    </p:spTree>
    <p:extLst>
      <p:ext uri="{BB962C8B-B14F-4D97-AF65-F5344CB8AC3E}">
        <p14:creationId xmlns:p14="http://schemas.microsoft.com/office/powerpoint/2010/main" val="415669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17</a:t>
            </a:fld>
            <a:endParaRPr lang="en-US"/>
          </a:p>
        </p:txBody>
      </p:sp>
      <p:sp>
        <p:nvSpPr>
          <p:cNvPr id="3" name="Titel 4">
            <a:extLst>
              <a:ext uri="{FF2B5EF4-FFF2-40B4-BE49-F238E27FC236}">
                <a16:creationId xmlns:a16="http://schemas.microsoft.com/office/drawing/2014/main" id="{A87A956C-67DD-7B5B-C366-0964724223E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sz="3200" kern="0" dirty="0"/>
              <a:t>Starting Point of the week:</a:t>
            </a:r>
            <a:br>
              <a:rPr lang="de-DE" sz="3200" kern="0" dirty="0"/>
            </a:br>
            <a:r>
              <a:rPr lang="de-DE" sz="3200" kern="0" dirty="0"/>
              <a:t>Results of  SA Ballot Recirc2</a:t>
            </a:r>
          </a:p>
        </p:txBody>
      </p:sp>
      <p:graphicFrame>
        <p:nvGraphicFramePr>
          <p:cNvPr id="5" name="Table 7">
            <a:extLst>
              <a:ext uri="{FF2B5EF4-FFF2-40B4-BE49-F238E27FC236}">
                <a16:creationId xmlns:a16="http://schemas.microsoft.com/office/drawing/2014/main" id="{11D274F9-6A3F-3B6F-0E53-DAACEC189A20}"/>
              </a:ext>
            </a:extLst>
          </p:cNvPr>
          <p:cNvGraphicFramePr>
            <a:graphicFrameLocks noGrp="1"/>
          </p:cNvGraphicFramePr>
          <p:nvPr>
            <p:extLst>
              <p:ext uri="{D42A27DB-BD31-4B8C-83A1-F6EECF244321}">
                <p14:modId xmlns:p14="http://schemas.microsoft.com/office/powerpoint/2010/main" val="2691750102"/>
              </p:ext>
            </p:extLst>
          </p:nvPr>
        </p:nvGraphicFramePr>
        <p:xfrm>
          <a:off x="1187624" y="2560409"/>
          <a:ext cx="6768752" cy="2846415"/>
        </p:xfrm>
        <a:graphic>
          <a:graphicData uri="http://schemas.openxmlformats.org/drawingml/2006/table">
            <a:tbl>
              <a:tblPr firstRow="1" bandRow="1">
                <a:tableStyleId>{ED083AE6-46FA-4A59-8FB0-9F97EB10719F}</a:tableStyleId>
              </a:tblPr>
              <a:tblGrid>
                <a:gridCol w="902158">
                  <a:extLst>
                    <a:ext uri="{9D8B030D-6E8A-4147-A177-3AD203B41FA5}">
                      <a16:colId xmlns:a16="http://schemas.microsoft.com/office/drawing/2014/main" val="20000"/>
                    </a:ext>
                  </a:extLst>
                </a:gridCol>
                <a:gridCol w="1482289">
                  <a:extLst>
                    <a:ext uri="{9D8B030D-6E8A-4147-A177-3AD203B41FA5}">
                      <a16:colId xmlns:a16="http://schemas.microsoft.com/office/drawing/2014/main" val="20001"/>
                    </a:ext>
                  </a:extLst>
                </a:gridCol>
                <a:gridCol w="2080049">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89013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(Re) circulation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Ballot Close Date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Document / draft number</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charset="0"/>
                          <a:ea typeface="Times New Roman" pitchFamily="18" charset="0"/>
                          <a:cs typeface="Arial" charset="0"/>
                        </a:rPr>
                        <a:t>Total Comments</a:t>
                      </a:r>
                      <a:endParaRPr kumimoji="0" lang="en-GB"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tc>
                <a:extLst>
                  <a:ext uri="{0D108BD9-81ED-4DB2-BD59-A6C34878D82A}">
                    <a16:rowId xmlns:a16="http://schemas.microsoft.com/office/drawing/2014/main" val="10000"/>
                  </a:ext>
                </a:extLst>
              </a:tr>
              <a:tr h="489070">
                <a:tc>
                  <a:txBody>
                    <a:bodyPr/>
                    <a:lstStyle/>
                    <a:p>
                      <a:pPr algn="ctr"/>
                      <a:r>
                        <a:rPr kumimoji="0" lang="en-US" sz="1400" b="0" i="0" u="none" strike="noStrike" kern="1200" cap="none" normalizeH="0" baseline="0" dirty="0">
                          <a:ln>
                            <a:noFill/>
                          </a:ln>
                          <a:solidFill>
                            <a:srgbClr val="000000"/>
                          </a:solidFill>
                          <a:effectLst/>
                          <a:latin typeface="Arial" charset="0"/>
                          <a:ea typeface="Times New Roman" pitchFamily="18" charset="0"/>
                          <a:cs typeface="Arial" charset="0"/>
                        </a:rPr>
                        <a:t>Initial</a:t>
                      </a:r>
                    </a:p>
                  </a:txBody>
                  <a:tcPr/>
                </a:tc>
                <a:tc>
                  <a:txBody>
                    <a:bodyPr/>
                    <a:lstStyle/>
                    <a:p>
                      <a:pPr algn="ctr"/>
                      <a:r>
                        <a:rPr kumimoji="0" lang="en-US" sz="1400" b="0" i="0" u="none" strike="noStrike" kern="1200" cap="none" normalizeH="0" baseline="0" dirty="0">
                          <a:ln>
                            <a:noFill/>
                          </a:ln>
                          <a:solidFill>
                            <a:srgbClr val="000000"/>
                          </a:solidFill>
                          <a:effectLst/>
                          <a:latin typeface="Arial" charset="0"/>
                          <a:ea typeface="Times New Roman" pitchFamily="18" charset="0"/>
                          <a:cs typeface="Arial" charset="0"/>
                        </a:rPr>
                        <a:t>13 Mar 2023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P802.15.13/D4</a:t>
                      </a:r>
                      <a:endParaRPr lang="en-US" sz="1400" dirty="0">
                        <a:latin typeface="Arial" panose="020B0604020202020204" pitchFamily="34" charset="0"/>
                        <a:cs typeface="Arial" panose="020B0604020202020204" pitchFamily="34" charset="0"/>
                      </a:endParaRPr>
                    </a:p>
                  </a:txBody>
                  <a:tcPr anchor="ctr"/>
                </a:tc>
                <a:tc>
                  <a:txBody>
                    <a:bodyPr/>
                    <a:lstStyle/>
                    <a:p>
                      <a:r>
                        <a:rPr kumimoji="0" lang="en-US" sz="1400" b="0" i="0" u="none" strike="noStrike" kern="1200" cap="none" normalizeH="0" baseline="0" dirty="0">
                          <a:ln>
                            <a:noFill/>
                          </a:ln>
                          <a:solidFill>
                            <a:srgbClr val="000000"/>
                          </a:solidFill>
                          <a:effectLst/>
                          <a:latin typeface="Arial" charset="0"/>
                          <a:ea typeface="Times New Roman" pitchFamily="18" charset="0"/>
                          <a:cs typeface="Arial" charset="0"/>
                        </a:rPr>
                        <a:t>87 (55 T, 29 E, 3 G)</a:t>
                      </a:r>
                    </a:p>
                  </a:txBody>
                  <a:tcPr anchor="ctr"/>
                </a:tc>
                <a:extLst>
                  <a:ext uri="{0D108BD9-81ED-4DB2-BD59-A6C34878D82A}">
                    <a16:rowId xmlns:a16="http://schemas.microsoft.com/office/drawing/2014/main" val="10001"/>
                  </a:ext>
                </a:extLst>
              </a:tr>
              <a:tr h="489070">
                <a:tc>
                  <a:txBody>
                    <a:bodyPr/>
                    <a:lstStyle/>
                    <a:p>
                      <a:pPr algn="ctr"/>
                      <a:r>
                        <a:rPr kumimoji="0" lang="en-US" sz="1400" b="0" i="0" u="none" strike="noStrike" kern="1200" cap="none" normalizeH="0" baseline="0" dirty="0">
                          <a:ln>
                            <a:noFill/>
                          </a:ln>
                          <a:solidFill>
                            <a:srgbClr val="000000"/>
                          </a:solidFill>
                          <a:effectLst/>
                          <a:latin typeface="Arial" charset="0"/>
                          <a:ea typeface="Times New Roman" pitchFamily="18" charset="0"/>
                          <a:cs typeface="Arial" charset="0"/>
                        </a:rPr>
                        <a:t>R1</a:t>
                      </a:r>
                    </a:p>
                  </a:txBody>
                  <a:tcPr/>
                </a:tc>
                <a:tc>
                  <a:txBody>
                    <a:bodyPr/>
                    <a:lstStyle/>
                    <a:p>
                      <a:pPr algn="ctr"/>
                      <a:r>
                        <a:rPr kumimoji="0" lang="en-US" sz="1400" b="0" i="0" u="none" strike="noStrike" kern="1200" cap="none" normalizeH="0" baseline="0" dirty="0">
                          <a:ln>
                            <a:noFill/>
                          </a:ln>
                          <a:solidFill>
                            <a:srgbClr val="000000"/>
                          </a:solidFill>
                          <a:effectLst/>
                          <a:latin typeface="Arial" charset="0"/>
                          <a:ea typeface="Times New Roman" pitchFamily="18" charset="0"/>
                          <a:cs typeface="Arial" charset="0"/>
                        </a:rPr>
                        <a:t>07 Apr 2023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P802.15.13/D5</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3 (2 T, 1E)</a:t>
                      </a:r>
                    </a:p>
                  </a:txBody>
                  <a:tcPr anchor="ctr"/>
                </a:tc>
                <a:extLst>
                  <a:ext uri="{0D108BD9-81ED-4DB2-BD59-A6C34878D82A}">
                    <a16:rowId xmlns:a16="http://schemas.microsoft.com/office/drawing/2014/main" val="10002"/>
                  </a:ext>
                </a:extLst>
              </a:tr>
              <a:tr h="489070">
                <a:tc>
                  <a:txBody>
                    <a:bodyPr/>
                    <a:lstStyle/>
                    <a:p>
                      <a:pPr algn="ctr"/>
                      <a:r>
                        <a:rPr kumimoji="0" lang="en-US" sz="1400" b="0" i="0" u="none" strike="noStrike" kern="1200" cap="none" normalizeH="0" baseline="0" dirty="0">
                          <a:ln>
                            <a:noFill/>
                          </a:ln>
                          <a:solidFill>
                            <a:srgbClr val="000000"/>
                          </a:solidFill>
                          <a:effectLst/>
                          <a:latin typeface="Arial" charset="0"/>
                          <a:ea typeface="Times New Roman" pitchFamily="18" charset="0"/>
                          <a:cs typeface="Arial" charset="0"/>
                        </a:rPr>
                        <a:t>R2</a:t>
                      </a:r>
                    </a:p>
                  </a:txBody>
                  <a:tcPr/>
                </a:tc>
                <a:tc>
                  <a:txBody>
                    <a:bodyPr/>
                    <a:lstStyle/>
                    <a:p>
                      <a:pPr algn="ctr"/>
                      <a:r>
                        <a:rPr kumimoji="0" lang="en-US" sz="1400" b="0" i="0" u="none" strike="noStrike" kern="1200" cap="none" normalizeH="0" baseline="0" dirty="0">
                          <a:ln>
                            <a:noFill/>
                          </a:ln>
                          <a:solidFill>
                            <a:srgbClr val="000000"/>
                          </a:solidFill>
                          <a:effectLst/>
                          <a:latin typeface="Arial" charset="0"/>
                          <a:ea typeface="Times New Roman" pitchFamily="18" charset="0"/>
                          <a:cs typeface="Arial" charset="0"/>
                        </a:rPr>
                        <a:t>06 July 2023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P802.15.13/D6</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kern="1200" dirty="0">
                          <a:solidFill>
                            <a:schemeClr val="tx1"/>
                          </a:solidFill>
                          <a:effectLst/>
                          <a:latin typeface="Arial" panose="020B0604020202020204" pitchFamily="34" charset="0"/>
                          <a:ea typeface="+mn-ea"/>
                          <a:cs typeface="Arial" panose="020B0604020202020204" pitchFamily="34" charset="0"/>
                        </a:rPr>
                        <a:t>0</a:t>
                      </a:r>
                    </a:p>
                  </a:txBody>
                  <a:tcPr anchor="ctr"/>
                </a:tc>
                <a:extLst>
                  <a:ext uri="{0D108BD9-81ED-4DB2-BD59-A6C34878D82A}">
                    <a16:rowId xmlns:a16="http://schemas.microsoft.com/office/drawing/2014/main" val="2600899970"/>
                  </a:ext>
                </a:extLst>
              </a:tr>
              <a:tr h="489070">
                <a:tc gridSpan="3">
                  <a:txBody>
                    <a:bodyPr/>
                    <a:lstStyle/>
                    <a:p>
                      <a:pPr algn="ctr"/>
                      <a:r>
                        <a:rPr kumimoji="0" lang="en-US" sz="1600" b="0" i="0" u="none" strike="noStrike" kern="1200" cap="none" normalizeH="0" baseline="0" dirty="0">
                          <a:ln>
                            <a:noFill/>
                          </a:ln>
                          <a:solidFill>
                            <a:schemeClr val="tx1"/>
                          </a:solidFill>
                          <a:effectLst/>
                          <a:latin typeface="Arial" charset="0"/>
                          <a:ea typeface="Times New Roman" pitchFamily="18" charset="0"/>
                          <a:cs typeface="Arial" charset="0"/>
                        </a:rPr>
                        <a:t>Total</a:t>
                      </a:r>
                    </a:p>
                  </a:txBody>
                  <a:tcPr anchor="ctr"/>
                </a:tc>
                <a:tc hMerge="1">
                  <a:txBody>
                    <a:bodyPr/>
                    <a:lstStyle/>
                    <a:p>
                      <a:endParaRPr kumimoji="0" lang="en-US" sz="1600" b="0" i="0" u="none" strike="noStrike" kern="1200" cap="none" normalizeH="0" baseline="0" dirty="0">
                        <a:ln>
                          <a:noFill/>
                        </a:ln>
                        <a:solidFill>
                          <a:srgbClr val="000000"/>
                        </a:solidFill>
                        <a:effectLst/>
                        <a:latin typeface="Arial" charset="0"/>
                        <a:ea typeface="Times New Roman" pitchFamily="18" charset="0"/>
                        <a:cs typeface="Arial" charset="0"/>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normalizeH="0" baseline="0" dirty="0">
                        <a:ln>
                          <a:noFill/>
                        </a:ln>
                        <a:solidFill>
                          <a:srgbClr val="000000"/>
                        </a:solidFill>
                        <a:effectLst/>
                        <a:latin typeface="Arial" charset="0"/>
                        <a:ea typeface="Times New Roman" pitchFamily="18" charset="0"/>
                        <a:cs typeface="Arial" charset="0"/>
                      </a:endParaRPr>
                    </a:p>
                  </a:txBody>
                  <a:tcPr anchor="ctr"/>
                </a:tc>
                <a:tc>
                  <a:txBody>
                    <a:bodyPr/>
                    <a:lstStyle/>
                    <a:p>
                      <a:r>
                        <a:rPr kumimoji="0" lang="en-US" sz="1600" b="0" i="0" u="none" strike="noStrike" kern="1200" cap="none" normalizeH="0" baseline="0" dirty="0">
                          <a:ln>
                            <a:noFill/>
                          </a:ln>
                          <a:solidFill>
                            <a:schemeClr val="tx1"/>
                          </a:solidFill>
                          <a:effectLst/>
                          <a:latin typeface="Arial" charset="0"/>
                          <a:ea typeface="Times New Roman" pitchFamily="18" charset="0"/>
                          <a:cs typeface="Arial" charset="0"/>
                        </a:rPr>
                        <a:t>90 (57 T, 30E, 3 G)</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9582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18</a:t>
            </a:fld>
            <a:endParaRPr lang="en-US"/>
          </a:p>
        </p:txBody>
      </p:sp>
      <p:sp>
        <p:nvSpPr>
          <p:cNvPr id="2" name="Titel 1">
            <a:extLst>
              <a:ext uri="{FF2B5EF4-FFF2-40B4-BE49-F238E27FC236}">
                <a16:creationId xmlns:a16="http://schemas.microsoft.com/office/drawing/2014/main" id="{9A78C82B-2F0D-6DCD-66D3-C3541446B561}"/>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sz="3200" kern="0" dirty="0"/>
              <a:t>Activities during the week</a:t>
            </a:r>
          </a:p>
        </p:txBody>
      </p:sp>
      <p:sp>
        <p:nvSpPr>
          <p:cNvPr id="3" name="Inhaltsplatzhalter 2">
            <a:extLst>
              <a:ext uri="{FF2B5EF4-FFF2-40B4-BE49-F238E27FC236}">
                <a16:creationId xmlns:a16="http://schemas.microsoft.com/office/drawing/2014/main" id="{52FF4664-75FB-A2F8-C5D3-D5537282966A}"/>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de-DE" sz="2000" kern="0"/>
              <a:t>Preparing the submission of IEEE 802.15.3Revb/D06 to Revcom</a:t>
            </a:r>
            <a:endParaRPr lang="en-US" sz="2200" kern="0"/>
          </a:p>
          <a:p>
            <a:pPr lvl="1"/>
            <a:endParaRPr lang="de-DE" sz="1800" kern="0" dirty="0"/>
          </a:p>
        </p:txBody>
      </p:sp>
    </p:spTree>
    <p:extLst>
      <p:ext uri="{BB962C8B-B14F-4D97-AF65-F5344CB8AC3E}">
        <p14:creationId xmlns:p14="http://schemas.microsoft.com/office/powerpoint/2010/main" val="392687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19</a:t>
            </a:fld>
            <a:endParaRPr lang="en-US"/>
          </a:p>
        </p:txBody>
      </p:sp>
      <p:sp>
        <p:nvSpPr>
          <p:cNvPr id="2" name="Titel 1">
            <a:extLst>
              <a:ext uri="{FF2B5EF4-FFF2-40B4-BE49-F238E27FC236}">
                <a16:creationId xmlns:a16="http://schemas.microsoft.com/office/drawing/2014/main" id="{ABDC1FAB-70AB-733A-D72E-D2C72F9F90F7}"/>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sz="3200" kern="0" dirty="0"/>
              <a:t>Review of Time Line for TG3ma</a:t>
            </a:r>
          </a:p>
        </p:txBody>
      </p:sp>
      <p:sp>
        <p:nvSpPr>
          <p:cNvPr id="3" name="Inhaltsplatzhalter 2">
            <a:extLst>
              <a:ext uri="{FF2B5EF4-FFF2-40B4-BE49-F238E27FC236}">
                <a16:creationId xmlns:a16="http://schemas.microsoft.com/office/drawing/2014/main" id="{2F6EFE44-B866-5DCF-1946-E1DE7DE56114}"/>
              </a:ext>
            </a:extLst>
          </p:cNvPr>
          <p:cNvSpPr txBox="1">
            <a:spLocks/>
          </p:cNvSpPr>
          <p:nvPr/>
        </p:nvSpPr>
        <p:spPr bwMode="auto">
          <a:xfrm>
            <a:off x="685800" y="18446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lvl="1" algn="l"/>
            <a:r>
              <a:rPr lang="en-US" sz="1800" kern="0" dirty="0">
                <a:solidFill>
                  <a:schemeClr val="bg1">
                    <a:lumMod val="65000"/>
                  </a:schemeClr>
                </a:solidFill>
              </a:rPr>
              <a:t>January 2022 	Kick-Off; Issuing Call for Proposals</a:t>
            </a:r>
          </a:p>
          <a:p>
            <a:pPr lvl="1" algn="l"/>
            <a:r>
              <a:rPr lang="en-US" sz="1800" kern="0" dirty="0">
                <a:solidFill>
                  <a:schemeClr val="bg1">
                    <a:lumMod val="65000"/>
                  </a:schemeClr>
                </a:solidFill>
              </a:rPr>
              <a:t>March 2022 		Roll-up available ; start reviewing the roll-up 				version;  Listening proposals;</a:t>
            </a:r>
          </a:p>
          <a:p>
            <a:pPr lvl="1" algn="l"/>
            <a:r>
              <a:rPr lang="en-US" sz="1800" kern="0" dirty="0" err="1">
                <a:solidFill>
                  <a:schemeClr val="bg1">
                    <a:lumMod val="65000"/>
                  </a:schemeClr>
                </a:solidFill>
              </a:rPr>
              <a:t>Webcons</a:t>
            </a:r>
            <a:r>
              <a:rPr lang="en-US" sz="1800" kern="0" dirty="0">
                <a:solidFill>
                  <a:schemeClr val="bg1">
                    <a:lumMod val="65000"/>
                  </a:schemeClr>
                </a:solidFill>
              </a:rPr>
              <a:t> 	April/May Roll-up available; start reviewing roll-up</a:t>
            </a:r>
          </a:p>
          <a:p>
            <a:pPr lvl="1" algn="l"/>
            <a:r>
              <a:rPr lang="en-US" sz="1800" kern="0" dirty="0">
                <a:solidFill>
                  <a:schemeClr val="bg1">
                    <a:lumMod val="65000"/>
                  </a:schemeClr>
                </a:solidFill>
              </a:rPr>
              <a:t>May 2022 		Start drafting D0</a:t>
            </a:r>
          </a:p>
          <a:p>
            <a:pPr lvl="1" algn="l"/>
            <a:r>
              <a:rPr lang="en-US" sz="1800" kern="0" dirty="0">
                <a:solidFill>
                  <a:schemeClr val="bg1">
                    <a:lumMod val="65000"/>
                  </a:schemeClr>
                </a:solidFill>
              </a:rPr>
              <a:t>July 2022 		Starting TG Review /WG Editor Review</a:t>
            </a:r>
          </a:p>
          <a:p>
            <a:pPr lvl="1" algn="l"/>
            <a:r>
              <a:rPr lang="en-US" sz="1800" kern="0" dirty="0">
                <a:solidFill>
                  <a:schemeClr val="bg1">
                    <a:lumMod val="65000"/>
                  </a:schemeClr>
                </a:solidFill>
              </a:rPr>
              <a:t>September 2022 	Starting LB</a:t>
            </a:r>
          </a:p>
          <a:p>
            <a:pPr lvl="1" algn="l"/>
            <a:r>
              <a:rPr lang="en-US" sz="1800" kern="0" dirty="0">
                <a:solidFill>
                  <a:schemeClr val="bg1">
                    <a:lumMod val="65000"/>
                  </a:schemeClr>
                </a:solidFill>
              </a:rPr>
              <a:t>November 2022 	LB Comment Resolution</a:t>
            </a:r>
          </a:p>
          <a:p>
            <a:pPr lvl="1" algn="l"/>
            <a:r>
              <a:rPr lang="en-US" sz="1800" kern="0" dirty="0">
                <a:solidFill>
                  <a:schemeClr val="bg1">
                    <a:lumMod val="65000"/>
                  </a:schemeClr>
                </a:solidFill>
              </a:rPr>
              <a:t>January 2023	Starting SB</a:t>
            </a:r>
          </a:p>
          <a:p>
            <a:pPr lvl="1" algn="l"/>
            <a:r>
              <a:rPr lang="en-US" sz="1800" kern="0" dirty="0">
                <a:solidFill>
                  <a:schemeClr val="bg1">
                    <a:lumMod val="65000"/>
                  </a:schemeClr>
                </a:solidFill>
              </a:rPr>
              <a:t>March 2023 	SB Comment Resolution</a:t>
            </a:r>
          </a:p>
          <a:p>
            <a:pPr lvl="1" algn="l"/>
            <a:r>
              <a:rPr lang="en-US" sz="1800" b="1" kern="0" dirty="0"/>
              <a:t>July 2023		Submission to </a:t>
            </a:r>
            <a:r>
              <a:rPr lang="en-US" sz="1800" b="1" kern="0" dirty="0" err="1"/>
              <a:t>RevCom</a:t>
            </a:r>
            <a:endParaRPr lang="en-US" sz="1800" b="1" kern="0" dirty="0"/>
          </a:p>
          <a:p>
            <a:pPr lvl="1"/>
            <a:endParaRPr lang="de-DE" sz="1800" kern="0" dirty="0"/>
          </a:p>
          <a:p>
            <a:endParaRPr lang="de-DE" sz="2000" kern="0" dirty="0"/>
          </a:p>
        </p:txBody>
      </p:sp>
    </p:spTree>
    <p:extLst>
      <p:ext uri="{BB962C8B-B14F-4D97-AF65-F5344CB8AC3E}">
        <p14:creationId xmlns:p14="http://schemas.microsoft.com/office/powerpoint/2010/main" val="167778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1D635910-6A16-74C9-E572-69ABA477AF33}"/>
              </a:ext>
            </a:extLst>
          </p:cNvPr>
          <p:cNvPicPr>
            <a:picLocks noChangeAspect="1"/>
          </p:cNvPicPr>
          <p:nvPr/>
        </p:nvPicPr>
        <p:blipFill>
          <a:blip r:embed="rId2"/>
          <a:stretch>
            <a:fillRect/>
          </a:stretch>
        </p:blipFill>
        <p:spPr>
          <a:xfrm>
            <a:off x="76200" y="1447800"/>
            <a:ext cx="8991600" cy="452070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20</a:t>
            </a:fld>
            <a:endParaRPr lang="en-US"/>
          </a:p>
        </p:txBody>
      </p:sp>
      <p:sp>
        <p:nvSpPr>
          <p:cNvPr id="2" name="Title 1">
            <a:extLst>
              <a:ext uri="{FF2B5EF4-FFF2-40B4-BE49-F238E27FC236}">
                <a16:creationId xmlns:a16="http://schemas.microsoft.com/office/drawing/2014/main" id="{F9F9A0E3-DA02-766C-AE2E-C012F84E55A1}"/>
              </a:ext>
            </a:extLst>
          </p:cNvPr>
          <p:cNvSpPr txBox="1">
            <a:spLocks/>
          </p:cNvSpPr>
          <p:nvPr/>
        </p:nvSpPr>
        <p:spPr bwMode="auto">
          <a:xfrm>
            <a:off x="647704" y="381000"/>
            <a:ext cx="78486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b="1" kern="0" dirty="0"/>
              <a:t>TG Motion</a:t>
            </a:r>
          </a:p>
        </p:txBody>
      </p:sp>
      <p:sp>
        <p:nvSpPr>
          <p:cNvPr id="3" name="Text Placeholder 2">
            <a:extLst>
              <a:ext uri="{FF2B5EF4-FFF2-40B4-BE49-F238E27FC236}">
                <a16:creationId xmlns:a16="http://schemas.microsoft.com/office/drawing/2014/main" id="{85D7B24E-0FB3-2E7F-A7FC-9C5A3D79D724}"/>
              </a:ext>
            </a:extLst>
          </p:cNvPr>
          <p:cNvSpPr txBox="1">
            <a:spLocks/>
          </p:cNvSpPr>
          <p:nvPr/>
        </p:nvSpPr>
        <p:spPr bwMode="auto">
          <a:xfrm>
            <a:off x="685802" y="16764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000" i="1" kern="0" dirty="0"/>
              <a:t>Move that 802.15 TG3mb approves P802.15.3RevB Report to LMSC on Unconditional Approval to go to </a:t>
            </a:r>
            <a:r>
              <a:rPr lang="en-US" sz="2000" i="1" kern="0" dirty="0" err="1"/>
              <a:t>RevCom</a:t>
            </a:r>
            <a:r>
              <a:rPr lang="en-US" sz="2000" i="1" kern="0" dirty="0"/>
              <a:t> 15-23-0226-07-03ma-p802-15-3RevB-report-to-ec-on-approval-to-go-to-revcom.ppt. </a:t>
            </a:r>
            <a:endParaRPr lang="de-DE" sz="2000" i="1" kern="0" dirty="0"/>
          </a:p>
          <a:p>
            <a:pPr algn="l"/>
            <a:endParaRPr lang="en-US" sz="2000" i="1" kern="0" dirty="0"/>
          </a:p>
          <a:p>
            <a:pPr algn="l"/>
            <a:endParaRPr lang="en-US" sz="2000" kern="0" dirty="0"/>
          </a:p>
          <a:p>
            <a:pPr algn="l"/>
            <a:r>
              <a:rPr lang="en-US" sz="2000" kern="0" dirty="0"/>
              <a:t>Moved By:  Iwao Hosako</a:t>
            </a:r>
          </a:p>
          <a:p>
            <a:pPr algn="l"/>
            <a:r>
              <a:rPr lang="en-US" sz="2000" kern="0" dirty="0"/>
              <a:t>Seconded By: Shigenobu Sasaki</a:t>
            </a:r>
          </a:p>
          <a:p>
            <a:pPr algn="l"/>
            <a:endParaRPr lang="en-US" sz="2000" kern="0" dirty="0"/>
          </a:p>
          <a:p>
            <a:pPr algn="l"/>
            <a:r>
              <a:rPr lang="en-US" sz="2000" kern="0" dirty="0"/>
              <a:t>Motion carries with unanimous consent</a:t>
            </a:r>
          </a:p>
          <a:p>
            <a:r>
              <a:rPr lang="en-US" sz="2000" kern="0" dirty="0"/>
              <a:t> </a:t>
            </a:r>
          </a:p>
          <a:p>
            <a:endParaRPr lang="en-US" kern="0" dirty="0"/>
          </a:p>
        </p:txBody>
      </p:sp>
    </p:spTree>
    <p:extLst>
      <p:ext uri="{BB962C8B-B14F-4D97-AF65-F5344CB8AC3E}">
        <p14:creationId xmlns:p14="http://schemas.microsoft.com/office/powerpoint/2010/main" val="100835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21</a:t>
            </a:fld>
            <a:endParaRPr lang="en-US"/>
          </a:p>
        </p:txBody>
      </p:sp>
      <p:sp>
        <p:nvSpPr>
          <p:cNvPr id="2" name="Title 1">
            <a:extLst>
              <a:ext uri="{FF2B5EF4-FFF2-40B4-BE49-F238E27FC236}">
                <a16:creationId xmlns:a16="http://schemas.microsoft.com/office/drawing/2014/main" id="{6460C778-10A8-6891-416D-507C2F60E8FD}"/>
              </a:ext>
            </a:extLst>
          </p:cNvPr>
          <p:cNvSpPr txBox="1">
            <a:spLocks/>
          </p:cNvSpPr>
          <p:nvPr/>
        </p:nvSpPr>
        <p:spPr bwMode="auto">
          <a:xfrm>
            <a:off x="647704" y="381000"/>
            <a:ext cx="78486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b="1" kern="0" dirty="0"/>
              <a:t>TG Motion</a:t>
            </a:r>
          </a:p>
        </p:txBody>
      </p:sp>
      <p:sp>
        <p:nvSpPr>
          <p:cNvPr id="3" name="Text Placeholder 2">
            <a:extLst>
              <a:ext uri="{FF2B5EF4-FFF2-40B4-BE49-F238E27FC236}">
                <a16:creationId xmlns:a16="http://schemas.microsoft.com/office/drawing/2014/main" id="{AB3FB99E-5CFF-64A0-E781-4E3B4F792FA0}"/>
              </a:ext>
            </a:extLst>
          </p:cNvPr>
          <p:cNvSpPr txBox="1">
            <a:spLocks/>
          </p:cNvSpPr>
          <p:nvPr/>
        </p:nvSpPr>
        <p:spPr bwMode="auto">
          <a:xfrm>
            <a:off x="685802" y="16764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000" i="1" kern="0" dirty="0"/>
              <a:t>Move that TG3mb formally request that the WG 802.15 reviews and approves the CSD 15-21-0477-04-03ma-draft-csd-15-3ma.docx, and the CA document 15-22-0462-05-03ma-coexistence-assurance.doc; and requests unconditional approval from the EC to submit P802-15-3-Rev B-D6.pdf  to </a:t>
            </a:r>
            <a:r>
              <a:rPr lang="en-US" sz="2000" i="1" kern="1200" dirty="0" err="1"/>
              <a:t>RevCom</a:t>
            </a:r>
            <a:r>
              <a:rPr lang="en-US" sz="2000" i="1" kern="0" dirty="0"/>
              <a:t>.</a:t>
            </a:r>
            <a:r>
              <a:rPr lang="en-US" sz="2000" kern="0" dirty="0"/>
              <a:t> </a:t>
            </a:r>
          </a:p>
          <a:p>
            <a:pPr algn="l"/>
            <a:endParaRPr lang="en-US" sz="2000" kern="0" dirty="0"/>
          </a:p>
          <a:p>
            <a:pPr algn="l"/>
            <a:endParaRPr lang="en-US" sz="2000" kern="0" dirty="0"/>
          </a:p>
          <a:p>
            <a:pPr algn="l"/>
            <a:r>
              <a:rPr lang="en-US" sz="2000" kern="0" dirty="0"/>
              <a:t>Moved By:  Iwao Hosako</a:t>
            </a:r>
          </a:p>
          <a:p>
            <a:pPr algn="l"/>
            <a:r>
              <a:rPr lang="en-US" sz="2000" kern="0" dirty="0"/>
              <a:t>Seconded By: Shigenobu Sasaki</a:t>
            </a:r>
          </a:p>
          <a:p>
            <a:pPr algn="l"/>
            <a:endParaRPr lang="en-US" sz="2000" kern="0" dirty="0"/>
          </a:p>
          <a:p>
            <a:pPr algn="l"/>
            <a:r>
              <a:rPr lang="en-US" sz="2000" kern="0" dirty="0"/>
              <a:t>Motion carries with unanimous consent</a:t>
            </a:r>
          </a:p>
          <a:p>
            <a:r>
              <a:rPr lang="en-US" sz="2000" kern="0" dirty="0"/>
              <a:t> </a:t>
            </a:r>
          </a:p>
          <a:p>
            <a:endParaRPr lang="en-US" kern="0" dirty="0"/>
          </a:p>
        </p:txBody>
      </p:sp>
    </p:spTree>
    <p:extLst>
      <p:ext uri="{BB962C8B-B14F-4D97-AF65-F5344CB8AC3E}">
        <p14:creationId xmlns:p14="http://schemas.microsoft.com/office/powerpoint/2010/main" val="112093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22</a:t>
            </a:fld>
            <a:endParaRPr lang="en-US"/>
          </a:p>
        </p:txBody>
      </p:sp>
      <p:sp>
        <p:nvSpPr>
          <p:cNvPr id="2" name="Title 1">
            <a:extLst>
              <a:ext uri="{FF2B5EF4-FFF2-40B4-BE49-F238E27FC236}">
                <a16:creationId xmlns:a16="http://schemas.microsoft.com/office/drawing/2014/main" id="{FE28E43B-B98A-6438-63A5-945AA468F3AF}"/>
              </a:ext>
            </a:extLst>
          </p:cNvPr>
          <p:cNvSpPr txBox="1">
            <a:spLocks/>
          </p:cNvSpPr>
          <p:nvPr/>
        </p:nvSpPr>
        <p:spPr bwMode="auto">
          <a:xfrm>
            <a:off x="647704" y="381000"/>
            <a:ext cx="78486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b="1" kern="0" dirty="0"/>
              <a:t>WG Motion</a:t>
            </a:r>
          </a:p>
        </p:txBody>
      </p:sp>
      <p:sp>
        <p:nvSpPr>
          <p:cNvPr id="3" name="Text Placeholder 2">
            <a:extLst>
              <a:ext uri="{FF2B5EF4-FFF2-40B4-BE49-F238E27FC236}">
                <a16:creationId xmlns:a16="http://schemas.microsoft.com/office/drawing/2014/main" id="{547CFF95-AB3F-CBA5-407A-C44C1DDEEAD1}"/>
              </a:ext>
            </a:extLst>
          </p:cNvPr>
          <p:cNvSpPr txBox="1">
            <a:spLocks/>
          </p:cNvSpPr>
          <p:nvPr/>
        </p:nvSpPr>
        <p:spPr bwMode="auto">
          <a:xfrm>
            <a:off x="685802" y="16764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GB" sz="2000" i="1" kern="0" dirty="0"/>
              <a:t>Move </a:t>
            </a:r>
            <a:r>
              <a:rPr lang="en-US" sz="2000" i="1" kern="1200" dirty="0"/>
              <a:t>“</a:t>
            </a:r>
            <a:r>
              <a:rPr lang="en-US" sz="2000" i="1" kern="0" dirty="0"/>
              <a:t>WG 802.15 has reviewed and approves the CSD 15-21-0477-04-03ma-draft-csd-15-3ma.docx and the CA document 15-22-0462-05-03ma-coexistence-assurance.doc and requests unconditional approval from the EC to submit P802-15-3-Rev B-D6.pdf  to </a:t>
            </a:r>
            <a:r>
              <a:rPr lang="en-US" sz="2000" i="1" kern="1200" dirty="0" err="1"/>
              <a:t>RevCom</a:t>
            </a:r>
            <a:r>
              <a:rPr lang="en-US" sz="2000" i="1" kern="1200" dirty="0"/>
              <a:t>.</a:t>
            </a:r>
            <a:r>
              <a:rPr lang="en-US" sz="2000" kern="1200" dirty="0"/>
              <a:t>”</a:t>
            </a:r>
          </a:p>
          <a:p>
            <a:pPr algn="l"/>
            <a:endParaRPr lang="en-US" sz="2400" kern="0" dirty="0"/>
          </a:p>
          <a:p>
            <a:pPr algn="l"/>
            <a:endParaRPr lang="en-US" sz="2000" kern="0" dirty="0"/>
          </a:p>
          <a:p>
            <a:pPr algn="l"/>
            <a:r>
              <a:rPr lang="en-US" sz="2000" kern="0" dirty="0"/>
              <a:t>Moved By: Thomas Kürner</a:t>
            </a:r>
          </a:p>
          <a:p>
            <a:pPr algn="l"/>
            <a:r>
              <a:rPr lang="en-US" sz="2000" kern="0" dirty="0"/>
              <a:t>Seconded By: Phil Beecher</a:t>
            </a:r>
          </a:p>
          <a:p>
            <a:r>
              <a:rPr lang="en-US" sz="2400" kern="0" dirty="0"/>
              <a:t> </a:t>
            </a:r>
          </a:p>
          <a:p>
            <a:endParaRPr lang="en-US" sz="2400" kern="0" dirty="0"/>
          </a:p>
        </p:txBody>
      </p:sp>
    </p:spTree>
    <p:extLst>
      <p:ext uri="{BB962C8B-B14F-4D97-AF65-F5344CB8AC3E}">
        <p14:creationId xmlns:p14="http://schemas.microsoft.com/office/powerpoint/2010/main" val="212257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23</a:t>
            </a:fld>
            <a:endParaRPr lang="en-US"/>
          </a:p>
        </p:txBody>
      </p:sp>
      <p:sp>
        <p:nvSpPr>
          <p:cNvPr id="2" name="Title 1">
            <a:extLst>
              <a:ext uri="{FF2B5EF4-FFF2-40B4-BE49-F238E27FC236}">
                <a16:creationId xmlns:a16="http://schemas.microsoft.com/office/drawing/2014/main" id="{02D24994-A171-0FEF-3E01-C2994C8149E2}"/>
              </a:ext>
            </a:extLst>
          </p:cNvPr>
          <p:cNvSpPr txBox="1">
            <a:spLocks/>
          </p:cNvSpPr>
          <p:nvPr/>
        </p:nvSpPr>
        <p:spPr bwMode="auto">
          <a:xfrm>
            <a:off x="647704" y="381000"/>
            <a:ext cx="78486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b="1" kern="0" dirty="0"/>
              <a:t>TG Motion</a:t>
            </a:r>
          </a:p>
        </p:txBody>
      </p:sp>
      <p:sp>
        <p:nvSpPr>
          <p:cNvPr id="3" name="Text Placeholder 2">
            <a:extLst>
              <a:ext uri="{FF2B5EF4-FFF2-40B4-BE49-F238E27FC236}">
                <a16:creationId xmlns:a16="http://schemas.microsoft.com/office/drawing/2014/main" id="{A196DAB1-8B3B-E5E3-28D9-7B6D0D990C62}"/>
              </a:ext>
            </a:extLst>
          </p:cNvPr>
          <p:cNvSpPr txBox="1">
            <a:spLocks/>
          </p:cNvSpPr>
          <p:nvPr/>
        </p:nvSpPr>
        <p:spPr bwMode="auto">
          <a:xfrm>
            <a:off x="685802" y="14478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1800" i="1" kern="0" dirty="0"/>
              <a:t>Move that 802.15.3mb TG approve the formation of a Comment Resolution Group (CRG) for the Standards Association balloting of the P802-15-3-Rev B-D6.pdf   with the following membership: Thomas Kürner (Chair), Iwao Hosako, </a:t>
            </a:r>
            <a:r>
              <a:rPr lang="en-US" sz="1800" i="1" kern="0" dirty="0" err="1"/>
              <a:t>Josep</a:t>
            </a:r>
            <a:r>
              <a:rPr lang="en-US" sz="1800" i="1" kern="0" dirty="0"/>
              <a:t> </a:t>
            </a:r>
            <a:r>
              <a:rPr lang="en-US" sz="1800" i="1" kern="0" dirty="0" err="1"/>
              <a:t>Jornet</a:t>
            </a:r>
            <a:r>
              <a:rPr lang="en-US" sz="1800" i="1" kern="0" dirty="0"/>
              <a:t>, Shoichi Kitazawa and Jörg Robert. The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de-DE" sz="1800" kern="0" dirty="0"/>
          </a:p>
          <a:p>
            <a:pPr algn="l"/>
            <a:endParaRPr lang="en-US" sz="1800" kern="0" dirty="0"/>
          </a:p>
          <a:p>
            <a:pPr algn="l"/>
            <a:endParaRPr lang="en-US" sz="1800" kern="0" dirty="0"/>
          </a:p>
          <a:p>
            <a:pPr algn="l"/>
            <a:r>
              <a:rPr lang="en-US" sz="1800" kern="0" dirty="0"/>
              <a:t>Moved By:  Iwao Hosako</a:t>
            </a:r>
          </a:p>
          <a:p>
            <a:pPr algn="l"/>
            <a:r>
              <a:rPr lang="en-US" sz="1800" kern="0" dirty="0"/>
              <a:t>Seconded By: Shigenobu Sasaki</a:t>
            </a:r>
          </a:p>
          <a:p>
            <a:pPr algn="l"/>
            <a:r>
              <a:rPr lang="en-US" sz="1800" kern="0" dirty="0"/>
              <a:t>Motion carries with unanimous consent</a:t>
            </a:r>
            <a:endParaRPr lang="de-DE" sz="1800" kern="0" dirty="0">
              <a:solidFill>
                <a:schemeClr val="bg1">
                  <a:lumMod val="95000"/>
                </a:schemeClr>
              </a:solidFill>
            </a:endParaRPr>
          </a:p>
        </p:txBody>
      </p:sp>
    </p:spTree>
    <p:extLst>
      <p:ext uri="{BB962C8B-B14F-4D97-AF65-F5344CB8AC3E}">
        <p14:creationId xmlns:p14="http://schemas.microsoft.com/office/powerpoint/2010/main" val="339625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24</a:t>
            </a:fld>
            <a:endParaRPr lang="en-US"/>
          </a:p>
        </p:txBody>
      </p:sp>
      <p:sp>
        <p:nvSpPr>
          <p:cNvPr id="2" name="Title 1">
            <a:extLst>
              <a:ext uri="{FF2B5EF4-FFF2-40B4-BE49-F238E27FC236}">
                <a16:creationId xmlns:a16="http://schemas.microsoft.com/office/drawing/2014/main" id="{DA26A3FD-2C39-33BC-22EE-EEE0BAF98F06}"/>
              </a:ext>
            </a:extLst>
          </p:cNvPr>
          <p:cNvSpPr txBox="1">
            <a:spLocks/>
          </p:cNvSpPr>
          <p:nvPr/>
        </p:nvSpPr>
        <p:spPr bwMode="auto">
          <a:xfrm>
            <a:off x="647704" y="381000"/>
            <a:ext cx="78486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b="1" kern="0" dirty="0"/>
              <a:t>WG Motion</a:t>
            </a:r>
          </a:p>
        </p:txBody>
      </p:sp>
      <p:sp>
        <p:nvSpPr>
          <p:cNvPr id="3" name="Text Placeholder 2">
            <a:extLst>
              <a:ext uri="{FF2B5EF4-FFF2-40B4-BE49-F238E27FC236}">
                <a16:creationId xmlns:a16="http://schemas.microsoft.com/office/drawing/2014/main" id="{BA42ED88-350D-A8EA-8B8D-5D64E61B4826}"/>
              </a:ext>
            </a:extLst>
          </p:cNvPr>
          <p:cNvSpPr txBox="1">
            <a:spLocks/>
          </p:cNvSpPr>
          <p:nvPr/>
        </p:nvSpPr>
        <p:spPr bwMode="auto">
          <a:xfrm>
            <a:off x="685802" y="14478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000" i="1" kern="0" dirty="0"/>
              <a:t>Move that 802.15 WG approve the formation of a Comment Resolution Group (CRG) for the Standards Association balloting of the P802-15-3-Rev B-D6.pdf   with the following membership: Thomas Kürner (Chair), Iwao Hosako, </a:t>
            </a:r>
            <a:r>
              <a:rPr lang="en-US" sz="2000" i="1" kern="0" dirty="0" err="1"/>
              <a:t>Josep</a:t>
            </a:r>
            <a:r>
              <a:rPr lang="en-US" sz="2000" i="1" kern="0" dirty="0"/>
              <a:t> </a:t>
            </a:r>
            <a:r>
              <a:rPr lang="en-US" sz="2000" i="1" kern="0" dirty="0" err="1"/>
              <a:t>Jornet</a:t>
            </a:r>
            <a:r>
              <a:rPr lang="en-US" sz="2000" i="1" kern="0" dirty="0"/>
              <a:t>, Shoichi Kitazawa and Jörg Robert. The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de-DE" sz="2000" kern="0" dirty="0"/>
          </a:p>
          <a:p>
            <a:pPr algn="l"/>
            <a:endParaRPr lang="en-US" sz="1800" kern="0" dirty="0"/>
          </a:p>
          <a:p>
            <a:pPr algn="l"/>
            <a:r>
              <a:rPr lang="en-US" sz="1800" kern="0" dirty="0"/>
              <a:t>Moved By: Thomas Kürner</a:t>
            </a:r>
          </a:p>
          <a:p>
            <a:pPr algn="l"/>
            <a:r>
              <a:rPr lang="en-US" sz="1800" kern="0" dirty="0"/>
              <a:t>Seconded By: Phil Beecher</a:t>
            </a:r>
          </a:p>
        </p:txBody>
      </p:sp>
    </p:spTree>
    <p:extLst>
      <p:ext uri="{BB962C8B-B14F-4D97-AF65-F5344CB8AC3E}">
        <p14:creationId xmlns:p14="http://schemas.microsoft.com/office/powerpoint/2010/main" val="23298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TG4ab (NG-UWB)</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1711355" y="2633924"/>
            <a:ext cx="5829300" cy="1102519"/>
          </a:xfrm>
        </p:spPr>
        <p:txBody>
          <a:bodyPr/>
          <a:lstStyle/>
          <a:p>
            <a:r>
              <a:rPr lang="en-US" dirty="0">
                <a:solidFill>
                  <a:srgbClr val="C00000"/>
                </a:solidFill>
              </a:rPr>
              <a:t>Task Group 15.4ab</a:t>
            </a:r>
            <a:br>
              <a:rPr lang="en-US" dirty="0">
                <a:solidFill>
                  <a:srgbClr val="C00000"/>
                </a:solidFill>
              </a:rPr>
            </a:br>
            <a:r>
              <a:rPr lang="en-US" sz="2700" dirty="0">
                <a:solidFill>
                  <a:srgbClr val="C00000"/>
                </a:solidFill>
              </a:rPr>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225705" y="3950754"/>
            <a:ext cx="4800600" cy="1314450"/>
          </a:xfrm>
        </p:spPr>
        <p:txBody>
          <a:bodyPr>
            <a:normAutofit fontScale="85000" lnSpcReduction="10000"/>
          </a:bodyPr>
          <a:lstStyle/>
          <a:p>
            <a:pPr algn="l"/>
            <a:r>
              <a:rPr lang="en-US" sz="1800" dirty="0">
                <a:solidFill>
                  <a:srgbClr val="C00000"/>
                </a:solidFill>
              </a:rPr>
              <a:t>Objective: enhancements to 802.15.4 Ultra Wideband (UWB) physical layers (PHYs) medium access control (MAC) and associated ranging techniques while retaining backward compatibility with enhanced ranging capable devices (ERDEVs).</a:t>
            </a:r>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4089412" y="1484784"/>
            <a:ext cx="1073186" cy="113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E26CDC32-C08F-4748-133A-FDCE5622DBC5}"/>
              </a:ext>
            </a:extLst>
          </p:cNvPr>
          <p:cNvSpPr txBox="1"/>
          <p:nvPr/>
        </p:nvSpPr>
        <p:spPr bwMode="auto">
          <a:xfrm rot="16200000">
            <a:off x="-736858" y="3047631"/>
            <a:ext cx="4212467" cy="831554"/>
          </a:xfrm>
          <a:prstGeom prst="rect">
            <a:avLst/>
          </a:prstGeom>
          <a:solidFill>
            <a:srgbClr val="3399FF"/>
          </a:solidFill>
          <a:ln>
            <a:noFill/>
          </a:ln>
        </p:spPr>
        <p:txBody>
          <a:bodyPr vert="horz" wrap="square" lIns="69120" tIns="34560" rIns="69120" bIns="34560" numCol="1" anchor="t" anchorCtr="0" compatLnSpc="1">
            <a:prstTxWarp prst="textNoShape">
              <a:avLst/>
            </a:prstTxWarp>
            <a:normAutofit/>
          </a:bodyPr>
          <a:lstStyle/>
          <a:p>
            <a:pPr algn="ctr">
              <a:spcAft>
                <a:spcPts val="450"/>
              </a:spcAft>
              <a:buClr>
                <a:srgbClr val="000000"/>
              </a:buClr>
              <a:buSzPct val="100000"/>
              <a:buFont typeface="Times New Roman" panose="02020603050405020304" pitchFamily="18" charset="0"/>
            </a:pPr>
            <a:r>
              <a:rPr lang="en-US" sz="1800" dirty="0">
                <a:solidFill>
                  <a:srgbClr val="C00000"/>
                </a:solidFill>
                <a:latin typeface="+mn-lt"/>
              </a:rPr>
              <a:t>Mixed Mode 802 Plenary, July 2023</a:t>
            </a:r>
          </a:p>
          <a:p>
            <a:pPr algn="ctr">
              <a:spcAft>
                <a:spcPts val="450"/>
              </a:spcAft>
              <a:buClr>
                <a:srgbClr val="000000"/>
              </a:buClr>
              <a:buSzPct val="100000"/>
              <a:buFont typeface="Times New Roman" panose="02020603050405020304" pitchFamily="18" charset="0"/>
            </a:pPr>
            <a:endParaRPr lang="en-US" sz="1800" dirty="0">
              <a:solidFill>
                <a:srgbClr val="C00000"/>
              </a:solidFill>
              <a:latin typeface="+mn-lt"/>
            </a:endParaRPr>
          </a:p>
        </p:txBody>
      </p:sp>
      <p:pic>
        <p:nvPicPr>
          <p:cNvPr id="6" name="Picture 2" descr="Photo">
            <a:extLst>
              <a:ext uri="{FF2B5EF4-FFF2-40B4-BE49-F238E27FC236}">
                <a16:creationId xmlns:a16="http://schemas.microsoft.com/office/drawing/2014/main" id="{A0682303-206B-7FBC-6D35-3C836CB79A34}"/>
              </a:ext>
            </a:extLst>
          </p:cNvPr>
          <p:cNvPicPr>
            <a:picLocks noChangeAspect="1" noChangeArrowheads="1"/>
          </p:cNvPicPr>
          <p:nvPr/>
        </p:nvPicPr>
        <p:blipFill>
          <a:blip r:embed="rId3" cstate="print">
            <a:alphaModFix amt="43000"/>
            <a:extLst>
              <a:ext uri="{28A0092B-C50C-407E-A947-70E740481C1C}">
                <a14:useLocalDpi xmlns:a14="http://schemas.microsoft.com/office/drawing/2010/main" val="0"/>
              </a:ext>
            </a:extLst>
          </a:blip>
          <a:srcRect/>
          <a:stretch>
            <a:fillRect/>
          </a:stretch>
        </p:blipFill>
        <p:spPr bwMode="auto">
          <a:xfrm>
            <a:off x="1785150" y="1357175"/>
            <a:ext cx="5616624" cy="42124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012664-FB18-7970-8B20-D87D9E8B3006}"/>
              </a:ext>
            </a:extLst>
          </p:cNvPr>
          <p:cNvSpPr txBox="1"/>
          <p:nvPr/>
        </p:nvSpPr>
        <p:spPr bwMode="auto">
          <a:xfrm rot="16200000">
            <a:off x="5711317" y="3047631"/>
            <a:ext cx="4212467" cy="831554"/>
          </a:xfrm>
          <a:prstGeom prst="rect">
            <a:avLst/>
          </a:prstGeom>
          <a:solidFill>
            <a:srgbClr val="3399FF"/>
          </a:solidFill>
          <a:ln>
            <a:noFill/>
          </a:ln>
        </p:spPr>
        <p:txBody>
          <a:bodyPr vert="horz" wrap="square" lIns="69120" tIns="34560" rIns="69120" bIns="34560" numCol="1" anchor="t" anchorCtr="0" compatLnSpc="1">
            <a:prstTxWarp prst="textNoShape">
              <a:avLst/>
            </a:prstTxWarp>
            <a:normAutofit/>
          </a:bodyPr>
          <a:lstStyle/>
          <a:p>
            <a:pPr algn="ctr">
              <a:spcAft>
                <a:spcPts val="450"/>
              </a:spcAft>
              <a:buClr>
                <a:srgbClr val="000000"/>
              </a:buClr>
              <a:buSzPct val="100000"/>
              <a:buFont typeface="Times New Roman" panose="02020603050405020304" pitchFamily="18" charset="0"/>
            </a:pPr>
            <a:endParaRPr lang="en-US" sz="1800" dirty="0">
              <a:solidFill>
                <a:srgbClr val="C00000"/>
              </a:solidFill>
              <a:latin typeface="+mn-lt"/>
            </a:endParaRPr>
          </a:p>
          <a:p>
            <a:pPr algn="ctr">
              <a:spcAft>
                <a:spcPts val="450"/>
              </a:spcAft>
              <a:buClr>
                <a:srgbClr val="000000"/>
              </a:buClr>
              <a:buSzPct val="100000"/>
              <a:buFont typeface="Times New Roman" panose="02020603050405020304" pitchFamily="18" charset="0"/>
            </a:pPr>
            <a:r>
              <a:rPr lang="en-US" sz="1800" dirty="0">
                <a:solidFill>
                  <a:srgbClr val="C00000"/>
                </a:solidFill>
                <a:latin typeface="+mn-lt"/>
              </a:rPr>
              <a:t>Live from Berlin Germany!</a:t>
            </a:r>
          </a:p>
        </p:txBody>
      </p:sp>
      <p:sp>
        <p:nvSpPr>
          <p:cNvPr id="5" name="Foliennummernplatzhalter 3">
            <a:extLst>
              <a:ext uri="{FF2B5EF4-FFF2-40B4-BE49-F238E27FC236}">
                <a16:creationId xmlns:a16="http://schemas.microsoft.com/office/drawing/2014/main" id="{31BB861F-5E13-C4C6-708C-CC14A6C1492A}"/>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26</a:t>
            </a:fld>
            <a:endParaRPr lang="en-US" dirty="0"/>
          </a:p>
        </p:txBody>
      </p:sp>
    </p:spTree>
    <p:extLst>
      <p:ext uri="{BB962C8B-B14F-4D97-AF65-F5344CB8AC3E}">
        <p14:creationId xmlns:p14="http://schemas.microsoft.com/office/powerpoint/2010/main" val="124547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467941" y="1885951"/>
            <a:ext cx="6208121" cy="3379254"/>
          </a:xfrm>
        </p:spPr>
        <p:txBody>
          <a:bodyPr>
            <a:normAutofit fontScale="70000" lnSpcReduction="20000"/>
          </a:bodyPr>
          <a:lstStyle/>
          <a:p>
            <a:pPr>
              <a:buFont typeface="Arial" panose="020B0604020202020204" pitchFamily="34" charset="0"/>
              <a:buChar char="•"/>
            </a:pPr>
            <a:r>
              <a:rPr lang="en-US" dirty="0"/>
              <a:t>Chair: Benjamin Rolfe (BCA)</a:t>
            </a:r>
            <a:r>
              <a:rPr lang="en-US" baseline="30000" dirty="0"/>
              <a:t>1</a:t>
            </a:r>
            <a:endParaRPr lang="en-US" dirty="0"/>
          </a:p>
          <a:p>
            <a:pPr>
              <a:buFont typeface="Arial" panose="020B0604020202020204" pitchFamily="34" charset="0"/>
              <a:buChar char="•"/>
            </a:pPr>
            <a:r>
              <a:rPr lang="en-US" dirty="0"/>
              <a:t>Vice Chair: Clint </a:t>
            </a:r>
            <a:r>
              <a:rPr lang="en-US"/>
              <a:t>Powell (HID)</a:t>
            </a:r>
            <a:endParaRPr lang="en-US" dirty="0"/>
          </a:p>
          <a:p>
            <a:pPr>
              <a:buFont typeface="Arial" panose="020B0604020202020204" pitchFamily="34" charset="0"/>
              <a:buChar char="•"/>
            </a:pPr>
            <a:r>
              <a:rPr lang="en-US" dirty="0"/>
              <a:t>Vice Chair: Clint Chaplin (SRA) [Remote]</a:t>
            </a:r>
          </a:p>
          <a:p>
            <a:pPr>
              <a:buFont typeface="Arial" panose="020B0604020202020204" pitchFamily="34" charset="0"/>
              <a:buChar char="•"/>
            </a:pPr>
            <a:r>
              <a:rPr lang="en-US" dirty="0"/>
              <a:t>Vice Chair and Recording Secretary: David </a:t>
            </a:r>
            <a:r>
              <a:rPr lang="en-US" dirty="0" err="1"/>
              <a:t>Xun</a:t>
            </a:r>
            <a:r>
              <a:rPr lang="en-US" dirty="0"/>
              <a:t> Yang (Huawei) </a:t>
            </a:r>
          </a:p>
          <a:p>
            <a:pPr>
              <a:buFont typeface="Arial" panose="020B0604020202020204" pitchFamily="34" charset="0"/>
              <a:buChar char="•"/>
            </a:pPr>
            <a:r>
              <a:rPr lang="en-US" dirty="0"/>
              <a:t>Lead Technical Editor: Billy Verso (Qorvo)</a:t>
            </a:r>
          </a:p>
          <a:p>
            <a:pPr marL="300038" lvl="1" indent="0"/>
            <a:endParaRPr lang="en-US" dirty="0"/>
          </a:p>
          <a:p>
            <a:pPr marL="300038"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954260" y="5126705"/>
            <a:ext cx="7744492" cy="276999"/>
          </a:xfrm>
          <a:prstGeom prst="rect">
            <a:avLst/>
          </a:prstGeom>
          <a:noFill/>
        </p:spPr>
        <p:txBody>
          <a:bodyPr wrap="none" rtlCol="0">
            <a:spAutoFit/>
          </a:bodyPr>
          <a:lstStyle/>
          <a:p>
            <a:r>
              <a:rPr lang="en-US" sz="1200" baseline="30000" dirty="0">
                <a:solidFill>
                  <a:schemeClr val="accent6">
                    <a:lumMod val="75000"/>
                  </a:schemeClr>
                </a:solidFill>
              </a:rPr>
              <a:t>1</a:t>
            </a:r>
            <a:r>
              <a:rPr lang="en-US" sz="1200"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1660327" y="990600"/>
            <a:ext cx="5823347" cy="491225"/>
          </a:xfrm>
        </p:spPr>
        <p:txBody>
          <a:bodyPr/>
          <a:lstStyle/>
          <a:p>
            <a:r>
              <a:rPr lang="en-US" dirty="0"/>
              <a:t>Useful Links</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28</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683568" y="1967787"/>
            <a:ext cx="7776864" cy="1754326"/>
          </a:xfrm>
          <a:prstGeom prst="rect">
            <a:avLst/>
          </a:prstGeom>
          <a:noFill/>
        </p:spPr>
        <p:txBody>
          <a:bodyPr wrap="square">
            <a:spAutoFit/>
          </a:bodyPr>
          <a:lstStyle/>
          <a:p>
            <a:r>
              <a:rPr lang="en-US" sz="1800" dirty="0">
                <a:latin typeface="+mj-lt"/>
              </a:rPr>
              <a:t>Agenda: </a:t>
            </a:r>
            <a:r>
              <a:rPr lang="en-US" sz="1800" dirty="0">
                <a:latin typeface="+mj-lt"/>
                <a:hlinkClick r:id="rId2"/>
              </a:rPr>
              <a:t>https://mentor.ieee.org/802.15/dcn/23/15-23-0305-08-04ab-july-2023-tg4ab-agenda.xlsx</a:t>
            </a:r>
            <a:endParaRPr lang="en-US" sz="1800" dirty="0">
              <a:latin typeface="+mj-lt"/>
            </a:endParaRPr>
          </a:p>
          <a:p>
            <a:endParaRPr lang="en-US" sz="1800" dirty="0">
              <a:latin typeface="+mj-lt"/>
            </a:endParaRPr>
          </a:p>
          <a:p>
            <a:r>
              <a:rPr lang="en-US" sz="1800" dirty="0">
                <a:latin typeface="+mj-lt"/>
              </a:rPr>
              <a:t>Meeting Slides: </a:t>
            </a:r>
            <a:r>
              <a:rPr lang="en-US" sz="1800" dirty="0">
                <a:latin typeface="+mj-lt"/>
                <a:hlinkClick r:id="rId3"/>
              </a:rPr>
              <a:t>https://mentor.ieee.org/802.15/dcn/23/15-23-0370-02-04ab-tg-15-4ab-july-2023-meeting-slides.pptx</a:t>
            </a:r>
            <a:endParaRPr lang="en-US" sz="1800" dirty="0">
              <a:latin typeface="+mj-lt"/>
            </a:endParaRPr>
          </a:p>
          <a:p>
            <a:pPr algn="ctr"/>
            <a:endParaRPr lang="en-US" sz="1800" dirty="0">
              <a:latin typeface="+mj-lt"/>
            </a:endParaRPr>
          </a:p>
        </p:txBody>
      </p:sp>
    </p:spTree>
    <p:extLst>
      <p:ext uri="{BB962C8B-B14F-4D97-AF65-F5344CB8AC3E}">
        <p14:creationId xmlns:p14="http://schemas.microsoft.com/office/powerpoint/2010/main" val="3930523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1718984" y="2240869"/>
            <a:ext cx="5823347" cy="3296729"/>
          </a:xfrm>
        </p:spPr>
        <p:txBody>
          <a:bodyPr>
            <a:normAutofit/>
          </a:bodyPr>
          <a:lstStyle/>
          <a:p>
            <a:pPr>
              <a:buFont typeface="Wingdings" panose="05000000000000000000" pitchFamily="2" charset="2"/>
              <a:buChar char="ü"/>
            </a:pPr>
            <a:r>
              <a:rPr lang="en-US" b="1" dirty="0">
                <a:solidFill>
                  <a:schemeClr val="accent1">
                    <a:lumMod val="50000"/>
                  </a:schemeClr>
                </a:solidFill>
              </a:rPr>
              <a:t>Refine and Complete TFDs for the baseline draft</a:t>
            </a:r>
          </a:p>
          <a:p>
            <a:pPr>
              <a:buFont typeface="Wingdings" panose="05000000000000000000" pitchFamily="2" charset="2"/>
              <a:buChar char="ü"/>
            </a:pPr>
            <a:r>
              <a:rPr lang="en-US" b="1" dirty="0">
                <a:solidFill>
                  <a:schemeClr val="accent1">
                    <a:lumMod val="50000"/>
                  </a:schemeClr>
                </a:solidFill>
              </a:rPr>
              <a:t>Refine and Complete TFDs for the baseline draft</a:t>
            </a:r>
          </a:p>
          <a:p>
            <a:pPr>
              <a:buFont typeface="Wingdings" panose="05000000000000000000" pitchFamily="2" charset="2"/>
              <a:buChar char="ü"/>
            </a:pPr>
            <a:r>
              <a:rPr lang="en-US" b="1" dirty="0">
                <a:solidFill>
                  <a:schemeClr val="accent1">
                    <a:lumMod val="50000"/>
                  </a:schemeClr>
                </a:solidFill>
              </a:rPr>
              <a:t>Plan for review and WG Comment collection</a:t>
            </a:r>
          </a:p>
          <a:p>
            <a:pPr>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29</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7269CEDB-8F10-5245-F6FE-55CA3D04DC4F}"/>
              </a:ext>
            </a:extLst>
          </p:cNvPr>
          <p:cNvPicPr>
            <a:picLocks noChangeAspect="1"/>
          </p:cNvPicPr>
          <p:nvPr/>
        </p:nvPicPr>
        <p:blipFill>
          <a:blip r:embed="rId2"/>
          <a:stretch>
            <a:fillRect/>
          </a:stretch>
        </p:blipFill>
        <p:spPr>
          <a:xfrm>
            <a:off x="76994" y="1295400"/>
            <a:ext cx="8990012" cy="473963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3D623-D2ED-AD78-18A6-48C2AC0C42DA}"/>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30</a:t>
            </a:fld>
            <a:endParaRPr lang="en-US" altLang="en-US"/>
          </a:p>
        </p:txBody>
      </p:sp>
      <p:graphicFrame>
        <p:nvGraphicFramePr>
          <p:cNvPr id="2" name="Table 1">
            <a:extLst>
              <a:ext uri="{FF2B5EF4-FFF2-40B4-BE49-F238E27FC236}">
                <a16:creationId xmlns:a16="http://schemas.microsoft.com/office/drawing/2014/main" id="{15E09243-3BAB-51E5-D580-ACF0747CDB60}"/>
              </a:ext>
            </a:extLst>
          </p:cNvPr>
          <p:cNvGraphicFramePr>
            <a:graphicFrameLocks noGrp="1"/>
          </p:cNvGraphicFramePr>
          <p:nvPr>
            <p:extLst>
              <p:ext uri="{D42A27DB-BD31-4B8C-83A1-F6EECF244321}">
                <p14:modId xmlns:p14="http://schemas.microsoft.com/office/powerpoint/2010/main" val="522887514"/>
              </p:ext>
            </p:extLst>
          </p:nvPr>
        </p:nvGraphicFramePr>
        <p:xfrm>
          <a:off x="769473" y="2057400"/>
          <a:ext cx="7722858" cy="2912745"/>
        </p:xfrm>
        <a:graphic>
          <a:graphicData uri="http://schemas.openxmlformats.org/drawingml/2006/table">
            <a:tbl>
              <a:tblPr>
                <a:tableStyleId>{5C22544A-7EE6-4342-B048-85BDC9FD1C3A}</a:tableStyleId>
              </a:tblPr>
              <a:tblGrid>
                <a:gridCol w="810090">
                  <a:extLst>
                    <a:ext uri="{9D8B030D-6E8A-4147-A177-3AD203B41FA5}">
                      <a16:colId xmlns:a16="http://schemas.microsoft.com/office/drawing/2014/main" val="379567431"/>
                    </a:ext>
                  </a:extLst>
                </a:gridCol>
                <a:gridCol w="6912768">
                  <a:extLst>
                    <a:ext uri="{9D8B030D-6E8A-4147-A177-3AD203B41FA5}">
                      <a16:colId xmlns:a16="http://schemas.microsoft.com/office/drawing/2014/main" val="1405668830"/>
                    </a:ext>
                  </a:extLst>
                </a:gridCol>
              </a:tblGrid>
              <a:tr h="165735">
                <a:tc>
                  <a:txBody>
                    <a:bodyPr/>
                    <a:lstStyle/>
                    <a:p>
                      <a:pPr algn="l" fontAlgn="b"/>
                      <a:r>
                        <a:rPr lang="en-US" sz="1100" u="none" strike="noStrike" dirty="0">
                          <a:effectLst/>
                        </a:rPr>
                        <a:t>15-23-0185</a:t>
                      </a:r>
                      <a:endParaRPr lang="en-US" sz="1100" b="0" i="0" u="none" strike="noStrike" dirty="0">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2"/>
                        </a:rPr>
                        <a:t>https://mentor.ieee.org/802.15/dcn/23/15-23-0185-01-04ab-discussion-on-mms-mac-tfd.pptx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875074466"/>
                  </a:ext>
                </a:extLst>
              </a:tr>
              <a:tr h="325755">
                <a:tc>
                  <a:txBody>
                    <a:bodyPr/>
                    <a:lstStyle/>
                    <a:p>
                      <a:pPr algn="l" fontAlgn="b"/>
                      <a:r>
                        <a:rPr lang="en-US" sz="1100" u="none" strike="noStrike">
                          <a:effectLst/>
                        </a:rPr>
                        <a:t>15-23-0332</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3"/>
                        </a:rPr>
                        <a:t>https://mentor.ieee.org/802.15/dcn/23/15-23-0332-00-04ab-considerations-on-channel-order-in-frequency-stitching.pptx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827067089"/>
                  </a:ext>
                </a:extLst>
              </a:tr>
              <a:tr h="165735">
                <a:tc>
                  <a:txBody>
                    <a:bodyPr/>
                    <a:lstStyle/>
                    <a:p>
                      <a:pPr algn="l" fontAlgn="b"/>
                      <a:r>
                        <a:rPr lang="en-US" sz="1100" u="none" strike="noStrike">
                          <a:effectLst/>
                        </a:rPr>
                        <a:t>15-23-0331</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dirty="0">
                          <a:effectLst/>
                          <a:hlinkClick r:id="rId4"/>
                        </a:rPr>
                        <a:t>https://mentor.ieee.org/802.15/dcn/23/15-23-0331-00-04ab-follow-up-on-cir-scaling-and-quantization.pptx</a:t>
                      </a:r>
                      <a:endParaRPr lang="en-US" sz="1100" b="0" i="0" u="sng" strike="noStrike" dirty="0">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538905849"/>
                  </a:ext>
                </a:extLst>
              </a:tr>
              <a:tr h="325755">
                <a:tc>
                  <a:txBody>
                    <a:bodyPr/>
                    <a:lstStyle/>
                    <a:p>
                      <a:pPr algn="l" fontAlgn="b"/>
                      <a:r>
                        <a:rPr lang="en-US" sz="1100" u="none" strike="noStrike">
                          <a:effectLst/>
                        </a:rPr>
                        <a:t>15-23-0334</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5"/>
                        </a:rPr>
                        <a:t>https://mentor.ieee.org/802.15/dcn/23/15-23-0334-00-04ab-public-advertisement-for-nba-uwb-mms-native-discovery-follow-up.pptx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462557435"/>
                  </a:ext>
                </a:extLst>
              </a:tr>
              <a:tr h="325755">
                <a:tc>
                  <a:txBody>
                    <a:bodyPr/>
                    <a:lstStyle/>
                    <a:p>
                      <a:pPr algn="l" fontAlgn="b"/>
                      <a:r>
                        <a:rPr lang="en-US" sz="1100" u="none" strike="noStrike">
                          <a:effectLst/>
                        </a:rPr>
                        <a:t>15-23-0327</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6"/>
                        </a:rPr>
                        <a:t>https://mentor.ieee.org/802.15/dcn/23/15-23-0327-00-04ab-way-forward-on-rif-waveform.ppthttps://mentor.ieee.org/802.15/dcn/23/15-23-0327-00-04ab-way-forward-on-rif-waveform.pptx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159907748"/>
                  </a:ext>
                </a:extLst>
              </a:tr>
              <a:tr h="165735">
                <a:tc>
                  <a:txBody>
                    <a:bodyPr/>
                    <a:lstStyle/>
                    <a:p>
                      <a:pPr algn="l" fontAlgn="b"/>
                      <a:r>
                        <a:rPr lang="en-US" sz="1100" u="none" strike="noStrike">
                          <a:effectLst/>
                        </a:rPr>
                        <a:t>15-23-0330</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7"/>
                        </a:rPr>
                        <a:t>https://mentor.ieee.org/802.15/dcn/23/15-23-0330-00-04ab-uwb-wake-up-burst-modulation-method.pptx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271065574"/>
                  </a:ext>
                </a:extLst>
              </a:tr>
              <a:tr h="325755">
                <a:tc>
                  <a:txBody>
                    <a:bodyPr/>
                    <a:lstStyle/>
                    <a:p>
                      <a:pPr algn="ctr" fontAlgn="b"/>
                      <a:r>
                        <a:rPr lang="en-US" sz="1100" u="none" strike="noStrike">
                          <a:effectLst/>
                        </a:rPr>
                        <a:t>15-23-0376</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8"/>
                        </a:rPr>
                        <a:t>https://mentor.ieee.org/802.15/dcn/23/15-23-0376-01-04ab-post-processing-information-exchange-for-uwb-sensing.ppt</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54123467"/>
                  </a:ext>
                </a:extLst>
              </a:tr>
              <a:tr h="165735">
                <a:tc>
                  <a:txBody>
                    <a:bodyPr/>
                    <a:lstStyle/>
                    <a:p>
                      <a:pPr algn="ctr" fontAlgn="b"/>
                      <a:r>
                        <a:rPr lang="en-US" sz="1100" u="none" strike="noStrike">
                          <a:effectLst/>
                        </a:rPr>
                        <a:t>15-23-0373</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9"/>
                        </a:rPr>
                        <a:t>https://mentor.ieee.org/802.15/dcn/23/15-23-0373-01-04ab-tfd-for-nb-assisted-data-communications.docx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61163756"/>
                  </a:ext>
                </a:extLst>
              </a:tr>
              <a:tr h="165735">
                <a:tc>
                  <a:txBody>
                    <a:bodyPr/>
                    <a:lstStyle/>
                    <a:p>
                      <a:pPr algn="ctr" fontAlgn="b"/>
                      <a:r>
                        <a:rPr lang="en-US" sz="1100" u="none" strike="noStrike">
                          <a:effectLst/>
                        </a:rPr>
                        <a:t>15-23-0372</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10"/>
                        </a:rPr>
                        <a:t>https://mentor.ieee.org/802.15/dcn/23/15-23-0372-00-04ab-uwb-based-report-in-nba-mms.docx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57705740"/>
                  </a:ext>
                </a:extLst>
              </a:tr>
              <a:tr h="325755">
                <a:tc>
                  <a:txBody>
                    <a:bodyPr/>
                    <a:lstStyle/>
                    <a:p>
                      <a:pPr algn="ctr" fontAlgn="b"/>
                      <a:r>
                        <a:rPr lang="en-US" sz="1100" u="none" strike="noStrike">
                          <a:effectLst/>
                        </a:rPr>
                        <a:t>15-23-0314</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11"/>
                        </a:rPr>
                        <a:t>https://mentor.ieee.org/802.15/dcn/23/15-23-0314-00-04ab-proposed-modifications-on-nba-uwb-mac-text-proposal.docx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674574660"/>
                  </a:ext>
                </a:extLst>
              </a:tr>
              <a:tr h="165735">
                <a:tc>
                  <a:txBody>
                    <a:bodyPr/>
                    <a:lstStyle/>
                    <a:p>
                      <a:pPr algn="ctr" fontAlgn="b"/>
                      <a:r>
                        <a:rPr lang="en-US" sz="1100" u="none" strike="noStrike">
                          <a:effectLst/>
                        </a:rPr>
                        <a:t>15-23-0335</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dirty="0">
                          <a:effectLst/>
                          <a:hlinkClick r:id="rId12"/>
                        </a:rPr>
                        <a:t>https://mentor.ieee.org/802.15/dcn/23/15-23-0335-00-04ab-text-proposal-for-15-4ab-secure-compressed-psdu.docx</a:t>
                      </a:r>
                      <a:endParaRPr lang="en-US" sz="1100" b="0" i="0" u="sng" strike="noStrike" dirty="0">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458124496"/>
                  </a:ext>
                </a:extLst>
              </a:tr>
            </a:tbl>
          </a:graphicData>
        </a:graphic>
      </p:graphicFrame>
      <p:sp>
        <p:nvSpPr>
          <p:cNvPr id="3" name="Title 1">
            <a:extLst>
              <a:ext uri="{FF2B5EF4-FFF2-40B4-BE49-F238E27FC236}">
                <a16:creationId xmlns:a16="http://schemas.microsoft.com/office/drawing/2014/main" id="{5F087888-68BF-AB02-82AA-1538CBCC5E12}"/>
              </a:ext>
            </a:extLst>
          </p:cNvPr>
          <p:cNvSpPr>
            <a:spLocks noGrp="1"/>
          </p:cNvSpPr>
          <p:nvPr>
            <p:ph type="title"/>
          </p:nvPr>
        </p:nvSpPr>
        <p:spPr>
          <a:xfrm>
            <a:off x="727868" y="1099978"/>
            <a:ext cx="7764463" cy="565547"/>
          </a:xfrm>
        </p:spPr>
        <p:txBody>
          <a:bodyPr/>
          <a:lstStyle/>
          <a:p>
            <a:r>
              <a:rPr lang="en-US" dirty="0"/>
              <a:t>Technical Updates (1)</a:t>
            </a:r>
          </a:p>
        </p:txBody>
      </p:sp>
    </p:spTree>
    <p:extLst>
      <p:ext uri="{BB962C8B-B14F-4D97-AF65-F5344CB8AC3E}">
        <p14:creationId xmlns:p14="http://schemas.microsoft.com/office/powerpoint/2010/main" val="3568856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3D623-D2ED-AD78-18A6-48C2AC0C42DA}"/>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31</a:t>
            </a:fld>
            <a:endParaRPr lang="en-US" altLang="en-US"/>
          </a:p>
        </p:txBody>
      </p:sp>
      <p:graphicFrame>
        <p:nvGraphicFramePr>
          <p:cNvPr id="8" name="Table 7">
            <a:extLst>
              <a:ext uri="{FF2B5EF4-FFF2-40B4-BE49-F238E27FC236}">
                <a16:creationId xmlns:a16="http://schemas.microsoft.com/office/drawing/2014/main" id="{F4BEF334-9A60-EBEA-546B-15CB5B71507C}"/>
              </a:ext>
            </a:extLst>
          </p:cNvPr>
          <p:cNvGraphicFramePr>
            <a:graphicFrameLocks noGrp="1"/>
          </p:cNvGraphicFramePr>
          <p:nvPr>
            <p:extLst>
              <p:ext uri="{D42A27DB-BD31-4B8C-83A1-F6EECF244321}">
                <p14:modId xmlns:p14="http://schemas.microsoft.com/office/powerpoint/2010/main" val="1115047732"/>
              </p:ext>
            </p:extLst>
          </p:nvPr>
        </p:nvGraphicFramePr>
        <p:xfrm>
          <a:off x="683567" y="1981200"/>
          <a:ext cx="7776865" cy="2745105"/>
        </p:xfrm>
        <a:graphic>
          <a:graphicData uri="http://schemas.openxmlformats.org/drawingml/2006/table">
            <a:tbl>
              <a:tblPr>
                <a:tableStyleId>{5C22544A-7EE6-4342-B048-85BDC9FD1C3A}</a:tableStyleId>
              </a:tblPr>
              <a:tblGrid>
                <a:gridCol w="1030367">
                  <a:extLst>
                    <a:ext uri="{9D8B030D-6E8A-4147-A177-3AD203B41FA5}">
                      <a16:colId xmlns:a16="http://schemas.microsoft.com/office/drawing/2014/main" val="1246458982"/>
                    </a:ext>
                  </a:extLst>
                </a:gridCol>
                <a:gridCol w="6746498">
                  <a:extLst>
                    <a:ext uri="{9D8B030D-6E8A-4147-A177-3AD203B41FA5}">
                      <a16:colId xmlns:a16="http://schemas.microsoft.com/office/drawing/2014/main" val="2154677029"/>
                    </a:ext>
                  </a:extLst>
                </a:gridCol>
              </a:tblGrid>
              <a:tr h="248602">
                <a:tc>
                  <a:txBody>
                    <a:bodyPr/>
                    <a:lstStyle/>
                    <a:p>
                      <a:pPr algn="ctr" fontAlgn="b"/>
                      <a:r>
                        <a:rPr lang="en-US" sz="1100" u="none" strike="noStrike" dirty="0">
                          <a:effectLst/>
                        </a:rPr>
                        <a:t>15-23-0355</a:t>
                      </a:r>
                      <a:endParaRPr lang="en-US" sz="1100" b="0" i="0" u="none" strike="noStrike" dirty="0">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dirty="0">
                          <a:effectLst/>
                          <a:hlinkClick r:id="rId2"/>
                        </a:rPr>
                        <a:t>https://mentor.ieee.org/802.15/dcn/23/15-23-0355-00-04ab-multiple-rsf-transmission-in-a-slot-framework-proposal.docx</a:t>
                      </a:r>
                      <a:endParaRPr lang="en-US" sz="1100" b="0" i="0" u="sng" strike="noStrike" dirty="0">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344743722"/>
                  </a:ext>
                </a:extLst>
              </a:tr>
              <a:tr h="325755">
                <a:tc>
                  <a:txBody>
                    <a:bodyPr/>
                    <a:lstStyle/>
                    <a:p>
                      <a:pPr algn="ctr" fontAlgn="b"/>
                      <a:r>
                        <a:rPr lang="en-US" sz="1100" u="none" strike="noStrike">
                          <a:effectLst/>
                        </a:rPr>
                        <a:t>15-23-0376</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3"/>
                        </a:rPr>
                        <a:t>https://mentor.ieee.org/802.15/dcn/23/15-23-0376-01-04ab-post-processing-information-exchange-for-uwb-sensing.ppt</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711747018"/>
                  </a:ext>
                </a:extLst>
              </a:tr>
              <a:tr h="165735">
                <a:tc>
                  <a:txBody>
                    <a:bodyPr/>
                    <a:lstStyle/>
                    <a:p>
                      <a:pPr algn="ctr" fontAlgn="b"/>
                      <a:r>
                        <a:rPr lang="en-US" sz="1100" u="none" strike="noStrike">
                          <a:effectLst/>
                        </a:rPr>
                        <a:t>15-23-0337</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4"/>
                        </a:rPr>
                        <a:t>https://mentor.ieee.org/802.15/dcn/23/15-23-0337-00-04ab-grouped-responders.pptx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223328383"/>
                  </a:ext>
                </a:extLst>
              </a:tr>
              <a:tr h="165735">
                <a:tc>
                  <a:txBody>
                    <a:bodyPr/>
                    <a:lstStyle/>
                    <a:p>
                      <a:pPr algn="ctr" fontAlgn="b"/>
                      <a:r>
                        <a:rPr lang="en-US" sz="1100" u="none" strike="noStrike">
                          <a:effectLst/>
                        </a:rPr>
                        <a:t>15-23-0336</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5"/>
                        </a:rPr>
                        <a:t>https://mentor.ieee.org/802.15/dcn/23/15-23-0336-00-04ab-ds-twr-with-mms-ranging.pptx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913347185"/>
                  </a:ext>
                </a:extLst>
              </a:tr>
              <a:tr h="165735">
                <a:tc>
                  <a:txBody>
                    <a:bodyPr/>
                    <a:lstStyle/>
                    <a:p>
                      <a:pPr algn="ctr" fontAlgn="b"/>
                      <a:r>
                        <a:rPr lang="en-US" sz="1100" u="none" strike="noStrike">
                          <a:effectLst/>
                        </a:rPr>
                        <a:t>15-23-0329</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6"/>
                        </a:rPr>
                        <a:t>https://mentor.ieee.org/802.15/dcn/23/15-23-0329-00-04ab-follow-up-on-the-cir-feedback-patterns.pptx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274754242"/>
                  </a:ext>
                </a:extLst>
              </a:tr>
              <a:tr h="325755">
                <a:tc>
                  <a:txBody>
                    <a:bodyPr/>
                    <a:lstStyle/>
                    <a:p>
                      <a:pPr algn="ctr" fontAlgn="b"/>
                      <a:r>
                        <a:rPr lang="en-US" sz="1100" u="none" strike="noStrike">
                          <a:effectLst/>
                        </a:rPr>
                        <a:t>15-23-0403</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7"/>
                        </a:rPr>
                        <a:t>https://mentor.ieee.org/802.15/dcn/23/15-23-0403-00-04ab-optional-spreading-factor-l-16-for-ranging-integrity-fragments-rif.pptx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056371637"/>
                  </a:ext>
                </a:extLst>
              </a:tr>
              <a:tr h="165735">
                <a:tc>
                  <a:txBody>
                    <a:bodyPr/>
                    <a:lstStyle/>
                    <a:p>
                      <a:pPr algn="ctr" fontAlgn="b"/>
                      <a:r>
                        <a:rPr lang="en-US" sz="1100" u="none" strike="noStrike">
                          <a:effectLst/>
                        </a:rPr>
                        <a:t>15-23-0338</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8"/>
                        </a:rPr>
                        <a:t>https://mentor.ieee.org/802.15/dcn/23/15-23-0338-01-04ab-nb-coexistence.pptx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560423657"/>
                  </a:ext>
                </a:extLst>
              </a:tr>
              <a:tr h="165735">
                <a:tc>
                  <a:txBody>
                    <a:bodyPr/>
                    <a:lstStyle/>
                    <a:p>
                      <a:pPr algn="ctr" fontAlgn="b"/>
                      <a:r>
                        <a:rPr lang="en-US" sz="1100" u="none" strike="noStrike">
                          <a:effectLst/>
                        </a:rPr>
                        <a:t>15-23-0308</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dirty="0">
                          <a:effectLst/>
                        </a:rPr>
                        <a:t>https://mentor.ieee.org/802.15/dcn/23/15-23-0308-03-04ab-4ab-device-s-and-feature-sets.pptx</a:t>
                      </a:r>
                      <a:endParaRPr lang="en-US" sz="1100" b="0" i="0" u="sng" strike="noStrike" dirty="0">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002793729"/>
                  </a:ext>
                </a:extLst>
              </a:tr>
              <a:tr h="325755">
                <a:tc>
                  <a:txBody>
                    <a:bodyPr/>
                    <a:lstStyle/>
                    <a:p>
                      <a:pPr algn="ctr" fontAlgn="b"/>
                      <a:r>
                        <a:rPr lang="en-US" sz="1100" u="none" strike="noStrike">
                          <a:effectLst/>
                        </a:rPr>
                        <a:t>15-23-0413</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dirty="0">
                          <a:effectLst/>
                          <a:hlinkClick r:id="rId9"/>
                        </a:rPr>
                        <a:t>https://mentor.ieee.org/802.15/dcn/23/15-23-0413-00-04ab-summary-of-consensus-nba-uwb-mms-mac-updates.pptx</a:t>
                      </a:r>
                      <a:endParaRPr lang="en-US" sz="1100" b="0" i="0" u="sng" strike="noStrike" dirty="0">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808540623"/>
                  </a:ext>
                </a:extLst>
              </a:tr>
              <a:tr h="165735">
                <a:tc>
                  <a:txBody>
                    <a:bodyPr/>
                    <a:lstStyle/>
                    <a:p>
                      <a:pPr algn="ctr" fontAlgn="b"/>
                      <a:r>
                        <a:rPr lang="en-US" sz="1100" u="none" strike="noStrike">
                          <a:effectLst/>
                        </a:rPr>
                        <a:t>15-22-0538</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a:effectLst/>
                          <a:hlinkClick r:id="rId10"/>
                        </a:rPr>
                        <a:t>https://mentor.ieee.org/802.15/dcn/22/15-22-0538-06-04ab-proposal-of-sensing-framework.docx</a:t>
                      </a:r>
                      <a:endParaRPr lang="en-US" sz="1100" b="0" i="0" u="sng" strike="noStrike">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168759403"/>
                  </a:ext>
                </a:extLst>
              </a:tr>
              <a:tr h="165735">
                <a:tc>
                  <a:txBody>
                    <a:bodyPr/>
                    <a:lstStyle/>
                    <a:p>
                      <a:pPr algn="ctr" fontAlgn="b"/>
                      <a:r>
                        <a:rPr lang="en-US" sz="1100" u="none" strike="noStrike">
                          <a:effectLst/>
                        </a:rPr>
                        <a:t>15-23-0296</a:t>
                      </a:r>
                      <a:endParaRPr lang="en-US" sz="1100" b="0" i="0" u="none" strike="noStrike">
                        <a:solidFill>
                          <a:srgbClr val="000000"/>
                        </a:solidFill>
                        <a:effectLst/>
                        <a:latin typeface="Times New Roman" panose="02020603050405020304" pitchFamily="18" charset="0"/>
                      </a:endParaRPr>
                    </a:p>
                  </a:txBody>
                  <a:tcPr marL="5715" marR="5715" marT="5715" marB="0" anchor="b"/>
                </a:tc>
                <a:tc>
                  <a:txBody>
                    <a:bodyPr/>
                    <a:lstStyle/>
                    <a:p>
                      <a:pPr algn="l" fontAlgn="b"/>
                      <a:r>
                        <a:rPr lang="en-US" sz="1100" u="sng" strike="noStrike" dirty="0">
                          <a:effectLst/>
                        </a:rPr>
                        <a:t>https://mentor.ieee.org/802.15/dcn/23/15-23-0296-02-04ab-tfd-of-nb-cca-for-assisting-uwb-channel-access.docx</a:t>
                      </a:r>
                      <a:endParaRPr lang="en-US" sz="1100" b="0" i="0" u="sng" strike="noStrike" dirty="0">
                        <a:solidFill>
                          <a:srgbClr val="0563C1"/>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754562002"/>
                  </a:ext>
                </a:extLst>
              </a:tr>
            </a:tbl>
          </a:graphicData>
        </a:graphic>
      </p:graphicFrame>
      <p:sp>
        <p:nvSpPr>
          <p:cNvPr id="9" name="Title 1">
            <a:extLst>
              <a:ext uri="{FF2B5EF4-FFF2-40B4-BE49-F238E27FC236}">
                <a16:creationId xmlns:a16="http://schemas.microsoft.com/office/drawing/2014/main" id="{B2A7F677-6723-6110-1E09-A7A8CD0D8ED4}"/>
              </a:ext>
            </a:extLst>
          </p:cNvPr>
          <p:cNvSpPr>
            <a:spLocks noGrp="1"/>
          </p:cNvSpPr>
          <p:nvPr>
            <p:ph type="title"/>
          </p:nvPr>
        </p:nvSpPr>
        <p:spPr>
          <a:xfrm>
            <a:off x="749976" y="1120854"/>
            <a:ext cx="7764463" cy="565547"/>
          </a:xfrm>
        </p:spPr>
        <p:txBody>
          <a:bodyPr/>
          <a:lstStyle/>
          <a:p>
            <a:r>
              <a:rPr lang="en-US" dirty="0"/>
              <a:t>Technical Updates (2)</a:t>
            </a:r>
          </a:p>
        </p:txBody>
      </p:sp>
    </p:spTree>
    <p:extLst>
      <p:ext uri="{BB962C8B-B14F-4D97-AF65-F5344CB8AC3E}">
        <p14:creationId xmlns:p14="http://schemas.microsoft.com/office/powerpoint/2010/main" val="135558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061126" y="762000"/>
            <a:ext cx="7021748" cy="825221"/>
          </a:xfrm>
        </p:spPr>
        <p:txBody>
          <a:bodyPr>
            <a:noAutofit/>
          </a:bodyPr>
          <a:lstStyle/>
          <a:p>
            <a:r>
              <a:rPr lang="en-US"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32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8"/>
            <a:ext cx="3550158" cy="830997"/>
          </a:xfrm>
          <a:prstGeom prst="rect">
            <a:avLst/>
          </a:prstGeom>
          <a:noFill/>
        </p:spPr>
        <p:txBody>
          <a:bodyPr wrap="square">
            <a:spAutoFit/>
          </a:bodyPr>
          <a:lstStyle/>
          <a:p>
            <a:r>
              <a:rPr lang="en-US" sz="2400" dirty="0">
                <a:solidFill>
                  <a:srgbClr val="000000"/>
                </a:solidFill>
                <a:latin typeface="Calibri" panose="020F0502020204030204" pitchFamily="34" charset="0"/>
              </a:rPr>
              <a:t>Notes:  SASB/</a:t>
            </a:r>
            <a:r>
              <a:rPr lang="en-US" sz="2400" dirty="0" err="1">
                <a:solidFill>
                  <a:srgbClr val="000000"/>
                </a:solidFill>
                <a:latin typeface="Calibri" panose="020F0502020204030204" pitchFamily="34" charset="0"/>
              </a:rPr>
              <a:t>RevCom</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schdule</a:t>
            </a:r>
            <a:r>
              <a:rPr lang="en-US" sz="2400" dirty="0">
                <a:solidFill>
                  <a:srgbClr val="000000"/>
                </a:solidFill>
                <a:latin typeface="Calibri" panose="020F0502020204030204" pitchFamily="34" charset="0"/>
              </a:rPr>
              <a:t> for 2024 a guess</a:t>
            </a:r>
            <a:r>
              <a:rPr lang="en-US" sz="24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4209234171"/>
              </p:ext>
            </p:extLst>
          </p:nvPr>
        </p:nvGraphicFramePr>
        <p:xfrm>
          <a:off x="1439629" y="1594063"/>
          <a:ext cx="6426737"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147812">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147812">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26</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26</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26</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26</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Arrow: Right 4">
            <a:extLst>
              <a:ext uri="{FF2B5EF4-FFF2-40B4-BE49-F238E27FC236}">
                <a16:creationId xmlns:a16="http://schemas.microsoft.com/office/drawing/2014/main" id="{589E13B5-8D97-15B5-97FE-B64D96FFC09F}"/>
              </a:ext>
            </a:extLst>
          </p:cNvPr>
          <p:cNvSpPr/>
          <p:nvPr/>
        </p:nvSpPr>
        <p:spPr bwMode="auto">
          <a:xfrm rot="16200000">
            <a:off x="3758276" y="2221976"/>
            <a:ext cx="1627449"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mn-lt"/>
              </a:rPr>
              <a:t>You Are Here</a:t>
            </a:r>
          </a:p>
        </p:txBody>
      </p:sp>
    </p:spTree>
    <p:extLst>
      <p:ext uri="{BB962C8B-B14F-4D97-AF65-F5344CB8AC3E}">
        <p14:creationId xmlns:p14="http://schemas.microsoft.com/office/powerpoint/2010/main" val="1435232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882765" y="914400"/>
            <a:ext cx="5378470" cy="69520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33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2681790" y="2922915"/>
          <a:ext cx="4536506" cy="2504310"/>
        </p:xfrm>
        <a:graphic>
          <a:graphicData uri="http://schemas.openxmlformats.org/drawingml/2006/table">
            <a:tbl>
              <a:tblPr>
                <a:tableStyleId>{5C22544A-7EE6-4342-B048-85BDC9FD1C3A}</a:tableStyleId>
              </a:tblPr>
              <a:tblGrid>
                <a:gridCol w="2080654">
                  <a:extLst>
                    <a:ext uri="{9D8B030D-6E8A-4147-A177-3AD203B41FA5}">
                      <a16:colId xmlns:a16="http://schemas.microsoft.com/office/drawing/2014/main" val="4020299781"/>
                    </a:ext>
                  </a:extLst>
                </a:gridCol>
                <a:gridCol w="1227926">
                  <a:extLst>
                    <a:ext uri="{9D8B030D-6E8A-4147-A177-3AD203B41FA5}">
                      <a16:colId xmlns:a16="http://schemas.microsoft.com/office/drawing/2014/main" val="1015812903"/>
                    </a:ext>
                  </a:extLst>
                </a:gridCol>
                <a:gridCol w="1227926">
                  <a:extLst>
                    <a:ext uri="{9D8B030D-6E8A-4147-A177-3AD203B41FA5}">
                      <a16:colId xmlns:a16="http://schemas.microsoft.com/office/drawing/2014/main" val="433678205"/>
                    </a:ext>
                  </a:extLst>
                </a:gridCol>
              </a:tblGrid>
              <a:tr h="166929">
                <a:tc>
                  <a:txBody>
                    <a:bodyPr/>
                    <a:lstStyle/>
                    <a:p>
                      <a:pPr algn="l" fontAlgn="b"/>
                      <a:endParaRPr lang="en-US" sz="900" b="0" i="0" u="none" strike="noStrike" dirty="0">
                        <a:solidFill>
                          <a:schemeClr val="accent2">
                            <a:lumMod val="50000"/>
                          </a:schemeClr>
                        </a:solidFill>
                        <a:effectLst/>
                        <a:latin typeface="Calibri" panose="020F0502020204030204" pitchFamily="34" charset="0"/>
                      </a:endParaRPr>
                    </a:p>
                  </a:txBody>
                  <a:tcPr marL="4286" marR="4286" marT="4286" marB="0" anchor="b">
                    <a:solidFill>
                      <a:schemeClr val="accent3">
                        <a:lumMod val="95000"/>
                      </a:schemeClr>
                    </a:solidFill>
                  </a:tcPr>
                </a:tc>
                <a:tc>
                  <a:txBody>
                    <a:bodyPr/>
                    <a:lstStyle/>
                    <a:p>
                      <a:pPr algn="l" fontAlgn="b"/>
                      <a:r>
                        <a:rPr lang="en-US" sz="900" b="0" i="0" u="none" strike="noStrike" dirty="0">
                          <a:solidFill>
                            <a:schemeClr val="accent2">
                              <a:lumMod val="50000"/>
                            </a:schemeClr>
                          </a:solidFill>
                          <a:effectLst/>
                          <a:latin typeface="Calibri" panose="020F0502020204030204" pitchFamily="34" charset="0"/>
                        </a:rPr>
                        <a:t>Original Schedule</a:t>
                      </a:r>
                    </a:p>
                  </a:txBody>
                  <a:tcPr marL="4286" marR="4286" marT="4286" marB="0" anchor="b">
                    <a:solidFill>
                      <a:schemeClr val="accent3">
                        <a:lumMod val="95000"/>
                      </a:schemeClr>
                    </a:solidFill>
                  </a:tcPr>
                </a:tc>
                <a:tc>
                  <a:txBody>
                    <a:bodyPr/>
                    <a:lstStyle/>
                    <a:p>
                      <a:pPr algn="l" fontAlgn="b"/>
                      <a:r>
                        <a:rPr lang="en-US" sz="900" b="0" i="0" u="none" strike="noStrike" dirty="0">
                          <a:solidFill>
                            <a:schemeClr val="accent2">
                              <a:lumMod val="50000"/>
                            </a:schemeClr>
                          </a:solidFill>
                          <a:effectLst/>
                          <a:latin typeface="Calibri" panose="020F0502020204030204" pitchFamily="34" charset="0"/>
                        </a:rPr>
                        <a:t>Current Schedule</a:t>
                      </a:r>
                    </a:p>
                  </a:txBody>
                  <a:tcPr marL="4286" marR="4286" marT="4286" marB="0" anchor="b">
                    <a:solidFill>
                      <a:schemeClr val="accent3">
                        <a:lumMod val="95000"/>
                      </a:schemeClr>
                    </a:solidFill>
                  </a:tcPr>
                </a:tc>
                <a:extLst>
                  <a:ext uri="{0D108BD9-81ED-4DB2-BD59-A6C34878D82A}">
                    <a16:rowId xmlns:a16="http://schemas.microsoft.com/office/drawing/2014/main" val="3601916564"/>
                  </a:ext>
                </a:extLst>
              </a:tr>
              <a:tr h="166929">
                <a:tc>
                  <a:txBody>
                    <a:bodyPr/>
                    <a:lstStyle/>
                    <a:p>
                      <a:pPr algn="l" fontAlgn="b"/>
                      <a:r>
                        <a:rPr lang="en-US" sz="900" u="none" strike="noStrike" dirty="0">
                          <a:effectLst/>
                        </a:rPr>
                        <a:t>Call for proposals</a:t>
                      </a:r>
                      <a:endParaRPr lang="en-US" sz="900" b="0" i="0" u="none" strike="noStrike" dirty="0">
                        <a:solidFill>
                          <a:srgbClr val="000000"/>
                        </a:solidFill>
                        <a:effectLst/>
                        <a:latin typeface="Calibri" panose="020F0502020204030204" pitchFamily="34" charset="0"/>
                      </a:endParaRPr>
                    </a:p>
                  </a:txBody>
                  <a:tcPr marL="4286" marR="4286" marT="4286" marB="0" anchor="b">
                    <a:solidFill>
                      <a:schemeClr val="accent3">
                        <a:lumMod val="95000"/>
                      </a:schemeClr>
                    </a:solidFill>
                  </a:tcPr>
                </a:tc>
                <a:tc>
                  <a:txBody>
                    <a:bodyPr/>
                    <a:lstStyle/>
                    <a:p>
                      <a:pPr algn="l" fontAlgn="b"/>
                      <a:r>
                        <a:rPr lang="en-US" sz="900" b="0" i="0" u="none" strike="noStrike" dirty="0">
                          <a:solidFill>
                            <a:srgbClr val="000000"/>
                          </a:solidFill>
                          <a:effectLst/>
                          <a:latin typeface="Calibri" panose="020F0502020204030204" pitchFamily="34" charset="0"/>
                        </a:rPr>
                        <a:t>November 2021</a:t>
                      </a:r>
                    </a:p>
                  </a:txBody>
                  <a:tcPr marL="4286" marR="4286" marT="4286" marB="0" anchor="b">
                    <a:solidFill>
                      <a:schemeClr val="accent3">
                        <a:lumMod val="95000"/>
                      </a:schemeClr>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286" marR="4286" marT="4286" marB="0" anchor="b">
                    <a:solidFill>
                      <a:schemeClr val="accent3">
                        <a:lumMod val="95000"/>
                      </a:schemeClr>
                    </a:solidFill>
                  </a:tcPr>
                </a:tc>
                <a:extLst>
                  <a:ext uri="{0D108BD9-81ED-4DB2-BD59-A6C34878D82A}">
                    <a16:rowId xmlns:a16="http://schemas.microsoft.com/office/drawing/2014/main" val="3321393315"/>
                  </a:ext>
                </a:extLst>
              </a:tr>
              <a:tr h="328355">
                <a:tc>
                  <a:txBody>
                    <a:bodyPr/>
                    <a:lstStyle/>
                    <a:p>
                      <a:pPr algn="l" fontAlgn="b"/>
                      <a:r>
                        <a:rPr lang="en-US" sz="900" u="none" strike="noStrike" dirty="0">
                          <a:effectLst/>
                        </a:rPr>
                        <a:t>Cut-off for new features (high level feature set), PHY</a:t>
                      </a:r>
                      <a:endParaRPr lang="en-US" sz="900" b="0" i="0" u="none" strike="noStrike" dirty="0">
                        <a:solidFill>
                          <a:srgbClr val="000000"/>
                        </a:solidFill>
                        <a:effectLst/>
                        <a:latin typeface="Calibri" panose="020F0502020204030204" pitchFamily="34" charset="0"/>
                      </a:endParaRPr>
                    </a:p>
                  </a:txBody>
                  <a:tcPr marL="4286" marR="4286" marT="4286"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Calibri" panose="020F0502020204030204" pitchFamily="34" charset="0"/>
                        </a:rPr>
                        <a:t>May 2022 </a:t>
                      </a:r>
                    </a:p>
                  </a:txBody>
                  <a:tcPr marL="4286" marR="4286" marT="4286"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Calibri" panose="020F0502020204030204" pitchFamily="34" charset="0"/>
                      </a:endParaRPr>
                    </a:p>
                  </a:txBody>
                  <a:tcPr marL="4286" marR="4286" marT="4286" marB="0" anchor="b"/>
                </a:tc>
                <a:extLst>
                  <a:ext uri="{0D108BD9-81ED-4DB2-BD59-A6C34878D82A}">
                    <a16:rowId xmlns:a16="http://schemas.microsoft.com/office/drawing/2014/main" val="2694915279"/>
                  </a:ext>
                </a:extLst>
              </a:tr>
              <a:tr h="3283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900" u="none" strike="noStrike" dirty="0">
                          <a:effectLst/>
                        </a:rPr>
                        <a:t>Cut-off for new features (high level feature set), MAC</a:t>
                      </a:r>
                      <a:endParaRPr lang="en-US" sz="900" b="0" i="0" u="none" strike="noStrike" dirty="0">
                        <a:solidFill>
                          <a:srgbClr val="000000"/>
                        </a:solidFill>
                        <a:effectLst/>
                        <a:latin typeface="Calibri" panose="020F0502020204030204" pitchFamily="34" charset="0"/>
                      </a:endParaRPr>
                    </a:p>
                  </a:txBody>
                  <a:tcPr marL="4286" marR="4286" marT="4286" marB="0" anchor="b"/>
                </a:tc>
                <a:tc>
                  <a:txBody>
                    <a:bodyPr/>
                    <a:lstStyle/>
                    <a:p>
                      <a:pPr algn="l" fontAlgn="b"/>
                      <a:r>
                        <a:rPr lang="en-US" sz="900" b="0" i="0" u="none" strike="noStrike" dirty="0">
                          <a:solidFill>
                            <a:srgbClr val="000000"/>
                          </a:solidFill>
                          <a:effectLst/>
                          <a:latin typeface="Calibri" panose="020F0502020204030204" pitchFamily="34" charset="0"/>
                        </a:rPr>
                        <a:t>July 2022</a:t>
                      </a:r>
                    </a:p>
                  </a:txBody>
                  <a:tcPr marL="4286" marR="4286" marT="4286"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4286" marR="4286" marT="4286" marB="0" anchor="b"/>
                </a:tc>
                <a:extLst>
                  <a:ext uri="{0D108BD9-81ED-4DB2-BD59-A6C34878D82A}">
                    <a16:rowId xmlns:a16="http://schemas.microsoft.com/office/drawing/2014/main" val="3657201518"/>
                  </a:ext>
                </a:extLst>
              </a:tr>
              <a:tr h="200321">
                <a:tc>
                  <a:txBody>
                    <a:bodyPr/>
                    <a:lstStyle/>
                    <a:p>
                      <a:pPr algn="l" fontAlgn="b"/>
                      <a:r>
                        <a:rPr lang="en-US" sz="900" u="none" strike="noStrike" dirty="0">
                          <a:effectLst/>
                          <a:highlight>
                            <a:srgbClr val="FFFF00"/>
                          </a:highlight>
                        </a:rPr>
                        <a:t>Draft 0</a:t>
                      </a:r>
                      <a:endParaRPr lang="en-US" sz="900" b="0" i="0" u="none" strike="noStrike" dirty="0">
                        <a:solidFill>
                          <a:srgbClr val="000000"/>
                        </a:solidFill>
                        <a:effectLst/>
                        <a:highlight>
                          <a:srgbClr val="FFFF00"/>
                        </a:highlight>
                        <a:latin typeface="Calibri" panose="020F0502020204030204" pitchFamily="34" charset="0"/>
                      </a:endParaRPr>
                    </a:p>
                  </a:txBody>
                  <a:tcPr marL="4286" marR="4286" marT="4286" marB="0" anchor="b">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Post-January 2023 </a:t>
                      </a:r>
                    </a:p>
                  </a:txBody>
                  <a:tcPr marL="4286" marR="4286" marT="4286" marB="0" anchor="b">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Post </a:t>
                      </a:r>
                      <a:r>
                        <a:rPr lang="en-US" sz="900" b="0" i="0" u="none" strike="sngStrike" dirty="0">
                          <a:solidFill>
                            <a:srgbClr val="000000"/>
                          </a:solidFill>
                          <a:effectLst/>
                          <a:highlight>
                            <a:srgbClr val="FFFF00"/>
                          </a:highlight>
                          <a:latin typeface="Calibri" panose="020F0502020204030204" pitchFamily="34" charset="0"/>
                        </a:rPr>
                        <a:t>March</a:t>
                      </a:r>
                      <a:r>
                        <a:rPr lang="en-US" sz="900" b="0" i="0" u="none" strike="noStrike" dirty="0">
                          <a:solidFill>
                            <a:srgbClr val="000000"/>
                          </a:solidFill>
                          <a:effectLst/>
                          <a:highlight>
                            <a:srgbClr val="FFFF00"/>
                          </a:highlight>
                          <a:latin typeface="Calibri" panose="020F0502020204030204" pitchFamily="34" charset="0"/>
                        </a:rPr>
                        <a:t> </a:t>
                      </a:r>
                      <a:r>
                        <a:rPr lang="en-US" sz="900" b="1" i="0" u="none" strike="noStrike" dirty="0">
                          <a:solidFill>
                            <a:srgbClr val="FF0000"/>
                          </a:solidFill>
                          <a:effectLst/>
                          <a:highlight>
                            <a:srgbClr val="FFFF00"/>
                          </a:highlight>
                          <a:latin typeface="Calibri" panose="020F0502020204030204" pitchFamily="34" charset="0"/>
                        </a:rPr>
                        <a:t>May</a:t>
                      </a:r>
                      <a:r>
                        <a:rPr lang="en-US" sz="900" b="0" i="0" u="none" strike="noStrike" dirty="0">
                          <a:solidFill>
                            <a:srgbClr val="000000"/>
                          </a:solidFill>
                          <a:effectLst/>
                          <a:highlight>
                            <a:srgbClr val="FFFF00"/>
                          </a:highlight>
                          <a:latin typeface="Calibri" panose="020F0502020204030204" pitchFamily="34" charset="0"/>
                        </a:rPr>
                        <a:t> 2023</a:t>
                      </a:r>
                    </a:p>
                  </a:txBody>
                  <a:tcPr marL="4286" marR="4286" marT="428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737940"/>
                  </a:ext>
                </a:extLst>
              </a:tr>
              <a:tr h="328355">
                <a:tc>
                  <a:txBody>
                    <a:bodyPr/>
                    <a:lstStyle/>
                    <a:p>
                      <a:pPr algn="l" fontAlgn="b"/>
                      <a:r>
                        <a:rPr lang="en-US" sz="900" u="none" strike="noStrike" dirty="0">
                          <a:effectLst/>
                        </a:rPr>
                        <a:t>TG draft review and revision complete</a:t>
                      </a:r>
                      <a:endParaRPr lang="en-US" sz="900" b="0" i="0" u="none" strike="noStrike" dirty="0">
                        <a:solidFill>
                          <a:srgbClr val="000000"/>
                        </a:solidFill>
                        <a:effectLst/>
                        <a:latin typeface="Calibri" panose="020F0502020204030204" pitchFamily="34" charset="0"/>
                      </a:endParaRPr>
                    </a:p>
                  </a:txBody>
                  <a:tcPr marL="4286" marR="4286" marT="428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February - March 2023</a:t>
                      </a:r>
                    </a:p>
                  </a:txBody>
                  <a:tcPr marL="4286" marR="4286" marT="4286" marB="0" anchor="b">
                    <a:lnT w="12700" cap="flat" cmpd="sng" algn="ctr">
                      <a:solidFill>
                        <a:schemeClr val="tx1"/>
                      </a:solidFill>
                      <a:prstDash val="solid"/>
                      <a:round/>
                      <a:headEnd type="none" w="med" len="med"/>
                      <a:tailEnd type="none" w="med" len="med"/>
                    </a:lnT>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Mar-June 2023</a:t>
                      </a:r>
                    </a:p>
                  </a:txBody>
                  <a:tcPr marL="4286" marR="4286" marT="428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4108333"/>
                  </a:ext>
                </a:extLst>
              </a:tr>
              <a:tr h="489782">
                <a:tc>
                  <a:txBody>
                    <a:bodyPr/>
                    <a:lstStyle/>
                    <a:p>
                      <a:pPr algn="l" fontAlgn="b"/>
                      <a:r>
                        <a:rPr lang="en-US" sz="900" u="none" strike="noStrike" dirty="0">
                          <a:effectLst/>
                        </a:rPr>
                        <a:t>Working group pre-ballot review and comment collection commence</a:t>
                      </a:r>
                      <a:endParaRPr lang="en-US" sz="900" b="0" i="0" u="none" strike="noStrike" dirty="0">
                        <a:solidFill>
                          <a:srgbClr val="000000"/>
                        </a:solidFill>
                        <a:effectLst/>
                        <a:latin typeface="Calibri" panose="020F0502020204030204" pitchFamily="34" charset="0"/>
                      </a:endParaRPr>
                    </a:p>
                  </a:txBody>
                  <a:tcPr marL="4286" marR="4286" marT="428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March – May 2023 (following March meeting)</a:t>
                      </a:r>
                    </a:p>
                  </a:txBody>
                  <a:tcPr marL="4286" marR="4286" marT="4286" marB="0" anchor="b">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July 2023</a:t>
                      </a:r>
                    </a:p>
                  </a:txBody>
                  <a:tcPr marL="4286" marR="4286" marT="428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787359"/>
                  </a:ext>
                </a:extLst>
              </a:tr>
              <a:tr h="328355">
                <a:tc>
                  <a:txBody>
                    <a:bodyPr/>
                    <a:lstStyle/>
                    <a:p>
                      <a:pPr algn="l" fontAlgn="b"/>
                      <a:r>
                        <a:rPr lang="en-US" sz="900" u="none" strike="noStrike" dirty="0">
                          <a:effectLst/>
                        </a:rPr>
                        <a:t>First letter ballot</a:t>
                      </a:r>
                      <a:endParaRPr lang="en-US" sz="900" b="0" i="0" u="none" strike="noStrike" dirty="0">
                        <a:solidFill>
                          <a:srgbClr val="000000"/>
                        </a:solidFill>
                        <a:effectLst/>
                        <a:latin typeface="Calibri" panose="020F0502020204030204" pitchFamily="34" charset="0"/>
                      </a:endParaRPr>
                    </a:p>
                  </a:txBody>
                  <a:tcPr marL="4286" marR="4286" marT="4286" marB="0" anchor="b">
                    <a:lnT w="12700" cap="flat" cmpd="sng" algn="ctr">
                      <a:solidFill>
                        <a:schemeClr val="tx1"/>
                      </a:solidFill>
                      <a:prstDash val="solid"/>
                      <a:round/>
                      <a:headEnd type="none" w="med" len="med"/>
                      <a:tailEnd type="none" w="med" len="med"/>
                    </a:lnT>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June 2023 (following meeting)</a:t>
                      </a:r>
                    </a:p>
                  </a:txBody>
                  <a:tcPr marL="4286" marR="4286" marT="4286" marB="0" anchor="b">
                    <a:lnT w="12700" cap="flat" cmpd="sng" algn="ctr">
                      <a:solidFill>
                        <a:schemeClr val="tx1"/>
                      </a:solidFill>
                      <a:prstDash val="solid"/>
                      <a:round/>
                      <a:headEnd type="none" w="med" len="med"/>
                      <a:tailEnd type="none" w="med" len="med"/>
                    </a:lnT>
                  </a:tcPr>
                </a:tc>
                <a:tc>
                  <a:txBody>
                    <a:bodyPr/>
                    <a:lstStyle/>
                    <a:p>
                      <a:pPr algn="l" fontAlgn="b"/>
                      <a:r>
                        <a:rPr lang="en-US" sz="900" b="0" i="0" u="none" strike="noStrike" dirty="0">
                          <a:solidFill>
                            <a:srgbClr val="000000"/>
                          </a:solidFill>
                          <a:effectLst/>
                          <a:highlight>
                            <a:srgbClr val="FFFF00"/>
                          </a:highlight>
                          <a:latin typeface="Calibri" panose="020F0502020204030204" pitchFamily="34" charset="0"/>
                        </a:rPr>
                        <a:t>Oct 2023 [</a:t>
                      </a:r>
                      <a:r>
                        <a:rPr lang="en-US" sz="900" b="1" i="0" u="none" strike="noStrike" dirty="0">
                          <a:solidFill>
                            <a:srgbClr val="000000"/>
                          </a:solidFill>
                          <a:effectLst/>
                          <a:highlight>
                            <a:srgbClr val="FFFF00"/>
                          </a:highlight>
                          <a:latin typeface="Calibri" panose="020F0502020204030204" pitchFamily="34" charset="0"/>
                        </a:rPr>
                        <a:t>November</a:t>
                      </a:r>
                      <a:r>
                        <a:rPr lang="en-US" sz="900" b="0" i="0" u="none" strike="noStrike" dirty="0">
                          <a:solidFill>
                            <a:srgbClr val="000000"/>
                          </a:solidFill>
                          <a:effectLst/>
                          <a:highlight>
                            <a:srgbClr val="FFFF00"/>
                          </a:highlight>
                          <a:latin typeface="Calibri" panose="020F0502020204030204" pitchFamily="34" charset="0"/>
                        </a:rPr>
                        <a:t>]</a:t>
                      </a:r>
                    </a:p>
                  </a:txBody>
                  <a:tcPr marL="4286" marR="4286" marT="428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0380359"/>
                  </a:ext>
                </a:extLst>
              </a:tr>
              <a:tr h="166929">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4286" marR="4286" marT="4286"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4286" marR="4286" marT="4286"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4286" marR="4286" marT="4286"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93161" y="2537902"/>
            <a:ext cx="2544479" cy="300082"/>
          </a:xfrm>
          <a:prstGeom prst="rect">
            <a:avLst/>
          </a:prstGeom>
          <a:solidFill>
            <a:schemeClr val="bg1">
              <a:lumMod val="85000"/>
            </a:schemeClr>
          </a:solidFill>
        </p:spPr>
        <p:txBody>
          <a:bodyPr wrap="none" rtlCol="0">
            <a:spAutoFit/>
          </a:bodyPr>
          <a:lstStyle/>
          <a:p>
            <a:r>
              <a:rPr lang="en-US" sz="135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547664" y="4175068"/>
            <a:ext cx="937368" cy="67895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eaLnBrk="1" hangingPunct="1">
              <a:buClr>
                <a:srgbClr val="000000"/>
              </a:buClr>
              <a:buSzPct val="100000"/>
            </a:pPr>
            <a:endParaRPr lang="en-US" sz="675" dirty="0">
              <a:solidFill>
                <a:srgbClr val="C00000"/>
              </a:solidFill>
              <a:highlight>
                <a:srgbClr val="FF0000"/>
              </a:highlight>
              <a:latin typeface="Times New Roman" charset="0"/>
              <a:ea typeface="ＭＳ Ｐゴシック" charset="0"/>
              <a:cs typeface="ＭＳ Ｐゴシック" charset="0"/>
            </a:endParaRPr>
          </a:p>
        </p:txBody>
      </p:sp>
      <p:sp>
        <p:nvSpPr>
          <p:cNvPr id="3" name="Left Brace 2">
            <a:extLst>
              <a:ext uri="{FF2B5EF4-FFF2-40B4-BE49-F238E27FC236}">
                <a16:creationId xmlns:a16="http://schemas.microsoft.com/office/drawing/2014/main" id="{C824A758-784A-B276-8505-4F45616B17C9}"/>
              </a:ext>
            </a:extLst>
          </p:cNvPr>
          <p:cNvSpPr/>
          <p:nvPr/>
        </p:nvSpPr>
        <p:spPr bwMode="auto">
          <a:xfrm>
            <a:off x="2485032" y="4131078"/>
            <a:ext cx="196758" cy="756084"/>
          </a:xfrm>
          <a:prstGeom prst="lef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n w="38100">
                <a:solidFill>
                  <a:schemeClr val="tx1">
                    <a:lumMod val="95000"/>
                    <a:lumOff val="5000"/>
                  </a:schemeClr>
                </a:solidFill>
              </a:ln>
              <a:no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1704142" y="1334655"/>
            <a:ext cx="5670630" cy="4252973"/>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267515" y="1334656"/>
            <a:ext cx="2543884" cy="565547"/>
          </a:xfrm>
          <a:solidFill>
            <a:schemeClr val="bg1">
              <a:lumMod val="95000"/>
            </a:schemeClr>
          </a:solidFill>
        </p:spPr>
        <p:txBody>
          <a:bodyPr/>
          <a:lstStyle/>
          <a:p>
            <a:r>
              <a:rPr lang="en-US"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4355223" y="6475413"/>
            <a:ext cx="509755" cy="184666"/>
          </a:xfrm>
        </p:spPr>
        <p:txBody>
          <a:bodyPr/>
          <a:lstStyle/>
          <a:p>
            <a:pPr>
              <a:defRPr/>
            </a:pPr>
            <a:r>
              <a:rPr lang="en-US" altLang="en-US"/>
              <a:t>Slide </a:t>
            </a:r>
            <a:fld id="{5DD27314-9434-4B6F-80C2-AAC402118CDA}" type="slidenum">
              <a:rPr lang="en-US" altLang="en-US" smtClean="0"/>
              <a:pPr>
                <a:defRPr/>
              </a:pPr>
              <a:t>34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659799" y="4534815"/>
            <a:ext cx="6234459" cy="1324455"/>
          </a:xfrm>
        </p:spPr>
        <p:txBody>
          <a:bodyPr>
            <a:normAutofit fontScale="700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a:xfrm>
            <a:off x="4358076" y="6475413"/>
            <a:ext cx="504049" cy="184666"/>
          </a:xfrm>
        </p:spPr>
        <p:txBody>
          <a:bodyPr/>
          <a:lstStyle/>
          <a:p>
            <a:pPr>
              <a:defRPr/>
            </a:pPr>
            <a:r>
              <a:rPr lang="en-US" altLang="en-US"/>
              <a:t>Slide </a:t>
            </a:r>
            <a:fld id="{1F551F72-38F2-479C-990C-DF0D2C0B1F2C}" type="slidenum">
              <a:rPr lang="en-US" altLang="en-US" smtClean="0"/>
              <a:pPr>
                <a:defRPr/>
              </a:pPr>
              <a:t>35</a:t>
            </a:fld>
            <a:endParaRPr lang="en-US" altLang="en-US"/>
          </a:p>
        </p:txBody>
      </p:sp>
      <p:sp>
        <p:nvSpPr>
          <p:cNvPr id="6" name="Rectangle: Rounded Corners 5">
            <a:extLst>
              <a:ext uri="{FF2B5EF4-FFF2-40B4-BE49-F238E27FC236}">
                <a16:creationId xmlns:a16="http://schemas.microsoft.com/office/drawing/2014/main" id="{D6128047-7ED2-DE92-5BAD-3C501B584F50}"/>
              </a:ext>
            </a:extLst>
          </p:cNvPr>
          <p:cNvSpPr/>
          <p:nvPr/>
        </p:nvSpPr>
        <p:spPr bwMode="auto">
          <a:xfrm>
            <a:off x="5814138" y="3238456"/>
            <a:ext cx="1998222" cy="270030"/>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pic>
        <p:nvPicPr>
          <p:cNvPr id="7" name="Picture 6">
            <a:extLst>
              <a:ext uri="{FF2B5EF4-FFF2-40B4-BE49-F238E27FC236}">
                <a16:creationId xmlns:a16="http://schemas.microsoft.com/office/drawing/2014/main" id="{3DC2135A-9E29-AF15-43A2-F9F4C8DD4866}"/>
              </a:ext>
            </a:extLst>
          </p:cNvPr>
          <p:cNvPicPr>
            <a:picLocks noChangeAspect="1"/>
          </p:cNvPicPr>
          <p:nvPr/>
        </p:nvPicPr>
        <p:blipFill>
          <a:blip r:embed="rId2"/>
          <a:stretch>
            <a:fillRect/>
          </a:stretch>
        </p:blipFill>
        <p:spPr>
          <a:xfrm>
            <a:off x="1223628" y="1970838"/>
            <a:ext cx="6643688" cy="2478881"/>
          </a:xfrm>
          <a:prstGeom prst="rect">
            <a:avLst/>
          </a:prstGeom>
        </p:spPr>
      </p:pic>
      <p:sp>
        <p:nvSpPr>
          <p:cNvPr id="8" name="Arrow: Right 7">
            <a:extLst>
              <a:ext uri="{FF2B5EF4-FFF2-40B4-BE49-F238E27FC236}">
                <a16:creationId xmlns:a16="http://schemas.microsoft.com/office/drawing/2014/main" id="{9C2FC91A-A8F1-116D-4D29-F11F3AC1C131}"/>
              </a:ext>
            </a:extLst>
          </p:cNvPr>
          <p:cNvSpPr/>
          <p:nvPr/>
        </p:nvSpPr>
        <p:spPr bwMode="auto">
          <a:xfrm rot="1631484">
            <a:off x="1206071" y="2666444"/>
            <a:ext cx="1350150"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1963100" y="386104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4210839" y="359101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7164288" y="4498463"/>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5760132" y="3210278"/>
            <a:ext cx="2052228" cy="298208"/>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7572659" y="3395154"/>
            <a:ext cx="1085814" cy="802076"/>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sz="12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p>
        </p:txBody>
      </p:sp>
      <p:sp>
        <p:nvSpPr>
          <p:cNvPr id="14" name="Oval 13">
            <a:extLst>
              <a:ext uri="{FF2B5EF4-FFF2-40B4-BE49-F238E27FC236}">
                <a16:creationId xmlns:a16="http://schemas.microsoft.com/office/drawing/2014/main" id="{D4AE4B3C-0B44-F154-3155-5CF90B6CC6DF}"/>
              </a:ext>
            </a:extLst>
          </p:cNvPr>
          <p:cNvSpPr/>
          <p:nvPr/>
        </p:nvSpPr>
        <p:spPr bwMode="auto">
          <a:xfrm>
            <a:off x="6354198" y="2942946"/>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689768" y="903121"/>
            <a:ext cx="7764463" cy="424545"/>
          </a:xfrm>
        </p:spPr>
        <p:txBody>
          <a:bodyPr wrap="square" anchor="ctr">
            <a:normAutofit fontScale="90000"/>
          </a:bodyPr>
          <a:lstStyle/>
          <a:p>
            <a:r>
              <a:rPr lang="en-US" dirty="0"/>
              <a:t>Interim Virtual Meeting (telecon) Schedule</a:t>
            </a:r>
            <a:endParaRPr lang="en-US" altLang="en-US" dirty="0"/>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467544" y="3753036"/>
            <a:ext cx="756084"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350" dirty="0">
                <a:solidFill>
                  <a:srgbClr val="FF0000"/>
                </a:solidFill>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4210839" y="2672265"/>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4210839" y="2996952"/>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7164288" y="4833156"/>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7484517" y="4436786"/>
            <a:ext cx="1225702" cy="715581"/>
          </a:xfrm>
          <a:prstGeom prst="rect">
            <a:avLst/>
          </a:prstGeom>
          <a:noFill/>
        </p:spPr>
        <p:txBody>
          <a:bodyPr wrap="square" rtlCol="0">
            <a:spAutoFit/>
          </a:bodyPr>
          <a:lstStyle/>
          <a:p>
            <a:r>
              <a:rPr lang="en-US" sz="1350" dirty="0">
                <a:solidFill>
                  <a:srgbClr val="C00000"/>
                </a:solidFill>
              </a:rPr>
              <a:t>06:00 PT</a:t>
            </a:r>
          </a:p>
          <a:p>
            <a:endParaRPr lang="en-US" sz="1350" dirty="0">
              <a:solidFill>
                <a:srgbClr val="C00000"/>
              </a:solidFill>
            </a:endParaRPr>
          </a:p>
          <a:p>
            <a:r>
              <a:rPr lang="en-US" sz="135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4210839" y="327844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4210839" y="3886743"/>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6354198" y="265737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42845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p:txBody>
          <a:bodyPr/>
          <a:lstStyle/>
          <a:p>
            <a:r>
              <a:rPr lang="en-US"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a:xfrm>
            <a:off x="4355223" y="6475413"/>
            <a:ext cx="509755" cy="184666"/>
          </a:xfrm>
        </p:spPr>
        <p:txBody>
          <a:bodyPr/>
          <a:lstStyle/>
          <a:p>
            <a:pPr>
              <a:defRPr/>
            </a:pPr>
            <a:r>
              <a:rPr lang="en-US" altLang="en-US"/>
              <a:t>Slide </a:t>
            </a:r>
            <a:fld id="{1F551F72-38F2-479C-990C-DF0D2C0B1F2C}" type="slidenum">
              <a:rPr lang="en-US" altLang="en-US" smtClean="0"/>
              <a:pPr>
                <a:defRPr/>
              </a:pPr>
              <a:t>36</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nvGraphicFramePr>
        <p:xfrm>
          <a:off x="1223628" y="2186863"/>
          <a:ext cx="7236806" cy="2646299"/>
        </p:xfrm>
        <a:graphic>
          <a:graphicData uri="http://schemas.openxmlformats.org/drawingml/2006/table">
            <a:tbl>
              <a:tblPr firstRow="1" firstCol="1" bandRow="1">
                <a:tableStyleId>{5C22544A-7EE6-4342-B048-85BDC9FD1C3A}</a:tableStyleId>
              </a:tblPr>
              <a:tblGrid>
                <a:gridCol w="1478194">
                  <a:extLst>
                    <a:ext uri="{9D8B030D-6E8A-4147-A177-3AD203B41FA5}">
                      <a16:colId xmlns:a16="http://schemas.microsoft.com/office/drawing/2014/main" val="491337257"/>
                    </a:ext>
                  </a:extLst>
                </a:gridCol>
                <a:gridCol w="1439653">
                  <a:extLst>
                    <a:ext uri="{9D8B030D-6E8A-4147-A177-3AD203B41FA5}">
                      <a16:colId xmlns:a16="http://schemas.microsoft.com/office/drawing/2014/main" val="2701795552"/>
                    </a:ext>
                  </a:extLst>
                </a:gridCol>
                <a:gridCol w="1439653">
                  <a:extLst>
                    <a:ext uri="{9D8B030D-6E8A-4147-A177-3AD203B41FA5}">
                      <a16:colId xmlns:a16="http://schemas.microsoft.com/office/drawing/2014/main" val="638832038"/>
                    </a:ext>
                  </a:extLst>
                </a:gridCol>
                <a:gridCol w="1439653">
                  <a:extLst>
                    <a:ext uri="{9D8B030D-6E8A-4147-A177-3AD203B41FA5}">
                      <a16:colId xmlns:a16="http://schemas.microsoft.com/office/drawing/2014/main" val="1551974363"/>
                    </a:ext>
                  </a:extLst>
                </a:gridCol>
                <a:gridCol w="1439653">
                  <a:extLst>
                    <a:ext uri="{9D8B030D-6E8A-4147-A177-3AD203B41FA5}">
                      <a16:colId xmlns:a16="http://schemas.microsoft.com/office/drawing/2014/main" val="1282042263"/>
                    </a:ext>
                  </a:extLst>
                </a:gridCol>
              </a:tblGrid>
              <a:tr h="243740">
                <a:tc>
                  <a:txBody>
                    <a:bodyPr/>
                    <a:lstStyle/>
                    <a:p>
                      <a:pPr marL="0" marR="0">
                        <a:lnSpc>
                          <a:spcPct val="107000"/>
                        </a:lnSpc>
                        <a:spcBef>
                          <a:spcPts val="0"/>
                        </a:spcBef>
                        <a:spcAft>
                          <a:spcPts val="0"/>
                        </a:spcAft>
                      </a:pPr>
                      <a:r>
                        <a:rPr lang="en-US" sz="1500">
                          <a:effectLst/>
                        </a:rPr>
                        <a:t>Date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San Diego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Berlin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Beijing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Seoul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4347360"/>
                  </a:ext>
                </a:extLst>
              </a:tr>
              <a:tr h="243740">
                <a:tc>
                  <a:txBody>
                    <a:bodyPr/>
                    <a:lstStyle/>
                    <a:p>
                      <a:pPr marL="0" marR="0">
                        <a:lnSpc>
                          <a:spcPct val="107000"/>
                        </a:lnSpc>
                        <a:spcBef>
                          <a:spcPts val="0"/>
                        </a:spcBef>
                        <a:spcAft>
                          <a:spcPts val="0"/>
                        </a:spcAft>
                      </a:pPr>
                      <a:r>
                        <a:rPr lang="en-US" sz="1500">
                          <a:effectLst/>
                        </a:rPr>
                        <a:t>July 25th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0889249"/>
                  </a:ext>
                </a:extLst>
              </a:tr>
              <a:tr h="243740">
                <a:tc>
                  <a:txBody>
                    <a:bodyPr/>
                    <a:lstStyle/>
                    <a:p>
                      <a:pPr marL="0" marR="0">
                        <a:lnSpc>
                          <a:spcPct val="107000"/>
                        </a:lnSpc>
                        <a:spcBef>
                          <a:spcPts val="0"/>
                        </a:spcBef>
                        <a:spcAft>
                          <a:spcPts val="0"/>
                        </a:spcAft>
                      </a:pPr>
                      <a:r>
                        <a:rPr lang="en-US" sz="1500" dirty="0">
                          <a:effectLst/>
                        </a:rPr>
                        <a:t>August 1st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0617960"/>
                  </a:ext>
                </a:extLst>
              </a:tr>
              <a:tr h="243740">
                <a:tc>
                  <a:txBody>
                    <a:bodyPr/>
                    <a:lstStyle/>
                    <a:p>
                      <a:pPr marL="0" marR="0">
                        <a:lnSpc>
                          <a:spcPct val="107000"/>
                        </a:lnSpc>
                        <a:spcBef>
                          <a:spcPts val="0"/>
                        </a:spcBef>
                        <a:spcAft>
                          <a:spcPts val="0"/>
                        </a:spcAft>
                      </a:pPr>
                      <a:r>
                        <a:rPr lang="en-US" sz="1500" dirty="0">
                          <a:effectLst/>
                        </a:rPr>
                        <a:t>August 8th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43835139"/>
                  </a:ext>
                </a:extLst>
              </a:tr>
              <a:tr h="243740">
                <a:tc>
                  <a:txBody>
                    <a:bodyPr/>
                    <a:lstStyle/>
                    <a:p>
                      <a:pPr marL="0" marR="0">
                        <a:lnSpc>
                          <a:spcPct val="107000"/>
                        </a:lnSpc>
                        <a:spcBef>
                          <a:spcPts val="0"/>
                        </a:spcBef>
                        <a:spcAft>
                          <a:spcPts val="0"/>
                        </a:spcAft>
                      </a:pPr>
                      <a:r>
                        <a:rPr lang="en-US" sz="1500">
                          <a:effectLst/>
                        </a:rPr>
                        <a:t>August 15th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55300300"/>
                  </a:ext>
                </a:extLst>
              </a:tr>
              <a:tr h="500402">
                <a:tc>
                  <a:txBody>
                    <a:bodyPr/>
                    <a:lstStyle/>
                    <a:p>
                      <a:pPr marL="0" marR="0">
                        <a:lnSpc>
                          <a:spcPct val="107000"/>
                        </a:lnSpc>
                        <a:spcBef>
                          <a:spcPts val="0"/>
                        </a:spcBef>
                        <a:spcAft>
                          <a:spcPts val="0"/>
                        </a:spcAft>
                      </a:pPr>
                      <a:r>
                        <a:rPr lang="en-US" sz="1500" dirty="0">
                          <a:effectLst/>
                        </a:rPr>
                        <a:t>August 22nd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830263"/>
                  </a:ext>
                </a:extLst>
              </a:tr>
              <a:tr h="243740">
                <a:tc>
                  <a:txBody>
                    <a:bodyPr/>
                    <a:lstStyle/>
                    <a:p>
                      <a:pPr marL="0" marR="0">
                        <a:lnSpc>
                          <a:spcPct val="107000"/>
                        </a:lnSpc>
                        <a:spcBef>
                          <a:spcPts val="0"/>
                        </a:spcBef>
                        <a:spcAft>
                          <a:spcPts val="0"/>
                        </a:spcAft>
                      </a:pPr>
                      <a:r>
                        <a:rPr lang="en-US" sz="1500" dirty="0">
                          <a:effectLst/>
                        </a:rPr>
                        <a:t>August 29th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3136748"/>
                  </a:ext>
                </a:extLst>
              </a:tr>
              <a:tr h="683457">
                <a:tc>
                  <a:txBody>
                    <a:bodyPr/>
                    <a:lstStyle/>
                    <a:p>
                      <a:pPr marL="0" marR="0">
                        <a:lnSpc>
                          <a:spcPct val="107000"/>
                        </a:lnSpc>
                        <a:spcBef>
                          <a:spcPts val="0"/>
                        </a:spcBef>
                        <a:spcAft>
                          <a:spcPts val="0"/>
                        </a:spcAft>
                      </a:pPr>
                      <a:r>
                        <a:rPr lang="en-US" sz="1500">
                          <a:effectLst/>
                        </a:rPr>
                        <a:t>September 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85295172"/>
                  </a:ext>
                </a:extLst>
              </a:tr>
            </a:tbl>
          </a:graphicData>
        </a:graphic>
      </p:graphicFrame>
    </p:spTree>
    <p:extLst>
      <p:ext uri="{BB962C8B-B14F-4D97-AF65-F5344CB8AC3E}">
        <p14:creationId xmlns:p14="http://schemas.microsoft.com/office/powerpoint/2010/main" val="3838012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TG4ac (Privacy)</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37</a:t>
            </a:fld>
            <a:endParaRPr lang="en-US"/>
          </a:p>
        </p:txBody>
      </p:sp>
    </p:spTree>
    <p:extLst>
      <p:ext uri="{BB962C8B-B14F-4D97-AF65-F5344CB8AC3E}">
        <p14:creationId xmlns:p14="http://schemas.microsoft.com/office/powerpoint/2010/main" val="2714775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38</a:t>
            </a:fld>
            <a:endParaRPr lang="en-US" dirty="0"/>
          </a:p>
        </p:txBody>
      </p:sp>
      <p:sp>
        <p:nvSpPr>
          <p:cNvPr id="2" name="Rectangle 1">
            <a:extLst>
              <a:ext uri="{FF2B5EF4-FFF2-40B4-BE49-F238E27FC236}">
                <a16:creationId xmlns:a16="http://schemas.microsoft.com/office/drawing/2014/main" id="{47B1C930-F166-5D6B-1C3C-904A86CC543D}"/>
              </a:ext>
            </a:extLst>
          </p:cNvPr>
          <p:cNvSpPr>
            <a:spLocks noGrp="1" noChangeArrowheads="1"/>
          </p:cNvSpPr>
          <p:nvPr/>
        </p:nvSpPr>
        <p:spPr bwMode="auto">
          <a:xfrm>
            <a:off x="466676" y="610393"/>
            <a:ext cx="7772400" cy="76200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pPr algn="ctr">
              <a:lnSpc>
                <a:spcPct val="100000"/>
              </a:lnSpc>
            </a:pPr>
            <a:r>
              <a:rPr lang="en-IE" sz="3200" b="0" strike="noStrike" spc="-1" dirty="0">
                <a:solidFill>
                  <a:srgbClr val="000000"/>
                </a:solidFill>
                <a:latin typeface="Arial"/>
                <a:ea typeface="DejaVu Sans"/>
              </a:rPr>
              <a:t>Detailed Agenda for July</a:t>
            </a:r>
            <a:endParaRPr lang="en-US" sz="3200" b="0" strike="noStrike" spc="-1" dirty="0">
              <a:solidFill>
                <a:srgbClr val="000000"/>
              </a:solidFill>
              <a:latin typeface="Arial"/>
            </a:endParaRPr>
          </a:p>
        </p:txBody>
      </p:sp>
      <p:sp>
        <p:nvSpPr>
          <p:cNvPr id="3" name="Rectangle 2">
            <a:extLst>
              <a:ext uri="{FF2B5EF4-FFF2-40B4-BE49-F238E27FC236}">
                <a16:creationId xmlns:a16="http://schemas.microsoft.com/office/drawing/2014/main" id="{1AEB8C13-1C05-C2F9-1B1A-A192E552E228}"/>
              </a:ext>
            </a:extLst>
          </p:cNvPr>
          <p:cNvSpPr>
            <a:spLocks noChangeArrowheads="1"/>
          </p:cNvSpPr>
          <p:nvPr/>
        </p:nvSpPr>
        <p:spPr bwMode="auto">
          <a:xfrm>
            <a:off x="239077" y="1400863"/>
            <a:ext cx="8665845" cy="457120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nchor="t"/>
          <a:ls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marL="789120" indent="-58176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Tuesday 11</a:t>
            </a:r>
            <a:r>
              <a:rPr lang="en-IE" sz="1800" b="0" strike="noStrike" spc="-1" baseline="33000" dirty="0">
                <a:solidFill>
                  <a:srgbClr val="000000"/>
                </a:solidFill>
                <a:latin typeface="Arial"/>
                <a:ea typeface="DejaVu Sans"/>
              </a:rPr>
              <a:t>th</a:t>
            </a:r>
            <a:r>
              <a:rPr lang="en-IE" sz="1800" b="0" strike="noStrike" spc="-1" dirty="0">
                <a:solidFill>
                  <a:srgbClr val="000000"/>
                </a:solidFill>
                <a:latin typeface="Arial"/>
                <a:ea typeface="DejaVu Sans"/>
              </a:rPr>
              <a:t> of July 1030-1230</a:t>
            </a:r>
            <a:endParaRPr lang="en-US" sz="1800" b="0" strike="noStrike" spc="-1" dirty="0">
              <a:solidFill>
                <a:srgbClr val="000000"/>
              </a:solidFill>
              <a:latin typeface="Arial"/>
            </a:endParaRPr>
          </a:p>
          <a:p>
            <a:pPr marL="1183320" lvl="2" indent="-38736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Opening slides</a:t>
            </a:r>
            <a:endParaRPr lang="en-US" sz="1800" b="0" strike="noStrike" spc="-1" dirty="0">
              <a:solidFill>
                <a:srgbClr val="000000"/>
              </a:solidFill>
              <a:latin typeface="Arial"/>
            </a:endParaRPr>
          </a:p>
          <a:p>
            <a:pPr marL="1105920" lvl="7" indent="-13824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Approve agenda 15-23-0365 page 11</a:t>
            </a:r>
            <a:endParaRPr lang="en-US" sz="1800" b="0" strike="noStrike" spc="-1" dirty="0">
              <a:solidFill>
                <a:srgbClr val="000000"/>
              </a:solidFill>
              <a:latin typeface="Arial"/>
            </a:endParaRPr>
          </a:p>
          <a:p>
            <a:pPr marL="1105920" lvl="7" indent="-13824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Approve minutes 15-23-0289-00</a:t>
            </a:r>
            <a:endParaRPr lang="en-US" sz="1800" b="0" strike="noStrike" spc="-1" dirty="0">
              <a:solidFill>
                <a:srgbClr val="000000"/>
              </a:solidFill>
              <a:latin typeface="Arial"/>
            </a:endParaRPr>
          </a:p>
          <a:p>
            <a:pPr marL="1183320" lvl="2" indent="-38736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Go through submissions</a:t>
            </a:r>
            <a:endParaRPr lang="en-US" sz="1800" b="0" strike="noStrike" spc="-1" dirty="0">
              <a:solidFill>
                <a:srgbClr val="000000"/>
              </a:solidFill>
              <a:latin typeface="Arial"/>
            </a:endParaRPr>
          </a:p>
          <a:p>
            <a:pPr marL="1183320" lvl="2" indent="-38736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Discuss about the format of the privacy MAC address</a:t>
            </a:r>
            <a:endParaRPr lang="en-US" sz="1800" b="0" strike="noStrike" spc="-1" dirty="0">
              <a:solidFill>
                <a:srgbClr val="000000"/>
              </a:solidFill>
              <a:latin typeface="Arial"/>
            </a:endParaRPr>
          </a:p>
          <a:p>
            <a:pPr marL="789120" indent="-58176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Thursday 13</a:t>
            </a:r>
            <a:r>
              <a:rPr lang="en-IE" sz="1800" b="0" strike="noStrike" spc="-1" baseline="33000" dirty="0">
                <a:solidFill>
                  <a:srgbClr val="000000"/>
                </a:solidFill>
                <a:latin typeface="Arial"/>
                <a:ea typeface="DejaVu Sans"/>
              </a:rPr>
              <a:t>th</a:t>
            </a:r>
            <a:r>
              <a:rPr lang="en-IE" sz="1800" b="0" strike="noStrike" spc="-1" dirty="0">
                <a:solidFill>
                  <a:srgbClr val="000000"/>
                </a:solidFill>
                <a:latin typeface="Arial"/>
                <a:ea typeface="DejaVu Sans"/>
              </a:rPr>
              <a:t> of July 1600-1800</a:t>
            </a:r>
            <a:endParaRPr lang="en-US" sz="1800" b="0" strike="noStrike" spc="-1" dirty="0">
              <a:solidFill>
                <a:srgbClr val="000000"/>
              </a:solidFill>
              <a:latin typeface="Arial"/>
            </a:endParaRPr>
          </a:p>
          <a:p>
            <a:pPr marL="1183320" lvl="2" indent="-38736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Go through list of issues that privacy group needs to address </a:t>
            </a:r>
            <a:endParaRPr lang="en-US" sz="1800" b="0" strike="noStrike" spc="-1" dirty="0">
              <a:solidFill>
                <a:srgbClr val="000000"/>
              </a:solidFill>
              <a:latin typeface="Arial"/>
            </a:endParaRPr>
          </a:p>
          <a:p>
            <a:pPr marL="1183320" lvl="2" indent="-387360">
              <a:lnSpc>
                <a:spcPct val="100000"/>
              </a:lnSpc>
              <a:spcBef>
                <a:spcPts val="1417"/>
              </a:spcBef>
              <a:buClr>
                <a:srgbClr val="000000"/>
              </a:buClr>
              <a:buSzPct val="45000"/>
              <a:buFont typeface="Wingdings" charset="2"/>
              <a:buChar char=""/>
            </a:pPr>
            <a:r>
              <a:rPr lang="en-IE" sz="1800" b="0" strike="noStrike" spc="-1" dirty="0">
                <a:solidFill>
                  <a:srgbClr val="000000"/>
                </a:solidFill>
                <a:latin typeface="Arial"/>
                <a:ea typeface="DejaVu Sans"/>
              </a:rPr>
              <a:t>Closing report</a:t>
            </a:r>
            <a:endParaRPr lang="en-US" sz="1800" b="0" strike="noStrike" spc="-1" dirty="0">
              <a:solidFill>
                <a:srgbClr val="000000"/>
              </a:solidFill>
              <a:latin typeface="Arial"/>
            </a:endParaRPr>
          </a:p>
        </p:txBody>
      </p:sp>
    </p:spTree>
    <p:extLst>
      <p:ext uri="{BB962C8B-B14F-4D97-AF65-F5344CB8AC3E}">
        <p14:creationId xmlns:p14="http://schemas.microsoft.com/office/powerpoint/2010/main" val="2885742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39</a:t>
            </a:fld>
            <a:endParaRPr lang="en-US" dirty="0"/>
          </a:p>
        </p:txBody>
      </p:sp>
      <p:sp>
        <p:nvSpPr>
          <p:cNvPr id="2" name="Rectangle 1">
            <a:extLst>
              <a:ext uri="{FF2B5EF4-FFF2-40B4-BE49-F238E27FC236}">
                <a16:creationId xmlns:a16="http://schemas.microsoft.com/office/drawing/2014/main" id="{47B1C930-F166-5D6B-1C3C-904A86CC543D}"/>
              </a:ext>
            </a:extLst>
          </p:cNvPr>
          <p:cNvSpPr>
            <a:spLocks noGrp="1" noChangeArrowheads="1"/>
          </p:cNvSpPr>
          <p:nvPr/>
        </p:nvSpPr>
        <p:spPr bwMode="auto">
          <a:xfrm>
            <a:off x="466676" y="610393"/>
            <a:ext cx="7772400" cy="76200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pPr algn="ctr">
              <a:lnSpc>
                <a:spcPct val="100000"/>
              </a:lnSpc>
            </a:pPr>
            <a:r>
              <a:rPr lang="en-US" sz="3200" b="0" strike="noStrike" spc="-1" dirty="0">
                <a:solidFill>
                  <a:srgbClr val="000000"/>
                </a:solidFill>
                <a:latin typeface="Arial"/>
                <a:ea typeface="DejaVu Sans"/>
              </a:rPr>
              <a:t>More information</a:t>
            </a:r>
            <a:endParaRPr lang="en-US" sz="3200" b="0" strike="noStrike" spc="-1" dirty="0">
              <a:solidFill>
                <a:srgbClr val="000000"/>
              </a:solidFill>
              <a:latin typeface="Arial"/>
            </a:endParaRPr>
          </a:p>
        </p:txBody>
      </p:sp>
      <p:sp>
        <p:nvSpPr>
          <p:cNvPr id="3" name="Rectangle 2">
            <a:extLst>
              <a:ext uri="{FF2B5EF4-FFF2-40B4-BE49-F238E27FC236}">
                <a16:creationId xmlns:a16="http://schemas.microsoft.com/office/drawing/2014/main" id="{1AEB8C13-1C05-C2F9-1B1A-A192E552E228}"/>
              </a:ext>
            </a:extLst>
          </p:cNvPr>
          <p:cNvSpPr>
            <a:spLocks noChangeArrowheads="1"/>
          </p:cNvSpPr>
          <p:nvPr/>
        </p:nvSpPr>
        <p:spPr bwMode="auto">
          <a:xfrm>
            <a:off x="277177" y="1372393"/>
            <a:ext cx="8665845" cy="464740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nchor="t"/>
          <a:ls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marL="432000" indent="-32076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List of issues can be found in the document 15-23-0253.</a:t>
            </a:r>
            <a:endParaRPr lang="en-US" sz="1800" b="0" strike="noStrike" spc="-1" dirty="0">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See WNG presentation 15-22-0477-00.</a:t>
            </a:r>
            <a:endParaRPr lang="en-US" sz="1800" b="0" strike="noStrike" spc="-1" dirty="0">
              <a:solidFill>
                <a:srgbClr val="000000"/>
              </a:solidFill>
              <a:latin typeface="Arial"/>
            </a:endParaRPr>
          </a:p>
        </p:txBody>
      </p:sp>
    </p:spTree>
    <p:extLst>
      <p:ext uri="{BB962C8B-B14F-4D97-AF65-F5344CB8AC3E}">
        <p14:creationId xmlns:p14="http://schemas.microsoft.com/office/powerpoint/2010/main" val="380440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18</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40</a:t>
            </a:fld>
            <a:endParaRPr lang="en-US" dirty="0"/>
          </a:p>
        </p:txBody>
      </p:sp>
      <p:sp>
        <p:nvSpPr>
          <p:cNvPr id="2" name="Rectangle 1">
            <a:extLst>
              <a:ext uri="{FF2B5EF4-FFF2-40B4-BE49-F238E27FC236}">
                <a16:creationId xmlns:a16="http://schemas.microsoft.com/office/drawing/2014/main" id="{47B1C930-F166-5D6B-1C3C-904A86CC543D}"/>
              </a:ext>
            </a:extLst>
          </p:cNvPr>
          <p:cNvSpPr>
            <a:spLocks noGrp="1" noChangeArrowheads="1"/>
          </p:cNvSpPr>
          <p:nvPr/>
        </p:nvSpPr>
        <p:spPr bwMode="auto">
          <a:xfrm>
            <a:off x="466676" y="610393"/>
            <a:ext cx="7772400" cy="76200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pPr algn="ctr">
              <a:lnSpc>
                <a:spcPct val="100000"/>
              </a:lnSpc>
            </a:pPr>
            <a:r>
              <a:rPr lang="en-US" sz="3200" b="0" strike="noStrike" spc="-1" dirty="0">
                <a:solidFill>
                  <a:srgbClr val="000000"/>
                </a:solidFill>
                <a:latin typeface="Arial"/>
                <a:ea typeface="DejaVu Sans"/>
              </a:rPr>
              <a:t>Meeting achievements</a:t>
            </a:r>
            <a:endParaRPr lang="en-US" sz="3200" b="0" strike="noStrike" spc="-1" dirty="0">
              <a:solidFill>
                <a:srgbClr val="000000"/>
              </a:solidFill>
              <a:latin typeface="Arial"/>
            </a:endParaRPr>
          </a:p>
        </p:txBody>
      </p:sp>
      <p:sp>
        <p:nvSpPr>
          <p:cNvPr id="3" name="Rectangle 2">
            <a:extLst>
              <a:ext uri="{FF2B5EF4-FFF2-40B4-BE49-F238E27FC236}">
                <a16:creationId xmlns:a16="http://schemas.microsoft.com/office/drawing/2014/main" id="{1AEB8C13-1C05-C2F9-1B1A-A192E552E228}"/>
              </a:ext>
            </a:extLst>
          </p:cNvPr>
          <p:cNvSpPr>
            <a:spLocks noChangeArrowheads="1"/>
          </p:cNvSpPr>
          <p:nvPr/>
        </p:nvSpPr>
        <p:spPr bwMode="auto">
          <a:xfrm>
            <a:off x="239077" y="1384953"/>
            <a:ext cx="8665845" cy="464740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nchor="t"/>
          <a:ls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marL="432000" indent="-32400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Presentation about privacy addresses to the joint 802.15/802.1.</a:t>
            </a:r>
            <a:endParaRPr lang="en-US" sz="1800" b="0" strike="noStrike" spc="-1" dirty="0">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Decided to use AAI-64 for privacy addresses.</a:t>
            </a:r>
            <a:endParaRPr lang="en-US" sz="1800" b="0" strike="noStrike" spc="-1" dirty="0">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Updated the list of issues.</a:t>
            </a:r>
            <a:endParaRPr lang="en-US" sz="1800" b="0" strike="noStrike" spc="-1" dirty="0">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Appointed vice-chair and secretary for the TG.</a:t>
            </a:r>
            <a:endParaRPr lang="en-US" sz="1800" b="0" strike="noStrike" spc="-1" dirty="0">
              <a:solidFill>
                <a:srgbClr val="000000"/>
              </a:solidFill>
              <a:latin typeface="Arial"/>
            </a:endParaRPr>
          </a:p>
        </p:txBody>
      </p:sp>
    </p:spTree>
    <p:extLst>
      <p:ext uri="{BB962C8B-B14F-4D97-AF65-F5344CB8AC3E}">
        <p14:creationId xmlns:p14="http://schemas.microsoft.com/office/powerpoint/2010/main" val="649756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41</a:t>
            </a:fld>
            <a:endParaRPr lang="en-US" dirty="0"/>
          </a:p>
        </p:txBody>
      </p:sp>
      <p:sp>
        <p:nvSpPr>
          <p:cNvPr id="2" name="Rectangle 1">
            <a:extLst>
              <a:ext uri="{FF2B5EF4-FFF2-40B4-BE49-F238E27FC236}">
                <a16:creationId xmlns:a16="http://schemas.microsoft.com/office/drawing/2014/main" id="{47B1C930-F166-5D6B-1C3C-904A86CC543D}"/>
              </a:ext>
            </a:extLst>
          </p:cNvPr>
          <p:cNvSpPr>
            <a:spLocks noGrp="1" noChangeArrowheads="1"/>
          </p:cNvSpPr>
          <p:nvPr/>
        </p:nvSpPr>
        <p:spPr bwMode="auto">
          <a:xfrm>
            <a:off x="466676" y="610393"/>
            <a:ext cx="7772400" cy="762000"/>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pPr algn="ctr">
              <a:lnSpc>
                <a:spcPct val="100000"/>
              </a:lnSpc>
            </a:pPr>
            <a:r>
              <a:rPr lang="en-US" sz="3200" b="0" strike="noStrike" spc="-1" dirty="0">
                <a:solidFill>
                  <a:srgbClr val="000000"/>
                </a:solidFill>
                <a:latin typeface="Arial"/>
                <a:ea typeface="DejaVu Sans"/>
              </a:rPr>
              <a:t>Meeting achievements</a:t>
            </a:r>
            <a:endParaRPr lang="en-US" sz="3200" b="0" strike="noStrike" spc="-1" dirty="0">
              <a:solidFill>
                <a:srgbClr val="000000"/>
              </a:solidFill>
              <a:latin typeface="Arial"/>
            </a:endParaRPr>
          </a:p>
        </p:txBody>
      </p:sp>
      <p:sp>
        <p:nvSpPr>
          <p:cNvPr id="3" name="Rectangle 2">
            <a:extLst>
              <a:ext uri="{FF2B5EF4-FFF2-40B4-BE49-F238E27FC236}">
                <a16:creationId xmlns:a16="http://schemas.microsoft.com/office/drawing/2014/main" id="{1AEB8C13-1C05-C2F9-1B1A-A192E552E228}"/>
              </a:ext>
            </a:extLst>
          </p:cNvPr>
          <p:cNvSpPr>
            <a:spLocks noChangeArrowheads="1"/>
          </p:cNvSpPr>
          <p:nvPr/>
        </p:nvSpPr>
        <p:spPr bwMode="auto">
          <a:xfrm>
            <a:off x="239077" y="1372393"/>
            <a:ext cx="8665845" cy="464740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anchor="t"/>
          <a:ls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marL="432000" indent="-32400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Two sessions</a:t>
            </a:r>
            <a:endParaRPr lang="en-US" sz="1800" b="0" strike="noStrike" spc="-1" dirty="0">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Try to coordinate so it does not overlap 802.11bi, or 802.11bh.</a:t>
            </a:r>
            <a:endParaRPr lang="en-US" sz="18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pPr>
            <a:r>
              <a:rPr lang="en-US" sz="1800" b="0" strike="noStrike" spc="-1" dirty="0">
                <a:solidFill>
                  <a:srgbClr val="000000"/>
                </a:solidFill>
                <a:latin typeface="Arial"/>
                <a:ea typeface="DejaVu Sans"/>
              </a:rPr>
              <a:t>Continue working on the issues</a:t>
            </a:r>
            <a:endParaRPr lang="en-US" sz="1100" b="0" strike="noStrike" spc="-1" dirty="0">
              <a:solidFill>
                <a:srgbClr val="000000"/>
              </a:solidFill>
              <a:latin typeface="Arial"/>
            </a:endParaRPr>
          </a:p>
        </p:txBody>
      </p:sp>
    </p:spTree>
    <p:extLst>
      <p:ext uri="{BB962C8B-B14F-4D97-AF65-F5344CB8AC3E}">
        <p14:creationId xmlns:p14="http://schemas.microsoft.com/office/powerpoint/2010/main" val="2625215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TG4me (Revision to 802.15.4 2020)</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42</a:t>
            </a:fld>
            <a:endParaRPr lang="en-US"/>
          </a:p>
        </p:txBody>
      </p:sp>
    </p:spTree>
    <p:extLst>
      <p:ext uri="{BB962C8B-B14F-4D97-AF65-F5344CB8AC3E}">
        <p14:creationId xmlns:p14="http://schemas.microsoft.com/office/powerpoint/2010/main" val="3322565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91960A-E25F-3241-9B80-70C7BBDB6E71}"/>
              </a:ext>
            </a:extLst>
          </p:cNvPr>
          <p:cNvSpPr>
            <a:spLocks noGrp="1"/>
          </p:cNvSpPr>
          <p:nvPr>
            <p:ph type="sldNum" sz="quarter" idx="12"/>
          </p:nvPr>
        </p:nvSpPr>
        <p:spPr/>
        <p:txBody>
          <a:bodyPr/>
          <a:lstStyle/>
          <a:p>
            <a:r>
              <a:rPr lang="en-US" altLang="en-US"/>
              <a:t>Slide </a:t>
            </a:r>
            <a:fld id="{FC48E8D0-BE64-DE41-B35D-CE8EF9001215}" type="slidenum">
              <a:rPr lang="en-US" altLang="en-US"/>
              <a:pPr/>
              <a:t>43</a:t>
            </a:fld>
            <a:endParaRPr lang="en-US" altLang="en-US"/>
          </a:p>
        </p:txBody>
      </p:sp>
      <p:sp>
        <p:nvSpPr>
          <p:cNvPr id="2" name="Title 1">
            <a:extLst>
              <a:ext uri="{FF2B5EF4-FFF2-40B4-BE49-F238E27FC236}">
                <a16:creationId xmlns:a16="http://schemas.microsoft.com/office/drawing/2014/main" id="{0EF6351D-BB37-D545-9F45-F59941DE3732}"/>
              </a:ext>
            </a:extLst>
          </p:cNvPr>
          <p:cNvSpPr>
            <a:spLocks noGrp="1"/>
          </p:cNvSpPr>
          <p:nvPr>
            <p:ph type="ctrTitle"/>
          </p:nvPr>
        </p:nvSpPr>
        <p:spPr>
          <a:xfrm>
            <a:off x="1143000" y="687908"/>
            <a:ext cx="6858000" cy="766763"/>
          </a:xfrm>
        </p:spPr>
        <p:txBody>
          <a:bodyPr/>
          <a:lstStyle/>
          <a:p>
            <a:r>
              <a:rPr lang="en-US" sz="3600" dirty="0"/>
              <a:t>15.4me Sessions this Week</a:t>
            </a:r>
          </a:p>
        </p:txBody>
      </p:sp>
      <p:graphicFrame>
        <p:nvGraphicFramePr>
          <p:cNvPr id="9" name="Inhaltsplatzhalter 6">
            <a:extLst>
              <a:ext uri="{FF2B5EF4-FFF2-40B4-BE49-F238E27FC236}">
                <a16:creationId xmlns:a16="http://schemas.microsoft.com/office/drawing/2014/main" id="{D3891C38-90C8-B54C-BBB1-1790DCF9C03A}"/>
              </a:ext>
            </a:extLst>
          </p:cNvPr>
          <p:cNvGraphicFramePr>
            <a:graphicFrameLocks/>
          </p:cNvGraphicFramePr>
          <p:nvPr>
            <p:extLst>
              <p:ext uri="{D42A27DB-BD31-4B8C-83A1-F6EECF244321}">
                <p14:modId xmlns:p14="http://schemas.microsoft.com/office/powerpoint/2010/main" val="1162366445"/>
              </p:ext>
            </p:extLst>
          </p:nvPr>
        </p:nvGraphicFramePr>
        <p:xfrm>
          <a:off x="857825" y="1493441"/>
          <a:ext cx="7371776" cy="4676653"/>
        </p:xfrm>
        <a:graphic>
          <a:graphicData uri="http://schemas.openxmlformats.org/drawingml/2006/table">
            <a:tbl>
              <a:tblPr firstRow="1" firstCol="1" bandRow="1">
                <a:tableStyleId>{00A15C55-8517-42AA-B614-E9B94910E393}</a:tableStyleId>
              </a:tblPr>
              <a:tblGrid>
                <a:gridCol w="778284">
                  <a:extLst>
                    <a:ext uri="{9D8B030D-6E8A-4147-A177-3AD203B41FA5}">
                      <a16:colId xmlns:a16="http://schemas.microsoft.com/office/drawing/2014/main" val="20000"/>
                    </a:ext>
                  </a:extLst>
                </a:gridCol>
                <a:gridCol w="1945708">
                  <a:extLst>
                    <a:ext uri="{9D8B030D-6E8A-4147-A177-3AD203B41FA5}">
                      <a16:colId xmlns:a16="http://schemas.microsoft.com/office/drawing/2014/main" val="20001"/>
                    </a:ext>
                  </a:extLst>
                </a:gridCol>
                <a:gridCol w="1585542">
                  <a:extLst>
                    <a:ext uri="{9D8B030D-6E8A-4147-A177-3AD203B41FA5}">
                      <a16:colId xmlns:a16="http://schemas.microsoft.com/office/drawing/2014/main" val="20002"/>
                    </a:ext>
                  </a:extLst>
                </a:gridCol>
                <a:gridCol w="1540682">
                  <a:extLst>
                    <a:ext uri="{9D8B030D-6E8A-4147-A177-3AD203B41FA5}">
                      <a16:colId xmlns:a16="http://schemas.microsoft.com/office/drawing/2014/main" val="20003"/>
                    </a:ext>
                  </a:extLst>
                </a:gridCol>
                <a:gridCol w="1521560">
                  <a:extLst>
                    <a:ext uri="{9D8B030D-6E8A-4147-A177-3AD203B41FA5}">
                      <a16:colId xmlns:a16="http://schemas.microsoft.com/office/drawing/2014/main" val="20004"/>
                    </a:ext>
                  </a:extLst>
                </a:gridCol>
              </a:tblGrid>
              <a:tr h="437736">
                <a:tc>
                  <a:txBody>
                    <a:bodyPr/>
                    <a:lstStyle/>
                    <a:p>
                      <a:endParaRPr lang="en-US" sz="1400" dirty="0"/>
                    </a:p>
                  </a:txBody>
                  <a:tcPr/>
                </a:tc>
                <a:tc>
                  <a:txBody>
                    <a:bodyPr/>
                    <a:lstStyle/>
                    <a:p>
                      <a:r>
                        <a:rPr lang="en-US" sz="1400" dirty="0"/>
                        <a:t>Monday</a:t>
                      </a:r>
                    </a:p>
                  </a:txBody>
                  <a:tcPr/>
                </a:tc>
                <a:tc>
                  <a:txBody>
                    <a:bodyPr/>
                    <a:lstStyle/>
                    <a:p>
                      <a:r>
                        <a:rPr lang="en-US" sz="1400" dirty="0"/>
                        <a:t>Tuesday</a:t>
                      </a:r>
                    </a:p>
                  </a:txBody>
                  <a:tcPr/>
                </a:tc>
                <a:tc>
                  <a:txBody>
                    <a:bodyPr/>
                    <a:lstStyle/>
                    <a:p>
                      <a:r>
                        <a:rPr lang="en-US" sz="1400" dirty="0"/>
                        <a:t>Wednesday</a:t>
                      </a:r>
                    </a:p>
                  </a:txBody>
                  <a:tcPr/>
                </a:tc>
                <a:tc>
                  <a:txBody>
                    <a:bodyPr/>
                    <a:lstStyle/>
                    <a:p>
                      <a:r>
                        <a:rPr lang="en-US" sz="1400" dirty="0"/>
                        <a:t>Thursday</a:t>
                      </a:r>
                    </a:p>
                  </a:txBody>
                  <a:tcPr/>
                </a:tc>
                <a:extLst>
                  <a:ext uri="{0D108BD9-81ED-4DB2-BD59-A6C34878D82A}">
                    <a16:rowId xmlns:a16="http://schemas.microsoft.com/office/drawing/2014/main" val="10000"/>
                  </a:ext>
                </a:extLst>
              </a:tr>
              <a:tr h="324022">
                <a:tc>
                  <a:txBody>
                    <a:bodyPr/>
                    <a:lstStyle/>
                    <a:p>
                      <a:r>
                        <a:rPr lang="en-US" sz="1400" dirty="0"/>
                        <a:t>AM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Opening Plenary </a:t>
                      </a:r>
                    </a:p>
                  </a:txBody>
                  <a:tcPr/>
                </a:tc>
                <a:tc>
                  <a:txBody>
                    <a:bodyPr/>
                    <a:lstStyle/>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1"/>
                  </a:ext>
                </a:extLst>
              </a:tr>
              <a:tr h="559271">
                <a:tc>
                  <a:txBody>
                    <a:bodyPr/>
                    <a:lstStyle/>
                    <a:p>
                      <a:r>
                        <a:rPr lang="en-US" sz="1400" dirty="0"/>
                        <a:t>AM</a:t>
                      </a:r>
                      <a:r>
                        <a:rPr lang="en-US" sz="1400" baseline="0" dirty="0"/>
                        <a:t> 2</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algn="ctr"/>
                      <a:r>
                        <a:rPr lang="en-US" sz="1400" dirty="0"/>
                        <a:t>Midweek Plenary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0002"/>
                  </a:ext>
                </a:extLst>
              </a:tr>
              <a:tr h="1278333">
                <a:tc>
                  <a:txBody>
                    <a:bodyPr/>
                    <a:lstStyle/>
                    <a:p>
                      <a:r>
                        <a:rPr lang="en-US" sz="1400" dirty="0"/>
                        <a:t>PM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802.14.4me Working Session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802.14.4me Working Session</a:t>
                      </a:r>
                    </a:p>
                  </a:txBody>
                  <a:tcPr/>
                </a:tc>
                <a:extLst>
                  <a:ext uri="{0D108BD9-81ED-4DB2-BD59-A6C34878D82A}">
                    <a16:rowId xmlns:a16="http://schemas.microsoft.com/office/drawing/2014/main" val="10003"/>
                  </a:ext>
                </a:extLst>
              </a:tr>
              <a:tr h="1278333">
                <a:tc>
                  <a:txBody>
                    <a:bodyPr/>
                    <a:lstStyle/>
                    <a:p>
                      <a:r>
                        <a:rPr lang="en-US" sz="1400" dirty="0"/>
                        <a:t>PM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802.14.4me Working Session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4"/>
                  </a:ext>
                </a:extLst>
              </a:tr>
              <a:tr h="798958">
                <a:tc>
                  <a:txBody>
                    <a:bodyPr/>
                    <a:lstStyle/>
                    <a:p>
                      <a:r>
                        <a:rPr lang="en-US" sz="1400" dirty="0"/>
                        <a:t>6:30p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Closing Plenary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774931192"/>
                  </a:ext>
                </a:extLst>
              </a:tr>
            </a:tbl>
          </a:graphicData>
        </a:graphic>
      </p:graphicFrame>
      <p:sp>
        <p:nvSpPr>
          <p:cNvPr id="3" name="TextBox 2">
            <a:extLst>
              <a:ext uri="{FF2B5EF4-FFF2-40B4-BE49-F238E27FC236}">
                <a16:creationId xmlns:a16="http://schemas.microsoft.com/office/drawing/2014/main" id="{43695B29-5A45-4944-8BB9-523EF2AE72E2}"/>
              </a:ext>
            </a:extLst>
          </p:cNvPr>
          <p:cNvSpPr txBox="1"/>
          <p:nvPr/>
        </p:nvSpPr>
        <p:spPr>
          <a:xfrm>
            <a:off x="1648918" y="5366479"/>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2851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274" y="533400"/>
            <a:ext cx="7772400" cy="1066800"/>
          </a:xfrm>
        </p:spPr>
        <p:txBody>
          <a:bodyPr/>
          <a:lstStyle/>
          <a:p>
            <a:r>
              <a:rPr lang="en-US" dirty="0"/>
              <a:t>Agenda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0" indent="0">
              <a:buNone/>
            </a:pPr>
            <a:r>
              <a:rPr lang="en-US" sz="2800" dirty="0"/>
              <a:t>	</a:t>
            </a:r>
          </a:p>
          <a:p>
            <a:pPr lvl="1"/>
            <a:r>
              <a:rPr lang="en-US" sz="2400" dirty="0"/>
              <a:t>Call for Patents</a:t>
            </a:r>
          </a:p>
          <a:p>
            <a:pPr lvl="1"/>
            <a:r>
              <a:rPr lang="en-US" sz="2400" dirty="0"/>
              <a:t>Approve Minutes</a:t>
            </a:r>
          </a:p>
          <a:p>
            <a:pPr lvl="1"/>
            <a:r>
              <a:rPr lang="en-US" sz="2400" dirty="0"/>
              <a:t>Review Submissions	</a:t>
            </a:r>
          </a:p>
          <a:p>
            <a:pPr lvl="1"/>
            <a:r>
              <a:rPr lang="en-US" sz="2400" dirty="0"/>
              <a:t>Next Steps</a:t>
            </a:r>
            <a:endParaRPr lang="en-US" sz="2000" dirty="0"/>
          </a:p>
          <a:p>
            <a:pPr lvl="1"/>
            <a:r>
              <a:rPr lang="en-US" sz="2400" dirty="0"/>
              <a:t>Review Draft Timeline</a:t>
            </a:r>
          </a:p>
          <a:p>
            <a:pPr lvl="1"/>
            <a:r>
              <a:rPr lang="en-US" sz="2400" dirty="0"/>
              <a:t>Reviewed and Upload Task List</a:t>
            </a:r>
          </a:p>
          <a:p>
            <a:pPr lvl="1"/>
            <a:r>
              <a:rPr lang="en-US" sz="2400" dirty="0"/>
              <a:t>Next meetings</a:t>
            </a:r>
            <a:endParaRPr lang="en-US" sz="1800" dirty="0"/>
          </a:p>
          <a:p>
            <a:endParaRPr lang="en-US" sz="20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44</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1129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537190"/>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5800" y="1603990"/>
            <a:ext cx="7772400" cy="4572000"/>
          </a:xfrm>
        </p:spPr>
        <p:txBody>
          <a:bodyPr/>
          <a:lstStyle/>
          <a:p>
            <a:r>
              <a:rPr lang="en-US" sz="2400" dirty="0"/>
              <a:t>2 sessions held</a:t>
            </a:r>
          </a:p>
          <a:p>
            <a:r>
              <a:rPr lang="en-US" sz="2400" dirty="0"/>
              <a:t>All pre-letter ballot submitted comments were addressed: DCN 15-23-294-02-4me</a:t>
            </a:r>
          </a:p>
          <a:p>
            <a:r>
              <a:rPr lang="en-US" sz="2400" dirty="0"/>
              <a:t>Task Group approved moving 15.4 D00 to Letter Ballot</a:t>
            </a:r>
          </a:p>
          <a:p>
            <a:pPr marR="0" indent="0">
              <a:spcBef>
                <a:spcPts val="0"/>
              </a:spcBef>
              <a:spcAft>
                <a:spcPts val="0"/>
              </a:spcAft>
              <a:buNone/>
            </a:pPr>
            <a:r>
              <a:rPr lang="en-US" sz="1600" i="1" dirty="0">
                <a:latin typeface="Arial" panose="020B0604020202020204" pitchFamily="34" charset="0"/>
                <a:ea typeface="Times New Roman" panose="02020603050405020304" pitchFamily="18" charset="0"/>
                <a:cs typeface="Times New Roman" panose="02020603050405020304" pitchFamily="18" charset="0"/>
              </a:rPr>
              <a:t>Task Group Motion:</a:t>
            </a:r>
          </a:p>
          <a:p>
            <a:pPr marR="0" indent="0">
              <a:spcBef>
                <a:spcPts val="0"/>
              </a:spcBef>
              <a:spcAft>
                <a:spcPts val="0"/>
              </a:spcAft>
              <a:buNone/>
            </a:pP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Move that TG 802.15.4me formally request that the 802.15 WG start a WG Letter Ballot requesting approval of document P802-15-04me-D00 and to forward document P802-15-04me-D00, to Standards Association ballot .</a:t>
            </a:r>
          </a:p>
          <a:p>
            <a:pPr marR="0" indent="0">
              <a:spcBef>
                <a:spcPts val="0"/>
              </a:spcBef>
              <a:spcAft>
                <a:spcPts val="0"/>
              </a:spcAft>
              <a:buNone/>
            </a:pPr>
            <a:r>
              <a:rPr lang="en-US" sz="1600" i="1" dirty="0">
                <a:latin typeface="Arial" panose="020B0604020202020204" pitchFamily="34" charset="0"/>
                <a:ea typeface="Times New Roman" panose="02020603050405020304" pitchFamily="18" charset="0"/>
                <a:cs typeface="Times New Roman" panose="02020603050405020304" pitchFamily="18" charset="0"/>
              </a:rPr>
              <a:t>Moved: Phil Beecher</a:t>
            </a:r>
          </a:p>
          <a:p>
            <a:pPr marR="0" indent="0">
              <a:spcBef>
                <a:spcPts val="0"/>
              </a:spcBef>
              <a:spcAft>
                <a:spcPts val="0"/>
              </a:spcAft>
              <a:buNone/>
            </a:pP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Second: Tero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Kivinen</a:t>
            </a:r>
            <a:endParaRPr lang="en-US" sz="1600" i="1"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1600" i="1" dirty="0">
                <a:latin typeface="Arial" panose="020B0604020202020204" pitchFamily="34" charset="0"/>
                <a:ea typeface="Times New Roman" panose="02020603050405020304" pitchFamily="18" charset="0"/>
                <a:cs typeface="Times New Roman" panose="02020603050405020304" pitchFamily="18" charset="0"/>
              </a:rPr>
              <a:t>No Objections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400" dirty="0"/>
          </a:p>
          <a:p>
            <a:r>
              <a:rPr lang="en-US" sz="2400" dirty="0"/>
              <a:t>P802.15.4 D00 Has been posted to private area	</a:t>
            </a:r>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45</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4823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685800" y="551767"/>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5800" y="1618567"/>
            <a:ext cx="7772400" cy="4572000"/>
          </a:xfrm>
        </p:spPr>
        <p:txBody>
          <a:bodyPr/>
          <a:lstStyle/>
          <a:p>
            <a:r>
              <a:rPr lang="en-US" sz="2400" dirty="0"/>
              <a:t>P802.15.4 D00 Has been posted to private area </a:t>
            </a:r>
          </a:p>
          <a:p>
            <a:r>
              <a:rPr lang="en-US" sz="2400" dirty="0"/>
              <a:t>Motion for letter ballot sent to chair</a:t>
            </a:r>
          </a:p>
          <a:p>
            <a:pPr marR="0" indent="0">
              <a:spcBef>
                <a:spcPts val="0"/>
              </a:spcBef>
              <a:spcAft>
                <a:spcPts val="0"/>
              </a:spcAft>
              <a:buNone/>
            </a:pP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Workgroup Ballot:</a:t>
            </a:r>
          </a:p>
          <a:p>
            <a:pPr marR="0" indent="0">
              <a:spcBef>
                <a:spcPts val="0"/>
              </a:spcBef>
              <a:spcAft>
                <a:spcPts val="0"/>
              </a:spcAft>
              <a:buNone/>
            </a:pP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Move that 802.15 WG start a WG Letter Ballot requesting approval of document P802-15-04me-D00, to Standards Association ballot.</a:t>
            </a:r>
          </a:p>
          <a:p>
            <a:pPr marR="0" indent="0">
              <a:spcBef>
                <a:spcPts val="0"/>
              </a:spcBef>
              <a:spcAft>
                <a:spcPts val="0"/>
              </a:spcAft>
              <a:buNone/>
            </a:pPr>
            <a:r>
              <a:rPr lang="en-US" sz="1800" i="1" dirty="0">
                <a:latin typeface="Arial" panose="020B0604020202020204" pitchFamily="34" charset="0"/>
                <a:ea typeface="Times New Roman" panose="02020603050405020304" pitchFamily="18" charset="0"/>
                <a:cs typeface="Times New Roman" panose="02020603050405020304" pitchFamily="18" charset="0"/>
              </a:rPr>
              <a:t>Moved: Gary Stuebing</a:t>
            </a:r>
          </a:p>
          <a:p>
            <a:pPr marR="0" indent="0">
              <a:spcBef>
                <a:spcPts val="0"/>
              </a:spcBef>
              <a:spcAft>
                <a:spcPts val="0"/>
              </a:spcAft>
              <a:buNone/>
            </a:pP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Second: Phil Beecher\</a:t>
            </a:r>
          </a:p>
          <a:p>
            <a:r>
              <a:rPr lang="en-US" sz="2400" dirty="0"/>
              <a:t>Task List posted DCN 15-23-0400-4me</a:t>
            </a:r>
          </a:p>
          <a:p>
            <a:r>
              <a:rPr lang="en-US" sz="2400" dirty="0"/>
              <a:t>Minutes posted DCN 15-23-0399-4me</a:t>
            </a:r>
          </a:p>
          <a:p>
            <a:r>
              <a:rPr lang="en-US" sz="2400" dirty="0"/>
              <a:t>Preliminary Draft September agenda posted DCN 15-23-0386-00-4me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46</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51861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8B3117-A358-86D8-63FA-10FAABE0DE76}"/>
              </a:ext>
            </a:extLst>
          </p:cNvPr>
          <p:cNvSpPr>
            <a:spLocks noGrp="1"/>
          </p:cNvSpPr>
          <p:nvPr>
            <p:ph type="sldNum" sz="quarter" idx="12"/>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Slide </a:t>
            </a:r>
            <a:fld id="{F2505D08-0715-054D-9FA6-823A5AFA5227}" type="slidenum">
              <a:rPr lang="en-US" altLang="en-US" smtClean="0"/>
              <a:pPr/>
              <a:t>47</a:t>
            </a:fld>
            <a:endParaRPr lang="en-US" altLang="en-US"/>
          </a:p>
        </p:txBody>
      </p:sp>
      <p:sp>
        <p:nvSpPr>
          <p:cNvPr id="4" name="TextBox 3">
            <a:extLst>
              <a:ext uri="{FF2B5EF4-FFF2-40B4-BE49-F238E27FC236}">
                <a16:creationId xmlns:a16="http://schemas.microsoft.com/office/drawing/2014/main" id="{1AE8FADA-3D26-AA36-DA9B-826475287386}"/>
              </a:ext>
            </a:extLst>
          </p:cNvPr>
          <p:cNvSpPr txBox="1"/>
          <p:nvPr/>
        </p:nvSpPr>
        <p:spPr>
          <a:xfrm>
            <a:off x="77788" y="1143000"/>
            <a:ext cx="8534400" cy="4401205"/>
          </a:xfrm>
          <a:prstGeom prst="rect">
            <a:avLst/>
          </a:prstGeom>
          <a:noFill/>
        </p:spPr>
        <p:txBody>
          <a:bodyPr wrap="square">
            <a:spAutoFit/>
          </a:bodyPr>
          <a:lstStyle/>
          <a:p>
            <a:pPr marL="685800" marR="0">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Task Group Motion:</a:t>
            </a:r>
          </a:p>
          <a:p>
            <a:pPr marL="685800" marR="0">
              <a:spcBef>
                <a:spcPts val="0"/>
              </a:spcBef>
              <a:spcAft>
                <a:spcPts val="0"/>
              </a:spcAft>
            </a:pPr>
            <a:r>
              <a:rPr lang="en-US" sz="2800" i="1" dirty="0">
                <a:effectLst/>
                <a:latin typeface="Arial" panose="020B0604020202020204" pitchFamily="34" charset="0"/>
                <a:ea typeface="Times New Roman" panose="02020603050405020304" pitchFamily="18" charset="0"/>
                <a:cs typeface="Times New Roman" panose="02020603050405020304" pitchFamily="18" charset="0"/>
              </a:rPr>
              <a:t>Move that TG 802.15.4me formally request that the 802.15 WG start a WG Letter Ballot requesting approval of document P802-15-04me-D00 and to forward document P802-15-04me-D00, to Standards Association ballot </a:t>
            </a:r>
          </a:p>
          <a:p>
            <a:pPr marL="685800" marR="0">
              <a:spcBef>
                <a:spcPts val="0"/>
              </a:spcBef>
              <a:spcAft>
                <a:spcPts val="0"/>
              </a:spcAft>
            </a:pPr>
            <a:endParaRPr lang="en-US" sz="2800" dirty="0">
              <a:latin typeface="Arial" panose="020B0604020202020204" pitchFamily="34" charset="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Moved: Phil Beecher</a:t>
            </a:r>
          </a:p>
          <a:p>
            <a:pPr marL="685800" marR="0">
              <a:spcBef>
                <a:spcPts val="0"/>
              </a:spcBef>
              <a:spcAft>
                <a:spcPts val="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Second: Tero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Kivinen</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No Objections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420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8B3117-A358-86D8-63FA-10FAABE0DE76}"/>
              </a:ext>
            </a:extLst>
          </p:cNvPr>
          <p:cNvSpPr>
            <a:spLocks noGrp="1"/>
          </p:cNvSpPr>
          <p:nvPr>
            <p:ph type="sldNum" sz="quarter" idx="12"/>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a:t>Slide </a:t>
            </a:r>
            <a:fld id="{F2505D08-0715-054D-9FA6-823A5AFA5227}" type="slidenum">
              <a:rPr lang="en-US" altLang="en-US" smtClean="0"/>
              <a:pPr/>
              <a:t>48</a:t>
            </a:fld>
            <a:endParaRPr lang="en-US" altLang="en-US"/>
          </a:p>
        </p:txBody>
      </p:sp>
      <p:sp>
        <p:nvSpPr>
          <p:cNvPr id="4" name="TextBox 3">
            <a:extLst>
              <a:ext uri="{FF2B5EF4-FFF2-40B4-BE49-F238E27FC236}">
                <a16:creationId xmlns:a16="http://schemas.microsoft.com/office/drawing/2014/main" id="{1AE8FADA-3D26-AA36-DA9B-826475287386}"/>
              </a:ext>
            </a:extLst>
          </p:cNvPr>
          <p:cNvSpPr txBox="1"/>
          <p:nvPr/>
        </p:nvSpPr>
        <p:spPr>
          <a:xfrm>
            <a:off x="152400" y="1143000"/>
            <a:ext cx="8534400" cy="3108543"/>
          </a:xfrm>
          <a:prstGeom prst="rect">
            <a:avLst/>
          </a:prstGeom>
          <a:noFill/>
        </p:spPr>
        <p:txBody>
          <a:bodyPr wrap="square">
            <a:spAutoFit/>
          </a:bodyPr>
          <a:lstStyle/>
          <a:p>
            <a:pPr marL="685800" marR="0">
              <a:spcBef>
                <a:spcPts val="0"/>
              </a:spcBef>
              <a:spcAft>
                <a:spcPts val="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Workgroup Ballot:</a:t>
            </a:r>
          </a:p>
          <a:p>
            <a:pPr marL="685800" marR="0">
              <a:spcBef>
                <a:spcPts val="0"/>
              </a:spcBef>
              <a:spcAft>
                <a:spcPts val="0"/>
              </a:spcAft>
            </a:pPr>
            <a:r>
              <a:rPr lang="en-US" sz="2800" i="1" dirty="0">
                <a:effectLst/>
                <a:latin typeface="Arial" panose="020B0604020202020204" pitchFamily="34" charset="0"/>
                <a:ea typeface="Times New Roman" panose="02020603050405020304" pitchFamily="18" charset="0"/>
                <a:cs typeface="Times New Roman" panose="02020603050405020304" pitchFamily="18" charset="0"/>
              </a:rPr>
              <a:t>Move that 802.15 WG start a WG Letter Ballot requesting approval of document P802-15-04me-D00, to Standards Association ballot.</a:t>
            </a:r>
          </a:p>
          <a:p>
            <a:pPr marL="685800" marR="0">
              <a:spcBef>
                <a:spcPts val="0"/>
              </a:spcBef>
              <a:spcAft>
                <a:spcPts val="0"/>
              </a:spcAft>
            </a:pPr>
            <a:endParaRPr lang="en-US" sz="2800" dirty="0">
              <a:latin typeface="Arial" panose="020B0604020202020204" pitchFamily="34" charset="0"/>
              <a:ea typeface="Times New Roman" panose="02020603050405020304" pitchFamily="18" charset="0"/>
              <a:cs typeface="Times New Roman" panose="02020603050405020304" pitchFamily="18" charset="0"/>
            </a:endParaRPr>
          </a:p>
          <a:p>
            <a:pPr marL="685800" marR="0">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Moved: Gary Stuebing</a:t>
            </a:r>
          </a:p>
          <a:p>
            <a:pPr marL="685800" marR="0">
              <a:spcBef>
                <a:spcPts val="0"/>
              </a:spcBef>
              <a:spcAft>
                <a:spcPts val="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Second: Phil Beecher</a:t>
            </a:r>
          </a:p>
        </p:txBody>
      </p:sp>
    </p:spTree>
    <p:extLst>
      <p:ext uri="{BB962C8B-B14F-4D97-AF65-F5344CB8AC3E}">
        <p14:creationId xmlns:p14="http://schemas.microsoft.com/office/powerpoint/2010/main" val="143308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516A2-CF63-EDF1-E9B4-AAC07969E37A}"/>
              </a:ext>
            </a:extLst>
          </p:cNvPr>
          <p:cNvSpPr>
            <a:spLocks noGrp="1"/>
          </p:cNvSpPr>
          <p:nvPr>
            <p:ph idx="1"/>
          </p:nvPr>
        </p:nvSpPr>
        <p:spPr>
          <a:xfrm>
            <a:off x="647700" y="1066800"/>
            <a:ext cx="7772400" cy="4114800"/>
          </a:xfrm>
        </p:spPr>
        <p:txBody>
          <a:bodyPr/>
          <a:lstStyle/>
          <a:p>
            <a:pPr marL="0" indent="0">
              <a:buNone/>
            </a:pPr>
            <a:endParaRPr lang="en-US" sz="2000" dirty="0"/>
          </a:p>
          <a:p>
            <a:r>
              <a:rPr lang="en-US" sz="2000" dirty="0"/>
              <a:t>Jul/23 – REVIEW DRAFT REVISION – Workgroup Ballot</a:t>
            </a:r>
          </a:p>
          <a:p>
            <a:r>
              <a:rPr lang="en-US" sz="2000" dirty="0"/>
              <a:t>Sep/23 – Review of Comments (Form CRG)</a:t>
            </a:r>
          </a:p>
          <a:p>
            <a:r>
              <a:rPr lang="en-US" sz="2000" dirty="0"/>
              <a:t>Nov/23 – Comment  Resolution and Recirc (Reform CRG)</a:t>
            </a:r>
          </a:p>
          <a:p>
            <a:r>
              <a:rPr lang="en-US" sz="2000" dirty="0"/>
              <a:t>Mar/24 – Sponsor Ballot and CRG</a:t>
            </a:r>
          </a:p>
          <a:p>
            <a:r>
              <a:rPr lang="en-US" sz="2000" dirty="0"/>
              <a:t>May/24 – Sponsor Recirc (CRG)</a:t>
            </a:r>
          </a:p>
          <a:p>
            <a:r>
              <a:rPr lang="en-US" sz="2000" dirty="0"/>
              <a:t>Jul/24 – Sponsor Recirc(CRG)</a:t>
            </a:r>
          </a:p>
          <a:p>
            <a:r>
              <a:rPr lang="en-US" sz="2000" dirty="0"/>
              <a:t>Sep/24 – Submit to </a:t>
            </a:r>
            <a:r>
              <a:rPr lang="en-US" sz="2000" dirty="0" err="1"/>
              <a:t>Revcom</a:t>
            </a:r>
            <a:endParaRPr lang="en-US" sz="2000" dirty="0"/>
          </a:p>
          <a:p>
            <a:endParaRPr lang="en-US" sz="2000" dirty="0"/>
          </a:p>
          <a:p>
            <a:endParaRPr lang="en-US" dirty="0"/>
          </a:p>
        </p:txBody>
      </p:sp>
      <p:sp>
        <p:nvSpPr>
          <p:cNvPr id="3" name="Slide Number Placeholder 2">
            <a:extLst>
              <a:ext uri="{FF2B5EF4-FFF2-40B4-BE49-F238E27FC236}">
                <a16:creationId xmlns:a16="http://schemas.microsoft.com/office/drawing/2014/main" id="{A8190534-3624-E059-6343-FB188EC8F971}"/>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49</a:t>
            </a:fld>
            <a:endParaRPr lang="en-US" altLang="en-US"/>
          </a:p>
        </p:txBody>
      </p:sp>
      <p:sp>
        <p:nvSpPr>
          <p:cNvPr id="4" name="Title 1">
            <a:extLst>
              <a:ext uri="{FF2B5EF4-FFF2-40B4-BE49-F238E27FC236}">
                <a16:creationId xmlns:a16="http://schemas.microsoft.com/office/drawing/2014/main" id="{60AEDFFC-F93F-7672-7411-F1ACF06C34FE}"/>
              </a:ext>
            </a:extLst>
          </p:cNvPr>
          <p:cNvSpPr txBox="1">
            <a:spLocks/>
          </p:cNvSpPr>
          <p:nvPr/>
        </p:nvSpPr>
        <p:spPr bwMode="auto">
          <a:xfrm>
            <a:off x="647700" y="533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Draft Timeline </a:t>
            </a:r>
          </a:p>
        </p:txBody>
      </p:sp>
    </p:spTree>
    <p:extLst>
      <p:ext uri="{BB962C8B-B14F-4D97-AF65-F5344CB8AC3E}">
        <p14:creationId xmlns:p14="http://schemas.microsoft.com/office/powerpoint/2010/main" val="230308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pic>
        <p:nvPicPr>
          <p:cNvPr id="3" name="Picture 2">
            <a:extLst>
              <a:ext uri="{FF2B5EF4-FFF2-40B4-BE49-F238E27FC236}">
                <a16:creationId xmlns:a16="http://schemas.microsoft.com/office/drawing/2014/main" id="{C70FA703-9326-D478-0AA7-A7914CB49742}"/>
              </a:ext>
            </a:extLst>
          </p:cNvPr>
          <p:cNvPicPr>
            <a:picLocks noChangeAspect="1"/>
          </p:cNvPicPr>
          <p:nvPr/>
        </p:nvPicPr>
        <p:blipFill>
          <a:blip r:embed="rId2"/>
          <a:stretch>
            <a:fillRect/>
          </a:stretch>
        </p:blipFill>
        <p:spPr>
          <a:xfrm>
            <a:off x="708941" y="1253667"/>
            <a:ext cx="7802318" cy="5230507"/>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(BAN/VAN)</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50</a:t>
            </a:fld>
            <a:endParaRPr lang="en-US" dirty="0"/>
          </a:p>
        </p:txBody>
      </p:sp>
    </p:spTree>
    <p:extLst>
      <p:ext uri="{BB962C8B-B14F-4D97-AF65-F5344CB8AC3E}">
        <p14:creationId xmlns:p14="http://schemas.microsoft.com/office/powerpoint/2010/main" val="4084250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1600" b="1" dirty="0"/>
              <a:t>Objective</a:t>
            </a:r>
            <a:r>
              <a:rPr lang="en-US" altLang="ja-JP" sz="1600" dirty="0"/>
              <a:t>: E</a:t>
            </a:r>
            <a:r>
              <a:rPr kumimoji="1" lang="en-US" altLang="ja-JP" sz="1600" dirty="0"/>
              <a:t>nhancements to the BAN Ultra Wideband (UWB) physical layer (PHY) and media access control (MAC) to support enhanced dependability to a human BAN (</a:t>
            </a:r>
            <a:r>
              <a:rPr kumimoji="1" lang="en-US" altLang="ja-JP" sz="1600" dirty="0">
                <a:solidFill>
                  <a:srgbClr val="FF0000"/>
                </a:solidFill>
              </a:rPr>
              <a:t>HBAN</a:t>
            </a:r>
            <a:r>
              <a:rPr kumimoji="1" lang="en-US" altLang="ja-JP" sz="1600" dirty="0"/>
              <a:t>) and adds support for vehicle body area networks (</a:t>
            </a:r>
            <a:r>
              <a:rPr kumimoji="1" lang="en-US" altLang="ja-JP" sz="1600" dirty="0">
                <a:solidFill>
                  <a:srgbClr val="FF0000"/>
                </a:solidFill>
              </a:rPr>
              <a:t>VBAN</a:t>
            </a:r>
            <a:r>
              <a:rPr kumimoji="1" lang="en-US" altLang="ja-JP" sz="1600" dirty="0"/>
              <a:t>), a coordinator in a vehicle with devices around the vehicular cabin.</a:t>
            </a:r>
          </a:p>
          <a:p>
            <a:pPr marL="0" indent="0">
              <a:lnSpc>
                <a:spcPts val="2100"/>
              </a:lnSpc>
              <a:buNone/>
            </a:pPr>
            <a:r>
              <a:rPr lang="en-US" altLang="ja-JP" sz="1600" b="1" dirty="0"/>
              <a:t>Action:  </a:t>
            </a:r>
          </a:p>
          <a:p>
            <a:pPr>
              <a:lnSpc>
                <a:spcPts val="2100"/>
              </a:lnSpc>
              <a:buFont typeface="Arial" panose="020B0604020202020204" pitchFamily="34" charset="0"/>
              <a:buChar char="•"/>
            </a:pPr>
            <a:r>
              <a:rPr lang="en-US" altLang="ja-JP" sz="1600" dirty="0">
                <a:solidFill>
                  <a:srgbClr val="FF0000"/>
                </a:solidFill>
                <a:highlight>
                  <a:srgbClr val="FFFF00"/>
                </a:highlight>
              </a:rPr>
              <a:t>Making draft#1 of Summered Draft Proposals</a:t>
            </a:r>
          </a:p>
          <a:p>
            <a:pPr>
              <a:lnSpc>
                <a:spcPts val="2100"/>
              </a:lnSpc>
              <a:buFont typeface="Arial" panose="020B0604020202020204" pitchFamily="34" charset="0"/>
              <a:buChar char="•"/>
            </a:pPr>
            <a:r>
              <a:rPr lang="en-US" altLang="ja-JP" sz="1600" dirty="0">
                <a:solidFill>
                  <a:srgbClr val="FF0000"/>
                </a:solidFill>
              </a:rPr>
              <a:t>Finalize Channel and Coexisting Models</a:t>
            </a:r>
          </a:p>
          <a:p>
            <a:pPr>
              <a:lnSpc>
                <a:spcPts val="2100"/>
              </a:lnSpc>
              <a:buFont typeface="Arial" panose="020B0604020202020204" pitchFamily="34" charset="0"/>
              <a:buChar char="•"/>
            </a:pPr>
            <a:r>
              <a:rPr lang="en-US" altLang="ja-JP" sz="1600" dirty="0">
                <a:solidFill>
                  <a:srgbClr val="FF0000"/>
                </a:solidFill>
              </a:rPr>
              <a:t>Summary of Technologies in PHY; Channel Coding According to 8 QoS Levels of Packets and  Coexistence Levels, Interference Mitigation, etc.  </a:t>
            </a:r>
          </a:p>
          <a:p>
            <a:pPr>
              <a:lnSpc>
                <a:spcPts val="2100"/>
              </a:lnSpc>
              <a:buFont typeface="Arial" panose="020B0604020202020204" pitchFamily="34" charset="0"/>
              <a:buChar char="•"/>
            </a:pPr>
            <a:r>
              <a:rPr lang="en-US" altLang="ja-JP" sz="1600" dirty="0">
                <a:solidFill>
                  <a:srgbClr val="FF0000"/>
                </a:solidFill>
              </a:rPr>
              <a:t>Summary of Technologies in MAC; Channel Management, CCA, Hybrid Contention Free/Access Protocol </a:t>
            </a:r>
            <a:r>
              <a:rPr kumimoji="1" lang="en-US" altLang="ja-JP" sz="1600" b="0" i="0" u="none" strike="noStrike" kern="0" cap="none" spc="0" normalizeH="0" baseline="0" noProof="0" dirty="0">
                <a:ln>
                  <a:noFill/>
                </a:ln>
                <a:solidFill>
                  <a:srgbClr val="FF0000"/>
                </a:solidFill>
                <a:effectLst/>
                <a:uLnTx/>
                <a:uFillTx/>
                <a:latin typeface="Arial"/>
                <a:ea typeface="+mn-ea"/>
                <a:cs typeface="+mn-cs"/>
              </a:rPr>
              <a:t>According to 8 QoS’s and Coexistences.</a:t>
            </a:r>
            <a:endParaRPr lang="en-US" altLang="ja-JP" sz="1600" dirty="0">
              <a:solidFill>
                <a:srgbClr val="FF0000"/>
              </a:solidFill>
            </a:endParaRPr>
          </a:p>
          <a:p>
            <a:pPr>
              <a:lnSpc>
                <a:spcPts val="2100"/>
              </a:lnSpc>
              <a:buFont typeface="Arial" panose="020B0604020202020204" pitchFamily="34" charset="0"/>
              <a:buChar char="•"/>
            </a:pPr>
            <a:r>
              <a:rPr lang="en-US" altLang="ja-JP" sz="1600" dirty="0">
                <a:solidFill>
                  <a:srgbClr val="FF0000"/>
                </a:solidFill>
              </a:rPr>
              <a:t>Harmonization or Commonality with 4ab in Coexistence and Feasible Implementation of 6ma and 4ab</a:t>
            </a:r>
          </a:p>
          <a:p>
            <a:pPr>
              <a:lnSpc>
                <a:spcPts val="2100"/>
              </a:lnSpc>
              <a:buFont typeface="Arial" panose="020B0604020202020204" pitchFamily="34" charset="0"/>
              <a:buChar char="•"/>
            </a:pPr>
            <a:r>
              <a:rPr lang="en-US" altLang="ja-JP" sz="1600" dirty="0">
                <a:solidFill>
                  <a:srgbClr val="FF0000"/>
                </a:solidFill>
              </a:rPr>
              <a:t>Feasibility of TSN of 802.1 in MAC</a:t>
            </a:r>
          </a:p>
          <a:p>
            <a:pPr>
              <a:lnSpc>
                <a:spcPts val="2100"/>
              </a:lnSpc>
              <a:buFont typeface="Arial" panose="020B0604020202020204" pitchFamily="34" charset="0"/>
              <a:buChar char="•"/>
            </a:pPr>
            <a:r>
              <a:rPr lang="en-US" altLang="ja-JP" sz="1600" b="1" dirty="0"/>
              <a:t>Next Things to Do</a:t>
            </a:r>
            <a:r>
              <a:rPr lang="ja-JP" altLang="en-US" sz="1600" b="1" dirty="0"/>
              <a:t>：</a:t>
            </a:r>
            <a:endParaRPr lang="en-US" altLang="ja-JP" sz="1600" b="1" dirty="0"/>
          </a:p>
          <a:p>
            <a:pPr marL="0" indent="0">
              <a:lnSpc>
                <a:spcPts val="2100"/>
              </a:lnSpc>
              <a:buNone/>
            </a:pPr>
            <a:r>
              <a:rPr lang="en-US" altLang="ja-JP" sz="1600" dirty="0">
                <a:solidFill>
                  <a:srgbClr val="FF0000"/>
                </a:solidFill>
              </a:rPr>
              <a:t>     Finalize draft#1 of Integrated Proposal to Satisfy Technical Requirements</a:t>
            </a:r>
            <a:endParaRPr lang="en-US" altLang="ja-JP" sz="16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2800" b="1" dirty="0"/>
              <a:t>Objectives of TG 6ma – Enhanced Dependability Body Area Network (</a:t>
            </a:r>
            <a:r>
              <a:rPr kumimoji="1" lang="en-US" altLang="ja-JP" sz="2800" b="1" dirty="0">
                <a:solidFill>
                  <a:srgbClr val="FF0000"/>
                </a:solidFill>
              </a:rPr>
              <a:t>ED-BAN</a:t>
            </a:r>
            <a:r>
              <a:rPr kumimoji="1" lang="en-US" altLang="ja-JP" sz="2800" b="1" dirty="0"/>
              <a:t>)</a:t>
            </a:r>
            <a:endParaRPr kumimoji="1" lang="ja-JP" altLang="en-US" sz="2800" b="1" dirty="0"/>
          </a:p>
        </p:txBody>
      </p:sp>
      <p:sp>
        <p:nvSpPr>
          <p:cNvPr id="6" name="Foliennummernplatzhalter 3">
            <a:extLst>
              <a:ext uri="{FF2B5EF4-FFF2-40B4-BE49-F238E27FC236}">
                <a16:creationId xmlns:a16="http://schemas.microsoft.com/office/drawing/2014/main" id="{32357B95-4F4E-2EA2-585B-CFA9D0B6EB3B}"/>
              </a:ext>
            </a:extLst>
          </p:cNvPr>
          <p:cNvSpPr txBox="1">
            <a:spLocks/>
          </p:cNvSpPr>
          <p:nvPr/>
        </p:nvSpPr>
        <p:spPr>
          <a:xfrm>
            <a:off x="4261084" y="6425172"/>
            <a:ext cx="722312" cy="33885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51</a:t>
            </a:fld>
            <a:endParaRPr lang="en-US" sz="1200" dirty="0"/>
          </a:p>
        </p:txBody>
      </p:sp>
    </p:spTree>
    <p:extLst>
      <p:ext uri="{BB962C8B-B14F-4D97-AF65-F5344CB8AC3E}">
        <p14:creationId xmlns:p14="http://schemas.microsoft.com/office/powerpoint/2010/main" val="356175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6" y="1104900"/>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July 10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Berlin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0-22:30  July 10(MON)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July 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 July 11-1:00 July 12(WED)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in Berlin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16:00-17:00  July(WED)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15: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00-17:00 July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10-14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2023</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FBCBA4C0-3E9C-1FAD-092B-C45D16014D9B}"/>
              </a:ext>
            </a:extLst>
          </p:cNvPr>
          <p:cNvPicPr>
            <a:picLocks noChangeAspect="1"/>
          </p:cNvPicPr>
          <p:nvPr/>
        </p:nvPicPr>
        <p:blipFill rotWithShape="1">
          <a:blip r:embed="rId3"/>
          <a:srcRect t="17619" r="28910" b="23571"/>
          <a:stretch/>
        </p:blipFill>
        <p:spPr>
          <a:xfrm>
            <a:off x="791062" y="2133600"/>
            <a:ext cx="7561875" cy="4216095"/>
          </a:xfrm>
          <a:prstGeom prst="rect">
            <a:avLst/>
          </a:prstGeom>
        </p:spPr>
      </p:pic>
      <p:sp>
        <p:nvSpPr>
          <p:cNvPr id="4" name="Foliennummernplatzhalter 3">
            <a:extLst>
              <a:ext uri="{FF2B5EF4-FFF2-40B4-BE49-F238E27FC236}">
                <a16:creationId xmlns:a16="http://schemas.microsoft.com/office/drawing/2014/main" id="{DD34F058-C9A9-443C-1829-B9319CB15E7D}"/>
              </a:ext>
            </a:extLst>
          </p:cNvPr>
          <p:cNvSpPr txBox="1">
            <a:spLocks/>
          </p:cNvSpPr>
          <p:nvPr/>
        </p:nvSpPr>
        <p:spPr>
          <a:xfrm>
            <a:off x="4261084" y="6425172"/>
            <a:ext cx="722312" cy="33885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52</a:t>
            </a:fld>
            <a:endParaRPr lang="en-US" sz="1200" dirty="0"/>
          </a:p>
        </p:txBody>
      </p:sp>
    </p:spTree>
    <p:extLst>
      <p:ext uri="{BB962C8B-B14F-4D97-AF65-F5344CB8AC3E}">
        <p14:creationId xmlns:p14="http://schemas.microsoft.com/office/powerpoint/2010/main" val="3216736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6" y="1104900"/>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July 10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Berlin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0-22:30  July 10(MON)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July 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 July 11-1:00 July 12(WED)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in Berlin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16:00-17:00  July(WED)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15: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00-17:00 July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10-14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2023</a:t>
            </a:r>
            <a:endParaRPr kumimoji="1" lang="ja-JP" altLang="en-US" sz="2400" b="1" dirty="0">
              <a:latin typeface="ＭＳ Ｐゴシック" panose="020B0600070205080204" pitchFamily="50" charset="-128"/>
              <a:ea typeface="ＭＳ Ｐゴシック" panose="020B0600070205080204" pitchFamily="50" charset="-128"/>
            </a:endParaRPr>
          </a:p>
        </p:txBody>
      </p:sp>
      <p:graphicFrame>
        <p:nvGraphicFramePr>
          <p:cNvPr id="4" name="表 3">
            <a:extLst>
              <a:ext uri="{FF2B5EF4-FFF2-40B4-BE49-F238E27FC236}">
                <a16:creationId xmlns:a16="http://schemas.microsoft.com/office/drawing/2014/main" id="{C97CA144-6B78-866E-FB49-7EEC0C830FE8}"/>
              </a:ext>
            </a:extLst>
          </p:cNvPr>
          <p:cNvGraphicFramePr>
            <a:graphicFrameLocks noGrp="1"/>
          </p:cNvGraphicFramePr>
          <p:nvPr>
            <p:extLst>
              <p:ext uri="{D42A27DB-BD31-4B8C-83A1-F6EECF244321}">
                <p14:modId xmlns:p14="http://schemas.microsoft.com/office/powerpoint/2010/main" val="2441912021"/>
              </p:ext>
            </p:extLst>
          </p:nvPr>
        </p:nvGraphicFramePr>
        <p:xfrm>
          <a:off x="914400" y="2209213"/>
          <a:ext cx="5943600" cy="1466850"/>
        </p:xfrm>
        <a:graphic>
          <a:graphicData uri="http://schemas.openxmlformats.org/drawingml/2006/table">
            <a:tbl>
              <a:tblPr/>
              <a:tblGrid>
                <a:gridCol w="4704436">
                  <a:extLst>
                    <a:ext uri="{9D8B030D-6E8A-4147-A177-3AD203B41FA5}">
                      <a16:colId xmlns:a16="http://schemas.microsoft.com/office/drawing/2014/main" val="1187159433"/>
                    </a:ext>
                  </a:extLst>
                </a:gridCol>
                <a:gridCol w="1239164">
                  <a:extLst>
                    <a:ext uri="{9D8B030D-6E8A-4147-A177-3AD203B41FA5}">
                      <a16:colId xmlns:a16="http://schemas.microsoft.com/office/drawing/2014/main" val="1492297448"/>
                    </a:ext>
                  </a:extLst>
                </a:gridCol>
              </a:tblGrid>
              <a:tr h="196850">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Session1,    MON  PM1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477096160"/>
                  </a:ext>
                </a:extLst>
              </a:tr>
              <a:tr h="196850">
                <a:tc gridSpan="2">
                  <a:txBody>
                    <a:bodyPr/>
                    <a:lstStyle/>
                    <a:p>
                      <a:pPr algn="l" fontAlgn="b"/>
                      <a:r>
                        <a:rPr lang="en-US" sz="1200" b="1" i="0" u="none" strike="noStrike" dirty="0">
                          <a:effectLst/>
                          <a:latin typeface="Arial" panose="020B0604020202020204" pitchFamily="34" charset="0"/>
                        </a:rPr>
                        <a:t>       1:30 PM - 3:30PM July 10(MON) Local Atlanta Time of Berlin (UTC+2)</a:t>
                      </a: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3782979770"/>
                  </a:ext>
                </a:extLst>
              </a:tr>
              <a:tr h="196850">
                <a:tc gridSpan="2">
                  <a:txBody>
                    <a:bodyPr/>
                    <a:lstStyle/>
                    <a:p>
                      <a:pPr algn="l" fontAlgn="b"/>
                      <a:r>
                        <a:rPr lang="en-US" sz="1200" b="1" i="0" u="none" strike="noStrike" dirty="0">
                          <a:solidFill>
                            <a:srgbClr val="FF0000"/>
                          </a:solidFill>
                          <a:effectLst/>
                          <a:latin typeface="Arial" panose="020B0604020202020204" pitchFamily="34" charset="0"/>
                        </a:rPr>
                        <a:t>      8:30PM July 10(MON) -10:30 July 10(MON) (UTC-4:00) Japan &amp; Korea Time, </a:t>
                      </a: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1535386941"/>
                  </a:ext>
                </a:extLst>
              </a:tr>
              <a:tr h="254000">
                <a:tc>
                  <a:txBody>
                    <a:bodyPr/>
                    <a:lstStyle/>
                    <a:p>
                      <a:pPr algn="l" fontAlgn="b"/>
                      <a:r>
                        <a:rPr lang="en-US" sz="1200" b="1" i="0" u="none" strike="noStrike">
                          <a:effectLst/>
                          <a:latin typeface="Arial" panose="020B0604020202020204" pitchFamily="34" charset="0"/>
                        </a:rPr>
                        <a:t>       11:30-13:30AM July 10</a:t>
                      </a:r>
                      <a:r>
                        <a:rPr lang="en-US" sz="1200" b="1" i="0" u="none" strike="noStrike">
                          <a:effectLst/>
                          <a:latin typeface="Yu Gothic" panose="020B0400000000000000" pitchFamily="50" charset="-128"/>
                          <a:ea typeface="Yu Gothic" panose="020B0400000000000000" pitchFamily="50" charset="-128"/>
                        </a:rPr>
                        <a:t>(</a:t>
                      </a:r>
                      <a:r>
                        <a:rPr lang="en-US" sz="1200" b="1" i="0" u="none" strike="noStrike">
                          <a:effectLst/>
                          <a:latin typeface="Arial" panose="020B0604020202020204" pitchFamily="34" charset="0"/>
                        </a:rPr>
                        <a:t>MON) UTC</a:t>
                      </a: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013542890"/>
                  </a:ext>
                </a:extLst>
              </a:tr>
              <a:tr h="228600">
                <a:tc gridSpan="2">
                  <a:txBody>
                    <a:bodyPr/>
                    <a:lstStyle/>
                    <a:p>
                      <a:pPr algn="l" fontAlgn="b"/>
                      <a:endParaRPr lang="en-US" sz="1000" b="0" i="0" u="sng" strike="noStrike" dirty="0">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3266878418"/>
                  </a:ext>
                </a:extLst>
              </a:tr>
              <a:tr h="196850">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04729743"/>
                  </a:ext>
                </a:extLst>
              </a:tr>
              <a:tr h="196850">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484909130"/>
                  </a:ext>
                </a:extLst>
              </a:tr>
            </a:tbl>
          </a:graphicData>
        </a:graphic>
      </p:graphicFrame>
      <p:graphicFrame>
        <p:nvGraphicFramePr>
          <p:cNvPr id="8" name="表 7">
            <a:extLst>
              <a:ext uri="{FF2B5EF4-FFF2-40B4-BE49-F238E27FC236}">
                <a16:creationId xmlns:a16="http://schemas.microsoft.com/office/drawing/2014/main" id="{6CB36253-04D5-88D2-9B57-FB39AD86834F}"/>
              </a:ext>
            </a:extLst>
          </p:cNvPr>
          <p:cNvGraphicFramePr>
            <a:graphicFrameLocks noGrp="1"/>
          </p:cNvGraphicFramePr>
          <p:nvPr>
            <p:extLst>
              <p:ext uri="{D42A27DB-BD31-4B8C-83A1-F6EECF244321}">
                <p14:modId xmlns:p14="http://schemas.microsoft.com/office/powerpoint/2010/main" val="3615756872"/>
              </p:ext>
            </p:extLst>
          </p:nvPr>
        </p:nvGraphicFramePr>
        <p:xfrm>
          <a:off x="914400" y="3125095"/>
          <a:ext cx="6096000" cy="1441450"/>
        </p:xfrm>
        <a:graphic>
          <a:graphicData uri="http://schemas.openxmlformats.org/drawingml/2006/table">
            <a:tbl>
              <a:tblPr/>
              <a:tblGrid>
                <a:gridCol w="5115156">
                  <a:extLst>
                    <a:ext uri="{9D8B030D-6E8A-4147-A177-3AD203B41FA5}">
                      <a16:colId xmlns:a16="http://schemas.microsoft.com/office/drawing/2014/main" val="1031125184"/>
                    </a:ext>
                  </a:extLst>
                </a:gridCol>
                <a:gridCol w="980844">
                  <a:extLst>
                    <a:ext uri="{9D8B030D-6E8A-4147-A177-3AD203B41FA5}">
                      <a16:colId xmlns:a16="http://schemas.microsoft.com/office/drawing/2014/main" val="2723681179"/>
                    </a:ext>
                  </a:extLst>
                </a:gridCol>
              </a:tblGrid>
              <a:tr h="228600">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Session2,  Tue  PM2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666753233"/>
                  </a:ext>
                </a:extLst>
              </a:tr>
              <a:tr h="196850">
                <a:tc>
                  <a:txBody>
                    <a:bodyPr/>
                    <a:lstStyle/>
                    <a:p>
                      <a:pPr algn="l" fontAlgn="b"/>
                      <a:r>
                        <a:rPr lang="en-US" sz="1100" b="1" i="0" u="none" strike="noStrike" dirty="0">
                          <a:effectLst/>
                          <a:latin typeface="Arial" panose="020B0604020202020204" pitchFamily="34" charset="0"/>
                        </a:rPr>
                        <a:t>      4:00-6:00PM July 11 (TUE)Local Berlin Time(UTC+2)</a:t>
                      </a: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499047796"/>
                  </a:ext>
                </a:extLst>
              </a:tr>
              <a:tr h="196850">
                <a:tc gridSpan="2">
                  <a:txBody>
                    <a:bodyPr/>
                    <a:lstStyle/>
                    <a:p>
                      <a:pPr algn="l" fontAlgn="b"/>
                      <a:r>
                        <a:rPr lang="en-US" sz="1100" b="1" i="0" u="none" strike="noStrike" dirty="0">
                          <a:solidFill>
                            <a:srgbClr val="FF0000"/>
                          </a:solidFill>
                          <a:effectLst/>
                          <a:latin typeface="Arial" panose="020B0604020202020204" pitchFamily="34" charset="0"/>
                        </a:rPr>
                        <a:t>      11:00PM July 11(TUE) -1:00 July 12(WED) (UTC-4:00) Japan &amp; Korea Time, </a:t>
                      </a: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4126309479"/>
                  </a:ext>
                </a:extLst>
              </a:tr>
              <a:tr h="196850">
                <a:tc>
                  <a:txBody>
                    <a:bodyPr/>
                    <a:lstStyle/>
                    <a:p>
                      <a:pPr algn="l" fontAlgn="b"/>
                      <a:r>
                        <a:rPr lang="en-US" sz="1100" b="1" i="0" u="none" strike="noStrike" dirty="0">
                          <a:effectLst/>
                          <a:latin typeface="Arial" panose="020B0604020202020204" pitchFamily="34" charset="0"/>
                        </a:rPr>
                        <a:t>     2:00 - 4:00PM July 11(TUE) UTC</a:t>
                      </a: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337782491"/>
                  </a:ext>
                </a:extLst>
              </a:tr>
              <a:tr h="228600">
                <a:tc gridSpan="2">
                  <a:txBody>
                    <a:bodyPr/>
                    <a:lstStyle/>
                    <a:p>
                      <a:pPr algn="l" fontAlgn="b"/>
                      <a:endParaRPr lang="en-US" sz="900" b="0" i="0" u="sng" strike="noStrike" dirty="0">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298570092"/>
                  </a:ext>
                </a:extLst>
              </a:tr>
              <a:tr h="196850">
                <a:tc>
                  <a:txBody>
                    <a:bodyPr/>
                    <a:lstStyle/>
                    <a:p>
                      <a:pPr algn="l" fontAlgn="b"/>
                      <a:endParaRPr 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811434562"/>
                  </a:ext>
                </a:extLst>
              </a:tr>
              <a:tr h="196850">
                <a:tc>
                  <a:txBody>
                    <a:bodyPr/>
                    <a:lstStyle/>
                    <a:p>
                      <a:pPr algn="l" fontAlgn="b"/>
                      <a:endParaRPr 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97113123"/>
                  </a:ext>
                </a:extLst>
              </a:tr>
            </a:tbl>
          </a:graphicData>
        </a:graphic>
      </p:graphicFrame>
      <p:graphicFrame>
        <p:nvGraphicFramePr>
          <p:cNvPr id="9" name="表 8">
            <a:extLst>
              <a:ext uri="{FF2B5EF4-FFF2-40B4-BE49-F238E27FC236}">
                <a16:creationId xmlns:a16="http://schemas.microsoft.com/office/drawing/2014/main" id="{2022965D-BE9E-0838-C3D8-35EEC118CF5E}"/>
              </a:ext>
            </a:extLst>
          </p:cNvPr>
          <p:cNvGraphicFramePr>
            <a:graphicFrameLocks noGrp="1"/>
          </p:cNvGraphicFramePr>
          <p:nvPr>
            <p:extLst>
              <p:ext uri="{D42A27DB-BD31-4B8C-83A1-F6EECF244321}">
                <p14:modId xmlns:p14="http://schemas.microsoft.com/office/powerpoint/2010/main" val="2032396569"/>
              </p:ext>
            </p:extLst>
          </p:nvPr>
        </p:nvGraphicFramePr>
        <p:xfrm>
          <a:off x="886870" y="3764461"/>
          <a:ext cx="6096000" cy="1919039"/>
        </p:xfrm>
        <a:graphic>
          <a:graphicData uri="http://schemas.openxmlformats.org/drawingml/2006/table">
            <a:tbl>
              <a:tblPr/>
              <a:tblGrid>
                <a:gridCol w="5376427">
                  <a:extLst>
                    <a:ext uri="{9D8B030D-6E8A-4147-A177-3AD203B41FA5}">
                      <a16:colId xmlns:a16="http://schemas.microsoft.com/office/drawing/2014/main" val="2363363819"/>
                    </a:ext>
                  </a:extLst>
                </a:gridCol>
                <a:gridCol w="719573">
                  <a:extLst>
                    <a:ext uri="{9D8B030D-6E8A-4147-A177-3AD203B41FA5}">
                      <a16:colId xmlns:a16="http://schemas.microsoft.com/office/drawing/2014/main" val="3587861319"/>
                    </a:ext>
                  </a:extLst>
                </a:gridCol>
              </a:tblGrid>
              <a:tr h="170031">
                <a:tc gridSpan="2">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640832377"/>
                  </a:ext>
                </a:extLst>
              </a:tr>
              <a:tr h="453974">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Session3,  WED  AM1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p>
                      <a:pPr algn="l" fontAlgn="b"/>
                      <a:r>
                        <a:rPr lang="en-US" sz="1200" b="1" i="0" u="none" strike="noStrike" dirty="0">
                          <a:effectLst/>
                          <a:latin typeface="Arial" panose="020B0604020202020204" pitchFamily="34" charset="0"/>
                        </a:rPr>
                        <a:t>       9:00 – 10:00 July 12(WED) </a:t>
                      </a:r>
                      <a:r>
                        <a:rPr lang="en-US" sz="1200" b="1" i="0" u="none" strike="noStrike" dirty="0" err="1">
                          <a:effectLst/>
                          <a:latin typeface="Arial" panose="020B0604020202020204" pitchFamily="34" charset="0"/>
                        </a:rPr>
                        <a:t>ocal</a:t>
                      </a:r>
                      <a:r>
                        <a:rPr lang="en-US" sz="1200" b="1" i="0" u="none" strike="noStrike" dirty="0">
                          <a:effectLst/>
                          <a:latin typeface="Arial" panose="020B0604020202020204" pitchFamily="34" charset="0"/>
                        </a:rPr>
                        <a:t> Berlin Time(UTC+2)</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2871108171"/>
                  </a:ext>
                </a:extLst>
              </a:tr>
              <a:tr h="233405">
                <a:tc gridSpan="2">
                  <a:txBody>
                    <a:bodyPr/>
                    <a:lstStyle/>
                    <a:p>
                      <a:pPr algn="l" fontAlgn="b"/>
                      <a:r>
                        <a:rPr lang="en-US" sz="1200" b="1" i="0" u="none" strike="noStrike" dirty="0">
                          <a:solidFill>
                            <a:srgbClr val="FF0000"/>
                          </a:solidFill>
                          <a:effectLst/>
                          <a:latin typeface="Arial" panose="020B0604020202020204" pitchFamily="34" charset="0"/>
                        </a:rPr>
                        <a:t>      16:00 - 17:00 July 12(WED) (UTC-4:00) Japan &amp; Korea Time,</a:t>
                      </a:r>
                    </a:p>
                    <a:p>
                      <a:pPr algn="l" fontAlgn="b"/>
                      <a:r>
                        <a:rPr lang="en-US" sz="1200" b="1" i="0" u="none" strike="noStrike" dirty="0">
                          <a:solidFill>
                            <a:srgbClr val="FF0000"/>
                          </a:solidFill>
                          <a:effectLst/>
                          <a:latin typeface="Arial" panose="020B0604020202020204" pitchFamily="34" charset="0"/>
                        </a:rPr>
                        <a:t> </a:t>
                      </a: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3031364995"/>
                  </a:ext>
                </a:extLst>
              </a:tr>
              <a:tr h="233405">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Session4,  THU  AM1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326869663"/>
                  </a:ext>
                </a:extLst>
              </a:tr>
              <a:tr h="210065">
                <a:tc gridSpan="2">
                  <a:txBody>
                    <a:bodyPr/>
                    <a:lstStyle/>
                    <a:p>
                      <a:pPr algn="l" fontAlgn="b"/>
                      <a:r>
                        <a:rPr lang="en-US" sz="1200" b="1" i="0" u="none" strike="noStrike" dirty="0">
                          <a:effectLst/>
                          <a:latin typeface="Arial" panose="020B0604020202020204" pitchFamily="34" charset="0"/>
                        </a:rPr>
                        <a:t>       8:00-10:00 July 13(THU)Local Berlin Time(UTC+2)</a:t>
                      </a:r>
                    </a:p>
                  </a:txBody>
                  <a:tcPr marL="6350" marR="6350" marT="6350" marB="0" anchor="b">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4279007893"/>
                  </a:ext>
                </a:extLst>
              </a:tr>
              <a:tr h="210065">
                <a:tc gridSpan="2">
                  <a:txBody>
                    <a:bodyPr/>
                    <a:lstStyle/>
                    <a:p>
                      <a:pPr algn="l" fontAlgn="b"/>
                      <a:r>
                        <a:rPr lang="en-US" sz="1200" b="1" i="0" u="none" strike="noStrike" dirty="0">
                          <a:solidFill>
                            <a:srgbClr val="FF0000"/>
                          </a:solidFill>
                          <a:effectLst/>
                          <a:latin typeface="Arial" panose="020B0604020202020204" pitchFamily="34" charset="0"/>
                        </a:rPr>
                        <a:t>       3:00 -5:00PM July 13(THU) (UTC-4:00) Japan &amp; Korea Time, </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4212013602"/>
                  </a:ext>
                </a:extLst>
              </a:tr>
              <a:tr h="210065">
                <a:tc>
                  <a:txBody>
                    <a:bodyPr/>
                    <a:lstStyle/>
                    <a:p>
                      <a:pPr algn="l" fontAlgn="b"/>
                      <a:r>
                        <a:rPr lang="en-US" sz="1200" b="1" i="0" u="none" strike="noStrike" dirty="0">
                          <a:effectLst/>
                          <a:latin typeface="Arial" panose="020B0604020202020204" pitchFamily="34" charset="0"/>
                        </a:rPr>
                        <a:t>       6:00-8:00AM July 13(THU) UTC</a:t>
                      </a:r>
                    </a:p>
                  </a:txBody>
                  <a:tcPr marL="6350" marR="6350" marT="6350" marB="0" anchor="b">
                    <a:lnL>
                      <a:noFill/>
                    </a:lnL>
                    <a:lnR>
                      <a:noFill/>
                    </a:lnR>
                    <a:lnT>
                      <a:noFill/>
                    </a:lnT>
                    <a:lnB>
                      <a:noFill/>
                    </a:lnB>
                  </a:tcPr>
                </a:tc>
                <a:tc>
                  <a:txBody>
                    <a:bodyPr/>
                    <a:lstStyle/>
                    <a:p>
                      <a:pPr algn="l" fontAlgn="b"/>
                      <a:endParaRPr lang="ja-JP" alt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21585605"/>
                  </a:ext>
                </a:extLst>
              </a:tr>
            </a:tbl>
          </a:graphicData>
        </a:graphic>
      </p:graphicFrame>
      <p:graphicFrame>
        <p:nvGraphicFramePr>
          <p:cNvPr id="12" name="表 11">
            <a:extLst>
              <a:ext uri="{FF2B5EF4-FFF2-40B4-BE49-F238E27FC236}">
                <a16:creationId xmlns:a16="http://schemas.microsoft.com/office/drawing/2014/main" id="{8AF0E90B-E008-C70D-4BEC-71053477B304}"/>
              </a:ext>
            </a:extLst>
          </p:cNvPr>
          <p:cNvGraphicFramePr>
            <a:graphicFrameLocks noGrp="1"/>
          </p:cNvGraphicFramePr>
          <p:nvPr/>
        </p:nvGraphicFramePr>
        <p:xfrm>
          <a:off x="941613" y="5710296"/>
          <a:ext cx="7734301" cy="762000"/>
        </p:xfrm>
        <a:graphic>
          <a:graphicData uri="http://schemas.openxmlformats.org/drawingml/2006/table">
            <a:tbl>
              <a:tblPr/>
              <a:tblGrid>
                <a:gridCol w="4980928">
                  <a:extLst>
                    <a:ext uri="{9D8B030D-6E8A-4147-A177-3AD203B41FA5}">
                      <a16:colId xmlns:a16="http://schemas.microsoft.com/office/drawing/2014/main" val="1660529"/>
                    </a:ext>
                  </a:extLst>
                </a:gridCol>
                <a:gridCol w="1156799">
                  <a:extLst>
                    <a:ext uri="{9D8B030D-6E8A-4147-A177-3AD203B41FA5}">
                      <a16:colId xmlns:a16="http://schemas.microsoft.com/office/drawing/2014/main" val="3302309247"/>
                    </a:ext>
                  </a:extLst>
                </a:gridCol>
                <a:gridCol w="1596574">
                  <a:extLst>
                    <a:ext uri="{9D8B030D-6E8A-4147-A177-3AD203B41FA5}">
                      <a16:colId xmlns:a16="http://schemas.microsoft.com/office/drawing/2014/main" val="3055854667"/>
                    </a:ext>
                  </a:extLst>
                </a:gridCol>
              </a:tblGrid>
              <a:tr h="254000">
                <a:tc gridSpan="3">
                  <a:txBody>
                    <a:bodyPr/>
                    <a:lstStyle/>
                    <a:p>
                      <a:pPr algn="l" fontAlgn="b"/>
                      <a:r>
                        <a:rPr lang="en-US" sz="1600" b="0" i="0" u="sng" strike="noStrike">
                          <a:solidFill>
                            <a:srgbClr val="0000FF"/>
                          </a:solidFill>
                          <a:effectLst/>
                          <a:latin typeface="Arial" panose="020B0604020202020204" pitchFamily="34" charset="0"/>
                          <a:hlinkClick r:id="rId3"/>
                        </a:rPr>
                        <a:t>https://ieeesa.webex.com/ieeesa/j.php?MTID=ma228bfce333fa1ab3f9fcf3bc1421dfd</a:t>
                      </a:r>
                      <a:endParaRPr lang="en-US" sz="1600" b="0" i="0" u="sng" strike="noStrike">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0719149"/>
                  </a:ext>
                </a:extLst>
              </a:tr>
              <a:tr h="254000">
                <a:tc>
                  <a:txBody>
                    <a:bodyPr/>
                    <a:lstStyle/>
                    <a:p>
                      <a:pPr algn="l" fontAlgn="b"/>
                      <a:r>
                        <a:rPr lang="en-US" sz="1600" b="1" i="0" u="none" strike="noStrike">
                          <a:effectLst/>
                          <a:latin typeface="Arial" panose="020B0604020202020204" pitchFamily="34" charset="0"/>
                        </a:rPr>
                        <a:t>Meeting number: 2347 246 7070</a:t>
                      </a: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1065689"/>
                  </a:ext>
                </a:extLst>
              </a:tr>
              <a:tr h="254000">
                <a:tc>
                  <a:txBody>
                    <a:bodyPr/>
                    <a:lstStyle/>
                    <a:p>
                      <a:pPr algn="l" fontAlgn="b"/>
                      <a:r>
                        <a:rPr lang="en-US" sz="1600" b="1" i="0" u="none" strike="noStrike" dirty="0">
                          <a:effectLst/>
                          <a:latin typeface="Arial" panose="020B0604020202020204" pitchFamily="34" charset="0"/>
                        </a:rPr>
                        <a:t>Password:</a:t>
                      </a:r>
                      <a:r>
                        <a:rPr lang="en-US" sz="1600" b="1" i="0" u="none" strike="noStrike" dirty="0">
                          <a:solidFill>
                            <a:srgbClr val="FF33CC"/>
                          </a:solidFill>
                          <a:effectLst/>
                          <a:latin typeface="Arial" panose="020B0604020202020204" pitchFamily="34" charset="0"/>
                        </a:rPr>
                        <a:t> 80215julymtgrm2</a:t>
                      </a:r>
                      <a:endParaRPr 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695633808"/>
                  </a:ext>
                </a:extLst>
              </a:tr>
            </a:tbl>
          </a:graphicData>
        </a:graphic>
      </p:graphicFrame>
      <p:sp>
        <p:nvSpPr>
          <p:cNvPr id="6" name="Foliennummernplatzhalter 3">
            <a:extLst>
              <a:ext uri="{FF2B5EF4-FFF2-40B4-BE49-F238E27FC236}">
                <a16:creationId xmlns:a16="http://schemas.microsoft.com/office/drawing/2014/main" id="{61A1F5B2-3700-606D-91CE-6F0B9DAF3D20}"/>
              </a:ext>
            </a:extLst>
          </p:cNvPr>
          <p:cNvSpPr txBox="1">
            <a:spLocks/>
          </p:cNvSpPr>
          <p:nvPr/>
        </p:nvSpPr>
        <p:spPr>
          <a:xfrm>
            <a:off x="4261084" y="6425172"/>
            <a:ext cx="722312" cy="33885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53</a:t>
            </a:fld>
            <a:endParaRPr lang="en-US" sz="1200" dirty="0"/>
          </a:p>
        </p:txBody>
      </p:sp>
    </p:spTree>
    <p:extLst>
      <p:ext uri="{BB962C8B-B14F-4D97-AF65-F5344CB8AC3E}">
        <p14:creationId xmlns:p14="http://schemas.microsoft.com/office/powerpoint/2010/main" val="3841057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215008" y="1089898"/>
            <a:ext cx="8928992" cy="5517434"/>
          </a:xfrm>
          <a:ln/>
        </p:spPr>
        <p:txBody>
          <a:bodyPr>
            <a:noAutofit/>
          </a:bodyPr>
          <a:lstStyle/>
          <a:p>
            <a:pPr>
              <a:lnSpc>
                <a:spcPts val="1400"/>
              </a:lnSpc>
            </a:pPr>
            <a:r>
              <a:rPr lang="en-US" altLang="ja-JP" sz="1200" dirty="0"/>
              <a:t>TG15.6ma meeting call to order</a:t>
            </a:r>
          </a:p>
          <a:p>
            <a:pPr>
              <a:lnSpc>
                <a:spcPts val="1400"/>
              </a:lnSpc>
            </a:pPr>
            <a:r>
              <a:rPr lang="en-US" altLang="ja-JP" sz="1200" dirty="0"/>
              <a:t>Call for essential patents and policies &amp; procedures reminder </a:t>
            </a:r>
          </a:p>
          <a:p>
            <a:pPr>
              <a:lnSpc>
                <a:spcPts val="1400"/>
              </a:lnSpc>
            </a:pPr>
            <a:r>
              <a:rPr lang="en-US" altLang="ja-JP" sz="1200" dirty="0"/>
              <a:t>Opening report of TG6ma in July meeting                                                                                    doc.#15-23-0318-01-06ma</a:t>
            </a:r>
          </a:p>
          <a:p>
            <a:pPr>
              <a:lnSpc>
                <a:spcPts val="1400"/>
              </a:lnSpc>
            </a:pPr>
            <a:r>
              <a:rPr lang="en-US" altLang="ja-JP" sz="1200" dirty="0"/>
              <a:t>Approve last meeting minutes: TG 15.6ma Meeting Minutes for May 2023                                  doc.#15-23-0282-00-06ma</a:t>
            </a:r>
          </a:p>
          <a:p>
            <a:pPr>
              <a:lnSpc>
                <a:spcPts val="1400"/>
              </a:lnSpc>
            </a:pPr>
            <a:r>
              <a:rPr lang="en-US" altLang="ja-JP" sz="1200" dirty="0"/>
              <a:t>Agenda of TG15.6ma July Meeting                                                                                              doc.#15-23-0317-00-06ma   </a:t>
            </a:r>
          </a:p>
          <a:p>
            <a:pPr>
              <a:lnSpc>
                <a:spcPts val="1400"/>
              </a:lnSpc>
            </a:pPr>
            <a:r>
              <a:rPr lang="en-US" altLang="ja-JP" sz="1200" dirty="0"/>
              <a:t>Review and Summary</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1.  IG DEP, SG &amp; TG15.6a Activity for Revision of IEEE802.15.6 BAN with Enhanced Dependability    22-0339-03-06ma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2.   Progress and Action Items for Draft#1                                                                                doc.#15-23-0360-00-006ma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doc.#15-23-0361-01-06ma  </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Preliminary harmonization with 4ab                                                                                     doc.#15-23-0634-03-06ma</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and convergence of MAC proposals for 15.6ma                                                   doc.#15-23-0408-00-006ma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Qualitative approach to coexistence and QoS mechanisms                                                 doc.#15-23-0101-03-06ma</a:t>
            </a:r>
          </a:p>
          <a:p>
            <a:pPr lvl="1" indent="-228600">
              <a:lnSpc>
                <a:spcPts val="14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Definition of Coexistence Levels and How to Support Higher Levels                                    doc.#15-22-0631-04-06ma</a:t>
            </a:r>
          </a:p>
          <a:p>
            <a:pPr lvl="1" indent="-228600">
              <a:lnSpc>
                <a:spcPts val="14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Simulation results for Nagoya I. T. and YRP-IAI MAC proposal Based on TG6ma Channel Model    23-0352-00-06ma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MAC Protocol Proposal for Multiple BAN Environment (Level 1,2,3)                                    doc.#15-22-0639-02-06ma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Proposed text for 6ma MAC - 4. General framework elements                                             doc.#15-23-0322-00-0dma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Proposed text for 6ma MAC - Beacon Access Phase                                                           doc.#15-23-0367-00-06ma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Proposal of control and data channels unification for 6ma MAC                                           doc.#15-23-0387-00-06ma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and convergence of MAC proposals for 15.6ma                                                    doc.#15-23-0408-00-06ma </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Ranging and localization in TG6ma                                                                                       doc.#15-23-0402-00-06ma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Preliminary performance evaluation of  ranging in </a:t>
            </a:r>
            <a:r>
              <a:rPr lang="en-US" altLang="ja-JP" sz="1200" dirty="0" err="1">
                <a:solidFill>
                  <a:srgbClr val="000000"/>
                </a:solidFill>
                <a:latin typeface="Arial"/>
                <a:cs typeface="Times New Roman" pitchFamily="18" charset="0"/>
              </a:rPr>
              <a:t>coexience</a:t>
            </a:r>
            <a:r>
              <a:rPr lang="en-US" altLang="ja-JP" sz="1200" dirty="0">
                <a:solidFill>
                  <a:srgbClr val="000000"/>
                </a:solidFill>
                <a:latin typeface="Arial"/>
                <a:cs typeface="Times New Roman" pitchFamily="18" charset="0"/>
              </a:rPr>
              <a:t> environment                           doc.#15-23-0353-00-06ma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Summary Table of Channel and Environmental Modeling Activities for BANs on TG15.6madoc.#15-23-00045-04-06ma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Low Complexity Adaptive Schemes for Energy Detection Threshold in the IEEE802.15.6 CSMA/CA 23-0406-00-06ma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of Ranging and Localization of TG6ma                                                                  doc.#15-23-0402-00-06ma </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of FEC proposals for 15.6ma                                                                                 doc.#15-22-0611-04-06ma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16. Harmonization with 4ab: data rates &amp; FEC                                                                           doc.#15-22-0610-04-06ma</a:t>
            </a:r>
          </a:p>
          <a:p>
            <a:pPr marL="514350" marR="0" lvl="1" indent="0" algn="l" defTabSz="914400" rtl="0" eaLnBrk="1" fontAlgn="base" latinLnBrk="0" hangingPunct="1">
              <a:lnSpc>
                <a:spcPts val="14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17. Progress Report of TG6ma                                                                                                   </a:t>
            </a:r>
            <a:r>
              <a:rPr lang="en-US" altLang="ja-JP" sz="1200" dirty="0">
                <a:solidFill>
                  <a:srgbClr val="000000"/>
                </a:solidFill>
                <a:cs typeface="Times New Roman" pitchFamily="18" charset="0"/>
              </a:rPr>
              <a:t>doc.#15-23-0056-03-06ma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cs typeface="Times New Roman" pitchFamily="18" charset="0"/>
              </a:rPr>
              <a:t>18. </a:t>
            </a:r>
            <a:r>
              <a:rPr lang="en-US" altLang="ja-JP" sz="1200" dirty="0">
                <a:solidFill>
                  <a:srgbClr val="000000"/>
                </a:solidFill>
                <a:latin typeface="Arial"/>
                <a:cs typeface="Times New Roman" pitchFamily="18" charset="0"/>
              </a:rPr>
              <a:t>TG6ma draft revision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doc.#15.23-0405-00-06ma</a:t>
            </a:r>
          </a:p>
          <a:p>
            <a:pPr marL="0" indent="0">
              <a:lnSpc>
                <a:spcPts val="1100"/>
              </a:lnSpc>
              <a:buNone/>
            </a:pPr>
            <a:endParaRPr lang="en-US" altLang="ja-JP" sz="1400" dirty="0"/>
          </a:p>
        </p:txBody>
      </p:sp>
      <p:sp>
        <p:nvSpPr>
          <p:cNvPr id="4098" name="Rectangle 2"/>
          <p:cNvSpPr>
            <a:spLocks noGrp="1" noChangeArrowheads="1"/>
          </p:cNvSpPr>
          <p:nvPr>
            <p:ph type="title"/>
          </p:nvPr>
        </p:nvSpPr>
        <p:spPr>
          <a:xfrm>
            <a:off x="684483" y="660243"/>
            <a:ext cx="7772400" cy="429655"/>
          </a:xfrm>
          <a:ln/>
        </p:spPr>
        <p:txBody>
          <a:bodyPr/>
          <a:lstStyle/>
          <a:p>
            <a:r>
              <a:rPr lang="en-US" altLang="ja-JP" sz="3200" b="1" dirty="0"/>
              <a:t>Agenda items for the week</a:t>
            </a:r>
            <a:endParaRPr lang="ja-JP" altLang="ja-JP" sz="3200" b="1" dirty="0"/>
          </a:p>
        </p:txBody>
      </p:sp>
      <p:sp>
        <p:nvSpPr>
          <p:cNvPr id="3" name="Foliennummernplatzhalter 3">
            <a:extLst>
              <a:ext uri="{FF2B5EF4-FFF2-40B4-BE49-F238E27FC236}">
                <a16:creationId xmlns:a16="http://schemas.microsoft.com/office/drawing/2014/main" id="{964A143A-C6FD-CE37-C251-E7B1CC90F491}"/>
              </a:ext>
            </a:extLst>
          </p:cNvPr>
          <p:cNvSpPr txBox="1">
            <a:spLocks/>
          </p:cNvSpPr>
          <p:nvPr/>
        </p:nvSpPr>
        <p:spPr>
          <a:xfrm>
            <a:off x="4261084" y="6425172"/>
            <a:ext cx="722312" cy="33885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54</a:t>
            </a:fld>
            <a:endParaRPr lang="en-US"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55</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sz="2800" b="1" dirty="0">
                <a:latin typeface="+mn-lt"/>
              </a:rPr>
              <a:t>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34051" y="1949335"/>
            <a:ext cx="446857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dirty="0">
                <a:latin typeface="+mj-lt"/>
              </a:rPr>
              <a:t>In Std.15.6 WBAN systems, a various data such as vital signs, skin temperature,  blood pressure, ECG, EEG, </a:t>
            </a:r>
            <a:r>
              <a:rPr kumimoji="1" lang="en-US" altLang="ja-JP" sz="1800" dirty="0" err="1">
                <a:latin typeface="+mj-lt"/>
              </a:rPr>
              <a:t>ECoG</a:t>
            </a:r>
            <a:r>
              <a:rPr kumimoji="1" lang="en-US" altLang="ja-JP" sz="1800" dirty="0">
                <a:latin typeface="+mj-lt"/>
              </a:rPr>
              <a:t>, and vehicle controlling commons have different QoS levels corresponding to user priority.</a:t>
            </a:r>
            <a:endParaRPr kumimoji="1" lang="en-US" altLang="ja-JP" sz="1800" b="1" u="sng" dirty="0">
              <a:latin typeface="+mj-lt"/>
            </a:endParaRPr>
          </a:p>
          <a:p>
            <a:pPr marL="285750" indent="-285750">
              <a:buFont typeface="Arial" panose="020B0604020202020204" pitchFamily="34" charset="0"/>
              <a:buChar char="•"/>
            </a:pPr>
            <a:endParaRPr lang="en-US" altLang="ja-JP" sz="1800" dirty="0">
              <a:latin typeface="+mj-lt"/>
            </a:endParaRPr>
          </a:p>
          <a:p>
            <a:pPr marL="285750" indent="-285750">
              <a:buFont typeface="Arial" panose="020B0604020202020204" pitchFamily="34" charset="0"/>
              <a:buChar char="•"/>
            </a:pPr>
            <a:r>
              <a:rPr lang="en-US" altLang="ja-JP" sz="1800" dirty="0">
                <a:latin typeface="+mj-lt"/>
              </a:rPr>
              <a:t>In 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endParaRPr kumimoji="1" lang="en-US" altLang="ja-JP" sz="1800" dirty="0">
              <a:latin typeface="+mj-lt"/>
            </a:endParaRPr>
          </a:p>
          <a:p>
            <a:pPr marL="285750" indent="-285750">
              <a:buFont typeface="Arial" panose="020B0604020202020204" pitchFamily="34" charset="0"/>
              <a:buChar char="•"/>
            </a:pPr>
            <a:r>
              <a:rPr kumimoji="1" lang="en-US" altLang="ja-JP" sz="1800" dirty="0">
                <a:latin typeface="+mj-lt"/>
              </a:rPr>
              <a:t>Therefore, </a:t>
            </a:r>
            <a:r>
              <a:rPr kumimoji="1" lang="en-US" altLang="ja-JP" sz="1800" b="1" u="sng" dirty="0">
                <a:latin typeface="+mj-lt"/>
              </a:rPr>
              <a:t>appropriate sets of error controlling scheme with FEC and hybrid ARQ </a:t>
            </a:r>
            <a:r>
              <a:rPr kumimoji="1" lang="en-US" altLang="ja-JP" sz="1800" dirty="0">
                <a:latin typeface="+mj-lt"/>
              </a:rPr>
              <a:t>corresponding to QoS levels have been standardized in 15.6ma,</a:t>
            </a:r>
          </a:p>
        </p:txBody>
      </p:sp>
    </p:spTree>
    <p:extLst>
      <p:ext uri="{BB962C8B-B14F-4D97-AF65-F5344CB8AC3E}">
        <p14:creationId xmlns:p14="http://schemas.microsoft.com/office/powerpoint/2010/main" val="3084269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56</a:t>
            </a:fld>
            <a:endParaRPr lang="en-US" dirty="0">
              <a:solidFill>
                <a:srgbClr val="000000"/>
              </a:solidFill>
            </a:endParaRPr>
          </a:p>
        </p:txBody>
      </p:sp>
      <p:sp>
        <p:nvSpPr>
          <p:cNvPr id="5" name="タイトル 1">
            <a:extLst>
              <a:ext uri="{FF2B5EF4-FFF2-40B4-BE49-F238E27FC236}">
                <a16:creationId xmlns:a16="http://schemas.microsoft.com/office/drawing/2014/main" id="{37D0B08B-C800-2C2E-20CE-8B557D8783DB}"/>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Definition of Coexistence Environment Classes</a:t>
            </a:r>
            <a:endParaRPr kumimoji="1" lang="ja-JP" altLang="en-US" sz="3200" b="1" dirty="0">
              <a:latin typeface="+mn-ea"/>
              <a:ea typeface="+mn-ea"/>
            </a:endParaRPr>
          </a:p>
        </p:txBody>
      </p:sp>
      <p:graphicFrame>
        <p:nvGraphicFramePr>
          <p:cNvPr id="8" name="Table 8">
            <a:extLst>
              <a:ext uri="{FF2B5EF4-FFF2-40B4-BE49-F238E27FC236}">
                <a16:creationId xmlns:a16="http://schemas.microsoft.com/office/drawing/2014/main" id="{BC286882-3D97-93E9-7DD5-248AB234A84D}"/>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9" name="Content Placeholder 2">
            <a:extLst>
              <a:ext uri="{FF2B5EF4-FFF2-40B4-BE49-F238E27FC236}">
                <a16:creationId xmlns:a16="http://schemas.microsoft.com/office/drawing/2014/main" id="{C9BE23C8-08F9-2628-6D51-5B5665E81DD0}"/>
              </a:ext>
            </a:extLst>
          </p:cNvPr>
          <p:cNvSpPr txBox="1">
            <a:spLocks/>
          </p:cNvSpPr>
          <p:nvPr/>
        </p:nvSpPr>
        <p:spPr>
          <a:xfrm>
            <a:off x="685800" y="5752730"/>
            <a:ext cx="7772400" cy="7226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182880" indent="-182880"/>
            <a:r>
              <a:rPr kumimoji="1" lang="en-US" altLang="ja-JP" sz="1600" kern="0" dirty="0"/>
              <a:t>The coexistence </a:t>
            </a:r>
            <a:r>
              <a:rPr lang="en-US" altLang="ja-JP" sz="1600" kern="0" dirty="0"/>
              <a:t>class</a:t>
            </a:r>
            <a:r>
              <a:rPr kumimoji="1" lang="en-US" altLang="ja-JP" sz="1600" kern="0" dirty="0"/>
              <a:t> has been redefied to 8 levels, which </a:t>
            </a:r>
            <a:r>
              <a:rPr kumimoji="1" lang="en-US" sz="1600" kern="0" dirty="0"/>
              <a:t>can be represented by 3 bits and would be suitable to include in PHY or MAC headers.</a:t>
            </a:r>
            <a:endParaRPr lang="en-US" sz="1600" kern="0" dirty="0"/>
          </a:p>
        </p:txBody>
      </p:sp>
    </p:spTree>
    <p:extLst>
      <p:ext uri="{BB962C8B-B14F-4D97-AF65-F5344CB8AC3E}">
        <p14:creationId xmlns:p14="http://schemas.microsoft.com/office/powerpoint/2010/main" val="693368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9B0BE59-3329-155B-EA4D-ED6917043A9A}"/>
              </a:ext>
            </a:extLst>
          </p:cNvPr>
          <p:cNvSpPr>
            <a:spLocks noGrp="1"/>
          </p:cNvSpPr>
          <p:nvPr>
            <p:ph type="sldNum" idx="12"/>
          </p:nvPr>
        </p:nvSpPr>
        <p:spPr/>
        <p:txBody>
          <a:bodyPr/>
          <a:lstStyle/>
          <a:p>
            <a:r>
              <a:rPr lang="en-US" sz="1200"/>
              <a:t>Slide </a:t>
            </a:r>
            <a:fld id="{00000000-1234-1234-1234-123412341234}" type="slidenum">
              <a:rPr lang="en-US" sz="1200" smtClean="0"/>
              <a:pPr/>
              <a:t>57</a:t>
            </a:fld>
            <a:endParaRPr sz="1200" dirty="0"/>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3324717" y="613511"/>
            <a:ext cx="2570768" cy="461665"/>
          </a:xfrm>
          <a:prstGeom prst="rect">
            <a:avLst/>
          </a:prstGeom>
          <a:noFill/>
        </p:spPr>
        <p:txBody>
          <a:bodyPr wrap="none" rtlCol="0">
            <a:spAutoFit/>
          </a:bodyPr>
          <a:lstStyle/>
          <a:p>
            <a:r>
              <a:rPr lang="en-US" sz="2400" b="1" dirty="0"/>
              <a:t>Timeline details.</a:t>
            </a:r>
          </a:p>
        </p:txBody>
      </p:sp>
      <p:graphicFrame>
        <p:nvGraphicFramePr>
          <p:cNvPr id="5" name="表 4">
            <a:extLst>
              <a:ext uri="{FF2B5EF4-FFF2-40B4-BE49-F238E27FC236}">
                <a16:creationId xmlns:a16="http://schemas.microsoft.com/office/drawing/2014/main" id="{AE2C8F65-3438-ED0E-D049-F4D5C85C52DE}"/>
              </a:ext>
            </a:extLst>
          </p:cNvPr>
          <p:cNvGraphicFramePr>
            <a:graphicFrameLocks noGrp="1"/>
          </p:cNvGraphicFramePr>
          <p:nvPr/>
        </p:nvGraphicFramePr>
        <p:xfrm>
          <a:off x="532661" y="1003177"/>
          <a:ext cx="8424908" cy="5468189"/>
        </p:xfrm>
        <a:graphic>
          <a:graphicData uri="http://schemas.openxmlformats.org/drawingml/2006/table">
            <a:tbl>
              <a:tblPr firstRow="1" firstCol="1" bandRow="1">
                <a:tableStyleId>{5C22544A-7EE6-4342-B048-85BDC9FD1C3A}</a:tableStyleId>
              </a:tblPr>
              <a:tblGrid>
                <a:gridCol w="2966326">
                  <a:extLst>
                    <a:ext uri="{9D8B030D-6E8A-4147-A177-3AD203B41FA5}">
                      <a16:colId xmlns:a16="http://schemas.microsoft.com/office/drawing/2014/main" val="3373569716"/>
                    </a:ext>
                  </a:extLst>
                </a:gridCol>
                <a:gridCol w="1512510">
                  <a:extLst>
                    <a:ext uri="{9D8B030D-6E8A-4147-A177-3AD203B41FA5}">
                      <a16:colId xmlns:a16="http://schemas.microsoft.com/office/drawing/2014/main" val="807585388"/>
                    </a:ext>
                  </a:extLst>
                </a:gridCol>
                <a:gridCol w="3946072">
                  <a:extLst>
                    <a:ext uri="{9D8B030D-6E8A-4147-A177-3AD203B41FA5}">
                      <a16:colId xmlns:a16="http://schemas.microsoft.com/office/drawing/2014/main" val="2122188044"/>
                    </a:ext>
                  </a:extLst>
                </a:gridCol>
              </a:tblGrid>
              <a:tr h="173733">
                <a:tc>
                  <a:txBody>
                    <a:bodyPr/>
                    <a:lstStyle/>
                    <a:p>
                      <a:pPr marL="0" marR="0" algn="ctr">
                        <a:lnSpc>
                          <a:spcPct val="115000"/>
                        </a:lnSpc>
                        <a:spcBef>
                          <a:spcPts val="0"/>
                        </a:spcBef>
                        <a:spcAft>
                          <a:spcPts val="0"/>
                        </a:spcAft>
                      </a:pPr>
                      <a:r>
                        <a:rPr lang="en-US" sz="1050" dirty="0">
                          <a:effectLst/>
                        </a:rPr>
                        <a:t>Topic</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Deadline</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Notes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extLst>
                  <a:ext uri="{0D108BD9-81ED-4DB2-BD59-A6C34878D82A}">
                    <a16:rowId xmlns:a16="http://schemas.microsoft.com/office/drawing/2014/main" val="2520522873"/>
                  </a:ext>
                </a:extLst>
              </a:tr>
              <a:tr h="749606">
                <a:tc>
                  <a:txBody>
                    <a:bodyPr/>
                    <a:lstStyle/>
                    <a:p>
                      <a:pPr marL="0" marR="0">
                        <a:lnSpc>
                          <a:spcPct val="115000"/>
                        </a:lnSpc>
                        <a:spcBef>
                          <a:spcPts val="0"/>
                        </a:spcBef>
                        <a:spcAft>
                          <a:spcPts val="0"/>
                        </a:spcAft>
                      </a:pPr>
                      <a:r>
                        <a:rPr lang="en-US" sz="1050" dirty="0">
                          <a:effectLst/>
                        </a:rPr>
                        <a:t>Technical Requirements Document (TRD). Channel Model Document (CMD). Call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Sept. 2022</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a:effectLst/>
                        </a:rPr>
                        <a:t>TRD describes the technical requirements baseline for the evaluation of proposals. The CMD contains the channel models for different use cases targeted by the Std.</a:t>
                      </a:r>
                      <a:endParaRPr lang="ja-JP" sz="1050">
                        <a:effectLst/>
                      </a:endParaRPr>
                    </a:p>
                    <a:p>
                      <a:pPr marL="0" marR="0">
                        <a:lnSpc>
                          <a:spcPct val="115000"/>
                        </a:lnSpc>
                        <a:spcBef>
                          <a:spcPts val="0"/>
                        </a:spcBef>
                        <a:spcAft>
                          <a:spcPts val="0"/>
                        </a:spcAft>
                      </a:pPr>
                      <a:r>
                        <a:rPr lang="en-US" sz="1050">
                          <a:effectLst/>
                        </a:rPr>
                        <a:t>Announcement of call for proposals.</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87548146"/>
                  </a:ext>
                </a:extLst>
              </a:tr>
              <a:tr h="287653">
                <a:tc>
                  <a:txBody>
                    <a:bodyPr/>
                    <a:lstStyle/>
                    <a:p>
                      <a:pPr marL="0" marR="0">
                        <a:lnSpc>
                          <a:spcPct val="115000"/>
                        </a:lnSpc>
                        <a:spcBef>
                          <a:spcPts val="0"/>
                        </a:spcBef>
                        <a:spcAft>
                          <a:spcPts val="0"/>
                        </a:spcAft>
                      </a:pPr>
                      <a:r>
                        <a:rPr lang="en-US" sz="1050" dirty="0">
                          <a:effectLst/>
                        </a:rPr>
                        <a:t>Due day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a:effectLst/>
                        </a:rPr>
                        <a:t>March 10</a:t>
                      </a:r>
                      <a:r>
                        <a:rPr lang="en-US" sz="1050" baseline="30000">
                          <a:effectLst/>
                        </a:rPr>
                        <a:t>th</a:t>
                      </a:r>
                      <a:r>
                        <a:rPr lang="en-US" sz="1050">
                          <a:effectLst/>
                        </a:rPr>
                        <a: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 </a:t>
                      </a:r>
                      <a:r>
                        <a:rPr lang="en-US" altLang="ja-JP" sz="1050" dirty="0">
                          <a:effectLst/>
                        </a:rPr>
                        <a:t>Postponed from January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074276685"/>
                  </a:ext>
                </a:extLst>
              </a:tr>
              <a:tr h="437476">
                <a:tc>
                  <a:txBody>
                    <a:bodyPr/>
                    <a:lstStyle/>
                    <a:p>
                      <a:pPr marL="0" marR="0">
                        <a:lnSpc>
                          <a:spcPct val="115000"/>
                        </a:lnSpc>
                        <a:spcBef>
                          <a:spcPts val="0"/>
                        </a:spcBef>
                        <a:spcAft>
                          <a:spcPts val="0"/>
                        </a:spcAft>
                      </a:pPr>
                      <a:r>
                        <a:rPr lang="en-US" sz="1050" dirty="0">
                          <a:effectLst/>
                        </a:rPr>
                        <a:t>Presentation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Nov. 2022,  January, 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Start of discussions for harmonization of proposals.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03890370"/>
                  </a:ext>
                </a:extLst>
              </a:tr>
              <a:tr h="186577">
                <a:tc>
                  <a:txBody>
                    <a:bodyPr/>
                    <a:lstStyle/>
                    <a:p>
                      <a:pPr marL="0" marR="0">
                        <a:lnSpc>
                          <a:spcPct val="120000"/>
                        </a:lnSpc>
                        <a:spcBef>
                          <a:spcPts val="0"/>
                        </a:spcBef>
                        <a:spcAft>
                          <a:spcPts val="0"/>
                        </a:spcAft>
                      </a:pPr>
                      <a:r>
                        <a:rPr lang="en-US" sz="1050" dirty="0">
                          <a:effectLst/>
                        </a:rPr>
                        <a:t>Harmonization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Agreements on key technologies.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94872119"/>
                  </a:ext>
                </a:extLst>
              </a:tr>
              <a:tr h="377149">
                <a:tc>
                  <a:txBody>
                    <a:bodyPr/>
                    <a:lstStyle/>
                    <a:p>
                      <a:pPr marL="0" marR="0">
                        <a:lnSpc>
                          <a:spcPct val="120000"/>
                        </a:lnSpc>
                        <a:spcBef>
                          <a:spcPts val="0"/>
                        </a:spcBef>
                        <a:spcAft>
                          <a:spcPts val="0"/>
                        </a:spcAft>
                      </a:pPr>
                      <a:r>
                        <a:rPr lang="en-US" sz="1050" dirty="0">
                          <a:effectLst/>
                        </a:rPr>
                        <a:t>Std Draft v.0</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Mostly editorial revisions and start integrating text of agreed proposals.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971130197"/>
                  </a:ext>
                </a:extLst>
              </a:tr>
              <a:tr h="179865">
                <a:tc>
                  <a:txBody>
                    <a:bodyPr/>
                    <a:lstStyle/>
                    <a:p>
                      <a:pPr marL="0" marR="0">
                        <a:lnSpc>
                          <a:spcPct val="120000"/>
                        </a:lnSpc>
                        <a:spcBef>
                          <a:spcPts val="0"/>
                        </a:spcBef>
                        <a:spcAft>
                          <a:spcPts val="0"/>
                        </a:spcAft>
                      </a:pPr>
                      <a:r>
                        <a:rPr lang="en-US" sz="1050" dirty="0">
                          <a:effectLst/>
                        </a:rPr>
                        <a:t>Preliminary Std Draft v. 1</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July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Upload preliminary draft V1 in WG private repository and collecting comments to be used for revision.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881622587"/>
                  </a:ext>
                </a:extLst>
              </a:tr>
              <a:tr h="179865">
                <a:tc>
                  <a:txBody>
                    <a:bodyPr/>
                    <a:lstStyle/>
                    <a:p>
                      <a:pPr marL="0" marR="0">
                        <a:lnSpc>
                          <a:spcPct val="120000"/>
                        </a:lnSpc>
                        <a:spcBef>
                          <a:spcPts val="0"/>
                        </a:spcBef>
                        <a:spcAft>
                          <a:spcPts val="0"/>
                        </a:spcAft>
                      </a:pPr>
                      <a:r>
                        <a:rPr lang="en-US" sz="1050" dirty="0">
                          <a:effectLst/>
                        </a:rPr>
                        <a:t>Std Draft v. 1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August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TG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65456968"/>
                  </a:ext>
                </a:extLst>
              </a:tr>
              <a:tr h="179865">
                <a:tc>
                  <a:txBody>
                    <a:bodyPr/>
                    <a:lstStyle/>
                    <a:p>
                      <a:pPr marL="0" marR="0">
                        <a:lnSpc>
                          <a:spcPct val="120000"/>
                        </a:lnSpc>
                        <a:spcBef>
                          <a:spcPts val="0"/>
                        </a:spcBef>
                        <a:spcAft>
                          <a:spcPts val="0"/>
                        </a:spcAft>
                      </a:pPr>
                      <a:r>
                        <a:rPr lang="en-US" sz="1050" dirty="0">
                          <a:effectLst/>
                        </a:rPr>
                        <a:t>WG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September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WG pre-ballot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99023231"/>
                  </a:ext>
                </a:extLst>
              </a:tr>
              <a:tr h="299053">
                <a:tc>
                  <a:txBody>
                    <a:bodyPr/>
                    <a:lstStyle/>
                    <a:p>
                      <a:pPr marL="0" marR="0">
                        <a:lnSpc>
                          <a:spcPct val="120000"/>
                        </a:lnSpc>
                        <a:spcBef>
                          <a:spcPts val="0"/>
                        </a:spcBef>
                        <a:spcAft>
                          <a:spcPts val="0"/>
                        </a:spcAft>
                      </a:pPr>
                      <a:r>
                        <a:rPr lang="en-US" sz="1050" dirty="0">
                          <a:effectLst/>
                        </a:rPr>
                        <a:t>Comments and resolution for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November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Finish resolutions to pre-ballot comments and recirculation.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20649457"/>
                  </a:ext>
                </a:extLst>
              </a:tr>
              <a:tr h="179865">
                <a:tc>
                  <a:txBody>
                    <a:bodyPr/>
                    <a:lstStyle/>
                    <a:p>
                      <a:pPr marL="0" marR="0">
                        <a:lnSpc>
                          <a:spcPct val="120000"/>
                        </a:lnSpc>
                        <a:spcBef>
                          <a:spcPts val="0"/>
                        </a:spcBef>
                        <a:spcAft>
                          <a:spcPts val="0"/>
                        </a:spcAft>
                      </a:pPr>
                      <a:r>
                        <a:rPr lang="en-US" sz="1050" dirty="0">
                          <a:effectLst/>
                        </a:rPr>
                        <a:t>WG letter ballot (LB)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LB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670800571"/>
                  </a:ext>
                </a:extLst>
              </a:tr>
              <a:tr h="179865">
                <a:tc>
                  <a:txBody>
                    <a:bodyPr/>
                    <a:lstStyle/>
                    <a:p>
                      <a:pPr marL="0" marR="0">
                        <a:lnSpc>
                          <a:spcPct val="120000"/>
                        </a:lnSpc>
                        <a:spcBef>
                          <a:spcPts val="0"/>
                        </a:spcBef>
                        <a:spcAft>
                          <a:spcPts val="0"/>
                        </a:spcAft>
                      </a:pPr>
                      <a:r>
                        <a:rPr lang="en-US" sz="1050" dirty="0">
                          <a:effectLst/>
                        </a:rPr>
                        <a:t>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Comment-resolutions to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14813110"/>
                  </a:ext>
                </a:extLst>
              </a:tr>
              <a:tr h="316435">
                <a:tc>
                  <a:txBody>
                    <a:bodyPr/>
                    <a:lstStyle/>
                    <a:p>
                      <a:pPr marL="0" marR="0">
                        <a:lnSpc>
                          <a:spcPct val="120000"/>
                        </a:lnSpc>
                        <a:spcBef>
                          <a:spcPts val="0"/>
                        </a:spcBef>
                        <a:spcAft>
                          <a:spcPts val="0"/>
                        </a:spcAft>
                      </a:pPr>
                      <a:r>
                        <a:rPr lang="en-US" sz="1050" dirty="0">
                          <a:effectLst/>
                        </a:rPr>
                        <a:t>Conditional approval for Sponsor Ballot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Seek conditional approval</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21804914"/>
                  </a:ext>
                </a:extLst>
              </a:tr>
              <a:tr h="299053">
                <a:tc>
                  <a:txBody>
                    <a:bodyPr/>
                    <a:lstStyle/>
                    <a:p>
                      <a:pPr marL="0" marR="0">
                        <a:lnSpc>
                          <a:spcPct val="120000"/>
                        </a:lnSpc>
                        <a:spcBef>
                          <a:spcPts val="0"/>
                        </a:spcBef>
                        <a:spcAft>
                          <a:spcPts val="0"/>
                        </a:spcAft>
                      </a:pPr>
                      <a:r>
                        <a:rPr lang="en-US" sz="1050" dirty="0">
                          <a:effectLst/>
                        </a:rPr>
                        <a:t>Final LB recirculation. EC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Just before the March meeting.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635356219"/>
                  </a:ext>
                </a:extLst>
              </a:tr>
              <a:tr h="179865">
                <a:tc>
                  <a:txBody>
                    <a:bodyPr/>
                    <a:lstStyle/>
                    <a:p>
                      <a:pPr marL="0" marR="0">
                        <a:lnSpc>
                          <a:spcPct val="120000"/>
                        </a:lnSpc>
                        <a:spcBef>
                          <a:spcPts val="0"/>
                        </a:spcBef>
                        <a:spcAft>
                          <a:spcPts val="0"/>
                        </a:spcAft>
                      </a:pPr>
                      <a:r>
                        <a:rPr lang="en-US" sz="1050" dirty="0">
                          <a:effectLst/>
                        </a:rPr>
                        <a:t>EC approval to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466481069"/>
                  </a:ext>
                </a:extLst>
              </a:tr>
              <a:tr h="179865">
                <a:tc>
                  <a:txBody>
                    <a:bodyPr/>
                    <a:lstStyle/>
                    <a:p>
                      <a:pPr marL="0" marR="0">
                        <a:lnSpc>
                          <a:spcPct val="120000"/>
                        </a:lnSpc>
                        <a:spcBef>
                          <a:spcPts val="0"/>
                        </a:spcBef>
                        <a:spcAft>
                          <a:spcPts val="0"/>
                        </a:spcAft>
                      </a:pPr>
                      <a:r>
                        <a:rPr lang="en-US" sz="1050" dirty="0">
                          <a:effectLst/>
                        </a:rPr>
                        <a:t>SB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23723813"/>
                  </a:ext>
                </a:extLst>
              </a:tr>
              <a:tr h="179865">
                <a:tc>
                  <a:txBody>
                    <a:bodyPr/>
                    <a:lstStyle/>
                    <a:p>
                      <a:pPr marL="0" marR="0">
                        <a:lnSpc>
                          <a:spcPct val="120000"/>
                        </a:lnSpc>
                        <a:spcBef>
                          <a:spcPts val="0"/>
                        </a:spcBef>
                        <a:spcAft>
                          <a:spcPts val="0"/>
                        </a:spcAft>
                      </a:pPr>
                      <a:r>
                        <a:rPr lang="en-US" sz="1050" dirty="0">
                          <a:effectLst/>
                        </a:rPr>
                        <a:t>SB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Resolutions to SB.</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965977265"/>
                  </a:ext>
                </a:extLst>
              </a:tr>
              <a:tr h="348378">
                <a:tc>
                  <a:txBody>
                    <a:bodyPr/>
                    <a:lstStyle/>
                    <a:p>
                      <a:pPr marL="0" marR="0">
                        <a:lnSpc>
                          <a:spcPct val="110000"/>
                        </a:lnSpc>
                        <a:spcBef>
                          <a:spcPts val="0"/>
                        </a:spcBef>
                        <a:spcAft>
                          <a:spcPts val="0"/>
                        </a:spcAft>
                      </a:pPr>
                      <a:r>
                        <a:rPr lang="en-US" sz="1050" dirty="0">
                          <a:effectLst/>
                        </a:rPr>
                        <a:t>Conditional/unconditional approval to RevCom</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0000"/>
                        </a:lnSpc>
                        <a:spcBef>
                          <a:spcPts val="0"/>
                        </a:spcBef>
                        <a:spcAft>
                          <a:spcPts val="0"/>
                        </a:spcAft>
                      </a:pPr>
                      <a:r>
                        <a:rPr lang="en-US" sz="105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0000"/>
                        </a:lnSpc>
                        <a:spcBef>
                          <a:spcPts val="0"/>
                        </a:spcBef>
                        <a:spcAft>
                          <a:spcPts val="0"/>
                        </a:spcAft>
                      </a:pPr>
                      <a:r>
                        <a:rPr lang="en-US" sz="1050">
                          <a:effectLst/>
                        </a:rPr>
                        <a:t>Submission to SASB agenda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000059126"/>
                  </a:ext>
                </a:extLst>
              </a:tr>
              <a:tr h="179865">
                <a:tc>
                  <a:txBody>
                    <a:bodyPr/>
                    <a:lstStyle/>
                    <a:p>
                      <a:pPr marL="0" marR="0">
                        <a:lnSpc>
                          <a:spcPct val="120000"/>
                        </a:lnSpc>
                        <a:spcBef>
                          <a:spcPts val="0"/>
                        </a:spcBef>
                        <a:spcAft>
                          <a:spcPts val="0"/>
                        </a:spcAft>
                      </a:pPr>
                      <a:r>
                        <a:rPr lang="en-US" sz="1050" dirty="0">
                          <a:effectLst/>
                        </a:rPr>
                        <a:t>SB recirculation if required</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a:effectLst/>
                        </a:rPr>
                        <a:t>June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18411585"/>
                  </a:ext>
                </a:extLst>
              </a:tr>
              <a:tr h="187062">
                <a:tc>
                  <a:txBody>
                    <a:bodyPr/>
                    <a:lstStyle/>
                    <a:p>
                      <a:pPr marL="0" marR="0">
                        <a:lnSpc>
                          <a:spcPct val="120000"/>
                        </a:lnSpc>
                        <a:spcBef>
                          <a:spcPts val="0"/>
                        </a:spcBef>
                        <a:spcAft>
                          <a:spcPts val="0"/>
                        </a:spcAft>
                      </a:pPr>
                      <a:r>
                        <a:rPr lang="en-US" sz="1050" dirty="0">
                          <a:effectLst/>
                        </a:rPr>
                        <a:t>RevCom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June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RevCom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575618497"/>
                  </a:ext>
                </a:extLst>
              </a:tr>
            </a:tbl>
          </a:graphicData>
        </a:graphic>
      </p:graphicFrame>
    </p:spTree>
    <p:extLst>
      <p:ext uri="{BB962C8B-B14F-4D97-AF65-F5344CB8AC3E}">
        <p14:creationId xmlns:p14="http://schemas.microsoft.com/office/powerpoint/2010/main" val="522394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48342" y="1219200"/>
            <a:ext cx="8447315" cy="5105400"/>
          </a:xfrm>
        </p:spPr>
        <p:txBody>
          <a:bodyPr/>
          <a:lstStyle/>
          <a:p>
            <a:pPr marL="0" indent="0">
              <a:lnSpc>
                <a:spcPts val="1300"/>
              </a:lnSpc>
              <a:buNone/>
            </a:pPr>
            <a:r>
              <a:rPr lang="ja-JP" altLang="en-US" sz="1400" dirty="0"/>
              <a:t>・</a:t>
            </a:r>
            <a:r>
              <a:rPr lang="is-IS" altLang="ja-JP" sz="1200" dirty="0"/>
              <a:t>TG15.6ma opening report for July 2023 meeting                                                        15-23-0318-02-06ma</a:t>
            </a:r>
          </a:p>
          <a:p>
            <a:pPr marL="0" indent="0">
              <a:lnSpc>
                <a:spcPts val="1300"/>
              </a:lnSpc>
              <a:buNone/>
            </a:pPr>
            <a:r>
              <a:rPr lang="ja-JP" altLang="en-US" sz="1200" dirty="0"/>
              <a:t>・</a:t>
            </a:r>
            <a:r>
              <a:rPr lang="is-IS" altLang="ja-JP" sz="1200" dirty="0"/>
              <a:t>TG15.6ma Agenda of July Meeting in 2023                                                                15-23-0317-10-06ma</a:t>
            </a:r>
          </a:p>
          <a:p>
            <a:pPr marL="0" indent="0">
              <a:lnSpc>
                <a:spcPts val="1300"/>
              </a:lnSpc>
              <a:buNone/>
            </a:pPr>
            <a:r>
              <a:rPr kumimoji="1" lang="ja-JP" altLang="en-US" sz="1200" b="0" i="0" u="none" strike="noStrike" kern="0" cap="none" spc="0" normalizeH="0" baseline="0" noProof="0" dirty="0">
                <a:ln>
                  <a:noFill/>
                </a:ln>
                <a:solidFill>
                  <a:srgbClr val="000000"/>
                </a:solidFill>
                <a:effectLst/>
                <a:uLnTx/>
                <a:uFillTx/>
                <a:latin typeface="Verdana" panose="020B0604030504040204" pitchFamily="34" charset="0"/>
              </a:rPr>
              <a:t>・</a:t>
            </a:r>
            <a:r>
              <a:rPr kumimoji="1" lang="en-US" altLang="ja-JP" sz="1200" b="0" i="0" u="none" strike="noStrike" kern="0" cap="none" spc="0" normalizeH="0" baseline="0" noProof="0" dirty="0">
                <a:ln>
                  <a:noFill/>
                </a:ln>
                <a:solidFill>
                  <a:srgbClr val="000000"/>
                </a:solidFill>
                <a:effectLst/>
                <a:uLnTx/>
                <a:uFillTx/>
                <a:latin typeface="+mn-ea"/>
              </a:rPr>
              <a:t>TG6ma Progress Report                                                                                              15-23-0056-03-06ma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Definition of Coexistence Levels and How to Support Higher Levels                          15-22-0631-03-06ma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Qualitative approach to coexistence and QoS mechanisms                                        15-23-0101-02-06ma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 Rescheduling Timeline                                                                                                15-23-0361-01-06ma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Preliminary harmonization with 4ab                                                                             15-23-0634-03-06ma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Overview and convergence of MAC proposals for 15.6ma                                         </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15-23-0408-00-006ma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Simulation results for Nagoya I. T. and YRP-IAI MAC proposal Based on TG6ma Channel Model    23-0352-00-06ma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MAC Protocol Proposal for Multiple BAN Environment (Level 1,2,3)                           15-22-0639-02-06m</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Proposed text for 6ma MAC - 4. General framework elements                                    15-23-0322-00-0dma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Proposed text for 6ma MAC - Beacon Access Phase                                                  15-23-0367-00-06ma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Proposal of control and data channels unification for 6ma MAC                                 </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15-23-0387-00-06ma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Overview and convergence of MAC proposals for 15.6ma                                           15-23-0408-00-06ma </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Ranging and localization in TG6ma                                                                               15-23-0402-00-06ma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Preliminary performance evaluation of  ranging in </a:t>
            </a:r>
            <a:r>
              <a:rPr lang="en-US" altLang="ja-JP" sz="1200" dirty="0" err="1">
                <a:solidFill>
                  <a:srgbClr val="000000"/>
                </a:solidFill>
                <a:latin typeface="Arial"/>
                <a:cs typeface="Times New Roman" pitchFamily="18" charset="0"/>
              </a:rPr>
              <a:t>coexience</a:t>
            </a:r>
            <a:r>
              <a:rPr lang="en-US" altLang="ja-JP" sz="1200" dirty="0">
                <a:solidFill>
                  <a:srgbClr val="000000"/>
                </a:solidFill>
                <a:latin typeface="Arial"/>
                <a:cs typeface="Times New Roman" pitchFamily="18" charset="0"/>
              </a:rPr>
              <a:t> environment                   15-23-0353-00-06ma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Summary Table of Channel and Environmental Modeling Activities for BANs on TG15.6ma23-00045-04-06ma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Low Complexity Adaptive Schemes for Energy Detection Threshold in the IEEE802.15.6 CSMA/CA 23-0406-00-06ma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Overview of Ranging and Localization of TG6ma                                                          15-23-0402-00-06ma </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Overview of FEC proposals for 15.6ma                                                                         </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15-22-0611-04-06ma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Harmonization with 4ab: data rates &amp; FEC                                                                     15-22-0610-04-06ma</a:t>
            </a:r>
          </a:p>
          <a:p>
            <a:pPr marL="0" indent="0">
              <a:lnSpc>
                <a:spcPts val="1300"/>
              </a:lnSpc>
              <a:buNone/>
            </a:pPr>
            <a:r>
              <a:rPr kumimoji="1" lang="ja-JP" altLang="en-US" sz="12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Progress Report of TG6ma                                                                                            </a:t>
            </a:r>
            <a:r>
              <a:rPr lang="ja-JP" altLang="en-US" sz="1200" dirty="0">
                <a:solidFill>
                  <a:srgbClr val="000000"/>
                </a:solidFill>
                <a:latin typeface="Arial"/>
                <a:cs typeface="Times New Roman" pitchFamily="18" charset="0"/>
              </a:rPr>
              <a:t> </a:t>
            </a:r>
            <a:r>
              <a:rPr lang="en-US" altLang="ja-JP" sz="1200" dirty="0">
                <a:solidFill>
                  <a:srgbClr val="000000"/>
                </a:solidFill>
                <a:cs typeface="Times New Roman" pitchFamily="18" charset="0"/>
              </a:rPr>
              <a:t>15-23-0056-03-06ma</a:t>
            </a:r>
          </a:p>
          <a:p>
            <a:pPr marL="0" indent="0">
              <a:lnSpc>
                <a:spcPts val="1300"/>
              </a:lnSpc>
              <a:buNone/>
            </a:pPr>
            <a:r>
              <a:rPr lang="ja-JP" altLang="en-US" sz="1200" dirty="0">
                <a:solidFill>
                  <a:srgbClr val="000000"/>
                </a:solidFill>
                <a:latin typeface="Arial"/>
                <a:cs typeface="Times New Roman" pitchFamily="18" charset="0"/>
              </a:rPr>
              <a:t>・</a:t>
            </a:r>
            <a:r>
              <a:rPr lang="en-US" altLang="ja-JP" sz="1200" dirty="0">
                <a:solidFill>
                  <a:srgbClr val="000000"/>
                </a:solidFill>
                <a:latin typeface="Arial"/>
                <a:cs typeface="Times New Roman" pitchFamily="18" charset="0"/>
              </a:rPr>
              <a:t>TG6ma draft revision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15.23-0405-00-06ma</a:t>
            </a:r>
          </a:p>
          <a:p>
            <a:pPr marL="0" indent="0">
              <a:lnSpc>
                <a:spcPts val="1300"/>
              </a:lnSpc>
              <a:buNone/>
            </a:pPr>
            <a:r>
              <a:rPr kumimoji="1" lang="ja-JP" altLang="en-US" sz="12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200" b="0" i="0" u="none" strike="noStrike" kern="0" cap="none" spc="0" normalizeH="0" baseline="0" noProof="0" dirty="0">
                <a:ln>
                  <a:noFill/>
                </a:ln>
                <a:solidFill>
                  <a:srgbClr val="000000"/>
                </a:solidFill>
                <a:effectLst/>
                <a:uLnTx/>
                <a:uFillTx/>
                <a:latin typeface="Arial"/>
                <a:ea typeface="+mn-ea"/>
                <a:cs typeface="+mn-cs"/>
              </a:rPr>
              <a:t>TG15.6ma closing report for July 2023 meeting                                                             15-23-0404-00-06ma</a:t>
            </a:r>
          </a:p>
          <a:p>
            <a:pPr marL="0" indent="0">
              <a:lnSpc>
                <a:spcPts val="1300"/>
              </a:lnSpc>
              <a:buNone/>
            </a:pPr>
            <a:r>
              <a:rPr kumimoji="1" lang="ja-JP" altLang="en-US" sz="12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200" b="0" i="0" u="none" strike="noStrike" kern="0" cap="none" spc="0" normalizeH="0" baseline="0" noProof="0" dirty="0">
                <a:ln>
                  <a:noFill/>
                </a:ln>
                <a:solidFill>
                  <a:srgbClr val="000000"/>
                </a:solidFill>
                <a:effectLst/>
                <a:uLnTx/>
                <a:uFillTx/>
                <a:latin typeface="Arial"/>
                <a:ea typeface="+mn-ea"/>
                <a:cs typeface="+mn-cs"/>
              </a:rPr>
              <a:t> TG15.6ma</a:t>
            </a:r>
            <a:r>
              <a:rPr lang="ja-JP" altLang="en-US" sz="1200" dirty="0">
                <a:solidFill>
                  <a:srgbClr val="000000"/>
                </a:solidFill>
                <a:latin typeface="Arial"/>
              </a:rPr>
              <a:t> </a:t>
            </a:r>
            <a:r>
              <a:rPr lang="en-US" altLang="ja-JP" sz="1200" dirty="0">
                <a:solidFill>
                  <a:srgbClr val="000000"/>
                </a:solidFill>
                <a:latin typeface="Arial"/>
              </a:rPr>
              <a:t>J</a:t>
            </a:r>
            <a:r>
              <a:rPr kumimoji="1" lang="is-IS" altLang="ja-JP" sz="1200" b="0" i="0" u="none" strike="noStrike" kern="0" cap="none" spc="0" normalizeH="0" baseline="0" noProof="0" dirty="0">
                <a:ln>
                  <a:noFill/>
                </a:ln>
                <a:solidFill>
                  <a:srgbClr val="000000"/>
                </a:solidFill>
                <a:effectLst/>
                <a:uLnTx/>
                <a:uFillTx/>
                <a:latin typeface="Arial"/>
                <a:ea typeface="+mn-ea"/>
                <a:cs typeface="+mn-cs"/>
              </a:rPr>
              <a:t>uly 2023 meeting minutes                                                                          15-23-0405-00-06ma</a:t>
            </a:r>
            <a:r>
              <a:rPr lang="fi-FI" altLang="ja-JP" sz="1100" dirty="0"/>
              <a:t>      </a:t>
            </a:r>
            <a:endParaRPr kumimoji="1" lang="ja-JP" altLang="en-US" sz="1100" dirty="0"/>
          </a:p>
        </p:txBody>
      </p:sp>
      <p:sp>
        <p:nvSpPr>
          <p:cNvPr id="3" name="タイトル 2"/>
          <p:cNvSpPr>
            <a:spLocks noGrp="1"/>
          </p:cNvSpPr>
          <p:nvPr>
            <p:ph type="title"/>
          </p:nvPr>
        </p:nvSpPr>
        <p:spPr>
          <a:xfrm>
            <a:off x="611560" y="598188"/>
            <a:ext cx="7727370" cy="436855"/>
          </a:xfrm>
        </p:spPr>
        <p:txBody>
          <a:bodyPr/>
          <a:lstStyle/>
          <a:p>
            <a:r>
              <a:rPr lang="en-US" altLang="ja-JP" b="1" dirty="0">
                <a:latin typeface="+mn-lt"/>
              </a:rPr>
              <a:t>Contributions</a:t>
            </a:r>
            <a:endParaRPr kumimoji="1" lang="ja-JP" altLang="en-US" b="1" dirty="0">
              <a:latin typeface="+mn-lt"/>
            </a:endParaRPr>
          </a:p>
        </p:txBody>
      </p:sp>
      <p:sp>
        <p:nvSpPr>
          <p:cNvPr id="4" name="スライド番号プレースホルダー 1">
            <a:extLst>
              <a:ext uri="{FF2B5EF4-FFF2-40B4-BE49-F238E27FC236}">
                <a16:creationId xmlns:a16="http://schemas.microsoft.com/office/drawing/2014/main" id="{0C5767FF-017E-BC78-B01E-883A6EE19C3E}"/>
              </a:ext>
            </a:extLst>
          </p:cNvPr>
          <p:cNvSpPr txBox="1">
            <a:spLocks/>
          </p:cNvSpPr>
          <p:nvPr/>
        </p:nvSpPr>
        <p:spPr>
          <a:xfrm>
            <a:off x="4262015" y="6425172"/>
            <a:ext cx="757137" cy="20422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solidFill>
                  <a:srgbClr val="000000"/>
                </a:solidFill>
              </a:rPr>
              <a:t>Slide </a:t>
            </a:r>
            <a:fld id="{C65D8D74-25E4-4A14-9B13-1C1CBE0663D9}" type="slidenum">
              <a:rPr lang="en-US" sz="1200" smtClean="0">
                <a:solidFill>
                  <a:srgbClr val="000000"/>
                </a:solidFill>
              </a:rPr>
              <a:pPr>
                <a:defRPr/>
              </a:pPr>
              <a:t>58</a:t>
            </a:fld>
            <a:endParaRPr lang="en-US" sz="1200" dirty="0">
              <a:solidFill>
                <a:srgbClr val="000000"/>
              </a:solidFill>
            </a:endParaRPr>
          </a:p>
        </p:txBody>
      </p:sp>
    </p:spTree>
    <p:extLst>
      <p:ext uri="{BB962C8B-B14F-4D97-AF65-F5344CB8AC3E}">
        <p14:creationId xmlns:p14="http://schemas.microsoft.com/office/powerpoint/2010/main" val="2054266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49800" y="1531084"/>
            <a:ext cx="8435100" cy="4709587"/>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it-IT" altLang="ja-JP" sz="2400" dirty="0"/>
              <a:t>      Daisuke Anzai, NIT  anzai@nitech.ac.jp</a:t>
            </a:r>
          </a:p>
          <a:p>
            <a:pPr marL="457200" indent="-457200">
              <a:buAutoNum type="arabicPeriod" startAt="3"/>
            </a:pPr>
            <a:r>
              <a:rPr lang="en-US" altLang="ja-JP" sz="2400" dirty="0"/>
              <a:t>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Coeditors;  </a:t>
            </a:r>
            <a:r>
              <a:rPr lang="en-US" altLang="ja-JP" sz="2400" dirty="0"/>
              <a:t>   Minsoo Kim, YRP-IAI</a:t>
            </a:r>
          </a:p>
          <a:p>
            <a:pPr marL="0" indent="0">
              <a:buNone/>
            </a:pPr>
            <a:r>
              <a:rPr kumimoji="1" lang="en-US" altLang="ja-JP" sz="2400" dirty="0"/>
              <a:t>      minsoo@minsookim.com</a:t>
            </a:r>
          </a:p>
          <a:p>
            <a:pPr marL="512763" indent="0">
              <a:buNone/>
            </a:pPr>
            <a:r>
              <a:rPr lang="en-US" altLang="ja-JP" sz="2400" dirty="0" err="1"/>
              <a:t>Seong</a:t>
            </a:r>
            <a:r>
              <a:rPr lang="en-US" altLang="ja-JP" sz="2400" dirty="0"/>
              <a:t>-Soon Joo, Korea Platform Service Technology (KPST)      wowbk@kpst.co.kr</a:t>
            </a:r>
            <a:endParaRPr kumimoji="1" lang="ja-JP" altLang="en-US" sz="2400" dirty="0"/>
          </a:p>
        </p:txBody>
      </p:sp>
      <p:sp>
        <p:nvSpPr>
          <p:cNvPr id="3" name="タイトル 2"/>
          <p:cNvSpPr>
            <a:spLocks noGrp="1"/>
          </p:cNvSpPr>
          <p:nvPr>
            <p:ph type="title"/>
          </p:nvPr>
        </p:nvSpPr>
        <p:spPr>
          <a:xfrm>
            <a:off x="685800" y="681354"/>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4" name="スライド番号プレースホルダー 1">
            <a:extLst>
              <a:ext uri="{FF2B5EF4-FFF2-40B4-BE49-F238E27FC236}">
                <a16:creationId xmlns:a16="http://schemas.microsoft.com/office/drawing/2014/main" id="{F0C400CB-42BE-B2E4-CF1F-C5EF4FA64FF3}"/>
              </a:ext>
            </a:extLst>
          </p:cNvPr>
          <p:cNvSpPr txBox="1">
            <a:spLocks/>
          </p:cNvSpPr>
          <p:nvPr/>
        </p:nvSpPr>
        <p:spPr>
          <a:xfrm>
            <a:off x="4262015" y="6425172"/>
            <a:ext cx="757137" cy="204228"/>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sz="1200" dirty="0">
                <a:solidFill>
                  <a:srgbClr val="000000"/>
                </a:solidFill>
              </a:rPr>
              <a:t>Slide </a:t>
            </a:r>
            <a:fld id="{C65D8D74-25E4-4A14-9B13-1C1CBE0663D9}" type="slidenum">
              <a:rPr lang="en-US" sz="1200" smtClean="0">
                <a:solidFill>
                  <a:srgbClr val="000000"/>
                </a:solidFill>
              </a:rPr>
              <a:pPr>
                <a:defRPr/>
              </a:pPr>
              <a:t>59</a:t>
            </a:fld>
            <a:endParaRPr lang="en-US" sz="1200" dirty="0">
              <a:solidFill>
                <a:srgbClr val="000000"/>
              </a:solidFill>
            </a:endParaRPr>
          </a:p>
        </p:txBody>
      </p:sp>
    </p:spTree>
    <p:extLst>
      <p:ext uri="{BB962C8B-B14F-4D97-AF65-F5344CB8AC3E}">
        <p14:creationId xmlns:p14="http://schemas.microsoft.com/office/powerpoint/2010/main" val="196841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TG7a (</a:t>
            </a:r>
            <a:r>
              <a:rPr lang="en-US" dirty="0"/>
              <a:t>HR LR OCC</a:t>
            </a:r>
            <a:r>
              <a:rPr lang="de-DE" dirty="0"/>
              <a:t>)</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60</a:t>
            </a:fld>
            <a:endParaRPr lang="en-US"/>
          </a:p>
        </p:txBody>
      </p:sp>
    </p:spTree>
    <p:extLst>
      <p:ext uri="{BB962C8B-B14F-4D97-AF65-F5344CB8AC3E}">
        <p14:creationId xmlns:p14="http://schemas.microsoft.com/office/powerpoint/2010/main" val="2535961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457200" y="1629757"/>
            <a:ext cx="8599140" cy="4918464"/>
          </a:xfrm>
          <a:ln/>
        </p:spPr>
        <p:txBody>
          <a:bodyPr>
            <a:normAutofit fontScale="92500" lnSpcReduction="10000"/>
          </a:bodyPr>
          <a:lstStyle/>
          <a:p>
            <a:pPr algn="just"/>
            <a:r>
              <a:rPr lang="en-US" altLang="ja-JP" sz="2800" dirty="0">
                <a:latin typeface="Times New Roman" panose="02020603050405020304" pitchFamily="18" charset="0"/>
                <a:cs typeface="Times New Roman" panose="02020603050405020304" pitchFamily="18" charset="0"/>
              </a:rPr>
              <a:t>3 Slots (on Tue., Wed., and Thur.)</a:t>
            </a:r>
          </a:p>
          <a:p>
            <a:pPr algn="just"/>
            <a:r>
              <a:rPr lang="en-US" altLang="ja-JP" sz="2400" dirty="0">
                <a:latin typeface="Times New Roman" panose="02020603050405020304" pitchFamily="18" charset="0"/>
                <a:cs typeface="Times New Roman" panose="02020603050405020304" pitchFamily="18" charset="0"/>
              </a:rPr>
              <a:t>1</a:t>
            </a:r>
            <a:r>
              <a:rPr lang="en-US" altLang="ja-JP" sz="2400" baseline="30000" dirty="0">
                <a:latin typeface="Times New Roman" panose="02020603050405020304" pitchFamily="18" charset="0"/>
                <a:cs typeface="Times New Roman" panose="02020603050405020304" pitchFamily="18" charset="0"/>
              </a:rPr>
              <a:t>st</a:t>
            </a:r>
            <a:r>
              <a:rPr lang="en-US" altLang="ja-JP" sz="2400" dirty="0">
                <a:latin typeface="Times New Roman" panose="02020603050405020304" pitchFamily="18" charset="0"/>
                <a:cs typeface="Times New Roman" panose="02020603050405020304" pitchFamily="18" charset="0"/>
              </a:rPr>
              <a:t> Slot:</a:t>
            </a:r>
          </a:p>
          <a:p>
            <a:pPr lvl="1" algn="just"/>
            <a:r>
              <a:rPr lang="en-US" altLang="ja-JP" sz="2100" dirty="0">
                <a:latin typeface="Times New Roman" panose="02020603050405020304" pitchFamily="18" charset="0"/>
                <a:cs typeface="Times New Roman" panose="02020603050405020304" pitchFamily="18" charset="0"/>
              </a:rPr>
              <a:t>Meeting Objectives and Agenda Approval (377-00)</a:t>
            </a:r>
          </a:p>
          <a:p>
            <a:pPr lvl="1" algn="just"/>
            <a:r>
              <a:rPr lang="en-US" altLang="ja-JP" sz="2100" dirty="0">
                <a:latin typeface="Times New Roman" panose="02020603050405020304" pitchFamily="18" charset="0"/>
                <a:cs typeface="Times New Roman" panose="02020603050405020304" pitchFamily="18" charset="0"/>
              </a:rPr>
              <a:t>Approval May meeting minutes (291-00)</a:t>
            </a:r>
          </a:p>
          <a:p>
            <a:pPr lvl="1" algn="just"/>
            <a:r>
              <a:rPr lang="en-US" altLang="ja-JP" sz="2100" dirty="0">
                <a:latin typeface="Times New Roman" panose="02020603050405020304" pitchFamily="18" charset="0"/>
                <a:cs typeface="Times New Roman" panose="02020603050405020304" pitchFamily="18" charset="0"/>
              </a:rPr>
              <a:t>Comment Resolution for 802.15 Letter Ballot 2nd Recirculation (381-00)</a:t>
            </a:r>
          </a:p>
          <a:p>
            <a:pPr algn="just"/>
            <a:r>
              <a:rPr lang="en-US" altLang="ja-JP" sz="2400" dirty="0">
                <a:latin typeface="Times New Roman" panose="02020603050405020304" pitchFamily="18" charset="0"/>
                <a:cs typeface="Times New Roman" panose="02020603050405020304" pitchFamily="18" charset="0"/>
              </a:rPr>
              <a:t>2</a:t>
            </a:r>
            <a:r>
              <a:rPr lang="en-US" altLang="ja-JP" sz="2400" baseline="30000" dirty="0">
                <a:latin typeface="Times New Roman" panose="02020603050405020304" pitchFamily="18" charset="0"/>
                <a:cs typeface="Times New Roman" panose="02020603050405020304" pitchFamily="18" charset="0"/>
              </a:rPr>
              <a:t>nd</a:t>
            </a:r>
            <a:r>
              <a:rPr lang="en-US" altLang="ja-JP" sz="2400" dirty="0">
                <a:latin typeface="Times New Roman" panose="02020603050405020304" pitchFamily="18" charset="0"/>
                <a:cs typeface="Times New Roman" panose="02020603050405020304" pitchFamily="18" charset="0"/>
              </a:rPr>
              <a:t> Slot:</a:t>
            </a:r>
          </a:p>
          <a:p>
            <a:pPr lvl="1" algn="just"/>
            <a:r>
              <a:rPr lang="en-US" altLang="ja-JP" sz="2100" dirty="0">
                <a:latin typeface="Times New Roman" panose="02020603050405020304" pitchFamily="18" charset="0"/>
                <a:cs typeface="Times New Roman" panose="02020603050405020304" pitchFamily="18" charset="0"/>
              </a:rPr>
              <a:t>Meeting Objectives and Agenda Approval (377-01)</a:t>
            </a:r>
          </a:p>
          <a:p>
            <a:pPr lvl="1" algn="just"/>
            <a:r>
              <a:rPr lang="en-US" altLang="ja-JP" sz="2100" dirty="0">
                <a:latin typeface="Times New Roman" panose="02020603050405020304" pitchFamily="18" charset="0"/>
                <a:cs typeface="Times New Roman" panose="02020603050405020304" pitchFamily="18" charset="0"/>
              </a:rPr>
              <a:t>Comment Resolution for 802.15 Letter Ballot 2nd Recirculation (381-00)</a:t>
            </a:r>
          </a:p>
          <a:p>
            <a:pPr marL="341313" lvl="1" algn="just">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rPr>
              <a:t>3</a:t>
            </a:r>
            <a:r>
              <a:rPr lang="en-US" altLang="ja-JP" sz="2400" baseline="30000" dirty="0">
                <a:latin typeface="Times New Roman" panose="02020603050405020304" pitchFamily="18" charset="0"/>
                <a:cs typeface="Times New Roman" panose="02020603050405020304" pitchFamily="18" charset="0"/>
              </a:rPr>
              <a:t>rd</a:t>
            </a:r>
            <a:r>
              <a:rPr lang="en-US" altLang="ja-JP" sz="2400" dirty="0">
                <a:latin typeface="Times New Roman" panose="02020603050405020304" pitchFamily="18" charset="0"/>
                <a:cs typeface="Times New Roman" panose="02020603050405020304" pitchFamily="18" charset="0"/>
              </a:rPr>
              <a:t> Slot:</a:t>
            </a:r>
          </a:p>
          <a:p>
            <a:pPr lvl="1" algn="just"/>
            <a:r>
              <a:rPr lang="en-US" altLang="ja-JP" sz="2100" dirty="0">
                <a:latin typeface="Times New Roman" panose="02020603050405020304" pitchFamily="18" charset="0"/>
                <a:cs typeface="Times New Roman" panose="02020603050405020304" pitchFamily="18" charset="0"/>
              </a:rPr>
              <a:t>Meeting Objectives and Agenda Approval (377-02)</a:t>
            </a:r>
          </a:p>
          <a:p>
            <a:pPr lvl="1" algn="just"/>
            <a:r>
              <a:rPr lang="en-US" altLang="ja-JP" sz="2100" dirty="0">
                <a:latin typeface="Times New Roman" panose="02020603050405020304" pitchFamily="18" charset="0"/>
                <a:cs typeface="Times New Roman" panose="02020603050405020304" pitchFamily="18" charset="0"/>
              </a:rPr>
              <a:t>Comment Resolution for 802.15 Letter Ballot 2nd Recirculation (381-02)</a:t>
            </a:r>
          </a:p>
          <a:p>
            <a:pPr lvl="1" algn="just"/>
            <a:r>
              <a:rPr lang="en-US" altLang="ja-JP" sz="2100" dirty="0">
                <a:latin typeface="Times New Roman" panose="02020603050405020304" pitchFamily="18" charset="0"/>
                <a:cs typeface="Times New Roman" panose="02020603050405020304" pitchFamily="18" charset="0"/>
              </a:rPr>
              <a:t>Discussion of TG and WG Motion</a:t>
            </a:r>
          </a:p>
          <a:p>
            <a:pPr lvl="1" algn="just"/>
            <a:r>
              <a:rPr lang="en-US" altLang="ja-JP" sz="2100" dirty="0">
                <a:latin typeface="Times New Roman" panose="02020603050405020304" pitchFamily="18" charset="0"/>
                <a:cs typeface="Times New Roman" panose="02020603050405020304" pitchFamily="18" charset="0"/>
              </a:rPr>
              <a:t>Plan for Teleconference schedule</a:t>
            </a:r>
          </a:p>
          <a:p>
            <a:pPr lvl="1" algn="just"/>
            <a:r>
              <a:rPr lang="en-US" altLang="ja-JP" sz="2100" dirty="0">
                <a:latin typeface="Times New Roman" panose="02020603050405020304" pitchFamily="18" charset="0"/>
                <a:cs typeface="Times New Roman" panose="02020603050405020304" pitchFamily="18" charset="0"/>
              </a:rPr>
              <a:t>Plan for September meeting</a:t>
            </a:r>
          </a:p>
          <a:p>
            <a:pPr marL="457200" lvl="1" indent="0" algn="just">
              <a:buNone/>
            </a:pPr>
            <a:endParaRPr lang="en-US" altLang="ja-JP" sz="2000" dirty="0">
              <a:latin typeface="Times New Roman" panose="02020603050405020304" pitchFamily="18" charset="0"/>
              <a:cs typeface="Times New Roman" panose="02020603050405020304" pitchFamily="18" charset="0"/>
            </a:endParaRPr>
          </a:p>
          <a:p>
            <a:pPr marL="457200" lvl="1" indent="0" algn="just">
              <a:buNone/>
            </a:pPr>
            <a:endParaRPr lang="en-US" altLang="ja-JP" sz="2000"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F01218D6-D15A-8754-F0C9-CE368940A0A4}"/>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61</a:t>
            </a:fld>
            <a:endParaRPr lang="en-US" sz="1200" dirty="0"/>
          </a:p>
        </p:txBody>
      </p:sp>
    </p:spTree>
    <p:extLst>
      <p:ext uri="{BB962C8B-B14F-4D97-AF65-F5344CB8AC3E}">
        <p14:creationId xmlns:p14="http://schemas.microsoft.com/office/powerpoint/2010/main" val="1110005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94247"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#1</a:t>
            </a:r>
            <a:endParaRPr lang="en-US" sz="2400" dirty="0"/>
          </a:p>
        </p:txBody>
      </p:sp>
      <p:sp>
        <p:nvSpPr>
          <p:cNvPr id="10" name="TextBox 9"/>
          <p:cNvSpPr txBox="1"/>
          <p:nvPr/>
        </p:nvSpPr>
        <p:spPr>
          <a:xfrm>
            <a:off x="190500" y="1600200"/>
            <a:ext cx="8763000" cy="3477875"/>
          </a:xfrm>
          <a:prstGeom prst="rect">
            <a:avLst/>
          </a:prstGeom>
          <a:noFill/>
        </p:spPr>
        <p:txBody>
          <a:bodyPr wrap="square" rtlCol="0">
            <a:spAutoFit/>
          </a:bodyPr>
          <a:lstStyle/>
          <a:p>
            <a:pPr algn="just"/>
            <a:r>
              <a:rPr lang="en-US" altLang="ko-KR" sz="2000" b="1" dirty="0"/>
              <a:t>TG7a Motion to approve May 2023 Interim  Meeting Minutes</a:t>
            </a:r>
            <a:endParaRPr lang="ko-KR" altLang="ko-KR" sz="2000" b="1" dirty="0"/>
          </a:p>
          <a:p>
            <a:endParaRPr lang="en-US" altLang="ja-JP" sz="2000" dirty="0"/>
          </a:p>
          <a:p>
            <a:pPr lvl="0"/>
            <a:r>
              <a:rPr lang="en-US" altLang="ko-KR" sz="2000" i="1" dirty="0"/>
              <a:t>Motion to approve the May 2023 Interim Meeting  minutes of TG7a in IEEE P802.15-23-291-00-007a</a:t>
            </a:r>
          </a:p>
          <a:p>
            <a:pPr lvl="0"/>
            <a:endParaRPr lang="en-US" altLang="ko-KR" sz="2000" i="1" dirty="0"/>
          </a:p>
          <a:p>
            <a:pPr lvl="0"/>
            <a:endParaRPr lang="en-US" altLang="ko-KR" sz="2000" i="1" dirty="0"/>
          </a:p>
          <a:p>
            <a:pPr lvl="0"/>
            <a:endParaRPr lang="en-US" altLang="ko-KR" sz="2000" i="1" dirty="0"/>
          </a:p>
          <a:p>
            <a:r>
              <a:rPr lang="en-US" altLang="ja-JP" sz="2000" dirty="0"/>
              <a:t>Moved By:  </a:t>
            </a:r>
            <a:r>
              <a:rPr lang="en-US" altLang="ja-JP" sz="2000" dirty="0" err="1"/>
              <a:t>Yeong</a:t>
            </a:r>
            <a:r>
              <a:rPr lang="en-US" altLang="ja-JP" sz="2000" dirty="0"/>
              <a:t> Min Jang</a:t>
            </a:r>
          </a:p>
          <a:p>
            <a:r>
              <a:rPr lang="en-US" altLang="ja-JP" sz="2000" dirty="0"/>
              <a:t>Seconded By:  Sang-</a:t>
            </a:r>
            <a:r>
              <a:rPr lang="en-US" altLang="ja-JP" sz="2000" dirty="0" err="1"/>
              <a:t>Kyu</a:t>
            </a:r>
            <a:r>
              <a:rPr lang="en-US" altLang="ja-JP" sz="2000" dirty="0"/>
              <a:t> Lim</a:t>
            </a:r>
          </a:p>
          <a:p>
            <a:endParaRPr lang="en-US" altLang="ja-JP" sz="2000" dirty="0"/>
          </a:p>
          <a:p>
            <a:r>
              <a:rPr lang="en-US" altLang="ja-JP" sz="2000" dirty="0"/>
              <a:t>Approved by unanimous consent</a:t>
            </a:r>
          </a:p>
        </p:txBody>
      </p:sp>
      <p:sp>
        <p:nvSpPr>
          <p:cNvPr id="2" name="Foliennummernplatzhalter 3">
            <a:extLst>
              <a:ext uri="{FF2B5EF4-FFF2-40B4-BE49-F238E27FC236}">
                <a16:creationId xmlns:a16="http://schemas.microsoft.com/office/drawing/2014/main" id="{7CB7336F-CC34-0CE3-FE81-3D71D8DA9D67}"/>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62</a:t>
            </a:fld>
            <a:endParaRPr lang="en-US" sz="1200" dirty="0"/>
          </a:p>
        </p:txBody>
      </p:sp>
    </p:spTree>
    <p:extLst>
      <p:ext uri="{BB962C8B-B14F-4D97-AF65-F5344CB8AC3E}">
        <p14:creationId xmlns:p14="http://schemas.microsoft.com/office/powerpoint/2010/main" val="3714090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94247"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#2</a:t>
            </a:r>
            <a:endParaRPr lang="en-US" sz="2400" dirty="0"/>
          </a:p>
        </p:txBody>
      </p:sp>
      <p:sp>
        <p:nvSpPr>
          <p:cNvPr id="4" name="TextBox 3"/>
          <p:cNvSpPr txBox="1"/>
          <p:nvPr/>
        </p:nvSpPr>
        <p:spPr>
          <a:xfrm>
            <a:off x="190500" y="1600200"/>
            <a:ext cx="8763000" cy="3477875"/>
          </a:xfrm>
          <a:prstGeom prst="rect">
            <a:avLst/>
          </a:prstGeom>
          <a:noFill/>
        </p:spPr>
        <p:txBody>
          <a:bodyPr wrap="square" rtlCol="0">
            <a:spAutoFit/>
          </a:bodyPr>
          <a:lstStyle/>
          <a:p>
            <a:pPr algn="just"/>
            <a:r>
              <a:rPr lang="en-US" altLang="ko-KR" sz="2000" b="1" dirty="0"/>
              <a:t>TG7a Motion to approve comment resolutions for LB196</a:t>
            </a:r>
          </a:p>
          <a:p>
            <a:endParaRPr lang="en-US" altLang="ja-JP" sz="2000" dirty="0"/>
          </a:p>
          <a:p>
            <a:pPr lvl="0"/>
            <a:r>
              <a:rPr lang="en-US" altLang="ko-KR" sz="2000" i="1" dirty="0"/>
              <a:t>Move that the TG7a approve the comment resolutions for LB196 as described in document IEEE P802.15-23-0381-02-007a </a:t>
            </a:r>
          </a:p>
          <a:p>
            <a:pPr lvl="0"/>
            <a:endParaRPr lang="en-US" altLang="ko-KR" sz="2000" i="1" dirty="0"/>
          </a:p>
          <a:p>
            <a:pPr lvl="0"/>
            <a:endParaRPr lang="en-US" altLang="ko-KR" sz="2000" i="1" dirty="0"/>
          </a:p>
          <a:p>
            <a:pPr lvl="0"/>
            <a:endParaRPr lang="en-US" altLang="ko-KR" sz="2000" i="1" dirty="0"/>
          </a:p>
          <a:p>
            <a:r>
              <a:rPr lang="en-US" altLang="ja-JP" sz="2000" dirty="0"/>
              <a:t>Moved By:  </a:t>
            </a:r>
            <a:r>
              <a:rPr lang="en-US" altLang="ja-JP" sz="2000" dirty="0" err="1"/>
              <a:t>Yeong</a:t>
            </a:r>
            <a:r>
              <a:rPr lang="en-US" altLang="ja-JP" sz="2000" dirty="0"/>
              <a:t> Min Jang</a:t>
            </a:r>
          </a:p>
          <a:p>
            <a:r>
              <a:rPr lang="en-US" altLang="ja-JP" sz="2000" dirty="0"/>
              <a:t>Seconded By:  Sang-</a:t>
            </a:r>
            <a:r>
              <a:rPr lang="en-US" altLang="ja-JP" sz="2000" dirty="0" err="1"/>
              <a:t>Kyu</a:t>
            </a:r>
            <a:r>
              <a:rPr lang="en-US" altLang="ja-JP" sz="2000" dirty="0"/>
              <a:t> Lim</a:t>
            </a:r>
          </a:p>
          <a:p>
            <a:endParaRPr lang="en-US" altLang="ja-JP" sz="2000" dirty="0"/>
          </a:p>
          <a:p>
            <a:r>
              <a:rPr lang="en-US" altLang="ja-JP" sz="2000" dirty="0"/>
              <a:t>Approved by unanimous consent</a:t>
            </a:r>
          </a:p>
        </p:txBody>
      </p:sp>
      <p:sp>
        <p:nvSpPr>
          <p:cNvPr id="2" name="Foliennummernplatzhalter 3">
            <a:extLst>
              <a:ext uri="{FF2B5EF4-FFF2-40B4-BE49-F238E27FC236}">
                <a16:creationId xmlns:a16="http://schemas.microsoft.com/office/drawing/2014/main" id="{9B198B63-3C30-0351-48D6-C1A38C608D84}"/>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63</a:t>
            </a:fld>
            <a:endParaRPr lang="en-US" sz="1200" dirty="0"/>
          </a:p>
        </p:txBody>
      </p:sp>
    </p:spTree>
    <p:extLst>
      <p:ext uri="{BB962C8B-B14F-4D97-AF65-F5344CB8AC3E}">
        <p14:creationId xmlns:p14="http://schemas.microsoft.com/office/powerpoint/2010/main" val="36114058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94247"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#3</a:t>
            </a:r>
            <a:endParaRPr lang="en-US" sz="2400" dirty="0"/>
          </a:p>
        </p:txBody>
      </p:sp>
      <p:sp>
        <p:nvSpPr>
          <p:cNvPr id="4" name="TextBox 3"/>
          <p:cNvSpPr txBox="1"/>
          <p:nvPr/>
        </p:nvSpPr>
        <p:spPr>
          <a:xfrm>
            <a:off x="190500" y="1676400"/>
            <a:ext cx="8763000" cy="3785652"/>
          </a:xfrm>
          <a:prstGeom prst="rect">
            <a:avLst/>
          </a:prstGeom>
          <a:noFill/>
        </p:spPr>
        <p:txBody>
          <a:bodyPr wrap="square" rtlCol="0">
            <a:spAutoFit/>
          </a:bodyPr>
          <a:lstStyle/>
          <a:p>
            <a:pPr marL="0" lvl="3" algn="just"/>
            <a:r>
              <a:rPr lang="en-US" altLang="ko-KR" sz="2000" b="1" dirty="0"/>
              <a:t>TG Motion to start 3</a:t>
            </a:r>
            <a:r>
              <a:rPr lang="en-US" altLang="ko-KR" sz="2000" b="1" baseline="30000" dirty="0"/>
              <a:t>rd</a:t>
            </a:r>
            <a:r>
              <a:rPr lang="en-US" altLang="ko-KR" sz="2000" b="1" dirty="0"/>
              <a:t> recirculation</a:t>
            </a:r>
          </a:p>
          <a:p>
            <a:pPr marL="0" lvl="3" algn="just"/>
            <a:endParaRPr lang="en-US" altLang="ko-KR" sz="2000" i="1" dirty="0"/>
          </a:p>
          <a:p>
            <a:pPr algn="just"/>
            <a:r>
              <a:rPr lang="en-US" altLang="ko-KR" sz="2000" i="1" dirty="0"/>
              <a:t>Move that TG7a formally request that the 802.15 WG start recirculation WG Letter Ballot requesting approval of CA document [</a:t>
            </a:r>
            <a:r>
              <a:rPr lang="en-US" altLang="ja-JP" sz="2000" i="1" dirty="0"/>
              <a:t>15-22-0292-r3</a:t>
            </a:r>
            <a:r>
              <a:rPr lang="en-US" altLang="ko-KR" sz="2000" i="1" dirty="0"/>
              <a:t>] and document P802-15-7a_D5 and to forward document P802-15-7a_D5, to Standards Association ballot </a:t>
            </a:r>
          </a:p>
          <a:p>
            <a:pPr lvl="0" algn="just"/>
            <a:endParaRPr lang="en-US" altLang="ko-KR" sz="2000" dirty="0"/>
          </a:p>
          <a:p>
            <a:pPr lvl="0" algn="just"/>
            <a:endParaRPr lang="en-US" altLang="ko-KR" sz="2000" dirty="0"/>
          </a:p>
          <a:p>
            <a:r>
              <a:rPr lang="en-US" altLang="ja-JP" sz="2000" dirty="0"/>
              <a:t>Moved By:  </a:t>
            </a:r>
            <a:r>
              <a:rPr lang="en-US" altLang="ja-JP" sz="2000" dirty="0" err="1"/>
              <a:t>Yeong</a:t>
            </a:r>
            <a:r>
              <a:rPr lang="en-US" altLang="ja-JP" sz="2000" dirty="0"/>
              <a:t> Min Jang</a:t>
            </a:r>
          </a:p>
          <a:p>
            <a:r>
              <a:rPr lang="en-US" altLang="ja-JP" sz="2000" dirty="0"/>
              <a:t>Seconded By:  Sang-</a:t>
            </a:r>
            <a:r>
              <a:rPr lang="en-US" altLang="ja-JP" sz="2000" dirty="0" err="1"/>
              <a:t>Kyu</a:t>
            </a:r>
            <a:r>
              <a:rPr lang="en-US" altLang="ja-JP" sz="2000" dirty="0"/>
              <a:t> Lim</a:t>
            </a:r>
          </a:p>
          <a:p>
            <a:endParaRPr lang="en-US" altLang="ja-JP" sz="2000" dirty="0"/>
          </a:p>
          <a:p>
            <a:r>
              <a:rPr lang="en-US" altLang="ja-JP" sz="2000" dirty="0"/>
              <a:t>Approved by unanimous consent</a:t>
            </a:r>
          </a:p>
        </p:txBody>
      </p:sp>
      <p:sp>
        <p:nvSpPr>
          <p:cNvPr id="2" name="Foliennummernplatzhalter 3">
            <a:extLst>
              <a:ext uri="{FF2B5EF4-FFF2-40B4-BE49-F238E27FC236}">
                <a16:creationId xmlns:a16="http://schemas.microsoft.com/office/drawing/2014/main" id="{7D4CE9E3-18D1-DDE9-BD3C-25C09E04825F}"/>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64</a:t>
            </a:fld>
            <a:endParaRPr lang="en-US" sz="1200" dirty="0"/>
          </a:p>
        </p:txBody>
      </p:sp>
    </p:spTree>
    <p:extLst>
      <p:ext uri="{BB962C8B-B14F-4D97-AF65-F5344CB8AC3E}">
        <p14:creationId xmlns:p14="http://schemas.microsoft.com/office/powerpoint/2010/main" val="475237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94247"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#4</a:t>
            </a:r>
            <a:endParaRPr lang="en-US" sz="2400" dirty="0"/>
          </a:p>
        </p:txBody>
      </p:sp>
      <p:sp>
        <p:nvSpPr>
          <p:cNvPr id="4" name="TextBox 3"/>
          <p:cNvSpPr txBox="1"/>
          <p:nvPr/>
        </p:nvSpPr>
        <p:spPr>
          <a:xfrm>
            <a:off x="190500" y="1627292"/>
            <a:ext cx="8763000" cy="4001095"/>
          </a:xfrm>
          <a:prstGeom prst="rect">
            <a:avLst/>
          </a:prstGeom>
          <a:noFill/>
        </p:spPr>
        <p:txBody>
          <a:bodyPr wrap="square" rtlCol="0">
            <a:spAutoFit/>
          </a:bodyPr>
          <a:lstStyle/>
          <a:p>
            <a:pPr marL="0" lvl="2" algn="just">
              <a:buClr>
                <a:srgbClr val="00B050"/>
              </a:buClr>
              <a:buSzPct val="100000"/>
            </a:pPr>
            <a:r>
              <a:rPr lang="en-US" altLang="ko-KR" sz="2000" b="1" dirty="0"/>
              <a:t>TG Motion to approve the formation of CRG for the WG recirculation ballot</a:t>
            </a:r>
            <a:endParaRPr lang="en-US" altLang="ko-KR" sz="2800" i="1" dirty="0"/>
          </a:p>
          <a:p>
            <a:pPr algn="just">
              <a:buClr>
                <a:srgbClr val="00B050"/>
              </a:buClr>
              <a:buSzPct val="100000"/>
            </a:pPr>
            <a:r>
              <a:rPr lang="en-US" altLang="ko-KR" sz="1600" i="1" dirty="0"/>
              <a:t>Move that 802.15.7a TG approve the formation of a Comment Resolution Group (CRG) for the WG balloting of the P802.15.7a_D5 with the following membership: </a:t>
            </a:r>
            <a:r>
              <a:rPr lang="en-US" altLang="ko-KR" sz="1600" i="1" dirty="0" err="1"/>
              <a:t>Yeong</a:t>
            </a:r>
            <a:r>
              <a:rPr lang="en-US" altLang="ko-KR" sz="1600" i="1" dirty="0"/>
              <a:t> Min Jang(Chair), Sang-</a:t>
            </a:r>
            <a:r>
              <a:rPr lang="en-US" altLang="ko-KR" sz="1600" i="1" dirty="0" err="1"/>
              <a:t>Kyu</a:t>
            </a:r>
            <a:r>
              <a:rPr lang="en-US" altLang="ko-KR" sz="1600" i="1" dirty="0"/>
              <a:t> Lim, Ryuji Kohno, and </a:t>
            </a:r>
            <a:r>
              <a:rPr lang="en-US" altLang="ko-KR" sz="1600" i="1" dirty="0" err="1"/>
              <a:t>Seongsoon</a:t>
            </a:r>
            <a:r>
              <a:rPr lang="en-US" altLang="ko-KR" sz="1600" i="1" dirty="0"/>
              <a:t> </a:t>
            </a:r>
            <a:r>
              <a:rPr lang="en-US" altLang="ko-KR" sz="1600" i="1" dirty="0" err="1"/>
              <a:t>Joo</a:t>
            </a:r>
            <a:r>
              <a:rPr lang="en-US" altLang="ko-KR" sz="1600" i="1" dirty="0"/>
              <a:t>.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algn="just">
              <a:buClr>
                <a:srgbClr val="00B050"/>
              </a:buClr>
              <a:buSzPct val="100000"/>
            </a:pPr>
            <a:endParaRPr lang="en-US" altLang="ko-KR" sz="1600" i="1" dirty="0"/>
          </a:p>
          <a:p>
            <a:pPr>
              <a:buClr>
                <a:srgbClr val="00B050"/>
              </a:buClr>
              <a:buSzPct val="100000"/>
            </a:pPr>
            <a:endParaRPr lang="en-US" sz="1000" dirty="0"/>
          </a:p>
          <a:p>
            <a:r>
              <a:rPr lang="en-US" altLang="en-US" sz="1600" i="1" dirty="0"/>
              <a:t>Moved By:  </a:t>
            </a:r>
            <a:r>
              <a:rPr lang="en-US" altLang="en-US" sz="1600" i="1" dirty="0" err="1"/>
              <a:t>Yeong</a:t>
            </a:r>
            <a:r>
              <a:rPr lang="en-US" altLang="en-US" sz="1600" i="1" dirty="0"/>
              <a:t> Min Jang</a:t>
            </a:r>
          </a:p>
          <a:p>
            <a:r>
              <a:rPr lang="en-US" altLang="en-US" sz="1600" i="1" dirty="0"/>
              <a:t>Seconded By:  Sang-</a:t>
            </a:r>
            <a:r>
              <a:rPr lang="en-US" altLang="en-US" sz="1600" i="1" dirty="0" err="1"/>
              <a:t>Kyu</a:t>
            </a:r>
            <a:r>
              <a:rPr lang="en-US" altLang="en-US" sz="1600" i="1" dirty="0"/>
              <a:t> Lim</a:t>
            </a:r>
          </a:p>
          <a:p>
            <a:endParaRPr lang="en-US" altLang="en-US" sz="1600" i="1" dirty="0"/>
          </a:p>
          <a:p>
            <a:r>
              <a:rPr lang="en-US" altLang="ja-JP" sz="1600" dirty="0"/>
              <a:t>Approved by  unanimous consent</a:t>
            </a:r>
          </a:p>
          <a:p>
            <a:endParaRPr lang="en-US" altLang="ja-JP" dirty="0"/>
          </a:p>
        </p:txBody>
      </p:sp>
      <p:sp>
        <p:nvSpPr>
          <p:cNvPr id="2" name="Foliennummernplatzhalter 3">
            <a:extLst>
              <a:ext uri="{FF2B5EF4-FFF2-40B4-BE49-F238E27FC236}">
                <a16:creationId xmlns:a16="http://schemas.microsoft.com/office/drawing/2014/main" id="{09A7E91B-00E4-DBDF-E4A8-5B6CFE0C2286}"/>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65</a:t>
            </a:fld>
            <a:endParaRPr lang="en-US" sz="1200" dirty="0"/>
          </a:p>
        </p:txBody>
      </p:sp>
    </p:spTree>
    <p:extLst>
      <p:ext uri="{BB962C8B-B14F-4D97-AF65-F5344CB8AC3E}">
        <p14:creationId xmlns:p14="http://schemas.microsoft.com/office/powerpoint/2010/main" val="1663325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25318" y="533400"/>
            <a:ext cx="269336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 #1</a:t>
            </a:r>
            <a:endParaRPr lang="en-US" sz="2400" dirty="0"/>
          </a:p>
        </p:txBody>
      </p:sp>
      <p:sp>
        <p:nvSpPr>
          <p:cNvPr id="4" name="TextBox 3"/>
          <p:cNvSpPr txBox="1"/>
          <p:nvPr/>
        </p:nvSpPr>
        <p:spPr>
          <a:xfrm>
            <a:off x="190498" y="1447800"/>
            <a:ext cx="8763000" cy="3323987"/>
          </a:xfrm>
          <a:prstGeom prst="rect">
            <a:avLst/>
          </a:prstGeom>
          <a:noFill/>
        </p:spPr>
        <p:txBody>
          <a:bodyPr wrap="square" rtlCol="0">
            <a:spAutoFit/>
          </a:bodyPr>
          <a:lstStyle/>
          <a:p>
            <a:pPr marL="0" lvl="3">
              <a:buClr>
                <a:srgbClr val="00B050"/>
              </a:buClr>
              <a:buSzPct val="100000"/>
            </a:pPr>
            <a:r>
              <a:rPr lang="en-US" altLang="ko-KR" sz="2000" b="1" dirty="0"/>
              <a:t>Draft needs to be edited prior to letter ballot</a:t>
            </a:r>
            <a:endParaRPr lang="en-US" altLang="ko-KR" i="1" dirty="0">
              <a:latin typeface="Calibri (Body)"/>
            </a:endParaRPr>
          </a:p>
          <a:p>
            <a:pPr algn="just"/>
            <a:r>
              <a:rPr lang="en-US" altLang="ko-KR" sz="2000" i="1" dirty="0">
                <a:latin typeface="Calibri (Body)"/>
              </a:rPr>
              <a:t>Move that 802.15 WG start a WG recirculation Letter Ballot requesting approval of CA document 15-22-0292-r3 and document P802.15.7a_D5  (as edited in accordance with the instructions in document 15-23-0381-02-007a) and to forward document P802.15.7a_D5, as edited in accordance with the instructions in document 15-23-0381-02-007a, and CA document 15-22-0292-r3 to Standards Association ballot pending the completion and inclusion of the edits in the draft.</a:t>
            </a:r>
            <a:endParaRPr lang="ko-KR" altLang="ko-KR" sz="2000" i="1" dirty="0">
              <a:latin typeface="Calibri (Body)"/>
            </a:endParaRPr>
          </a:p>
          <a:p>
            <a:endParaRPr lang="en-US" altLang="en-US" sz="1400" i="1" dirty="0"/>
          </a:p>
          <a:p>
            <a:endParaRPr lang="en-US" altLang="en-US" sz="1400" i="1" dirty="0"/>
          </a:p>
          <a:p>
            <a:r>
              <a:rPr lang="en-US" altLang="en-US" sz="1400" i="1" dirty="0"/>
              <a:t>Moved By </a:t>
            </a:r>
            <a:r>
              <a:rPr lang="it-IT" altLang="en-US" sz="1400" i="1" dirty="0"/>
              <a:t> Yeong Min Jang</a:t>
            </a:r>
            <a:endParaRPr lang="en-US" altLang="en-US" sz="1400" i="1" dirty="0"/>
          </a:p>
          <a:p>
            <a:r>
              <a:rPr lang="en-US" altLang="en-US" sz="1400" i="1" dirty="0"/>
              <a:t>Seconded By Phil Beecher</a:t>
            </a:r>
          </a:p>
          <a:p>
            <a:r>
              <a:rPr lang="en-US" altLang="ja-JP" sz="1400" dirty="0"/>
              <a:t>Approved by 38/0/2 (Yes/No/Abstain)</a:t>
            </a:r>
            <a:endParaRPr lang="en-US" altLang="en-US" sz="1400" i="1" dirty="0"/>
          </a:p>
        </p:txBody>
      </p:sp>
      <p:sp>
        <p:nvSpPr>
          <p:cNvPr id="2" name="Foliennummernplatzhalter 3">
            <a:extLst>
              <a:ext uri="{FF2B5EF4-FFF2-40B4-BE49-F238E27FC236}">
                <a16:creationId xmlns:a16="http://schemas.microsoft.com/office/drawing/2014/main" id="{2C746D65-D853-8948-D89C-7120623F0AC4}"/>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66</a:t>
            </a:fld>
            <a:endParaRPr lang="en-US" sz="1200" dirty="0"/>
          </a:p>
        </p:txBody>
      </p:sp>
    </p:spTree>
    <p:extLst>
      <p:ext uri="{BB962C8B-B14F-4D97-AF65-F5344CB8AC3E}">
        <p14:creationId xmlns:p14="http://schemas.microsoft.com/office/powerpoint/2010/main" val="3017631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25318" y="533400"/>
            <a:ext cx="269336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 #2</a:t>
            </a:r>
            <a:endParaRPr lang="en-US" sz="2400" dirty="0"/>
          </a:p>
        </p:txBody>
      </p:sp>
      <p:sp>
        <p:nvSpPr>
          <p:cNvPr id="4" name="TextBox 3"/>
          <p:cNvSpPr txBox="1"/>
          <p:nvPr/>
        </p:nvSpPr>
        <p:spPr>
          <a:xfrm>
            <a:off x="190498" y="1447800"/>
            <a:ext cx="8763000" cy="4370427"/>
          </a:xfrm>
          <a:prstGeom prst="rect">
            <a:avLst/>
          </a:prstGeom>
          <a:noFill/>
        </p:spPr>
        <p:txBody>
          <a:bodyPr wrap="square" rtlCol="0">
            <a:spAutoFit/>
          </a:bodyPr>
          <a:lstStyle/>
          <a:p>
            <a:pPr marL="0" lvl="2" algn="just">
              <a:buClr>
                <a:srgbClr val="00B050"/>
              </a:buClr>
              <a:buSzPct val="100000"/>
            </a:pPr>
            <a:r>
              <a:rPr lang="en-US" altLang="ko-KR" sz="2000" b="1" dirty="0"/>
              <a:t>CRG formation for a WG Letter Ballot</a:t>
            </a:r>
          </a:p>
          <a:p>
            <a:pPr algn="just">
              <a:buClr>
                <a:srgbClr val="00B050"/>
              </a:buClr>
              <a:buSzPct val="100000"/>
            </a:pPr>
            <a:r>
              <a:rPr lang="en-US" altLang="ko-KR" sz="2000" i="1" dirty="0"/>
              <a:t>Move that 802.15 WG approve the formation of a Comment Resolution Group (CRG) for the WG balloting of the P802.15.7a_D5 with the following membership: Yeong Min Jang(Chair), Sang-Kyu Lim, Ryuji Kohno, and </a:t>
            </a:r>
            <a:r>
              <a:rPr lang="en-US" altLang="ko-KR" sz="2000" i="1" dirty="0" err="1"/>
              <a:t>Seongsoon</a:t>
            </a:r>
            <a:r>
              <a:rPr lang="en-US" altLang="ko-KR" sz="2000" i="1" dirty="0"/>
              <a:t> Joo.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a:buClr>
                <a:srgbClr val="00B050"/>
              </a:buClr>
              <a:buSzPct val="100000"/>
            </a:pPr>
            <a:endParaRPr lang="en-US" altLang="ko-KR" dirty="0"/>
          </a:p>
          <a:p>
            <a:r>
              <a:rPr lang="en-US" altLang="en-US" sz="2000" i="1" dirty="0"/>
              <a:t>Moved By </a:t>
            </a:r>
            <a:r>
              <a:rPr lang="it-IT" altLang="en-US" sz="2000" i="1" dirty="0"/>
              <a:t> Yeong Min Jang</a:t>
            </a:r>
            <a:endParaRPr lang="en-US" altLang="en-US" sz="2000" i="1" dirty="0"/>
          </a:p>
          <a:p>
            <a:r>
              <a:rPr lang="en-US" altLang="en-US" sz="2000" i="1" dirty="0"/>
              <a:t>Seconded By Phil Beecher</a:t>
            </a:r>
          </a:p>
          <a:p>
            <a:r>
              <a:rPr lang="en-US" altLang="ja-JP" sz="2000" dirty="0"/>
              <a:t>Approved by 36/0/1(Yes/No/Abstain)</a:t>
            </a:r>
            <a:endParaRPr lang="en-US" altLang="en-US" sz="2000" i="1" dirty="0"/>
          </a:p>
        </p:txBody>
      </p:sp>
      <p:sp>
        <p:nvSpPr>
          <p:cNvPr id="2" name="Foliennummernplatzhalter 3">
            <a:extLst>
              <a:ext uri="{FF2B5EF4-FFF2-40B4-BE49-F238E27FC236}">
                <a16:creationId xmlns:a16="http://schemas.microsoft.com/office/drawing/2014/main" id="{2FA84043-6D5E-E22A-78A0-65F7925178E5}"/>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67</a:t>
            </a:fld>
            <a:endParaRPr lang="en-US" sz="1200" dirty="0"/>
          </a:p>
        </p:txBody>
      </p:sp>
    </p:spTree>
    <p:extLst>
      <p:ext uri="{BB962C8B-B14F-4D97-AF65-F5344CB8AC3E}">
        <p14:creationId xmlns:p14="http://schemas.microsoft.com/office/powerpoint/2010/main" val="4111847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altLang="ja-JP" sz="4000" dirty="0">
                <a:latin typeface="Times New Roman" panose="02020603050405020304" pitchFamily="18" charset="0"/>
                <a:cs typeface="Times New Roman" panose="02020603050405020304" pitchFamily="18" charset="0"/>
              </a:rPr>
              <a:t>Plan for Teleconference Schedule</a:t>
            </a:r>
            <a:endParaRPr lang="en-US" sz="4000" dirty="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idx="1"/>
          </p:nvPr>
        </p:nvSpPr>
        <p:spPr>
          <a:xfrm>
            <a:off x="495300" y="1676400"/>
            <a:ext cx="8153400" cy="3887944"/>
          </a:xfrm>
          <a:ln/>
        </p:spPr>
        <p:txBody>
          <a:bodyPr>
            <a:normAutofit/>
          </a:bodyPr>
          <a:lstStyle/>
          <a:p>
            <a:pPr algn="just">
              <a:lnSpc>
                <a:spcPct val="80000"/>
              </a:lnSpc>
            </a:pPr>
            <a:r>
              <a:rPr lang="en-US" altLang="ja-JP" sz="2500" dirty="0">
                <a:latin typeface="Times New Roman" panose="02020603050405020304" pitchFamily="18" charset="0"/>
                <a:ea typeface="ＭＳ Ｐゴシック" pitchFamily="50" charset="-128"/>
                <a:cs typeface="Times New Roman" panose="02020603050405020304" pitchFamily="18" charset="0"/>
              </a:rPr>
              <a:t>2 teleconferences (9:00 pm (EST) on  Aug. 23 and Sep. 6)</a:t>
            </a:r>
          </a:p>
          <a:p>
            <a:pPr marL="0" indent="0" algn="just">
              <a:lnSpc>
                <a:spcPct val="80000"/>
              </a:lnSpc>
              <a:buNone/>
            </a:pPr>
            <a:r>
              <a:rPr lang="en-US" altLang="ja-JP" sz="2500" dirty="0">
                <a:latin typeface="Times New Roman" panose="02020603050405020304" pitchFamily="18" charset="0"/>
                <a:ea typeface="ＭＳ Ｐゴシック" pitchFamily="50" charset="-128"/>
                <a:cs typeface="Times New Roman" panose="02020603050405020304" pitchFamily="18" charset="0"/>
              </a:rPr>
              <a:t>- (10:00 am (KST) on  Aug. 24 and Sep. 7)</a:t>
            </a:r>
          </a:p>
          <a:p>
            <a:pPr marL="0" indent="0"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Complete comment resolution  for LB4 (LB 3</a:t>
            </a:r>
            <a:r>
              <a:rPr lang="en-US" altLang="ko-KR" sz="2000" baseline="30000" dirty="0">
                <a:latin typeface="Times New Roman" panose="02020603050405020304" pitchFamily="18" charset="0"/>
                <a:ea typeface="굴림" pitchFamily="34" charset="-127"/>
                <a:cs typeface="Times New Roman" panose="02020603050405020304" pitchFamily="18" charset="0"/>
              </a:rPr>
              <a:t>rd</a:t>
            </a:r>
            <a:r>
              <a:rPr lang="en-US" altLang="ko-KR" sz="2000" dirty="0">
                <a:latin typeface="Times New Roman" panose="02020603050405020304" pitchFamily="18" charset="0"/>
                <a:ea typeface="굴림" pitchFamily="34" charset="-127"/>
                <a:cs typeface="Times New Roman" panose="02020603050405020304" pitchFamily="18" charset="0"/>
              </a:rPr>
              <a:t> Recirculation)</a:t>
            </a:r>
          </a:p>
          <a:p>
            <a:pPr marL="0" indent="0"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marL="0" indent="0"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algn="just">
              <a:lnSpc>
                <a:spcPct val="80000"/>
              </a:lnSpc>
            </a:pPr>
            <a:endParaRPr lang="en-US" altLang="ko-KR" sz="2000" dirty="0">
              <a:latin typeface="Times New Roman" panose="02020603050405020304" pitchFamily="18" charset="0"/>
              <a:ea typeface="굴림" pitchFamily="34" charset="-127"/>
              <a:cs typeface="Times New Roman" panose="02020603050405020304" pitchFamily="18" charset="0"/>
            </a:endParaRPr>
          </a:p>
        </p:txBody>
      </p:sp>
      <p:sp>
        <p:nvSpPr>
          <p:cNvPr id="2" name="Foliennummernplatzhalter 3">
            <a:extLst>
              <a:ext uri="{FF2B5EF4-FFF2-40B4-BE49-F238E27FC236}">
                <a16:creationId xmlns:a16="http://schemas.microsoft.com/office/drawing/2014/main" id="{68874A79-B9AC-B30E-4E7D-A92D74111A31}"/>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68</a:t>
            </a:fld>
            <a:endParaRPr lang="en-US" sz="1200" dirty="0"/>
          </a:p>
        </p:txBody>
      </p:sp>
    </p:spTree>
    <p:extLst>
      <p:ext uri="{BB962C8B-B14F-4D97-AF65-F5344CB8AC3E}">
        <p14:creationId xmlns:p14="http://schemas.microsoft.com/office/powerpoint/2010/main" val="1260586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September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544860" y="1600200"/>
            <a:ext cx="805428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3 slots (8:00 am on  Tue., Wed., and Thur.)</a:t>
            </a:r>
          </a:p>
          <a:p>
            <a:pPr marL="0" indent="0" algn="just">
              <a:lnSpc>
                <a:spcPct val="80000"/>
              </a:lnSpc>
              <a:buNone/>
            </a:pPr>
            <a:endParaRPr lang="en-US" altLang="ko-KR" sz="2000" dirty="0">
              <a:latin typeface="Times New Roman" panose="02020603050405020304" pitchFamily="18" charset="0"/>
              <a:ea typeface="굴림" pitchFamily="34" charset="-127"/>
              <a:cs typeface="Times New Roman" panose="02020603050405020304" pitchFamily="18" charset="0"/>
            </a:endParaRPr>
          </a:p>
          <a:p>
            <a:pPr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Complete comment resolution  for LB4 (LB 3</a:t>
            </a:r>
            <a:r>
              <a:rPr lang="en-US" altLang="ko-KR" sz="2000" baseline="30000" dirty="0">
                <a:latin typeface="Times New Roman" panose="02020603050405020304" pitchFamily="18" charset="0"/>
                <a:ea typeface="굴림" pitchFamily="34" charset="-127"/>
                <a:cs typeface="Times New Roman" panose="02020603050405020304" pitchFamily="18" charset="0"/>
              </a:rPr>
              <a:t>rd</a:t>
            </a:r>
            <a:r>
              <a:rPr lang="en-US" altLang="ko-KR" sz="2000" dirty="0">
                <a:latin typeface="Times New Roman" panose="02020603050405020304" pitchFamily="18" charset="0"/>
                <a:ea typeface="굴림" pitchFamily="34" charset="-127"/>
                <a:cs typeface="Times New Roman" panose="02020603050405020304" pitchFamily="18" charset="0"/>
              </a:rPr>
              <a:t> Recirculation)</a:t>
            </a:r>
          </a:p>
          <a:p>
            <a:pPr algn="just">
              <a:lnSpc>
                <a:spcPct val="80000"/>
              </a:lnSpc>
              <a:buFontTx/>
              <a:buChar char="-"/>
            </a:pPr>
            <a:r>
              <a:rPr lang="en-US" altLang="ko-KR" sz="2000" dirty="0">
                <a:latin typeface="Times New Roman" panose="02020603050405020304" pitchFamily="18" charset="0"/>
                <a:ea typeface="굴림" pitchFamily="34" charset="-127"/>
                <a:cs typeface="Times New Roman" panose="02020603050405020304" pitchFamily="18" charset="0"/>
              </a:rPr>
              <a:t>Prepare the D6 document for initial SA Ballot</a:t>
            </a:r>
          </a:p>
          <a:p>
            <a:pPr marL="0" indent="0" algn="just">
              <a:lnSpc>
                <a:spcPct val="80000"/>
              </a:lnSpc>
              <a:buNone/>
            </a:pPr>
            <a:endParaRPr lang="en-US" altLang="ja-JP" sz="2000" dirty="0">
              <a:latin typeface="Times New Roman" panose="02020603050405020304" pitchFamily="18" charset="0"/>
              <a:cs typeface="Times New Roman" panose="02020603050405020304" pitchFamily="18" charset="0"/>
            </a:endParaRPr>
          </a:p>
        </p:txBody>
      </p:sp>
      <p:sp>
        <p:nvSpPr>
          <p:cNvPr id="3" name="Foliennummernplatzhalter 3">
            <a:extLst>
              <a:ext uri="{FF2B5EF4-FFF2-40B4-BE49-F238E27FC236}">
                <a16:creationId xmlns:a16="http://schemas.microsoft.com/office/drawing/2014/main" id="{0E9D3ACF-0600-F038-3566-03A46ED0131C}"/>
              </a:ext>
            </a:extLst>
          </p:cNvPr>
          <p:cNvSpPr txBox="1">
            <a:spLocks/>
          </p:cNvSpPr>
          <p:nvPr/>
        </p:nvSpPr>
        <p:spPr>
          <a:xfrm>
            <a:off x="4264604" y="6421615"/>
            <a:ext cx="760412" cy="253213"/>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69</a:t>
            </a:fld>
            <a:endParaRPr lang="en-US" sz="1200" dirty="0"/>
          </a:p>
        </p:txBody>
      </p:sp>
    </p:spTree>
    <p:extLst>
      <p:ext uri="{BB962C8B-B14F-4D97-AF65-F5344CB8AC3E}">
        <p14:creationId xmlns:p14="http://schemas.microsoft.com/office/powerpoint/2010/main" val="327256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(Lic-NB)</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70</a:t>
            </a:fld>
            <a:endParaRPr lang="en-US" dirty="0"/>
          </a:p>
        </p:txBody>
      </p:sp>
    </p:spTree>
    <p:extLst>
      <p:ext uri="{BB962C8B-B14F-4D97-AF65-F5344CB8AC3E}">
        <p14:creationId xmlns:p14="http://schemas.microsoft.com/office/powerpoint/2010/main" val="26980489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E542-D8CA-B4EC-CF88-618E60E936DD}"/>
              </a:ext>
            </a:extLst>
          </p:cNvPr>
          <p:cNvSpPr>
            <a:spLocks noGrp="1"/>
          </p:cNvSpPr>
          <p:nvPr>
            <p:ph type="title"/>
          </p:nvPr>
        </p:nvSpPr>
        <p:spPr/>
        <p:txBody>
          <a:bodyPr/>
          <a:lstStyle/>
          <a:p>
            <a:r>
              <a:rPr lang="en-US" dirty="0"/>
              <a:t>Plan for week</a:t>
            </a:r>
          </a:p>
        </p:txBody>
      </p:sp>
      <p:sp>
        <p:nvSpPr>
          <p:cNvPr id="3" name="Content Placeholder 2">
            <a:extLst>
              <a:ext uri="{FF2B5EF4-FFF2-40B4-BE49-F238E27FC236}">
                <a16:creationId xmlns:a16="http://schemas.microsoft.com/office/drawing/2014/main" id="{E2B27A02-CA0F-47A8-9034-A8728F168401}"/>
              </a:ext>
            </a:extLst>
          </p:cNvPr>
          <p:cNvSpPr>
            <a:spLocks noGrp="1"/>
          </p:cNvSpPr>
          <p:nvPr>
            <p:ph idx="1"/>
          </p:nvPr>
        </p:nvSpPr>
        <p:spPr>
          <a:xfrm>
            <a:off x="689987" y="1600200"/>
            <a:ext cx="7772400" cy="4114800"/>
          </a:xfrm>
        </p:spPr>
        <p:txBody>
          <a:bodyPr/>
          <a:lstStyle/>
          <a:p>
            <a:r>
              <a:rPr lang="en-US" dirty="0"/>
              <a:t>Tuesday PM1  1:30pm EDT</a:t>
            </a:r>
          </a:p>
          <a:p>
            <a:r>
              <a:rPr lang="en-US" dirty="0"/>
              <a:t>Wednesday PM1 1:30pm EDT</a:t>
            </a:r>
          </a:p>
          <a:p>
            <a:r>
              <a:rPr lang="en-US" dirty="0"/>
              <a:t>Thursday AM2 10:30am EDT</a:t>
            </a:r>
          </a:p>
          <a:p>
            <a:r>
              <a:rPr lang="en-US" dirty="0"/>
              <a:t>Thursday PM1 1:30pm EDT</a:t>
            </a:r>
          </a:p>
        </p:txBody>
      </p:sp>
      <p:sp>
        <p:nvSpPr>
          <p:cNvPr id="9" name="Foliennummernplatzhalter 3">
            <a:extLst>
              <a:ext uri="{FF2B5EF4-FFF2-40B4-BE49-F238E27FC236}">
                <a16:creationId xmlns:a16="http://schemas.microsoft.com/office/drawing/2014/main" id="{DF4E5DF8-6B21-CA0D-A13E-F17D20B26412}"/>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71</a:t>
            </a:fld>
            <a:endParaRPr lang="en-US" sz="1200" dirty="0"/>
          </a:p>
        </p:txBody>
      </p:sp>
    </p:spTree>
    <p:extLst>
      <p:ext uri="{BB962C8B-B14F-4D97-AF65-F5344CB8AC3E}">
        <p14:creationId xmlns:p14="http://schemas.microsoft.com/office/powerpoint/2010/main" val="29616876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normAutofit/>
          </a:bodyPr>
          <a:lstStyle/>
          <a:p>
            <a:r>
              <a:rPr lang="en-US" dirty="0"/>
              <a:t>TG16t July Plenary 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a:xfrm>
            <a:off x="571500" y="1600200"/>
            <a:ext cx="8001000" cy="3263504"/>
          </a:xfrm>
        </p:spPr>
        <p:txBody>
          <a:bodyPr>
            <a:normAutofit fontScale="92500" lnSpcReduction="20000"/>
          </a:bodyPr>
          <a:lstStyle/>
          <a:p>
            <a:r>
              <a:rPr lang="en-US" dirty="0"/>
              <a:t>Introductions, Secretary, Review and Approve Agenda</a:t>
            </a:r>
          </a:p>
          <a:p>
            <a:r>
              <a:rPr lang="en-US" dirty="0"/>
              <a:t>Policy Review</a:t>
            </a:r>
          </a:p>
          <a:p>
            <a:r>
              <a:rPr lang="en-US" dirty="0"/>
              <a:t>Contributions and Comment Resolution on pre-Draft</a:t>
            </a:r>
          </a:p>
          <a:p>
            <a:pPr lvl="1"/>
            <a:endParaRPr lang="en-US" dirty="0"/>
          </a:p>
          <a:p>
            <a:r>
              <a:rPr lang="en-US" dirty="0"/>
              <a:t>Adjourn</a:t>
            </a:r>
          </a:p>
          <a:p>
            <a:endParaRPr lang="en-US" dirty="0"/>
          </a:p>
        </p:txBody>
      </p:sp>
      <p:sp>
        <p:nvSpPr>
          <p:cNvPr id="4" name="Foliennummernplatzhalter 3">
            <a:extLst>
              <a:ext uri="{FF2B5EF4-FFF2-40B4-BE49-F238E27FC236}">
                <a16:creationId xmlns:a16="http://schemas.microsoft.com/office/drawing/2014/main" id="{886F9899-1260-F975-1FA3-6D31EEFC0E29}"/>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72</a:t>
            </a:fld>
            <a:endParaRPr lang="en-US" sz="1200" dirty="0"/>
          </a:p>
        </p:txBody>
      </p:sp>
    </p:spTree>
    <p:extLst>
      <p:ext uri="{BB962C8B-B14F-4D97-AF65-F5344CB8AC3E}">
        <p14:creationId xmlns:p14="http://schemas.microsoft.com/office/powerpoint/2010/main" val="2006485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6433-2D31-78BC-9935-7444F3B333B2}"/>
              </a:ext>
            </a:extLst>
          </p:cNvPr>
          <p:cNvSpPr>
            <a:spLocks noGrp="1"/>
          </p:cNvSpPr>
          <p:nvPr>
            <p:ph type="title"/>
          </p:nvPr>
        </p:nvSpPr>
        <p:spPr/>
        <p:txBody>
          <a:bodyPr/>
          <a:lstStyle/>
          <a:p>
            <a:r>
              <a:rPr lang="en-US" dirty="0"/>
              <a:t>July Meeting Start Status</a:t>
            </a:r>
          </a:p>
        </p:txBody>
      </p:sp>
      <p:sp>
        <p:nvSpPr>
          <p:cNvPr id="3" name="Content Placeholder 2">
            <a:extLst>
              <a:ext uri="{FF2B5EF4-FFF2-40B4-BE49-F238E27FC236}">
                <a16:creationId xmlns:a16="http://schemas.microsoft.com/office/drawing/2014/main" id="{9CAE0CAB-2FED-4C04-9AED-80FF35F05763}"/>
              </a:ext>
            </a:extLst>
          </p:cNvPr>
          <p:cNvSpPr>
            <a:spLocks noGrp="1"/>
          </p:cNvSpPr>
          <p:nvPr>
            <p:ph idx="1"/>
          </p:nvPr>
        </p:nvSpPr>
        <p:spPr>
          <a:xfrm>
            <a:off x="685800" y="1600200"/>
            <a:ext cx="7772400" cy="4114800"/>
          </a:xfrm>
        </p:spPr>
        <p:txBody>
          <a:bodyPr/>
          <a:lstStyle/>
          <a:p>
            <a:r>
              <a:rPr lang="en-US" dirty="0"/>
              <a:t>Discussions at 30 May teleconference on developing next draft</a:t>
            </a:r>
          </a:p>
          <a:p>
            <a:r>
              <a:rPr lang="en-US" dirty="0"/>
              <a:t>Draft 0.92 was not ready for comment collection</a:t>
            </a:r>
          </a:p>
          <a:p>
            <a:r>
              <a:rPr lang="en-US" dirty="0"/>
              <a:t>Several updates to document 643 on DPP text have been uploaded. </a:t>
            </a:r>
          </a:p>
          <a:p>
            <a:endParaRPr lang="en-US" dirty="0"/>
          </a:p>
          <a:p>
            <a:endParaRPr lang="en-US" dirty="0"/>
          </a:p>
        </p:txBody>
      </p:sp>
      <p:sp>
        <p:nvSpPr>
          <p:cNvPr id="7" name="Foliennummernplatzhalter 3">
            <a:extLst>
              <a:ext uri="{FF2B5EF4-FFF2-40B4-BE49-F238E27FC236}">
                <a16:creationId xmlns:a16="http://schemas.microsoft.com/office/drawing/2014/main" id="{EE12FE0C-3F83-D373-1119-80F5CFE561E9}"/>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73</a:t>
            </a:fld>
            <a:endParaRPr lang="en-US" sz="1200" dirty="0"/>
          </a:p>
        </p:txBody>
      </p:sp>
    </p:spTree>
    <p:extLst>
      <p:ext uri="{BB962C8B-B14F-4D97-AF65-F5344CB8AC3E}">
        <p14:creationId xmlns:p14="http://schemas.microsoft.com/office/powerpoint/2010/main" val="1402842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July 2023 Plenary</a:t>
            </a:r>
          </a:p>
        </p:txBody>
      </p:sp>
      <p:graphicFrame>
        <p:nvGraphicFramePr>
          <p:cNvPr id="7" name="Table 6">
            <a:extLst>
              <a:ext uri="{FF2B5EF4-FFF2-40B4-BE49-F238E27FC236}">
                <a16:creationId xmlns:a16="http://schemas.microsoft.com/office/drawing/2014/main" id="{12450728-E00D-8091-7408-0482F8FBEC9C}"/>
              </a:ext>
            </a:extLst>
          </p:cNvPr>
          <p:cNvGraphicFramePr>
            <a:graphicFrameLocks noGrp="1"/>
          </p:cNvGraphicFramePr>
          <p:nvPr>
            <p:extLst>
              <p:ext uri="{D42A27DB-BD31-4B8C-83A1-F6EECF244321}">
                <p14:modId xmlns:p14="http://schemas.microsoft.com/office/powerpoint/2010/main" val="2161396854"/>
              </p:ext>
            </p:extLst>
          </p:nvPr>
        </p:nvGraphicFramePr>
        <p:xfrm>
          <a:off x="304800" y="2438400"/>
          <a:ext cx="8286750" cy="2909532"/>
        </p:xfrm>
        <a:graphic>
          <a:graphicData uri="http://schemas.openxmlformats.org/drawingml/2006/table">
            <a:tbl>
              <a:tblPr/>
              <a:tblGrid>
                <a:gridCol w="920750">
                  <a:extLst>
                    <a:ext uri="{9D8B030D-6E8A-4147-A177-3AD203B41FA5}">
                      <a16:colId xmlns:a16="http://schemas.microsoft.com/office/drawing/2014/main" val="3621563525"/>
                    </a:ext>
                  </a:extLst>
                </a:gridCol>
                <a:gridCol w="920750">
                  <a:extLst>
                    <a:ext uri="{9D8B030D-6E8A-4147-A177-3AD203B41FA5}">
                      <a16:colId xmlns:a16="http://schemas.microsoft.com/office/drawing/2014/main" val="3083134946"/>
                    </a:ext>
                  </a:extLst>
                </a:gridCol>
                <a:gridCol w="920750">
                  <a:extLst>
                    <a:ext uri="{9D8B030D-6E8A-4147-A177-3AD203B41FA5}">
                      <a16:colId xmlns:a16="http://schemas.microsoft.com/office/drawing/2014/main" val="1621152782"/>
                    </a:ext>
                  </a:extLst>
                </a:gridCol>
                <a:gridCol w="920750">
                  <a:extLst>
                    <a:ext uri="{9D8B030D-6E8A-4147-A177-3AD203B41FA5}">
                      <a16:colId xmlns:a16="http://schemas.microsoft.com/office/drawing/2014/main" val="1260291759"/>
                    </a:ext>
                  </a:extLst>
                </a:gridCol>
                <a:gridCol w="920750">
                  <a:extLst>
                    <a:ext uri="{9D8B030D-6E8A-4147-A177-3AD203B41FA5}">
                      <a16:colId xmlns:a16="http://schemas.microsoft.com/office/drawing/2014/main" val="3615972925"/>
                    </a:ext>
                  </a:extLst>
                </a:gridCol>
                <a:gridCol w="920750">
                  <a:extLst>
                    <a:ext uri="{9D8B030D-6E8A-4147-A177-3AD203B41FA5}">
                      <a16:colId xmlns:a16="http://schemas.microsoft.com/office/drawing/2014/main" val="815782234"/>
                    </a:ext>
                  </a:extLst>
                </a:gridCol>
                <a:gridCol w="920750">
                  <a:extLst>
                    <a:ext uri="{9D8B030D-6E8A-4147-A177-3AD203B41FA5}">
                      <a16:colId xmlns:a16="http://schemas.microsoft.com/office/drawing/2014/main" val="3456015629"/>
                    </a:ext>
                  </a:extLst>
                </a:gridCol>
                <a:gridCol w="920750">
                  <a:extLst>
                    <a:ext uri="{9D8B030D-6E8A-4147-A177-3AD203B41FA5}">
                      <a16:colId xmlns:a16="http://schemas.microsoft.com/office/drawing/2014/main" val="1479531055"/>
                    </a:ext>
                  </a:extLst>
                </a:gridCol>
                <a:gridCol w="920750">
                  <a:extLst>
                    <a:ext uri="{9D8B030D-6E8A-4147-A177-3AD203B41FA5}">
                      <a16:colId xmlns:a16="http://schemas.microsoft.com/office/drawing/2014/main" val="2390912687"/>
                    </a:ext>
                  </a:extLst>
                </a:gridCol>
              </a:tblGrid>
              <a:tr h="969844">
                <a:tc>
                  <a:txBody>
                    <a:bodyPr/>
                    <a:lstStyle/>
                    <a:p>
                      <a:r>
                        <a:rPr lang="en-US" sz="1400"/>
                        <a:t>11-Jul-2023 ET</a:t>
                      </a:r>
                    </a:p>
                  </a:txBody>
                  <a:tcPr marL="68580" marR="68580" marT="34290" marB="34290" anchor="ctr">
                    <a:lnL>
                      <a:noFill/>
                    </a:lnL>
                    <a:lnR>
                      <a:noFill/>
                    </a:lnR>
                    <a:lnT>
                      <a:noFill/>
                    </a:lnT>
                    <a:lnB>
                      <a:noFill/>
                    </a:lnB>
                  </a:tcPr>
                </a:tc>
                <a:tc>
                  <a:txBody>
                    <a:bodyPr/>
                    <a:lstStyle/>
                    <a:p>
                      <a:r>
                        <a:rPr lang="en-US" sz="1400" dirty="0"/>
                        <a:t>2023</a:t>
                      </a:r>
                    </a:p>
                  </a:txBody>
                  <a:tcPr marL="68580" marR="68580" marT="34290" marB="34290" anchor="ctr">
                    <a:lnL>
                      <a:noFill/>
                    </a:lnL>
                    <a:lnR>
                      <a:noFill/>
                    </a:lnR>
                    <a:lnT>
                      <a:noFill/>
                    </a:lnT>
                    <a:lnB>
                      <a:noFill/>
                    </a:lnB>
                  </a:tcPr>
                </a:tc>
                <a:tc>
                  <a:txBody>
                    <a:bodyPr/>
                    <a:lstStyle/>
                    <a:p>
                      <a:r>
                        <a:rPr lang="en-US" sz="1400"/>
                        <a:t>385</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D0.92 for Vishal comments</a:t>
                      </a:r>
                    </a:p>
                  </a:txBody>
                  <a:tcPr marL="68580" marR="68580" marT="34290" marB="34290" anchor="ctr">
                    <a:lnL>
                      <a:noFill/>
                    </a:lnL>
                    <a:lnR>
                      <a:noFill/>
                    </a:lnR>
                    <a:lnT>
                      <a:noFill/>
                    </a:lnT>
                    <a:lnB>
                      <a:noFill/>
                    </a:lnB>
                  </a:tcPr>
                </a:tc>
                <a:tc>
                  <a:txBody>
                    <a:bodyPr/>
                    <a:lstStyle/>
                    <a:p>
                      <a:r>
                        <a:rPr lang="en-US" sz="1400"/>
                        <a:t>Juha Juntunen (MCC)</a:t>
                      </a:r>
                    </a:p>
                  </a:txBody>
                  <a:tcPr marL="68580" marR="68580" marT="34290" marB="34290" anchor="ctr">
                    <a:lnL>
                      <a:noFill/>
                    </a:lnL>
                    <a:lnR>
                      <a:noFill/>
                    </a:lnR>
                    <a:lnT>
                      <a:noFill/>
                    </a:lnT>
                    <a:lnB>
                      <a:noFill/>
                    </a:lnB>
                  </a:tcPr>
                </a:tc>
                <a:tc>
                  <a:txBody>
                    <a:bodyPr/>
                    <a:lstStyle/>
                    <a:p>
                      <a:r>
                        <a:rPr lang="en-US" sz="1400"/>
                        <a:t>11-Jul-2023 05:26:33 ET</a:t>
                      </a:r>
                    </a:p>
                  </a:txBody>
                  <a:tcPr marL="68580" marR="68580" marT="34290" marB="34290" anchor="ctr">
                    <a:lnL>
                      <a:noFill/>
                    </a:lnL>
                    <a:lnR>
                      <a:noFill/>
                    </a:lnR>
                    <a:lnT>
                      <a:noFill/>
                    </a:lnT>
                    <a:lnB>
                      <a:noFill/>
                    </a:lnB>
                  </a:tcPr>
                </a:tc>
                <a:tc>
                  <a:txBody>
                    <a:bodyPr/>
                    <a:lstStyle/>
                    <a:p>
                      <a:r>
                        <a:rPr lang="en-US" sz="1400">
                          <a:hlinkClick r:id="rId2"/>
                        </a:rPr>
                        <a:t>Download</a:t>
                      </a:r>
                      <a:r>
                        <a:rPr lang="en-US" sz="1400"/>
                        <a:t>, </a:t>
                      </a:r>
                      <a:r>
                        <a:rPr lang="en-US" sz="1400">
                          <a:hlinkClick r:id="rId3"/>
                        </a:rPr>
                        <a:t>Revise</a:t>
                      </a:r>
                      <a:endParaRPr lang="en-US" sz="1400"/>
                    </a:p>
                  </a:txBody>
                  <a:tcPr marL="68580" marR="68580" marT="34290" marB="34290" anchor="ctr">
                    <a:lnL>
                      <a:noFill/>
                    </a:lnL>
                    <a:lnR>
                      <a:noFill/>
                    </a:lnR>
                    <a:lnT>
                      <a:noFill/>
                    </a:lnT>
                    <a:lnB>
                      <a:noFill/>
                    </a:lnB>
                  </a:tcPr>
                </a:tc>
                <a:extLst>
                  <a:ext uri="{0D108BD9-81ED-4DB2-BD59-A6C34878D82A}">
                    <a16:rowId xmlns:a16="http://schemas.microsoft.com/office/drawing/2014/main" val="2386752189"/>
                  </a:ext>
                </a:extLst>
              </a:tr>
              <a:tr h="969844">
                <a:tc>
                  <a:txBody>
                    <a:bodyPr/>
                    <a:lstStyle/>
                    <a:p>
                      <a:r>
                        <a:rPr lang="en-US" sz="1400"/>
                        <a:t>11-Jul-2023 ET</a:t>
                      </a:r>
                    </a:p>
                  </a:txBody>
                  <a:tcPr marL="68580" marR="68580" marT="34290" marB="34290" anchor="ctr">
                    <a:lnL>
                      <a:noFill/>
                    </a:lnL>
                    <a:lnR>
                      <a:noFill/>
                    </a:lnR>
                    <a:lnT>
                      <a:noFill/>
                    </a:lnT>
                    <a:lnB>
                      <a:noFill/>
                    </a:lnB>
                  </a:tcPr>
                </a:tc>
                <a:tc>
                  <a:txBody>
                    <a:bodyPr/>
                    <a:lstStyle/>
                    <a:p>
                      <a:r>
                        <a:rPr lang="en-US" sz="1400" dirty="0"/>
                        <a:t>2022</a:t>
                      </a:r>
                    </a:p>
                  </a:txBody>
                  <a:tcPr marL="68580" marR="68580" marT="34290" marB="34290" anchor="ctr">
                    <a:lnL>
                      <a:noFill/>
                    </a:lnL>
                    <a:lnR>
                      <a:noFill/>
                    </a:lnR>
                    <a:lnT>
                      <a:noFill/>
                    </a:lnT>
                    <a:lnB>
                      <a:noFill/>
                    </a:lnB>
                  </a:tcPr>
                </a:tc>
                <a:tc>
                  <a:txBody>
                    <a:bodyPr/>
                    <a:lstStyle/>
                    <a:p>
                      <a:r>
                        <a:rPr lang="en-US" sz="1400"/>
                        <a:t>643</a:t>
                      </a:r>
                    </a:p>
                  </a:txBody>
                  <a:tcPr marL="68580" marR="68580" marT="34290" marB="34290" anchor="ctr">
                    <a:lnL>
                      <a:noFill/>
                    </a:lnL>
                    <a:lnR>
                      <a:noFill/>
                    </a:lnR>
                    <a:lnT>
                      <a:noFill/>
                    </a:lnT>
                    <a:lnB>
                      <a:noFill/>
                    </a:lnB>
                  </a:tcPr>
                </a:tc>
                <a:tc>
                  <a:txBody>
                    <a:bodyPr/>
                    <a:lstStyle/>
                    <a:p>
                      <a:r>
                        <a:rPr lang="en-US" sz="1400"/>
                        <a:t>21</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Direct Peer to Peer</a:t>
                      </a:r>
                    </a:p>
                  </a:txBody>
                  <a:tcPr marL="68580" marR="68580" marT="34290" marB="34290" anchor="ctr">
                    <a:lnL>
                      <a:noFill/>
                    </a:lnL>
                    <a:lnR>
                      <a:noFill/>
                    </a:lnR>
                    <a:lnT>
                      <a:noFill/>
                    </a:lnT>
                    <a:lnB>
                      <a:noFill/>
                    </a:lnB>
                  </a:tcPr>
                </a:tc>
                <a:tc>
                  <a:txBody>
                    <a:bodyPr/>
                    <a:lstStyle/>
                    <a:p>
                      <a:r>
                        <a:rPr lang="en-US" sz="1400"/>
                        <a:t>Vishal Kalkundrikar (Ondas)</a:t>
                      </a:r>
                    </a:p>
                  </a:txBody>
                  <a:tcPr marL="68580" marR="68580" marT="34290" marB="34290" anchor="ctr">
                    <a:lnL>
                      <a:noFill/>
                    </a:lnL>
                    <a:lnR>
                      <a:noFill/>
                    </a:lnR>
                    <a:lnT>
                      <a:noFill/>
                    </a:lnT>
                    <a:lnB>
                      <a:noFill/>
                    </a:lnB>
                  </a:tcPr>
                </a:tc>
                <a:tc>
                  <a:txBody>
                    <a:bodyPr/>
                    <a:lstStyle/>
                    <a:p>
                      <a:r>
                        <a:rPr lang="en-US" sz="1400"/>
                        <a:t>11-Jul-2023 05:16:15 ET</a:t>
                      </a:r>
                    </a:p>
                  </a:txBody>
                  <a:tcPr marL="68580" marR="68580" marT="34290" marB="34290" anchor="ctr">
                    <a:lnL>
                      <a:noFill/>
                    </a:lnL>
                    <a:lnR>
                      <a:noFill/>
                    </a:lnR>
                    <a:lnT>
                      <a:noFill/>
                    </a:lnT>
                    <a:lnB>
                      <a:noFill/>
                    </a:lnB>
                  </a:tcPr>
                </a:tc>
                <a:tc>
                  <a:txBody>
                    <a:bodyPr/>
                    <a:lstStyle/>
                    <a:p>
                      <a:r>
                        <a:rPr lang="en-US" sz="1400">
                          <a:hlinkClick r:id="rId4"/>
                        </a:rPr>
                        <a:t>Download</a:t>
                      </a:r>
                      <a:r>
                        <a:rPr lang="en-US" sz="1400"/>
                        <a:t>, </a:t>
                      </a:r>
                      <a:r>
                        <a:rPr lang="en-US" sz="1400">
                          <a:hlinkClick r:id="rId5"/>
                        </a:rPr>
                        <a:t>Revise</a:t>
                      </a:r>
                      <a:endParaRPr lang="en-US" sz="1400"/>
                    </a:p>
                  </a:txBody>
                  <a:tcPr marL="68580" marR="68580" marT="34290" marB="34290" anchor="ctr">
                    <a:lnL>
                      <a:noFill/>
                    </a:lnL>
                    <a:lnR>
                      <a:noFill/>
                    </a:lnR>
                    <a:lnT>
                      <a:noFill/>
                    </a:lnT>
                    <a:lnB>
                      <a:noFill/>
                    </a:lnB>
                  </a:tcPr>
                </a:tc>
                <a:extLst>
                  <a:ext uri="{0D108BD9-81ED-4DB2-BD59-A6C34878D82A}">
                    <a16:rowId xmlns:a16="http://schemas.microsoft.com/office/drawing/2014/main" val="581184320"/>
                  </a:ext>
                </a:extLst>
              </a:tr>
              <a:tr h="969844">
                <a:tc>
                  <a:txBody>
                    <a:bodyPr/>
                    <a:lstStyle/>
                    <a:p>
                      <a:r>
                        <a:rPr lang="en-US" sz="1400"/>
                        <a:t>11-Jul-2023 ET</a:t>
                      </a:r>
                    </a:p>
                  </a:txBody>
                  <a:tcPr marL="68580" marR="68580" marT="34290" marB="34290" anchor="ctr">
                    <a:lnL>
                      <a:noFill/>
                    </a:lnL>
                    <a:lnR>
                      <a:noFill/>
                    </a:lnR>
                    <a:lnT>
                      <a:noFill/>
                    </a:lnT>
                    <a:lnB>
                      <a:noFill/>
                    </a:lnB>
                  </a:tcPr>
                </a:tc>
                <a:tc>
                  <a:txBody>
                    <a:bodyPr/>
                    <a:lstStyle/>
                    <a:p>
                      <a:r>
                        <a:rPr lang="en-US" sz="1400"/>
                        <a:t>2023</a:t>
                      </a:r>
                    </a:p>
                  </a:txBody>
                  <a:tcPr marL="68580" marR="68580" marT="34290" marB="34290" anchor="ctr">
                    <a:lnL>
                      <a:noFill/>
                    </a:lnL>
                    <a:lnR>
                      <a:noFill/>
                    </a:lnR>
                    <a:lnT>
                      <a:noFill/>
                    </a:lnT>
                    <a:lnB>
                      <a:noFill/>
                    </a:lnB>
                  </a:tcPr>
                </a:tc>
                <a:tc>
                  <a:txBody>
                    <a:bodyPr/>
                    <a:lstStyle/>
                    <a:p>
                      <a:r>
                        <a:rPr lang="en-US" sz="1400"/>
                        <a:t>382</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DPP Relative Changes</a:t>
                      </a:r>
                    </a:p>
                  </a:txBody>
                  <a:tcPr marL="68580" marR="68580" marT="34290" marB="34290" anchor="ctr">
                    <a:lnL>
                      <a:noFill/>
                    </a:lnL>
                    <a:lnR>
                      <a:noFill/>
                    </a:lnR>
                    <a:lnT>
                      <a:noFill/>
                    </a:lnT>
                    <a:lnB>
                      <a:noFill/>
                    </a:lnB>
                  </a:tcPr>
                </a:tc>
                <a:tc>
                  <a:txBody>
                    <a:bodyPr/>
                    <a:lstStyle/>
                    <a:p>
                      <a:r>
                        <a:rPr lang="en-US" sz="1400"/>
                        <a:t>Vishal Kalkundrikar (Ondas)</a:t>
                      </a:r>
                    </a:p>
                  </a:txBody>
                  <a:tcPr marL="68580" marR="68580" marT="34290" marB="34290" anchor="ctr">
                    <a:lnL>
                      <a:noFill/>
                    </a:lnL>
                    <a:lnR>
                      <a:noFill/>
                    </a:lnR>
                    <a:lnT>
                      <a:noFill/>
                    </a:lnT>
                    <a:lnB>
                      <a:noFill/>
                    </a:lnB>
                  </a:tcPr>
                </a:tc>
                <a:tc>
                  <a:txBody>
                    <a:bodyPr/>
                    <a:lstStyle/>
                    <a:p>
                      <a:r>
                        <a:rPr lang="en-US" sz="1400"/>
                        <a:t>11-Jul-2023 05:16:54 ET</a:t>
                      </a:r>
                    </a:p>
                  </a:txBody>
                  <a:tcPr marL="68580" marR="68580" marT="34290" marB="34290" anchor="ctr">
                    <a:lnL>
                      <a:noFill/>
                    </a:lnL>
                    <a:lnR>
                      <a:noFill/>
                    </a:lnR>
                    <a:lnT>
                      <a:noFill/>
                    </a:lnT>
                    <a:lnB>
                      <a:noFill/>
                    </a:lnB>
                  </a:tcPr>
                </a:tc>
                <a:tc>
                  <a:txBody>
                    <a:bodyPr/>
                    <a:lstStyle/>
                    <a:p>
                      <a:r>
                        <a:rPr lang="en-US" sz="1400" dirty="0">
                          <a:hlinkClick r:id="rId6"/>
                        </a:rPr>
                        <a:t>Download</a:t>
                      </a:r>
                      <a:r>
                        <a:rPr lang="en-US" sz="1400" dirty="0"/>
                        <a:t>, </a:t>
                      </a:r>
                      <a:r>
                        <a:rPr lang="en-US" sz="1400" dirty="0">
                          <a:hlinkClick r:id="rId7"/>
                        </a:rPr>
                        <a:t>Revise</a:t>
                      </a: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1247562028"/>
                  </a:ext>
                </a:extLst>
              </a:tr>
            </a:tbl>
          </a:graphicData>
        </a:graphic>
      </p:graphicFrame>
      <p:sp>
        <p:nvSpPr>
          <p:cNvPr id="4" name="TextBox 3">
            <a:extLst>
              <a:ext uri="{FF2B5EF4-FFF2-40B4-BE49-F238E27FC236}">
                <a16:creationId xmlns:a16="http://schemas.microsoft.com/office/drawing/2014/main" id="{4D9FC2F1-4423-8055-42C9-3945680F35C4}"/>
              </a:ext>
            </a:extLst>
          </p:cNvPr>
          <p:cNvSpPr txBox="1"/>
          <p:nvPr/>
        </p:nvSpPr>
        <p:spPr>
          <a:xfrm>
            <a:off x="23169" y="2066151"/>
            <a:ext cx="1215782" cy="461665"/>
          </a:xfrm>
          <a:prstGeom prst="rect">
            <a:avLst/>
          </a:prstGeom>
          <a:noFill/>
        </p:spPr>
        <p:txBody>
          <a:bodyPr wrap="none" rtlCol="0">
            <a:spAutoFit/>
          </a:bodyPr>
          <a:lstStyle/>
          <a:p>
            <a:r>
              <a:rPr lang="en-US" sz="2400" dirty="0"/>
              <a:t>Tuesday</a:t>
            </a:r>
          </a:p>
        </p:txBody>
      </p:sp>
      <p:sp>
        <p:nvSpPr>
          <p:cNvPr id="5" name="Foliennummernplatzhalter 3">
            <a:extLst>
              <a:ext uri="{FF2B5EF4-FFF2-40B4-BE49-F238E27FC236}">
                <a16:creationId xmlns:a16="http://schemas.microsoft.com/office/drawing/2014/main" id="{52A0F0A5-30BF-C23C-DA0E-855F7AFDE73C}"/>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74</a:t>
            </a:fld>
            <a:endParaRPr lang="en-US" sz="1200" dirty="0"/>
          </a:p>
        </p:txBody>
      </p:sp>
    </p:spTree>
    <p:extLst>
      <p:ext uri="{BB962C8B-B14F-4D97-AF65-F5344CB8AC3E}">
        <p14:creationId xmlns:p14="http://schemas.microsoft.com/office/powerpoint/2010/main" val="12311829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July 2023 Plenary</a:t>
            </a:r>
          </a:p>
        </p:txBody>
      </p:sp>
      <p:sp>
        <p:nvSpPr>
          <p:cNvPr id="4" name="TextBox 3">
            <a:extLst>
              <a:ext uri="{FF2B5EF4-FFF2-40B4-BE49-F238E27FC236}">
                <a16:creationId xmlns:a16="http://schemas.microsoft.com/office/drawing/2014/main" id="{BBD9C28C-5993-B42E-5B9C-7A3722813198}"/>
              </a:ext>
            </a:extLst>
          </p:cNvPr>
          <p:cNvSpPr txBox="1"/>
          <p:nvPr/>
        </p:nvSpPr>
        <p:spPr>
          <a:xfrm>
            <a:off x="23169" y="2066151"/>
            <a:ext cx="1594732" cy="461665"/>
          </a:xfrm>
          <a:prstGeom prst="rect">
            <a:avLst/>
          </a:prstGeom>
          <a:noFill/>
        </p:spPr>
        <p:txBody>
          <a:bodyPr wrap="none" rtlCol="0">
            <a:spAutoFit/>
          </a:bodyPr>
          <a:lstStyle/>
          <a:p>
            <a:r>
              <a:rPr lang="en-US" sz="2400" dirty="0"/>
              <a:t>Wednesday</a:t>
            </a:r>
          </a:p>
        </p:txBody>
      </p:sp>
      <p:graphicFrame>
        <p:nvGraphicFramePr>
          <p:cNvPr id="6" name="Table 5">
            <a:extLst>
              <a:ext uri="{FF2B5EF4-FFF2-40B4-BE49-F238E27FC236}">
                <a16:creationId xmlns:a16="http://schemas.microsoft.com/office/drawing/2014/main" id="{E311E5EE-3187-5FFC-40A9-661D2CC6B7A8}"/>
              </a:ext>
            </a:extLst>
          </p:cNvPr>
          <p:cNvGraphicFramePr>
            <a:graphicFrameLocks noGrp="1"/>
          </p:cNvGraphicFramePr>
          <p:nvPr>
            <p:extLst>
              <p:ext uri="{D42A27DB-BD31-4B8C-83A1-F6EECF244321}">
                <p14:modId xmlns:p14="http://schemas.microsoft.com/office/powerpoint/2010/main" val="599277334"/>
              </p:ext>
            </p:extLst>
          </p:nvPr>
        </p:nvGraphicFramePr>
        <p:xfrm>
          <a:off x="628651" y="2418041"/>
          <a:ext cx="7905753" cy="3192780"/>
        </p:xfrm>
        <a:graphic>
          <a:graphicData uri="http://schemas.openxmlformats.org/drawingml/2006/table">
            <a:tbl>
              <a:tblPr/>
              <a:tblGrid>
                <a:gridCol w="878417">
                  <a:extLst>
                    <a:ext uri="{9D8B030D-6E8A-4147-A177-3AD203B41FA5}">
                      <a16:colId xmlns:a16="http://schemas.microsoft.com/office/drawing/2014/main" val="3274413057"/>
                    </a:ext>
                  </a:extLst>
                </a:gridCol>
                <a:gridCol w="878417">
                  <a:extLst>
                    <a:ext uri="{9D8B030D-6E8A-4147-A177-3AD203B41FA5}">
                      <a16:colId xmlns:a16="http://schemas.microsoft.com/office/drawing/2014/main" val="2418715433"/>
                    </a:ext>
                  </a:extLst>
                </a:gridCol>
                <a:gridCol w="878417">
                  <a:extLst>
                    <a:ext uri="{9D8B030D-6E8A-4147-A177-3AD203B41FA5}">
                      <a16:colId xmlns:a16="http://schemas.microsoft.com/office/drawing/2014/main" val="3929994479"/>
                    </a:ext>
                  </a:extLst>
                </a:gridCol>
                <a:gridCol w="878417">
                  <a:extLst>
                    <a:ext uri="{9D8B030D-6E8A-4147-A177-3AD203B41FA5}">
                      <a16:colId xmlns:a16="http://schemas.microsoft.com/office/drawing/2014/main" val="2952715972"/>
                    </a:ext>
                  </a:extLst>
                </a:gridCol>
                <a:gridCol w="878417">
                  <a:extLst>
                    <a:ext uri="{9D8B030D-6E8A-4147-A177-3AD203B41FA5}">
                      <a16:colId xmlns:a16="http://schemas.microsoft.com/office/drawing/2014/main" val="1739709347"/>
                    </a:ext>
                  </a:extLst>
                </a:gridCol>
                <a:gridCol w="878417">
                  <a:extLst>
                    <a:ext uri="{9D8B030D-6E8A-4147-A177-3AD203B41FA5}">
                      <a16:colId xmlns:a16="http://schemas.microsoft.com/office/drawing/2014/main" val="3774757981"/>
                    </a:ext>
                  </a:extLst>
                </a:gridCol>
                <a:gridCol w="878417">
                  <a:extLst>
                    <a:ext uri="{9D8B030D-6E8A-4147-A177-3AD203B41FA5}">
                      <a16:colId xmlns:a16="http://schemas.microsoft.com/office/drawing/2014/main" val="3583531823"/>
                    </a:ext>
                  </a:extLst>
                </a:gridCol>
                <a:gridCol w="878417">
                  <a:extLst>
                    <a:ext uri="{9D8B030D-6E8A-4147-A177-3AD203B41FA5}">
                      <a16:colId xmlns:a16="http://schemas.microsoft.com/office/drawing/2014/main" val="3994924591"/>
                    </a:ext>
                  </a:extLst>
                </a:gridCol>
                <a:gridCol w="878417">
                  <a:extLst>
                    <a:ext uri="{9D8B030D-6E8A-4147-A177-3AD203B41FA5}">
                      <a16:colId xmlns:a16="http://schemas.microsoft.com/office/drawing/2014/main" val="2677492481"/>
                    </a:ext>
                  </a:extLst>
                </a:gridCol>
              </a:tblGrid>
              <a:tr h="1303020">
                <a:tc>
                  <a:txBody>
                    <a:bodyPr/>
                    <a:lstStyle/>
                    <a:p>
                      <a:r>
                        <a:rPr lang="en-US" sz="1400"/>
                        <a:t>12-Jul-2023 ET</a:t>
                      </a:r>
                    </a:p>
                  </a:txBody>
                  <a:tcPr marL="68580" marR="68580" marT="34290" marB="34290" anchor="ctr">
                    <a:lnL>
                      <a:noFill/>
                    </a:lnL>
                    <a:lnR>
                      <a:noFill/>
                    </a:lnR>
                    <a:lnT>
                      <a:noFill/>
                    </a:lnT>
                    <a:lnB>
                      <a:noFill/>
                    </a:lnB>
                  </a:tcPr>
                </a:tc>
                <a:tc>
                  <a:txBody>
                    <a:bodyPr/>
                    <a:lstStyle/>
                    <a:p>
                      <a:r>
                        <a:rPr lang="en-US" sz="1400"/>
                        <a:t>2023</a:t>
                      </a:r>
                    </a:p>
                  </a:txBody>
                  <a:tcPr marL="68580" marR="68580" marT="34290" marB="34290" anchor="ctr">
                    <a:lnL>
                      <a:noFill/>
                    </a:lnL>
                    <a:lnR>
                      <a:noFill/>
                    </a:lnR>
                    <a:lnT>
                      <a:noFill/>
                    </a:lnT>
                    <a:lnB>
                      <a:noFill/>
                    </a:lnB>
                  </a:tcPr>
                </a:tc>
                <a:tc>
                  <a:txBody>
                    <a:bodyPr/>
                    <a:lstStyle/>
                    <a:p>
                      <a:r>
                        <a:rPr lang="en-US" sz="1400"/>
                        <a:t>398</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DPP Pairing and Authentication PPT</a:t>
                      </a:r>
                    </a:p>
                  </a:txBody>
                  <a:tcPr marL="68580" marR="68580" marT="34290" marB="34290" anchor="ctr">
                    <a:lnL>
                      <a:noFill/>
                    </a:lnL>
                    <a:lnR>
                      <a:noFill/>
                    </a:lnR>
                    <a:lnT>
                      <a:noFill/>
                    </a:lnT>
                    <a:lnB>
                      <a:noFill/>
                    </a:lnB>
                  </a:tcPr>
                </a:tc>
                <a:tc>
                  <a:txBody>
                    <a:bodyPr/>
                    <a:lstStyle/>
                    <a:p>
                      <a:r>
                        <a:rPr lang="en-US" sz="1400"/>
                        <a:t>Vishal Kalkundrikar (Ondas)</a:t>
                      </a:r>
                    </a:p>
                  </a:txBody>
                  <a:tcPr marL="68580" marR="68580" marT="34290" marB="34290" anchor="ctr">
                    <a:lnL>
                      <a:noFill/>
                    </a:lnL>
                    <a:lnR>
                      <a:noFill/>
                    </a:lnR>
                    <a:lnT>
                      <a:noFill/>
                    </a:lnT>
                    <a:lnB>
                      <a:noFill/>
                    </a:lnB>
                  </a:tcPr>
                </a:tc>
                <a:tc>
                  <a:txBody>
                    <a:bodyPr/>
                    <a:lstStyle/>
                    <a:p>
                      <a:r>
                        <a:rPr lang="en-US" sz="1400"/>
                        <a:t>12-Jul-2023 07:13:09 ET</a:t>
                      </a:r>
                    </a:p>
                  </a:txBody>
                  <a:tcPr marL="68580" marR="68580" marT="34290" marB="34290" anchor="ctr">
                    <a:lnL>
                      <a:noFill/>
                    </a:lnL>
                    <a:lnR>
                      <a:noFill/>
                    </a:lnR>
                    <a:lnT>
                      <a:noFill/>
                    </a:lnT>
                    <a:lnB>
                      <a:noFill/>
                    </a:lnB>
                  </a:tcPr>
                </a:tc>
                <a:tc>
                  <a:txBody>
                    <a:bodyPr/>
                    <a:lstStyle/>
                    <a:p>
                      <a:r>
                        <a:rPr lang="en-US" sz="1400">
                          <a:hlinkClick r:id="rId2"/>
                        </a:rPr>
                        <a:t>Download</a:t>
                      </a:r>
                      <a:r>
                        <a:rPr lang="en-US" sz="1400"/>
                        <a:t>, </a:t>
                      </a:r>
                      <a:r>
                        <a:rPr lang="en-US" sz="1400">
                          <a:hlinkClick r:id="rId3"/>
                        </a:rPr>
                        <a:t>Revise</a:t>
                      </a:r>
                      <a:endParaRPr lang="en-US" sz="1400"/>
                    </a:p>
                  </a:txBody>
                  <a:tcPr marL="68580" marR="68580" marT="34290" marB="34290" anchor="ctr">
                    <a:lnL>
                      <a:noFill/>
                    </a:lnL>
                    <a:lnR>
                      <a:noFill/>
                    </a:lnR>
                    <a:lnT>
                      <a:noFill/>
                    </a:lnT>
                    <a:lnB>
                      <a:noFill/>
                    </a:lnB>
                  </a:tcPr>
                </a:tc>
                <a:extLst>
                  <a:ext uri="{0D108BD9-81ED-4DB2-BD59-A6C34878D82A}">
                    <a16:rowId xmlns:a16="http://schemas.microsoft.com/office/drawing/2014/main" val="3970072526"/>
                  </a:ext>
                </a:extLst>
              </a:tr>
              <a:tr h="891540">
                <a:tc>
                  <a:txBody>
                    <a:bodyPr/>
                    <a:lstStyle/>
                    <a:p>
                      <a:r>
                        <a:rPr lang="en-US" sz="1400"/>
                        <a:t>12-Jul-2023 ET</a:t>
                      </a:r>
                    </a:p>
                  </a:txBody>
                  <a:tcPr marL="68580" marR="68580" marT="34290" marB="34290" anchor="ctr">
                    <a:lnL>
                      <a:noFill/>
                    </a:lnL>
                    <a:lnR>
                      <a:noFill/>
                    </a:lnR>
                    <a:lnT>
                      <a:noFill/>
                    </a:lnT>
                    <a:lnB>
                      <a:noFill/>
                    </a:lnB>
                  </a:tcPr>
                </a:tc>
                <a:tc>
                  <a:txBody>
                    <a:bodyPr/>
                    <a:lstStyle/>
                    <a:p>
                      <a:r>
                        <a:rPr lang="en-US" sz="1400"/>
                        <a:t>2022</a:t>
                      </a:r>
                    </a:p>
                  </a:txBody>
                  <a:tcPr marL="68580" marR="68580" marT="34290" marB="34290" anchor="ctr">
                    <a:lnL>
                      <a:noFill/>
                    </a:lnL>
                    <a:lnR>
                      <a:noFill/>
                    </a:lnR>
                    <a:lnT>
                      <a:noFill/>
                    </a:lnT>
                    <a:lnB>
                      <a:noFill/>
                    </a:lnB>
                  </a:tcPr>
                </a:tc>
                <a:tc>
                  <a:txBody>
                    <a:bodyPr/>
                    <a:lstStyle/>
                    <a:p>
                      <a:r>
                        <a:rPr lang="en-US" sz="1400"/>
                        <a:t>643</a:t>
                      </a:r>
                    </a:p>
                  </a:txBody>
                  <a:tcPr marL="68580" marR="68580" marT="34290" marB="34290" anchor="ctr">
                    <a:lnL>
                      <a:noFill/>
                    </a:lnL>
                    <a:lnR>
                      <a:noFill/>
                    </a:lnR>
                    <a:lnT>
                      <a:noFill/>
                    </a:lnT>
                    <a:lnB>
                      <a:noFill/>
                    </a:lnB>
                  </a:tcPr>
                </a:tc>
                <a:tc>
                  <a:txBody>
                    <a:bodyPr/>
                    <a:lstStyle/>
                    <a:p>
                      <a:r>
                        <a:rPr lang="en-US" sz="1400"/>
                        <a:t>22</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Direct Peer to Peer</a:t>
                      </a:r>
                    </a:p>
                  </a:txBody>
                  <a:tcPr marL="68580" marR="68580" marT="34290" marB="34290" anchor="ctr">
                    <a:lnL>
                      <a:noFill/>
                    </a:lnL>
                    <a:lnR>
                      <a:noFill/>
                    </a:lnR>
                    <a:lnT>
                      <a:noFill/>
                    </a:lnT>
                    <a:lnB>
                      <a:noFill/>
                    </a:lnB>
                  </a:tcPr>
                </a:tc>
                <a:tc>
                  <a:txBody>
                    <a:bodyPr/>
                    <a:lstStyle/>
                    <a:p>
                      <a:r>
                        <a:rPr lang="en-US" sz="1400"/>
                        <a:t>Vishal Kalkundrikar (Ondas)</a:t>
                      </a:r>
                    </a:p>
                  </a:txBody>
                  <a:tcPr marL="68580" marR="68580" marT="34290" marB="34290" anchor="ctr">
                    <a:lnL>
                      <a:noFill/>
                    </a:lnL>
                    <a:lnR>
                      <a:noFill/>
                    </a:lnR>
                    <a:lnT>
                      <a:noFill/>
                    </a:lnT>
                    <a:lnB>
                      <a:noFill/>
                    </a:lnB>
                  </a:tcPr>
                </a:tc>
                <a:tc>
                  <a:txBody>
                    <a:bodyPr/>
                    <a:lstStyle/>
                    <a:p>
                      <a:r>
                        <a:rPr lang="en-US" sz="1400"/>
                        <a:t>12-Jul-2023 04:30:40 ET</a:t>
                      </a:r>
                    </a:p>
                  </a:txBody>
                  <a:tcPr marL="68580" marR="68580" marT="34290" marB="34290" anchor="ctr">
                    <a:lnL>
                      <a:noFill/>
                    </a:lnL>
                    <a:lnR>
                      <a:noFill/>
                    </a:lnR>
                    <a:lnT>
                      <a:noFill/>
                    </a:lnT>
                    <a:lnB>
                      <a:noFill/>
                    </a:lnB>
                  </a:tcPr>
                </a:tc>
                <a:tc>
                  <a:txBody>
                    <a:bodyPr/>
                    <a:lstStyle/>
                    <a:p>
                      <a:r>
                        <a:rPr lang="en-US" sz="1400" dirty="0">
                          <a:hlinkClick r:id="rId4"/>
                        </a:rPr>
                        <a:t>Download</a:t>
                      </a:r>
                      <a:r>
                        <a:rPr lang="en-US" sz="1400" dirty="0"/>
                        <a:t>, </a:t>
                      </a:r>
                      <a:r>
                        <a:rPr lang="en-US" sz="1400" dirty="0">
                          <a:hlinkClick r:id="rId5"/>
                        </a:rPr>
                        <a:t>Revise</a:t>
                      </a: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663817290"/>
                  </a:ext>
                </a:extLst>
              </a:tr>
              <a:tr h="891540">
                <a:tc>
                  <a:txBody>
                    <a:bodyPr/>
                    <a:lstStyle/>
                    <a:p>
                      <a:r>
                        <a:rPr lang="en-US" sz="1400"/>
                        <a:t>12-Jul-2023 ET</a:t>
                      </a:r>
                    </a:p>
                  </a:txBody>
                  <a:tcPr marL="68580" marR="68580" marT="34290" marB="34290" anchor="ctr">
                    <a:lnL>
                      <a:noFill/>
                    </a:lnL>
                    <a:lnR>
                      <a:noFill/>
                    </a:lnR>
                    <a:lnT>
                      <a:noFill/>
                    </a:lnT>
                    <a:lnB>
                      <a:noFill/>
                    </a:lnB>
                  </a:tcPr>
                </a:tc>
                <a:tc>
                  <a:txBody>
                    <a:bodyPr/>
                    <a:lstStyle/>
                    <a:p>
                      <a:r>
                        <a:rPr lang="en-US" sz="1400"/>
                        <a:t>2023</a:t>
                      </a:r>
                    </a:p>
                  </a:txBody>
                  <a:tcPr marL="68580" marR="68580" marT="34290" marB="34290" anchor="ctr">
                    <a:lnL>
                      <a:noFill/>
                    </a:lnL>
                    <a:lnR>
                      <a:noFill/>
                    </a:lnR>
                    <a:lnT>
                      <a:noFill/>
                    </a:lnT>
                    <a:lnB>
                      <a:noFill/>
                    </a:lnB>
                  </a:tcPr>
                </a:tc>
                <a:tc>
                  <a:txBody>
                    <a:bodyPr/>
                    <a:lstStyle/>
                    <a:p>
                      <a:r>
                        <a:rPr lang="en-US" sz="1400"/>
                        <a:t>385</a:t>
                      </a:r>
                    </a:p>
                  </a:txBody>
                  <a:tcPr marL="68580" marR="68580" marT="34290" marB="34290" anchor="ctr">
                    <a:lnL>
                      <a:noFill/>
                    </a:lnL>
                    <a:lnR>
                      <a:noFill/>
                    </a:lnR>
                    <a:lnT>
                      <a:noFill/>
                    </a:lnT>
                    <a:lnB>
                      <a:noFill/>
                    </a:lnB>
                  </a:tcPr>
                </a:tc>
                <a:tc>
                  <a:txBody>
                    <a:bodyPr/>
                    <a:lstStyle/>
                    <a:p>
                      <a:r>
                        <a:rPr lang="en-US" sz="1400"/>
                        <a:t>2</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D0.92 for Vishal comments</a:t>
                      </a:r>
                    </a:p>
                  </a:txBody>
                  <a:tcPr marL="68580" marR="68580" marT="34290" marB="34290" anchor="ctr">
                    <a:lnL>
                      <a:noFill/>
                    </a:lnL>
                    <a:lnR>
                      <a:noFill/>
                    </a:lnR>
                    <a:lnT>
                      <a:noFill/>
                    </a:lnT>
                    <a:lnB>
                      <a:noFill/>
                    </a:lnB>
                  </a:tcPr>
                </a:tc>
                <a:tc>
                  <a:txBody>
                    <a:bodyPr/>
                    <a:lstStyle/>
                    <a:p>
                      <a:r>
                        <a:rPr lang="en-US" sz="1400"/>
                        <a:t>Juha Juntunen (MCC)</a:t>
                      </a:r>
                    </a:p>
                  </a:txBody>
                  <a:tcPr marL="68580" marR="68580" marT="34290" marB="34290" anchor="ctr">
                    <a:lnL>
                      <a:noFill/>
                    </a:lnL>
                    <a:lnR>
                      <a:noFill/>
                    </a:lnR>
                    <a:lnT>
                      <a:noFill/>
                    </a:lnT>
                    <a:lnB>
                      <a:noFill/>
                    </a:lnB>
                  </a:tcPr>
                </a:tc>
                <a:tc>
                  <a:txBody>
                    <a:bodyPr/>
                    <a:lstStyle/>
                    <a:p>
                      <a:r>
                        <a:rPr lang="en-US" sz="1400"/>
                        <a:t>12-Jul-2023 02:11:43 ET</a:t>
                      </a:r>
                    </a:p>
                  </a:txBody>
                  <a:tcPr marL="68580" marR="68580" marT="34290" marB="34290" anchor="ctr">
                    <a:lnL>
                      <a:noFill/>
                    </a:lnL>
                    <a:lnR>
                      <a:noFill/>
                    </a:lnR>
                    <a:lnT>
                      <a:noFill/>
                    </a:lnT>
                    <a:lnB>
                      <a:noFill/>
                    </a:lnB>
                  </a:tcPr>
                </a:tc>
                <a:tc>
                  <a:txBody>
                    <a:bodyPr/>
                    <a:lstStyle/>
                    <a:p>
                      <a:r>
                        <a:rPr lang="en-US" sz="1400" dirty="0">
                          <a:hlinkClick r:id="rId6"/>
                        </a:rPr>
                        <a:t>Download</a:t>
                      </a:r>
                      <a:r>
                        <a:rPr lang="en-US" sz="1400" dirty="0"/>
                        <a:t>, </a:t>
                      </a:r>
                      <a:r>
                        <a:rPr lang="en-US" sz="1400" dirty="0">
                          <a:hlinkClick r:id="rId7"/>
                        </a:rPr>
                        <a:t>Revise</a:t>
                      </a: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1451757098"/>
                  </a:ext>
                </a:extLst>
              </a:tr>
            </a:tbl>
          </a:graphicData>
        </a:graphic>
      </p:graphicFrame>
      <p:sp>
        <p:nvSpPr>
          <p:cNvPr id="3" name="Foliennummernplatzhalter 3">
            <a:extLst>
              <a:ext uri="{FF2B5EF4-FFF2-40B4-BE49-F238E27FC236}">
                <a16:creationId xmlns:a16="http://schemas.microsoft.com/office/drawing/2014/main" id="{AF3DD4D6-0626-6FA0-4E94-E1962669F3C7}"/>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75</a:t>
            </a:fld>
            <a:endParaRPr lang="en-US" sz="1200" dirty="0"/>
          </a:p>
        </p:txBody>
      </p:sp>
    </p:spTree>
    <p:extLst>
      <p:ext uri="{BB962C8B-B14F-4D97-AF65-F5344CB8AC3E}">
        <p14:creationId xmlns:p14="http://schemas.microsoft.com/office/powerpoint/2010/main" val="1263592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July 2023 Plenary</a:t>
            </a:r>
          </a:p>
        </p:txBody>
      </p:sp>
      <p:sp>
        <p:nvSpPr>
          <p:cNvPr id="4" name="TextBox 3">
            <a:extLst>
              <a:ext uri="{FF2B5EF4-FFF2-40B4-BE49-F238E27FC236}">
                <a16:creationId xmlns:a16="http://schemas.microsoft.com/office/drawing/2014/main" id="{BBD9C28C-5993-B42E-5B9C-7A3722813198}"/>
              </a:ext>
            </a:extLst>
          </p:cNvPr>
          <p:cNvSpPr txBox="1"/>
          <p:nvPr/>
        </p:nvSpPr>
        <p:spPr>
          <a:xfrm>
            <a:off x="23169" y="2066151"/>
            <a:ext cx="1346844" cy="461665"/>
          </a:xfrm>
          <a:prstGeom prst="rect">
            <a:avLst/>
          </a:prstGeom>
          <a:noFill/>
        </p:spPr>
        <p:txBody>
          <a:bodyPr wrap="none" rtlCol="0">
            <a:spAutoFit/>
          </a:bodyPr>
          <a:lstStyle/>
          <a:p>
            <a:r>
              <a:rPr lang="en-US" sz="2400" dirty="0"/>
              <a:t>Thursday</a:t>
            </a:r>
          </a:p>
        </p:txBody>
      </p:sp>
      <p:graphicFrame>
        <p:nvGraphicFramePr>
          <p:cNvPr id="7" name="Table 6">
            <a:extLst>
              <a:ext uri="{FF2B5EF4-FFF2-40B4-BE49-F238E27FC236}">
                <a16:creationId xmlns:a16="http://schemas.microsoft.com/office/drawing/2014/main" id="{108A7648-4E8F-293C-7DF3-204E08148294}"/>
              </a:ext>
            </a:extLst>
          </p:cNvPr>
          <p:cNvGraphicFramePr>
            <a:graphicFrameLocks noGrp="1"/>
          </p:cNvGraphicFramePr>
          <p:nvPr/>
        </p:nvGraphicFramePr>
        <p:xfrm>
          <a:off x="628650" y="2418041"/>
          <a:ext cx="7886700" cy="2979420"/>
        </p:xfrm>
        <a:graphic>
          <a:graphicData uri="http://schemas.openxmlformats.org/drawingml/2006/table">
            <a:tbl>
              <a:tblPr/>
              <a:tblGrid>
                <a:gridCol w="876300">
                  <a:extLst>
                    <a:ext uri="{9D8B030D-6E8A-4147-A177-3AD203B41FA5}">
                      <a16:colId xmlns:a16="http://schemas.microsoft.com/office/drawing/2014/main" val="158737156"/>
                    </a:ext>
                  </a:extLst>
                </a:gridCol>
                <a:gridCol w="876300">
                  <a:extLst>
                    <a:ext uri="{9D8B030D-6E8A-4147-A177-3AD203B41FA5}">
                      <a16:colId xmlns:a16="http://schemas.microsoft.com/office/drawing/2014/main" val="616596998"/>
                    </a:ext>
                  </a:extLst>
                </a:gridCol>
                <a:gridCol w="876300">
                  <a:extLst>
                    <a:ext uri="{9D8B030D-6E8A-4147-A177-3AD203B41FA5}">
                      <a16:colId xmlns:a16="http://schemas.microsoft.com/office/drawing/2014/main" val="3154625261"/>
                    </a:ext>
                  </a:extLst>
                </a:gridCol>
                <a:gridCol w="876300">
                  <a:extLst>
                    <a:ext uri="{9D8B030D-6E8A-4147-A177-3AD203B41FA5}">
                      <a16:colId xmlns:a16="http://schemas.microsoft.com/office/drawing/2014/main" val="3327349639"/>
                    </a:ext>
                  </a:extLst>
                </a:gridCol>
                <a:gridCol w="876300">
                  <a:extLst>
                    <a:ext uri="{9D8B030D-6E8A-4147-A177-3AD203B41FA5}">
                      <a16:colId xmlns:a16="http://schemas.microsoft.com/office/drawing/2014/main" val="2951686880"/>
                    </a:ext>
                  </a:extLst>
                </a:gridCol>
                <a:gridCol w="876300">
                  <a:extLst>
                    <a:ext uri="{9D8B030D-6E8A-4147-A177-3AD203B41FA5}">
                      <a16:colId xmlns:a16="http://schemas.microsoft.com/office/drawing/2014/main" val="870530153"/>
                    </a:ext>
                  </a:extLst>
                </a:gridCol>
                <a:gridCol w="876300">
                  <a:extLst>
                    <a:ext uri="{9D8B030D-6E8A-4147-A177-3AD203B41FA5}">
                      <a16:colId xmlns:a16="http://schemas.microsoft.com/office/drawing/2014/main" val="2586114331"/>
                    </a:ext>
                  </a:extLst>
                </a:gridCol>
                <a:gridCol w="876300">
                  <a:extLst>
                    <a:ext uri="{9D8B030D-6E8A-4147-A177-3AD203B41FA5}">
                      <a16:colId xmlns:a16="http://schemas.microsoft.com/office/drawing/2014/main" val="2063305793"/>
                    </a:ext>
                  </a:extLst>
                </a:gridCol>
                <a:gridCol w="876300">
                  <a:extLst>
                    <a:ext uri="{9D8B030D-6E8A-4147-A177-3AD203B41FA5}">
                      <a16:colId xmlns:a16="http://schemas.microsoft.com/office/drawing/2014/main" val="831565470"/>
                    </a:ext>
                  </a:extLst>
                </a:gridCol>
              </a:tblGrid>
              <a:tr h="891540">
                <a:tc>
                  <a:txBody>
                    <a:bodyPr/>
                    <a:lstStyle/>
                    <a:p>
                      <a:r>
                        <a:rPr lang="en-US" sz="1400"/>
                        <a:t>13-Jul-2023 ET</a:t>
                      </a:r>
                    </a:p>
                  </a:txBody>
                  <a:tcPr marL="68580" marR="68580" marT="34290" marB="34290" anchor="ctr">
                    <a:lnL>
                      <a:noFill/>
                    </a:lnL>
                    <a:lnR>
                      <a:noFill/>
                    </a:lnR>
                    <a:lnT>
                      <a:noFill/>
                    </a:lnT>
                    <a:lnB>
                      <a:noFill/>
                    </a:lnB>
                  </a:tcPr>
                </a:tc>
                <a:tc>
                  <a:txBody>
                    <a:bodyPr/>
                    <a:lstStyle/>
                    <a:p>
                      <a:r>
                        <a:rPr lang="en-US" sz="1400"/>
                        <a:t>2022</a:t>
                      </a:r>
                    </a:p>
                  </a:txBody>
                  <a:tcPr marL="68580" marR="68580" marT="34290" marB="34290" anchor="ctr">
                    <a:lnL>
                      <a:noFill/>
                    </a:lnL>
                    <a:lnR>
                      <a:noFill/>
                    </a:lnR>
                    <a:lnT>
                      <a:noFill/>
                    </a:lnT>
                    <a:lnB>
                      <a:noFill/>
                    </a:lnB>
                  </a:tcPr>
                </a:tc>
                <a:tc>
                  <a:txBody>
                    <a:bodyPr/>
                    <a:lstStyle/>
                    <a:p>
                      <a:r>
                        <a:rPr lang="en-US" sz="1400"/>
                        <a:t>643</a:t>
                      </a:r>
                    </a:p>
                  </a:txBody>
                  <a:tcPr marL="68580" marR="68580" marT="34290" marB="34290" anchor="ctr">
                    <a:lnL>
                      <a:noFill/>
                    </a:lnL>
                    <a:lnR>
                      <a:noFill/>
                    </a:lnR>
                    <a:lnT>
                      <a:noFill/>
                    </a:lnT>
                    <a:lnB>
                      <a:noFill/>
                    </a:lnB>
                  </a:tcPr>
                </a:tc>
                <a:tc>
                  <a:txBody>
                    <a:bodyPr/>
                    <a:lstStyle/>
                    <a:p>
                      <a:r>
                        <a:rPr lang="en-US" sz="1400"/>
                        <a:t>23</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Direct Peer to Peer</a:t>
                      </a:r>
                    </a:p>
                  </a:txBody>
                  <a:tcPr marL="68580" marR="68580" marT="34290" marB="34290" anchor="ctr">
                    <a:lnL>
                      <a:noFill/>
                    </a:lnL>
                    <a:lnR>
                      <a:noFill/>
                    </a:lnR>
                    <a:lnT>
                      <a:noFill/>
                    </a:lnT>
                    <a:lnB>
                      <a:noFill/>
                    </a:lnB>
                  </a:tcPr>
                </a:tc>
                <a:tc>
                  <a:txBody>
                    <a:bodyPr/>
                    <a:lstStyle/>
                    <a:p>
                      <a:r>
                        <a:rPr lang="en-US" sz="1400"/>
                        <a:t>Vishal Kalkundrikar (Ondas)</a:t>
                      </a:r>
                    </a:p>
                  </a:txBody>
                  <a:tcPr marL="68580" marR="68580" marT="34290" marB="34290" anchor="ctr">
                    <a:lnL>
                      <a:noFill/>
                    </a:lnL>
                    <a:lnR>
                      <a:noFill/>
                    </a:lnR>
                    <a:lnT>
                      <a:noFill/>
                    </a:lnT>
                    <a:lnB>
                      <a:noFill/>
                    </a:lnB>
                  </a:tcPr>
                </a:tc>
                <a:tc>
                  <a:txBody>
                    <a:bodyPr/>
                    <a:lstStyle/>
                    <a:p>
                      <a:r>
                        <a:rPr lang="en-US" sz="1400"/>
                        <a:t>13-Jul-2023 03:29:13 ET</a:t>
                      </a:r>
                    </a:p>
                  </a:txBody>
                  <a:tcPr marL="68580" marR="68580" marT="34290" marB="34290" anchor="ctr">
                    <a:lnL>
                      <a:noFill/>
                    </a:lnL>
                    <a:lnR>
                      <a:noFill/>
                    </a:lnR>
                    <a:lnT>
                      <a:noFill/>
                    </a:lnT>
                    <a:lnB>
                      <a:noFill/>
                    </a:lnB>
                  </a:tcPr>
                </a:tc>
                <a:tc>
                  <a:txBody>
                    <a:bodyPr/>
                    <a:lstStyle/>
                    <a:p>
                      <a:r>
                        <a:rPr lang="en-US" sz="1400">
                          <a:hlinkClick r:id="rId2"/>
                        </a:rPr>
                        <a:t>Download</a:t>
                      </a:r>
                      <a:r>
                        <a:rPr lang="en-US" sz="1400"/>
                        <a:t>, </a:t>
                      </a:r>
                      <a:r>
                        <a:rPr lang="en-US" sz="1400">
                          <a:hlinkClick r:id="rId3"/>
                        </a:rPr>
                        <a:t>Revise</a:t>
                      </a:r>
                      <a:endParaRPr lang="en-US" sz="1400"/>
                    </a:p>
                  </a:txBody>
                  <a:tcPr marL="68580" marR="68580" marT="34290" marB="34290" anchor="ctr">
                    <a:lnL>
                      <a:noFill/>
                    </a:lnL>
                    <a:lnR>
                      <a:noFill/>
                    </a:lnR>
                    <a:lnT>
                      <a:noFill/>
                    </a:lnT>
                    <a:lnB>
                      <a:noFill/>
                    </a:lnB>
                  </a:tcPr>
                </a:tc>
                <a:extLst>
                  <a:ext uri="{0D108BD9-81ED-4DB2-BD59-A6C34878D82A}">
                    <a16:rowId xmlns:a16="http://schemas.microsoft.com/office/drawing/2014/main" val="1417726968"/>
                  </a:ext>
                </a:extLst>
              </a:tr>
              <a:tr h="1097280">
                <a:tc>
                  <a:txBody>
                    <a:bodyPr/>
                    <a:lstStyle/>
                    <a:p>
                      <a:r>
                        <a:rPr lang="en-US" sz="1400"/>
                        <a:t>13-Jul-2023 ET</a:t>
                      </a:r>
                    </a:p>
                  </a:txBody>
                  <a:tcPr marL="68580" marR="68580" marT="34290" marB="34290" anchor="ctr">
                    <a:lnL>
                      <a:noFill/>
                    </a:lnL>
                    <a:lnR>
                      <a:noFill/>
                    </a:lnR>
                    <a:lnT>
                      <a:noFill/>
                    </a:lnT>
                    <a:lnB>
                      <a:noFill/>
                    </a:lnB>
                  </a:tcPr>
                </a:tc>
                <a:tc>
                  <a:txBody>
                    <a:bodyPr/>
                    <a:lstStyle/>
                    <a:p>
                      <a:r>
                        <a:rPr lang="en-US" sz="1400"/>
                        <a:t>2023</a:t>
                      </a:r>
                    </a:p>
                  </a:txBody>
                  <a:tcPr marL="68580" marR="68580" marT="34290" marB="34290" anchor="ctr">
                    <a:lnL>
                      <a:noFill/>
                    </a:lnL>
                    <a:lnR>
                      <a:noFill/>
                    </a:lnR>
                    <a:lnT>
                      <a:noFill/>
                    </a:lnT>
                    <a:lnB>
                      <a:noFill/>
                    </a:lnB>
                  </a:tcPr>
                </a:tc>
                <a:tc>
                  <a:txBody>
                    <a:bodyPr/>
                    <a:lstStyle/>
                    <a:p>
                      <a:r>
                        <a:rPr lang="en-US" sz="1400"/>
                        <a:t>410</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direct peer to peer comments JJ</a:t>
                      </a:r>
                    </a:p>
                  </a:txBody>
                  <a:tcPr marL="68580" marR="68580" marT="34290" marB="34290" anchor="ctr">
                    <a:lnL>
                      <a:noFill/>
                    </a:lnL>
                    <a:lnR>
                      <a:noFill/>
                    </a:lnR>
                    <a:lnT>
                      <a:noFill/>
                    </a:lnT>
                    <a:lnB>
                      <a:noFill/>
                    </a:lnB>
                  </a:tcPr>
                </a:tc>
                <a:tc>
                  <a:txBody>
                    <a:bodyPr/>
                    <a:lstStyle/>
                    <a:p>
                      <a:r>
                        <a:rPr lang="en-US" sz="1400"/>
                        <a:t>Juha Juntunen (MCC)</a:t>
                      </a:r>
                    </a:p>
                  </a:txBody>
                  <a:tcPr marL="68580" marR="68580" marT="34290" marB="34290" anchor="ctr">
                    <a:lnL>
                      <a:noFill/>
                    </a:lnL>
                    <a:lnR>
                      <a:noFill/>
                    </a:lnR>
                    <a:lnT>
                      <a:noFill/>
                    </a:lnT>
                    <a:lnB>
                      <a:noFill/>
                    </a:lnB>
                  </a:tcPr>
                </a:tc>
                <a:tc>
                  <a:txBody>
                    <a:bodyPr/>
                    <a:lstStyle/>
                    <a:p>
                      <a:r>
                        <a:rPr lang="en-US" sz="1400"/>
                        <a:t>13-Jul-2023 03:09:52 ET</a:t>
                      </a:r>
                    </a:p>
                  </a:txBody>
                  <a:tcPr marL="68580" marR="68580" marT="34290" marB="34290" anchor="ctr">
                    <a:lnL>
                      <a:noFill/>
                    </a:lnL>
                    <a:lnR>
                      <a:noFill/>
                    </a:lnR>
                    <a:lnT>
                      <a:noFill/>
                    </a:lnT>
                    <a:lnB>
                      <a:noFill/>
                    </a:lnB>
                  </a:tcPr>
                </a:tc>
                <a:tc>
                  <a:txBody>
                    <a:bodyPr/>
                    <a:lstStyle/>
                    <a:p>
                      <a:r>
                        <a:rPr lang="en-US" sz="1400">
                          <a:hlinkClick r:id="rId4"/>
                        </a:rPr>
                        <a:t>Download</a:t>
                      </a:r>
                      <a:r>
                        <a:rPr lang="en-US" sz="1400"/>
                        <a:t>, </a:t>
                      </a:r>
                      <a:r>
                        <a:rPr lang="en-US" sz="1400">
                          <a:hlinkClick r:id="rId5"/>
                        </a:rPr>
                        <a:t>Revise</a:t>
                      </a:r>
                      <a:endParaRPr lang="en-US" sz="1400"/>
                    </a:p>
                  </a:txBody>
                  <a:tcPr marL="68580" marR="68580" marT="34290" marB="34290" anchor="ctr">
                    <a:lnL>
                      <a:noFill/>
                    </a:lnL>
                    <a:lnR>
                      <a:noFill/>
                    </a:lnR>
                    <a:lnT>
                      <a:noFill/>
                    </a:lnT>
                    <a:lnB>
                      <a:noFill/>
                    </a:lnB>
                  </a:tcPr>
                </a:tc>
                <a:extLst>
                  <a:ext uri="{0D108BD9-81ED-4DB2-BD59-A6C34878D82A}">
                    <a16:rowId xmlns:a16="http://schemas.microsoft.com/office/drawing/2014/main" val="1357133689"/>
                  </a:ext>
                </a:extLst>
              </a:tr>
              <a:tr h="891540">
                <a:tc>
                  <a:txBody>
                    <a:bodyPr/>
                    <a:lstStyle/>
                    <a:p>
                      <a:r>
                        <a:rPr lang="en-US" sz="1400"/>
                        <a:t>12-Jul-2023 ET</a:t>
                      </a:r>
                    </a:p>
                  </a:txBody>
                  <a:tcPr marL="68580" marR="68580" marT="34290" marB="34290" anchor="ctr">
                    <a:lnL>
                      <a:noFill/>
                    </a:lnL>
                    <a:lnR>
                      <a:noFill/>
                    </a:lnR>
                    <a:lnT>
                      <a:noFill/>
                    </a:lnT>
                    <a:lnB>
                      <a:noFill/>
                    </a:lnB>
                  </a:tcPr>
                </a:tc>
                <a:tc>
                  <a:txBody>
                    <a:bodyPr/>
                    <a:lstStyle/>
                    <a:p>
                      <a:r>
                        <a:rPr lang="en-US" sz="1400"/>
                        <a:t>2023</a:t>
                      </a:r>
                    </a:p>
                  </a:txBody>
                  <a:tcPr marL="68580" marR="68580" marT="34290" marB="34290" anchor="ctr">
                    <a:lnL>
                      <a:noFill/>
                    </a:lnL>
                    <a:lnR>
                      <a:noFill/>
                    </a:lnR>
                    <a:lnT>
                      <a:noFill/>
                    </a:lnT>
                    <a:lnB>
                      <a:noFill/>
                    </a:lnB>
                  </a:tcPr>
                </a:tc>
                <a:tc>
                  <a:txBody>
                    <a:bodyPr/>
                    <a:lstStyle/>
                    <a:p>
                      <a:r>
                        <a:rPr lang="en-US" sz="1400"/>
                        <a:t>385</a:t>
                      </a:r>
                    </a:p>
                  </a:txBody>
                  <a:tcPr marL="68580" marR="68580" marT="34290" marB="34290" anchor="ctr">
                    <a:lnL>
                      <a:noFill/>
                    </a:lnL>
                    <a:lnR>
                      <a:noFill/>
                    </a:lnR>
                    <a:lnT>
                      <a:noFill/>
                    </a:lnT>
                    <a:lnB>
                      <a:noFill/>
                    </a:lnB>
                  </a:tcPr>
                </a:tc>
                <a:tc>
                  <a:txBody>
                    <a:bodyPr/>
                    <a:lstStyle/>
                    <a:p>
                      <a:r>
                        <a:rPr lang="en-US" sz="1400"/>
                        <a:t>3</a:t>
                      </a:r>
                    </a:p>
                  </a:txBody>
                  <a:tcPr marL="68580" marR="68580" marT="34290" marB="34290" anchor="ctr">
                    <a:lnL>
                      <a:noFill/>
                    </a:lnL>
                    <a:lnR>
                      <a:noFill/>
                    </a:lnR>
                    <a:lnT>
                      <a:noFill/>
                    </a:lnT>
                    <a:lnB>
                      <a:noFill/>
                    </a:lnB>
                  </a:tcPr>
                </a:tc>
                <a:tc>
                  <a:txBody>
                    <a:bodyPr/>
                    <a:lstStyle/>
                    <a:p>
                      <a:r>
                        <a:rPr lang="en-US" sz="1400"/>
                        <a:t>TG16t (Lic-NB)</a:t>
                      </a:r>
                    </a:p>
                  </a:txBody>
                  <a:tcPr marL="68580" marR="68580" marT="34290" marB="34290" anchor="ctr">
                    <a:lnL>
                      <a:noFill/>
                    </a:lnL>
                    <a:lnR>
                      <a:noFill/>
                    </a:lnR>
                    <a:lnT>
                      <a:noFill/>
                    </a:lnT>
                    <a:lnB>
                      <a:noFill/>
                    </a:lnB>
                  </a:tcPr>
                </a:tc>
                <a:tc>
                  <a:txBody>
                    <a:bodyPr/>
                    <a:lstStyle/>
                    <a:p>
                      <a:r>
                        <a:rPr lang="en-US" sz="1400"/>
                        <a:t>D0.92 for Vishal comments</a:t>
                      </a:r>
                    </a:p>
                  </a:txBody>
                  <a:tcPr marL="68580" marR="68580" marT="34290" marB="34290" anchor="ctr">
                    <a:lnL>
                      <a:noFill/>
                    </a:lnL>
                    <a:lnR>
                      <a:noFill/>
                    </a:lnR>
                    <a:lnT>
                      <a:noFill/>
                    </a:lnT>
                    <a:lnB>
                      <a:noFill/>
                    </a:lnB>
                  </a:tcPr>
                </a:tc>
                <a:tc>
                  <a:txBody>
                    <a:bodyPr/>
                    <a:lstStyle/>
                    <a:p>
                      <a:r>
                        <a:rPr lang="en-US" sz="1400"/>
                        <a:t>Juha Juntunen (MCC)</a:t>
                      </a:r>
                    </a:p>
                  </a:txBody>
                  <a:tcPr marL="68580" marR="68580" marT="34290" marB="34290" anchor="ctr">
                    <a:lnL>
                      <a:noFill/>
                    </a:lnL>
                    <a:lnR>
                      <a:noFill/>
                    </a:lnR>
                    <a:lnT>
                      <a:noFill/>
                    </a:lnT>
                    <a:lnB>
                      <a:noFill/>
                    </a:lnB>
                  </a:tcPr>
                </a:tc>
                <a:tc>
                  <a:txBody>
                    <a:bodyPr/>
                    <a:lstStyle/>
                    <a:p>
                      <a:r>
                        <a:rPr lang="en-US" sz="1400"/>
                        <a:t>12-Jul-2023 09:26:06 ET</a:t>
                      </a:r>
                    </a:p>
                  </a:txBody>
                  <a:tcPr marL="68580" marR="68580" marT="34290" marB="34290" anchor="ctr">
                    <a:lnL>
                      <a:noFill/>
                    </a:lnL>
                    <a:lnR>
                      <a:noFill/>
                    </a:lnR>
                    <a:lnT>
                      <a:noFill/>
                    </a:lnT>
                    <a:lnB>
                      <a:noFill/>
                    </a:lnB>
                  </a:tcPr>
                </a:tc>
                <a:tc>
                  <a:txBody>
                    <a:bodyPr/>
                    <a:lstStyle/>
                    <a:p>
                      <a:r>
                        <a:rPr lang="en-US" sz="1400" dirty="0">
                          <a:hlinkClick r:id="rId6"/>
                        </a:rPr>
                        <a:t>Download</a:t>
                      </a:r>
                      <a:r>
                        <a:rPr lang="en-US" sz="1400" dirty="0"/>
                        <a:t>, </a:t>
                      </a:r>
                      <a:r>
                        <a:rPr lang="en-US" sz="1400" dirty="0">
                          <a:hlinkClick r:id="rId7"/>
                        </a:rPr>
                        <a:t>Revise</a:t>
                      </a:r>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3660640436"/>
                  </a:ext>
                </a:extLst>
              </a:tr>
            </a:tbl>
          </a:graphicData>
        </a:graphic>
      </p:graphicFrame>
      <p:sp>
        <p:nvSpPr>
          <p:cNvPr id="3" name="Foliennummernplatzhalter 3">
            <a:extLst>
              <a:ext uri="{FF2B5EF4-FFF2-40B4-BE49-F238E27FC236}">
                <a16:creationId xmlns:a16="http://schemas.microsoft.com/office/drawing/2014/main" id="{5D28EA72-410A-5822-60D0-6181AE6E39C8}"/>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76</a:t>
            </a:fld>
            <a:endParaRPr lang="en-US" sz="1200" dirty="0"/>
          </a:p>
        </p:txBody>
      </p:sp>
    </p:spTree>
    <p:extLst>
      <p:ext uri="{BB962C8B-B14F-4D97-AF65-F5344CB8AC3E}">
        <p14:creationId xmlns:p14="http://schemas.microsoft.com/office/powerpoint/2010/main" val="847192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A496-0A04-03A2-56B9-8596E8AE6E20}"/>
              </a:ext>
            </a:extLst>
          </p:cNvPr>
          <p:cNvSpPr>
            <a:spLocks noGrp="1"/>
          </p:cNvSpPr>
          <p:nvPr>
            <p:ph type="title"/>
          </p:nvPr>
        </p:nvSpPr>
        <p:spPr/>
        <p:txBody>
          <a:bodyPr/>
          <a:lstStyle/>
          <a:p>
            <a:r>
              <a:rPr lang="en-US" dirty="0"/>
              <a:t>Meeting Notes</a:t>
            </a:r>
          </a:p>
        </p:txBody>
      </p:sp>
      <p:sp>
        <p:nvSpPr>
          <p:cNvPr id="3" name="Content Placeholder 2">
            <a:extLst>
              <a:ext uri="{FF2B5EF4-FFF2-40B4-BE49-F238E27FC236}">
                <a16:creationId xmlns:a16="http://schemas.microsoft.com/office/drawing/2014/main" id="{56B99B58-0689-CDF2-5915-785C23861D73}"/>
              </a:ext>
            </a:extLst>
          </p:cNvPr>
          <p:cNvSpPr>
            <a:spLocks noGrp="1"/>
          </p:cNvSpPr>
          <p:nvPr>
            <p:ph idx="1"/>
          </p:nvPr>
        </p:nvSpPr>
        <p:spPr>
          <a:xfrm>
            <a:off x="628650" y="1600200"/>
            <a:ext cx="7886700" cy="4476749"/>
          </a:xfrm>
        </p:spPr>
        <p:txBody>
          <a:bodyPr>
            <a:normAutofit fontScale="25000" lnSpcReduction="20000"/>
          </a:bodyPr>
          <a:lstStyle/>
          <a:p>
            <a:endParaRPr lang="en-US" dirty="0"/>
          </a:p>
          <a:p>
            <a:r>
              <a:rPr lang="en-US" sz="6400" dirty="0"/>
              <a:t>Review draft P802.16t_ D0.92_forVishal.pdf (Dated 6/27)</a:t>
            </a:r>
          </a:p>
          <a:p>
            <a:r>
              <a:rPr lang="en-US" sz="6400" dirty="0"/>
              <a:t>Review notes in “15-23-0385-01-016t-d0-92-for-vishal-comments  (Review Notes)”</a:t>
            </a:r>
          </a:p>
          <a:p>
            <a:pPr lvl="1"/>
            <a:r>
              <a:rPr lang="en-US" sz="5600" dirty="0"/>
              <a:t>Upload to Mentor with review comments up to </a:t>
            </a:r>
            <a:r>
              <a:rPr lang="en-US" sz="3200" kern="100" dirty="0">
                <a:latin typeface="Calibri" panose="020F0502020204030204" pitchFamily="34" charset="0"/>
                <a:ea typeface="Calibri" panose="020F0502020204030204" pitchFamily="34" charset="0"/>
                <a:cs typeface="Times New Roman" panose="02020603050405020304" pitchFamily="18" charset="0"/>
              </a:rPr>
              <a:t>8.6.7.5 TX signal filtering</a:t>
            </a:r>
          </a:p>
          <a:p>
            <a:pPr lvl="1"/>
            <a:endParaRPr lang="en-US" sz="5600" dirty="0"/>
          </a:p>
          <a:p>
            <a:r>
              <a:rPr lang="en-US" sz="6400" dirty="0"/>
              <a:t>Wednesday</a:t>
            </a:r>
          </a:p>
          <a:p>
            <a:pPr lvl="1"/>
            <a:r>
              <a:rPr lang="en-US" sz="5600" dirty="0"/>
              <a:t>Presentation of “: DPP Pairing and Authentication Presentation”  398r0.  </a:t>
            </a:r>
          </a:p>
          <a:p>
            <a:pPr lvl="1"/>
            <a:r>
              <a:rPr lang="en-US" sz="5600" dirty="0"/>
              <a:t>Further work on TLS details and mode for AES will be applied to additional update to DPP document 643 next revision. </a:t>
            </a:r>
          </a:p>
          <a:p>
            <a:pPr lvl="1"/>
            <a:endParaRPr lang="en-US" sz="5600" dirty="0"/>
          </a:p>
          <a:p>
            <a:pPr lvl="1"/>
            <a:r>
              <a:rPr lang="en-US" sz="5600" dirty="0"/>
              <a:t>Upload notes in “15-23-0385-03-016t-d0-92-for-vishal-comments  (Review Notes)”</a:t>
            </a:r>
          </a:p>
          <a:p>
            <a:pPr lvl="2"/>
            <a:r>
              <a:rPr lang="en-US" sz="4400" dirty="0"/>
              <a:t>Actions for Yael and Vishal</a:t>
            </a:r>
          </a:p>
          <a:p>
            <a:pPr lvl="1"/>
            <a:endParaRPr lang="en-US" sz="5600" dirty="0"/>
          </a:p>
          <a:p>
            <a:pPr lvl="1"/>
            <a:r>
              <a:rPr lang="en-US" sz="5600" dirty="0"/>
              <a:t>Adjust 15-22-0643 to follow draft format and structure.  Align Word clauses to draft structure. </a:t>
            </a:r>
          </a:p>
          <a:p>
            <a:pPr lvl="1"/>
            <a:r>
              <a:rPr lang="en-US" sz="5600" dirty="0"/>
              <a:t>Vishal will update 643r22 and convert to </a:t>
            </a:r>
            <a:r>
              <a:rPr lang="en-US" sz="5600" dirty="0" err="1"/>
              <a:t>framemaker</a:t>
            </a:r>
            <a:r>
              <a:rPr lang="en-US" sz="5600" dirty="0"/>
              <a:t>, and use it as master going forward. </a:t>
            </a:r>
          </a:p>
          <a:p>
            <a:r>
              <a:rPr lang="en-US" sz="6400" dirty="0"/>
              <a:t>Thursday</a:t>
            </a:r>
          </a:p>
          <a:p>
            <a:pPr lvl="1"/>
            <a:r>
              <a:rPr lang="en-US" sz="5600" dirty="0"/>
              <a:t>Define “Band” as a “frequency range that is partitioned into sub-channels”</a:t>
            </a:r>
          </a:p>
          <a:p>
            <a:pPr lvl="1"/>
            <a:endParaRPr lang="en-US" dirty="0"/>
          </a:p>
          <a:p>
            <a:pPr lvl="1"/>
            <a:endParaRPr lang="en-US" dirty="0"/>
          </a:p>
          <a:p>
            <a:endParaRPr lang="en-US" dirty="0"/>
          </a:p>
        </p:txBody>
      </p:sp>
      <p:sp>
        <p:nvSpPr>
          <p:cNvPr id="7" name="Foliennummernplatzhalter 3">
            <a:extLst>
              <a:ext uri="{FF2B5EF4-FFF2-40B4-BE49-F238E27FC236}">
                <a16:creationId xmlns:a16="http://schemas.microsoft.com/office/drawing/2014/main" id="{A38CFE2A-F1B7-AFAE-E7C1-D70A8C5AAF89}"/>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77</a:t>
            </a:fld>
            <a:endParaRPr lang="en-US" sz="1200" dirty="0"/>
          </a:p>
        </p:txBody>
      </p:sp>
    </p:spTree>
    <p:extLst>
      <p:ext uri="{BB962C8B-B14F-4D97-AF65-F5344CB8AC3E}">
        <p14:creationId xmlns:p14="http://schemas.microsoft.com/office/powerpoint/2010/main" val="136260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963D-6F5D-CC55-C433-966BFB036BCD}"/>
              </a:ext>
            </a:extLst>
          </p:cNvPr>
          <p:cNvSpPr>
            <a:spLocks noGrp="1"/>
          </p:cNvSpPr>
          <p:nvPr>
            <p:ph type="title"/>
          </p:nvPr>
        </p:nvSpPr>
        <p:spPr/>
        <p:txBody>
          <a:bodyPr/>
          <a:lstStyle/>
          <a:p>
            <a:r>
              <a:rPr lang="en-US" dirty="0"/>
              <a:t>Output Documents</a:t>
            </a:r>
          </a:p>
        </p:txBody>
      </p:sp>
      <p:sp>
        <p:nvSpPr>
          <p:cNvPr id="3" name="Content Placeholder 2">
            <a:extLst>
              <a:ext uri="{FF2B5EF4-FFF2-40B4-BE49-F238E27FC236}">
                <a16:creationId xmlns:a16="http://schemas.microsoft.com/office/drawing/2014/main" id="{77DFB7AE-D6EA-9864-8890-315E41FF7D10}"/>
              </a:ext>
            </a:extLst>
          </p:cNvPr>
          <p:cNvSpPr>
            <a:spLocks noGrp="1"/>
          </p:cNvSpPr>
          <p:nvPr>
            <p:ph idx="1"/>
          </p:nvPr>
        </p:nvSpPr>
        <p:spPr>
          <a:xfrm>
            <a:off x="628650" y="1600200"/>
            <a:ext cx="7886700" cy="3263504"/>
          </a:xfrm>
        </p:spPr>
        <p:txBody>
          <a:bodyPr/>
          <a:lstStyle/>
          <a:p>
            <a:r>
              <a:rPr lang="en-US" sz="2800" dirty="0"/>
              <a:t>Tuesday and Wednesday comment resolutions in 15-23-0385-03-016t-d0-92-for-vishal-comments.docx</a:t>
            </a:r>
          </a:p>
          <a:p>
            <a:r>
              <a:rPr lang="en-US" sz="2800" dirty="0"/>
              <a:t>Thursday comment resolutions in 15-23-0410-02-016t-direct-peer-to-peer-comments-jj.docx.  </a:t>
            </a:r>
          </a:p>
          <a:p>
            <a:endParaRPr lang="en-US" sz="2800" dirty="0"/>
          </a:p>
          <a:p>
            <a:r>
              <a:rPr lang="en-US" sz="2800" dirty="0"/>
              <a:t>Latest DPP Clause draft text 15-22-0643-23-016t-direct-peer-to-peer.docx</a:t>
            </a:r>
          </a:p>
          <a:p>
            <a:endParaRPr lang="en-US" dirty="0"/>
          </a:p>
        </p:txBody>
      </p:sp>
      <p:sp>
        <p:nvSpPr>
          <p:cNvPr id="7" name="Foliennummernplatzhalter 3">
            <a:extLst>
              <a:ext uri="{FF2B5EF4-FFF2-40B4-BE49-F238E27FC236}">
                <a16:creationId xmlns:a16="http://schemas.microsoft.com/office/drawing/2014/main" id="{50EF75D1-6339-C83B-C06E-B1A7D9624994}"/>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78</a:t>
            </a:fld>
            <a:endParaRPr lang="en-US" sz="1200" dirty="0"/>
          </a:p>
        </p:txBody>
      </p:sp>
    </p:spTree>
    <p:extLst>
      <p:ext uri="{BB962C8B-B14F-4D97-AF65-F5344CB8AC3E}">
        <p14:creationId xmlns:p14="http://schemas.microsoft.com/office/powerpoint/2010/main" val="3710093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D1A93-2ACC-DC42-CAE2-BC0A23B0487E}"/>
              </a:ext>
            </a:extLst>
          </p:cNvPr>
          <p:cNvSpPr>
            <a:spLocks noGrp="1"/>
          </p:cNvSpPr>
          <p:nvPr>
            <p:ph type="title"/>
          </p:nvPr>
        </p:nvSpPr>
        <p:spPr/>
        <p:txBody>
          <a:bodyPr/>
          <a:lstStyle/>
          <a:p>
            <a:r>
              <a:rPr lang="en-US" dirty="0"/>
              <a:t>Next Steps following July Plenary</a:t>
            </a:r>
          </a:p>
        </p:txBody>
      </p:sp>
      <p:sp>
        <p:nvSpPr>
          <p:cNvPr id="3" name="Content Placeholder 2">
            <a:extLst>
              <a:ext uri="{FF2B5EF4-FFF2-40B4-BE49-F238E27FC236}">
                <a16:creationId xmlns:a16="http://schemas.microsoft.com/office/drawing/2014/main" id="{C146AB0F-E0AF-27B4-9208-E2D5FEF37EDA}"/>
              </a:ext>
            </a:extLst>
          </p:cNvPr>
          <p:cNvSpPr>
            <a:spLocks noGrp="1"/>
          </p:cNvSpPr>
          <p:nvPr>
            <p:ph idx="1"/>
          </p:nvPr>
        </p:nvSpPr>
        <p:spPr>
          <a:xfrm>
            <a:off x="628650" y="1714501"/>
            <a:ext cx="8115300" cy="3775472"/>
          </a:xfrm>
        </p:spPr>
        <p:txBody>
          <a:bodyPr>
            <a:normAutofit fontScale="47500" lnSpcReduction="20000"/>
          </a:bodyPr>
          <a:lstStyle/>
          <a:p>
            <a:r>
              <a:rPr lang="en-US" dirty="0"/>
              <a:t>Comment resolutions from Thursday in are in 15-23-0410-01-016t-direct-peer-to-peer-comments-jj.docx.  </a:t>
            </a:r>
          </a:p>
          <a:p>
            <a:r>
              <a:rPr lang="en-US" dirty="0"/>
              <a:t>Other comment resolutions in 15-23-0385-03-016t-d0-92-for-vishal-comments.docx</a:t>
            </a:r>
          </a:p>
          <a:p>
            <a:r>
              <a:rPr lang="en-US" dirty="0"/>
              <a:t>Incorporate new definition into Clause 3:</a:t>
            </a:r>
          </a:p>
          <a:p>
            <a:pPr lvl="1"/>
            <a:r>
              <a:rPr lang="en-US" dirty="0"/>
              <a:t>Define “Band” as a “frequency range that is partitioned into sub-channels”</a:t>
            </a:r>
          </a:p>
          <a:p>
            <a:pPr marL="342900" lvl="1" indent="0">
              <a:buNone/>
            </a:pPr>
            <a:endParaRPr lang="en-US" dirty="0"/>
          </a:p>
          <a:p>
            <a:r>
              <a:rPr lang="en-US" dirty="0"/>
              <a:t>Vishal and Yael to create updated DPP text in 643r24.</a:t>
            </a:r>
          </a:p>
          <a:p>
            <a:r>
              <a:rPr lang="en-US" dirty="0"/>
              <a:t>Vishal and Harry to update draft to 0.93 based on 643r24 and new definition for Clause 3.</a:t>
            </a:r>
          </a:p>
          <a:p>
            <a:r>
              <a:rPr lang="en-US" dirty="0"/>
              <a:t>Develop list of 3</a:t>
            </a:r>
            <a:r>
              <a:rPr lang="en-US" baseline="30000" dirty="0"/>
              <a:t>rd</a:t>
            </a:r>
            <a:r>
              <a:rPr lang="en-US" dirty="0"/>
              <a:t> party stakeholders to review draft from participants in TG in first year. </a:t>
            </a:r>
          </a:p>
          <a:p>
            <a:r>
              <a:rPr lang="en-US" dirty="0"/>
              <a:t>Draft 0.93 created by August 3rd</a:t>
            </a:r>
          </a:p>
          <a:p>
            <a:pPr lvl="1"/>
            <a:r>
              <a:rPr lang="en-US" dirty="0"/>
              <a:t>Conduct WG Comment Collection  starting August 5th running for 30 days. </a:t>
            </a:r>
          </a:p>
          <a:p>
            <a:pPr lvl="1"/>
            <a:r>
              <a:rPr lang="en-US" dirty="0"/>
              <a:t>Share Draft 0.93 and 802.16-2017 with 3</a:t>
            </a:r>
            <a:r>
              <a:rPr lang="en-US" baseline="30000" dirty="0"/>
              <a:t>rd</a:t>
            </a:r>
            <a:r>
              <a:rPr lang="en-US" dirty="0"/>
              <a:t> parties </a:t>
            </a:r>
          </a:p>
          <a:p>
            <a:r>
              <a:rPr lang="en-US" dirty="0"/>
              <a:t>Conduct Comment Resolution in September Interim  (Sept 11-14)</a:t>
            </a:r>
          </a:p>
          <a:p>
            <a:r>
              <a:rPr lang="en-US" dirty="0"/>
              <a:t>Based on resolutions, develop draft 1.0 following September Interim.</a:t>
            </a:r>
          </a:p>
          <a:p>
            <a:r>
              <a:rPr lang="en-US" dirty="0"/>
              <a:t>Start WG Letter Ballot 1.0 when D1.0 is ready (Late September)  </a:t>
            </a:r>
          </a:p>
        </p:txBody>
      </p:sp>
      <p:sp>
        <p:nvSpPr>
          <p:cNvPr id="7" name="Foliennummernplatzhalter 3">
            <a:extLst>
              <a:ext uri="{FF2B5EF4-FFF2-40B4-BE49-F238E27FC236}">
                <a16:creationId xmlns:a16="http://schemas.microsoft.com/office/drawing/2014/main" id="{57141ACE-01A9-5E77-E04F-2C35AF8BD442}"/>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79</a:t>
            </a:fld>
            <a:endParaRPr lang="en-US" sz="1200" dirty="0"/>
          </a:p>
        </p:txBody>
      </p:sp>
    </p:spTree>
    <p:extLst>
      <p:ext uri="{BB962C8B-B14F-4D97-AF65-F5344CB8AC3E}">
        <p14:creationId xmlns:p14="http://schemas.microsoft.com/office/powerpoint/2010/main" val="359486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1028700" y="1750364"/>
          <a:ext cx="6915150" cy="393700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3384751907"/>
                    </a:ext>
                  </a:extLst>
                </a:gridCol>
                <a:gridCol w="1943100">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SDD Approval</a:t>
                      </a:r>
                    </a:p>
                  </a:txBody>
                  <a:tcPr marL="68580" marR="68580" marT="34290" marB="34290"/>
                </a:tc>
                <a:tc>
                  <a:txBody>
                    <a:bodyPr/>
                    <a:lstStyle/>
                    <a:p>
                      <a:r>
                        <a:rPr lang="en-US" sz="1800" dirty="0">
                          <a:solidFill>
                            <a:schemeClr val="bg1">
                              <a:lumMod val="65000"/>
                            </a:schemeClr>
                          </a:solidFill>
                        </a:rPr>
                        <a:t>Jan 2022</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solidFill>
                            <a:schemeClr val="bg1">
                              <a:lumMod val="65000"/>
                            </a:schemeClr>
                          </a:solidFill>
                        </a:rPr>
                        <a:t>Draft Development</a:t>
                      </a:r>
                    </a:p>
                  </a:txBody>
                  <a:tcPr marL="68580" marR="68580" marT="34290" marB="34290"/>
                </a:tc>
                <a:tc>
                  <a:txBody>
                    <a:bodyPr/>
                    <a:lstStyle/>
                    <a:p>
                      <a:endParaRPr lang="en-US" sz="1800" dirty="0">
                        <a:solidFill>
                          <a:schemeClr val="bg1">
                            <a:lumMod val="65000"/>
                          </a:schemeClr>
                        </a:solidFill>
                      </a:endParaRPr>
                    </a:p>
                  </a:txBody>
                  <a:tcPr marL="68580" marR="68580" marT="34290" marB="34290"/>
                </a:tc>
                <a:extLst>
                  <a:ext uri="{0D108BD9-81ED-4DB2-BD59-A6C34878D82A}">
                    <a16:rowId xmlns:a16="http://schemas.microsoft.com/office/drawing/2014/main" val="4038355541"/>
                  </a:ext>
                </a:extLst>
              </a:tr>
              <a:tr h="393700">
                <a:tc>
                  <a:txBody>
                    <a:bodyPr/>
                    <a:lstStyle/>
                    <a:p>
                      <a:r>
                        <a:rPr lang="en-US" sz="1800" dirty="0">
                          <a:solidFill>
                            <a:schemeClr val="bg1">
                              <a:lumMod val="65000"/>
                            </a:schemeClr>
                          </a:solidFill>
                        </a:rPr>
                        <a:t>Informal TG review of draft</a:t>
                      </a:r>
                    </a:p>
                  </a:txBody>
                  <a:tcPr marL="68580" marR="68580" marT="34290" marB="34290"/>
                </a:tc>
                <a:tc>
                  <a:txBody>
                    <a:bodyPr/>
                    <a:lstStyle/>
                    <a:p>
                      <a:r>
                        <a:rPr lang="en-US" sz="1800" dirty="0">
                          <a:solidFill>
                            <a:schemeClr val="bg1">
                              <a:lumMod val="65000"/>
                            </a:schemeClr>
                          </a:solidFill>
                        </a:rPr>
                        <a:t>Mar 2023</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t>Working Group Letter Ballot</a:t>
                      </a:r>
                    </a:p>
                  </a:txBody>
                  <a:tcPr marL="68580" marR="68580" marT="34290" marB="34290"/>
                </a:tc>
                <a:tc>
                  <a:txBody>
                    <a:bodyPr/>
                    <a:lstStyle/>
                    <a:p>
                      <a:r>
                        <a:rPr lang="en-US" sz="1800" strike="sngStrike" baseline="0" dirty="0"/>
                        <a:t>July</a:t>
                      </a:r>
                      <a:r>
                        <a:rPr lang="en-US" sz="1800" dirty="0"/>
                        <a:t> Sept 2023</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strike="sngStrike" baseline="0" dirty="0"/>
                        <a:t>Sep</a:t>
                      </a:r>
                      <a:r>
                        <a:rPr lang="en-US" sz="1800" strike="noStrike" baseline="0" dirty="0"/>
                        <a:t> </a:t>
                      </a:r>
                      <a:r>
                        <a:rPr lang="en-US" sz="1800" dirty="0"/>
                        <a:t>Nov 2023</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strike="sngStrike" baseline="0" dirty="0"/>
                        <a:t>Jan</a:t>
                      </a:r>
                      <a:r>
                        <a:rPr lang="en-US" sz="1800" dirty="0"/>
                        <a:t> Mar 2024</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strike="sngStrike" baseline="0" dirty="0"/>
                        <a:t>July </a:t>
                      </a:r>
                      <a:r>
                        <a:rPr lang="en-US" sz="1800" dirty="0"/>
                        <a:t>Sept 2024</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7419975" y="4800600"/>
            <a:ext cx="1733550" cy="99060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PAR Expiration Date:</a:t>
            </a:r>
            <a:r>
              <a:rPr lang="fr-FR" sz="1000" dirty="0"/>
              <a:t> 31 </a:t>
            </a:r>
            <a:r>
              <a:rPr lang="fr-FR" sz="1000" dirty="0" err="1"/>
              <a:t>Dec</a:t>
            </a:r>
            <a:r>
              <a:rPr lang="fr-FR" sz="1000" dirty="0"/>
              <a:t> 2024</a:t>
            </a:r>
            <a:endParaRPr lang="en-US" sz="1000" dirty="0"/>
          </a:p>
          <a:p>
            <a:pPr algn="ctr"/>
            <a:r>
              <a:rPr lang="en-US" sz="1000" dirty="0"/>
              <a:t>If needed, request PAR extension July 2024</a:t>
            </a:r>
          </a:p>
        </p:txBody>
      </p:sp>
      <p:sp>
        <p:nvSpPr>
          <p:cNvPr id="3" name="Arrow: Right 2">
            <a:extLst>
              <a:ext uri="{FF2B5EF4-FFF2-40B4-BE49-F238E27FC236}">
                <a16:creationId xmlns:a16="http://schemas.microsoft.com/office/drawing/2014/main" id="{40D38A25-D564-4828-863A-D3B332BDEDFD}"/>
              </a:ext>
            </a:extLst>
          </p:cNvPr>
          <p:cNvSpPr/>
          <p:nvPr/>
        </p:nvSpPr>
        <p:spPr>
          <a:xfrm>
            <a:off x="171450" y="4114800"/>
            <a:ext cx="733806" cy="3634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4" name="Foliennummernplatzhalter 3">
            <a:extLst>
              <a:ext uri="{FF2B5EF4-FFF2-40B4-BE49-F238E27FC236}">
                <a16:creationId xmlns:a16="http://schemas.microsoft.com/office/drawing/2014/main" id="{3CB400BD-4E52-3A39-AF1E-D183B24D146C}"/>
              </a:ext>
            </a:extLst>
          </p:cNvPr>
          <p:cNvSpPr txBox="1">
            <a:spLocks/>
          </p:cNvSpPr>
          <p:nvPr/>
        </p:nvSpPr>
        <p:spPr>
          <a:xfrm>
            <a:off x="4264604" y="6425172"/>
            <a:ext cx="7604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80</a:t>
            </a:fld>
            <a:endParaRPr lang="en-US"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(NG-SUN PHYs)</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81</a:t>
            </a:fld>
            <a:endParaRPr lang="en-US" dirty="0"/>
          </a:p>
        </p:txBody>
      </p:sp>
    </p:spTree>
    <p:extLst>
      <p:ext uri="{BB962C8B-B14F-4D97-AF65-F5344CB8AC3E}">
        <p14:creationId xmlns:p14="http://schemas.microsoft.com/office/powerpoint/2010/main" val="9823328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Closing Report for SUN-PHY IG</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82</a:t>
            </a:fld>
            <a:endParaRPr lang="en-US" altLang="en-US">
              <a:solidFill>
                <a:schemeClr val="tx1"/>
              </a:solidFill>
            </a:endParaRPr>
          </a:p>
        </p:txBody>
      </p:sp>
      <p:sp>
        <p:nvSpPr>
          <p:cNvPr id="3" name="Content Placeholder 2">
            <a:extLst>
              <a:ext uri="{FF2B5EF4-FFF2-40B4-BE49-F238E27FC236}">
                <a16:creationId xmlns:a16="http://schemas.microsoft.com/office/drawing/2014/main" id="{4EE32C89-BD75-4D45-B752-094A346A41D6}"/>
              </a:ext>
            </a:extLst>
          </p:cNvPr>
          <p:cNvSpPr>
            <a:spLocks noGrp="1"/>
          </p:cNvSpPr>
          <p:nvPr>
            <p:ph idx="1"/>
          </p:nvPr>
        </p:nvSpPr>
        <p:spPr>
          <a:xfrm>
            <a:off x="685800" y="1600200"/>
            <a:ext cx="7764463" cy="4752528"/>
          </a:xfrm>
        </p:spPr>
        <p:txBody>
          <a:bodyPr/>
          <a:lstStyle/>
          <a:p>
            <a:pPr lvl="0">
              <a:buAutoNum type="arabicParenR"/>
            </a:pPr>
            <a:r>
              <a:rPr lang="en-US" sz="1800" dirty="0"/>
              <a:t>Review Call to action submissions</a:t>
            </a:r>
            <a:endParaRPr lang="en-US" sz="1400" dirty="0"/>
          </a:p>
          <a:p>
            <a:pPr lvl="1">
              <a:buAutoNum type="arabicParenR"/>
            </a:pPr>
            <a:r>
              <a:rPr lang="en-US" sz="1400" dirty="0"/>
              <a:t>64-QAM extension for the SUN OFDM PHY (15-23-0389-00-04ad)</a:t>
            </a:r>
          </a:p>
          <a:p>
            <a:pPr lvl="1">
              <a:buAutoNum type="arabicParenR"/>
            </a:pPr>
            <a:r>
              <a:rPr lang="en-US" sz="1400" dirty="0"/>
              <a:t>Preamble proposal for the SUN OFDM-LR PHY (15-23-0391-00-04ad)</a:t>
            </a:r>
          </a:p>
          <a:p>
            <a:pPr lvl="1">
              <a:buAutoNum type="arabicParenR"/>
            </a:pPr>
            <a:r>
              <a:rPr lang="en-US" sz="1400" dirty="0"/>
              <a:t>SUN extension related to SUN-OFDM and SUN-FSK (15-23-0390-00-04ad)</a:t>
            </a:r>
          </a:p>
          <a:p>
            <a:pPr>
              <a:buAutoNum type="arabicParenR"/>
            </a:pPr>
            <a:r>
              <a:rPr lang="en-US" sz="1800" dirty="0"/>
              <a:t>IG worked on creating a Study Group formation ask to the WG chair</a:t>
            </a:r>
          </a:p>
          <a:p>
            <a:pPr lvl="1">
              <a:buAutoNum type="arabicParenR"/>
            </a:pPr>
            <a:r>
              <a:rPr lang="en-US" sz="1400" dirty="0"/>
              <a:t>Name and short description of what we are going to study</a:t>
            </a:r>
          </a:p>
          <a:p>
            <a:pPr lvl="1">
              <a:buAutoNum type="arabicParenR"/>
            </a:pPr>
            <a:r>
              <a:rPr lang="en-US" sz="1400" dirty="0"/>
              <a:t>Name : Next Generation SUN PHY Study Group</a:t>
            </a:r>
          </a:p>
          <a:p>
            <a:pPr lvl="1">
              <a:buFont typeface="Times New Roman" panose="02020603050405020304" pitchFamily="18" charset="0"/>
              <a:buAutoNum type="arabicParenR"/>
            </a:pPr>
            <a:r>
              <a:rPr lang="en-US" sz="1400" dirty="0"/>
              <a:t>Description : Additional improvement to the SUN-OFDM specification with a particular focus on long-range communication in highly congested environments. Higher data rate options for SUN-OFDM, improved robustness, and additional frequency range for SUN PHY.</a:t>
            </a:r>
          </a:p>
          <a:p>
            <a:pPr lvl="1">
              <a:buFont typeface="Times New Roman" panose="02020603050405020304" pitchFamily="18" charset="0"/>
              <a:buAutoNum type="arabicParenR"/>
            </a:pPr>
            <a:r>
              <a:rPr lang="en-US" sz="1400" dirty="0"/>
              <a:t>Chair of Study Group : Thomas Almholt (TI)</a:t>
            </a:r>
          </a:p>
          <a:p>
            <a:pPr lvl="0">
              <a:buAutoNum type="arabicParenR"/>
            </a:pPr>
            <a:r>
              <a:rPr lang="en-US" sz="1800" dirty="0"/>
              <a:t>Next steps:</a:t>
            </a:r>
          </a:p>
          <a:p>
            <a:pPr lvl="1">
              <a:buAutoNum type="arabicParenR"/>
            </a:pPr>
            <a:r>
              <a:rPr lang="en-US" sz="1400" dirty="0"/>
              <a:t>Draft a PAR in September</a:t>
            </a:r>
          </a:p>
          <a:p>
            <a:pPr lvl="2">
              <a:buFont typeface="Times New Roman" panose="02020603050405020304" pitchFamily="18" charset="0"/>
              <a:buAutoNum type="arabicParenR"/>
            </a:pPr>
            <a:r>
              <a:rPr lang="en-US" sz="900" dirty="0"/>
              <a:t>Ask for 2 sessions at the September meeting AM1 or AM2</a:t>
            </a:r>
            <a:endParaRPr lang="en-US" sz="1400" dirty="0"/>
          </a:p>
          <a:p>
            <a:pPr lvl="2">
              <a:buAutoNum type="arabicParenR"/>
            </a:pPr>
            <a:r>
              <a:rPr lang="en-US" sz="900" dirty="0"/>
              <a:t>Schedule 1 or 2 calls between now and next F2F meeting</a:t>
            </a:r>
          </a:p>
          <a:p>
            <a:pPr lvl="1">
              <a:buAutoNum type="arabicParenR"/>
            </a:pPr>
            <a:r>
              <a:rPr lang="en-US" sz="1400" dirty="0"/>
              <a:t>Working Group approval</a:t>
            </a:r>
          </a:p>
          <a:p>
            <a:pPr lvl="1">
              <a:buAutoNum type="arabicParenR"/>
            </a:pPr>
            <a:r>
              <a:rPr lang="en-US" sz="1400" dirty="0"/>
              <a:t>Submit 30 day in advance of Plenary (Next one is in November)</a:t>
            </a:r>
          </a:p>
        </p:txBody>
      </p:sp>
    </p:spTree>
    <p:extLst>
      <p:ext uri="{BB962C8B-B14F-4D97-AF65-F5344CB8AC3E}">
        <p14:creationId xmlns:p14="http://schemas.microsoft.com/office/powerpoint/2010/main" val="3354944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err="1"/>
              <a:t>Webex</a:t>
            </a:r>
            <a:r>
              <a:rPr lang="en-US" altLang="en-US" dirty="0"/>
              <a:t> meeting schedule</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83</a:t>
            </a:fld>
            <a:endParaRPr lang="en-US" altLang="en-US">
              <a:solidFill>
                <a:schemeClr val="tx1"/>
              </a:solidFill>
            </a:endParaRPr>
          </a:p>
        </p:txBody>
      </p:sp>
      <p:graphicFrame>
        <p:nvGraphicFramePr>
          <p:cNvPr id="2" name="Table 1">
            <a:extLst>
              <a:ext uri="{FF2B5EF4-FFF2-40B4-BE49-F238E27FC236}">
                <a16:creationId xmlns:a16="http://schemas.microsoft.com/office/drawing/2014/main" id="{875B6ED4-02B1-41AF-A74C-6EE2397CE2D4}"/>
              </a:ext>
            </a:extLst>
          </p:cNvPr>
          <p:cNvGraphicFramePr>
            <a:graphicFrameLocks noGrp="1"/>
          </p:cNvGraphicFramePr>
          <p:nvPr/>
        </p:nvGraphicFramePr>
        <p:xfrm>
          <a:off x="768350" y="2386462"/>
          <a:ext cx="7764464" cy="784620"/>
        </p:xfrm>
        <a:graphic>
          <a:graphicData uri="http://schemas.openxmlformats.org/drawingml/2006/table">
            <a:tbl>
              <a:tblPr firstRow="1" firstCol="1" bandRow="1">
                <a:tableStyleId>{073A0DAA-6AF3-43AB-8588-CEC1D06C72B9}</a:tableStyleId>
              </a:tblPr>
              <a:tblGrid>
                <a:gridCol w="1585628">
                  <a:extLst>
                    <a:ext uri="{9D8B030D-6E8A-4147-A177-3AD203B41FA5}">
                      <a16:colId xmlns:a16="http://schemas.microsoft.com/office/drawing/2014/main" val="34705978"/>
                    </a:ext>
                  </a:extLst>
                </a:gridCol>
                <a:gridCol w="1544709">
                  <a:extLst>
                    <a:ext uri="{9D8B030D-6E8A-4147-A177-3AD203B41FA5}">
                      <a16:colId xmlns:a16="http://schemas.microsoft.com/office/drawing/2014/main" val="2093945234"/>
                    </a:ext>
                  </a:extLst>
                </a:gridCol>
                <a:gridCol w="1544709">
                  <a:extLst>
                    <a:ext uri="{9D8B030D-6E8A-4147-A177-3AD203B41FA5}">
                      <a16:colId xmlns:a16="http://schemas.microsoft.com/office/drawing/2014/main" val="1583402535"/>
                    </a:ext>
                  </a:extLst>
                </a:gridCol>
                <a:gridCol w="1544709">
                  <a:extLst>
                    <a:ext uri="{9D8B030D-6E8A-4147-A177-3AD203B41FA5}">
                      <a16:colId xmlns:a16="http://schemas.microsoft.com/office/drawing/2014/main" val="3893574250"/>
                    </a:ext>
                  </a:extLst>
                </a:gridCol>
                <a:gridCol w="1544709">
                  <a:extLst>
                    <a:ext uri="{9D8B030D-6E8A-4147-A177-3AD203B41FA5}">
                      <a16:colId xmlns:a16="http://schemas.microsoft.com/office/drawing/2014/main" val="3445668577"/>
                    </a:ext>
                  </a:extLst>
                </a:gridCol>
              </a:tblGrid>
              <a:tr h="261540">
                <a:tc>
                  <a:txBody>
                    <a:bodyPr/>
                    <a:lstStyle/>
                    <a:p>
                      <a:pPr marL="0" marR="0">
                        <a:lnSpc>
                          <a:spcPct val="106000"/>
                        </a:lnSpc>
                        <a:spcBef>
                          <a:spcPts val="0"/>
                        </a:spcBef>
                        <a:spcAft>
                          <a:spcPts val="0"/>
                        </a:spcAft>
                      </a:pPr>
                      <a:r>
                        <a:rPr lang="en-US" sz="1600" dirty="0">
                          <a:effectLst/>
                        </a:rPr>
                        <a:t>Date</a:t>
                      </a:r>
                      <a:endParaRPr lang="en-US" sz="800" dirty="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a:effectLst/>
                        </a:rPr>
                        <a:t>San Diego</a:t>
                      </a:r>
                      <a:endParaRPr lang="en-US" sz="80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a:effectLst/>
                        </a:rPr>
                        <a:t>Berlin</a:t>
                      </a:r>
                      <a:endParaRPr lang="en-US" sz="80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a:effectLst/>
                        </a:rPr>
                        <a:t>Beijing</a:t>
                      </a:r>
                      <a:endParaRPr lang="en-US" sz="80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a:effectLst/>
                        </a:rPr>
                        <a:t>Seoul</a:t>
                      </a:r>
                      <a:endParaRPr lang="en-US" sz="800">
                        <a:effectLst/>
                        <a:latin typeface="Times New Roman" panose="02020603050405020304" pitchFamily="18" charset="0"/>
                        <a:ea typeface="Calibri" panose="020F0502020204030204" pitchFamily="34" charset="0"/>
                      </a:endParaRPr>
                    </a:p>
                  </a:txBody>
                  <a:tcPr marL="55169" marR="55169" marT="7662" marB="7662"/>
                </a:tc>
                <a:extLst>
                  <a:ext uri="{0D108BD9-81ED-4DB2-BD59-A6C34878D82A}">
                    <a16:rowId xmlns:a16="http://schemas.microsoft.com/office/drawing/2014/main" val="3616670134"/>
                  </a:ext>
                </a:extLst>
              </a:tr>
              <a:tr h="261540">
                <a:tc>
                  <a:txBody>
                    <a:bodyPr/>
                    <a:lstStyle/>
                    <a:p>
                      <a:pPr marL="0" marR="0">
                        <a:lnSpc>
                          <a:spcPct val="106000"/>
                        </a:lnSpc>
                        <a:spcBef>
                          <a:spcPts val="0"/>
                        </a:spcBef>
                        <a:spcAft>
                          <a:spcPts val="0"/>
                        </a:spcAft>
                      </a:pPr>
                      <a:r>
                        <a:rPr lang="en-US" sz="1600" dirty="0">
                          <a:effectLst/>
                        </a:rPr>
                        <a:t>August 1st</a:t>
                      </a:r>
                      <a:endParaRPr lang="en-US" sz="800" dirty="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dirty="0">
                          <a:effectLst/>
                        </a:rPr>
                        <a:t>06:00</a:t>
                      </a:r>
                      <a:endParaRPr lang="en-US" sz="800" dirty="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dirty="0">
                          <a:effectLst/>
                        </a:rPr>
                        <a:t>15:00</a:t>
                      </a:r>
                      <a:endParaRPr lang="en-US" sz="800" dirty="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a:effectLst/>
                        </a:rPr>
                        <a:t>21:00</a:t>
                      </a:r>
                      <a:endParaRPr lang="en-US" sz="80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a:effectLst/>
                        </a:rPr>
                        <a:t>22:00</a:t>
                      </a:r>
                      <a:endParaRPr lang="en-US" sz="800">
                        <a:effectLst/>
                        <a:latin typeface="Times New Roman" panose="02020603050405020304" pitchFamily="18" charset="0"/>
                        <a:ea typeface="Calibri" panose="020F0502020204030204" pitchFamily="34" charset="0"/>
                      </a:endParaRPr>
                    </a:p>
                  </a:txBody>
                  <a:tcPr marL="55169" marR="55169" marT="7662" marB="7662"/>
                </a:tc>
                <a:extLst>
                  <a:ext uri="{0D108BD9-81ED-4DB2-BD59-A6C34878D82A}">
                    <a16:rowId xmlns:a16="http://schemas.microsoft.com/office/drawing/2014/main" val="3068679147"/>
                  </a:ext>
                </a:extLst>
              </a:tr>
              <a:tr h="261540">
                <a:tc>
                  <a:txBody>
                    <a:bodyPr/>
                    <a:lstStyle/>
                    <a:p>
                      <a:pPr marL="0" marR="0">
                        <a:lnSpc>
                          <a:spcPct val="106000"/>
                        </a:lnSpc>
                        <a:spcBef>
                          <a:spcPts val="0"/>
                        </a:spcBef>
                        <a:spcAft>
                          <a:spcPts val="0"/>
                        </a:spcAft>
                      </a:pPr>
                      <a:r>
                        <a:rPr lang="en-US" sz="1600" dirty="0">
                          <a:effectLst/>
                        </a:rPr>
                        <a:t>August 15th</a:t>
                      </a:r>
                      <a:endParaRPr lang="en-US" sz="800" dirty="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dirty="0">
                          <a:effectLst/>
                        </a:rPr>
                        <a:t>22:00</a:t>
                      </a:r>
                      <a:endParaRPr lang="en-US" sz="800" dirty="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dirty="0">
                          <a:effectLst/>
                        </a:rPr>
                        <a:t>07:00</a:t>
                      </a:r>
                      <a:endParaRPr lang="en-US" sz="800" dirty="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a:effectLst/>
                        </a:rPr>
                        <a:t>13:00</a:t>
                      </a:r>
                      <a:endParaRPr lang="en-US" sz="800">
                        <a:effectLst/>
                        <a:latin typeface="Times New Roman" panose="02020603050405020304" pitchFamily="18" charset="0"/>
                        <a:ea typeface="Calibri" panose="020F0502020204030204" pitchFamily="34" charset="0"/>
                      </a:endParaRPr>
                    </a:p>
                  </a:txBody>
                  <a:tcPr marL="55169" marR="55169" marT="7662" marB="7662"/>
                </a:tc>
                <a:tc>
                  <a:txBody>
                    <a:bodyPr/>
                    <a:lstStyle/>
                    <a:p>
                      <a:pPr marL="0" marR="0">
                        <a:lnSpc>
                          <a:spcPct val="106000"/>
                        </a:lnSpc>
                        <a:spcBef>
                          <a:spcPts val="0"/>
                        </a:spcBef>
                        <a:spcAft>
                          <a:spcPts val="0"/>
                        </a:spcAft>
                      </a:pPr>
                      <a:r>
                        <a:rPr lang="en-US" sz="1600" dirty="0">
                          <a:effectLst/>
                        </a:rPr>
                        <a:t>14:00</a:t>
                      </a:r>
                      <a:endParaRPr lang="en-US" sz="800" dirty="0">
                        <a:effectLst/>
                        <a:latin typeface="Times New Roman" panose="02020603050405020304" pitchFamily="18" charset="0"/>
                        <a:ea typeface="Calibri" panose="020F0502020204030204" pitchFamily="34" charset="0"/>
                      </a:endParaRPr>
                    </a:p>
                  </a:txBody>
                  <a:tcPr marL="55169" marR="55169" marT="7662" marB="7662"/>
                </a:tc>
                <a:extLst>
                  <a:ext uri="{0D108BD9-81ED-4DB2-BD59-A6C34878D82A}">
                    <a16:rowId xmlns:a16="http://schemas.microsoft.com/office/drawing/2014/main" val="4077020589"/>
                  </a:ext>
                </a:extLst>
              </a:tr>
            </a:tbl>
          </a:graphicData>
        </a:graphic>
      </p:graphicFrame>
    </p:spTree>
    <p:extLst>
      <p:ext uri="{BB962C8B-B14F-4D97-AF65-F5344CB8AC3E}">
        <p14:creationId xmlns:p14="http://schemas.microsoft.com/office/powerpoint/2010/main" val="3401062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List of Participants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84</a:t>
            </a:fld>
            <a:endParaRPr lang="en-US" altLang="en-US">
              <a:solidFill>
                <a:schemeClr val="tx1"/>
              </a:solidFill>
            </a:endParaRPr>
          </a:p>
        </p:txBody>
      </p:sp>
      <p:sp>
        <p:nvSpPr>
          <p:cNvPr id="3" name="Content Placeholder 2">
            <a:extLst>
              <a:ext uri="{FF2B5EF4-FFF2-40B4-BE49-F238E27FC236}">
                <a16:creationId xmlns:a16="http://schemas.microsoft.com/office/drawing/2014/main" id="{4EE32C89-BD75-4D45-B752-094A346A41D6}"/>
              </a:ext>
            </a:extLst>
          </p:cNvPr>
          <p:cNvSpPr>
            <a:spLocks noGrp="1"/>
          </p:cNvSpPr>
          <p:nvPr>
            <p:ph idx="1"/>
          </p:nvPr>
        </p:nvSpPr>
        <p:spPr>
          <a:xfrm>
            <a:off x="685800" y="1600200"/>
            <a:ext cx="7764463" cy="4380966"/>
          </a:xfrm>
        </p:spPr>
        <p:txBody>
          <a:bodyPr numCol="3"/>
          <a:lstStyle/>
          <a:p>
            <a:pPr lvl="0">
              <a:buAutoNum type="arabicParenR"/>
            </a:pPr>
            <a:r>
              <a:rPr lang="en-US" sz="1600" dirty="0"/>
              <a:t>Almholt, Thomas</a:t>
            </a:r>
          </a:p>
          <a:p>
            <a:pPr lvl="0">
              <a:buAutoNum type="arabicParenR"/>
            </a:pPr>
            <a:r>
              <a:rPr lang="en-US" sz="1600" dirty="0" err="1"/>
              <a:t>Anzai</a:t>
            </a:r>
            <a:r>
              <a:rPr lang="en-US" sz="1600" dirty="0"/>
              <a:t>, Daisuke</a:t>
            </a:r>
          </a:p>
          <a:p>
            <a:pPr lvl="0">
              <a:buAutoNum type="arabicParenR"/>
            </a:pPr>
            <a:r>
              <a:rPr lang="en-US" sz="1600" dirty="0" err="1"/>
              <a:t>Baykas</a:t>
            </a:r>
            <a:r>
              <a:rPr lang="en-US" sz="1600" dirty="0"/>
              <a:t>, </a:t>
            </a:r>
            <a:r>
              <a:rPr lang="en-US" sz="1600" dirty="0" err="1"/>
              <a:t>Tuncer</a:t>
            </a:r>
            <a:endParaRPr lang="en-US" sz="1600" dirty="0"/>
          </a:p>
          <a:p>
            <a:pPr lvl="0">
              <a:buAutoNum type="arabicParenR"/>
            </a:pPr>
            <a:r>
              <a:rPr lang="en-US" sz="1600" dirty="0" err="1"/>
              <a:t>Bims</a:t>
            </a:r>
            <a:r>
              <a:rPr lang="en-US" sz="1600" dirty="0"/>
              <a:t>, Harry</a:t>
            </a:r>
          </a:p>
          <a:p>
            <a:pPr lvl="0">
              <a:buAutoNum type="arabicParenR"/>
            </a:pPr>
            <a:r>
              <a:rPr lang="en-US" sz="1600" dirty="0"/>
              <a:t>Cha, </a:t>
            </a:r>
            <a:r>
              <a:rPr lang="en-US" sz="1600" dirty="0" err="1"/>
              <a:t>Jaesang</a:t>
            </a:r>
            <a:endParaRPr lang="en-US" sz="1600" dirty="0"/>
          </a:p>
          <a:p>
            <a:pPr lvl="0">
              <a:buAutoNum type="arabicParenR"/>
            </a:pPr>
            <a:r>
              <a:rPr lang="en-US" sz="1600" dirty="0"/>
              <a:t>Chen, Run</a:t>
            </a:r>
          </a:p>
          <a:p>
            <a:pPr lvl="0">
              <a:buAutoNum type="arabicParenR"/>
            </a:pPr>
            <a:r>
              <a:rPr lang="en-US" sz="1600" dirty="0"/>
              <a:t>Choi, </a:t>
            </a:r>
            <a:r>
              <a:rPr lang="en-US" sz="1600" dirty="0" err="1"/>
              <a:t>Jinsoo</a:t>
            </a:r>
            <a:endParaRPr lang="en-US" sz="1600" dirty="0"/>
          </a:p>
          <a:p>
            <a:pPr lvl="0">
              <a:buAutoNum type="arabicParenR"/>
            </a:pPr>
            <a:r>
              <a:rPr lang="en-US" sz="1600" dirty="0" err="1"/>
              <a:t>Danev</a:t>
            </a:r>
            <a:r>
              <a:rPr lang="en-US" sz="1600" dirty="0"/>
              <a:t>, Boris</a:t>
            </a:r>
          </a:p>
          <a:p>
            <a:pPr lvl="0">
              <a:buAutoNum type="arabicParenR"/>
            </a:pPr>
            <a:r>
              <a:rPr lang="en-US" sz="1600" dirty="0" err="1"/>
              <a:t>Gilb</a:t>
            </a:r>
            <a:r>
              <a:rPr lang="en-US" sz="1600" dirty="0"/>
              <a:t>, James</a:t>
            </a:r>
          </a:p>
          <a:p>
            <a:pPr lvl="0">
              <a:buAutoNum type="arabicParenR"/>
            </a:pPr>
            <a:r>
              <a:rPr lang="en-US" sz="1600" dirty="0"/>
              <a:t>Gruber, Josef</a:t>
            </a:r>
          </a:p>
          <a:p>
            <a:pPr lvl="0">
              <a:buAutoNum type="arabicParenR"/>
            </a:pPr>
            <a:r>
              <a:rPr lang="en-US" sz="1600" dirty="0"/>
              <a:t>Harada, Hiroshi</a:t>
            </a:r>
          </a:p>
          <a:p>
            <a:pPr lvl="0">
              <a:buAutoNum type="arabicParenR"/>
            </a:pPr>
            <a:r>
              <a:rPr lang="en-US" sz="1600" dirty="0"/>
              <a:t>Hartman, James</a:t>
            </a:r>
          </a:p>
          <a:p>
            <a:pPr lvl="0">
              <a:buAutoNum type="arabicParenR"/>
            </a:pPr>
            <a:r>
              <a:rPr lang="en-US" sz="1600" dirty="0"/>
              <a:t>Henry, Jerome</a:t>
            </a:r>
          </a:p>
          <a:p>
            <a:pPr lvl="0">
              <a:buAutoNum type="arabicParenR"/>
            </a:pPr>
            <a:r>
              <a:rPr lang="en-US" sz="1600" dirty="0"/>
              <a:t>Huang, Lei</a:t>
            </a:r>
          </a:p>
          <a:p>
            <a:pPr lvl="0">
              <a:buAutoNum type="arabicParenR"/>
            </a:pPr>
            <a:r>
              <a:rPr lang="en-US" sz="1600" dirty="0" err="1"/>
              <a:t>Jungnickel</a:t>
            </a:r>
            <a:r>
              <a:rPr lang="en-US" sz="1600" dirty="0"/>
              <a:t>, Volker</a:t>
            </a:r>
          </a:p>
          <a:p>
            <a:pPr lvl="0">
              <a:buAutoNum type="arabicParenR"/>
            </a:pPr>
            <a:r>
              <a:rPr lang="en-US" sz="1600" dirty="0" err="1"/>
              <a:t>Kalkundrikar</a:t>
            </a:r>
            <a:r>
              <a:rPr lang="en-US" sz="1600" dirty="0"/>
              <a:t>, Vishal</a:t>
            </a:r>
          </a:p>
          <a:p>
            <a:pPr lvl="0">
              <a:buAutoNum type="arabicParenR"/>
            </a:pPr>
            <a:r>
              <a:rPr lang="en-US" sz="1600" dirty="0"/>
              <a:t>Kerry, Stuart</a:t>
            </a:r>
          </a:p>
          <a:p>
            <a:pPr lvl="0">
              <a:buAutoNum type="arabicParenR"/>
            </a:pPr>
            <a:r>
              <a:rPr lang="en-US" sz="1600" dirty="0"/>
              <a:t>Kitazawa, </a:t>
            </a:r>
            <a:r>
              <a:rPr lang="en-US" sz="1600" dirty="0" err="1"/>
              <a:t>Shoichi</a:t>
            </a:r>
            <a:endParaRPr lang="en-US" sz="1600" dirty="0"/>
          </a:p>
          <a:p>
            <a:pPr lvl="0">
              <a:buAutoNum type="arabicParenR"/>
            </a:pPr>
            <a:r>
              <a:rPr lang="en-US" sz="1600" dirty="0"/>
              <a:t>Kohno, Ryuji</a:t>
            </a:r>
          </a:p>
          <a:p>
            <a:pPr lvl="0">
              <a:buAutoNum type="arabicParenR"/>
            </a:pPr>
            <a:r>
              <a:rPr lang="en-US" sz="1600" dirty="0"/>
              <a:t>Korn, Clemens</a:t>
            </a:r>
          </a:p>
          <a:p>
            <a:pPr lvl="0">
              <a:buAutoNum type="arabicParenR"/>
            </a:pPr>
            <a:r>
              <a:rPr lang="en-US" sz="1600" dirty="0" err="1"/>
              <a:t>kristem</a:t>
            </a:r>
            <a:r>
              <a:rPr lang="en-US" sz="1600" dirty="0"/>
              <a:t>, </a:t>
            </a:r>
            <a:r>
              <a:rPr lang="en-US" sz="1600" dirty="0" err="1"/>
              <a:t>vinod</a:t>
            </a:r>
            <a:endParaRPr lang="en-US" sz="1600" dirty="0"/>
          </a:p>
          <a:p>
            <a:pPr lvl="0">
              <a:buAutoNum type="arabicParenR"/>
            </a:pPr>
            <a:r>
              <a:rPr lang="en-US" sz="1600" dirty="0"/>
              <a:t>Lee, </a:t>
            </a:r>
            <a:r>
              <a:rPr lang="en-US" sz="1600" dirty="0" err="1"/>
              <a:t>Jaegook</a:t>
            </a:r>
            <a:endParaRPr lang="en-US" sz="1600" dirty="0"/>
          </a:p>
          <a:p>
            <a:pPr lvl="0">
              <a:buAutoNum type="arabicParenR"/>
            </a:pPr>
            <a:r>
              <a:rPr lang="en-US" sz="1600" dirty="0"/>
              <a:t>Li, Huan-Bang</a:t>
            </a:r>
          </a:p>
          <a:p>
            <a:pPr lvl="0">
              <a:buAutoNum type="arabicParenR"/>
            </a:pPr>
            <a:r>
              <a:rPr lang="en-US" sz="1600" dirty="0"/>
              <a:t>LIU, CHENCHEN</a:t>
            </a:r>
          </a:p>
          <a:p>
            <a:pPr lvl="0">
              <a:buAutoNum type="arabicParenR"/>
            </a:pPr>
            <a:r>
              <a:rPr lang="en-US" sz="1600" dirty="0" err="1"/>
              <a:t>Maman</a:t>
            </a:r>
            <a:r>
              <a:rPr lang="en-US" sz="1600" dirty="0"/>
              <a:t>, </a:t>
            </a:r>
            <a:r>
              <a:rPr lang="en-US" sz="1600" dirty="0" err="1"/>
              <a:t>Mickael</a:t>
            </a:r>
            <a:endParaRPr lang="en-US" sz="1600" dirty="0"/>
          </a:p>
          <a:p>
            <a:pPr lvl="0">
              <a:buAutoNum type="arabicParenR"/>
            </a:pPr>
            <a:r>
              <a:rPr lang="en-US" sz="1600" dirty="0"/>
              <a:t>Nagai, </a:t>
            </a:r>
            <a:r>
              <a:rPr lang="en-US" sz="1600" dirty="0" err="1"/>
              <a:t>Yukimasa</a:t>
            </a:r>
            <a:endParaRPr lang="en-US" sz="1600" dirty="0"/>
          </a:p>
          <a:p>
            <a:pPr lvl="0">
              <a:buAutoNum type="arabicParenR"/>
            </a:pPr>
            <a:r>
              <a:rPr lang="en-US" sz="1600" dirty="0"/>
              <a:t>Palmer, Clark</a:t>
            </a:r>
          </a:p>
          <a:p>
            <a:pPr lvl="0">
              <a:buAutoNum type="arabicParenR"/>
            </a:pPr>
            <a:r>
              <a:rPr lang="en-US" sz="1600" dirty="0"/>
              <a:t>Powell, Clint</a:t>
            </a:r>
          </a:p>
          <a:p>
            <a:pPr lvl="0">
              <a:buAutoNum type="arabicParenR"/>
            </a:pPr>
            <a:r>
              <a:rPr lang="en-US" sz="1600" dirty="0"/>
              <a:t>Redlich, Oded</a:t>
            </a:r>
          </a:p>
          <a:p>
            <a:pPr lvl="0">
              <a:buAutoNum type="arabicParenR"/>
            </a:pPr>
            <a:r>
              <a:rPr lang="en-US" sz="1600" dirty="0"/>
              <a:t>Robert, Joerg</a:t>
            </a:r>
          </a:p>
          <a:p>
            <a:pPr lvl="0">
              <a:buAutoNum type="arabicParenR"/>
            </a:pPr>
            <a:r>
              <a:rPr lang="en-US" sz="1600" dirty="0"/>
              <a:t>Sasaki, Shigenobu</a:t>
            </a:r>
          </a:p>
          <a:p>
            <a:pPr lvl="0">
              <a:buAutoNum type="arabicParenR"/>
            </a:pPr>
            <a:r>
              <a:rPr lang="en-US" sz="1600" dirty="0"/>
              <a:t>Schmidt, Reinhold</a:t>
            </a:r>
          </a:p>
          <a:p>
            <a:pPr lvl="0">
              <a:buAutoNum type="arabicParenR"/>
            </a:pPr>
            <a:r>
              <a:rPr lang="en-US" sz="1600" dirty="0"/>
              <a:t>SHAHAR, MENASHE</a:t>
            </a:r>
          </a:p>
          <a:p>
            <a:pPr lvl="0">
              <a:buAutoNum type="arabicParenR"/>
            </a:pPr>
            <a:r>
              <a:rPr lang="en-US" sz="1600" dirty="0" err="1"/>
              <a:t>Shilo</a:t>
            </a:r>
            <a:r>
              <a:rPr lang="en-US" sz="1600" dirty="0"/>
              <a:t>, </a:t>
            </a:r>
            <a:r>
              <a:rPr lang="en-US" sz="1600" dirty="0" err="1"/>
              <a:t>Shimi</a:t>
            </a:r>
            <a:endParaRPr lang="en-US" sz="1600" dirty="0"/>
          </a:p>
          <a:p>
            <a:pPr lvl="0">
              <a:buAutoNum type="arabicParenR"/>
            </a:pPr>
            <a:r>
              <a:rPr lang="en-US" sz="1600" dirty="0"/>
              <a:t>Xiao, Libra</a:t>
            </a:r>
          </a:p>
          <a:p>
            <a:pPr lvl="0">
              <a:buAutoNum type="arabicParenR"/>
            </a:pPr>
            <a:r>
              <a:rPr lang="en-US" sz="1600" dirty="0" err="1"/>
              <a:t>Zakaib</a:t>
            </a:r>
            <a:r>
              <a:rPr lang="en-US" sz="1600" dirty="0"/>
              <a:t>, Larry</a:t>
            </a:r>
          </a:p>
          <a:p>
            <a:pPr lvl="0">
              <a:buAutoNum type="arabicParenR"/>
            </a:pPr>
            <a:endParaRPr lang="en-US" sz="1600" dirty="0"/>
          </a:p>
          <a:p>
            <a:pPr lvl="0">
              <a:buAutoNum type="arabicParenR"/>
            </a:pPr>
            <a:endParaRPr lang="en-US" sz="1600" dirty="0"/>
          </a:p>
          <a:p>
            <a:endParaRPr lang="en-US" sz="1600" dirty="0"/>
          </a:p>
        </p:txBody>
      </p:sp>
    </p:spTree>
    <p:extLst>
      <p:ext uri="{BB962C8B-B14F-4D97-AF65-F5344CB8AC3E}">
        <p14:creationId xmlns:p14="http://schemas.microsoft.com/office/powerpoint/2010/main" val="30051241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59ED-E887-4334-9776-61D99F0FC3C0}"/>
              </a:ext>
            </a:extLst>
          </p:cNvPr>
          <p:cNvSpPr>
            <a:spLocks noGrp="1"/>
          </p:cNvSpPr>
          <p:nvPr>
            <p:ph type="title"/>
          </p:nvPr>
        </p:nvSpPr>
        <p:spPr/>
        <p:txBody>
          <a:bodyPr/>
          <a:lstStyle/>
          <a:p>
            <a:r>
              <a:rPr lang="en-US" dirty="0"/>
              <a:t>Motions</a:t>
            </a:r>
          </a:p>
        </p:txBody>
      </p:sp>
      <p:sp>
        <p:nvSpPr>
          <p:cNvPr id="3" name="Content Placeholder 2">
            <a:extLst>
              <a:ext uri="{FF2B5EF4-FFF2-40B4-BE49-F238E27FC236}">
                <a16:creationId xmlns:a16="http://schemas.microsoft.com/office/drawing/2014/main" id="{9F9E4AFC-07D5-4EBF-B854-80AF20CAC3AD}"/>
              </a:ext>
            </a:extLst>
          </p:cNvPr>
          <p:cNvSpPr>
            <a:spLocks noGrp="1"/>
          </p:cNvSpPr>
          <p:nvPr>
            <p:ph idx="1"/>
          </p:nvPr>
        </p:nvSpPr>
        <p:spPr/>
        <p:txBody>
          <a:bodyPr/>
          <a:lstStyle/>
          <a:p>
            <a:pPr marL="0" indent="0">
              <a:buNone/>
            </a:pPr>
            <a:r>
              <a:rPr lang="en-US" sz="1600" dirty="0"/>
              <a:t>Motion: </a:t>
            </a:r>
          </a:p>
          <a:p>
            <a:pPr marL="0" indent="0">
              <a:buNone/>
            </a:pPr>
            <a:r>
              <a:rPr lang="en-US" sz="1600" i="1" dirty="0"/>
              <a:t>That the 802.15 Working Group seeks approval from the IEEE 802 LMSC to form a study group in 802.15 to develop the PAR and CSD documents for “</a:t>
            </a:r>
            <a:r>
              <a:rPr lang="en-US" sz="1600" dirty="0"/>
              <a:t>Next Generation SUN PHY</a:t>
            </a:r>
            <a:r>
              <a:rPr lang="en-US" sz="1600" i="1" dirty="0"/>
              <a:t>” and additionally authorize the 802.15 WG Chair to make any necessary changes to these docs required to support the submission.</a:t>
            </a:r>
            <a:endParaRPr lang="en-US" sz="1600" dirty="0"/>
          </a:p>
          <a:p>
            <a:pPr marL="0" indent="0">
              <a:buNone/>
            </a:pPr>
            <a:br>
              <a:rPr lang="en-US" sz="1600" dirty="0"/>
            </a:br>
            <a:endParaRPr lang="en-US" sz="1600" dirty="0"/>
          </a:p>
          <a:p>
            <a:pPr marL="0" indent="0">
              <a:buNone/>
            </a:pPr>
            <a:r>
              <a:rPr lang="en-US" sz="1600" i="1" dirty="0"/>
              <a:t>Moved: Thomas Almholt</a:t>
            </a:r>
            <a:endParaRPr lang="en-US" sz="1600" dirty="0"/>
          </a:p>
          <a:p>
            <a:pPr marL="0" indent="0">
              <a:buNone/>
            </a:pPr>
            <a:r>
              <a:rPr lang="en-US" sz="1600" i="1" dirty="0"/>
              <a:t>Seconded: Phil Beecher</a:t>
            </a:r>
            <a:endParaRPr lang="en-US" sz="1600" dirty="0"/>
          </a:p>
          <a:p>
            <a:endParaRPr lang="en-US" sz="1400" dirty="0"/>
          </a:p>
        </p:txBody>
      </p:sp>
      <p:sp>
        <p:nvSpPr>
          <p:cNvPr id="4" name="Slide Number Placeholder 3">
            <a:extLst>
              <a:ext uri="{FF2B5EF4-FFF2-40B4-BE49-F238E27FC236}">
                <a16:creationId xmlns:a16="http://schemas.microsoft.com/office/drawing/2014/main" id="{905390FD-1A95-4079-863B-8FB0D6B02F3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85</a:t>
            </a:fld>
            <a:endParaRPr lang="en-US" altLang="en-US"/>
          </a:p>
        </p:txBody>
      </p:sp>
    </p:spTree>
    <p:extLst>
      <p:ext uri="{BB962C8B-B14F-4D97-AF65-F5344CB8AC3E}">
        <p14:creationId xmlns:p14="http://schemas.microsoft.com/office/powerpoint/2010/main" val="24085632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July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86</a:t>
            </a:fld>
            <a:endParaRPr lang="en-US" dirty="0"/>
          </a:p>
        </p:txBody>
      </p:sp>
    </p:spTree>
    <p:extLst>
      <p:ext uri="{BB962C8B-B14F-4D97-AF65-F5344CB8AC3E}">
        <p14:creationId xmlns:p14="http://schemas.microsoft.com/office/powerpoint/2010/main" val="21489396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457200" y="777600"/>
            <a:ext cx="8228160" cy="114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Agenda for July</a:t>
            </a:r>
            <a:endParaRPr lang="en-US" b="0" strike="noStrike" spc="-1" dirty="0">
              <a:solidFill>
                <a:srgbClr val="000000"/>
              </a:solidFill>
              <a:latin typeface="Arial"/>
            </a:endParaRPr>
          </a:p>
        </p:txBody>
      </p:sp>
      <p:sp>
        <p:nvSpPr>
          <p:cNvPr id="164"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Discuss what will be going on IETF 117 in San Francisco (July 22 – 28, 2023)</a:t>
            </a:r>
            <a:endParaRPr lang="en-US" sz="20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2ED8C355-9F51-7F58-9080-B9A8FA5EFEA8}"/>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87</a:t>
            </a:fld>
            <a:endParaRPr lang="en-US" sz="1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57200" y="777600"/>
            <a:ext cx="8228160" cy="114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IETF 116</a:t>
            </a:r>
            <a:endParaRPr lang="en-US" b="0" strike="noStrike" spc="-1" dirty="0">
              <a:solidFill>
                <a:srgbClr val="000000"/>
              </a:solidFill>
              <a:latin typeface="Arial"/>
            </a:endParaRPr>
          </a:p>
        </p:txBody>
      </p:sp>
      <p:sp>
        <p:nvSpPr>
          <p:cNvPr id="166"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IETF 116 was held in Yokohama, Japan between 25</a:t>
            </a:r>
            <a:r>
              <a:rPr lang="en-US" sz="2000" b="0" strike="noStrike" spc="-1" baseline="33000" dirty="0">
                <a:solidFill>
                  <a:srgbClr val="000000"/>
                </a:solidFill>
                <a:latin typeface="Arial"/>
                <a:ea typeface="DejaVu Sans"/>
              </a:rPr>
              <a:t>th</a:t>
            </a:r>
            <a:r>
              <a:rPr lang="en-US" sz="2000" b="0" strike="noStrike" spc="-1" dirty="0">
                <a:solidFill>
                  <a:srgbClr val="000000"/>
                </a:solidFill>
                <a:latin typeface="Arial"/>
                <a:ea typeface="DejaVu Sans"/>
              </a:rPr>
              <a:t> of March and 31</a:t>
            </a:r>
            <a:r>
              <a:rPr lang="en-US" sz="2000" b="0" strike="noStrike" spc="-1" baseline="33000" dirty="0">
                <a:solidFill>
                  <a:srgbClr val="000000"/>
                </a:solidFill>
                <a:latin typeface="Arial"/>
                <a:ea typeface="DejaVu Sans"/>
              </a:rPr>
              <a:t>st</a:t>
            </a:r>
            <a:r>
              <a:rPr lang="en-US" sz="2000" b="0" strike="noStrike" spc="-1" dirty="0">
                <a:solidFill>
                  <a:srgbClr val="000000"/>
                </a:solidFill>
                <a:latin typeface="Arial"/>
                <a:ea typeface="DejaVu Sans"/>
              </a:rPr>
              <a:t> of March, 2023.</a:t>
            </a:r>
            <a:endParaRPr lang="en-US" sz="20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The proceedings are available:</a:t>
            </a:r>
            <a:endParaRPr lang="en-US" sz="2000" b="0" strike="noStrike" spc="-1" dirty="0">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2"/>
              </a:rPr>
              <a:t>https://datatracker.ietf.org/meeting/116/proceedings</a:t>
            </a:r>
            <a:endParaRPr lang="en-US" sz="20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0F973684-C65F-DDAA-8E41-3287BB940F0A}"/>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88</a:t>
            </a:fld>
            <a:endParaRPr lang="en-US" sz="12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7200" y="777600"/>
            <a:ext cx="8228160" cy="114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IETF 117</a:t>
            </a:r>
            <a:endParaRPr lang="en-US" b="0" strike="noStrike" spc="-1" dirty="0">
              <a:solidFill>
                <a:srgbClr val="000000"/>
              </a:solidFill>
              <a:latin typeface="Arial"/>
            </a:endParaRPr>
          </a:p>
        </p:txBody>
      </p:sp>
      <p:sp>
        <p:nvSpPr>
          <p:cNvPr id="168"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IETF 117 will be held in San Francisco, CA, USA between 22</a:t>
            </a:r>
            <a:r>
              <a:rPr lang="en-US" sz="2000" b="0" strike="noStrike" spc="-1" baseline="33000" dirty="0">
                <a:solidFill>
                  <a:srgbClr val="000000"/>
                </a:solidFill>
                <a:latin typeface="Arial"/>
                <a:ea typeface="DejaVu Sans"/>
              </a:rPr>
              <a:t>th</a:t>
            </a:r>
            <a:r>
              <a:rPr lang="en-US" sz="2000" b="0" strike="noStrike" spc="-1" dirty="0">
                <a:solidFill>
                  <a:srgbClr val="000000"/>
                </a:solidFill>
                <a:latin typeface="Arial"/>
                <a:ea typeface="DejaVu Sans"/>
              </a:rPr>
              <a:t> of July and 28</a:t>
            </a:r>
            <a:r>
              <a:rPr lang="en-US" sz="2000" b="0" strike="noStrike" spc="-1" baseline="33000" dirty="0">
                <a:solidFill>
                  <a:srgbClr val="000000"/>
                </a:solidFill>
                <a:latin typeface="Arial"/>
                <a:ea typeface="DejaVu Sans"/>
              </a:rPr>
              <a:t>th</a:t>
            </a:r>
            <a:r>
              <a:rPr lang="en-US" sz="2000" b="0" strike="noStrike" spc="-1" dirty="0">
                <a:solidFill>
                  <a:srgbClr val="000000"/>
                </a:solidFill>
                <a:latin typeface="Arial"/>
                <a:ea typeface="DejaVu Sans"/>
              </a:rPr>
              <a:t> of July, 2023.</a:t>
            </a:r>
            <a:endParaRPr lang="en-US" sz="20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Registration is now open:</a:t>
            </a:r>
            <a:endParaRPr lang="en-US" sz="2000" b="0" strike="noStrike" spc="-1" dirty="0">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ea typeface="DejaVu Sans"/>
              </a:rPr>
              <a:t>https://registration.ietf.org/</a:t>
            </a:r>
            <a:endParaRPr lang="en-US" sz="18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8F712F9A-3AA5-81CB-D0D0-715C6995F3E3}"/>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89</a:t>
            </a:fld>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90</a:t>
            </a:fld>
            <a:endParaRPr lang="en-US" dirty="0"/>
          </a:p>
        </p:txBody>
      </p:sp>
      <p:sp>
        <p:nvSpPr>
          <p:cNvPr id="2" name="CustomShape 1">
            <a:extLst>
              <a:ext uri="{FF2B5EF4-FFF2-40B4-BE49-F238E27FC236}">
                <a16:creationId xmlns:a16="http://schemas.microsoft.com/office/drawing/2014/main" id="{BF7123FA-BF83-5093-9D0D-DF74AA0D4A44}"/>
              </a:ext>
            </a:extLst>
          </p:cNvPr>
          <p:cNvSpPr/>
          <p:nvPr/>
        </p:nvSpPr>
        <p:spPr>
          <a:xfrm>
            <a:off x="457920" y="67716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182880" algn="l"/>
                <a:tab pos="365760" algn="l"/>
                <a:tab pos="548640" algn="l"/>
                <a:tab pos="731520" algn="l"/>
              </a:tabLst>
            </a:pPr>
            <a:r>
              <a:rPr lang="en-US" sz="3200" b="0" strike="noStrike" spc="-1" dirty="0">
                <a:solidFill>
                  <a:srgbClr val="000000"/>
                </a:solidFill>
                <a:latin typeface="Arial"/>
                <a:ea typeface="DejaVu Sans"/>
              </a:rPr>
              <a:t>Raw – Reliable and Available Wireless</a:t>
            </a:r>
            <a:endParaRPr lang="en-US" sz="32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27E95997-F418-95C1-9269-AD51371732D3}"/>
              </a:ext>
            </a:extLst>
          </p:cNvPr>
          <p:cNvSpPr/>
          <p:nvPr/>
        </p:nvSpPr>
        <p:spPr>
          <a:xfrm>
            <a:off x="457920" y="220464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9400" indent="-239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500" b="0" strike="noStrike" spc="-1" dirty="0">
                <a:solidFill>
                  <a:srgbClr val="000000"/>
                </a:solidFill>
                <a:latin typeface="Arial"/>
                <a:ea typeface="DejaVu Sans"/>
              </a:rPr>
              <a:t>Did meet in 116, will not meet 117</a:t>
            </a:r>
            <a:endParaRPr lang="en-US" sz="2500" b="0" strike="noStrike" spc="-1" dirty="0">
              <a:solidFill>
                <a:srgbClr val="000000"/>
              </a:solidFill>
              <a:latin typeface="Arial"/>
            </a:endParaRPr>
          </a:p>
          <a:p>
            <a:pPr marL="239400" indent="-239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500" b="0" strike="noStrike" spc="-1" dirty="0">
                <a:solidFill>
                  <a:srgbClr val="000000"/>
                </a:solidFill>
                <a:latin typeface="Arial"/>
                <a:ea typeface="DejaVu Sans"/>
              </a:rPr>
              <a:t>Document Status</a:t>
            </a:r>
            <a:endParaRPr lang="en-US" sz="2500" b="0" strike="noStrike" spc="-1" dirty="0">
              <a:solidFill>
                <a:srgbClr val="000000"/>
              </a:solidFill>
              <a:latin typeface="Arial"/>
            </a:endParaRPr>
          </a:p>
          <a:p>
            <a:pPr marL="388800" lvl="1" indent="-194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500" b="0" strike="noStrike" spc="-1" dirty="0">
                <a:solidFill>
                  <a:srgbClr val="000000"/>
                </a:solidFill>
                <a:latin typeface="Arial"/>
                <a:ea typeface="DejaVu Sans"/>
              </a:rPr>
              <a:t> L-Band Digital Aeronautical Communications System (LDACS) was published as RFC9372</a:t>
            </a:r>
            <a:endParaRPr lang="en-US" sz="2500" b="0" strike="noStrike" spc="-1" dirty="0">
              <a:solidFill>
                <a:srgbClr val="000000"/>
              </a:solidFill>
              <a:latin typeface="Arial"/>
            </a:endParaRPr>
          </a:p>
          <a:p>
            <a:pPr marL="479160" lvl="1"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RFC Editor queue</a:t>
            </a:r>
            <a:endParaRPr lang="en-US" sz="2100" b="0" strike="noStrike" spc="-1" dirty="0">
              <a:solidFill>
                <a:srgbClr val="000000"/>
              </a:solidFill>
              <a:latin typeface="Arial"/>
            </a:endParaRPr>
          </a:p>
          <a:p>
            <a:pPr marL="583200" lvl="2" indent="-1944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b="0" u="sng" strike="noStrike" spc="-1" dirty="0">
                <a:solidFill>
                  <a:srgbClr val="0000FF"/>
                </a:solidFill>
                <a:uFillTx/>
                <a:latin typeface="Arial"/>
                <a:ea typeface="DejaVu Sans"/>
                <a:hlinkClick r:id="rId2"/>
              </a:rPr>
              <a:t>https://datatracker.ietf.org/doc/draft-ietf-raw-use-cases/</a:t>
            </a:r>
            <a:endParaRPr lang="en-US" b="0" strike="noStrike" spc="-1" dirty="0">
              <a:solidFill>
                <a:srgbClr val="000000"/>
              </a:solidFill>
              <a:latin typeface="Arial"/>
            </a:endParaRPr>
          </a:p>
          <a:p>
            <a:pPr marL="479160" lvl="1"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Awaiting write up</a:t>
            </a:r>
            <a:endParaRPr lang="en-US" sz="2100" b="0" strike="noStrike" spc="-1" dirty="0">
              <a:solidFill>
                <a:srgbClr val="000000"/>
              </a:solidFill>
              <a:latin typeface="Arial"/>
            </a:endParaRPr>
          </a:p>
          <a:p>
            <a:pPr marL="719280" lvl="2" indent="-2394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b="0" u="sng" strike="noStrike" spc="-1" dirty="0">
                <a:solidFill>
                  <a:srgbClr val="0000FF"/>
                </a:solidFill>
                <a:uFillTx/>
                <a:latin typeface="Arial"/>
                <a:ea typeface="DejaVu Sans"/>
                <a:hlinkClick r:id="rId3"/>
              </a:rPr>
              <a:t>https://datatracker.ietf.org/doc/draft-ietf-raw-technologies/</a:t>
            </a:r>
            <a:endParaRPr lang="en-US" sz="2400" b="0" strike="noStrike" spc="-1" dirty="0">
              <a:solidFill>
                <a:srgbClr val="000000"/>
              </a:solidFill>
              <a:latin typeface="Arial"/>
            </a:endParaRPr>
          </a:p>
        </p:txBody>
      </p:sp>
    </p:spTree>
    <p:extLst>
      <p:ext uri="{BB962C8B-B14F-4D97-AF65-F5344CB8AC3E}">
        <p14:creationId xmlns:p14="http://schemas.microsoft.com/office/powerpoint/2010/main" val="31864077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457200" y="777600"/>
            <a:ext cx="8228160" cy="114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Raw WG Documents</a:t>
            </a:r>
            <a:endParaRPr lang="en-US" b="0" strike="noStrike" spc="-1" dirty="0">
              <a:solidFill>
                <a:srgbClr val="000000"/>
              </a:solidFill>
              <a:latin typeface="Arial"/>
            </a:endParaRPr>
          </a:p>
        </p:txBody>
      </p:sp>
      <p:sp>
        <p:nvSpPr>
          <p:cNvPr id="174"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WG Documents</a:t>
            </a:r>
            <a:endParaRPr lang="en-US" sz="2000" b="0" strike="noStrike" spc="-1" dirty="0">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2"/>
              </a:rPr>
              <a:t>https://datatracker.ietf.org/doc/draft-ietf-raw-architecture/</a:t>
            </a:r>
            <a:endParaRPr lang="en-US" sz="1800" b="0" strike="noStrike" spc="-1" dirty="0">
              <a:solidFill>
                <a:srgbClr val="000000"/>
              </a:solidFill>
              <a:latin typeface="Arial"/>
            </a:endParaRPr>
          </a:p>
          <a:p>
            <a:pPr marL="432000" lvl="1" indent="-2160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3"/>
              </a:rPr>
              <a:t>https://datatracker.ietf.org/doc/draft-ietf-raw-oam-support/</a:t>
            </a:r>
            <a:endParaRPr lang="en-US" sz="1800" b="0" strike="noStrike" spc="-1" dirty="0">
              <a:solidFill>
                <a:srgbClr val="000000"/>
              </a:solidFill>
              <a:latin typeface="Arial"/>
            </a:endParaRPr>
          </a:p>
          <a:p>
            <a:pPr marL="216000"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Expired WG drafts</a:t>
            </a:r>
            <a:endParaRPr lang="en-US" sz="2000" b="0" strike="noStrike" spc="-1" dirty="0">
              <a:solidFill>
                <a:srgbClr val="000000"/>
              </a:solidFill>
              <a:latin typeface="Arial"/>
            </a:endParaRPr>
          </a:p>
          <a:p>
            <a:pPr marL="432000" lvl="1" indent="-2160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4"/>
              </a:rPr>
              <a:t>https://datatracker.ietf.org/doc/draft-ietf-raw-framework/</a:t>
            </a:r>
            <a:endParaRPr lang="en-US" sz="1800" b="0" strike="noStrike" spc="-1" dirty="0">
              <a:solidFill>
                <a:srgbClr val="000000"/>
              </a:solidFill>
              <a:latin typeface="Arial"/>
            </a:endParaRPr>
          </a:p>
          <a:p>
            <a:pPr marL="432000" lvl="1" indent="-2160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5"/>
              </a:rPr>
              <a:t>https://datatracker.ietf.org/doc/draft-ietf-raw-industrial-requirements/</a:t>
            </a:r>
            <a:endParaRPr lang="en-US" sz="18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EDBE99E1-B86B-1A27-F1FE-31804421D548}"/>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91</a:t>
            </a:fld>
            <a:endParaRPr lang="en-US" sz="1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6lo – IPv6 over Networks of Resource-constrained Nodes</a:t>
            </a:r>
            <a:endParaRPr lang="en-US" b="0" strike="noStrike" spc="-1" dirty="0">
              <a:solidFill>
                <a:srgbClr val="000000"/>
              </a:solidFill>
              <a:latin typeface="Arial"/>
            </a:endParaRPr>
          </a:p>
        </p:txBody>
      </p:sp>
      <p:sp>
        <p:nvSpPr>
          <p:cNvPr id="176"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66040" indent="-2660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Did meet in 116, will meet in 117</a:t>
            </a:r>
            <a:endParaRPr lang="en-US" sz="24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No agenda, no slides yet</a:t>
            </a:r>
            <a:endParaRPr lang="en-US" sz="2400" b="0" strike="noStrike" spc="-1" dirty="0">
              <a:solidFill>
                <a:srgbClr val="000000"/>
              </a:solidFill>
              <a:latin typeface="Arial"/>
            </a:endParaRPr>
          </a:p>
          <a:p>
            <a:pPr marL="295200" indent="-295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Document status</a:t>
            </a:r>
            <a:endParaRPr lang="en-US" sz="2400" b="0" strike="noStrike" spc="-1" dirty="0">
              <a:solidFill>
                <a:srgbClr val="000000"/>
              </a:solidFill>
              <a:latin typeface="Arial"/>
            </a:endParaRPr>
          </a:p>
          <a:p>
            <a:pPr marL="591120" lvl="1" indent="-2952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In RFC Editor queue</a:t>
            </a:r>
            <a:endParaRPr lang="en-US" sz="2000" b="0" strike="noStrike" spc="-1" dirty="0">
              <a:solidFill>
                <a:srgbClr val="000000"/>
              </a:solidFill>
              <a:latin typeface="Arial"/>
            </a:endParaRPr>
          </a:p>
          <a:p>
            <a:pPr marL="887040" lvl="2" indent="-2952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2"/>
              </a:rPr>
              <a:t>https://datatracker.ietf.org/doc/draft‐ietf‐6lo‐nfc/</a:t>
            </a:r>
            <a:endParaRPr lang="en-US" sz="1800" b="0" strike="noStrike" spc="-1" dirty="0">
              <a:solidFill>
                <a:srgbClr val="000000"/>
              </a:solidFill>
              <a:latin typeface="Arial"/>
            </a:endParaRPr>
          </a:p>
          <a:p>
            <a:pPr marL="887040" lvl="2" indent="-2952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3"/>
              </a:rPr>
              <a:t>https://datatracker.ietf.org/doc/draft‐ietf‐6lo‐use-cases/</a:t>
            </a:r>
            <a:endParaRPr lang="en-US" sz="24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FD4B1599-7FC4-C58D-C765-08B41ED6BAD7}"/>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92</a:t>
            </a:fld>
            <a:endParaRPr lang="en-US" sz="1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57200" y="777600"/>
            <a:ext cx="8228160" cy="114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6lo Work in progress</a:t>
            </a:r>
            <a:endParaRPr lang="en-US" b="0" strike="noStrike" spc="-1" dirty="0">
              <a:solidFill>
                <a:srgbClr val="000000"/>
              </a:solidFill>
              <a:latin typeface="Arial"/>
            </a:endParaRPr>
          </a:p>
        </p:txBody>
      </p:sp>
      <p:sp>
        <p:nvSpPr>
          <p:cNvPr id="178"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8000"/>
          </a:bodyPr>
          <a:lstStyle/>
          <a:p>
            <a:pPr marL="423360" lvl="1" indent="-211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Publication requested</a:t>
            </a:r>
            <a:endParaRPr lang="en-US" sz="2400" b="0" strike="noStrike" spc="-1" dirty="0">
              <a:solidFill>
                <a:srgbClr val="000000"/>
              </a:solidFill>
              <a:latin typeface="Arial"/>
            </a:endParaRPr>
          </a:p>
          <a:p>
            <a:pPr marL="635040" lvl="2" indent="-21168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IPv6 ND Multicast Address Listener Registration</a:t>
            </a:r>
            <a:endParaRPr lang="en-US" sz="2000" b="0" strike="noStrike" spc="-1" dirty="0">
              <a:solidFill>
                <a:srgbClr val="000000"/>
              </a:solidFill>
              <a:latin typeface="Arial"/>
            </a:endParaRPr>
          </a:p>
          <a:p>
            <a:pPr marL="846720" lvl="3" indent="-21168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2"/>
              </a:rPr>
              <a:t>https://datatracker.ietf.org/doc/draft‐ietf‐6lo‐multicast‐registration/</a:t>
            </a:r>
            <a:endParaRPr lang="en-US" sz="1600" b="0" strike="noStrike" spc="-1" dirty="0">
              <a:solidFill>
                <a:srgbClr val="000000"/>
              </a:solidFill>
              <a:latin typeface="Arial"/>
            </a:endParaRPr>
          </a:p>
          <a:p>
            <a:pPr marL="423360" lvl="1" indent="-21168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Work in progress</a:t>
            </a:r>
            <a:endParaRPr lang="en-US" sz="2000" b="0" strike="noStrike" spc="-1" dirty="0">
              <a:solidFill>
                <a:srgbClr val="000000"/>
              </a:solidFill>
              <a:latin typeface="Arial"/>
            </a:endParaRPr>
          </a:p>
          <a:p>
            <a:pPr marL="635040" lvl="2" indent="-21168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Transmission of SCHC-compressed Packets over IEEE 802.15.4</a:t>
            </a:r>
            <a:endParaRPr lang="en-US" sz="2000" b="0" strike="noStrike" spc="-1" dirty="0">
              <a:solidFill>
                <a:srgbClr val="000000"/>
              </a:solidFill>
              <a:latin typeface="Arial"/>
            </a:endParaRPr>
          </a:p>
          <a:p>
            <a:pPr marL="846720" lvl="3" indent="-21168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3"/>
              </a:rPr>
              <a:t>https://datatracker.ietf.org/doc//draft-gomez-6lo-schc-15dot4/</a:t>
            </a:r>
            <a:endParaRPr lang="en-US" sz="1600" b="0" strike="noStrike" spc="-1" dirty="0">
              <a:solidFill>
                <a:srgbClr val="000000"/>
              </a:solidFill>
              <a:latin typeface="Arial"/>
            </a:endParaRPr>
          </a:p>
          <a:p>
            <a:pPr marL="635040" lvl="2" indent="-21168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600" b="0" strike="noStrike" spc="-1" dirty="0">
                <a:solidFill>
                  <a:srgbClr val="000000"/>
                </a:solidFill>
                <a:latin typeface="Arial"/>
                <a:ea typeface="DejaVu Sans"/>
              </a:rPr>
              <a:t>Path-Aware Semantic Addressing (PASA) for Low power and Lossy Networks</a:t>
            </a:r>
            <a:endParaRPr lang="en-US" sz="1600" b="0" strike="noStrike" spc="-1" dirty="0">
              <a:solidFill>
                <a:srgbClr val="000000"/>
              </a:solidFill>
              <a:latin typeface="Arial"/>
            </a:endParaRPr>
          </a:p>
          <a:p>
            <a:pPr marL="846720" lvl="3" indent="-21168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4"/>
              </a:rPr>
              <a:t>https://datatracker.ietf.org/doc/draft-ietf-6lo-path-aware-semantic-addressing/</a:t>
            </a:r>
            <a:endParaRPr lang="en-US" sz="16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F1868E2C-1544-0C17-ED2C-9D4B797EA1DE}"/>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93</a:t>
            </a:fld>
            <a:endParaRPr lang="en-US" sz="1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err="1">
                <a:solidFill>
                  <a:srgbClr val="000000"/>
                </a:solidFill>
                <a:latin typeface="Arial"/>
                <a:ea typeface="DejaVu Sans"/>
              </a:rPr>
              <a:t>Lpwan</a:t>
            </a:r>
            <a:r>
              <a:rPr lang="en-US" b="0" strike="noStrike" spc="-1" dirty="0">
                <a:solidFill>
                  <a:srgbClr val="000000"/>
                </a:solidFill>
                <a:latin typeface="Arial"/>
                <a:ea typeface="DejaVu Sans"/>
              </a:rPr>
              <a:t> – IPv6 over Low Power Wide-Area Networks</a:t>
            </a:r>
            <a:endParaRPr lang="en-US" b="0" strike="noStrike" spc="-1" dirty="0">
              <a:solidFill>
                <a:srgbClr val="000000"/>
              </a:solidFill>
              <a:latin typeface="Arial"/>
            </a:endParaRPr>
          </a:p>
        </p:txBody>
      </p:sp>
      <p:sp>
        <p:nvSpPr>
          <p:cNvPr id="180"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9000" lnSpcReduction="10000"/>
          </a:bodyPr>
          <a:lstStyle/>
          <a:p>
            <a:pPr marL="342720" indent="-342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900" b="0" strike="noStrike" spc="-1" dirty="0">
                <a:solidFill>
                  <a:srgbClr val="000000"/>
                </a:solidFill>
                <a:latin typeface="Arial"/>
                <a:ea typeface="DejaVu Sans"/>
              </a:rPr>
              <a:t>Did meet in 116, will meet in 117</a:t>
            </a:r>
            <a:endParaRPr lang="en-US" sz="2900" b="0" strike="noStrike" spc="-1" dirty="0">
              <a:solidFill>
                <a:srgbClr val="000000"/>
              </a:solidFill>
              <a:latin typeface="Arial"/>
            </a:endParaRPr>
          </a:p>
          <a:p>
            <a:pPr marL="384480" lvl="1" indent="-1922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900" b="0" strike="noStrike" spc="-1" dirty="0">
                <a:solidFill>
                  <a:srgbClr val="000000"/>
                </a:solidFill>
                <a:latin typeface="Arial"/>
                <a:ea typeface="DejaVu Sans"/>
              </a:rPr>
              <a:t>No agenda, no slides yet</a:t>
            </a:r>
            <a:endParaRPr lang="en-US" sz="2900" b="0" strike="noStrike" spc="-1" dirty="0">
              <a:solidFill>
                <a:srgbClr val="000000"/>
              </a:solidFill>
              <a:latin typeface="Arial"/>
            </a:endParaRPr>
          </a:p>
          <a:p>
            <a:pPr marL="342720" indent="-342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900" b="0" strike="noStrike" spc="-1" dirty="0">
                <a:solidFill>
                  <a:srgbClr val="000000"/>
                </a:solidFill>
                <a:latin typeface="Arial"/>
                <a:ea typeface="DejaVu Sans"/>
              </a:rPr>
              <a:t>Document status</a:t>
            </a:r>
            <a:endParaRPr lang="en-US" sz="2900" b="0" strike="noStrike" spc="-1" dirty="0">
              <a:solidFill>
                <a:srgbClr val="000000"/>
              </a:solidFill>
              <a:latin typeface="Arial"/>
            </a:endParaRPr>
          </a:p>
          <a:p>
            <a:pPr marL="685800" lvl="1" indent="-342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500" b="0" strike="noStrike" spc="-1" dirty="0">
                <a:solidFill>
                  <a:srgbClr val="000000"/>
                </a:solidFill>
                <a:latin typeface="Arial"/>
                <a:ea typeface="DejaVu Sans"/>
              </a:rPr>
              <a:t>Static Context Header Compression over Narrowband Internet of Things was published as RFC9391</a:t>
            </a:r>
            <a:endParaRPr lang="en-US" sz="2500" b="0" strike="noStrike" spc="-1" dirty="0">
              <a:solidFill>
                <a:srgbClr val="000000"/>
              </a:solidFill>
              <a:latin typeface="Arial"/>
            </a:endParaRPr>
          </a:p>
          <a:p>
            <a:pPr marL="685800" lvl="1" indent="-342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500" b="0" strike="noStrike" spc="-1" dirty="0">
                <a:solidFill>
                  <a:srgbClr val="000000"/>
                </a:solidFill>
                <a:latin typeface="Arial"/>
                <a:ea typeface="DejaVu Sans"/>
              </a:rPr>
              <a:t>RFC Editor queue</a:t>
            </a:r>
            <a:endParaRPr lang="en-US" sz="2500" b="0" strike="noStrike" spc="-1" dirty="0">
              <a:solidFill>
                <a:srgbClr val="000000"/>
              </a:solidFill>
              <a:latin typeface="Arial"/>
            </a:endParaRPr>
          </a:p>
          <a:p>
            <a:pPr marL="1028880" lvl="2" indent="-34272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200" b="0" u="sng" strike="noStrike" spc="-1" dirty="0">
                <a:solidFill>
                  <a:srgbClr val="0000FF"/>
                </a:solidFill>
                <a:uFillTx/>
                <a:latin typeface="Arial"/>
                <a:ea typeface="DejaVu Sans"/>
                <a:hlinkClick r:id="rId2"/>
              </a:rPr>
              <a:t>https://datatracker.ietf.org/doc/draft-ietf-lpwan-schc-over-sigfox/</a:t>
            </a:r>
            <a:endParaRPr lang="en-US" sz="2200" b="0" strike="noStrike" spc="-1" dirty="0">
              <a:solidFill>
                <a:srgbClr val="000000"/>
              </a:solidFill>
              <a:latin typeface="Arial"/>
            </a:endParaRPr>
          </a:p>
          <a:p>
            <a:pPr marL="1028880" lvl="2" indent="-34272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200" b="0" u="sng" strike="noStrike" spc="-1" dirty="0">
                <a:solidFill>
                  <a:srgbClr val="0000FF"/>
                </a:solidFill>
                <a:uFillTx/>
                <a:latin typeface="Arial"/>
                <a:ea typeface="DejaVu Sans"/>
                <a:hlinkClick r:id="rId3"/>
              </a:rPr>
              <a:t>https://datatracker.ietf.org/doc/draft-ietf-lpwan-schc-compound-ack/</a:t>
            </a:r>
            <a:endParaRPr lang="en-US" sz="2200" b="0" strike="noStrike" spc="-1" dirty="0">
              <a:solidFill>
                <a:srgbClr val="000000"/>
              </a:solidFill>
              <a:latin typeface="Arial"/>
            </a:endParaRPr>
          </a:p>
          <a:p>
            <a:pPr>
              <a:lnSpc>
                <a:spcPct val="100000"/>
              </a:lnSpc>
              <a:tabLst>
                <a:tab pos="182880" algn="l"/>
                <a:tab pos="365760" algn="l"/>
                <a:tab pos="548640" algn="l"/>
                <a:tab pos="731520" algn="l"/>
              </a:tabLst>
            </a:pPr>
            <a:endParaRPr lang="en-US" sz="24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C88EAC3C-D586-F7EF-FC6F-588E7970507B}"/>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94</a:t>
            </a:fld>
            <a:endParaRPr lang="en-US" sz="1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Lake – Lightweight Authenticated Key Exchange</a:t>
            </a:r>
            <a:endParaRPr lang="en-US" b="0" strike="noStrike" spc="-1" dirty="0">
              <a:solidFill>
                <a:srgbClr val="000000"/>
              </a:solidFill>
              <a:latin typeface="Arial"/>
            </a:endParaRPr>
          </a:p>
        </p:txBody>
      </p:sp>
      <p:sp>
        <p:nvSpPr>
          <p:cNvPr id="182"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5500"/>
          </a:bodyPr>
          <a:lstStyle/>
          <a:p>
            <a:pPr marL="234000" indent="-234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Did meet in 116, will meet in 117</a:t>
            </a:r>
            <a:endParaRPr lang="en-US" sz="2100" b="0" strike="noStrike" spc="-1" dirty="0">
              <a:solidFill>
                <a:srgbClr val="000000"/>
              </a:solidFill>
              <a:latin typeface="Arial"/>
            </a:endParaRPr>
          </a:p>
          <a:p>
            <a:pPr marL="380160" lvl="1" indent="-1900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No agenda, no slides yet</a:t>
            </a:r>
            <a:endParaRPr lang="en-US" sz="2100" b="0" strike="noStrike" spc="-1" dirty="0">
              <a:solidFill>
                <a:srgbClr val="000000"/>
              </a:solidFill>
              <a:latin typeface="Arial"/>
            </a:endParaRPr>
          </a:p>
          <a:p>
            <a:pPr marL="234000" indent="-234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Document status</a:t>
            </a:r>
            <a:endParaRPr lang="en-US" sz="2100" b="0" strike="noStrike" spc="-1" dirty="0">
              <a:solidFill>
                <a:srgbClr val="000000"/>
              </a:solidFill>
              <a:latin typeface="Arial"/>
            </a:endParaRPr>
          </a:p>
          <a:p>
            <a:pPr marL="403920" lvl="1" indent="-201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In IETF Last Call</a:t>
            </a:r>
            <a:endParaRPr lang="en-US" sz="2100" b="0" strike="noStrike" spc="-1" dirty="0">
              <a:solidFill>
                <a:srgbClr val="000000"/>
              </a:solidFill>
              <a:latin typeface="Arial"/>
            </a:endParaRPr>
          </a:p>
          <a:p>
            <a:pPr marL="605880" lvl="2" indent="-201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u="sng" strike="noStrike" spc="-1" dirty="0">
                <a:solidFill>
                  <a:srgbClr val="0000FF"/>
                </a:solidFill>
                <a:uFillTx/>
                <a:latin typeface="Arial"/>
                <a:ea typeface="DejaVu Sans"/>
                <a:hlinkClick r:id="rId2"/>
              </a:rPr>
              <a:t>https://datatracker.ietf.org/doc/draft-ietf-lake-edhoc/</a:t>
            </a:r>
            <a:endParaRPr lang="en-US" sz="2100" b="0" strike="noStrike" spc="-1" dirty="0">
              <a:solidFill>
                <a:srgbClr val="000000"/>
              </a:solidFill>
              <a:latin typeface="Arial"/>
            </a:endParaRPr>
          </a:p>
          <a:p>
            <a:pPr marL="403920" lvl="1" indent="-201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Publication requested</a:t>
            </a:r>
            <a:endParaRPr lang="en-US" sz="2100" b="0" strike="noStrike" spc="-1" dirty="0">
              <a:solidFill>
                <a:srgbClr val="000000"/>
              </a:solidFill>
              <a:latin typeface="Arial"/>
            </a:endParaRPr>
          </a:p>
          <a:p>
            <a:pPr marL="605880" lvl="2" indent="-201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u="sng" strike="noStrike" spc="-1" dirty="0">
                <a:solidFill>
                  <a:srgbClr val="0000FF"/>
                </a:solidFill>
                <a:uFillTx/>
                <a:latin typeface="Arial"/>
                <a:ea typeface="DejaVu Sans"/>
                <a:hlinkClick r:id="rId3"/>
              </a:rPr>
              <a:t>https://datatracker.ietf.org/doc/draft-ietf-lake-traces/</a:t>
            </a:r>
            <a:endParaRPr lang="en-US" sz="2100" b="0" strike="noStrike" spc="-1" dirty="0">
              <a:solidFill>
                <a:srgbClr val="000000"/>
              </a:solidFill>
              <a:latin typeface="Arial"/>
            </a:endParaRPr>
          </a:p>
          <a:p>
            <a:pPr>
              <a:lnSpc>
                <a:spcPct val="100000"/>
              </a:lnSpc>
              <a:spcBef>
                <a:spcPts val="1417"/>
              </a:spcBef>
              <a:tabLst>
                <a:tab pos="182880" algn="l"/>
                <a:tab pos="365760" algn="l"/>
                <a:tab pos="548640" algn="l"/>
                <a:tab pos="731520" algn="l"/>
              </a:tabLst>
            </a:pPr>
            <a:endParaRPr lang="en-US" sz="32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60054CA1-E0F5-E7A2-1059-7C096FD818F8}"/>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95</a:t>
            </a:fld>
            <a:endParaRPr lang="en-US" sz="12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Suit – Software Updates for Internet of Things</a:t>
            </a:r>
            <a:endParaRPr lang="en-US" b="0" strike="noStrike" spc="-1" dirty="0">
              <a:solidFill>
                <a:srgbClr val="000000"/>
              </a:solidFill>
              <a:latin typeface="Arial"/>
            </a:endParaRPr>
          </a:p>
        </p:txBody>
      </p:sp>
      <p:sp>
        <p:nvSpPr>
          <p:cNvPr id="184" name="CustomShape 2"/>
          <p:cNvSpPr/>
          <p:nvPr/>
        </p:nvSpPr>
        <p:spPr>
          <a:xfrm>
            <a:off x="457200" y="1752600"/>
            <a:ext cx="8228160" cy="423300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2500" lnSpcReduction="10000"/>
          </a:bodyPr>
          <a:lstStyle/>
          <a:p>
            <a:pPr marL="263520" indent="-263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1600" b="0" strike="noStrike" spc="-1" dirty="0">
                <a:solidFill>
                  <a:srgbClr val="000000"/>
                </a:solidFill>
                <a:latin typeface="Arial"/>
                <a:ea typeface="DejaVu Sans"/>
              </a:rPr>
              <a:t>Did meet in 116, will meet in 117</a:t>
            </a:r>
            <a:endParaRPr lang="en-US" sz="1600" b="0" strike="noStrike" spc="-1" dirty="0">
              <a:solidFill>
                <a:srgbClr val="000000"/>
              </a:solidFill>
              <a:latin typeface="Arial"/>
            </a:endParaRPr>
          </a:p>
          <a:p>
            <a:pPr marL="237600" lvl="1" indent="-1188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1600" b="0" strike="noStrike" spc="-1" dirty="0">
                <a:solidFill>
                  <a:srgbClr val="000000"/>
                </a:solidFill>
                <a:latin typeface="Arial"/>
                <a:ea typeface="DejaVu Sans"/>
              </a:rPr>
              <a:t>No agenda, no slides yet</a:t>
            </a:r>
            <a:endParaRPr lang="en-US" sz="1600" b="0" strike="noStrike" spc="-1" dirty="0">
              <a:solidFill>
                <a:srgbClr val="000000"/>
              </a:solidFill>
              <a:latin typeface="Arial"/>
            </a:endParaRPr>
          </a:p>
          <a:p>
            <a:pPr marL="263520" indent="-263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1600" b="0" strike="noStrike" spc="-1" dirty="0">
                <a:solidFill>
                  <a:srgbClr val="000000"/>
                </a:solidFill>
                <a:latin typeface="Arial"/>
                <a:ea typeface="DejaVu Sans"/>
              </a:rPr>
              <a:t>Document status</a:t>
            </a:r>
            <a:endParaRPr lang="en-US" sz="1600" b="0" strike="noStrike" spc="-1" dirty="0">
              <a:solidFill>
                <a:srgbClr val="000000"/>
              </a:solidFill>
              <a:latin typeface="Arial"/>
            </a:endParaRPr>
          </a:p>
          <a:p>
            <a:pPr marL="527760" lvl="1" indent="-263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1600" b="0" strike="noStrike" spc="-1" dirty="0">
                <a:solidFill>
                  <a:srgbClr val="000000"/>
                </a:solidFill>
                <a:latin typeface="Arial"/>
                <a:ea typeface="DejaVu Sans"/>
              </a:rPr>
              <a:t>Publication requested</a:t>
            </a:r>
            <a:endParaRPr lang="en-US" sz="1600" b="0" strike="noStrike" spc="-1" dirty="0">
              <a:solidFill>
                <a:srgbClr val="000000"/>
              </a:solidFill>
              <a:latin typeface="Arial"/>
            </a:endParaRPr>
          </a:p>
          <a:p>
            <a:pPr marL="594000" lvl="4" indent="-1188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2"/>
              </a:rPr>
              <a:t>https://datatracker.ietf.org/doc/draft-ietf-suit-manifest/</a:t>
            </a:r>
            <a:endParaRPr lang="en-US" sz="1600" b="0" strike="noStrike" spc="-1" dirty="0">
              <a:solidFill>
                <a:srgbClr val="000000"/>
              </a:solidFill>
              <a:latin typeface="Arial"/>
            </a:endParaRPr>
          </a:p>
          <a:p>
            <a:pPr marL="263520" indent="-2635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600" b="0" strike="noStrike" spc="-1" dirty="0">
                <a:solidFill>
                  <a:srgbClr val="000000"/>
                </a:solidFill>
                <a:latin typeface="Arial"/>
                <a:ea typeface="DejaVu Sans"/>
              </a:rPr>
              <a:t>Work in Progress</a:t>
            </a:r>
            <a:endParaRPr lang="en-US" sz="1600" b="0" strike="noStrike" spc="-1" dirty="0">
              <a:solidFill>
                <a:srgbClr val="000000"/>
              </a:solidFill>
              <a:latin typeface="Arial"/>
            </a:endParaRPr>
          </a:p>
          <a:p>
            <a:pPr marL="527760" lvl="1" indent="-2635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3"/>
              </a:rPr>
              <a:t>https://datatracker.ietf.org/doc/draft-ietf-suit-firmware-encryption/</a:t>
            </a:r>
            <a:endParaRPr lang="en-US" sz="1600" b="0" strike="noStrike" spc="-1" dirty="0">
              <a:solidFill>
                <a:srgbClr val="000000"/>
              </a:solidFill>
              <a:latin typeface="Arial"/>
            </a:endParaRPr>
          </a:p>
          <a:p>
            <a:pPr marL="527760" lvl="1" indent="-2635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4"/>
              </a:rPr>
              <a:t>https://datatracker.ietf.org/doc/draft-ietf-suit-report/</a:t>
            </a:r>
            <a:endParaRPr lang="en-US" sz="1600" b="0" strike="noStrike" spc="-1" dirty="0">
              <a:solidFill>
                <a:srgbClr val="000000"/>
              </a:solidFill>
              <a:latin typeface="Arial"/>
            </a:endParaRPr>
          </a:p>
          <a:p>
            <a:pPr marL="527760" lvl="1" indent="-2635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5"/>
              </a:rPr>
              <a:t>https://datatracker.ietf.org/doc/draft-ietf-suit-mud/</a:t>
            </a:r>
            <a:endParaRPr lang="en-US" sz="1600" b="0" strike="noStrike" spc="-1" dirty="0">
              <a:solidFill>
                <a:srgbClr val="000000"/>
              </a:solidFill>
              <a:latin typeface="Arial"/>
            </a:endParaRPr>
          </a:p>
          <a:p>
            <a:pPr marL="527760" lvl="1" indent="-2635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6"/>
              </a:rPr>
              <a:t>https://datatracker.ietf.org/doc/draft-ietf-suit-trust-domains/</a:t>
            </a:r>
            <a:endParaRPr lang="en-US" sz="1600" b="0" strike="noStrike" spc="-1" dirty="0">
              <a:solidFill>
                <a:srgbClr val="000000"/>
              </a:solidFill>
              <a:latin typeface="Arial"/>
            </a:endParaRPr>
          </a:p>
          <a:p>
            <a:pPr marL="527760" lvl="1" indent="-2635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7"/>
              </a:rPr>
              <a:t>https://datatracker.ietf.org/doc/draft-ietf-suit-update-management/</a:t>
            </a:r>
            <a:endParaRPr lang="en-US" sz="1600" b="0" strike="noStrike" spc="-1" dirty="0">
              <a:solidFill>
                <a:srgbClr val="000000"/>
              </a:solidFill>
              <a:latin typeface="Arial"/>
            </a:endParaRPr>
          </a:p>
          <a:p>
            <a:pPr marL="527760" lvl="1" indent="-26352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600" b="0" u="sng" strike="noStrike" spc="-1" dirty="0">
                <a:solidFill>
                  <a:srgbClr val="0000FF"/>
                </a:solidFill>
                <a:uFillTx/>
                <a:latin typeface="Arial"/>
                <a:ea typeface="DejaVu Sans"/>
                <a:hlinkClick r:id="rId8"/>
              </a:rPr>
              <a:t>https://datatracker.ietf.org/doc/draft-moran-suit-mti/</a:t>
            </a:r>
            <a:endParaRPr lang="en-US" sz="14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5FD3ED8C-CC93-0C12-D11D-F168C82F4D66}"/>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96</a:t>
            </a:fld>
            <a:endParaRPr lang="en-US" sz="12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777600"/>
            <a:ext cx="8228160" cy="1143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err="1">
                <a:solidFill>
                  <a:srgbClr val="000000"/>
                </a:solidFill>
                <a:latin typeface="Arial"/>
                <a:ea typeface="DejaVu Sans"/>
              </a:rPr>
              <a:t>BoFs</a:t>
            </a:r>
            <a:r>
              <a:rPr lang="en-US" b="0" strike="noStrike" spc="-1" dirty="0">
                <a:solidFill>
                  <a:srgbClr val="000000"/>
                </a:solidFill>
                <a:latin typeface="Arial"/>
                <a:ea typeface="DejaVu Sans"/>
              </a:rPr>
              <a:t> in IETF 117</a:t>
            </a:r>
            <a:endParaRPr lang="en-US" b="0" strike="noStrike" spc="-1" dirty="0">
              <a:solidFill>
                <a:srgbClr val="000000"/>
              </a:solidFill>
              <a:latin typeface="Arial"/>
            </a:endParaRPr>
          </a:p>
        </p:txBody>
      </p:sp>
      <p:sp>
        <p:nvSpPr>
          <p:cNvPr id="186" name="CustomShape 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6000"/>
          </a:bodyPr>
          <a:lstStyle/>
          <a:p>
            <a:pPr marL="370080" indent="-3700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a:solidFill>
                  <a:srgbClr val="000000"/>
                </a:solidFill>
                <a:latin typeface="Arial"/>
                <a:ea typeface="DejaVu Sans"/>
              </a:rPr>
              <a:t>List of requested </a:t>
            </a:r>
            <a:r>
              <a:rPr lang="en-IE" sz="2100" b="0" strike="noStrike" spc="-1" dirty="0" err="1">
                <a:solidFill>
                  <a:srgbClr val="000000"/>
                </a:solidFill>
                <a:latin typeface="Arial"/>
                <a:ea typeface="DejaVu Sans"/>
              </a:rPr>
              <a:t>BoFs</a:t>
            </a:r>
            <a:r>
              <a:rPr lang="en-IE" sz="2100" b="0" strike="noStrike" spc="-1" dirty="0">
                <a:solidFill>
                  <a:srgbClr val="000000"/>
                </a:solidFill>
                <a:latin typeface="Arial"/>
                <a:ea typeface="DejaVu Sans"/>
              </a:rPr>
              <a:t> can be found from </a:t>
            </a:r>
            <a:r>
              <a:rPr lang="en-IE" sz="2100" b="0" u="sng" strike="noStrike" spc="-1" dirty="0">
                <a:solidFill>
                  <a:srgbClr val="0000FF"/>
                </a:solidFill>
                <a:uFillTx/>
                <a:latin typeface="Arial"/>
                <a:ea typeface="DejaVu Sans"/>
                <a:hlinkClick r:id="rId2"/>
              </a:rPr>
              <a:t>https://datatracker.ietf.org/doc/bof-requests</a:t>
            </a:r>
            <a:endParaRPr lang="en-US" sz="2100" b="0" strike="noStrike" spc="-1" dirty="0">
              <a:solidFill>
                <a:srgbClr val="000000"/>
              </a:solidFill>
              <a:latin typeface="Arial"/>
            </a:endParaRPr>
          </a:p>
          <a:p>
            <a:pPr marL="370080" indent="-3700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a:solidFill>
                  <a:srgbClr val="000000"/>
                </a:solidFill>
                <a:latin typeface="Arial"/>
                <a:ea typeface="DejaVu Sans"/>
              </a:rPr>
              <a:t>List of approved </a:t>
            </a:r>
            <a:r>
              <a:rPr lang="en-IE" sz="2100" b="0" strike="noStrike" spc="-1" dirty="0" err="1">
                <a:solidFill>
                  <a:srgbClr val="000000"/>
                </a:solidFill>
                <a:latin typeface="Arial"/>
                <a:ea typeface="DejaVu Sans"/>
              </a:rPr>
              <a:t>BoFs</a:t>
            </a:r>
            <a:r>
              <a:rPr lang="en-IE" sz="2100" b="0" strike="noStrike" spc="-1" dirty="0">
                <a:solidFill>
                  <a:srgbClr val="000000"/>
                </a:solidFill>
                <a:latin typeface="Arial"/>
                <a:ea typeface="DejaVu Sans"/>
              </a:rPr>
              <a:t> can be found from </a:t>
            </a:r>
            <a:r>
              <a:rPr lang="en-IE" sz="2100" b="0" u="sng" strike="noStrike" spc="-1" dirty="0">
                <a:solidFill>
                  <a:srgbClr val="0000FF"/>
                </a:solidFill>
                <a:uFillTx/>
                <a:latin typeface="Arial"/>
                <a:ea typeface="DejaVu Sans"/>
                <a:hlinkClick r:id="rId3"/>
              </a:rPr>
              <a:t>https://datatracker.ietf.org/wg/bofs/</a:t>
            </a:r>
            <a:endParaRPr lang="en-US" sz="2100" b="0" strike="noStrike" spc="-1" dirty="0">
              <a:solidFill>
                <a:srgbClr val="000000"/>
              </a:solidFill>
              <a:latin typeface="Arial"/>
            </a:endParaRPr>
          </a:p>
          <a:p>
            <a:pPr marL="370080" indent="-3700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err="1">
                <a:solidFill>
                  <a:srgbClr val="000000"/>
                </a:solidFill>
                <a:latin typeface="Arial"/>
                <a:ea typeface="DejaVu Sans"/>
              </a:rPr>
              <a:t>BoFs</a:t>
            </a:r>
            <a:r>
              <a:rPr lang="en-IE" sz="2100" b="0" strike="noStrike" spc="-1" dirty="0">
                <a:solidFill>
                  <a:srgbClr val="000000"/>
                </a:solidFill>
                <a:latin typeface="Arial"/>
                <a:ea typeface="DejaVu Sans"/>
              </a:rPr>
              <a:t> for IETF 117</a:t>
            </a:r>
            <a:endParaRPr lang="en-US" sz="2100" b="0" strike="noStrike" spc="-1" dirty="0">
              <a:solidFill>
                <a:srgbClr val="000000"/>
              </a:solidFill>
              <a:latin typeface="Arial"/>
            </a:endParaRPr>
          </a:p>
          <a:p>
            <a:pPr marL="414720" lvl="1" indent="-2073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err="1">
                <a:solidFill>
                  <a:srgbClr val="000000"/>
                </a:solidFill>
                <a:latin typeface="Arial"/>
                <a:ea typeface="DejaVu Sans"/>
              </a:rPr>
              <a:t>dult</a:t>
            </a:r>
            <a:endParaRPr lang="en-US" sz="2100" b="0" strike="noStrike" spc="-1" dirty="0">
              <a:solidFill>
                <a:srgbClr val="000000"/>
              </a:solidFill>
              <a:latin typeface="Arial"/>
            </a:endParaRPr>
          </a:p>
          <a:p>
            <a:pPr marL="414720" lvl="1" indent="-2073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err="1">
                <a:solidFill>
                  <a:srgbClr val="000000"/>
                </a:solidFill>
                <a:latin typeface="Arial"/>
                <a:ea typeface="DejaVu Sans"/>
              </a:rPr>
              <a:t>keytrans</a:t>
            </a:r>
            <a:endParaRPr lang="en-US" sz="2100" b="0" strike="noStrike" spc="-1" dirty="0">
              <a:solidFill>
                <a:srgbClr val="000000"/>
              </a:solidFill>
              <a:latin typeface="Arial"/>
            </a:endParaRPr>
          </a:p>
          <a:p>
            <a:pPr>
              <a:lnSpc>
                <a:spcPct val="100000"/>
              </a:lnSpc>
              <a:spcBef>
                <a:spcPts val="1134"/>
              </a:spcBef>
              <a:tabLst>
                <a:tab pos="182880" algn="l"/>
                <a:tab pos="365760" algn="l"/>
                <a:tab pos="548640" algn="l"/>
                <a:tab pos="731520" algn="l"/>
              </a:tabLst>
            </a:pPr>
            <a:endParaRPr lang="en-US" sz="3200" b="0" strike="noStrike" spc="-1" dirty="0">
              <a:solidFill>
                <a:srgbClr val="000000"/>
              </a:solidFill>
              <a:latin typeface="Arial"/>
            </a:endParaRPr>
          </a:p>
          <a:p>
            <a:pPr>
              <a:lnSpc>
                <a:spcPct val="100000"/>
              </a:lnSpc>
              <a:spcBef>
                <a:spcPts val="1134"/>
              </a:spcBef>
              <a:tabLst>
                <a:tab pos="182880" algn="l"/>
                <a:tab pos="365760" algn="l"/>
                <a:tab pos="548640" algn="l"/>
                <a:tab pos="731520" algn="l"/>
              </a:tabLst>
            </a:pPr>
            <a:endParaRPr lang="en-US" sz="32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829966CF-F04D-B7DF-4835-670F325683B8}"/>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97</a:t>
            </a:fld>
            <a:endParaRPr lang="en-US" sz="1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5"/>
          <p:cNvSpPr/>
          <p:nvPr/>
        </p:nvSpPr>
        <p:spPr>
          <a:xfrm>
            <a:off x="457200" y="725040"/>
            <a:ext cx="8228520" cy="1249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 Detecting Unwanted Location Trackers (</a:t>
            </a:r>
            <a:r>
              <a:rPr lang="en-US" b="0" strike="noStrike" spc="-1" dirty="0" err="1">
                <a:solidFill>
                  <a:srgbClr val="000000"/>
                </a:solidFill>
                <a:latin typeface="Arial"/>
                <a:ea typeface="DejaVu Sans"/>
              </a:rPr>
              <a:t>dult</a:t>
            </a:r>
            <a:r>
              <a:rPr lang="en-US" b="0" strike="noStrike" spc="-1" dirty="0">
                <a:solidFill>
                  <a:srgbClr val="000000"/>
                </a:solidFill>
                <a:latin typeface="Arial"/>
                <a:ea typeface="DejaVu Sans"/>
              </a:rPr>
              <a:t>) </a:t>
            </a:r>
            <a:endParaRPr lang="en-US" b="0" strike="noStrike" spc="-1" dirty="0">
              <a:solidFill>
                <a:srgbClr val="000000"/>
              </a:solidFill>
              <a:latin typeface="Arial"/>
            </a:endParaRPr>
          </a:p>
        </p:txBody>
      </p:sp>
      <p:sp>
        <p:nvSpPr>
          <p:cNvPr id="188" name="CustomShape 6"/>
          <p:cNvSpPr/>
          <p:nvPr/>
        </p:nvSpPr>
        <p:spPr>
          <a:xfrm>
            <a:off x="457200" y="2252520"/>
            <a:ext cx="8228520" cy="3976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116640" indent="-116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1600" b="0" strike="noStrike" spc="-1" dirty="0">
                <a:solidFill>
                  <a:srgbClr val="000000"/>
                </a:solidFill>
                <a:latin typeface="Arial"/>
                <a:ea typeface="DejaVu Sans"/>
              </a:rPr>
              <a:t>This document’s goal is to, in part, help protect the privacy of individuals from unwanted tracking by location-tracking accessories. Location-tracking accessories provide numerous benefits to consumers, but, as with all technology, it is possible for them to be misused. Misuse of location-tracking accessories can result in unwanted tracking of individuals or items for nefarious purposes such as stalking, harassment, and theft. Formalizing a set of best practices for manufacturers will allow for scalable compatibility with unwanted tracking detection technologies on various smartphone platforms and improve privacy and security for individuals.</a:t>
            </a:r>
            <a:endParaRPr lang="en-US" sz="1600" b="0" strike="noStrike" spc="-1" dirty="0">
              <a:solidFill>
                <a:srgbClr val="000000"/>
              </a:solidFill>
              <a:latin typeface="Arial"/>
            </a:endParaRPr>
          </a:p>
          <a:p>
            <a:pPr marL="116640" indent="-116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1600" b="0" strike="noStrike" spc="-1" dirty="0">
                <a:solidFill>
                  <a:srgbClr val="000000"/>
                </a:solidFill>
                <a:latin typeface="Arial"/>
                <a:ea typeface="DejaVu Sans"/>
              </a:rPr>
              <a:t>Unwanted tracking detection can both detect and alert individuals that a location tracker separated from the owner's device is traveling with them, as well as provide means to find and disable the tracker. This document outlines technical best practices for location tracker manufacturers, which will allow for their compatibility with unwanted tracking detection and alerting technology on platforms.</a:t>
            </a:r>
            <a:endParaRPr lang="en-US" sz="16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1BC89425-59B2-C44F-83E1-CD33747C636F}"/>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98</a:t>
            </a:fld>
            <a:endParaRPr lang="en-US" sz="1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7"/>
          <p:cNvSpPr/>
          <p:nvPr/>
        </p:nvSpPr>
        <p:spPr>
          <a:xfrm>
            <a:off x="457200" y="725040"/>
            <a:ext cx="8228520" cy="1249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b="0" strike="noStrike" spc="-1" dirty="0">
                <a:solidFill>
                  <a:srgbClr val="000000"/>
                </a:solidFill>
                <a:latin typeface="Arial"/>
                <a:ea typeface="DejaVu Sans"/>
              </a:rPr>
              <a:t>Key Transparency </a:t>
            </a:r>
            <a:endParaRPr lang="en-US" b="0" strike="noStrike" spc="-1" dirty="0">
              <a:solidFill>
                <a:srgbClr val="000000"/>
              </a:solidFill>
              <a:latin typeface="Arial"/>
            </a:endParaRPr>
          </a:p>
        </p:txBody>
      </p:sp>
      <p:sp>
        <p:nvSpPr>
          <p:cNvPr id="190" name="CustomShape 8"/>
          <p:cNvSpPr/>
          <p:nvPr/>
        </p:nvSpPr>
        <p:spPr>
          <a:xfrm>
            <a:off x="457200" y="2252520"/>
            <a:ext cx="8228520" cy="3976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5000"/>
          </a:bodyPr>
          <a:lstStyle/>
          <a:p>
            <a:pPr marL="280800" lvl="1"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000" b="0" strike="noStrike" spc="-1" dirty="0">
                <a:solidFill>
                  <a:srgbClr val="000000"/>
                </a:solidFill>
                <a:latin typeface="Arial"/>
                <a:ea typeface="DejaVu Sans"/>
              </a:rPr>
              <a:t>The KEYTRANS working group will develop a standard for providing public verifiability for identity-to-public-key bindings in an end-to-end encrypted system. This standardized approach will be integrated into other, more complete end-to-end protocols and services.</a:t>
            </a:r>
            <a:endParaRPr lang="en-US" sz="2000" b="0" strike="noStrike" spc="-1" dirty="0">
              <a:solidFill>
                <a:srgbClr val="000000"/>
              </a:solidFill>
              <a:latin typeface="Arial"/>
            </a:endParaRPr>
          </a:p>
          <a:p>
            <a:pPr marL="280800" lvl="1"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000" b="0" strike="noStrike" spc="-1" dirty="0">
                <a:solidFill>
                  <a:srgbClr val="000000"/>
                </a:solidFill>
                <a:latin typeface="Arial"/>
                <a:ea typeface="DejaVu Sans"/>
              </a:rPr>
              <a:t>The solution the WG defines is expected to:</a:t>
            </a:r>
            <a:endParaRPr lang="en-US" sz="2000" b="0" strike="noStrike" spc="-1" dirty="0">
              <a:solidFill>
                <a:srgbClr val="000000"/>
              </a:solidFill>
              <a:latin typeface="Arial"/>
            </a:endParaRPr>
          </a:p>
          <a:p>
            <a:pPr marL="421200" lvl="2"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000" b="0" strike="noStrike" spc="-1" dirty="0">
                <a:solidFill>
                  <a:srgbClr val="000000"/>
                </a:solidFill>
                <a:latin typeface="Arial"/>
                <a:ea typeface="DejaVu Sans"/>
              </a:rPr>
              <a:t>Allow an end-user to upload their public key to a communications service provider, and download the public keys of other end-users.</a:t>
            </a:r>
            <a:endParaRPr lang="en-US" sz="2000" b="0" strike="noStrike" spc="-1" dirty="0">
              <a:solidFill>
                <a:srgbClr val="000000"/>
              </a:solidFill>
              <a:latin typeface="Arial"/>
            </a:endParaRPr>
          </a:p>
          <a:p>
            <a:pPr marL="421200" lvl="2"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000" b="0" strike="noStrike" spc="-1" dirty="0">
                <a:solidFill>
                  <a:srgbClr val="000000"/>
                </a:solidFill>
                <a:latin typeface="Arial"/>
                <a:ea typeface="DejaVu Sans"/>
              </a:rPr>
              <a:t>Allow end-users to verify on an ongoing basis (through the communications service provider) that they have a globally consistent view of which public keys have been associated with which accounts, including their own.</a:t>
            </a:r>
            <a:endParaRPr lang="en-US" sz="20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8A675B2C-2A75-1AAC-BD70-9E491107C88F}"/>
              </a:ext>
            </a:extLst>
          </p:cNvPr>
          <p:cNvSpPr txBox="1">
            <a:spLocks/>
          </p:cNvSpPr>
          <p:nvPr/>
        </p:nvSpPr>
        <p:spPr>
          <a:xfrm>
            <a:off x="4264604" y="6425172"/>
            <a:ext cx="836612"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r>
              <a:rPr lang="en-US" sz="1200" dirty="0"/>
              <a:t>Slide </a:t>
            </a:r>
            <a:fld id="{D0FF068C-9A81-4A5F-8F84-6EE3A290DD00}" type="slidenum">
              <a:rPr lang="en-US" sz="1200" smtClean="0"/>
              <a:pPr/>
              <a:t>99</a:t>
            </a:fld>
            <a:endParaRPr lang="en-US" sz="1200" dirty="0"/>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46943</TotalTime>
  <Words>9478</Words>
  <Application>Microsoft Office PowerPoint</Application>
  <PresentationFormat>On-screen Show (4:3)</PresentationFormat>
  <Paragraphs>1454</Paragraphs>
  <Slides>114</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114</vt:i4>
      </vt:variant>
    </vt:vector>
  </HeadingPairs>
  <TitlesOfParts>
    <vt:vector size="127" baseType="lpstr">
      <vt:lpstr>ＭＳ ゴシック</vt:lpstr>
      <vt:lpstr>ＭＳ Ｐゴシック</vt:lpstr>
      <vt:lpstr>游ゴシック</vt:lpstr>
      <vt:lpstr>游ゴシック</vt:lpstr>
      <vt:lpstr>Arial</vt:lpstr>
      <vt:lpstr>Arial Rounded MT Bold</vt:lpstr>
      <vt:lpstr>Calibri</vt:lpstr>
      <vt:lpstr>Calibri (Body)</vt:lpstr>
      <vt:lpstr>Tahoma</vt:lpstr>
      <vt:lpstr>Times New Roman</vt:lpstr>
      <vt:lpstr>Verdana</vt:lpstr>
      <vt:lpstr>Wingdings</vt:lpstr>
      <vt:lpstr>IEEE-802_15</vt:lpstr>
      <vt:lpstr> 144th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TG3mb (HDR) July 2023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TG4ab (NG-UWB) July 2023  Closing Report</vt:lpstr>
      <vt:lpstr>Task Group 15.4ab Next Generation UWB Amendment</vt:lpstr>
      <vt:lpstr>Task Group Organization </vt:lpstr>
      <vt:lpstr>Useful Links</vt:lpstr>
      <vt:lpstr>Session Objectives</vt:lpstr>
      <vt:lpstr>Technical Updates (1)</vt:lpstr>
      <vt:lpstr>Technical Updates (2)</vt:lpstr>
      <vt:lpstr>Project Schedule (working baseline)</vt:lpstr>
      <vt:lpstr>Schedule Major Milestones</vt:lpstr>
      <vt:lpstr>Next Steps</vt:lpstr>
      <vt:lpstr>Interim Virtual Meeting (telecon) Schedule</vt:lpstr>
      <vt:lpstr>Interim Virtual Meeting (telecon) Schedule</vt:lpstr>
      <vt:lpstr>TG4ac (Privacy) July 2023  Closing Report</vt:lpstr>
      <vt:lpstr>PowerPoint Presentation</vt:lpstr>
      <vt:lpstr>PowerPoint Presentation</vt:lpstr>
      <vt:lpstr>PowerPoint Presentation</vt:lpstr>
      <vt:lpstr>PowerPoint Presentation</vt:lpstr>
      <vt:lpstr>TG4me (Revision to 802.15.4 2020) July 2023  Closing Report</vt:lpstr>
      <vt:lpstr>15.4me Sessions this Week</vt:lpstr>
      <vt:lpstr>Agenda </vt:lpstr>
      <vt:lpstr>CLOSING REPORT </vt:lpstr>
      <vt:lpstr>CLOSING REPORT </vt:lpstr>
      <vt:lpstr>PowerPoint Presentation</vt:lpstr>
      <vt:lpstr>PowerPoint Presentation</vt:lpstr>
      <vt:lpstr>PowerPoint Presentation</vt:lpstr>
      <vt:lpstr>TG6ma (BAN/VAN) July 2023  Closing Report</vt:lpstr>
      <vt:lpstr>Objectives of TG 6ma – Enhanced Dependability Body Area Network (ED-BAN)</vt:lpstr>
      <vt:lpstr>TG15.6ma Interim Session Schedule for 10-14th, July 2023</vt:lpstr>
      <vt:lpstr>TG15.6ma Interim Session Schedule for 10-14th, July 2023</vt:lpstr>
      <vt:lpstr>Agenda items for the week</vt:lpstr>
      <vt:lpstr>QoS Levels of Packets  corresponding to User Priority </vt:lpstr>
      <vt:lpstr>Definition of Coexistence Environment Classes</vt:lpstr>
      <vt:lpstr>PowerPoint Presentation</vt:lpstr>
      <vt:lpstr>Contributions</vt:lpstr>
      <vt:lpstr>Contacts and Conference call</vt:lpstr>
      <vt:lpstr>TG7a (HR LR OCC) July 2023  Closing Report</vt:lpstr>
      <vt:lpstr>Accomplishment for the meeting</vt:lpstr>
      <vt:lpstr>PowerPoint Presentation</vt:lpstr>
      <vt:lpstr>PowerPoint Presentation</vt:lpstr>
      <vt:lpstr>PowerPoint Presentation</vt:lpstr>
      <vt:lpstr>PowerPoint Presentation</vt:lpstr>
      <vt:lpstr>PowerPoint Presentation</vt:lpstr>
      <vt:lpstr>PowerPoint Presentation</vt:lpstr>
      <vt:lpstr>Plan for Teleconference Schedule</vt:lpstr>
      <vt:lpstr>Plan for September Meeting</vt:lpstr>
      <vt:lpstr>TG16t (Lic-NB) July 2023  Closing Report</vt:lpstr>
      <vt:lpstr>Plan for week</vt:lpstr>
      <vt:lpstr>TG16t July Plenary Agenda</vt:lpstr>
      <vt:lpstr>July Meeting Start Status</vt:lpstr>
      <vt:lpstr>Contributions for July 2023 Plenary</vt:lpstr>
      <vt:lpstr>Contributions for July 2023 Plenary</vt:lpstr>
      <vt:lpstr>Contributions for July 2023 Plenary</vt:lpstr>
      <vt:lpstr>Meeting Notes</vt:lpstr>
      <vt:lpstr>Output Documents</vt:lpstr>
      <vt:lpstr>Next Steps following July Plenary</vt:lpstr>
      <vt:lpstr>Project Timeline</vt:lpstr>
      <vt:lpstr>IG (NG-SUN PHYs) July 2023  Closing Report</vt:lpstr>
      <vt:lpstr>Closing Report for SUN-PHY IG</vt:lpstr>
      <vt:lpstr>Webex meeting schedule</vt:lpstr>
      <vt:lpstr>List of Participants</vt:lpstr>
      <vt:lpstr>Motions</vt:lpstr>
      <vt:lpstr>SC IETF July 2023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 MAIN/RULES July 2023  Closing Report</vt:lpstr>
      <vt:lpstr>PowerPoint Presentation</vt:lpstr>
      <vt:lpstr>PowerPoint Presentation</vt:lpstr>
      <vt:lpstr>SC THz July 2023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 WNG July 2023  Closing Report</vt:lpstr>
      <vt:lpstr>PowerPoint Presentation</vt:lpstr>
      <vt:lpstr>The usual question</vt:lpstr>
      <vt:lpstr>The answer to the usual question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1235</cp:revision>
  <cp:lastPrinted>2000-07-07T01:25:49Z</cp:lastPrinted>
  <dcterms:created xsi:type="dcterms:W3CDTF">1999-06-22T06:24:01Z</dcterms:created>
  <dcterms:modified xsi:type="dcterms:W3CDTF">2023-07-29T00:58:52Z</dcterms:modified>
  <cp:category/>
</cp:coreProperties>
</file>