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5"/>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02" r:id="rId18"/>
    <p:sldId id="312" r:id="rId19"/>
    <p:sldId id="2385" r:id="rId20"/>
    <p:sldId id="2375" r:id="rId21"/>
    <p:sldId id="2377" r:id="rId22"/>
    <p:sldId id="326" r:id="rId23"/>
    <p:sldId id="2446" r:id="rId24"/>
    <p:sldId id="2440" r:id="rId25"/>
    <p:sldId id="2439" r:id="rId26"/>
    <p:sldId id="2444" r:id="rId27"/>
    <p:sldId id="2456" r:id="rId28"/>
    <p:sldId id="2455" r:id="rId29"/>
    <p:sldId id="2452" r:id="rId30"/>
    <p:sldId id="2454" r:id="rId31"/>
    <p:sldId id="2426" r:id="rId32"/>
    <p:sldId id="298" r:id="rId33"/>
    <p:sldId id="296" r:id="rId3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802.15-23-0428-02-04ab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5/dcn/23/15-23-0424-03-04ab-tg4ab-cc-agenda-jul-sep.xlsx"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8-August-2023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457200" y="273050"/>
            <a:ext cx="3008313" cy="1162050"/>
          </a:xfrm>
        </p:spPr>
        <p:txBody>
          <a:bodyPr vert="horz" wrap="square" lIns="92160" tIns="46080" rIns="92160" bIns="46080" numCol="1" anchor="b" anchorCtr="0" compatLnSpc="1">
            <a:prstTxWarp prst="textNoShape">
              <a:avLst/>
            </a:prstTxWarp>
            <a:normAutofit/>
          </a:bodyPr>
          <a:lstStyle/>
          <a:p>
            <a:r>
              <a:rPr lang="en-US" altLang="en-US" dirty="0"/>
              <a:t>Proposed Agenda</a:t>
            </a:r>
          </a:p>
        </p:txBody>
      </p:sp>
      <p:sp>
        <p:nvSpPr>
          <p:cNvPr id="3" name="TextBox 2">
            <a:extLst>
              <a:ext uri="{FF2B5EF4-FFF2-40B4-BE49-F238E27FC236}">
                <a16:creationId xmlns:a16="http://schemas.microsoft.com/office/drawing/2014/main" id="{011E5CBC-5BC7-576A-47AA-79122CA151DD}"/>
              </a:ext>
            </a:extLst>
          </p:cNvPr>
          <p:cNvSpPr txBox="1"/>
          <p:nvPr/>
        </p:nvSpPr>
        <p:spPr bwMode="auto">
          <a:xfrm>
            <a:off x="457200" y="5517232"/>
            <a:ext cx="8003232" cy="608931"/>
          </a:xfrm>
          <a:prstGeom prst="rect">
            <a:avLst/>
          </a:prstGeom>
          <a:noFill/>
          <a:ln>
            <a:noFill/>
          </a:ln>
        </p:spPr>
        <p:txBody>
          <a:bodyPr vert="horz" wrap="square" lIns="92160" tIns="46080" rIns="92160" bIns="46080" numCol="1" anchor="t" anchorCtr="0" compatLnSpc="1">
            <a:prstTxWarp prst="textNoShape">
              <a:avLst/>
            </a:prstTxWarp>
            <a:normAutofit/>
          </a:bodyPr>
          <a:lstStyle/>
          <a:p>
            <a:pPr>
              <a:spcBef>
                <a:spcPts val="800"/>
              </a:spcBef>
              <a:buClr>
                <a:srgbClr val="000000"/>
              </a:buClr>
              <a:buSzPct val="100000"/>
            </a:pPr>
            <a:r>
              <a:rPr lang="en-GB" sz="1400" b="1" dirty="0">
                <a:solidFill>
                  <a:srgbClr val="000000"/>
                </a:solidFill>
                <a:latin typeface="+mn-lt"/>
                <a:ea typeface="MS PGothic" panose="020B0600070205080204" pitchFamily="34" charset="-128"/>
                <a:cs typeface="+mn-cs"/>
                <a:hlinkClick r:id="rId2"/>
              </a:rPr>
              <a:t>https://mentor.ieee.org/802.15/dcn/23/15-23-0424-03-04ab-tg4ab-cc-agenda-jul-sep.xlsx</a:t>
            </a:r>
            <a:endParaRPr lang="en-GB" sz="1400" b="1" dirty="0">
              <a:solidFill>
                <a:srgbClr val="000000"/>
              </a:solidFill>
              <a:latin typeface="+mn-lt"/>
              <a:ea typeface="MS PGothic" panose="020B0600070205080204" pitchFamily="34" charset="-128"/>
              <a:cs typeface="+mn-cs"/>
            </a:endParaRPr>
          </a:p>
          <a:p>
            <a:pPr>
              <a:spcBef>
                <a:spcPts val="800"/>
              </a:spcBef>
              <a:buClr>
                <a:srgbClr val="000000"/>
              </a:buClr>
              <a:buSzPct val="100000"/>
            </a:pPr>
            <a:endParaRPr lang="en-GB" sz="1400" b="1" dirty="0">
              <a:solidFill>
                <a:srgbClr val="000000"/>
              </a:solidFill>
              <a:latin typeface="+mn-lt"/>
              <a:ea typeface="MS PGothic" panose="020B0600070205080204" pitchFamily="34" charset="-128"/>
              <a:cs typeface="+mn-cs"/>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defRPr/>
            </a:pPr>
            <a:r>
              <a:rPr lang="en-US" altLang="en-US">
                <a:solidFill>
                  <a:schemeClr val="tx1"/>
                </a:solidFill>
              </a:rPr>
              <a:t>Slide </a:t>
            </a:r>
            <a:fld id="{59A14E3C-6B9B-4CBB-ADA5-EC89A9C8A74F}" type="slidenum">
              <a:rPr lang="en-US" altLang="en-US" smtClean="0">
                <a:solidFill>
                  <a:schemeClr val="tx1"/>
                </a:solidFill>
              </a:rPr>
              <a:pPr>
                <a:spcAft>
                  <a:spcPts val="600"/>
                </a:spcAft>
                <a:defRPr/>
              </a:pPr>
              <a:t>16</a:t>
            </a:fld>
            <a:endParaRPr lang="en-US" altLang="en-US">
              <a:solidFill>
                <a:schemeClr val="tx1"/>
              </a:solidFill>
            </a:endParaRPr>
          </a:p>
        </p:txBody>
      </p:sp>
      <p:graphicFrame>
        <p:nvGraphicFramePr>
          <p:cNvPr id="6" name="Table 5">
            <a:extLst>
              <a:ext uri="{FF2B5EF4-FFF2-40B4-BE49-F238E27FC236}">
                <a16:creationId xmlns:a16="http://schemas.microsoft.com/office/drawing/2014/main" id="{B85AAC13-F76D-6EB6-0A31-1E9DD77971D3}"/>
              </a:ext>
            </a:extLst>
          </p:cNvPr>
          <p:cNvGraphicFramePr>
            <a:graphicFrameLocks noGrp="1"/>
          </p:cNvGraphicFramePr>
          <p:nvPr>
            <p:extLst>
              <p:ext uri="{D42A27DB-BD31-4B8C-83A1-F6EECF244321}">
                <p14:modId xmlns:p14="http://schemas.microsoft.com/office/powerpoint/2010/main" val="68122396"/>
              </p:ext>
            </p:extLst>
          </p:nvPr>
        </p:nvGraphicFramePr>
        <p:xfrm>
          <a:off x="457198" y="2709863"/>
          <a:ext cx="8291264" cy="1866900"/>
        </p:xfrm>
        <a:graphic>
          <a:graphicData uri="http://schemas.openxmlformats.org/drawingml/2006/table">
            <a:tbl>
              <a:tblPr>
                <a:tableStyleId>{5C22544A-7EE6-4342-B048-85BDC9FD1C3A}</a:tableStyleId>
              </a:tblPr>
              <a:tblGrid>
                <a:gridCol w="504685">
                  <a:extLst>
                    <a:ext uri="{9D8B030D-6E8A-4147-A177-3AD203B41FA5}">
                      <a16:colId xmlns:a16="http://schemas.microsoft.com/office/drawing/2014/main" val="2471923870"/>
                    </a:ext>
                  </a:extLst>
                </a:gridCol>
                <a:gridCol w="6706461">
                  <a:extLst>
                    <a:ext uri="{9D8B030D-6E8A-4147-A177-3AD203B41FA5}">
                      <a16:colId xmlns:a16="http://schemas.microsoft.com/office/drawing/2014/main" val="2059934376"/>
                    </a:ext>
                  </a:extLst>
                </a:gridCol>
                <a:gridCol w="576064">
                  <a:extLst>
                    <a:ext uri="{9D8B030D-6E8A-4147-A177-3AD203B41FA5}">
                      <a16:colId xmlns:a16="http://schemas.microsoft.com/office/drawing/2014/main" val="3325758236"/>
                    </a:ext>
                  </a:extLst>
                </a:gridCol>
                <a:gridCol w="504054">
                  <a:extLst>
                    <a:ext uri="{9D8B030D-6E8A-4147-A177-3AD203B41FA5}">
                      <a16:colId xmlns:a16="http://schemas.microsoft.com/office/drawing/2014/main" val="495395931"/>
                    </a:ext>
                  </a:extLst>
                </a:gridCol>
              </a:tblGrid>
              <a:tr h="182880">
                <a:tc>
                  <a:txBody>
                    <a:bodyPr/>
                    <a:lstStyle/>
                    <a:p>
                      <a:pPr algn="l" fontAlgn="b"/>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700" u="none" strike="noStrike" dirty="0">
                          <a:effectLst/>
                        </a:rPr>
                        <a:t>Tuesday, August 8, 2023</a:t>
                      </a:r>
                      <a:endParaRPr lang="en-US" sz="1700" b="0" i="0" u="none" strike="noStrike" dirty="0">
                        <a:solidFill>
                          <a:srgbClr val="000000"/>
                        </a:solidFill>
                        <a:effectLst/>
                        <a:latin typeface="Calibri" panose="020F0502020204030204" pitchFamily="34" charset="0"/>
                      </a:endParaRPr>
                    </a:p>
                  </a:txBody>
                  <a:tcPr marL="7620" marR="7620" marT="7620" marB="0" anchor="b">
                    <a:solidFill>
                      <a:schemeClr val="bg1">
                        <a:lumMod val="75000"/>
                      </a:schemeClr>
                    </a:solidFill>
                  </a:tcPr>
                </a:tc>
                <a:tc>
                  <a:txBody>
                    <a:bodyPr/>
                    <a:lstStyle/>
                    <a:p>
                      <a:pPr algn="r" fontAlgn="b"/>
                      <a:r>
                        <a:rPr lang="en-US" sz="1700" u="none" strike="noStrike" dirty="0">
                          <a:effectLst/>
                        </a:rPr>
                        <a:t>6:00</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dirty="0">
                          <a:effectLst/>
                        </a:rPr>
                        <a:t>0</a:t>
                      </a:r>
                      <a:endParaRPr lang="en-US" sz="17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76211944"/>
                  </a:ext>
                </a:extLst>
              </a:tr>
              <a:tr h="182880">
                <a:tc>
                  <a:txBody>
                    <a:bodyPr/>
                    <a:lstStyle/>
                    <a:p>
                      <a:pPr algn="l" fontAlgn="b"/>
                      <a:r>
                        <a:rPr lang="en-US" sz="1700" u="none" strike="noStrike" dirty="0">
                          <a:effectLst/>
                        </a:rPr>
                        <a:t>1</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700" u="none" strike="noStrike">
                          <a:effectLst/>
                        </a:rPr>
                        <a:t>Opening and Agenda</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6:05</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37814996"/>
                  </a:ext>
                </a:extLst>
              </a:tr>
              <a:tr h="182880">
                <a:tc>
                  <a:txBody>
                    <a:bodyPr/>
                    <a:lstStyle/>
                    <a:p>
                      <a:pPr algn="l" fontAlgn="b"/>
                      <a:r>
                        <a:rPr lang="en-US" sz="1700" u="none" strike="noStrike" dirty="0">
                          <a:effectLst/>
                        </a:rPr>
                        <a:t>1.1</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700" u="none" strike="noStrike">
                          <a:effectLst/>
                        </a:rPr>
                        <a:t>Topic 1: Considerations on CIR report for non-sensing transmission</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dirty="0">
                          <a:effectLst/>
                        </a:rPr>
                        <a:t>6:25</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dirty="0">
                          <a:effectLst/>
                        </a:rPr>
                        <a:t>20</a:t>
                      </a:r>
                      <a:endParaRPr lang="en-US" sz="17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1465348"/>
                  </a:ext>
                </a:extLst>
              </a:tr>
              <a:tr h="182880">
                <a:tc>
                  <a:txBody>
                    <a:bodyPr/>
                    <a:lstStyle/>
                    <a:p>
                      <a:pPr algn="l" fontAlgn="b"/>
                      <a:r>
                        <a:rPr lang="en-US" sz="1700" u="none" strike="noStrike" dirty="0">
                          <a:effectLst/>
                        </a:rPr>
                        <a:t>1.2</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700" u="none" strike="noStrike">
                          <a:effectLst/>
                        </a:rPr>
                        <a:t>Topic 2: TBD</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6:45</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20</a:t>
                      </a:r>
                      <a:endParaRPr lang="en-US" sz="17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5800358"/>
                  </a:ext>
                </a:extLst>
              </a:tr>
              <a:tr h="182880">
                <a:tc>
                  <a:txBody>
                    <a:bodyPr/>
                    <a:lstStyle/>
                    <a:p>
                      <a:pPr algn="l" fontAlgn="b"/>
                      <a:r>
                        <a:rPr lang="en-US" sz="1700" u="none" strike="noStrike" dirty="0">
                          <a:effectLst/>
                        </a:rPr>
                        <a:t>1.3</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700" u="none" strike="noStrike">
                          <a:effectLst/>
                        </a:rPr>
                        <a:t>Editor's report</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6:55</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10</a:t>
                      </a:r>
                      <a:endParaRPr lang="en-US" sz="17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651840"/>
                  </a:ext>
                </a:extLst>
              </a:tr>
              <a:tr h="182880">
                <a:tc>
                  <a:txBody>
                    <a:bodyPr/>
                    <a:lstStyle/>
                    <a:p>
                      <a:pPr algn="l" fontAlgn="b"/>
                      <a:r>
                        <a:rPr lang="en-US" sz="1700" u="none" strike="noStrike" dirty="0">
                          <a:effectLst/>
                        </a:rPr>
                        <a:t>1.4</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700" u="none" strike="noStrike">
                          <a:effectLst/>
                        </a:rPr>
                        <a:t>AoB/Next call</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7:00</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5</a:t>
                      </a:r>
                      <a:endParaRPr lang="en-US" sz="17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5079322"/>
                  </a:ext>
                </a:extLst>
              </a:tr>
              <a:tr h="182880">
                <a:tc>
                  <a:txBody>
                    <a:bodyPr/>
                    <a:lstStyle/>
                    <a:p>
                      <a:pPr algn="l" fontAlgn="b"/>
                      <a:r>
                        <a:rPr lang="en-US" sz="1700" u="none" strike="noStrike" dirty="0">
                          <a:effectLst/>
                        </a:rPr>
                        <a:t>1.5</a:t>
                      </a:r>
                      <a:endParaRPr lang="en-US" sz="17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700" u="none" strike="noStrike">
                          <a:effectLst/>
                        </a:rPr>
                        <a:t>Close/Adjourn</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700" u="none" strike="noStrike">
                          <a:effectLst/>
                        </a:rPr>
                        <a:t>7:00</a:t>
                      </a:r>
                      <a:endParaRPr lang="en-US" sz="17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7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983014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648814" y="2461975"/>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8</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812534569"/>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August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endParaRPr lang="en-US" dirty="0">
              <a:solidFill>
                <a:schemeClr val="accent2">
                  <a:lumMod val="50000"/>
                </a:schemeClr>
              </a:solidFill>
            </a:endParaRPr>
          </a:p>
          <a:p>
            <a:pPr marL="514350" indent="-514350">
              <a:buFont typeface="+mj-lt"/>
              <a:buAutoNum type="arabicPeriod"/>
            </a:pPr>
            <a:r>
              <a:rPr lang="en-US" b="0" i="0" dirty="0">
                <a:solidFill>
                  <a:srgbClr val="242424"/>
                </a:solidFill>
                <a:effectLst/>
                <a:latin typeface="Calibri" panose="020F0502020204030204" pitchFamily="34" charset="0"/>
              </a:rPr>
              <a:t>Considerations on CIR report for non-sensing transmission (Bin Qian)</a:t>
            </a:r>
          </a:p>
          <a:p>
            <a:pPr marL="514350" indent="-514350">
              <a:buFont typeface="+mj-lt"/>
              <a:buAutoNum type="arabicPeriod"/>
            </a:pPr>
            <a:r>
              <a:rPr lang="en-US" dirty="0">
                <a:solidFill>
                  <a:srgbClr val="242424"/>
                </a:solidFill>
                <a:latin typeface="Calibri" panose="020F0502020204030204" pitchFamily="34" charset="0"/>
              </a:rPr>
              <a:t>TBD</a:t>
            </a:r>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97277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Update</a:t>
            </a:r>
          </a:p>
          <a:p>
            <a:pPr marL="514350" indent="-514350">
              <a:buFont typeface="Arial" panose="020B0604020202020204" pitchFamily="34" charset="0"/>
              <a:buChar char="•"/>
            </a:pPr>
            <a:r>
              <a:rPr lang="en-US" dirty="0">
                <a:solidFill>
                  <a:schemeClr val="accent2">
                    <a:lumMod val="50000"/>
                  </a:schemeClr>
                </a:solidFill>
              </a:rPr>
              <a:t>What does the editor still need to complete draft 0?</a:t>
            </a: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4971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solidFill>
            <a:schemeClr val="bg1">
              <a:lumMod val="95000"/>
            </a:schemeClr>
          </a:solidFill>
        </p:spPr>
        <p:txBody>
          <a:bodyPr/>
          <a:lstStyle/>
          <a:p>
            <a:r>
              <a:rPr lang="en-US" sz="4000"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1475656" y="1484784"/>
            <a:ext cx="6624736" cy="4968552"/>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25</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5BE-DC83-A018-4870-5DFF08311BEC}"/>
              </a:ext>
            </a:extLst>
          </p:cNvPr>
          <p:cNvSpPr>
            <a:spLocks noGrp="1"/>
          </p:cNvSpPr>
          <p:nvPr>
            <p:ph type="title"/>
          </p:nvPr>
        </p:nvSpPr>
        <p:spPr>
          <a:xfrm>
            <a:off x="755576" y="685801"/>
            <a:ext cx="7764463" cy="510952"/>
          </a:xfrm>
        </p:spPr>
        <p:txBody>
          <a:bodyPr wrap="square" anchor="ctr">
            <a:noAutofit/>
          </a:bodyPr>
          <a:lstStyle/>
          <a:p>
            <a:r>
              <a:rPr lang="en-US" sz="3200" dirty="0"/>
              <a:t>Draft Development Process From Here</a:t>
            </a:r>
          </a:p>
        </p:txBody>
      </p:sp>
      <p:sp>
        <p:nvSpPr>
          <p:cNvPr id="4" name="Slide Number Placeholder 3">
            <a:extLst>
              <a:ext uri="{FF2B5EF4-FFF2-40B4-BE49-F238E27FC236}">
                <a16:creationId xmlns:a16="http://schemas.microsoft.com/office/drawing/2014/main" id="{BB345BE3-DA5F-91F1-8FC1-74343F8B795E}"/>
              </a:ext>
            </a:extLst>
          </p:cNvPr>
          <p:cNvSpPr>
            <a:spLocks noGrp="1"/>
          </p:cNvSpPr>
          <p:nvPr>
            <p:ph type="sldNum" idx="10"/>
          </p:nvPr>
        </p:nvSpPr>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26</a:t>
            </a:fld>
            <a:endParaRPr lang="en-US" altLang="en-US"/>
          </a:p>
        </p:txBody>
      </p:sp>
      <p:pic>
        <p:nvPicPr>
          <p:cNvPr id="8" name="Picture 7">
            <a:extLst>
              <a:ext uri="{FF2B5EF4-FFF2-40B4-BE49-F238E27FC236}">
                <a16:creationId xmlns:a16="http://schemas.microsoft.com/office/drawing/2014/main" id="{05C3093F-17C2-F2DB-C134-C1A9F09347A7}"/>
              </a:ext>
            </a:extLst>
          </p:cNvPr>
          <p:cNvPicPr>
            <a:picLocks noChangeAspect="1"/>
          </p:cNvPicPr>
          <p:nvPr/>
        </p:nvPicPr>
        <p:blipFill rotWithShape="1">
          <a:blip r:embed="rId2"/>
          <a:srcRect l="-1291" t="-1687" r="62902" b="14277"/>
          <a:stretch/>
        </p:blipFill>
        <p:spPr>
          <a:xfrm>
            <a:off x="2123728" y="1268760"/>
            <a:ext cx="5112568" cy="6166599"/>
          </a:xfrm>
          <a:prstGeom prst="round2DiagRect">
            <a:avLst/>
          </a:prstGeom>
          <a:noFill/>
        </p:spPr>
      </p:pic>
    </p:spTree>
    <p:extLst>
      <p:ext uri="{BB962C8B-B14F-4D97-AF65-F5344CB8AC3E}">
        <p14:creationId xmlns:p14="http://schemas.microsoft.com/office/powerpoint/2010/main" val="401797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5BE-DC83-A018-4870-5DFF08311BEC}"/>
              </a:ext>
            </a:extLst>
          </p:cNvPr>
          <p:cNvSpPr>
            <a:spLocks noGrp="1"/>
          </p:cNvSpPr>
          <p:nvPr>
            <p:ph type="title"/>
          </p:nvPr>
        </p:nvSpPr>
        <p:spPr>
          <a:xfrm>
            <a:off x="755576" y="692696"/>
            <a:ext cx="7764463" cy="504056"/>
          </a:xfrm>
        </p:spPr>
        <p:txBody>
          <a:bodyPr wrap="square" anchor="ctr">
            <a:noAutofit/>
          </a:bodyPr>
          <a:lstStyle/>
          <a:p>
            <a:r>
              <a:rPr lang="en-US" sz="3200" dirty="0"/>
              <a:t>Draft Development Process From Here</a:t>
            </a:r>
          </a:p>
        </p:txBody>
      </p:sp>
      <p:sp>
        <p:nvSpPr>
          <p:cNvPr id="4" name="Slide Number Placeholder 3">
            <a:extLst>
              <a:ext uri="{FF2B5EF4-FFF2-40B4-BE49-F238E27FC236}">
                <a16:creationId xmlns:a16="http://schemas.microsoft.com/office/drawing/2014/main" id="{BB345BE3-DA5F-91F1-8FC1-74343F8B795E}"/>
              </a:ext>
            </a:extLst>
          </p:cNvPr>
          <p:cNvSpPr>
            <a:spLocks noGrp="1"/>
          </p:cNvSpPr>
          <p:nvPr>
            <p:ph type="sldNum" idx="10"/>
          </p:nvPr>
        </p:nvSpPr>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27</a:t>
            </a:fld>
            <a:endParaRPr lang="en-US" altLang="en-US"/>
          </a:p>
        </p:txBody>
      </p:sp>
      <p:pic>
        <p:nvPicPr>
          <p:cNvPr id="10" name="Picture 9">
            <a:extLst>
              <a:ext uri="{FF2B5EF4-FFF2-40B4-BE49-F238E27FC236}">
                <a16:creationId xmlns:a16="http://schemas.microsoft.com/office/drawing/2014/main" id="{66E771B0-90F4-3A30-280D-276031E23115}"/>
              </a:ext>
            </a:extLst>
          </p:cNvPr>
          <p:cNvPicPr>
            <a:picLocks noChangeAspect="1"/>
          </p:cNvPicPr>
          <p:nvPr/>
        </p:nvPicPr>
        <p:blipFill rotWithShape="1">
          <a:blip r:embed="rId2"/>
          <a:srcRect r="25766" b="28278"/>
          <a:stretch/>
        </p:blipFill>
        <p:spPr>
          <a:xfrm>
            <a:off x="467544" y="1643332"/>
            <a:ext cx="8232394" cy="4233940"/>
          </a:xfrm>
          <a:prstGeom prst="rect">
            <a:avLst/>
          </a:prstGeom>
        </p:spPr>
      </p:pic>
    </p:spTree>
    <p:extLst>
      <p:ext uri="{BB962C8B-B14F-4D97-AF65-F5344CB8AC3E}">
        <p14:creationId xmlns:p14="http://schemas.microsoft.com/office/powerpoint/2010/main" val="224301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584161C-FF53-C197-CB36-E8FCCB4A5602}"/>
              </a:ext>
            </a:extLst>
          </p:cNvPr>
          <p:cNvPicPr>
            <a:picLocks noChangeAspect="1"/>
          </p:cNvPicPr>
          <p:nvPr/>
        </p:nvPicPr>
        <p:blipFill>
          <a:blip r:embed="rId2"/>
          <a:stretch>
            <a:fillRect/>
          </a:stretch>
        </p:blipFill>
        <p:spPr>
          <a:xfrm>
            <a:off x="1259632" y="1988840"/>
            <a:ext cx="6572250" cy="2447925"/>
          </a:xfrm>
          <a:prstGeom prst="rect">
            <a:avLst/>
          </a:prstGeom>
        </p:spPr>
      </p:pic>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755577" y="1371602"/>
            <a:ext cx="7764463" cy="424545"/>
          </a:xfrm>
        </p:spPr>
        <p:txBody>
          <a:bodyPr wrap="square" anchor="ctr">
            <a:normAutofit fontScale="90000"/>
          </a:bodyPr>
          <a:lstStyle/>
          <a:p>
            <a:r>
              <a:rPr lang="en-US" dirty="0"/>
              <a:t>Interim Virtual Meeting (telecon) Schedule</a:t>
            </a:r>
            <a:endParaRPr lang="en-US" altLang="en-US" dirty="0"/>
          </a:p>
        </p:txBody>
      </p:sp>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550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28</a:t>
            </a:fld>
            <a:endParaRPr lang="en-US" altLang="en-US"/>
          </a:p>
        </p:txBody>
      </p:sp>
      <p:sp>
        <p:nvSpPr>
          <p:cNvPr id="8" name="Arrow: Right 7">
            <a:extLst>
              <a:ext uri="{FF2B5EF4-FFF2-40B4-BE49-F238E27FC236}">
                <a16:creationId xmlns:a16="http://schemas.microsoft.com/office/drawing/2014/main" id="{9C2FC91A-A8F1-116D-4D29-F11F3AC1C131}"/>
              </a:ext>
            </a:extLst>
          </p:cNvPr>
          <p:cNvSpPr/>
          <p:nvPr/>
        </p:nvSpPr>
        <p:spPr bwMode="auto">
          <a:xfrm rot="1631484">
            <a:off x="2825361" y="2517302"/>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87762" y="3238737"/>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dirty="0">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572659"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72200"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3203848" y="3158970"/>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72200"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171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a:xfrm>
            <a:off x="755576" y="685801"/>
            <a:ext cx="7764463" cy="510952"/>
          </a:xfrm>
        </p:spPr>
        <p:txBody>
          <a:bodyPr>
            <a:noAutofit/>
          </a:bodyPr>
          <a:lstStyle/>
          <a:p>
            <a:r>
              <a:rPr lang="en-US" sz="3200"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29</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extLst>
              <p:ext uri="{D42A27DB-BD31-4B8C-83A1-F6EECF244321}">
                <p14:modId xmlns:p14="http://schemas.microsoft.com/office/powerpoint/2010/main" val="2308794525"/>
              </p:ext>
            </p:extLst>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dirty="0">
                          <a:effectLst/>
                        </a:rPr>
                        <a:t>July 25th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06:00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15:00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21:00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b="1" dirty="0">
                          <a:effectLst/>
                        </a:rPr>
                        <a:t>August 1st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07:00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13:00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14:00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b="1" dirty="0">
                          <a:effectLst/>
                        </a:rPr>
                        <a:t>August 8th</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06:00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15:00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22:00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dirty="0">
                          <a:effectLst/>
                        </a:rPr>
                        <a:t>September 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
        <p:nvSpPr>
          <p:cNvPr id="3" name="Arrow: Right 2">
            <a:extLst>
              <a:ext uri="{FF2B5EF4-FFF2-40B4-BE49-F238E27FC236}">
                <a16:creationId xmlns:a16="http://schemas.microsoft.com/office/drawing/2014/main" id="{E876E94F-3CCD-EB03-D063-FD199D9BBEDF}"/>
              </a:ext>
            </a:extLst>
          </p:cNvPr>
          <p:cNvSpPr/>
          <p:nvPr/>
        </p:nvSpPr>
        <p:spPr bwMode="auto">
          <a:xfrm>
            <a:off x="533437" y="2780928"/>
            <a:ext cx="582179" cy="48605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Now</a:t>
            </a:r>
          </a:p>
        </p:txBody>
      </p:sp>
      <p:sp>
        <p:nvSpPr>
          <p:cNvPr id="4" name="Arrow: Right 3">
            <a:extLst>
              <a:ext uri="{FF2B5EF4-FFF2-40B4-BE49-F238E27FC236}">
                <a16:creationId xmlns:a16="http://schemas.microsoft.com/office/drawing/2014/main" id="{46948469-E6C8-C3D3-C6AE-1DD7FD783411}"/>
              </a:ext>
            </a:extLst>
          </p:cNvPr>
          <p:cNvSpPr/>
          <p:nvPr/>
        </p:nvSpPr>
        <p:spPr bwMode="auto">
          <a:xfrm>
            <a:off x="611560" y="3024031"/>
            <a:ext cx="582179"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Next</a:t>
            </a:r>
          </a:p>
        </p:txBody>
      </p:sp>
    </p:spTree>
    <p:extLst>
      <p:ext uri="{BB962C8B-B14F-4D97-AF65-F5344CB8AC3E}">
        <p14:creationId xmlns:p14="http://schemas.microsoft.com/office/powerpoint/2010/main" val="383801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4178424" cy="5012879"/>
          </a:xfrm>
        </p:spPr>
        <p:txBody>
          <a:bodyPr wrap="square" anchor="t">
            <a:normAutofit/>
          </a:bodyPr>
          <a:lstStyle/>
          <a:p>
            <a:pPr marL="0" indent="0"/>
            <a:r>
              <a:rPr lang="en-US" dirty="0"/>
              <a:t>September Wireless Interim, Atlanta, GA, USA</a:t>
            </a:r>
          </a:p>
          <a:p>
            <a:pPr marL="457200" indent="-457200">
              <a:buFont typeface="Arial" panose="020B0604020202020204" pitchFamily="34" charset="0"/>
              <a:buChar char="•"/>
            </a:pPr>
            <a:r>
              <a:rPr lang="en-US" dirty="0"/>
              <a:t>Early Bird Deadline Past </a:t>
            </a:r>
            <a:r>
              <a:rPr lang="en-US" dirty="0">
                <a:sym typeface="Wingdings" panose="05000000000000000000" pitchFamily="2" charset="2"/>
              </a:rPr>
              <a:t></a:t>
            </a:r>
          </a:p>
          <a:p>
            <a:pPr marL="457200" indent="-457200">
              <a:buFont typeface="Arial" panose="020B0604020202020204" pitchFamily="34" charset="0"/>
              <a:buChar char="•"/>
            </a:pPr>
            <a:r>
              <a:rPr lang="en-US" dirty="0">
                <a:sym typeface="Wingdings" panose="05000000000000000000" pitchFamily="2" charset="2"/>
              </a:rPr>
              <a:t>Regular rate still available!</a:t>
            </a:r>
          </a:p>
          <a:p>
            <a:pPr marL="857250" lvl="1" indent="-457200">
              <a:buFont typeface="Arial" panose="020B0604020202020204" pitchFamily="34" charset="0"/>
              <a:buChar char="•"/>
            </a:pPr>
            <a:r>
              <a:rPr lang="en-US" sz="2000" dirty="0">
                <a:sym typeface="Wingdings" panose="05000000000000000000" pitchFamily="2" charset="2"/>
              </a:rPr>
              <a:t>Better than late/on-sight</a:t>
            </a:r>
            <a:endParaRPr lang="en-US" sz="2000" dirty="0"/>
          </a:p>
          <a:p>
            <a:pPr marL="457200" indent="-457200">
              <a:buFont typeface="Arial" panose="020B0604020202020204" pitchFamily="34" charset="0"/>
              <a:buChar char="•"/>
            </a:pPr>
            <a:r>
              <a:rPr lang="en-US" dirty="0">
                <a:hlinkClick r:id="rId2"/>
              </a:rPr>
              <a:t>Registration Link</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30</a:t>
            </a:fld>
            <a:endParaRPr lang="en-US" altLang="en-US"/>
          </a:p>
        </p:txBody>
      </p:sp>
      <p:pic>
        <p:nvPicPr>
          <p:cNvPr id="2" name="Picture 2">
            <a:extLst>
              <a:ext uri="{FF2B5EF4-FFF2-40B4-BE49-F238E27FC236}">
                <a16:creationId xmlns:a16="http://schemas.microsoft.com/office/drawing/2014/main" id="{B850EE25-C63E-7B54-7F8C-94ACBD44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32</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95739</TotalTime>
  <Words>2091</Words>
  <Application>Microsoft Office PowerPoint</Application>
  <PresentationFormat>On-screen Show (4:3)</PresentationFormat>
  <Paragraphs>351</Paragraphs>
  <Slides>32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Discussion Topics</vt:lpstr>
      <vt:lpstr>Next Steps</vt:lpstr>
      <vt:lpstr>Draft Development Process From Here</vt:lpstr>
      <vt:lpstr>Draft Development Process From Here</vt:lpstr>
      <vt:lpstr>Interim Virtual Meeting (telecon) Schedule</vt:lpstr>
      <vt:lpstr>Interim Virtual Meeting (telecon)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337</cp:revision>
  <cp:lastPrinted>2000-03-07T00:55:37Z</cp:lastPrinted>
  <dcterms:created xsi:type="dcterms:W3CDTF">2016-01-17T22:48:36Z</dcterms:created>
  <dcterms:modified xsi:type="dcterms:W3CDTF">2023-08-04T20:21:41Z</dcterms:modified>
  <cp:category/>
</cp:coreProperties>
</file>