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 id="2147483867" r:id="rId3"/>
  </p:sldMasterIdLst>
  <p:notesMasterIdLst>
    <p:notesMasterId r:id="rId34"/>
  </p:notesMasterIdLst>
  <p:sldIdLst>
    <p:sldId id="363" r:id="rId4"/>
    <p:sldId id="322" r:id="rId5"/>
    <p:sldId id="2441" r:id="rId6"/>
    <p:sldId id="365" r:id="rId7"/>
    <p:sldId id="304" r:id="rId8"/>
    <p:sldId id="369" r:id="rId9"/>
    <p:sldId id="370" r:id="rId10"/>
    <p:sldId id="371" r:id="rId11"/>
    <p:sldId id="2422" r:id="rId12"/>
    <p:sldId id="2423" r:id="rId13"/>
    <p:sldId id="2424" r:id="rId14"/>
    <p:sldId id="401" r:id="rId15"/>
    <p:sldId id="402" r:id="rId16"/>
    <p:sldId id="317" r:id="rId17"/>
    <p:sldId id="2442" r:id="rId18"/>
    <p:sldId id="302" r:id="rId19"/>
    <p:sldId id="312" r:id="rId20"/>
    <p:sldId id="2385" r:id="rId21"/>
    <p:sldId id="2375" r:id="rId22"/>
    <p:sldId id="2377" r:id="rId23"/>
    <p:sldId id="326" r:id="rId24"/>
    <p:sldId id="2446" r:id="rId25"/>
    <p:sldId id="2440" r:id="rId26"/>
    <p:sldId id="2439" r:id="rId27"/>
    <p:sldId id="2444" r:id="rId28"/>
    <p:sldId id="2452" r:id="rId29"/>
    <p:sldId id="2454" r:id="rId30"/>
    <p:sldId id="2426" r:id="rId31"/>
    <p:sldId id="298" r:id="rId32"/>
    <p:sldId id="296" r:id="rId3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15" d="100"/>
          <a:sy n="115" d="100"/>
        </p:scale>
        <p:origin x="1155" y="51"/>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1541" y="5013176"/>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371602"/>
            <a:ext cx="3805238"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9" y="1371602"/>
            <a:ext cx="3806825"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6" y="6538915"/>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9" y="685802"/>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685802"/>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802.15-23-0428-00-04ab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July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58402"/>
            <a:ext cx="39624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802.15-23-0293-00-04ab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1" y="6478588"/>
            <a:ext cx="37465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7" y="685802"/>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8" y="1371602"/>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9"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eb.cvent.com/event/fc97a8df-9809-496b-9a5f-25b524bfd641/summary"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26 June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25-July-2023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722313" y="4406900"/>
            <a:ext cx="7772400" cy="1362075"/>
          </a:xfrm>
        </p:spPr>
        <p:txBody>
          <a:bodyPr wrap="square" anchor="t">
            <a:normAutofit/>
          </a:bodyPr>
          <a:lstStyle/>
          <a:p>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3347864" y="2060848"/>
            <a:ext cx="3820134" cy="2559191"/>
          </a:xfrm>
          <a:prstGeom prst="rect">
            <a:avLst/>
          </a:prstGeom>
        </p:spPr>
      </p:pic>
      <p:pic>
        <p:nvPicPr>
          <p:cNvPr id="10" name="Picture 9" descr="Pastel checklist and pencil">
            <a:extLst>
              <a:ext uri="{FF2B5EF4-FFF2-40B4-BE49-F238E27FC236}">
                <a16:creationId xmlns:a16="http://schemas.microsoft.com/office/drawing/2014/main" id="{D271BDF6-DF9F-60B0-8AA8-2ADE00025428}"/>
              </a:ext>
            </a:extLst>
          </p:cNvPr>
          <p:cNvPicPr>
            <a:picLocks noChangeAspect="1"/>
          </p:cNvPicPr>
          <p:nvPr/>
        </p:nvPicPr>
        <p:blipFill>
          <a:blip r:embed="rId3"/>
          <a:stretch>
            <a:fillRect/>
          </a:stretch>
        </p:blipFill>
        <p:spPr>
          <a:xfrm>
            <a:off x="649287" y="790288"/>
            <a:ext cx="3501789" cy="2865100"/>
          </a:xfrm>
          <a:prstGeom prst="rect">
            <a:avLst/>
          </a:prstGeom>
        </p:spPr>
      </p:pic>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16</a:t>
            </a:fld>
            <a:endParaRPr lang="en-US" altLang="en-US">
              <a:solidFill>
                <a:schemeClr val="tx1"/>
              </a:solidFill>
            </a:endParaRPr>
          </a:p>
        </p:txBody>
      </p:sp>
      <p:graphicFrame>
        <p:nvGraphicFramePr>
          <p:cNvPr id="4" name="Content Placeholder 3">
            <a:extLst>
              <a:ext uri="{FF2B5EF4-FFF2-40B4-BE49-F238E27FC236}">
                <a16:creationId xmlns:a16="http://schemas.microsoft.com/office/drawing/2014/main" id="{529E0ED7-5E1B-94D0-CD6F-55D0A89C22AB}"/>
              </a:ext>
            </a:extLst>
          </p:cNvPr>
          <p:cNvGraphicFramePr>
            <a:graphicFrameLocks noGrp="1"/>
          </p:cNvGraphicFramePr>
          <p:nvPr>
            <p:ph idx="1"/>
            <p:extLst>
              <p:ext uri="{D42A27DB-BD31-4B8C-83A1-F6EECF244321}">
                <p14:modId xmlns:p14="http://schemas.microsoft.com/office/powerpoint/2010/main" val="3527350675"/>
              </p:ext>
            </p:extLst>
          </p:nvPr>
        </p:nvGraphicFramePr>
        <p:xfrm>
          <a:off x="1191084" y="2564904"/>
          <a:ext cx="6696744" cy="1678578"/>
        </p:xfrm>
        <a:graphic>
          <a:graphicData uri="http://schemas.openxmlformats.org/drawingml/2006/table">
            <a:tbl>
              <a:tblPr/>
              <a:tblGrid>
                <a:gridCol w="428588">
                  <a:extLst>
                    <a:ext uri="{9D8B030D-6E8A-4147-A177-3AD203B41FA5}">
                      <a16:colId xmlns:a16="http://schemas.microsoft.com/office/drawing/2014/main" val="3837270739"/>
                    </a:ext>
                  </a:extLst>
                </a:gridCol>
                <a:gridCol w="3721031">
                  <a:extLst>
                    <a:ext uri="{9D8B030D-6E8A-4147-A177-3AD203B41FA5}">
                      <a16:colId xmlns:a16="http://schemas.microsoft.com/office/drawing/2014/main" val="1612794346"/>
                    </a:ext>
                  </a:extLst>
                </a:gridCol>
                <a:gridCol w="826551">
                  <a:extLst>
                    <a:ext uri="{9D8B030D-6E8A-4147-A177-3AD203B41FA5}">
                      <a16:colId xmlns:a16="http://schemas.microsoft.com/office/drawing/2014/main" val="2711541990"/>
                    </a:ext>
                  </a:extLst>
                </a:gridCol>
                <a:gridCol w="860287">
                  <a:extLst>
                    <a:ext uri="{9D8B030D-6E8A-4147-A177-3AD203B41FA5}">
                      <a16:colId xmlns:a16="http://schemas.microsoft.com/office/drawing/2014/main" val="3681918871"/>
                    </a:ext>
                  </a:extLst>
                </a:gridCol>
                <a:gridCol w="860287">
                  <a:extLst>
                    <a:ext uri="{9D8B030D-6E8A-4147-A177-3AD203B41FA5}">
                      <a16:colId xmlns:a16="http://schemas.microsoft.com/office/drawing/2014/main" val="2902674375"/>
                    </a:ext>
                  </a:extLst>
                </a:gridCol>
              </a:tblGrid>
              <a:tr h="185420">
                <a:tc>
                  <a:txBody>
                    <a:bodyPr/>
                    <a:lstStyle/>
                    <a:p>
                      <a:pPr algn="l" fontAlgn="b"/>
                      <a:endParaRPr lang="en-US" sz="1800" b="0" i="0" u="none" strike="noStrike" dirty="0">
                        <a:solidFill>
                          <a:srgbClr val="000000"/>
                        </a:solidFill>
                        <a:effectLst/>
                        <a:latin typeface="Calibri" panose="020F0502020204030204" pitchFamily="34" charset="0"/>
                      </a:endParaRPr>
                    </a:p>
                  </a:txBody>
                  <a:tcPr marL="5443" marR="5443" marT="5443"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Tuesday, July 25, 2023</a:t>
                      </a:r>
                    </a:p>
                  </a:txBody>
                  <a:tcPr marL="5443" marR="5443" marT="5443"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6:00</a:t>
                      </a:r>
                    </a:p>
                  </a:txBody>
                  <a:tcPr marL="5443" marR="5443" marT="5443" marB="0" anchor="b">
                    <a:lnL>
                      <a:noFill/>
                    </a:lnL>
                    <a:lnR>
                      <a:noFill/>
                    </a:lnR>
                    <a:lnT>
                      <a:noFill/>
                    </a:lnT>
                    <a:lnB>
                      <a:noFill/>
                    </a:lnB>
                  </a:tcPr>
                </a:tc>
                <a:tc>
                  <a:txBody>
                    <a:bodyPr/>
                    <a:lstStyle/>
                    <a:p>
                      <a:pPr algn="r" fontAlgn="b"/>
                      <a:endParaRPr lang="en-US" sz="1800" b="0" i="0" u="none" strike="noStrike" dirty="0">
                        <a:solidFill>
                          <a:srgbClr val="000000"/>
                        </a:solidFill>
                        <a:effectLst/>
                        <a:latin typeface="Calibri" panose="020F0502020204030204" pitchFamily="34" charset="0"/>
                      </a:endParaRPr>
                    </a:p>
                  </a:txBody>
                  <a:tcPr marL="5443" marR="5443" marT="5443" marB="0" anchor="b">
                    <a:lnL>
                      <a:noFill/>
                    </a:lnL>
                    <a:lnR>
                      <a:noFill/>
                    </a:lnR>
                    <a:lnT>
                      <a:noFill/>
                    </a:lnT>
                    <a:lnB>
                      <a:noFill/>
                    </a:lnB>
                  </a:tcPr>
                </a:tc>
                <a:tc>
                  <a:txBody>
                    <a:bodyPr/>
                    <a:lstStyle/>
                    <a:p>
                      <a:pPr algn="r" fontAlgn="b"/>
                      <a:endParaRPr lang="en-US" sz="18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568574590"/>
                  </a:ext>
                </a:extLst>
              </a:tr>
              <a:tr h="185420">
                <a:tc>
                  <a:txBody>
                    <a:bodyPr/>
                    <a:lstStyle/>
                    <a:p>
                      <a:pPr algn="l" fontAlgn="b"/>
                      <a:r>
                        <a:rPr lang="en-US" sz="18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Opening and Agenda</a:t>
                      </a:r>
                    </a:p>
                  </a:txBody>
                  <a:tcPr marL="5443" marR="5443" marT="5443"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6:00</a:t>
                      </a:r>
                    </a:p>
                  </a:txBody>
                  <a:tcPr marL="5443" marR="5443" marT="5443"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10</a:t>
                      </a:r>
                    </a:p>
                  </a:txBody>
                  <a:tcPr marL="5443" marR="5443" marT="5443"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Chair</a:t>
                      </a:r>
                    </a:p>
                  </a:txBody>
                  <a:tcPr marL="5443" marR="5443" marT="5443" marB="0" anchor="b">
                    <a:lnL>
                      <a:noFill/>
                    </a:lnL>
                    <a:lnR>
                      <a:noFill/>
                    </a:lnR>
                    <a:lnT>
                      <a:noFill/>
                    </a:lnT>
                    <a:lnB>
                      <a:noFill/>
                    </a:lnB>
                  </a:tcPr>
                </a:tc>
                <a:extLst>
                  <a:ext uri="{0D108BD9-81ED-4DB2-BD59-A6C34878D82A}">
                    <a16:rowId xmlns:a16="http://schemas.microsoft.com/office/drawing/2014/main" val="2454338786"/>
                  </a:ext>
                </a:extLst>
              </a:tr>
              <a:tr h="185420">
                <a:tc>
                  <a:txBody>
                    <a:bodyPr/>
                    <a:lstStyle/>
                    <a:p>
                      <a:pPr algn="l" fontAlgn="b"/>
                      <a:r>
                        <a:rPr lang="en-US" sz="1800" b="0" i="0" u="none" strike="noStrike" dirty="0">
                          <a:solidFill>
                            <a:srgbClr val="000000"/>
                          </a:solidFill>
                          <a:effectLst/>
                          <a:latin typeface="Calibri" panose="020F0502020204030204" pitchFamily="34" charset="0"/>
                        </a:rPr>
                        <a:t>1.1</a:t>
                      </a:r>
                    </a:p>
                  </a:txBody>
                  <a:tcPr marL="5443" marR="5443" marT="5443"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Draft Review and Editor's questions</a:t>
                      </a:r>
                    </a:p>
                  </a:txBody>
                  <a:tcPr marL="5443" marR="5443" marT="5443"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6:10</a:t>
                      </a:r>
                    </a:p>
                  </a:txBody>
                  <a:tcPr marL="5443" marR="5443" marT="5443"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25</a:t>
                      </a:r>
                    </a:p>
                  </a:txBody>
                  <a:tcPr marL="5443" marR="5443" marT="5443"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Verso</a:t>
                      </a:r>
                    </a:p>
                  </a:txBody>
                  <a:tcPr marL="5443" marR="5443" marT="5443" marB="0" anchor="b">
                    <a:lnL>
                      <a:noFill/>
                    </a:lnL>
                    <a:lnR>
                      <a:noFill/>
                    </a:lnR>
                    <a:lnT>
                      <a:noFill/>
                    </a:lnT>
                    <a:lnB>
                      <a:noFill/>
                    </a:lnB>
                  </a:tcPr>
                </a:tc>
                <a:extLst>
                  <a:ext uri="{0D108BD9-81ED-4DB2-BD59-A6C34878D82A}">
                    <a16:rowId xmlns:a16="http://schemas.microsoft.com/office/drawing/2014/main" val="4018236830"/>
                  </a:ext>
                </a:extLst>
              </a:tr>
              <a:tr h="185420">
                <a:tc>
                  <a:txBody>
                    <a:bodyPr/>
                    <a:lstStyle/>
                    <a:p>
                      <a:pPr algn="l" fontAlgn="b"/>
                      <a:r>
                        <a:rPr lang="en-US" sz="1800" b="0" i="0" u="none" strike="noStrike" dirty="0">
                          <a:solidFill>
                            <a:srgbClr val="000000"/>
                          </a:solidFill>
                          <a:effectLst/>
                          <a:latin typeface="Calibri" panose="020F0502020204030204" pitchFamily="34" charset="0"/>
                        </a:rPr>
                        <a:t>1.2</a:t>
                      </a:r>
                    </a:p>
                  </a:txBody>
                  <a:tcPr marL="5443" marR="5443" marT="5443"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Draft Review and Editor's questions</a:t>
                      </a:r>
                    </a:p>
                  </a:txBody>
                  <a:tcPr marL="5443" marR="5443" marT="5443"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6:35</a:t>
                      </a:r>
                    </a:p>
                  </a:txBody>
                  <a:tcPr marL="5443" marR="5443" marT="5443"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20</a:t>
                      </a:r>
                    </a:p>
                  </a:txBody>
                  <a:tcPr marL="5443" marR="5443" marT="5443"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Verso</a:t>
                      </a:r>
                    </a:p>
                  </a:txBody>
                  <a:tcPr marL="5443" marR="5443" marT="5443" marB="0" anchor="b">
                    <a:lnL>
                      <a:noFill/>
                    </a:lnL>
                    <a:lnR>
                      <a:noFill/>
                    </a:lnR>
                    <a:lnT>
                      <a:noFill/>
                    </a:lnT>
                    <a:lnB>
                      <a:noFill/>
                    </a:lnB>
                  </a:tcPr>
                </a:tc>
                <a:extLst>
                  <a:ext uri="{0D108BD9-81ED-4DB2-BD59-A6C34878D82A}">
                    <a16:rowId xmlns:a16="http://schemas.microsoft.com/office/drawing/2014/main" val="2671603049"/>
                  </a:ext>
                </a:extLst>
              </a:tr>
              <a:tr h="185420">
                <a:tc>
                  <a:txBody>
                    <a:bodyPr/>
                    <a:lstStyle/>
                    <a:p>
                      <a:pPr algn="l" fontAlgn="b"/>
                      <a:r>
                        <a:rPr lang="en-US" sz="1800" b="0" i="0" u="none" strike="noStrike" dirty="0">
                          <a:solidFill>
                            <a:srgbClr val="000000"/>
                          </a:solidFill>
                          <a:effectLst/>
                          <a:latin typeface="Calibri" panose="020F0502020204030204" pitchFamily="34" charset="0"/>
                        </a:rPr>
                        <a:t>1.3</a:t>
                      </a:r>
                    </a:p>
                  </a:txBody>
                  <a:tcPr marL="5443" marR="5443" marT="5443"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AoB / Next Call</a:t>
                      </a:r>
                    </a:p>
                  </a:txBody>
                  <a:tcPr marL="5443" marR="5443" marT="5443"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6:55</a:t>
                      </a:r>
                    </a:p>
                  </a:txBody>
                  <a:tcPr marL="5443" marR="5443" marT="5443"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5</a:t>
                      </a:r>
                    </a:p>
                  </a:txBody>
                  <a:tcPr marL="5443" marR="5443" marT="5443"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Chair</a:t>
                      </a:r>
                    </a:p>
                  </a:txBody>
                  <a:tcPr marL="5443" marR="5443" marT="5443" marB="0" anchor="b">
                    <a:lnL>
                      <a:noFill/>
                    </a:lnL>
                    <a:lnR>
                      <a:noFill/>
                    </a:lnR>
                    <a:lnT>
                      <a:noFill/>
                    </a:lnT>
                    <a:lnB>
                      <a:noFill/>
                    </a:lnB>
                  </a:tcPr>
                </a:tc>
                <a:extLst>
                  <a:ext uri="{0D108BD9-81ED-4DB2-BD59-A6C34878D82A}">
                    <a16:rowId xmlns:a16="http://schemas.microsoft.com/office/drawing/2014/main" val="814004680"/>
                  </a:ext>
                </a:extLst>
              </a:tr>
              <a:tr h="185420">
                <a:tc>
                  <a:txBody>
                    <a:bodyPr/>
                    <a:lstStyle/>
                    <a:p>
                      <a:pPr algn="l" fontAlgn="b"/>
                      <a:r>
                        <a:rPr lang="en-US" sz="1800" b="0" i="0" u="none" strike="noStrike" dirty="0">
                          <a:solidFill>
                            <a:srgbClr val="000000"/>
                          </a:solidFill>
                          <a:effectLst/>
                          <a:latin typeface="Calibri" panose="020F0502020204030204" pitchFamily="34" charset="0"/>
                        </a:rPr>
                        <a:t>1.4</a:t>
                      </a:r>
                    </a:p>
                  </a:txBody>
                  <a:tcPr marL="5443" marR="5443" marT="5443"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Close/Adjourn</a:t>
                      </a:r>
                    </a:p>
                  </a:txBody>
                  <a:tcPr marL="5443" marR="5443" marT="5443"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7:00</a:t>
                      </a:r>
                    </a:p>
                  </a:txBody>
                  <a:tcPr marL="5443" marR="5443" marT="5443" marB="0" anchor="b">
                    <a:lnL>
                      <a:noFill/>
                    </a:lnL>
                    <a:lnR>
                      <a:noFill/>
                    </a:lnR>
                    <a:lnT>
                      <a:noFill/>
                    </a:lnT>
                    <a:lnB>
                      <a:noFill/>
                    </a:lnB>
                  </a:tcPr>
                </a:tc>
                <a:tc>
                  <a:txBody>
                    <a:bodyPr/>
                    <a:lstStyle/>
                    <a:p>
                      <a:pPr algn="r" fontAlgn="b"/>
                      <a:endParaRPr lang="en-US" sz="1800" b="0" i="0" u="none" strike="noStrike" dirty="0">
                        <a:solidFill>
                          <a:srgbClr val="000000"/>
                        </a:solidFill>
                        <a:effectLst/>
                        <a:latin typeface="Calibri" panose="020F0502020204030204" pitchFamily="34" charset="0"/>
                      </a:endParaRPr>
                    </a:p>
                  </a:txBody>
                  <a:tcPr marL="5443" marR="5443" marT="5443" marB="0" anchor="b">
                    <a:lnL>
                      <a:noFill/>
                    </a:lnL>
                    <a:lnR>
                      <a:noFill/>
                    </a:lnR>
                    <a:lnT>
                      <a:noFill/>
                    </a:lnT>
                    <a:lnB>
                      <a:noFill/>
                    </a:lnB>
                  </a:tcPr>
                </a:tc>
                <a:tc>
                  <a:txBody>
                    <a:bodyPr/>
                    <a:lstStyle/>
                    <a:p>
                      <a:pPr algn="r" fontAlgn="b"/>
                      <a:endParaRPr lang="en-US" sz="1800" b="0" i="0" u="none" strike="noStrike" dirty="0">
                        <a:solidFill>
                          <a:srgbClr val="000000"/>
                        </a:solidFill>
                        <a:effectLst/>
                        <a:latin typeface="Calibri" panose="020F050202020403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275663496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268760"/>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3131840" y="1965415"/>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522801"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July 25</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812534569"/>
              </p:ext>
            </p:extLst>
          </p:nvPr>
        </p:nvGraphicFramePr>
        <p:xfrm>
          <a:off x="2411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July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August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4779150"/>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normAutofit/>
          </a:bodyPr>
          <a:lstStyle/>
          <a:p>
            <a:pPr marL="514350" indent="-514350">
              <a:buFont typeface="Arial" panose="020B0604020202020204" pitchFamily="34" charset="0"/>
              <a:buChar char="•"/>
            </a:pPr>
            <a:r>
              <a:rPr lang="en-US" dirty="0">
                <a:solidFill>
                  <a:schemeClr val="accent2">
                    <a:lumMod val="50000"/>
                  </a:schemeClr>
                </a:solidFill>
              </a:rPr>
              <a:t>Draft status and working discussion</a:t>
            </a:r>
          </a:p>
          <a:p>
            <a:pPr marL="514350" indent="-514350">
              <a:buFont typeface="Arial" panose="020B0604020202020204" pitchFamily="34" charset="0"/>
              <a:buChar char="•"/>
            </a:pPr>
            <a:endParaRPr lang="en-US" dirty="0">
              <a:solidFill>
                <a:schemeClr val="accent2">
                  <a:lumMod val="50000"/>
                </a:schemeClr>
              </a:solidFill>
            </a:endParaRPr>
          </a:p>
          <a:p>
            <a:pPr marL="0" indent="0"/>
            <a:endParaRPr lang="en-US" dirty="0"/>
          </a:p>
          <a:p>
            <a:pPr marL="0" indent="0"/>
            <a:endParaRPr lang="en-US" dirty="0"/>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2972775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normAutofit/>
          </a:bodyPr>
          <a:lstStyle/>
          <a:p>
            <a:pPr marL="514350" indent="-514350">
              <a:buFont typeface="Arial" panose="020B0604020202020204" pitchFamily="34" charset="0"/>
              <a:buChar char="•"/>
            </a:pPr>
            <a:r>
              <a:rPr lang="en-US" dirty="0">
                <a:solidFill>
                  <a:schemeClr val="accent2">
                    <a:lumMod val="50000"/>
                  </a:schemeClr>
                </a:solidFill>
              </a:rPr>
              <a:t>What does the editor need to complete draft 0?</a:t>
            </a:r>
          </a:p>
          <a:p>
            <a:pPr marL="0" indent="0"/>
            <a:endParaRPr lang="en-US" dirty="0"/>
          </a:p>
          <a:p>
            <a:pPr marL="0" indent="0"/>
            <a:endParaRPr lang="en-US" dirty="0"/>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349718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827585"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3196216"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25</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814341-1D5F-1F80-8780-EEC02E4F5139}"/>
              </a:ext>
            </a:extLst>
          </p:cNvPr>
          <p:cNvSpPr>
            <a:spLocks noGrp="1"/>
          </p:cNvSpPr>
          <p:nvPr>
            <p:ph sz="half" idx="1"/>
          </p:nvPr>
        </p:nvSpPr>
        <p:spPr>
          <a:xfrm>
            <a:off x="659799" y="4534815"/>
            <a:ext cx="6234459" cy="1324455"/>
          </a:xfrm>
        </p:spPr>
        <p:txBody>
          <a:bodyPr>
            <a:normAutofit fontScale="77500" lnSpcReduction="20000"/>
          </a:bodyPr>
          <a:lstStyle/>
          <a:p>
            <a:r>
              <a:rPr lang="en-US" dirty="0"/>
              <a:t>Cadence and Phase: Alternating weekly (25</a:t>
            </a:r>
            <a:r>
              <a:rPr lang="en-US" baseline="30000" dirty="0"/>
              <a:t>th</a:t>
            </a:r>
            <a:r>
              <a:rPr lang="en-US" dirty="0"/>
              <a:t>,1</a:t>
            </a:r>
            <a:r>
              <a:rPr lang="en-US" baseline="30000" dirty="0"/>
              <a:t>st</a:t>
            </a:r>
            <a:r>
              <a:rPr lang="en-US" dirty="0"/>
              <a:t>,8</a:t>
            </a:r>
            <a:r>
              <a:rPr lang="en-US" baseline="30000" dirty="0"/>
              <a:t>th</a:t>
            </a:r>
            <a:r>
              <a:rPr lang="en-US" dirty="0"/>
              <a:t>,22</a:t>
            </a:r>
            <a:r>
              <a:rPr lang="en-US" baseline="30000" dirty="0"/>
              <a:t>nd</a:t>
            </a:r>
            <a:r>
              <a:rPr lang="en-US" dirty="0"/>
              <a:t>,29</a:t>
            </a:r>
            <a:r>
              <a:rPr lang="en-US" baseline="30000" dirty="0"/>
              <a:t>th</a:t>
            </a:r>
            <a:r>
              <a:rPr lang="en-US" dirty="0"/>
              <a:t>,5</a:t>
            </a:r>
            <a:r>
              <a:rPr lang="en-US" baseline="30000" dirty="0"/>
              <a:t>th</a:t>
            </a:r>
            <a:r>
              <a:rPr lang="en-US" dirty="0"/>
              <a:t>)</a:t>
            </a:r>
          </a:p>
          <a:p>
            <a:r>
              <a:rPr lang="en-US" dirty="0"/>
              <a:t>Every other Tuesday 06:00 PT and Alternate Tuesdays 10:00pm (22:00) PT</a:t>
            </a:r>
          </a:p>
          <a:p>
            <a:r>
              <a:rPr lang="en-US" dirty="0"/>
              <a:t>Note: If no agenda items by end of preceding Friday (</a:t>
            </a:r>
            <a:r>
              <a:rPr lang="en-US" dirty="0" err="1"/>
              <a:t>AoA</a:t>
            </a:r>
            <a:r>
              <a:rPr lang="en-US" dirty="0"/>
              <a:t>) call will be cancelled</a:t>
            </a:r>
          </a:p>
        </p:txBody>
      </p:sp>
      <p:sp>
        <p:nvSpPr>
          <p:cNvPr id="5" name="Slide Number Placeholder 4">
            <a:extLst>
              <a:ext uri="{FF2B5EF4-FFF2-40B4-BE49-F238E27FC236}">
                <a16:creationId xmlns:a16="http://schemas.microsoft.com/office/drawing/2014/main" id="{406785A2-C9DC-0B68-3DF9-044598450FA5}"/>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26</a:t>
            </a:fld>
            <a:endParaRPr lang="en-US" altLang="en-US"/>
          </a:p>
        </p:txBody>
      </p:sp>
      <p:sp>
        <p:nvSpPr>
          <p:cNvPr id="6" name="Rectangle: Rounded Corners 5">
            <a:extLst>
              <a:ext uri="{FF2B5EF4-FFF2-40B4-BE49-F238E27FC236}">
                <a16:creationId xmlns:a16="http://schemas.microsoft.com/office/drawing/2014/main" id="{D6128047-7ED2-DE92-5BAD-3C501B584F50}"/>
              </a:ext>
            </a:extLst>
          </p:cNvPr>
          <p:cNvSpPr/>
          <p:nvPr/>
        </p:nvSpPr>
        <p:spPr bwMode="auto">
          <a:xfrm>
            <a:off x="5814138" y="3238456"/>
            <a:ext cx="1998222" cy="270030"/>
          </a:xfrm>
          <a:prstGeom prst="round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pic>
        <p:nvPicPr>
          <p:cNvPr id="7" name="Picture 6">
            <a:extLst>
              <a:ext uri="{FF2B5EF4-FFF2-40B4-BE49-F238E27FC236}">
                <a16:creationId xmlns:a16="http://schemas.microsoft.com/office/drawing/2014/main" id="{3DC2135A-9E29-AF15-43A2-F9F4C8DD4866}"/>
              </a:ext>
            </a:extLst>
          </p:cNvPr>
          <p:cNvPicPr>
            <a:picLocks noChangeAspect="1"/>
          </p:cNvPicPr>
          <p:nvPr/>
        </p:nvPicPr>
        <p:blipFill>
          <a:blip r:embed="rId2"/>
          <a:stretch>
            <a:fillRect/>
          </a:stretch>
        </p:blipFill>
        <p:spPr>
          <a:xfrm>
            <a:off x="1223628" y="1970838"/>
            <a:ext cx="6643688" cy="2478881"/>
          </a:xfrm>
          <a:prstGeom prst="rect">
            <a:avLst/>
          </a:prstGeom>
        </p:spPr>
      </p:pic>
      <p:sp>
        <p:nvSpPr>
          <p:cNvPr id="8" name="Arrow: Right 7">
            <a:extLst>
              <a:ext uri="{FF2B5EF4-FFF2-40B4-BE49-F238E27FC236}">
                <a16:creationId xmlns:a16="http://schemas.microsoft.com/office/drawing/2014/main" id="{9C2FC91A-A8F1-116D-4D29-F11F3AC1C131}"/>
              </a:ext>
            </a:extLst>
          </p:cNvPr>
          <p:cNvSpPr/>
          <p:nvPr/>
        </p:nvSpPr>
        <p:spPr bwMode="auto">
          <a:xfrm rot="1631484">
            <a:off x="576501" y="3426481"/>
            <a:ext cx="1350150"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dirty="0">
                <a:latin typeface="Tahoma" panose="020B0604030504040204" pitchFamily="34" charset="0"/>
                <a:ea typeface="Tahoma" panose="020B0604030504040204" pitchFamily="34" charset="0"/>
                <a:cs typeface="Tahoma" panose="020B0604030504040204" pitchFamily="34" charset="0"/>
              </a:rPr>
              <a:t>You are Here</a:t>
            </a:r>
          </a:p>
        </p:txBody>
      </p:sp>
      <p:sp>
        <p:nvSpPr>
          <p:cNvPr id="9" name="Oval 8">
            <a:extLst>
              <a:ext uri="{FF2B5EF4-FFF2-40B4-BE49-F238E27FC236}">
                <a16:creationId xmlns:a16="http://schemas.microsoft.com/office/drawing/2014/main" id="{51600A18-1FAB-354E-D862-6E3CAD4F7E1A}"/>
              </a:ext>
            </a:extLst>
          </p:cNvPr>
          <p:cNvSpPr/>
          <p:nvPr/>
        </p:nvSpPr>
        <p:spPr bwMode="auto">
          <a:xfrm>
            <a:off x="1963100" y="3861048"/>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0" name="Oval 9">
            <a:extLst>
              <a:ext uri="{FF2B5EF4-FFF2-40B4-BE49-F238E27FC236}">
                <a16:creationId xmlns:a16="http://schemas.microsoft.com/office/drawing/2014/main" id="{200DE58C-32C7-CE35-A13F-CA2B604AE507}"/>
              </a:ext>
            </a:extLst>
          </p:cNvPr>
          <p:cNvSpPr/>
          <p:nvPr/>
        </p:nvSpPr>
        <p:spPr bwMode="auto">
          <a:xfrm>
            <a:off x="4210839" y="3591018"/>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1" name="Oval 10">
            <a:extLst>
              <a:ext uri="{FF2B5EF4-FFF2-40B4-BE49-F238E27FC236}">
                <a16:creationId xmlns:a16="http://schemas.microsoft.com/office/drawing/2014/main" id="{2AD17A37-3FD4-CC99-A660-9E5E15502772}"/>
              </a:ext>
            </a:extLst>
          </p:cNvPr>
          <p:cNvSpPr/>
          <p:nvPr/>
        </p:nvSpPr>
        <p:spPr bwMode="auto">
          <a:xfrm>
            <a:off x="7164288" y="4498463"/>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2" name="Rectangle: Rounded Corners 11">
            <a:extLst>
              <a:ext uri="{FF2B5EF4-FFF2-40B4-BE49-F238E27FC236}">
                <a16:creationId xmlns:a16="http://schemas.microsoft.com/office/drawing/2014/main" id="{4F81031A-8202-220D-CCFA-68EF62DD38AC}"/>
              </a:ext>
            </a:extLst>
          </p:cNvPr>
          <p:cNvSpPr/>
          <p:nvPr/>
        </p:nvSpPr>
        <p:spPr bwMode="auto">
          <a:xfrm>
            <a:off x="5760132" y="3210278"/>
            <a:ext cx="2052228" cy="298208"/>
          </a:xfrm>
          <a:prstGeom prst="roundRect">
            <a:avLst/>
          </a:prstGeom>
          <a:solidFill>
            <a:srgbClr val="00B8FF">
              <a:alpha val="38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3" name="Arrow: Right 12">
            <a:extLst>
              <a:ext uri="{FF2B5EF4-FFF2-40B4-BE49-F238E27FC236}">
                <a16:creationId xmlns:a16="http://schemas.microsoft.com/office/drawing/2014/main" id="{4F03A427-B108-7B68-F748-C0199369700F}"/>
              </a:ext>
            </a:extLst>
          </p:cNvPr>
          <p:cNvSpPr/>
          <p:nvPr/>
        </p:nvSpPr>
        <p:spPr bwMode="auto">
          <a:xfrm rot="2197658" flipH="1">
            <a:off x="7572659" y="3395154"/>
            <a:ext cx="1085814" cy="802076"/>
          </a:xfrm>
          <a:prstGeom prst="right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336947" eaLnBrk="1" hangingPunct="1">
              <a:buClr>
                <a:srgbClr val="000000"/>
              </a:buClr>
              <a:buSzPct val="100000"/>
            </a:pPr>
            <a: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September Interim</a:t>
            </a:r>
          </a:p>
        </p:txBody>
      </p:sp>
      <p:sp>
        <p:nvSpPr>
          <p:cNvPr id="14" name="Oval 13">
            <a:extLst>
              <a:ext uri="{FF2B5EF4-FFF2-40B4-BE49-F238E27FC236}">
                <a16:creationId xmlns:a16="http://schemas.microsoft.com/office/drawing/2014/main" id="{D4AE4B3C-0B44-F154-3155-5CF90B6CC6DF}"/>
              </a:ext>
            </a:extLst>
          </p:cNvPr>
          <p:cNvSpPr/>
          <p:nvPr/>
        </p:nvSpPr>
        <p:spPr bwMode="auto">
          <a:xfrm>
            <a:off x="6354198" y="2942946"/>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5" name="Title 1">
            <a:extLst>
              <a:ext uri="{FF2B5EF4-FFF2-40B4-BE49-F238E27FC236}">
                <a16:creationId xmlns:a16="http://schemas.microsoft.com/office/drawing/2014/main" id="{3B88DAAF-FEC0-0DEB-1E67-083F56323E3D}"/>
              </a:ext>
            </a:extLst>
          </p:cNvPr>
          <p:cNvSpPr>
            <a:spLocks noGrp="1" noChangeArrowheads="1"/>
          </p:cNvSpPr>
          <p:nvPr>
            <p:ph type="title"/>
          </p:nvPr>
        </p:nvSpPr>
        <p:spPr>
          <a:xfrm>
            <a:off x="755577" y="1371602"/>
            <a:ext cx="7764463" cy="424545"/>
          </a:xfrm>
        </p:spPr>
        <p:txBody>
          <a:bodyPr wrap="square" anchor="ctr">
            <a:normAutofit fontScale="90000"/>
          </a:bodyPr>
          <a:lstStyle/>
          <a:p>
            <a:r>
              <a:rPr lang="en-US" dirty="0"/>
              <a:t>Interim Virtual Meeting (telecon) Schedule</a:t>
            </a:r>
            <a:endParaRPr lang="en-US" altLang="en-US" dirty="0"/>
          </a:p>
        </p:txBody>
      </p:sp>
      <p:sp>
        <p:nvSpPr>
          <p:cNvPr id="16" name="Arrow: Right 15">
            <a:extLst>
              <a:ext uri="{FF2B5EF4-FFF2-40B4-BE49-F238E27FC236}">
                <a16:creationId xmlns:a16="http://schemas.microsoft.com/office/drawing/2014/main" id="{51BA03B4-20CB-BC98-C89D-8D6C230261D4}"/>
              </a:ext>
            </a:extLst>
          </p:cNvPr>
          <p:cNvSpPr/>
          <p:nvPr/>
        </p:nvSpPr>
        <p:spPr bwMode="auto">
          <a:xfrm>
            <a:off x="3340459" y="2564253"/>
            <a:ext cx="756084"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sz="1350" dirty="0">
                <a:solidFill>
                  <a:srgbClr val="FF0000"/>
                </a:solidFill>
                <a:latin typeface="Tahoma" panose="020B0604030504040204" pitchFamily="34" charset="0"/>
                <a:ea typeface="Tahoma" panose="020B0604030504040204" pitchFamily="34" charset="0"/>
                <a:cs typeface="Tahoma" panose="020B0604030504040204" pitchFamily="34" charset="0"/>
              </a:rPr>
              <a:t>Next</a:t>
            </a:r>
          </a:p>
        </p:txBody>
      </p:sp>
      <p:sp>
        <p:nvSpPr>
          <p:cNvPr id="2" name="Oval 1">
            <a:extLst>
              <a:ext uri="{FF2B5EF4-FFF2-40B4-BE49-F238E27FC236}">
                <a16:creationId xmlns:a16="http://schemas.microsoft.com/office/drawing/2014/main" id="{72807EA8-49F2-9363-C70E-A5509C7501CE}"/>
              </a:ext>
            </a:extLst>
          </p:cNvPr>
          <p:cNvSpPr/>
          <p:nvPr/>
        </p:nvSpPr>
        <p:spPr bwMode="auto">
          <a:xfrm>
            <a:off x="4210839" y="2672265"/>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4" name="Oval 3">
            <a:extLst>
              <a:ext uri="{FF2B5EF4-FFF2-40B4-BE49-F238E27FC236}">
                <a16:creationId xmlns:a16="http://schemas.microsoft.com/office/drawing/2014/main" id="{50A06556-4E59-AB0C-86AC-6EA6AD98465D}"/>
              </a:ext>
            </a:extLst>
          </p:cNvPr>
          <p:cNvSpPr/>
          <p:nvPr/>
        </p:nvSpPr>
        <p:spPr bwMode="auto">
          <a:xfrm>
            <a:off x="4210839" y="2996952"/>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7541ADD9-DB0E-6747-D184-479D8F4A6FD4}"/>
              </a:ext>
            </a:extLst>
          </p:cNvPr>
          <p:cNvSpPr/>
          <p:nvPr/>
        </p:nvSpPr>
        <p:spPr bwMode="auto">
          <a:xfrm>
            <a:off x="7164288" y="4833156"/>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9" name="TextBox 18">
            <a:extLst>
              <a:ext uri="{FF2B5EF4-FFF2-40B4-BE49-F238E27FC236}">
                <a16:creationId xmlns:a16="http://schemas.microsoft.com/office/drawing/2014/main" id="{200235C2-3AD9-E064-29C9-776AC368D803}"/>
              </a:ext>
            </a:extLst>
          </p:cNvPr>
          <p:cNvSpPr txBox="1"/>
          <p:nvPr/>
        </p:nvSpPr>
        <p:spPr>
          <a:xfrm>
            <a:off x="7484517" y="4436786"/>
            <a:ext cx="1225702" cy="715581"/>
          </a:xfrm>
          <a:prstGeom prst="rect">
            <a:avLst/>
          </a:prstGeom>
          <a:noFill/>
        </p:spPr>
        <p:txBody>
          <a:bodyPr wrap="square" rtlCol="0">
            <a:spAutoFit/>
          </a:bodyPr>
          <a:lstStyle/>
          <a:p>
            <a:r>
              <a:rPr lang="en-US" sz="1350" dirty="0">
                <a:solidFill>
                  <a:srgbClr val="C00000"/>
                </a:solidFill>
              </a:rPr>
              <a:t>06:00 PT</a:t>
            </a:r>
          </a:p>
          <a:p>
            <a:endParaRPr lang="en-US" sz="1350" dirty="0">
              <a:solidFill>
                <a:srgbClr val="C00000"/>
              </a:solidFill>
            </a:endParaRPr>
          </a:p>
          <a:p>
            <a:r>
              <a:rPr lang="en-US" sz="1350" dirty="0">
                <a:solidFill>
                  <a:schemeClr val="accent6">
                    <a:lumMod val="75000"/>
                  </a:schemeClr>
                </a:solidFill>
              </a:rPr>
              <a:t>22:00 PT</a:t>
            </a:r>
          </a:p>
        </p:txBody>
      </p:sp>
      <p:sp>
        <p:nvSpPr>
          <p:cNvPr id="20" name="Oval 19">
            <a:extLst>
              <a:ext uri="{FF2B5EF4-FFF2-40B4-BE49-F238E27FC236}">
                <a16:creationId xmlns:a16="http://schemas.microsoft.com/office/drawing/2014/main" id="{D55CEE01-86B4-F9F2-7E0E-D673FC608279}"/>
              </a:ext>
            </a:extLst>
          </p:cNvPr>
          <p:cNvSpPr/>
          <p:nvPr/>
        </p:nvSpPr>
        <p:spPr bwMode="auto">
          <a:xfrm>
            <a:off x="4210839" y="3278441"/>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21" name="Oval 20">
            <a:extLst>
              <a:ext uri="{FF2B5EF4-FFF2-40B4-BE49-F238E27FC236}">
                <a16:creationId xmlns:a16="http://schemas.microsoft.com/office/drawing/2014/main" id="{3B95765D-497C-4E0A-CC45-44FC3E878B3C}"/>
              </a:ext>
            </a:extLst>
          </p:cNvPr>
          <p:cNvSpPr/>
          <p:nvPr/>
        </p:nvSpPr>
        <p:spPr bwMode="auto">
          <a:xfrm>
            <a:off x="4210839" y="3886743"/>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22" name="Oval 21">
            <a:extLst>
              <a:ext uri="{FF2B5EF4-FFF2-40B4-BE49-F238E27FC236}">
                <a16:creationId xmlns:a16="http://schemas.microsoft.com/office/drawing/2014/main" id="{42853D9E-9EC6-FCBB-B00B-65548F76FBD6}"/>
              </a:ext>
            </a:extLst>
          </p:cNvPr>
          <p:cNvSpPr/>
          <p:nvPr/>
        </p:nvSpPr>
        <p:spPr bwMode="auto">
          <a:xfrm>
            <a:off x="6354198" y="2657371"/>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841719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25627-0196-C9CF-7CE7-E316C1B92B31}"/>
              </a:ext>
            </a:extLst>
          </p:cNvPr>
          <p:cNvSpPr>
            <a:spLocks noGrp="1"/>
          </p:cNvSpPr>
          <p:nvPr>
            <p:ph type="title"/>
          </p:nvPr>
        </p:nvSpPr>
        <p:spPr/>
        <p:txBody>
          <a:bodyPr/>
          <a:lstStyle/>
          <a:p>
            <a:r>
              <a:rPr lang="en-US" dirty="0"/>
              <a:t>Interim Virtual Meeting (telecon) Schedule</a:t>
            </a:r>
          </a:p>
        </p:txBody>
      </p:sp>
      <p:sp>
        <p:nvSpPr>
          <p:cNvPr id="5" name="Slide Number Placeholder 4">
            <a:extLst>
              <a:ext uri="{FF2B5EF4-FFF2-40B4-BE49-F238E27FC236}">
                <a16:creationId xmlns:a16="http://schemas.microsoft.com/office/drawing/2014/main" id="{AC1658AE-7307-D4D0-A6C6-BFCCED487B07}"/>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27</a:t>
            </a:fld>
            <a:endParaRPr lang="en-US" altLang="en-US"/>
          </a:p>
        </p:txBody>
      </p:sp>
      <p:graphicFrame>
        <p:nvGraphicFramePr>
          <p:cNvPr id="10" name="Table 9">
            <a:extLst>
              <a:ext uri="{FF2B5EF4-FFF2-40B4-BE49-F238E27FC236}">
                <a16:creationId xmlns:a16="http://schemas.microsoft.com/office/drawing/2014/main" id="{AA58805B-783A-EB46-B857-5A9DB17E11D8}"/>
              </a:ext>
            </a:extLst>
          </p:cNvPr>
          <p:cNvGraphicFramePr>
            <a:graphicFrameLocks noGrp="1"/>
          </p:cNvGraphicFramePr>
          <p:nvPr>
            <p:extLst>
              <p:ext uri="{D42A27DB-BD31-4B8C-83A1-F6EECF244321}">
                <p14:modId xmlns:p14="http://schemas.microsoft.com/office/powerpoint/2010/main" val="3062666937"/>
              </p:ext>
            </p:extLst>
          </p:nvPr>
        </p:nvGraphicFramePr>
        <p:xfrm>
          <a:off x="1223628" y="2186863"/>
          <a:ext cx="7236806" cy="2646299"/>
        </p:xfrm>
        <a:graphic>
          <a:graphicData uri="http://schemas.openxmlformats.org/drawingml/2006/table">
            <a:tbl>
              <a:tblPr firstRow="1" firstCol="1" bandRow="1">
                <a:tableStyleId>{5C22544A-7EE6-4342-B048-85BDC9FD1C3A}</a:tableStyleId>
              </a:tblPr>
              <a:tblGrid>
                <a:gridCol w="1478194">
                  <a:extLst>
                    <a:ext uri="{9D8B030D-6E8A-4147-A177-3AD203B41FA5}">
                      <a16:colId xmlns:a16="http://schemas.microsoft.com/office/drawing/2014/main" val="491337257"/>
                    </a:ext>
                  </a:extLst>
                </a:gridCol>
                <a:gridCol w="1439653">
                  <a:extLst>
                    <a:ext uri="{9D8B030D-6E8A-4147-A177-3AD203B41FA5}">
                      <a16:colId xmlns:a16="http://schemas.microsoft.com/office/drawing/2014/main" val="2701795552"/>
                    </a:ext>
                  </a:extLst>
                </a:gridCol>
                <a:gridCol w="1439653">
                  <a:extLst>
                    <a:ext uri="{9D8B030D-6E8A-4147-A177-3AD203B41FA5}">
                      <a16:colId xmlns:a16="http://schemas.microsoft.com/office/drawing/2014/main" val="638832038"/>
                    </a:ext>
                  </a:extLst>
                </a:gridCol>
                <a:gridCol w="1439653">
                  <a:extLst>
                    <a:ext uri="{9D8B030D-6E8A-4147-A177-3AD203B41FA5}">
                      <a16:colId xmlns:a16="http://schemas.microsoft.com/office/drawing/2014/main" val="1551974363"/>
                    </a:ext>
                  </a:extLst>
                </a:gridCol>
                <a:gridCol w="1439653">
                  <a:extLst>
                    <a:ext uri="{9D8B030D-6E8A-4147-A177-3AD203B41FA5}">
                      <a16:colId xmlns:a16="http://schemas.microsoft.com/office/drawing/2014/main" val="1282042263"/>
                    </a:ext>
                  </a:extLst>
                </a:gridCol>
              </a:tblGrid>
              <a:tr h="243740">
                <a:tc>
                  <a:txBody>
                    <a:bodyPr/>
                    <a:lstStyle/>
                    <a:p>
                      <a:pPr marL="0" marR="0">
                        <a:lnSpc>
                          <a:spcPct val="107000"/>
                        </a:lnSpc>
                        <a:spcBef>
                          <a:spcPts val="0"/>
                        </a:spcBef>
                        <a:spcAft>
                          <a:spcPts val="0"/>
                        </a:spcAft>
                      </a:pPr>
                      <a:r>
                        <a:rPr lang="en-US" sz="1500">
                          <a:effectLst/>
                        </a:rPr>
                        <a:t>Date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San Diego</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Berlin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Beijing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Seoul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14347360"/>
                  </a:ext>
                </a:extLst>
              </a:tr>
              <a:tr h="243740">
                <a:tc>
                  <a:txBody>
                    <a:bodyPr/>
                    <a:lstStyle/>
                    <a:p>
                      <a:pPr marL="0" marR="0">
                        <a:lnSpc>
                          <a:spcPct val="107000"/>
                        </a:lnSpc>
                        <a:spcBef>
                          <a:spcPts val="0"/>
                        </a:spcBef>
                        <a:spcAft>
                          <a:spcPts val="0"/>
                        </a:spcAft>
                      </a:pPr>
                      <a:r>
                        <a:rPr lang="en-US" sz="1500" dirty="0">
                          <a:effectLst/>
                        </a:rPr>
                        <a:t>July 25th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06:00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15:00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22:00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60889249"/>
                  </a:ext>
                </a:extLst>
              </a:tr>
              <a:tr h="243740">
                <a:tc>
                  <a:txBody>
                    <a:bodyPr/>
                    <a:lstStyle/>
                    <a:p>
                      <a:pPr marL="0" marR="0">
                        <a:lnSpc>
                          <a:spcPct val="107000"/>
                        </a:lnSpc>
                        <a:spcBef>
                          <a:spcPts val="0"/>
                        </a:spcBef>
                        <a:spcAft>
                          <a:spcPts val="0"/>
                        </a:spcAft>
                      </a:pPr>
                      <a:r>
                        <a:rPr lang="en-US" sz="1500" b="1" dirty="0">
                          <a:effectLst/>
                        </a:rPr>
                        <a:t>August 1st</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dirty="0">
                          <a:effectLst/>
                        </a:rPr>
                        <a:t>22:00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a:effectLst/>
                        </a:rPr>
                        <a:t>07:00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a:effectLst/>
                        </a:rPr>
                        <a:t>13:00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dirty="0">
                          <a:effectLst/>
                        </a:rPr>
                        <a:t>14:00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30617960"/>
                  </a:ext>
                </a:extLst>
              </a:tr>
              <a:tr h="243740">
                <a:tc>
                  <a:txBody>
                    <a:bodyPr/>
                    <a:lstStyle/>
                    <a:p>
                      <a:pPr marL="0" marR="0">
                        <a:lnSpc>
                          <a:spcPct val="107000"/>
                        </a:lnSpc>
                        <a:spcBef>
                          <a:spcPts val="0"/>
                        </a:spcBef>
                        <a:spcAft>
                          <a:spcPts val="0"/>
                        </a:spcAft>
                      </a:pPr>
                      <a:r>
                        <a:rPr lang="en-US" sz="1500" dirty="0">
                          <a:effectLst/>
                        </a:rPr>
                        <a:t>August 8th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06:00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15:00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43835139"/>
                  </a:ext>
                </a:extLst>
              </a:tr>
              <a:tr h="243740">
                <a:tc>
                  <a:txBody>
                    <a:bodyPr/>
                    <a:lstStyle/>
                    <a:p>
                      <a:pPr marL="0" marR="0">
                        <a:lnSpc>
                          <a:spcPct val="107000"/>
                        </a:lnSpc>
                        <a:spcBef>
                          <a:spcPts val="0"/>
                        </a:spcBef>
                        <a:spcAft>
                          <a:spcPts val="0"/>
                        </a:spcAft>
                      </a:pPr>
                      <a:r>
                        <a:rPr lang="en-US" sz="1500">
                          <a:effectLst/>
                        </a:rPr>
                        <a:t>August 15th</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07:00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13:00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14:00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55300300"/>
                  </a:ext>
                </a:extLst>
              </a:tr>
              <a:tr h="500402">
                <a:tc>
                  <a:txBody>
                    <a:bodyPr/>
                    <a:lstStyle/>
                    <a:p>
                      <a:pPr marL="0" marR="0">
                        <a:lnSpc>
                          <a:spcPct val="107000"/>
                        </a:lnSpc>
                        <a:spcBef>
                          <a:spcPts val="0"/>
                        </a:spcBef>
                        <a:spcAft>
                          <a:spcPts val="0"/>
                        </a:spcAft>
                      </a:pPr>
                      <a:r>
                        <a:rPr lang="en-US" sz="1500" dirty="0">
                          <a:effectLst/>
                        </a:rPr>
                        <a:t>August 22nd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06:00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15:00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9830263"/>
                  </a:ext>
                </a:extLst>
              </a:tr>
              <a:tr h="243740">
                <a:tc>
                  <a:txBody>
                    <a:bodyPr/>
                    <a:lstStyle/>
                    <a:p>
                      <a:pPr marL="0" marR="0">
                        <a:lnSpc>
                          <a:spcPct val="107000"/>
                        </a:lnSpc>
                        <a:spcBef>
                          <a:spcPts val="0"/>
                        </a:spcBef>
                        <a:spcAft>
                          <a:spcPts val="0"/>
                        </a:spcAft>
                      </a:pPr>
                      <a:r>
                        <a:rPr lang="en-US" sz="1500" dirty="0">
                          <a:effectLst/>
                        </a:rPr>
                        <a:t>August 29th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07:00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13:00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14:00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93136748"/>
                  </a:ext>
                </a:extLst>
              </a:tr>
              <a:tr h="683457">
                <a:tc>
                  <a:txBody>
                    <a:bodyPr/>
                    <a:lstStyle/>
                    <a:p>
                      <a:pPr marL="0" marR="0">
                        <a:lnSpc>
                          <a:spcPct val="107000"/>
                        </a:lnSpc>
                        <a:spcBef>
                          <a:spcPts val="0"/>
                        </a:spcBef>
                        <a:spcAft>
                          <a:spcPts val="0"/>
                        </a:spcAft>
                      </a:pPr>
                      <a:r>
                        <a:rPr lang="en-US" sz="1500">
                          <a:effectLst/>
                        </a:rPr>
                        <a:t>September 5th</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06:00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15:00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22:00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85295172"/>
                  </a:ext>
                </a:extLst>
              </a:tr>
            </a:tbl>
          </a:graphicData>
        </a:graphic>
      </p:graphicFrame>
      <p:sp>
        <p:nvSpPr>
          <p:cNvPr id="3" name="Arrow: Right 2">
            <a:extLst>
              <a:ext uri="{FF2B5EF4-FFF2-40B4-BE49-F238E27FC236}">
                <a16:creationId xmlns:a16="http://schemas.microsoft.com/office/drawing/2014/main" id="{E876E94F-3CCD-EB03-D063-FD199D9BBEDF}"/>
              </a:ext>
            </a:extLst>
          </p:cNvPr>
          <p:cNvSpPr/>
          <p:nvPr/>
        </p:nvSpPr>
        <p:spPr bwMode="auto">
          <a:xfrm>
            <a:off x="533437" y="2289597"/>
            <a:ext cx="582179"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r" defTabSz="336947" eaLnBrk="1" hangingPunct="1">
              <a:buClr>
                <a:srgbClr val="000000"/>
              </a:buClr>
              <a:buSzPct val="100000"/>
            </a:pPr>
            <a:r>
              <a:rPr lang="en-US" dirty="0">
                <a:latin typeface="Tahoma" panose="020B0604030504040204" pitchFamily="34" charset="0"/>
                <a:ea typeface="Tahoma" panose="020B0604030504040204" pitchFamily="34" charset="0"/>
                <a:cs typeface="Tahoma" panose="020B0604030504040204" pitchFamily="34" charset="0"/>
              </a:rPr>
              <a:t>Now</a:t>
            </a:r>
          </a:p>
        </p:txBody>
      </p:sp>
      <p:sp>
        <p:nvSpPr>
          <p:cNvPr id="4" name="Arrow: Right 3">
            <a:extLst>
              <a:ext uri="{FF2B5EF4-FFF2-40B4-BE49-F238E27FC236}">
                <a16:creationId xmlns:a16="http://schemas.microsoft.com/office/drawing/2014/main" id="{46948469-E6C8-C3D3-C6AE-1DD7FD783411}"/>
              </a:ext>
            </a:extLst>
          </p:cNvPr>
          <p:cNvSpPr/>
          <p:nvPr/>
        </p:nvSpPr>
        <p:spPr bwMode="auto">
          <a:xfrm>
            <a:off x="611560" y="2532700"/>
            <a:ext cx="582179"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r" defTabSz="336947" eaLnBrk="1" hangingPunct="1">
              <a:buClr>
                <a:srgbClr val="000000"/>
              </a:buClr>
              <a:buSzPct val="100000"/>
            </a:pPr>
            <a:r>
              <a:rPr lang="en-US" dirty="0">
                <a:latin typeface="Tahoma" panose="020B0604030504040204" pitchFamily="34" charset="0"/>
                <a:ea typeface="Tahoma" panose="020B0604030504040204" pitchFamily="34" charset="0"/>
                <a:cs typeface="Tahoma" panose="020B0604030504040204" pitchFamily="34" charset="0"/>
              </a:rPr>
              <a:t>Next</a:t>
            </a:r>
          </a:p>
        </p:txBody>
      </p:sp>
    </p:spTree>
    <p:extLst>
      <p:ext uri="{BB962C8B-B14F-4D97-AF65-F5344CB8AC3E}">
        <p14:creationId xmlns:p14="http://schemas.microsoft.com/office/powerpoint/2010/main" val="3838012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4178424" cy="5012879"/>
          </a:xfrm>
        </p:spPr>
        <p:txBody>
          <a:bodyPr wrap="square" anchor="t">
            <a:normAutofit/>
          </a:bodyPr>
          <a:lstStyle/>
          <a:p>
            <a:pPr marL="0" indent="0"/>
            <a:r>
              <a:rPr lang="en-US" dirty="0"/>
              <a:t>September Wireless Interim, Atlanta, GA, USA</a:t>
            </a:r>
          </a:p>
          <a:p>
            <a:pPr marL="0" indent="0"/>
            <a:endParaRPr lang="en-US" dirty="0"/>
          </a:p>
          <a:p>
            <a:pPr marL="457200" indent="-457200">
              <a:buFont typeface="Arial" panose="020B0604020202020204" pitchFamily="34" charset="0"/>
              <a:buChar char="•"/>
            </a:pPr>
            <a:r>
              <a:rPr lang="en-US" dirty="0"/>
              <a:t>Early Bird Deadline 28-July-2023!</a:t>
            </a:r>
          </a:p>
          <a:p>
            <a:pPr marL="457200" indent="-457200">
              <a:buFont typeface="Arial" panose="020B0604020202020204" pitchFamily="34" charset="0"/>
              <a:buChar char="•"/>
            </a:pPr>
            <a:r>
              <a:rPr lang="en-US" dirty="0">
                <a:hlinkClick r:id="rId2"/>
              </a:rPr>
              <a:t>Registration Link</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0" indent="0"/>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28</a:t>
            </a:fld>
            <a:endParaRPr lang="en-US" altLang="en-US"/>
          </a:p>
        </p:txBody>
      </p:sp>
      <p:pic>
        <p:nvPicPr>
          <p:cNvPr id="2" name="Picture 2">
            <a:extLst>
              <a:ext uri="{FF2B5EF4-FFF2-40B4-BE49-F238E27FC236}">
                <a16:creationId xmlns:a16="http://schemas.microsoft.com/office/drawing/2014/main" id="{B850EE25-C63E-7B54-7F8C-94ACBD442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445561"/>
            <a:ext cx="3652775" cy="4868863"/>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B5ABF83A-D112-9D2D-BAA2-0F70D3B3E9E6}"/>
              </a:ext>
            </a:extLst>
          </p:cNvPr>
          <p:cNvSpPr/>
          <p:nvPr/>
        </p:nvSpPr>
        <p:spPr bwMode="auto">
          <a:xfrm>
            <a:off x="467544" y="5661249"/>
            <a:ext cx="4320480" cy="510952"/>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FF0000"/>
                </a:solidFill>
                <a:effectLst/>
                <a:latin typeface="STXihei" panose="020B0503020204020204" pitchFamily="2" charset="-122"/>
                <a:ea typeface="STXihei" panose="020B0503020204020204" pitchFamily="2" charset="-122"/>
                <a:cs typeface="ＭＳ Ｐゴシック" charset="0"/>
              </a:rPr>
              <a:t>Actual Picture of outside the Grand Hyatt in Buckhead</a:t>
            </a:r>
          </a:p>
        </p:txBody>
      </p:sp>
    </p:spTree>
    <p:extLst>
      <p:ext uri="{BB962C8B-B14F-4D97-AF65-F5344CB8AC3E}">
        <p14:creationId xmlns:p14="http://schemas.microsoft.com/office/powerpoint/2010/main" val="3198796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29</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755576" y="685800"/>
            <a:ext cx="7764463" cy="754063"/>
          </a:xfrm>
        </p:spPr>
        <p:txBody>
          <a:bodyPr vert="horz" lIns="0" tIns="0" rIns="0" bIns="0" rtlCol="0" anchor="t" anchorCtr="0">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609600" y="1371600"/>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4567238" y="2930462"/>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457201"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427034"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427035"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30</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95288</TotalTime>
  <Words>2046</Words>
  <Application>Microsoft Office PowerPoint</Application>
  <PresentationFormat>On-screen Show (4:3)</PresentationFormat>
  <Paragraphs>343</Paragraphs>
  <Slides>30</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30</vt:i4>
      </vt:variant>
    </vt:vector>
  </HeadingPairs>
  <TitlesOfParts>
    <vt:vector size="45" baseType="lpstr">
      <vt:lpstr>STXihei</vt: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1_Office Theme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Proposed Agenda</vt:lpstr>
      <vt:lpstr>Recap</vt:lpstr>
      <vt:lpstr>5.2.b Scope of the project (As approved): </vt:lpstr>
      <vt:lpstr>Project Schedule (working baseline)</vt:lpstr>
      <vt:lpstr>Schedule Major Milestones</vt:lpstr>
      <vt:lpstr>Technical Discussion</vt:lpstr>
      <vt:lpstr>Discussion Topics</vt:lpstr>
      <vt:lpstr>Editor’s Corner</vt:lpstr>
      <vt:lpstr>Discussion Topics</vt:lpstr>
      <vt:lpstr>Next Steps</vt:lpstr>
      <vt:lpstr>Interim Virtual Meeting (telecon) Schedule</vt:lpstr>
      <vt:lpstr>Interim Virtual Meeting (telecon)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330</cp:revision>
  <cp:lastPrinted>2000-03-07T00:55:37Z</cp:lastPrinted>
  <dcterms:created xsi:type="dcterms:W3CDTF">2016-01-17T22:48:36Z</dcterms:created>
  <dcterms:modified xsi:type="dcterms:W3CDTF">2023-07-25T04:52:43Z</dcterms:modified>
  <cp:category/>
</cp:coreProperties>
</file>