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 id="2147483673" r:id="rId3"/>
    <p:sldMasterId id="2147483660" r:id="rId4"/>
  </p:sldMasterIdLst>
  <p:notesMasterIdLst>
    <p:notesMasterId r:id="rId14"/>
  </p:notesMasterIdLst>
  <p:handoutMasterIdLst>
    <p:handoutMasterId r:id="rId15"/>
  </p:handoutMasterIdLst>
  <p:sldIdLst>
    <p:sldId id="259" r:id="rId5"/>
    <p:sldId id="258" r:id="rId6"/>
    <p:sldId id="398" r:id="rId7"/>
    <p:sldId id="310" r:id="rId8"/>
    <p:sldId id="257" r:id="rId9"/>
    <p:sldId id="299" r:id="rId10"/>
    <p:sldId id="311" r:id="rId11"/>
    <p:sldId id="404" r:id="rId12"/>
    <p:sldId id="26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3537" autoAdjust="0"/>
  </p:normalViewPr>
  <p:slideViewPr>
    <p:cSldViewPr>
      <p:cViewPr varScale="1">
        <p:scale>
          <a:sx n="119" d="100"/>
          <a:sy n="119" d="100"/>
        </p:scale>
        <p:origin x="141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p:scale>
          <a:sx n="100" d="100"/>
          <a:sy n="100" d="100"/>
        </p:scale>
        <p:origin x="3528" y="-3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802.15-23-0423-00-0000</a:t>
            </a:r>
            <a:endParaRPr lang="en-US" altLang="en-US"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Jan 2020</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47700" y="401636"/>
            <a:ext cx="55911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802.15-23-0423-00-0000</a:t>
            </a:r>
            <a:endParaRPr lang="en-US" altLang="en-US" dirty="0"/>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Jan 2020</a:t>
            </a:r>
            <a:endParaRPr lang="en-US" altLang="en-US"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54050" y="311147"/>
            <a:ext cx="5645150" cy="726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a:t>doc.: IEEE 802.15-23-0423-00-0000</a:t>
            </a:r>
            <a:endParaRPr lang="en-US" altLang="en-US" dirty="0"/>
          </a:p>
        </p:txBody>
      </p:sp>
      <p:sp>
        <p:nvSpPr>
          <p:cNvPr id="5" name="Date Placeholder 4"/>
          <p:cNvSpPr>
            <a:spLocks noGrp="1"/>
          </p:cNvSpPr>
          <p:nvPr>
            <p:ph type="dt" idx="11"/>
          </p:nvPr>
        </p:nvSpPr>
        <p:spPr>
          <a:xfrm>
            <a:off x="654050" y="95706"/>
            <a:ext cx="2736850" cy="215444"/>
          </a:xfrm>
        </p:spPr>
        <p:txBody>
          <a:bodyPr/>
          <a:lstStyle/>
          <a:p>
            <a:r>
              <a:rPr lang="en-US" altLang="en-US"/>
              <a:t>Jan 2020</a:t>
            </a:r>
            <a:endParaRPr lang="en-US" altLang="en-US" dirty="0"/>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802.15-23-0423-00-0000</a:t>
            </a:r>
            <a:endParaRPr lang="en-US" altLang="en-US" dirty="0"/>
          </a:p>
        </p:txBody>
      </p:sp>
      <p:sp>
        <p:nvSpPr>
          <p:cNvPr id="5" name="Date Placeholder 4"/>
          <p:cNvSpPr>
            <a:spLocks noGrp="1"/>
          </p:cNvSpPr>
          <p:nvPr>
            <p:ph type="dt" idx="11"/>
          </p:nvPr>
        </p:nvSpPr>
        <p:spPr/>
        <p:txBody>
          <a:bodyPr/>
          <a:lstStyle/>
          <a:p>
            <a:r>
              <a:rPr lang="en-US" altLang="en-US"/>
              <a:t>Jan 2020</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802.15-23-0423-00-0000</a:t>
            </a:r>
            <a:endParaRPr lang="en-US" altLang="en-US" dirty="0"/>
          </a:p>
        </p:txBody>
      </p:sp>
      <p:sp>
        <p:nvSpPr>
          <p:cNvPr id="5" name="Date Placeholder 4"/>
          <p:cNvSpPr>
            <a:spLocks noGrp="1"/>
          </p:cNvSpPr>
          <p:nvPr>
            <p:ph type="dt" idx="11"/>
          </p:nvPr>
        </p:nvSpPr>
        <p:spPr/>
        <p:txBody>
          <a:bodyPr/>
          <a:lstStyle/>
          <a:p>
            <a:r>
              <a:rPr lang="en-US" altLang="en-US"/>
              <a:t>Jan 2020</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4</a:t>
            </a:fld>
            <a:endParaRPr lang="en-US" altLang="en-US"/>
          </a:p>
        </p:txBody>
      </p:sp>
    </p:spTree>
    <p:extLst>
      <p:ext uri="{BB962C8B-B14F-4D97-AF65-F5344CB8AC3E}">
        <p14:creationId xmlns:p14="http://schemas.microsoft.com/office/powerpoint/2010/main" val="3658593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802.15-23-0423-00-0000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841610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802.15-23-0423-00-0000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6</a:t>
            </a:fld>
            <a:endParaRPr lang="en-US"/>
          </a:p>
        </p:txBody>
      </p:sp>
    </p:spTree>
    <p:extLst>
      <p:ext uri="{BB962C8B-B14F-4D97-AF65-F5344CB8AC3E}">
        <p14:creationId xmlns:p14="http://schemas.microsoft.com/office/powerpoint/2010/main" val="1100066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802.15-23-0423-00-0000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Jan 2020</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7</a:t>
            </a:fld>
            <a:endParaRPr lang="en-GB" altLang="en-US"/>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dirty="0"/>
          </a:p>
        </p:txBody>
      </p:sp>
    </p:spTree>
    <p:extLst>
      <p:ext uri="{BB962C8B-B14F-4D97-AF65-F5344CB8AC3E}">
        <p14:creationId xmlns:p14="http://schemas.microsoft.com/office/powerpoint/2010/main" val="33207187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802.15-23-0423-00-0000</a:t>
            </a:r>
            <a:endParaRPr lang="en-US" altLang="en-US" dirty="0"/>
          </a:p>
        </p:txBody>
      </p:sp>
      <p:sp>
        <p:nvSpPr>
          <p:cNvPr id="5" name="Date Placeholder 4"/>
          <p:cNvSpPr>
            <a:spLocks noGrp="1"/>
          </p:cNvSpPr>
          <p:nvPr>
            <p:ph type="dt" idx="11"/>
          </p:nvPr>
        </p:nvSpPr>
        <p:spPr/>
        <p:txBody>
          <a:bodyPr/>
          <a:lstStyle/>
          <a:p>
            <a:r>
              <a:rPr lang="en-US" altLang="en-US"/>
              <a:t>Jan 2020</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3528977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Title 6">
            <a:extLst>
              <a:ext uri="{FF2B5EF4-FFF2-40B4-BE49-F238E27FC236}">
                <a16:creationId xmlns:a16="http://schemas.microsoft.com/office/drawing/2014/main" id="{F1F99963-2E7A-450E-8865-853F8E993893}"/>
              </a:ext>
            </a:extLst>
          </p:cNvPr>
          <p:cNvSpPr>
            <a:spLocks noGrp="1"/>
          </p:cNvSpPr>
          <p:nvPr>
            <p:ph type="title"/>
          </p:nvPr>
        </p:nvSpPr>
        <p:spPr/>
        <p:txBody>
          <a:bodyPr/>
          <a:lstStyle/>
          <a:p>
            <a:r>
              <a:rPr lang="en-US"/>
              <a:t>Click to edit Master title style</a:t>
            </a:r>
          </a:p>
        </p:txBody>
      </p:sp>
      <p:sp>
        <p:nvSpPr>
          <p:cNvPr id="10" name="Date Placeholder 9">
            <a:extLst>
              <a:ext uri="{FF2B5EF4-FFF2-40B4-BE49-F238E27FC236}">
                <a16:creationId xmlns:a16="http://schemas.microsoft.com/office/drawing/2014/main" id="{136F5706-0C44-404D-BBC5-72CB2B433E0E}"/>
              </a:ext>
            </a:extLst>
          </p:cNvPr>
          <p:cNvSpPr>
            <a:spLocks noGrp="1"/>
          </p:cNvSpPr>
          <p:nvPr>
            <p:ph type="dt" sz="half" idx="10"/>
          </p:nvPr>
        </p:nvSpPr>
        <p:spPr/>
        <p:txBody>
          <a:bodyPr/>
          <a:lstStyle/>
          <a:p>
            <a:r>
              <a:rPr lang="en-US" altLang="en-US"/>
              <a:t>July 2023</a:t>
            </a:r>
            <a:endParaRPr lang="en-US" altLang="en-US" dirty="0"/>
          </a:p>
        </p:txBody>
      </p:sp>
      <p:sp>
        <p:nvSpPr>
          <p:cNvPr id="11" name="Footer Placeholder 10">
            <a:extLst>
              <a:ext uri="{FF2B5EF4-FFF2-40B4-BE49-F238E27FC236}">
                <a16:creationId xmlns:a16="http://schemas.microsoft.com/office/drawing/2014/main" id="{2ACC5295-65B8-4552-B458-B986C2B69E58}"/>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12" name="Slide Number Placeholder 11">
            <a:extLst>
              <a:ext uri="{FF2B5EF4-FFF2-40B4-BE49-F238E27FC236}">
                <a16:creationId xmlns:a16="http://schemas.microsoft.com/office/drawing/2014/main" id="{DACC5E8A-325B-4379-94BF-5C879788E84A}"/>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2023</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2023</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671E-3398-4F8F-82D9-99DA719FC52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F3A63-26B4-46D7-8998-99ED9267CA7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D9FCFD-A921-492D-9A67-5C3A35F530A4}"/>
              </a:ext>
            </a:extLst>
          </p:cNvPr>
          <p:cNvSpPr>
            <a:spLocks noGrp="1"/>
          </p:cNvSpPr>
          <p:nvPr>
            <p:ph type="dt" sz="half" idx="10"/>
          </p:nvPr>
        </p:nvSpPr>
        <p:spPr/>
        <p:txBody>
          <a:bodyPr/>
          <a:lstStyle/>
          <a:p>
            <a:r>
              <a:rPr lang="en-US"/>
              <a:t>July 2023</a:t>
            </a:r>
          </a:p>
        </p:txBody>
      </p:sp>
      <p:sp>
        <p:nvSpPr>
          <p:cNvPr id="5" name="Footer Placeholder 4">
            <a:extLst>
              <a:ext uri="{FF2B5EF4-FFF2-40B4-BE49-F238E27FC236}">
                <a16:creationId xmlns:a16="http://schemas.microsoft.com/office/drawing/2014/main" id="{029CE7FA-0A05-4185-88BC-67CD5C7F171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156A08B-8A22-431B-A9AA-6206D2CC5EB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105154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C7F0-0CB1-4264-8107-DC99571D2D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4ACB8A-02B0-4A3B-AE6C-B44D51711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F2BD91-FC1A-4730-A6CD-F1A9AB54EC3E}"/>
              </a:ext>
            </a:extLst>
          </p:cNvPr>
          <p:cNvSpPr>
            <a:spLocks noGrp="1"/>
          </p:cNvSpPr>
          <p:nvPr>
            <p:ph type="dt" sz="half" idx="10"/>
          </p:nvPr>
        </p:nvSpPr>
        <p:spPr/>
        <p:txBody>
          <a:bodyPr/>
          <a:lstStyle/>
          <a:p>
            <a:r>
              <a:rPr lang="en-US"/>
              <a:t>July 2023</a:t>
            </a:r>
          </a:p>
        </p:txBody>
      </p:sp>
      <p:sp>
        <p:nvSpPr>
          <p:cNvPr id="5" name="Footer Placeholder 4">
            <a:extLst>
              <a:ext uri="{FF2B5EF4-FFF2-40B4-BE49-F238E27FC236}">
                <a16:creationId xmlns:a16="http://schemas.microsoft.com/office/drawing/2014/main" id="{501308A3-9A7F-4553-A8F0-48D1EC66B785}"/>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AD0F0B92-97D0-409D-9AF4-8B1E08F7C5F4}"/>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098432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723E-6AA6-4BE7-B4F3-32C51857627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2F787F-64E6-44A1-94D5-1D1F911386C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924099-C8FE-4338-A2C2-E5B6C2967E53}"/>
              </a:ext>
            </a:extLst>
          </p:cNvPr>
          <p:cNvSpPr>
            <a:spLocks noGrp="1"/>
          </p:cNvSpPr>
          <p:nvPr>
            <p:ph type="dt" sz="half" idx="10"/>
          </p:nvPr>
        </p:nvSpPr>
        <p:spPr/>
        <p:txBody>
          <a:bodyPr/>
          <a:lstStyle/>
          <a:p>
            <a:r>
              <a:rPr lang="en-US"/>
              <a:t>July 2023</a:t>
            </a:r>
          </a:p>
        </p:txBody>
      </p:sp>
      <p:sp>
        <p:nvSpPr>
          <p:cNvPr id="5" name="Footer Placeholder 4">
            <a:extLst>
              <a:ext uri="{FF2B5EF4-FFF2-40B4-BE49-F238E27FC236}">
                <a16:creationId xmlns:a16="http://schemas.microsoft.com/office/drawing/2014/main" id="{5C026B63-5A82-4F5A-8EB7-AE2A8CF2F944}"/>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FBF43343-9399-4675-B915-E8E4BDA476D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7602793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6E86-6982-4A09-A6A4-B3361502F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F99948-7657-4324-9BDB-1DCF603FD7B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6201EB-EC6A-401F-9D39-4C0C611AFEEB}"/>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5C1DA9-246C-4D3B-821E-676E86E89716}"/>
              </a:ext>
            </a:extLst>
          </p:cNvPr>
          <p:cNvSpPr>
            <a:spLocks noGrp="1"/>
          </p:cNvSpPr>
          <p:nvPr>
            <p:ph type="dt" sz="half" idx="10"/>
          </p:nvPr>
        </p:nvSpPr>
        <p:spPr/>
        <p:txBody>
          <a:bodyPr/>
          <a:lstStyle/>
          <a:p>
            <a:r>
              <a:rPr lang="en-US"/>
              <a:t>July 2023</a:t>
            </a:r>
          </a:p>
        </p:txBody>
      </p:sp>
      <p:sp>
        <p:nvSpPr>
          <p:cNvPr id="6" name="Footer Placeholder 5">
            <a:extLst>
              <a:ext uri="{FF2B5EF4-FFF2-40B4-BE49-F238E27FC236}">
                <a16:creationId xmlns:a16="http://schemas.microsoft.com/office/drawing/2014/main" id="{FDB1131E-7C5D-4AA9-A78E-41DCA11C7B9A}"/>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B97DD6C-99D4-4722-9346-833EA6350F1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39220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A1A6-5A76-4DB2-AD85-7D1CD9A9234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56D37F-1873-45B0-AE97-045721FDD17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95869A-EC83-449C-A183-88541D7A35E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E05F00-2381-405D-A945-68D702136F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1C6E6F-78EF-456A-89AE-C5C4F596EE3A}"/>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591C46-869D-40E2-99F0-BCDFD1BCABB0}"/>
              </a:ext>
            </a:extLst>
          </p:cNvPr>
          <p:cNvSpPr>
            <a:spLocks noGrp="1"/>
          </p:cNvSpPr>
          <p:nvPr>
            <p:ph type="dt" sz="half" idx="10"/>
          </p:nvPr>
        </p:nvSpPr>
        <p:spPr/>
        <p:txBody>
          <a:bodyPr/>
          <a:lstStyle/>
          <a:p>
            <a:r>
              <a:rPr lang="en-US"/>
              <a:t>July 2023</a:t>
            </a:r>
          </a:p>
        </p:txBody>
      </p:sp>
      <p:sp>
        <p:nvSpPr>
          <p:cNvPr id="8" name="Footer Placeholder 7">
            <a:extLst>
              <a:ext uri="{FF2B5EF4-FFF2-40B4-BE49-F238E27FC236}">
                <a16:creationId xmlns:a16="http://schemas.microsoft.com/office/drawing/2014/main" id="{89803E42-A039-4B91-98F1-E7E95D11332A}"/>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E2A6C20D-51E6-4A35-A922-0F0B4B57F5F3}"/>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981687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364A-E543-4148-9932-AED2C71FF0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0AC89F-BB43-40E4-9753-C58DBA479A05}"/>
              </a:ext>
            </a:extLst>
          </p:cNvPr>
          <p:cNvSpPr>
            <a:spLocks noGrp="1"/>
          </p:cNvSpPr>
          <p:nvPr>
            <p:ph type="dt" sz="half" idx="10"/>
          </p:nvPr>
        </p:nvSpPr>
        <p:spPr/>
        <p:txBody>
          <a:bodyPr/>
          <a:lstStyle/>
          <a:p>
            <a:r>
              <a:rPr lang="en-US"/>
              <a:t>July 2023</a:t>
            </a:r>
          </a:p>
        </p:txBody>
      </p:sp>
      <p:sp>
        <p:nvSpPr>
          <p:cNvPr id="4" name="Footer Placeholder 3">
            <a:extLst>
              <a:ext uri="{FF2B5EF4-FFF2-40B4-BE49-F238E27FC236}">
                <a16:creationId xmlns:a16="http://schemas.microsoft.com/office/drawing/2014/main" id="{0A803940-A6F0-4B3B-A4F5-078433E2CC5A}"/>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BAD1E045-C913-466F-926A-458FE099534D}"/>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817043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934005-56E3-4723-96E2-6B20CDE917E1}"/>
              </a:ext>
            </a:extLst>
          </p:cNvPr>
          <p:cNvSpPr>
            <a:spLocks noGrp="1"/>
          </p:cNvSpPr>
          <p:nvPr>
            <p:ph type="dt" sz="half" idx="10"/>
          </p:nvPr>
        </p:nvSpPr>
        <p:spPr/>
        <p:txBody>
          <a:bodyPr/>
          <a:lstStyle/>
          <a:p>
            <a:r>
              <a:rPr lang="en-US"/>
              <a:t>July 2023</a:t>
            </a:r>
          </a:p>
        </p:txBody>
      </p:sp>
      <p:sp>
        <p:nvSpPr>
          <p:cNvPr id="3" name="Footer Placeholder 2">
            <a:extLst>
              <a:ext uri="{FF2B5EF4-FFF2-40B4-BE49-F238E27FC236}">
                <a16:creationId xmlns:a16="http://schemas.microsoft.com/office/drawing/2014/main" id="{7B1C8C7E-FFED-47CF-A96A-F4F12B166C64}"/>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3365085-8C7A-4FA6-902D-A524DCC5C79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0287920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CE8C7-650C-4C67-AA0F-C60C1AF8B4D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108DAA-A4E7-4D21-8F7C-271E963E09F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668F88-5283-4698-AC66-0258230B98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ACB2C1-7427-4346-A0F4-6EF6E6BF66E4}"/>
              </a:ext>
            </a:extLst>
          </p:cNvPr>
          <p:cNvSpPr>
            <a:spLocks noGrp="1"/>
          </p:cNvSpPr>
          <p:nvPr>
            <p:ph type="dt" sz="half" idx="10"/>
          </p:nvPr>
        </p:nvSpPr>
        <p:spPr/>
        <p:txBody>
          <a:bodyPr/>
          <a:lstStyle/>
          <a:p>
            <a:r>
              <a:rPr lang="en-US"/>
              <a:t>July 2023</a:t>
            </a:r>
          </a:p>
        </p:txBody>
      </p:sp>
      <p:sp>
        <p:nvSpPr>
          <p:cNvPr id="6" name="Footer Placeholder 5">
            <a:extLst>
              <a:ext uri="{FF2B5EF4-FFF2-40B4-BE49-F238E27FC236}">
                <a16:creationId xmlns:a16="http://schemas.microsoft.com/office/drawing/2014/main" id="{071034AA-B1FD-4535-8467-908BC5253979}"/>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46C876CA-7DB5-4EC6-8FE3-8704A92D3D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15722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July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BDE5-E691-45EA-8C7A-F0C3A06D197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C2F2D4-426C-404F-9879-2E6C99E3BD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116EAB-D8EC-4C63-BECF-2C012B7BB4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BA7D6F-1BD5-425E-AF56-DCF723EEE828}"/>
              </a:ext>
            </a:extLst>
          </p:cNvPr>
          <p:cNvSpPr>
            <a:spLocks noGrp="1"/>
          </p:cNvSpPr>
          <p:nvPr>
            <p:ph type="dt" sz="half" idx="10"/>
          </p:nvPr>
        </p:nvSpPr>
        <p:spPr/>
        <p:txBody>
          <a:bodyPr/>
          <a:lstStyle/>
          <a:p>
            <a:r>
              <a:rPr lang="en-US"/>
              <a:t>July 2023</a:t>
            </a:r>
          </a:p>
        </p:txBody>
      </p:sp>
      <p:sp>
        <p:nvSpPr>
          <p:cNvPr id="6" name="Footer Placeholder 5">
            <a:extLst>
              <a:ext uri="{FF2B5EF4-FFF2-40B4-BE49-F238E27FC236}">
                <a16:creationId xmlns:a16="http://schemas.microsoft.com/office/drawing/2014/main" id="{267E4A48-0F16-4DED-9633-10BB5C4B95A4}"/>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2578466-E5A1-4004-8E6D-C973363E9E2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40442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290A-4F24-47D0-9968-48E54A87C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636C89-0182-48DE-923C-D8830564F8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778C1D-EE64-4E5D-90B2-FE8E3F280BF3}"/>
              </a:ext>
            </a:extLst>
          </p:cNvPr>
          <p:cNvSpPr>
            <a:spLocks noGrp="1"/>
          </p:cNvSpPr>
          <p:nvPr>
            <p:ph type="dt" sz="half" idx="10"/>
          </p:nvPr>
        </p:nvSpPr>
        <p:spPr/>
        <p:txBody>
          <a:bodyPr/>
          <a:lstStyle/>
          <a:p>
            <a:r>
              <a:rPr lang="en-US"/>
              <a:t>July 2023</a:t>
            </a:r>
          </a:p>
        </p:txBody>
      </p:sp>
      <p:sp>
        <p:nvSpPr>
          <p:cNvPr id="5" name="Footer Placeholder 4">
            <a:extLst>
              <a:ext uri="{FF2B5EF4-FFF2-40B4-BE49-F238E27FC236}">
                <a16:creationId xmlns:a16="http://schemas.microsoft.com/office/drawing/2014/main" id="{35F3D10B-5DE7-4111-9B52-8063E3756E99}"/>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D9D8C91C-C36B-4001-9EFE-6D270B2D70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10355243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05EF9E-33D0-47F9-9A5D-E8BBF1D7697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71908-8598-4463-8406-40E99EE6E759}"/>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2C44A-670B-4F9C-B638-46883C8EAEE2}"/>
              </a:ext>
            </a:extLst>
          </p:cNvPr>
          <p:cNvSpPr>
            <a:spLocks noGrp="1"/>
          </p:cNvSpPr>
          <p:nvPr>
            <p:ph type="dt" sz="half" idx="10"/>
          </p:nvPr>
        </p:nvSpPr>
        <p:spPr/>
        <p:txBody>
          <a:bodyPr/>
          <a:lstStyle/>
          <a:p>
            <a:r>
              <a:rPr lang="en-US"/>
              <a:t>July 2023</a:t>
            </a:r>
          </a:p>
        </p:txBody>
      </p:sp>
      <p:sp>
        <p:nvSpPr>
          <p:cNvPr id="5" name="Footer Placeholder 4">
            <a:extLst>
              <a:ext uri="{FF2B5EF4-FFF2-40B4-BE49-F238E27FC236}">
                <a16:creationId xmlns:a16="http://schemas.microsoft.com/office/drawing/2014/main" id="{8F8C0F5B-B1DD-4794-9780-825791217642}"/>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2E9DCD98-131D-4D13-9CDA-053740AE5CE9}"/>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2434063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6AA81-86F8-43A7-AD31-479C06BCB9D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9F2FE3-8260-438C-9171-14225988440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B52A39-8F34-4A6C-AF54-26E45E8BC414}"/>
              </a:ext>
            </a:extLst>
          </p:cNvPr>
          <p:cNvSpPr>
            <a:spLocks noGrp="1"/>
          </p:cNvSpPr>
          <p:nvPr>
            <p:ph type="dt" sz="half" idx="10"/>
          </p:nvPr>
        </p:nvSpPr>
        <p:spPr/>
        <p:txBody>
          <a:bodyPr/>
          <a:lstStyle/>
          <a:p>
            <a:r>
              <a:rPr lang="en-US"/>
              <a:t>July 2023</a:t>
            </a:r>
          </a:p>
        </p:txBody>
      </p:sp>
      <p:sp>
        <p:nvSpPr>
          <p:cNvPr id="5" name="Footer Placeholder 4">
            <a:extLst>
              <a:ext uri="{FF2B5EF4-FFF2-40B4-BE49-F238E27FC236}">
                <a16:creationId xmlns:a16="http://schemas.microsoft.com/office/drawing/2014/main" id="{C4EAE6FC-0CEF-4367-AFD7-25D482226ECC}"/>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4BC06DB7-4FE2-424E-BCF0-39A10DDACDC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267957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76D7-5D39-455D-978B-776D447D3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D236C-470F-4826-8301-AC1C43AC64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8384C8-7642-47F5-95C3-26338A9C686F}"/>
              </a:ext>
            </a:extLst>
          </p:cNvPr>
          <p:cNvSpPr>
            <a:spLocks noGrp="1"/>
          </p:cNvSpPr>
          <p:nvPr>
            <p:ph type="dt" sz="half" idx="10"/>
          </p:nvPr>
        </p:nvSpPr>
        <p:spPr/>
        <p:txBody>
          <a:bodyPr/>
          <a:lstStyle/>
          <a:p>
            <a:r>
              <a:rPr lang="en-US"/>
              <a:t>July 2023</a:t>
            </a:r>
          </a:p>
        </p:txBody>
      </p:sp>
      <p:sp>
        <p:nvSpPr>
          <p:cNvPr id="5" name="Footer Placeholder 4">
            <a:extLst>
              <a:ext uri="{FF2B5EF4-FFF2-40B4-BE49-F238E27FC236}">
                <a16:creationId xmlns:a16="http://schemas.microsoft.com/office/drawing/2014/main" id="{F0647A1A-6E86-4AB8-9FEA-EB33FC92F4D0}"/>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116C2397-F97A-4B9E-8CB5-5BE793B44AEE}"/>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307727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A36E-96DF-42F8-9B44-E97C68AF003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09CA3-6B9B-43A3-80FE-852139E259E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70A74A-BDE7-411C-B582-195CA9AB0C5E}"/>
              </a:ext>
            </a:extLst>
          </p:cNvPr>
          <p:cNvSpPr>
            <a:spLocks noGrp="1"/>
          </p:cNvSpPr>
          <p:nvPr>
            <p:ph type="dt" sz="half" idx="10"/>
          </p:nvPr>
        </p:nvSpPr>
        <p:spPr/>
        <p:txBody>
          <a:bodyPr/>
          <a:lstStyle/>
          <a:p>
            <a:r>
              <a:rPr lang="en-US"/>
              <a:t>July 2023</a:t>
            </a:r>
          </a:p>
        </p:txBody>
      </p:sp>
      <p:sp>
        <p:nvSpPr>
          <p:cNvPr id="5" name="Footer Placeholder 4">
            <a:extLst>
              <a:ext uri="{FF2B5EF4-FFF2-40B4-BE49-F238E27FC236}">
                <a16:creationId xmlns:a16="http://schemas.microsoft.com/office/drawing/2014/main" id="{09A1D3F2-1A58-43BA-92AE-6EF1206D559E}"/>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8896C7EB-304D-4B08-9E1D-0AD470A9F314}"/>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7736162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3CD5-3FEE-4C7D-90CC-3EFC25837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8C7DF8-008A-4D5A-AC89-47E0C21F05D5}"/>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C0D3A-68CB-4379-B7C9-298A6DF483A1}"/>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520CE4-FE74-47D9-9BD0-6609B7BEE3C1}"/>
              </a:ext>
            </a:extLst>
          </p:cNvPr>
          <p:cNvSpPr>
            <a:spLocks noGrp="1"/>
          </p:cNvSpPr>
          <p:nvPr>
            <p:ph type="dt" sz="half" idx="10"/>
          </p:nvPr>
        </p:nvSpPr>
        <p:spPr/>
        <p:txBody>
          <a:bodyPr/>
          <a:lstStyle/>
          <a:p>
            <a:r>
              <a:rPr lang="en-US"/>
              <a:t>July 2023</a:t>
            </a:r>
          </a:p>
        </p:txBody>
      </p:sp>
      <p:sp>
        <p:nvSpPr>
          <p:cNvPr id="6" name="Footer Placeholder 5">
            <a:extLst>
              <a:ext uri="{FF2B5EF4-FFF2-40B4-BE49-F238E27FC236}">
                <a16:creationId xmlns:a16="http://schemas.microsoft.com/office/drawing/2014/main" id="{6E179122-96B4-456E-93EC-CB7CB5A571DB}"/>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386BDFF4-E1E1-45AB-80B1-DF3D408E98A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8196242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AD27-3897-4154-81CD-890AADF04C3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04C683-497F-4358-AC4E-39F4690B8D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A2CC95-94C7-4375-ADA9-ED6FF665941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873D7C-3172-418C-A23C-2067D7B974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807F3A-C012-4585-9E2C-F183BB1197AB}"/>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F3F37E-DF03-49D2-83E4-5BC63DA836A6}"/>
              </a:ext>
            </a:extLst>
          </p:cNvPr>
          <p:cNvSpPr>
            <a:spLocks noGrp="1"/>
          </p:cNvSpPr>
          <p:nvPr>
            <p:ph type="dt" sz="half" idx="10"/>
          </p:nvPr>
        </p:nvSpPr>
        <p:spPr/>
        <p:txBody>
          <a:bodyPr/>
          <a:lstStyle/>
          <a:p>
            <a:r>
              <a:rPr lang="en-US"/>
              <a:t>July 2023</a:t>
            </a:r>
          </a:p>
        </p:txBody>
      </p:sp>
      <p:sp>
        <p:nvSpPr>
          <p:cNvPr id="8" name="Footer Placeholder 7">
            <a:extLst>
              <a:ext uri="{FF2B5EF4-FFF2-40B4-BE49-F238E27FC236}">
                <a16:creationId xmlns:a16="http://schemas.microsoft.com/office/drawing/2014/main" id="{63DE7C5F-AA9C-425D-9C7E-5236C016C968}"/>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B55FB564-3693-4C44-BE33-E5A779C1ED9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0669825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DC16-100A-4EB5-B29B-7907C1ECC5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C1F4A8-5EFB-4513-B945-6F72C026B938}"/>
              </a:ext>
            </a:extLst>
          </p:cNvPr>
          <p:cNvSpPr>
            <a:spLocks noGrp="1"/>
          </p:cNvSpPr>
          <p:nvPr>
            <p:ph type="dt" sz="half" idx="10"/>
          </p:nvPr>
        </p:nvSpPr>
        <p:spPr/>
        <p:txBody>
          <a:bodyPr/>
          <a:lstStyle/>
          <a:p>
            <a:r>
              <a:rPr lang="en-US"/>
              <a:t>July 2023</a:t>
            </a:r>
          </a:p>
        </p:txBody>
      </p:sp>
      <p:sp>
        <p:nvSpPr>
          <p:cNvPr id="4" name="Footer Placeholder 3">
            <a:extLst>
              <a:ext uri="{FF2B5EF4-FFF2-40B4-BE49-F238E27FC236}">
                <a16:creationId xmlns:a16="http://schemas.microsoft.com/office/drawing/2014/main" id="{5D757A90-9599-409E-B5E9-A15AC2C165B6}"/>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E4FBBAAD-CC78-4F3F-9EB3-6B516A4E848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5066921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44E2DC-5BDF-4BAF-A548-672786CB5078}"/>
              </a:ext>
            </a:extLst>
          </p:cNvPr>
          <p:cNvSpPr>
            <a:spLocks noGrp="1"/>
          </p:cNvSpPr>
          <p:nvPr>
            <p:ph type="dt" sz="half" idx="10"/>
          </p:nvPr>
        </p:nvSpPr>
        <p:spPr/>
        <p:txBody>
          <a:bodyPr/>
          <a:lstStyle/>
          <a:p>
            <a:r>
              <a:rPr lang="en-US"/>
              <a:t>July 2023</a:t>
            </a:r>
          </a:p>
        </p:txBody>
      </p:sp>
      <p:sp>
        <p:nvSpPr>
          <p:cNvPr id="3" name="Footer Placeholder 2">
            <a:extLst>
              <a:ext uri="{FF2B5EF4-FFF2-40B4-BE49-F238E27FC236}">
                <a16:creationId xmlns:a16="http://schemas.microsoft.com/office/drawing/2014/main" id="{4700EB60-2FAE-4CB0-B5EF-A91A1BF76907}"/>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B879519-FC45-47C5-B0A3-DC460D2A57DD}"/>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11262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July 2023</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F807-FE46-471B-9F88-DB455DE8F0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54CC36-6C57-4AEE-B8CF-948EDAF733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66D27F-5A42-4482-9BB2-B8F58905730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402D44-1DF7-4516-8EE8-546EDE1BDF3D}"/>
              </a:ext>
            </a:extLst>
          </p:cNvPr>
          <p:cNvSpPr>
            <a:spLocks noGrp="1"/>
          </p:cNvSpPr>
          <p:nvPr>
            <p:ph type="dt" sz="half" idx="10"/>
          </p:nvPr>
        </p:nvSpPr>
        <p:spPr/>
        <p:txBody>
          <a:bodyPr/>
          <a:lstStyle/>
          <a:p>
            <a:r>
              <a:rPr lang="en-US"/>
              <a:t>July 2023</a:t>
            </a:r>
          </a:p>
        </p:txBody>
      </p:sp>
      <p:sp>
        <p:nvSpPr>
          <p:cNvPr id="6" name="Footer Placeholder 5">
            <a:extLst>
              <a:ext uri="{FF2B5EF4-FFF2-40B4-BE49-F238E27FC236}">
                <a16:creationId xmlns:a16="http://schemas.microsoft.com/office/drawing/2014/main" id="{DD8719B2-5A57-4192-8424-AA51BE9FD57D}"/>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5CAE0C32-6259-45F0-BD59-9E837786782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2838375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D33D-9956-4CF7-B35B-FF949CC850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13939F-1A20-4DB2-BA8B-62F9129CA33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2C5A9C-2DED-4DC3-80CC-D5E1AE04A61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637EBE-EB59-4C13-A2AD-F981CD2FCF12}"/>
              </a:ext>
            </a:extLst>
          </p:cNvPr>
          <p:cNvSpPr>
            <a:spLocks noGrp="1"/>
          </p:cNvSpPr>
          <p:nvPr>
            <p:ph type="dt" sz="half" idx="10"/>
          </p:nvPr>
        </p:nvSpPr>
        <p:spPr/>
        <p:txBody>
          <a:bodyPr/>
          <a:lstStyle/>
          <a:p>
            <a:r>
              <a:rPr lang="en-US"/>
              <a:t>July 2023</a:t>
            </a:r>
          </a:p>
        </p:txBody>
      </p:sp>
      <p:sp>
        <p:nvSpPr>
          <p:cNvPr id="6" name="Footer Placeholder 5">
            <a:extLst>
              <a:ext uri="{FF2B5EF4-FFF2-40B4-BE49-F238E27FC236}">
                <a16:creationId xmlns:a16="http://schemas.microsoft.com/office/drawing/2014/main" id="{1A2E3AB3-395F-4E5E-8B6A-D8BED1E29120}"/>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60866318-0F4B-4C66-BB0C-F9A2B338DCF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987371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843C-6555-46D9-B23D-A6C4865C02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CC79C-5C56-4479-8A29-52D9DBB274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03CC6-7599-4332-A319-3A31F723FBC0}"/>
              </a:ext>
            </a:extLst>
          </p:cNvPr>
          <p:cNvSpPr>
            <a:spLocks noGrp="1"/>
          </p:cNvSpPr>
          <p:nvPr>
            <p:ph type="dt" sz="half" idx="10"/>
          </p:nvPr>
        </p:nvSpPr>
        <p:spPr/>
        <p:txBody>
          <a:bodyPr/>
          <a:lstStyle/>
          <a:p>
            <a:r>
              <a:rPr lang="en-US"/>
              <a:t>July 2023</a:t>
            </a:r>
          </a:p>
        </p:txBody>
      </p:sp>
      <p:sp>
        <p:nvSpPr>
          <p:cNvPr id="5" name="Footer Placeholder 4">
            <a:extLst>
              <a:ext uri="{FF2B5EF4-FFF2-40B4-BE49-F238E27FC236}">
                <a16:creationId xmlns:a16="http://schemas.microsoft.com/office/drawing/2014/main" id="{807A0C9C-FDCC-4F1D-AB83-1CA11DEBBE7F}"/>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564C67D-30FD-4B27-B330-31219ED56096}"/>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9584579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1624-E2CF-4579-9DB2-CDC9E91E999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152E7B-61E4-4509-83FE-F6632C609464}"/>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EE106-40E6-42FD-957F-EE5395B1D0D1}"/>
              </a:ext>
            </a:extLst>
          </p:cNvPr>
          <p:cNvSpPr>
            <a:spLocks noGrp="1"/>
          </p:cNvSpPr>
          <p:nvPr>
            <p:ph type="dt" sz="half" idx="10"/>
          </p:nvPr>
        </p:nvSpPr>
        <p:spPr/>
        <p:txBody>
          <a:bodyPr/>
          <a:lstStyle/>
          <a:p>
            <a:r>
              <a:rPr lang="en-US"/>
              <a:t>July 2023</a:t>
            </a:r>
          </a:p>
        </p:txBody>
      </p:sp>
      <p:sp>
        <p:nvSpPr>
          <p:cNvPr id="5" name="Footer Placeholder 4">
            <a:extLst>
              <a:ext uri="{FF2B5EF4-FFF2-40B4-BE49-F238E27FC236}">
                <a16:creationId xmlns:a16="http://schemas.microsoft.com/office/drawing/2014/main" id="{ADE71F1F-72E6-4D92-AD0E-BA3745F7997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6DEE0E7B-36D7-4976-AA50-A2D3F44C60B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4903031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July 2023</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July 2023</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July 2023</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July 2023</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July 2023</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July 2023</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July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July 2023</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July 2023</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July 2023</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July 2023</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July 2023</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18214" y="22860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July 2023</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July 2023</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Click to edit Master title style</a:t>
            </a:r>
          </a:p>
        </p:txBody>
      </p:sp>
      <p:sp>
        <p:nvSpPr>
          <p:cNvPr id="12" name="Date Placeholder 11"/>
          <p:cNvSpPr>
            <a:spLocks noGrp="1"/>
          </p:cNvSpPr>
          <p:nvPr>
            <p:ph type="dt" sz="half" idx="10"/>
          </p:nvPr>
        </p:nvSpPr>
        <p:spPr>
          <a:xfrm>
            <a:off x="609600" y="378280"/>
            <a:ext cx="1676400" cy="215444"/>
          </a:xfrm>
        </p:spPr>
        <p:txBody>
          <a:bodyPr/>
          <a:lstStyle>
            <a:lvl1pPr>
              <a:defRPr/>
            </a:lvl1pPr>
          </a:lstStyle>
          <a:p>
            <a:r>
              <a:rPr lang="en-US" altLang="en-US"/>
              <a:t>July 2023</a:t>
            </a:r>
            <a:endParaRPr lang="en-US" altLang="en-US" dirty="0"/>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2023</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2023</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2023</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 </a:t>
            </a:r>
            <a:r>
              <a:rPr lang="en-US" sz="1400" b="1" dirty="0">
                <a:effectLst/>
              </a:rPr>
              <a:t> IEEE 802.15-23-0423-00-0000</a:t>
            </a:r>
            <a:endParaRPr lang="en-US" altLang="en-US" sz="14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9E0701-428C-44A3-9C68-A8DD733E80A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2FFD6B-3DB9-4A5E-AF62-25D870B1609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E4EC4-BB8B-48D3-B5A2-FDE82778CD6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2023</a:t>
            </a:r>
          </a:p>
        </p:txBody>
      </p:sp>
      <p:sp>
        <p:nvSpPr>
          <p:cNvPr id="5" name="Footer Placeholder 4">
            <a:extLst>
              <a:ext uri="{FF2B5EF4-FFF2-40B4-BE49-F238E27FC236}">
                <a16:creationId xmlns:a16="http://schemas.microsoft.com/office/drawing/2014/main" id="{1C1D1EC6-3E0C-4655-8529-8F76B49979C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9AF1AE53-815B-4FC8-9F20-1AB005658A4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A97E3-25E2-495A-8123-ECBFEF79EB85}" type="slidenum">
              <a:rPr lang="en-US" smtClean="0"/>
              <a:t>‹#›</a:t>
            </a:fld>
            <a:endParaRPr lang="en-US"/>
          </a:p>
        </p:txBody>
      </p:sp>
    </p:spTree>
    <p:extLst>
      <p:ext uri="{BB962C8B-B14F-4D97-AF65-F5344CB8AC3E}">
        <p14:creationId xmlns:p14="http://schemas.microsoft.com/office/powerpoint/2010/main" val="219337040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B5BDA-E265-4DBF-B4FB-CE0E01ADF0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45DC70-9675-4398-8117-C7C84813A7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5154B-51E2-42F9-99AC-2A008E6A9FF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2023</a:t>
            </a:r>
          </a:p>
        </p:txBody>
      </p:sp>
      <p:sp>
        <p:nvSpPr>
          <p:cNvPr id="5" name="Footer Placeholder 4">
            <a:extLst>
              <a:ext uri="{FF2B5EF4-FFF2-40B4-BE49-F238E27FC236}">
                <a16:creationId xmlns:a16="http://schemas.microsoft.com/office/drawing/2014/main" id="{7AE20549-9449-4C39-9B8E-55AC1D7CC29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2F4E307F-6A94-4B6A-BFB3-124B5640D9F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A755F-2224-44E0-9713-8F729EBE90F5}" type="slidenum">
              <a:rPr lang="en-US" smtClean="0"/>
              <a:t>‹#›</a:t>
            </a:fld>
            <a:endParaRPr lang="en-US"/>
          </a:p>
        </p:txBody>
      </p:sp>
    </p:spTree>
    <p:extLst>
      <p:ext uri="{BB962C8B-B14F-4D97-AF65-F5344CB8AC3E}">
        <p14:creationId xmlns:p14="http://schemas.microsoft.com/office/powerpoint/2010/main" val="2971379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2023</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09600" y="388600"/>
            <a:ext cx="1600200" cy="215444"/>
          </a:xfrm>
        </p:spPr>
        <p:txBody>
          <a:bodyPr/>
          <a:lstStyle/>
          <a:p>
            <a:r>
              <a:rPr lang="en-US" altLang="en-US"/>
              <a:t>July 2023</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7" name="Rectangle 3">
            <a:extLst>
              <a:ext uri="{FF2B5EF4-FFF2-40B4-BE49-F238E27FC236}">
                <a16:creationId xmlns:a16="http://schemas.microsoft.com/office/drawing/2014/main" id="{91EC9994-9E97-D67C-AEEE-CEAB7193124B}"/>
              </a:ext>
            </a:extLst>
          </p:cNvPr>
          <p:cNvSpPr>
            <a:spLocks noChangeArrowheads="1"/>
          </p:cNvSpPr>
          <p:nvPr/>
        </p:nvSpPr>
        <p:spPr bwMode="auto">
          <a:xfrm>
            <a:off x="256938" y="748146"/>
            <a:ext cx="8635541" cy="4140242"/>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t>
            </a:r>
            <a:r>
              <a:rPr lang="en-US" altLang="en-US" sz="1600" dirty="0">
                <a:solidFill>
                  <a:srgbClr val="FF0000"/>
                </a:solidFill>
                <a:latin typeface="Times New Roman" panose="02020603050405020304" pitchFamily="18" charset="0"/>
              </a:rPr>
              <a:t>Liaison Report on 802.11 for July 2023</a:t>
            </a: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31 July, 2023</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Al Petrick (Jones-Petrick and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+1 321-235-3269,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apetrick@ieee.org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dirty="0">
                <a:solidFill>
                  <a:srgbClr val="FF0000"/>
                </a:solidFill>
                <a:latin typeface="Times New Roman" panose="02020603050405020304" pitchFamily="18" charset="0"/>
              </a:rPr>
              <a:t> Liaison Report on 802.11 for July 2023</a:t>
            </a:r>
            <a:endParaRPr lang="en-US" altLang="en-US" sz="1600" b="1"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 </a:t>
            </a:r>
            <a:r>
              <a:rPr lang="en-US" altLang="en-US" sz="1600" u="sng" dirty="0">
                <a:solidFill>
                  <a:srgbClr val="FF0000"/>
                </a:solidFill>
                <a:highlight>
                  <a:srgbClr val="FFFF00"/>
                </a:highlight>
                <a:latin typeface="Times New Roman" panose="02020603050405020304" pitchFamily="18" charset="0"/>
              </a:rPr>
              <a:t>13 July 2023</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t>
            </a:r>
            <a:r>
              <a:rPr lang="en-US" altLang="en-US" sz="1600" dirty="0">
                <a:solidFill>
                  <a:srgbClr val="FF0000"/>
                </a:solidFill>
                <a:latin typeface="Times New Roman" panose="02020603050405020304" pitchFamily="18" charset="0"/>
              </a:rPr>
              <a:t>Provide 802.11 WG projects – status updates to 802.15 WG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July 2023</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762000" y="1905000"/>
            <a:ext cx="7162800" cy="1295400"/>
          </a:xfrm>
        </p:spPr>
        <p:txBody>
          <a:bodyPr/>
          <a:lstStyle/>
          <a:p>
            <a:r>
              <a:rPr lang="en-US" altLang="en-US" sz="3600" b="1" dirty="0"/>
              <a:t>802.11 Liaison Report</a:t>
            </a:r>
          </a:p>
          <a:p>
            <a:r>
              <a:rPr lang="en-US" altLang="en-US" sz="2800" b="1" dirty="0"/>
              <a:t>Doc:</a:t>
            </a:r>
            <a:r>
              <a:rPr lang="en-US" sz="2800" b="1" dirty="0"/>
              <a:t>15-23-</a:t>
            </a:r>
            <a:r>
              <a:rPr lang="en-US" sz="2800" b="1" dirty="0">
                <a:solidFill>
                  <a:srgbClr val="FF0000"/>
                </a:solidFill>
              </a:rPr>
              <a:t>0423</a:t>
            </a:r>
            <a:r>
              <a:rPr lang="en-US" sz="2800" b="1" dirty="0"/>
              <a:t>-0</a:t>
            </a:r>
            <a:r>
              <a:rPr lang="en-US" sz="2800" b="1" dirty="0">
                <a:solidFill>
                  <a:srgbClr val="FF0000"/>
                </a:solidFill>
              </a:rPr>
              <a:t>0</a:t>
            </a:r>
            <a:r>
              <a:rPr lang="en-US" sz="2800" b="1" dirty="0"/>
              <a:t>-0000</a:t>
            </a:r>
            <a:br>
              <a:rPr lang="en-US" altLang="en-US" sz="3600" b="1" dirty="0"/>
            </a:br>
            <a:endParaRPr lang="en-US" altLang="en-US" sz="3600" b="1" dirty="0"/>
          </a:p>
          <a:p>
            <a:r>
              <a:rPr lang="en-US" sz="3600" b="1" i="1" dirty="0" err="1">
                <a:solidFill>
                  <a:srgbClr val="FF0000"/>
                </a:solidFill>
              </a:rPr>
              <a:t>Estrel</a:t>
            </a:r>
            <a:r>
              <a:rPr lang="en-US" sz="3600" b="1" i="1" dirty="0">
                <a:solidFill>
                  <a:srgbClr val="FF0000"/>
                </a:solidFill>
              </a:rPr>
              <a:t> </a:t>
            </a:r>
            <a:br>
              <a:rPr lang="en-US" sz="3600" b="1" i="1" dirty="0">
                <a:solidFill>
                  <a:schemeClr val="accent6">
                    <a:lumMod val="75000"/>
                  </a:schemeClr>
                </a:solidFill>
              </a:rPr>
            </a:br>
            <a:r>
              <a:rPr lang="en-US" sz="2800" b="1" i="1" dirty="0">
                <a:solidFill>
                  <a:schemeClr val="accent6">
                    <a:lumMod val="75000"/>
                  </a:schemeClr>
                </a:solidFill>
              </a:rPr>
              <a:t> </a:t>
            </a:r>
            <a:r>
              <a:rPr lang="en-US" sz="2800" b="1" i="1" dirty="0">
                <a:solidFill>
                  <a:schemeClr val="tx2"/>
                </a:solidFill>
              </a:rPr>
              <a:t>Berlin, Germany</a:t>
            </a:r>
          </a:p>
          <a:p>
            <a:r>
              <a:rPr lang="en-US" sz="2800" i="1" dirty="0">
                <a:solidFill>
                  <a:schemeClr val="tx2"/>
                </a:solidFill>
              </a:rPr>
              <a:t>July 9-14, 2023</a:t>
            </a:r>
            <a:endParaRPr lang="en-US" altLang="en-US" sz="2800" i="1" dirty="0">
              <a:solidFill>
                <a:schemeClr val="tx2"/>
              </a:solidFill>
            </a:endParaRP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158746" y="871512"/>
            <a:ext cx="6572250" cy="486965"/>
          </a:xfrm>
        </p:spPr>
        <p:txBody>
          <a:bodyPr/>
          <a:lstStyle/>
          <a:p>
            <a:r>
              <a:rPr lang="en-US" dirty="0"/>
              <a:t>IEEE 802.11 Standards Pipeline</a:t>
            </a:r>
          </a:p>
        </p:txBody>
      </p:sp>
      <p:sp>
        <p:nvSpPr>
          <p:cNvPr id="30723" name="Text Box 3"/>
          <p:cNvSpPr txBox="1">
            <a:spLocks noChangeArrowheads="1"/>
          </p:cNvSpPr>
          <p:nvPr/>
        </p:nvSpPr>
        <p:spPr bwMode="auto">
          <a:xfrm>
            <a:off x="1258224" y="4744311"/>
            <a:ext cx="865943"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dirty="0">
                <a:latin typeface="Tahoma" pitchFamily="34" charset="0"/>
                <a:ea typeface="ＭＳ Ｐゴシック" charset="-128"/>
                <a:cs typeface="Arial" pitchFamily="34" charset="0"/>
              </a:rPr>
              <a:t>MAC &amp; PHY</a:t>
            </a:r>
            <a:endParaRPr lang="en-US" sz="15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073813" y="5331438"/>
            <a:ext cx="4651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dirty="0">
                <a:latin typeface="Tahoma" pitchFamily="34" charset="0"/>
                <a:ea typeface="ＭＳ Ｐゴシック" charset="-128"/>
                <a:cs typeface="Arial" pitchFamily="34" charset="0"/>
              </a:rPr>
              <a:t>SA</a:t>
            </a:r>
          </a:p>
          <a:p>
            <a:pPr algn="ctr"/>
            <a:r>
              <a:rPr lang="en-US" sz="9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291013" y="4901804"/>
            <a:ext cx="161925" cy="74295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a:p>
        </p:txBody>
      </p:sp>
      <p:sp>
        <p:nvSpPr>
          <p:cNvPr id="30726" name="Text Box 6"/>
          <p:cNvSpPr txBox="1">
            <a:spLocks noChangeArrowheads="1"/>
          </p:cNvSpPr>
          <p:nvPr/>
        </p:nvSpPr>
        <p:spPr bwMode="auto">
          <a:xfrm>
            <a:off x="1493045" y="2001775"/>
            <a:ext cx="449162"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dirty="0">
                <a:latin typeface="Tahoma" pitchFamily="34" charset="0"/>
                <a:ea typeface="ＭＳ Ｐゴシック" charset="-128"/>
                <a:cs typeface="Arial" pitchFamily="34" charset="0"/>
              </a:rPr>
              <a:t>MAC</a:t>
            </a:r>
            <a:endParaRPr lang="en-US" sz="15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153250" y="5360520"/>
            <a:ext cx="932850"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dirty="0">
                <a:latin typeface="Tahoma" pitchFamily="34" charset="0"/>
                <a:ea typeface="ＭＳ Ｐゴシック" charset="-128"/>
                <a:cs typeface="Arial" pitchFamily="34" charset="0"/>
              </a:rPr>
              <a:t>TIG/Study </a:t>
            </a:r>
          </a:p>
          <a:p>
            <a:pPr algn="ctr">
              <a:lnSpc>
                <a:spcPct val="80000"/>
              </a:lnSpc>
            </a:pPr>
            <a:r>
              <a:rPr lang="en-US" sz="9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2558656" y="4880372"/>
            <a:ext cx="126206" cy="6858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a:p>
        </p:txBody>
      </p:sp>
      <p:sp>
        <p:nvSpPr>
          <p:cNvPr id="30733" name="Text Box 13"/>
          <p:cNvSpPr txBox="1">
            <a:spLocks noChangeArrowheads="1"/>
          </p:cNvSpPr>
          <p:nvPr/>
        </p:nvSpPr>
        <p:spPr bwMode="auto">
          <a:xfrm>
            <a:off x="6988357" y="5311604"/>
            <a:ext cx="66877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dirty="0">
                <a:latin typeface="Tahoma" pitchFamily="34" charset="0"/>
                <a:ea typeface="ＭＳ Ｐゴシック" charset="-128"/>
                <a:cs typeface="Arial" pitchFamily="34" charset="0"/>
              </a:rPr>
              <a:t>Published</a:t>
            </a:r>
          </a:p>
          <a:p>
            <a:pPr algn="ctr"/>
            <a:r>
              <a:rPr lang="en-US" sz="9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4028318" y="5378489"/>
            <a:ext cx="800220"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dirty="0">
                <a:latin typeface="Tahoma" pitchFamily="34" charset="0"/>
                <a:ea typeface="ＭＳ Ｐゴシック" charset="-128"/>
                <a:cs typeface="Arial" pitchFamily="34" charset="0"/>
              </a:rPr>
              <a:t>WG  </a:t>
            </a:r>
          </a:p>
          <a:p>
            <a:pPr algn="ctr">
              <a:lnSpc>
                <a:spcPct val="80000"/>
              </a:lnSpc>
            </a:pPr>
            <a:r>
              <a:rPr lang="en-US" sz="9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195307" y="4854179"/>
            <a:ext cx="146447" cy="8382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500"/>
          </a:p>
        </p:txBody>
      </p:sp>
      <p:sp>
        <p:nvSpPr>
          <p:cNvPr id="30746" name="Line 29"/>
          <p:cNvSpPr>
            <a:spLocks noChangeShapeType="1"/>
          </p:cNvSpPr>
          <p:nvPr/>
        </p:nvSpPr>
        <p:spPr bwMode="auto">
          <a:xfrm>
            <a:off x="2099075" y="3543300"/>
            <a:ext cx="590192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sz="900"/>
          </a:p>
        </p:txBody>
      </p:sp>
      <p:sp>
        <p:nvSpPr>
          <p:cNvPr id="30749" name="AutoShape 34"/>
          <p:cNvSpPr>
            <a:spLocks/>
          </p:cNvSpPr>
          <p:nvPr/>
        </p:nvSpPr>
        <p:spPr bwMode="auto">
          <a:xfrm rot="-5400000">
            <a:off x="3406381" y="4881563"/>
            <a:ext cx="202406" cy="74295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a:p>
        </p:txBody>
      </p:sp>
      <p:sp>
        <p:nvSpPr>
          <p:cNvPr id="30750" name="Text Box 35"/>
          <p:cNvSpPr txBox="1">
            <a:spLocks noChangeArrowheads="1"/>
          </p:cNvSpPr>
          <p:nvPr/>
        </p:nvSpPr>
        <p:spPr bwMode="auto">
          <a:xfrm>
            <a:off x="3037305" y="5372100"/>
            <a:ext cx="947695"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dirty="0">
                <a:latin typeface="Tahoma" pitchFamily="34" charset="0"/>
                <a:ea typeface="ＭＳ Ｐゴシック" charset="-128"/>
                <a:cs typeface="Arial" pitchFamily="34" charset="0"/>
              </a:rPr>
              <a:t>TG without </a:t>
            </a:r>
          </a:p>
          <a:p>
            <a:pPr algn="ctr">
              <a:lnSpc>
                <a:spcPct val="80000"/>
              </a:lnSpc>
            </a:pPr>
            <a:r>
              <a:rPr lang="en-US" sz="9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320403" y="5352113"/>
            <a:ext cx="851297"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1666265" y="4890623"/>
            <a:ext cx="151209" cy="6858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a:p>
        </p:txBody>
      </p:sp>
      <p:sp>
        <p:nvSpPr>
          <p:cNvPr id="30753" name="Text Box 38"/>
          <p:cNvSpPr txBox="1">
            <a:spLocks noChangeArrowheads="1"/>
          </p:cNvSpPr>
          <p:nvPr/>
        </p:nvSpPr>
        <p:spPr bwMode="auto">
          <a:xfrm>
            <a:off x="5841679" y="5325394"/>
            <a:ext cx="798617"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dirty="0">
                <a:latin typeface="Tahoma" pitchFamily="34" charset="0"/>
                <a:ea typeface="ＭＳ Ｐゴシック" charset="-128"/>
                <a:cs typeface="Arial" pitchFamily="34" charset="0"/>
              </a:rPr>
              <a:t>Published</a:t>
            </a:r>
          </a:p>
          <a:p>
            <a:pPr algn="ctr"/>
            <a:r>
              <a:rPr lang="en-US" sz="9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028700" y="2495553"/>
            <a:ext cx="1100138" cy="1983581"/>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sz="900"/>
          </a:p>
        </p:txBody>
      </p:sp>
      <p:sp>
        <p:nvSpPr>
          <p:cNvPr id="30765" name="AutoShape 46"/>
          <p:cNvSpPr>
            <a:spLocks noChangeArrowheads="1"/>
          </p:cNvSpPr>
          <p:nvPr/>
        </p:nvSpPr>
        <p:spPr bwMode="auto">
          <a:xfrm>
            <a:off x="1257300" y="3257550"/>
            <a:ext cx="685800" cy="456010"/>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35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6015743" y="3602961"/>
            <a:ext cx="742950" cy="37623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802.11ax</a:t>
            </a:r>
          </a:p>
          <a:p>
            <a:pPr algn="ctr"/>
            <a:r>
              <a:rPr lang="en-US" sz="9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6015743" y="4054050"/>
            <a:ext cx="742950" cy="3988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802.11ay</a:t>
            </a:r>
          </a:p>
          <a:p>
            <a:pPr algn="ctr"/>
            <a:r>
              <a:rPr lang="en-US" sz="9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6970962" y="1934938"/>
            <a:ext cx="685800" cy="3194276"/>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050" dirty="0">
                <a:latin typeface="Arial" panose="020B0604020202020204" pitchFamily="34" charset="0"/>
                <a:cs typeface="Arial" panose="020B0604020202020204" pitchFamily="34" charset="0"/>
              </a:rPr>
              <a:t>802.11</a:t>
            </a:r>
          </a:p>
          <a:p>
            <a:pPr algn="ctr" eaLnBrk="0" hangingPunct="0">
              <a:defRPr/>
            </a:pPr>
            <a:r>
              <a:rPr lang="en-US" sz="105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7486650" y="5829300"/>
            <a:ext cx="328613" cy="171450"/>
          </a:xfrm>
          <a:prstGeom prst="rect">
            <a:avLst/>
          </a:prstGeom>
        </p:spPr>
        <p:txBody>
          <a:bodyPr/>
          <a:lstStyle/>
          <a:p>
            <a:pPr eaLnBrk="1" fontAlgn="auto" hangingPunct="1">
              <a:spcBef>
                <a:spcPts val="0"/>
              </a:spcBef>
              <a:spcAft>
                <a:spcPts val="0"/>
              </a:spcAft>
              <a:defRPr/>
            </a:pPr>
            <a:fld id="{9DB06DC2-A86B-4567-B1B6-4A779827CDB5}" type="slidenum">
              <a:rPr lang="en-US" sz="600">
                <a:latin typeface="+mj-lt"/>
              </a:rPr>
              <a:pPr eaLnBrk="1" fontAlgn="auto" hangingPunct="1">
                <a:spcBef>
                  <a:spcPts val="0"/>
                </a:spcBef>
                <a:spcAft>
                  <a:spcPts val="0"/>
                </a:spcAft>
                <a:defRPr/>
              </a:pPr>
              <a:t>3</a:t>
            </a:fld>
            <a:endParaRPr lang="en-US" sz="600" dirty="0">
              <a:latin typeface="+mj-lt"/>
            </a:endParaRPr>
          </a:p>
        </p:txBody>
      </p:sp>
      <p:sp>
        <p:nvSpPr>
          <p:cNvPr id="5" name="Date Placeholder 4"/>
          <p:cNvSpPr>
            <a:spLocks noGrp="1"/>
          </p:cNvSpPr>
          <p:nvPr>
            <p:ph type="dt" sz="half" idx="10"/>
          </p:nvPr>
        </p:nvSpPr>
        <p:spPr/>
        <p:txBody>
          <a:bodyPr/>
          <a:lstStyle/>
          <a:p>
            <a:pPr>
              <a:defRPr/>
            </a:pPr>
            <a:r>
              <a:rPr lang="en-US"/>
              <a:t>July 2023</a:t>
            </a:r>
            <a:endParaRPr lang="en-US" dirty="0"/>
          </a:p>
        </p:txBody>
      </p:sp>
      <p:sp>
        <p:nvSpPr>
          <p:cNvPr id="44" name="AutoShape 46"/>
          <p:cNvSpPr>
            <a:spLocks noChangeArrowheads="1"/>
          </p:cNvSpPr>
          <p:nvPr/>
        </p:nvSpPr>
        <p:spPr bwMode="auto">
          <a:xfrm>
            <a:off x="6000750" y="2476426"/>
            <a:ext cx="742950" cy="3988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802.11az</a:t>
            </a:r>
          </a:p>
          <a:p>
            <a:pPr algn="ctr"/>
            <a:r>
              <a:rPr lang="en-US" sz="9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5999778" y="3029822"/>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802.11ba</a:t>
            </a:r>
          </a:p>
          <a:p>
            <a:pPr algn="ctr"/>
            <a:r>
              <a:rPr lang="en-US" sz="9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4102007" y="3846660"/>
            <a:ext cx="755744" cy="4452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802.11be </a:t>
            </a:r>
            <a:br>
              <a:rPr lang="en-US" sz="900" dirty="0">
                <a:latin typeface="Tahoma" pitchFamily="34" charset="0"/>
                <a:ea typeface="ＭＳ Ｐゴシック" charset="-128"/>
                <a:cs typeface="Arial" pitchFamily="34" charset="0"/>
              </a:rPr>
            </a:br>
            <a:r>
              <a:rPr lang="en-US" sz="9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6172726" y="4854179"/>
            <a:ext cx="146447" cy="8382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500"/>
          </a:p>
        </p:txBody>
      </p:sp>
      <p:sp>
        <p:nvSpPr>
          <p:cNvPr id="36" name="AutoShape 46"/>
          <p:cNvSpPr>
            <a:spLocks noChangeArrowheads="1"/>
          </p:cNvSpPr>
          <p:nvPr/>
        </p:nvSpPr>
        <p:spPr bwMode="auto">
          <a:xfrm>
            <a:off x="4102006" y="2448316"/>
            <a:ext cx="755743" cy="449813"/>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050" dirty="0">
                <a:latin typeface="Arial" panose="020B0604020202020204" pitchFamily="34" charset="0"/>
                <a:cs typeface="Arial" panose="020B0604020202020204" pitchFamily="34" charset="0"/>
              </a:rPr>
              <a:t>802.11</a:t>
            </a:r>
          </a:p>
          <a:p>
            <a:pPr algn="ctr"/>
            <a:r>
              <a:rPr lang="en-US" sz="1050" dirty="0" err="1">
                <a:latin typeface="Arial" panose="020B0604020202020204" pitchFamily="34" charset="0"/>
                <a:cs typeface="Arial" panose="020B0604020202020204" pitchFamily="34" charset="0"/>
              </a:rPr>
              <a:t>REVme</a:t>
            </a:r>
            <a:endParaRPr lang="en-US" sz="105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5143500" y="2973033"/>
            <a:ext cx="742950" cy="44981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802.11bc</a:t>
            </a:r>
          </a:p>
          <a:p>
            <a:pPr algn="ctr"/>
            <a:r>
              <a:rPr lang="en-US" sz="9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6002961" y="4514442"/>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802.11bd</a:t>
            </a:r>
            <a:br>
              <a:rPr lang="en-US" sz="900" dirty="0">
                <a:latin typeface="Tahoma" pitchFamily="34" charset="0"/>
                <a:ea typeface="ＭＳ Ｐゴシック" charset="-128"/>
                <a:cs typeface="Arial" pitchFamily="34" charset="0"/>
              </a:rPr>
            </a:br>
            <a:r>
              <a:rPr lang="en-US" sz="9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5130919" y="3694957"/>
            <a:ext cx="755531" cy="42482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802.11bb</a:t>
            </a:r>
          </a:p>
          <a:p>
            <a:pPr algn="ctr"/>
            <a:r>
              <a:rPr lang="en-US" sz="9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3218068" y="2556357"/>
            <a:ext cx="697460" cy="35829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802.11bi</a:t>
            </a:r>
          </a:p>
          <a:p>
            <a:pPr algn="ctr"/>
            <a:r>
              <a:rPr lang="en-US" sz="825"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4102007" y="3272881"/>
            <a:ext cx="755744" cy="44981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802.11bf</a:t>
            </a:r>
            <a:br>
              <a:rPr lang="en-US" sz="825" dirty="0">
                <a:latin typeface="Tahoma" pitchFamily="34" charset="0"/>
                <a:ea typeface="ＭＳ Ｐゴシック" charset="-128"/>
                <a:cs typeface="Arial" pitchFamily="34" charset="0"/>
              </a:rPr>
            </a:br>
            <a:r>
              <a:rPr lang="en-US" sz="825"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a:xfrm>
            <a:off x="4355223" y="6475413"/>
            <a:ext cx="509755" cy="184666"/>
          </a:xfrm>
        </p:spPr>
        <p:txBody>
          <a:bodyPr/>
          <a:lstStyle/>
          <a:p>
            <a:pPr>
              <a:defRPr/>
            </a:pPr>
            <a:r>
              <a:rPr lang="en-US"/>
              <a:t>Slide </a:t>
            </a:r>
            <a:fld id="{3FBD1F51-5136-477F-A21E-BB3B46CB0CD8}" type="slidenum">
              <a:rPr lang="en-US" smtClean="0"/>
              <a:pPr>
                <a:defRPr/>
              </a:pPr>
              <a:t>3</a:t>
            </a:fld>
            <a:endParaRPr lang="en-US"/>
          </a:p>
        </p:txBody>
      </p:sp>
      <p:sp>
        <p:nvSpPr>
          <p:cNvPr id="50" name="AutoShape 46"/>
          <p:cNvSpPr>
            <a:spLocks noChangeArrowheads="1"/>
          </p:cNvSpPr>
          <p:nvPr/>
        </p:nvSpPr>
        <p:spPr bwMode="auto">
          <a:xfrm>
            <a:off x="223521" y="3212849"/>
            <a:ext cx="748030" cy="63056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ITU Liaison</a:t>
            </a:r>
          </a:p>
          <a:p>
            <a:pPr algn="ctr"/>
            <a:r>
              <a:rPr lang="en-US" sz="825"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228600" y="4744311"/>
            <a:ext cx="59182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dirty="0">
                <a:latin typeface="Tahoma" pitchFamily="34" charset="0"/>
                <a:ea typeface="ＭＳ Ｐゴシック" charset="-128"/>
                <a:cs typeface="Arial" pitchFamily="34" charset="0"/>
              </a:rPr>
              <a:t>Liaison</a:t>
            </a:r>
            <a:endParaRPr lang="en-US" sz="15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290780" y="5352113"/>
            <a:ext cx="851297"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636642" y="4890623"/>
            <a:ext cx="151209" cy="6858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a:p>
        </p:txBody>
      </p:sp>
      <p:sp>
        <p:nvSpPr>
          <p:cNvPr id="58" name="AutoShape 46"/>
          <p:cNvSpPr>
            <a:spLocks noChangeArrowheads="1"/>
          </p:cNvSpPr>
          <p:nvPr/>
        </p:nvSpPr>
        <p:spPr bwMode="auto">
          <a:xfrm>
            <a:off x="4136976" y="1930850"/>
            <a:ext cx="720772" cy="4393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802.11bh </a:t>
            </a:r>
          </a:p>
          <a:p>
            <a:pPr algn="ctr"/>
            <a:r>
              <a:rPr lang="en-US" sz="825"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2265949" y="3402985"/>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UHR Study </a:t>
            </a:r>
          </a:p>
          <a:p>
            <a:pPr algn="ctr"/>
            <a:r>
              <a:rPr lang="en-US" sz="825" dirty="0">
                <a:latin typeface="Tahoma" pitchFamily="34" charset="0"/>
                <a:ea typeface="ＭＳ Ｐゴシック" charset="-128"/>
                <a:cs typeface="Arial" pitchFamily="34" charset="0"/>
              </a:rPr>
              <a:t>Group</a:t>
            </a:r>
          </a:p>
        </p:txBody>
      </p:sp>
      <p:sp>
        <p:nvSpPr>
          <p:cNvPr id="60" name="AutoShape 46"/>
          <p:cNvSpPr>
            <a:spLocks noChangeArrowheads="1"/>
          </p:cNvSpPr>
          <p:nvPr/>
        </p:nvSpPr>
        <p:spPr bwMode="auto">
          <a:xfrm>
            <a:off x="2284187" y="2898577"/>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6000750" y="1935706"/>
            <a:ext cx="701148" cy="4393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a:t>
            </a:r>
          </a:p>
          <a:p>
            <a:pPr algn="ctr"/>
            <a:r>
              <a:rPr lang="en-US" sz="9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2284187" y="4308135"/>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3217147" y="3008179"/>
            <a:ext cx="672038" cy="42082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802.11bk</a:t>
            </a:r>
          </a:p>
          <a:p>
            <a:pPr algn="ctr"/>
            <a:r>
              <a:rPr lang="en-US" sz="825" dirty="0">
                <a:latin typeface="Tahoma" pitchFamily="34" charset="0"/>
                <a:ea typeface="ＭＳ Ｐゴシック" charset="-128"/>
                <a:cs typeface="Arial" pitchFamily="34" charset="0"/>
              </a:rPr>
              <a:t>320MHz </a:t>
            </a:r>
            <a:r>
              <a:rPr lang="en-US" sz="825" dirty="0" err="1">
                <a:latin typeface="Tahoma" pitchFamily="34" charset="0"/>
                <a:ea typeface="ＭＳ Ｐゴシック" charset="-128"/>
                <a:cs typeface="Arial" pitchFamily="34" charset="0"/>
              </a:rPr>
              <a:t>Pos</a:t>
            </a:r>
            <a:endParaRPr lang="en-US" sz="825"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2272569" y="3851138"/>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IMMW SG</a:t>
            </a:r>
          </a:p>
          <a:p>
            <a:pPr algn="ctr"/>
            <a:r>
              <a:rPr lang="en-US" sz="825" dirty="0">
                <a:latin typeface="Tahoma" pitchFamily="34" charset="0"/>
                <a:ea typeface="ＭＳ Ｐゴシック" charset="-128"/>
                <a:cs typeface="Arial" pitchFamily="34" charset="0"/>
              </a:rPr>
              <a:t>(Nov 2023)</a:t>
            </a:r>
          </a:p>
        </p:txBody>
      </p:sp>
      <p:sp>
        <p:nvSpPr>
          <p:cNvPr id="6" name="Footer Placeholder 4">
            <a:extLst>
              <a:ext uri="{FF2B5EF4-FFF2-40B4-BE49-F238E27FC236}">
                <a16:creationId xmlns:a16="http://schemas.microsoft.com/office/drawing/2014/main" id="{25C557C8-7F36-6A68-591F-3079CD35DFB3}"/>
              </a:ext>
            </a:extLst>
          </p:cNvPr>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Tree>
    <p:extLst>
      <p:ext uri="{BB962C8B-B14F-4D97-AF65-F5344CB8AC3E}">
        <p14:creationId xmlns:p14="http://schemas.microsoft.com/office/powerpoint/2010/main" val="201619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1066800"/>
          </a:xfrm>
        </p:spPr>
        <p:txBody>
          <a:bodyPr/>
          <a:lstStyle/>
          <a:p>
            <a:r>
              <a:rPr lang="en-US" sz="3200" b="1" dirty="0"/>
              <a:t>UHR-SG (P802.11bn)</a:t>
            </a:r>
            <a:br>
              <a:rPr lang="en-US" sz="3200" b="1" dirty="0"/>
            </a:br>
            <a:r>
              <a:rPr lang="en-US" sz="2800" b="1" dirty="0"/>
              <a:t>(Ultra High Reliability – Study Group)</a:t>
            </a:r>
            <a:endParaRPr lang="en-US" sz="3200" b="1" dirty="0"/>
          </a:p>
        </p:txBody>
      </p:sp>
      <p:sp>
        <p:nvSpPr>
          <p:cNvPr id="3" name="Content Placeholder 2"/>
          <p:cNvSpPr>
            <a:spLocks noGrp="1"/>
          </p:cNvSpPr>
          <p:nvPr>
            <p:ph idx="1"/>
          </p:nvPr>
        </p:nvSpPr>
        <p:spPr>
          <a:xfrm>
            <a:off x="685800" y="1752600"/>
            <a:ext cx="8077200" cy="2477292"/>
          </a:xfrm>
        </p:spPr>
        <p:txBody>
          <a:bodyPr/>
          <a:lstStyle/>
          <a:p>
            <a:r>
              <a:rPr lang="en-US" altLang="en-US" sz="2400" dirty="0">
                <a:ea typeface="MS PGothic" panose="020B0600070205080204" pitchFamily="34" charset="-128"/>
                <a:sym typeface="+mn-ea"/>
              </a:rPr>
              <a:t>In July 2023: Study Group approved PAR and CSD</a:t>
            </a:r>
          </a:p>
          <a:p>
            <a:pPr lvl="1"/>
            <a:r>
              <a:rPr lang="en-US" altLang="en-US" sz="2000" dirty="0">
                <a:ea typeface="MS PGothic" panose="020B0600070205080204" pitchFamily="34" charset="-128"/>
                <a:sym typeface="+mn-ea"/>
              </a:rPr>
              <a:t>Doc: 480r4 – UHR Proposed PAR (SG-vote: 130/4/11) </a:t>
            </a:r>
          </a:p>
          <a:p>
            <a:pPr lvl="1"/>
            <a:r>
              <a:rPr lang="en-US" altLang="en-US" sz="2000" dirty="0">
                <a:ea typeface="MS PGothic" panose="020B0600070205080204" pitchFamily="34" charset="-128"/>
                <a:sym typeface="+mn-ea"/>
              </a:rPr>
              <a:t>Doc: 0079r10 – UHR Draft Proposed CSD (SG-vote: 129/0/11)</a:t>
            </a:r>
          </a:p>
          <a:p>
            <a:pPr lvl="1"/>
            <a:r>
              <a:rPr lang="en-US" altLang="en-US" sz="2000" dirty="0">
                <a:ea typeface="MS PGothic" panose="020B0600070205080204" pitchFamily="34" charset="-128"/>
                <a:sym typeface="+mn-ea"/>
              </a:rPr>
              <a:t>Doc: 1166r4 – UHR PAR and CSD comments</a:t>
            </a:r>
          </a:p>
          <a:p>
            <a:r>
              <a:rPr lang="en-US" altLang="en-US" sz="2400" dirty="0">
                <a:ea typeface="MS PGothic" panose="020B0600070205080204" pitchFamily="34" charset="-128"/>
                <a:sym typeface="+mn-ea"/>
              </a:rPr>
              <a:t>In July 2023: WG&amp;EC approval pending 7/14/2023 </a:t>
            </a:r>
          </a:p>
          <a:p>
            <a:pPr lvl="1"/>
            <a:r>
              <a:rPr lang="en-US" altLang="en-US" sz="2000" dirty="0" err="1">
                <a:ea typeface="MS PGothic" panose="020B0600070205080204" pitchFamily="34" charset="-128"/>
                <a:sym typeface="+mn-ea"/>
              </a:rPr>
              <a:t>NesCom</a:t>
            </a:r>
            <a:r>
              <a:rPr lang="en-US" altLang="en-US" sz="2000" dirty="0">
                <a:ea typeface="MS PGothic" panose="020B0600070205080204" pitchFamily="34" charset="-128"/>
                <a:sym typeface="+mn-ea"/>
              </a:rPr>
              <a:t> in Sept 2023</a:t>
            </a:r>
          </a:p>
          <a:p>
            <a:r>
              <a:rPr lang="en-US" altLang="en-US" sz="2400" dirty="0">
                <a:ea typeface="MS PGothic" panose="020B0600070205080204" pitchFamily="34" charset="-128"/>
                <a:sym typeface="+mn-ea"/>
              </a:rPr>
              <a:t>Nov 2023:  1</a:t>
            </a:r>
            <a:r>
              <a:rPr lang="en-US" altLang="en-US" sz="2400" baseline="30000" dirty="0">
                <a:ea typeface="MS PGothic" panose="020B0600070205080204" pitchFamily="34" charset="-128"/>
                <a:sym typeface="+mn-ea"/>
              </a:rPr>
              <a:t>st</a:t>
            </a:r>
            <a:r>
              <a:rPr lang="en-US" altLang="en-US" sz="2400" dirty="0">
                <a:ea typeface="MS PGothic" panose="020B0600070205080204" pitchFamily="34" charset="-128"/>
                <a:sym typeface="+mn-ea"/>
              </a:rPr>
              <a:t> meeting as TG11bn </a:t>
            </a:r>
            <a:br>
              <a:rPr lang="en-US" altLang="en-US" sz="2400" dirty="0">
                <a:ea typeface="MS PGothic" panose="020B0600070205080204" pitchFamily="34" charset="-128"/>
                <a:sym typeface="+mn-ea"/>
              </a:rPr>
            </a:br>
            <a:endParaRPr lang="en-US" altLang="en-US" sz="2400" dirty="0">
              <a:ea typeface="MS PGothic" panose="020B0600070205080204" pitchFamily="34" charset="-128"/>
              <a:sym typeface="+mn-ea"/>
            </a:endParaRPr>
          </a:p>
          <a:p>
            <a:r>
              <a:rPr lang="en-US" altLang="en-US" sz="2400" dirty="0">
                <a:ea typeface="MS PGothic" panose="020B0600070205080204" pitchFamily="34" charset="-128"/>
                <a:sym typeface="+mn-ea"/>
              </a:rPr>
              <a:t>Technical contributions this week: </a:t>
            </a:r>
          </a:p>
          <a:p>
            <a:pPr lvl="1"/>
            <a:r>
              <a:rPr lang="en-US" sz="1800" dirty="0">
                <a:ea typeface="MS PGothic" panose="020B0600070205080204" pitchFamily="34" charset="-128"/>
              </a:rPr>
              <a:t>C-OFDMA</a:t>
            </a:r>
            <a:r>
              <a:rPr lang="en-US" sz="1800" dirty="0">
                <a:ea typeface="MS PGothic" panose="020B0600070205080204" pitchFamily="34" charset="-128"/>
                <a:sym typeface="+mn-ea"/>
              </a:rPr>
              <a:t>, Coordinated Multi-AP, low-latency, Joint Transmission, </a:t>
            </a:r>
            <a:r>
              <a:rPr lang="en-US" sz="1800" dirty="0">
                <a:ea typeface="MS PGothic" panose="020B0600070205080204" pitchFamily="34" charset="-128"/>
              </a:rPr>
              <a:t>Low latency traffic reporting, Seamless Roaming, Low Power and Long Range Preamble, Security enhancements, Coordinated Beamforming</a:t>
            </a:r>
            <a:br>
              <a:rPr lang="en-US" altLang="en-US" sz="1800" dirty="0">
                <a:ea typeface="MS PGothic" panose="020B0600070205080204" pitchFamily="34" charset="-128"/>
                <a:sym typeface="+mn-ea"/>
              </a:rPr>
            </a:br>
            <a:endParaRPr lang="en-US" altLang="en-US" sz="1800" dirty="0">
              <a:ea typeface="MS PGothic" panose="020B0600070205080204" pitchFamily="34" charset="-128"/>
            </a:endParaRPr>
          </a:p>
          <a:p>
            <a:pPr marL="0" indent="0">
              <a:buNone/>
            </a:pPr>
            <a:endParaRPr lang="en-US" altLang="en-US" sz="2400" dirty="0"/>
          </a:p>
          <a:p>
            <a:pPr marL="0" indent="0">
              <a:buNone/>
            </a:pPr>
            <a:endParaRPr lang="en-US" sz="2400" dirty="0"/>
          </a:p>
          <a:p>
            <a:endParaRPr lang="en-US" sz="2400" dirty="0"/>
          </a:p>
        </p:txBody>
      </p:sp>
      <p:sp>
        <p:nvSpPr>
          <p:cNvPr id="4" name="Date Placeholder 3"/>
          <p:cNvSpPr>
            <a:spLocks noGrp="1"/>
          </p:cNvSpPr>
          <p:nvPr>
            <p:ph type="dt" sz="half" idx="10"/>
          </p:nvPr>
        </p:nvSpPr>
        <p:spPr/>
        <p:txBody>
          <a:bodyPr/>
          <a:lstStyle/>
          <a:p>
            <a:r>
              <a:rPr lang="en-US" altLang="en-US"/>
              <a:t>July 2023</a:t>
            </a:r>
            <a:endParaRPr lang="en-US" altLang="en-US" dirty="0"/>
          </a:p>
        </p:txBody>
      </p:sp>
      <p:sp>
        <p:nvSpPr>
          <p:cNvPr id="5" name="Footer Placeholder 4"/>
          <p:cNvSpPr>
            <a:spLocks noGrp="1"/>
          </p:cNvSpPr>
          <p:nvPr>
            <p:ph type="ftr" sz="quarter" idx="11"/>
          </p:nvPr>
        </p:nvSpPr>
        <p:spPr/>
        <p:txBody>
          <a:bodyPr/>
          <a:lstStyle/>
          <a:p>
            <a:r>
              <a:rPr lang="en-US" altLang="en-US" dirty="0"/>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spTree>
    <p:extLst>
      <p:ext uri="{BB962C8B-B14F-4D97-AF65-F5344CB8AC3E}">
        <p14:creationId xmlns:p14="http://schemas.microsoft.com/office/powerpoint/2010/main" val="27182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4C5A6DC-DDC9-4FF7-0017-6748FE09ECE3}"/>
              </a:ext>
            </a:extLst>
          </p:cNvPr>
          <p:cNvPicPr>
            <a:picLocks noChangeAspect="1"/>
          </p:cNvPicPr>
          <p:nvPr/>
        </p:nvPicPr>
        <p:blipFill>
          <a:blip r:embed="rId3"/>
          <a:stretch>
            <a:fillRect/>
          </a:stretch>
        </p:blipFill>
        <p:spPr>
          <a:xfrm>
            <a:off x="5652396" y="2057839"/>
            <a:ext cx="3491605" cy="2618704"/>
          </a:xfrm>
          <a:prstGeom prst="rect">
            <a:avLst/>
          </a:prstGeom>
        </p:spPr>
      </p:pic>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p:txBody>
          <a:bodyPr/>
          <a:lstStyle/>
          <a:p>
            <a:r>
              <a:rPr lang="en-US" b="1" dirty="0"/>
              <a:t>P802.11be </a:t>
            </a:r>
            <a:br>
              <a:rPr lang="en-US" b="1" dirty="0"/>
            </a:br>
            <a:r>
              <a:rPr lang="en-US" b="1" dirty="0"/>
              <a:t>(Extremely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180653" y="2286000"/>
            <a:ext cx="8164625" cy="4191000"/>
          </a:xfrm>
        </p:spPr>
        <p:txBody>
          <a:bodyPr/>
          <a:lstStyle/>
          <a:p>
            <a:pPr>
              <a:buFont typeface="Arial" panose="020B0604020202020204" pitchFamily="34" charset="0"/>
              <a:buChar char="•"/>
            </a:pPr>
            <a:r>
              <a:rPr lang="en-US" sz="1500" dirty="0"/>
              <a:t>TGbe had scheduled 10 sessions during the July plenary</a:t>
            </a:r>
          </a:p>
          <a:p>
            <a:pPr lvl="1">
              <a:buFont typeface="Arial" panose="020B0604020202020204" pitchFamily="34" charset="0"/>
              <a:buChar char="•"/>
            </a:pPr>
            <a:r>
              <a:rPr lang="en-US" sz="1350" dirty="0"/>
              <a:t>Five Joint sessions, five MAC and two PHY ad-hoc sessions </a:t>
            </a:r>
          </a:p>
          <a:p>
            <a:pPr marL="900113" lvl="2" indent="-214313">
              <a:buFont typeface="Arial" panose="020B0604020202020204" pitchFamily="34" charset="0"/>
              <a:buChar char="•"/>
            </a:pPr>
            <a:r>
              <a:rPr lang="en-US" sz="1200" dirty="0"/>
              <a:t>Discussed comment resolution documents</a:t>
            </a:r>
          </a:p>
          <a:p>
            <a:pPr marL="900113" lvl="2" indent="-214313">
              <a:buFont typeface="Arial" panose="020B0604020202020204" pitchFamily="34" charset="0"/>
              <a:buChar char="•"/>
            </a:pPr>
            <a:r>
              <a:rPr lang="en-US" sz="1200" dirty="0"/>
              <a:t>All comments from LB271 are now resolved</a:t>
            </a:r>
          </a:p>
          <a:p>
            <a:pPr lvl="1">
              <a:buFont typeface="Arial" panose="020B0604020202020204" pitchFamily="34" charset="0"/>
              <a:buChar char="•"/>
            </a:pPr>
            <a:r>
              <a:rPr lang="en-US" sz="1350" dirty="0"/>
              <a:t>Instructed the editor to generate IEEE802.11 TGbe D4.0</a:t>
            </a:r>
          </a:p>
          <a:p>
            <a:pPr marL="900113" lvl="2" indent="-214313">
              <a:buFont typeface="Arial" panose="020B0604020202020204" pitchFamily="34" charset="0"/>
              <a:buChar char="•"/>
            </a:pPr>
            <a:r>
              <a:rPr lang="en-US" sz="1200" dirty="0"/>
              <a:t>TGbe D4.0 is expected to be available by end of July 2023</a:t>
            </a:r>
            <a:endParaRPr lang="en-US" sz="1350" dirty="0"/>
          </a:p>
          <a:p>
            <a:pPr>
              <a:buFont typeface="Arial" panose="020B0604020202020204" pitchFamily="34" charset="0"/>
              <a:buChar char="•"/>
            </a:pPr>
            <a:r>
              <a:rPr lang="en-US" sz="1500" dirty="0"/>
              <a:t>Agenda is available in </a:t>
            </a:r>
            <a:r>
              <a:rPr lang="en-US" sz="1500" b="1" i="1" dirty="0"/>
              <a:t>11-23/919r13</a:t>
            </a:r>
          </a:p>
          <a:p>
            <a:pPr>
              <a:buFont typeface="Arial" panose="020B0604020202020204" pitchFamily="34" charset="0"/>
              <a:buChar char="•"/>
            </a:pPr>
            <a:r>
              <a:rPr lang="en-US" sz="1500" dirty="0"/>
              <a:t>Motions List is available in </a:t>
            </a:r>
            <a:r>
              <a:rPr lang="en-US" sz="1500" b="1" i="1" dirty="0"/>
              <a:t>11-23/442r19</a:t>
            </a:r>
            <a:br>
              <a:rPr lang="en-US" sz="1500" b="1" i="1" dirty="0"/>
            </a:br>
            <a:endParaRPr lang="en-US" sz="1500" b="1" i="1" dirty="0"/>
          </a:p>
          <a:p>
            <a:pPr>
              <a:buFont typeface="Arial" panose="020B0604020202020204" pitchFamily="34" charset="0"/>
              <a:buChar char="•"/>
            </a:pPr>
            <a:r>
              <a:rPr lang="en-US" sz="1500" dirty="0"/>
              <a:t>Goals for September 2023</a:t>
            </a:r>
          </a:p>
          <a:p>
            <a:pPr lvl="1">
              <a:buFont typeface="Arial" panose="020B0604020202020204" pitchFamily="34" charset="0"/>
              <a:buChar char="•"/>
            </a:pPr>
            <a:r>
              <a:rPr lang="en-US" sz="1350" dirty="0"/>
              <a:t>Complete comment assignments from recirculation LB on TGbe D4.0</a:t>
            </a:r>
          </a:p>
          <a:p>
            <a:pPr lvl="1">
              <a:buFont typeface="Arial" panose="020B0604020202020204" pitchFamily="34" charset="0"/>
              <a:buChar char="•"/>
            </a:pPr>
            <a:r>
              <a:rPr lang="en-US" sz="1350" dirty="0"/>
              <a:t>Start the comment resolution process</a:t>
            </a:r>
          </a:p>
          <a:p>
            <a:pPr lvl="1">
              <a:buFont typeface="Arial" panose="020B0604020202020204" pitchFamily="34" charset="0"/>
              <a:buChar char="•"/>
            </a:pPr>
            <a:r>
              <a:rPr lang="en-US" sz="1350" dirty="0"/>
              <a:t>Discuss any technical submissions</a:t>
            </a:r>
          </a:p>
          <a:p>
            <a:pPr>
              <a:buFont typeface="Arial" panose="020B0604020202020204" pitchFamily="34" charset="0"/>
              <a:buChar char="•"/>
            </a:pPr>
            <a:r>
              <a:rPr lang="en-US" sz="1500" b="1" dirty="0"/>
              <a:t>Closing report doc: </a:t>
            </a:r>
            <a:r>
              <a:rPr lang="en-US" sz="1500" b="1" i="1" dirty="0"/>
              <a:t>11-23-0920r0</a:t>
            </a:r>
          </a:p>
        </p:txBody>
      </p:sp>
      <p:sp>
        <p:nvSpPr>
          <p:cNvPr id="4" name="Slide Number Placeholder 3">
            <a:extLst>
              <a:ext uri="{FF2B5EF4-FFF2-40B4-BE49-F238E27FC236}">
                <a16:creationId xmlns:a16="http://schemas.microsoft.com/office/drawing/2014/main" id="{3871601A-E80F-434B-A97D-F320083E6E3A}"/>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C7159C5-3E2B-41FA-9D49-BA4DCFB9A882}"/>
              </a:ext>
            </a:extLst>
          </p:cNvPr>
          <p:cNvSpPr>
            <a:spLocks noGrp="1"/>
          </p:cNvSpPr>
          <p:nvPr>
            <p:ph type="ftr" idx="14"/>
          </p:nvPr>
        </p:nvSpPr>
        <p:spPr bwMode="auto">
          <a:xfrm>
            <a:off x="5537693" y="6517316"/>
            <a:ext cx="3491605"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Al Petrick, Jones-Petrick and Associates</a:t>
            </a:r>
            <a:endParaRPr lang="en-GB" dirty="0"/>
          </a:p>
        </p:txBody>
      </p:sp>
      <p:sp>
        <p:nvSpPr>
          <p:cNvPr id="6" name="Date Placeholder 5">
            <a:extLst>
              <a:ext uri="{FF2B5EF4-FFF2-40B4-BE49-F238E27FC236}">
                <a16:creationId xmlns:a16="http://schemas.microsoft.com/office/drawing/2014/main" id="{F21C99AD-073C-44E2-9ED3-C4B1C975F366}"/>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400" dirty="0"/>
              <a:t>July 2023</a:t>
            </a:r>
            <a:endParaRPr lang="en-GB" sz="1400" dirty="0"/>
          </a:p>
        </p:txBody>
      </p:sp>
      <p:sp>
        <p:nvSpPr>
          <p:cNvPr id="13" name="Rectangle 12">
            <a:extLst>
              <a:ext uri="{FF2B5EF4-FFF2-40B4-BE49-F238E27FC236}">
                <a16:creationId xmlns:a16="http://schemas.microsoft.com/office/drawing/2014/main" id="{D954E776-7949-580E-A3E4-C25B65C88D38}"/>
              </a:ext>
            </a:extLst>
          </p:cNvPr>
          <p:cNvSpPr/>
          <p:nvPr/>
        </p:nvSpPr>
        <p:spPr bwMode="auto">
          <a:xfrm>
            <a:off x="6185505" y="2244752"/>
            <a:ext cx="529587" cy="214898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68580" rIns="0" bIns="34290" numCol="1" rtlCol="0" anchor="t" anchorCtr="0" compatLnSpc="1">
            <a:prstTxWarp prst="textNoShape">
              <a:avLst/>
            </a:prstTxWarp>
          </a:bodyPr>
          <a:lstStyle/>
          <a:p>
            <a:pPr algn="ctr" defTabSz="336947">
              <a:buClr>
                <a:srgbClr val="000000"/>
              </a:buClr>
              <a:buSzPct val="100000"/>
            </a:pPr>
            <a:endParaRPr lang="en-US" sz="1350" dirty="0">
              <a:solidFill>
                <a:schemeClr val="bg1"/>
              </a:solidFill>
              <a:latin typeface="Times New Roman" pitchFamily="16" charset="0"/>
              <a:ea typeface="MS Gothic" charset="-128"/>
            </a:endParaRPr>
          </a:p>
        </p:txBody>
      </p:sp>
      <p:sp>
        <p:nvSpPr>
          <p:cNvPr id="14" name="Rectangle 13">
            <a:extLst>
              <a:ext uri="{FF2B5EF4-FFF2-40B4-BE49-F238E27FC236}">
                <a16:creationId xmlns:a16="http://schemas.microsoft.com/office/drawing/2014/main" id="{2E12809D-D800-EDBE-6733-50FC33AC8230}"/>
              </a:ext>
            </a:extLst>
          </p:cNvPr>
          <p:cNvSpPr/>
          <p:nvPr/>
        </p:nvSpPr>
        <p:spPr bwMode="auto">
          <a:xfrm>
            <a:off x="6860894" y="2241638"/>
            <a:ext cx="529588" cy="214989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68580" rIns="0" bIns="34290" numCol="1" rtlCol="0" anchor="t" anchorCtr="0" compatLnSpc="1">
            <a:prstTxWarp prst="textNoShape">
              <a:avLst/>
            </a:prstTxWarp>
          </a:bodyPr>
          <a:lstStyle/>
          <a:p>
            <a:pPr algn="ctr" defTabSz="336947">
              <a:buClr>
                <a:srgbClr val="000000"/>
              </a:buClr>
              <a:buSzPct val="100000"/>
            </a:pPr>
            <a:endParaRPr lang="en-US" sz="1350" dirty="0">
              <a:solidFill>
                <a:schemeClr val="bg1"/>
              </a:solidFill>
              <a:latin typeface="Times New Roman" pitchFamily="16" charset="0"/>
              <a:ea typeface="MS Gothic" charset="-128"/>
            </a:endParaRPr>
          </a:p>
        </p:txBody>
      </p:sp>
      <p:sp>
        <p:nvSpPr>
          <p:cNvPr id="15" name="Rectangle 14">
            <a:extLst>
              <a:ext uri="{FF2B5EF4-FFF2-40B4-BE49-F238E27FC236}">
                <a16:creationId xmlns:a16="http://schemas.microsoft.com/office/drawing/2014/main" id="{D945A043-8DD0-934F-8E59-8BD01C30C8B7}"/>
              </a:ext>
            </a:extLst>
          </p:cNvPr>
          <p:cNvSpPr/>
          <p:nvPr/>
        </p:nvSpPr>
        <p:spPr bwMode="auto">
          <a:xfrm>
            <a:off x="7542448" y="2241638"/>
            <a:ext cx="529587" cy="213903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68580" rIns="0" bIns="34290" numCol="1" rtlCol="0" anchor="t" anchorCtr="0" compatLnSpc="1">
            <a:prstTxWarp prst="textNoShape">
              <a:avLst/>
            </a:prstTxWarp>
          </a:bodyPr>
          <a:lstStyle/>
          <a:p>
            <a:pPr algn="ctr" defTabSz="336947">
              <a:buClr>
                <a:srgbClr val="000000"/>
              </a:buClr>
              <a:buSzPct val="100000"/>
            </a:pPr>
            <a:endParaRPr lang="en-US" sz="1350" dirty="0">
              <a:solidFill>
                <a:schemeClr val="bg1"/>
              </a:solidFill>
              <a:latin typeface="Times New Roman" pitchFamily="16" charset="0"/>
              <a:ea typeface="MS Gothic" charset="-128"/>
            </a:endParaRPr>
          </a:p>
        </p:txBody>
      </p:sp>
      <p:sp>
        <p:nvSpPr>
          <p:cNvPr id="16" name="Rectangle 15">
            <a:extLst>
              <a:ext uri="{FF2B5EF4-FFF2-40B4-BE49-F238E27FC236}">
                <a16:creationId xmlns:a16="http://schemas.microsoft.com/office/drawing/2014/main" id="{E3D6F402-298A-5B74-CC12-4B5F01BF9DB7}"/>
              </a:ext>
            </a:extLst>
          </p:cNvPr>
          <p:cNvSpPr/>
          <p:nvPr/>
        </p:nvSpPr>
        <p:spPr bwMode="auto">
          <a:xfrm>
            <a:off x="8210631" y="2241638"/>
            <a:ext cx="529587" cy="214156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68580" rIns="0" bIns="34290" numCol="1" rtlCol="0" anchor="t" anchorCtr="0" compatLnSpc="1">
            <a:prstTxWarp prst="textNoShape">
              <a:avLst/>
            </a:prstTxWarp>
          </a:bodyPr>
          <a:lstStyle/>
          <a:p>
            <a:pPr algn="ctr" defTabSz="336947">
              <a:buClr>
                <a:srgbClr val="000000"/>
              </a:buClr>
              <a:buSzPct val="100000"/>
            </a:pPr>
            <a:endParaRPr lang="en-US" sz="1350" dirty="0">
              <a:latin typeface="Times New Roman" pitchFamily="16" charset="0"/>
              <a:ea typeface="MS Gothic" charset="-128"/>
            </a:endParaRPr>
          </a:p>
        </p:txBody>
      </p:sp>
      <p:grpSp>
        <p:nvGrpSpPr>
          <p:cNvPr id="17" name="Group 16">
            <a:extLst>
              <a:ext uri="{FF2B5EF4-FFF2-40B4-BE49-F238E27FC236}">
                <a16:creationId xmlns:a16="http://schemas.microsoft.com/office/drawing/2014/main" id="{09E50614-3EA0-7467-E094-7188DB701021}"/>
              </a:ext>
            </a:extLst>
          </p:cNvPr>
          <p:cNvGrpSpPr/>
          <p:nvPr/>
        </p:nvGrpSpPr>
        <p:grpSpPr>
          <a:xfrm>
            <a:off x="6556866" y="4815979"/>
            <a:ext cx="2440348" cy="805975"/>
            <a:chOff x="9314474" y="5383231"/>
            <a:chExt cx="2688419" cy="1036254"/>
          </a:xfrm>
        </p:grpSpPr>
        <p:sp>
          <p:nvSpPr>
            <p:cNvPr id="18" name="Rectangle 17">
              <a:extLst>
                <a:ext uri="{FF2B5EF4-FFF2-40B4-BE49-F238E27FC236}">
                  <a16:creationId xmlns:a16="http://schemas.microsoft.com/office/drawing/2014/main" id="{B7A2A08F-5BB5-801F-506B-7807E936FEE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solidFill>
                  <a:schemeClr val="bg1"/>
                </a:solidFill>
                <a:latin typeface="Times New Roman" pitchFamily="16" charset="0"/>
                <a:ea typeface="MS Gothic" charset="-128"/>
              </a:endParaRPr>
            </a:p>
          </p:txBody>
        </p:sp>
        <p:sp>
          <p:nvSpPr>
            <p:cNvPr id="19" name="TextBox 18">
              <a:extLst>
                <a:ext uri="{FF2B5EF4-FFF2-40B4-BE49-F238E27FC236}">
                  <a16:creationId xmlns:a16="http://schemas.microsoft.com/office/drawing/2014/main" id="{AEE1B5E6-4386-C4E6-3187-98CB2A2BA38E}"/>
                </a:ext>
              </a:extLst>
            </p:cNvPr>
            <p:cNvSpPr txBox="1"/>
            <p:nvPr/>
          </p:nvSpPr>
          <p:spPr>
            <a:xfrm>
              <a:off x="9663399" y="6093022"/>
              <a:ext cx="1761011" cy="326463"/>
            </a:xfrm>
            <a:prstGeom prst="rect">
              <a:avLst/>
            </a:prstGeom>
            <a:noFill/>
          </p:spPr>
          <p:txBody>
            <a:bodyPr wrap="none" rtlCol="0">
              <a:spAutoFit/>
            </a:bodyPr>
            <a:lstStyle/>
            <a:p>
              <a:r>
                <a:rPr lang="en-US" sz="1050" dirty="0"/>
                <a:t> CID Distribution (~3340)</a:t>
              </a:r>
            </a:p>
          </p:txBody>
        </p:sp>
        <p:sp>
          <p:nvSpPr>
            <p:cNvPr id="20" name="Rectangle 19">
              <a:extLst>
                <a:ext uri="{FF2B5EF4-FFF2-40B4-BE49-F238E27FC236}">
                  <a16:creationId xmlns:a16="http://schemas.microsoft.com/office/drawing/2014/main" id="{95DEDDE6-90F7-F8D4-805E-C4BD22CFD450}"/>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68580" rIns="0" bIns="34290" numCol="1" rtlCol="0" anchor="t" anchorCtr="0" compatLnSpc="1">
              <a:prstTxWarp prst="textNoShape">
                <a:avLst/>
              </a:prstTxWarp>
            </a:bodyPr>
            <a:lstStyle/>
            <a:p>
              <a:pPr algn="ctr" defTabSz="336947">
                <a:buClr>
                  <a:srgbClr val="000000"/>
                </a:buClr>
                <a:buSzPct val="100000"/>
              </a:pPr>
              <a:endParaRPr lang="en-US" sz="1350" dirty="0">
                <a:solidFill>
                  <a:schemeClr val="bg1"/>
                </a:solidFill>
                <a:latin typeface="Times New Roman" pitchFamily="16" charset="0"/>
                <a:ea typeface="MS Gothic" charset="-128"/>
              </a:endParaRPr>
            </a:p>
          </p:txBody>
        </p:sp>
        <p:sp>
          <p:nvSpPr>
            <p:cNvPr id="21" name="Rectangle 20">
              <a:extLst>
                <a:ext uri="{FF2B5EF4-FFF2-40B4-BE49-F238E27FC236}">
                  <a16:creationId xmlns:a16="http://schemas.microsoft.com/office/drawing/2014/main" id="{570BB041-8136-F3A8-48A1-ACD33B24DCC6}"/>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68580" rIns="0" bIns="34290" numCol="1" rtlCol="0" anchor="t" anchorCtr="0" compatLnSpc="1">
              <a:prstTxWarp prst="textNoShape">
                <a:avLst/>
              </a:prstTxWarp>
            </a:bodyPr>
            <a:lstStyle/>
            <a:p>
              <a:pPr algn="ctr" defTabSz="336947">
                <a:buClr>
                  <a:srgbClr val="000000"/>
                </a:buClr>
                <a:buSzPct val="100000"/>
              </a:pPr>
              <a:endParaRPr lang="en-US" sz="1350" dirty="0">
                <a:solidFill>
                  <a:schemeClr val="bg1"/>
                </a:solidFill>
                <a:latin typeface="Times New Roman" pitchFamily="16" charset="0"/>
                <a:ea typeface="MS Gothic" charset="-128"/>
              </a:endParaRPr>
            </a:p>
          </p:txBody>
        </p:sp>
        <p:sp>
          <p:nvSpPr>
            <p:cNvPr id="22" name="Rectangle 21">
              <a:extLst>
                <a:ext uri="{FF2B5EF4-FFF2-40B4-BE49-F238E27FC236}">
                  <a16:creationId xmlns:a16="http://schemas.microsoft.com/office/drawing/2014/main" id="{A9859F5E-2CDA-FC17-71DB-59CD1041A171}"/>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68580" rIns="0" bIns="34290" numCol="1" rtlCol="0" anchor="t" anchorCtr="0" compatLnSpc="1">
              <a:prstTxWarp prst="textNoShape">
                <a:avLst/>
              </a:prstTxWarp>
            </a:bodyPr>
            <a:lstStyle/>
            <a:p>
              <a:pPr algn="ctr" defTabSz="336947">
                <a:buClr>
                  <a:srgbClr val="000000"/>
                </a:buClr>
                <a:buSzPct val="100000"/>
              </a:pPr>
              <a:endParaRPr lang="en-US" sz="1350" dirty="0">
                <a:solidFill>
                  <a:schemeClr val="bg1"/>
                </a:solidFill>
                <a:latin typeface="Times New Roman" pitchFamily="16" charset="0"/>
                <a:ea typeface="MS Gothic" charset="-128"/>
              </a:endParaRPr>
            </a:p>
          </p:txBody>
        </p:sp>
        <p:sp>
          <p:nvSpPr>
            <p:cNvPr id="24" name="TextBox 23">
              <a:extLst>
                <a:ext uri="{FF2B5EF4-FFF2-40B4-BE49-F238E27FC236}">
                  <a16:creationId xmlns:a16="http://schemas.microsoft.com/office/drawing/2014/main" id="{E2838083-E8A3-D172-DF19-E22BD4FB2EE2}"/>
                </a:ext>
              </a:extLst>
            </p:cNvPr>
            <p:cNvSpPr txBox="1"/>
            <p:nvPr/>
          </p:nvSpPr>
          <p:spPr>
            <a:xfrm>
              <a:off x="11532795" y="5388508"/>
              <a:ext cx="470098" cy="274609"/>
            </a:xfrm>
            <a:prstGeom prst="rect">
              <a:avLst/>
            </a:prstGeom>
            <a:noFill/>
          </p:spPr>
          <p:txBody>
            <a:bodyPr wrap="none" rtlCol="0">
              <a:spAutoFit/>
            </a:bodyPr>
            <a:lstStyle/>
            <a:p>
              <a:r>
                <a:rPr lang="en-US" sz="788" dirty="0"/>
                <a:t>~10%</a:t>
              </a:r>
            </a:p>
          </p:txBody>
        </p:sp>
        <p:sp>
          <p:nvSpPr>
            <p:cNvPr id="25" name="TextBox 24">
              <a:extLst>
                <a:ext uri="{FF2B5EF4-FFF2-40B4-BE49-F238E27FC236}">
                  <a16:creationId xmlns:a16="http://schemas.microsoft.com/office/drawing/2014/main" id="{DB89960B-B842-3A20-CF9A-C48BC80EC9BF}"/>
                </a:ext>
              </a:extLst>
            </p:cNvPr>
            <p:cNvSpPr txBox="1"/>
            <p:nvPr/>
          </p:nvSpPr>
          <p:spPr>
            <a:xfrm>
              <a:off x="10421491" y="5388508"/>
              <a:ext cx="470098" cy="274609"/>
            </a:xfrm>
            <a:prstGeom prst="rect">
              <a:avLst/>
            </a:prstGeom>
            <a:noFill/>
          </p:spPr>
          <p:txBody>
            <a:bodyPr wrap="none" rtlCol="0">
              <a:spAutoFit/>
            </a:bodyPr>
            <a:lstStyle/>
            <a:p>
              <a:r>
                <a:rPr lang="en-US" sz="788" dirty="0"/>
                <a:t>~80%</a:t>
              </a:r>
            </a:p>
          </p:txBody>
        </p:sp>
        <p:sp>
          <p:nvSpPr>
            <p:cNvPr id="26" name="TextBox 25">
              <a:extLst>
                <a:ext uri="{FF2B5EF4-FFF2-40B4-BE49-F238E27FC236}">
                  <a16:creationId xmlns:a16="http://schemas.microsoft.com/office/drawing/2014/main" id="{29B9FFA1-43D6-255F-898D-2106E9791D87}"/>
                </a:ext>
              </a:extLst>
            </p:cNvPr>
            <p:cNvSpPr txBox="1"/>
            <p:nvPr/>
          </p:nvSpPr>
          <p:spPr>
            <a:xfrm>
              <a:off x="9314474" y="5383231"/>
              <a:ext cx="470098" cy="274609"/>
            </a:xfrm>
            <a:prstGeom prst="rect">
              <a:avLst/>
            </a:prstGeom>
            <a:noFill/>
          </p:spPr>
          <p:txBody>
            <a:bodyPr wrap="none" rtlCol="0">
              <a:spAutoFit/>
            </a:bodyPr>
            <a:lstStyle/>
            <a:p>
              <a:r>
                <a:rPr lang="en-US" sz="788" dirty="0"/>
                <a:t>~10%</a:t>
              </a:r>
            </a:p>
          </p:txBody>
        </p:sp>
      </p:grpSp>
    </p:spTree>
    <p:extLst>
      <p:ext uri="{BB962C8B-B14F-4D97-AF65-F5344CB8AC3E}">
        <p14:creationId xmlns:p14="http://schemas.microsoft.com/office/powerpoint/2010/main" val="2033199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723900" y="1119981"/>
            <a:ext cx="7696200" cy="609600"/>
          </a:xfrm>
        </p:spPr>
        <p:txBody>
          <a:bodyPr/>
          <a:lstStyle/>
          <a:p>
            <a:r>
              <a:rPr lang="en-US" b="1" dirty="0">
                <a:solidFill>
                  <a:schemeClr val="tx1"/>
                </a:solidFill>
                <a:latin typeface="+mn-lt"/>
                <a:ea typeface="+mn-ea"/>
                <a:cs typeface="+mn-cs"/>
              </a:rPr>
              <a:t>P802.11bh</a:t>
            </a:r>
            <a:br>
              <a:rPr lang="en-US" b="1" dirty="0">
                <a:solidFill>
                  <a:schemeClr val="tx1"/>
                </a:solidFill>
                <a:latin typeface="+mn-lt"/>
                <a:ea typeface="+mn-ea"/>
                <a:cs typeface="+mn-cs"/>
              </a:rPr>
            </a:br>
            <a:r>
              <a:rPr lang="en-US" sz="2800" b="1" dirty="0">
                <a:solidFill>
                  <a:schemeClr val="tx1"/>
                </a:solidFill>
                <a:latin typeface="+mn-lt"/>
                <a:ea typeface="+mn-ea"/>
                <a:cs typeface="+mn-cs"/>
              </a:rPr>
              <a:t>Randomized and Changing  </a:t>
            </a:r>
            <a:br>
              <a:rPr lang="en-US" sz="2800" b="1" dirty="0">
                <a:solidFill>
                  <a:schemeClr val="tx1"/>
                </a:solidFill>
                <a:latin typeface="+mn-lt"/>
                <a:ea typeface="+mn-ea"/>
                <a:cs typeface="+mn-cs"/>
              </a:rPr>
            </a:br>
            <a:r>
              <a:rPr lang="en-US" sz="2800" b="1" dirty="0">
                <a:solidFill>
                  <a:schemeClr val="tx1"/>
                </a:solidFill>
                <a:latin typeface="+mn-lt"/>
                <a:ea typeface="+mn-ea"/>
                <a:cs typeface="+mn-cs"/>
              </a:rPr>
              <a:t>MAC Addresses</a:t>
            </a:r>
            <a:endParaRPr lang="en-US" b="1" dirty="0">
              <a:solidFill>
                <a:schemeClr val="tx1"/>
              </a:solidFill>
              <a:latin typeface="+mn-lt"/>
              <a:ea typeface="+mn-ea"/>
              <a:cs typeface="+mn-cs"/>
            </a:endParaRPr>
          </a:p>
        </p:txBody>
      </p:sp>
      <p:sp>
        <p:nvSpPr>
          <p:cNvPr id="15366" name="Rectangle 3"/>
          <p:cNvSpPr>
            <a:spLocks noGrp="1" noChangeArrowheads="1"/>
          </p:cNvSpPr>
          <p:nvPr>
            <p:ph type="body" idx="1"/>
          </p:nvPr>
        </p:nvSpPr>
        <p:spPr>
          <a:xfrm>
            <a:off x="609600" y="2448719"/>
            <a:ext cx="8229600" cy="3276600"/>
          </a:xfrm>
        </p:spPr>
        <p:txBody>
          <a:bodyPr/>
          <a:lstStyle/>
          <a:p>
            <a:pPr>
              <a:spcBef>
                <a:spcPts val="0"/>
              </a:spcBef>
            </a:pPr>
            <a:r>
              <a:rPr lang="en-US" sz="2000" dirty="0"/>
              <a:t>LB 274 D1.0</a:t>
            </a:r>
          </a:p>
          <a:p>
            <a:pPr marL="0" indent="0">
              <a:spcBef>
                <a:spcPts val="0"/>
              </a:spcBef>
              <a:buNone/>
            </a:pPr>
            <a:endParaRPr lang="en-US" sz="2000" dirty="0"/>
          </a:p>
          <a:p>
            <a:pPr>
              <a:spcBef>
                <a:spcPts val="0"/>
              </a:spcBef>
            </a:pPr>
            <a:r>
              <a:rPr lang="en-US" sz="2000" dirty="0"/>
              <a:t>Comment resolution on D1.0 spreadsheet: 11-23/1152r10</a:t>
            </a:r>
          </a:p>
          <a:p>
            <a:pPr marL="0" indent="0">
              <a:spcBef>
                <a:spcPts val="0"/>
              </a:spcBef>
              <a:buNone/>
            </a:pPr>
            <a:endParaRPr lang="en-US" sz="2000" dirty="0"/>
          </a:p>
          <a:p>
            <a:pPr>
              <a:spcBef>
                <a:spcPts val="0"/>
              </a:spcBef>
            </a:pPr>
            <a:r>
              <a:rPr lang="en-US" sz="2000" dirty="0"/>
              <a:t>Resolved 9 of 294 comments; 182 assigned  </a:t>
            </a:r>
          </a:p>
          <a:p>
            <a:pPr>
              <a:spcBef>
                <a:spcPts val="0"/>
              </a:spcBef>
            </a:pPr>
            <a:endParaRPr lang="en-US" sz="2000" dirty="0"/>
          </a:p>
          <a:p>
            <a:pPr>
              <a:spcBef>
                <a:spcPts val="0"/>
              </a:spcBef>
            </a:pPr>
            <a:r>
              <a:rPr lang="en-US" sz="2000" dirty="0"/>
              <a:t>Expecting D1.0 available in IEEE Store </a:t>
            </a:r>
          </a:p>
          <a:p>
            <a:pPr>
              <a:spcBef>
                <a:spcPts val="0"/>
              </a:spcBef>
            </a:pPr>
            <a:endParaRPr lang="en-US" sz="2000" dirty="0"/>
          </a:p>
          <a:p>
            <a:pPr>
              <a:spcBef>
                <a:spcPts val="0"/>
              </a:spcBef>
            </a:pPr>
            <a:r>
              <a:rPr lang="en-US" sz="2000" dirty="0"/>
              <a:t>Considered liaison(s) from (Wireless Broadband Alliance) which were part of what started this work: </a:t>
            </a:r>
            <a:r>
              <a:rPr lang="en-US" sz="1600" u="sng" dirty="0"/>
              <a:t>11-21/0703r0,</a:t>
            </a:r>
            <a:r>
              <a:rPr lang="en-US" sz="1600" b="0" dirty="0"/>
              <a:t> </a:t>
            </a:r>
            <a:r>
              <a:rPr lang="en-US" sz="1600" dirty="0"/>
              <a:t>11-21/1141r0,</a:t>
            </a:r>
            <a:r>
              <a:rPr lang="en-US" sz="1600" b="0" dirty="0"/>
              <a:t> </a:t>
            </a:r>
            <a:br>
              <a:rPr lang="en-US" sz="1600" b="0" dirty="0"/>
            </a:br>
            <a:r>
              <a:rPr lang="en-US" sz="1600" dirty="0"/>
              <a:t>11-22/0668r0, 11-22/0653r0</a:t>
            </a:r>
            <a:r>
              <a:rPr lang="en-US" sz="1600" b="0" dirty="0"/>
              <a:t> </a:t>
            </a:r>
          </a:p>
          <a:p>
            <a:pPr>
              <a:spcBef>
                <a:spcPts val="0"/>
              </a:spcBef>
            </a:pPr>
            <a:endParaRPr lang="en-US" sz="1600" b="0" dirty="0"/>
          </a:p>
          <a:p>
            <a:pPr marL="0" indent="0">
              <a:spcBef>
                <a:spcPts val="0"/>
              </a:spcBef>
              <a:buNone/>
            </a:pPr>
            <a:endParaRPr lang="en-US" altLang="en-US" sz="1050" b="1" dirty="0"/>
          </a:p>
        </p:txBody>
      </p:sp>
      <p:sp>
        <p:nvSpPr>
          <p:cNvPr id="2" name="Footer Placeholder 4">
            <a:extLst>
              <a:ext uri="{FF2B5EF4-FFF2-40B4-BE49-F238E27FC236}">
                <a16:creationId xmlns:a16="http://schemas.microsoft.com/office/drawing/2014/main" id="{BD986D91-14E4-973A-CE17-17813627B020}"/>
              </a:ext>
            </a:extLst>
          </p:cNvPr>
          <p:cNvSpPr>
            <a:spLocks noGrp="1"/>
          </p:cNvSpPr>
          <p:nvPr>
            <p:ph type="ftr" sz="quarter" idx="11"/>
          </p:nvPr>
        </p:nvSpPr>
        <p:spPr>
          <a:xfrm>
            <a:off x="5334000" y="6523038"/>
            <a:ext cx="3124200" cy="182562"/>
          </a:xfrm>
        </p:spPr>
        <p:txBody>
          <a:bodyPr/>
          <a:lstStyle/>
          <a:p>
            <a:r>
              <a:rPr lang="en-US" altLang="en-US" dirty="0"/>
              <a:t>Al Petrick, Jones-Petrick and Associates</a:t>
            </a:r>
          </a:p>
        </p:txBody>
      </p:sp>
      <p:sp>
        <p:nvSpPr>
          <p:cNvPr id="3" name="Date Placeholder 3">
            <a:extLst>
              <a:ext uri="{FF2B5EF4-FFF2-40B4-BE49-F238E27FC236}">
                <a16:creationId xmlns:a16="http://schemas.microsoft.com/office/drawing/2014/main" id="{B413364D-6897-4B6E-0622-FC31124C685D}"/>
              </a:ext>
            </a:extLst>
          </p:cNvPr>
          <p:cNvSpPr>
            <a:spLocks noGrp="1"/>
          </p:cNvSpPr>
          <p:nvPr>
            <p:ph type="dt" sz="quarter" idx="10"/>
          </p:nvPr>
        </p:nvSpPr>
        <p:spPr>
          <a:xfrm>
            <a:off x="838200" y="401851"/>
            <a:ext cx="706925" cy="207749"/>
          </a:xfrm>
          <a:noFill/>
        </p:spPr>
        <p:txBody>
          <a:bodyPr/>
          <a:lstStyle>
            <a:lvl1pPr>
              <a:spcBef>
                <a:spcPct val="20000"/>
              </a:spcBef>
              <a:buChar char="•"/>
              <a:defRPr sz="1800" b="1">
                <a:solidFill>
                  <a:schemeClr val="tx1"/>
                </a:solidFill>
                <a:latin typeface="Times New Roman" pitchFamily="18" charset="0"/>
              </a:defRPr>
            </a:lvl1pPr>
            <a:lvl2pPr marL="557213" indent="-214313">
              <a:spcBef>
                <a:spcPct val="20000"/>
              </a:spcBef>
              <a:buChar char="–"/>
              <a:defRPr sz="1500">
                <a:solidFill>
                  <a:schemeClr val="tx1"/>
                </a:solidFill>
                <a:latin typeface="Times New Roman" pitchFamily="18" charset="0"/>
              </a:defRPr>
            </a:lvl2pPr>
            <a:lvl3pPr marL="857250" indent="-171450">
              <a:spcBef>
                <a:spcPct val="20000"/>
              </a:spcBef>
              <a:buChar char="•"/>
              <a:defRPr>
                <a:solidFill>
                  <a:schemeClr val="tx1"/>
                </a:solidFill>
                <a:latin typeface="Times New Roman" pitchFamily="18" charset="0"/>
              </a:defRPr>
            </a:lvl3pPr>
            <a:lvl4pPr marL="1200150" indent="-171450">
              <a:spcBef>
                <a:spcPct val="20000"/>
              </a:spcBef>
              <a:buChar char="–"/>
              <a:defRPr sz="1200">
                <a:solidFill>
                  <a:schemeClr val="tx1"/>
                </a:solidFill>
                <a:latin typeface="Times New Roman" pitchFamily="18" charset="0"/>
              </a:defRPr>
            </a:lvl4pPr>
            <a:lvl5pPr marL="1543050" indent="-171450">
              <a:spcBef>
                <a:spcPct val="20000"/>
              </a:spcBef>
              <a:buChar char="•"/>
              <a:defRPr sz="1200">
                <a:solidFill>
                  <a:schemeClr val="tx1"/>
                </a:solidFill>
                <a:latin typeface="Times New Roman" pitchFamily="18" charset="0"/>
              </a:defRPr>
            </a:lvl5pPr>
            <a:lvl6pPr marL="1885950" indent="-171450" eaLnBrk="0" fontAlgn="base" hangingPunct="0">
              <a:spcBef>
                <a:spcPct val="20000"/>
              </a:spcBef>
              <a:spcAft>
                <a:spcPct val="0"/>
              </a:spcAft>
              <a:buChar char="•"/>
              <a:defRPr sz="1200">
                <a:solidFill>
                  <a:schemeClr val="tx1"/>
                </a:solidFill>
                <a:latin typeface="Times New Roman" pitchFamily="18" charset="0"/>
              </a:defRPr>
            </a:lvl6pPr>
            <a:lvl7pPr marL="2228850" indent="-171450" eaLnBrk="0" fontAlgn="base" hangingPunct="0">
              <a:spcBef>
                <a:spcPct val="20000"/>
              </a:spcBef>
              <a:spcAft>
                <a:spcPct val="0"/>
              </a:spcAft>
              <a:buChar char="•"/>
              <a:defRPr sz="1200">
                <a:solidFill>
                  <a:schemeClr val="tx1"/>
                </a:solidFill>
                <a:latin typeface="Times New Roman" pitchFamily="18" charset="0"/>
              </a:defRPr>
            </a:lvl7pPr>
            <a:lvl8pPr marL="2571750" indent="-171450" eaLnBrk="0" fontAlgn="base" hangingPunct="0">
              <a:spcBef>
                <a:spcPct val="20000"/>
              </a:spcBef>
              <a:spcAft>
                <a:spcPct val="0"/>
              </a:spcAft>
              <a:buChar char="•"/>
              <a:defRPr sz="1200">
                <a:solidFill>
                  <a:schemeClr val="tx1"/>
                </a:solidFill>
                <a:latin typeface="Times New Roman" pitchFamily="18" charset="0"/>
              </a:defRPr>
            </a:lvl8pPr>
            <a:lvl9pPr marL="2914650" indent="-171450" eaLnBrk="0" fontAlgn="base" hangingPunct="0">
              <a:spcBef>
                <a:spcPct val="20000"/>
              </a:spcBef>
              <a:spcAft>
                <a:spcPct val="0"/>
              </a:spcAft>
              <a:buChar char="•"/>
              <a:defRPr sz="1200">
                <a:solidFill>
                  <a:schemeClr val="tx1"/>
                </a:solidFill>
                <a:latin typeface="Times New Roman" pitchFamily="18" charset="0"/>
              </a:defRPr>
            </a:lvl9pPr>
          </a:lstStyle>
          <a:p>
            <a:pPr>
              <a:buFontTx/>
              <a:buNone/>
            </a:pPr>
            <a:r>
              <a:rPr lang="en-US" altLang="en-US" sz="1350"/>
              <a:t>July 2023</a:t>
            </a:r>
            <a:endParaRPr lang="en-GB" altLang="en-US" sz="1350" dirty="0"/>
          </a:p>
        </p:txBody>
      </p:sp>
      <p:sp>
        <p:nvSpPr>
          <p:cNvPr id="4" name="Slide Number Placeholder 3">
            <a:extLst>
              <a:ext uri="{FF2B5EF4-FFF2-40B4-BE49-F238E27FC236}">
                <a16:creationId xmlns:a16="http://schemas.microsoft.com/office/drawing/2014/main" id="{BB9A0072-988F-C095-4494-3EDA501A9F1A}"/>
              </a:ext>
            </a:extLst>
          </p:cNvPr>
          <p:cNvSpPr>
            <a:spLocks noGrp="1"/>
          </p:cNvSpPr>
          <p:nvPr>
            <p:ph type="sldNum" sz="quarter" idx="12"/>
          </p:nvPr>
        </p:nvSpPr>
        <p:spPr/>
        <p:txBody>
          <a:bodyPr/>
          <a:lstStyle/>
          <a:p>
            <a:r>
              <a:rPr lang="en-US" altLang="en-US"/>
              <a:t>Slide </a:t>
            </a:r>
            <a:fld id="{B5DF06B1-16D6-4ED2-BBDA-2A3165347220}" type="slidenum">
              <a:rPr lang="en-US" altLang="en-US" smtClean="0"/>
              <a:pPr/>
              <a:t>6</a:t>
            </a:fld>
            <a:endParaRPr lang="en-US" altLang="en-US"/>
          </a:p>
        </p:txBody>
      </p:sp>
    </p:spTree>
    <p:extLst>
      <p:ext uri="{BB962C8B-B14F-4D97-AF65-F5344CB8AC3E}">
        <p14:creationId xmlns:p14="http://schemas.microsoft.com/office/powerpoint/2010/main" val="2770729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94156"/>
            <a:ext cx="1665287" cy="215444"/>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400"/>
              <a:t>July 2023</a:t>
            </a:r>
            <a:endParaRPr lang="en-GB" altLang="en-US" sz="1400" dirty="0"/>
          </a:p>
        </p:txBody>
      </p:sp>
      <p:sp>
        <p:nvSpPr>
          <p:cNvPr id="15363" name="Footer Placeholder 4"/>
          <p:cNvSpPr>
            <a:spLocks noGrp="1"/>
          </p:cNvSpPr>
          <p:nvPr>
            <p:ph type="ftr" sz="quarter" idx="11"/>
          </p:nvPr>
        </p:nvSpPr>
        <p:spPr>
          <a:xfrm>
            <a:off x="6019800" y="6475413"/>
            <a:ext cx="2524125" cy="182562"/>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US" sz="1200" b="0"/>
              <a:t>Al Petrick, Jones-Petrick and Associates</a:t>
            </a:r>
            <a:endParaRPr lang="en-GB" sz="1200" b="0" dirty="0"/>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7</a:t>
            </a:fld>
            <a:endParaRPr lang="en-GB" altLang="en-US" sz="1200" b="0"/>
          </a:p>
        </p:txBody>
      </p:sp>
      <p:sp>
        <p:nvSpPr>
          <p:cNvPr id="6" name="Title 1">
            <a:extLst>
              <a:ext uri="{FF2B5EF4-FFF2-40B4-BE49-F238E27FC236}">
                <a16:creationId xmlns:a16="http://schemas.microsoft.com/office/drawing/2014/main" id="{5DAE8E0A-80B7-4C3E-B929-0D624BFEC67A}"/>
              </a:ext>
            </a:extLst>
          </p:cNvPr>
          <p:cNvSpPr>
            <a:spLocks noGrp="1"/>
          </p:cNvSpPr>
          <p:nvPr>
            <p:ph type="title"/>
          </p:nvPr>
        </p:nvSpPr>
        <p:spPr>
          <a:xfrm>
            <a:off x="402166" y="969889"/>
            <a:ext cx="8496300" cy="762000"/>
          </a:xfrm>
        </p:spPr>
        <p:txBody>
          <a:bodyPr/>
          <a:lstStyle/>
          <a:p>
            <a:r>
              <a:rPr lang="en-US" b="1" dirty="0"/>
              <a:t>802.11 WNG  (Wireless Next Generation)</a:t>
            </a:r>
          </a:p>
        </p:txBody>
      </p:sp>
      <p:sp>
        <p:nvSpPr>
          <p:cNvPr id="3" name="Rectangle 2">
            <a:extLst>
              <a:ext uri="{FF2B5EF4-FFF2-40B4-BE49-F238E27FC236}">
                <a16:creationId xmlns:a16="http://schemas.microsoft.com/office/drawing/2014/main" id="{919FEA88-76AB-3C19-3C51-F108BD9035EA}"/>
              </a:ext>
            </a:extLst>
          </p:cNvPr>
          <p:cNvSpPr txBox="1">
            <a:spLocks noChangeArrowheads="1"/>
          </p:cNvSpPr>
          <p:nvPr/>
        </p:nvSpPr>
        <p:spPr bwMode="auto">
          <a:xfrm>
            <a:off x="372533" y="1981200"/>
            <a:ext cx="8373533" cy="4975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400050" lvl="1" indent="0">
              <a:spcBef>
                <a:spcPct val="0"/>
              </a:spcBef>
              <a:buFontTx/>
              <a:buNone/>
              <a:defRPr/>
            </a:pPr>
            <a:endParaRPr lang="en-US" altLang="en-US" sz="1600" kern="0" dirty="0">
              <a:solidFill>
                <a:schemeClr val="accent2"/>
              </a:solidFill>
            </a:endParaRPr>
          </a:p>
          <a:p>
            <a:pPr marL="457200" indent="-457200">
              <a:spcBef>
                <a:spcPct val="0"/>
              </a:spcBef>
              <a:defRPr/>
            </a:pPr>
            <a:r>
              <a:rPr lang="en-US" altLang="en-US" sz="2000" kern="0" dirty="0"/>
              <a:t>Presentations at July 2023 WNG meeting</a:t>
            </a:r>
            <a:endParaRPr lang="en-GB" altLang="en-US" sz="2000" kern="0" dirty="0"/>
          </a:p>
          <a:p>
            <a:pPr marL="741363" lvl="1" indent="-341313">
              <a:lnSpc>
                <a:spcPct val="110000"/>
              </a:lnSpc>
              <a:spcBef>
                <a:spcPts val="200"/>
              </a:spcBef>
              <a:spcAft>
                <a:spcPts val="200"/>
              </a:spcAft>
              <a:defRPr/>
            </a:pPr>
            <a:r>
              <a:rPr lang="en-US" sz="1400" kern="0" dirty="0"/>
              <a:t>“Experiment Results with Wi-Fi to Li-Fi Offloading in an Office Environment” Thomas </a:t>
            </a:r>
            <a:r>
              <a:rPr lang="en-US" sz="1400" kern="0" dirty="0" err="1"/>
              <a:t>Sandholm</a:t>
            </a:r>
            <a:r>
              <a:rPr lang="en-US" sz="1400" kern="0" dirty="0"/>
              <a:t> (Cable Labs), </a:t>
            </a:r>
            <a:r>
              <a:rPr lang="en-US" sz="1400" b="1" kern="0" dirty="0"/>
              <a:t>23/1068r0</a:t>
            </a:r>
          </a:p>
          <a:p>
            <a:pPr marL="741363" lvl="1" indent="-341313">
              <a:lnSpc>
                <a:spcPct val="110000"/>
              </a:lnSpc>
              <a:spcBef>
                <a:spcPts val="200"/>
              </a:spcBef>
              <a:spcAft>
                <a:spcPts val="200"/>
              </a:spcAft>
              <a:defRPr/>
            </a:pPr>
            <a:r>
              <a:rPr lang="en-US" sz="1400" kern="0" dirty="0"/>
              <a:t>“Multi-BSS Network Simulation with ns-3: A Status Update” Sumit Roy (University of Washington), </a:t>
            </a:r>
            <a:r>
              <a:rPr lang="en-US" sz="1400" b="1" kern="0" dirty="0"/>
              <a:t>23/1226r0 </a:t>
            </a:r>
            <a:r>
              <a:rPr lang="en-US" sz="1400" b="1" kern="0" dirty="0">
                <a:sym typeface="Wingdings" panose="05000000000000000000" pitchFamily="2" charset="2"/>
              </a:rPr>
              <a:t> 23/1158r0</a:t>
            </a:r>
            <a:endParaRPr lang="en-US" sz="1400" b="1" kern="0" dirty="0"/>
          </a:p>
          <a:p>
            <a:pPr marL="741363" lvl="1" indent="-341313">
              <a:lnSpc>
                <a:spcPct val="110000"/>
              </a:lnSpc>
              <a:spcBef>
                <a:spcPts val="200"/>
              </a:spcBef>
              <a:spcAft>
                <a:spcPts val="200"/>
              </a:spcAft>
              <a:defRPr/>
            </a:pPr>
            <a:r>
              <a:rPr lang="en-US" sz="1400" kern="0" dirty="0"/>
              <a:t>“Band Management Challenges for 802.11be and Beyond” Daniele </a:t>
            </a:r>
            <a:r>
              <a:rPr lang="en-US" sz="1400" kern="0" dirty="0" err="1"/>
              <a:t>Medda</a:t>
            </a:r>
            <a:r>
              <a:rPr lang="en-US" sz="1400" kern="0" dirty="0"/>
              <a:t>, Athanasios </a:t>
            </a:r>
            <a:r>
              <a:rPr lang="en-US" sz="1400" kern="0" dirty="0" err="1"/>
              <a:t>Iossifides</a:t>
            </a:r>
            <a:r>
              <a:rPr lang="en-US" sz="1400" kern="0" dirty="0"/>
              <a:t> and </a:t>
            </a:r>
            <a:r>
              <a:rPr lang="en-US" sz="1400" kern="0" dirty="0" err="1"/>
              <a:t>Periklis</a:t>
            </a:r>
            <a:r>
              <a:rPr lang="en-US" sz="1400" kern="0" dirty="0"/>
              <a:t> </a:t>
            </a:r>
            <a:r>
              <a:rPr lang="en-US" sz="1400" kern="0" dirty="0" err="1"/>
              <a:t>Chatzimisios</a:t>
            </a:r>
            <a:r>
              <a:rPr lang="en-US" sz="1400" kern="0" dirty="0"/>
              <a:t> (International Hellenic University), </a:t>
            </a:r>
            <a:r>
              <a:rPr lang="en-US" sz="1400" b="1" kern="0" dirty="0"/>
              <a:t>23/1187r0</a:t>
            </a:r>
          </a:p>
          <a:p>
            <a:pPr marL="741363" lvl="1" indent="-341313">
              <a:lnSpc>
                <a:spcPct val="110000"/>
              </a:lnSpc>
              <a:spcBef>
                <a:spcPts val="200"/>
              </a:spcBef>
              <a:spcAft>
                <a:spcPts val="200"/>
              </a:spcAft>
              <a:defRPr/>
            </a:pPr>
            <a:r>
              <a:rPr lang="en-US" sz="1400" kern="0" dirty="0"/>
              <a:t>“COST Action INTERACT: Intelligence-Enabling Radio Communications for Seamless Inclusive Interactions” </a:t>
            </a:r>
            <a:r>
              <a:rPr lang="en-US" sz="1400" kern="0" dirty="0" err="1"/>
              <a:t>Periklis</a:t>
            </a:r>
            <a:r>
              <a:rPr lang="en-US" sz="1400" kern="0" dirty="0"/>
              <a:t> </a:t>
            </a:r>
            <a:r>
              <a:rPr lang="en-US" sz="1400" kern="0" dirty="0" err="1"/>
              <a:t>Chatzimisios</a:t>
            </a:r>
            <a:r>
              <a:rPr lang="en-US" sz="1400" kern="0" dirty="0"/>
              <a:t> (International Hellenic University &amp; University of New Mexico), </a:t>
            </a:r>
            <a:r>
              <a:rPr lang="en-US" sz="1400" b="1" kern="0" dirty="0"/>
              <a:t>23/1211r0</a:t>
            </a:r>
          </a:p>
          <a:p>
            <a:pPr marL="400050" lvl="1" indent="0">
              <a:spcBef>
                <a:spcPts val="0"/>
              </a:spcBef>
              <a:buFontTx/>
              <a:buNone/>
              <a:defRPr/>
            </a:pPr>
            <a:endParaRPr lang="en-US" sz="1400" b="1" kern="0" dirty="0"/>
          </a:p>
          <a:p>
            <a:pPr marL="457200" indent="-457200">
              <a:spcBef>
                <a:spcPts val="0"/>
              </a:spcBef>
            </a:pPr>
            <a:r>
              <a:rPr lang="en-GB" altLang="en-US" sz="2000" kern="0" dirty="0"/>
              <a:t>Minutes:  </a:t>
            </a:r>
            <a:r>
              <a:rPr lang="en-GB" altLang="en-US" sz="2000" i="1" kern="0" dirty="0"/>
              <a:t>11-23-1257</a:t>
            </a:r>
          </a:p>
          <a:p>
            <a:pPr lvl="1">
              <a:spcBef>
                <a:spcPts val="0"/>
              </a:spcBef>
            </a:pPr>
            <a:endParaRPr lang="en-GB" altLang="en-US" sz="1600" b="1" kern="0" dirty="0">
              <a:solidFill>
                <a:schemeClr val="accent2"/>
              </a:solidFill>
            </a:endParaRPr>
          </a:p>
          <a:p>
            <a:pPr>
              <a:spcBef>
                <a:spcPts val="0"/>
              </a:spcBef>
            </a:pPr>
            <a:r>
              <a:rPr lang="en-GB" altLang="ko-KR" sz="2000" kern="0" dirty="0">
                <a:ea typeface="Gulim" pitchFamily="34" charset="-127"/>
              </a:rPr>
              <a:t>Plans for September 2023</a:t>
            </a:r>
            <a:endParaRPr lang="en-US" altLang="en-US" sz="2000" kern="0" dirty="0"/>
          </a:p>
          <a:p>
            <a:pPr lvl="1">
              <a:spcBef>
                <a:spcPts val="0"/>
              </a:spcBef>
              <a:defRPr/>
            </a:pPr>
            <a:r>
              <a:rPr lang="en-US" altLang="en-US" sz="1600" kern="0" dirty="0"/>
              <a:t>Call-for-presentations</a:t>
            </a:r>
          </a:p>
          <a:p>
            <a:pPr>
              <a:spcBef>
                <a:spcPts val="0"/>
              </a:spcBef>
              <a:defRPr/>
            </a:pPr>
            <a:endParaRPr lang="en-US" altLang="en-US" kern="0" dirty="0"/>
          </a:p>
        </p:txBody>
      </p:sp>
    </p:spTree>
    <p:extLst>
      <p:ext uri="{BB962C8B-B14F-4D97-AF65-F5344CB8AC3E}">
        <p14:creationId xmlns:p14="http://schemas.microsoft.com/office/powerpoint/2010/main" val="1899394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4000" b="1" dirty="0"/>
              <a:t>Task, </a:t>
            </a:r>
            <a:r>
              <a:rPr lang="en-US" sz="4000" b="1" dirty="0" err="1"/>
              <a:t>StudyGroup</a:t>
            </a:r>
            <a:r>
              <a:rPr lang="en-US" sz="4000" b="1" dirty="0"/>
              <a:t> and TIG Status</a:t>
            </a:r>
          </a:p>
        </p:txBody>
      </p:sp>
      <p:sp>
        <p:nvSpPr>
          <p:cNvPr id="3" name="Content Placeholder 2"/>
          <p:cNvSpPr>
            <a:spLocks noGrp="1"/>
          </p:cNvSpPr>
          <p:nvPr>
            <p:ph idx="1"/>
          </p:nvPr>
        </p:nvSpPr>
        <p:spPr>
          <a:xfrm>
            <a:off x="914399" y="1768595"/>
            <a:ext cx="7881887" cy="2477292"/>
          </a:xfrm>
        </p:spPr>
        <p:txBody>
          <a:bodyPr/>
          <a:lstStyle/>
          <a:p>
            <a:r>
              <a:rPr lang="en-US" altLang="en-US" sz="2800" dirty="0">
                <a:ea typeface="MS PGothic" panose="020B0600070205080204" pitchFamily="34" charset="-128"/>
                <a:sym typeface="+mn-ea"/>
              </a:rPr>
              <a:t>IEEE 802.11bk - </a:t>
            </a:r>
            <a:r>
              <a:rPr lang="en-US" altLang="en-US" sz="2400" dirty="0">
                <a:ea typeface="MS PGothic" panose="020B0600070205080204" pitchFamily="34" charset="-128"/>
                <a:sym typeface="+mn-ea"/>
              </a:rPr>
              <a:t>320 MHz Positioning </a:t>
            </a:r>
          </a:p>
          <a:p>
            <a:pPr lvl="1"/>
            <a:r>
              <a:rPr lang="en-US" altLang="en-US" sz="1800" dirty="0">
                <a:ea typeface="MS PGothic" panose="020B0600070205080204" pitchFamily="34" charset="-128"/>
                <a:sym typeface="+mn-ea"/>
              </a:rPr>
              <a:t>Follow-on to IEEE 802.11az – Draft 0.1 – under review</a:t>
            </a:r>
          </a:p>
          <a:p>
            <a:pPr marL="457200" lvl="1" indent="0">
              <a:buNone/>
            </a:pPr>
            <a:endParaRPr lang="en-US" altLang="en-US" sz="1800" dirty="0">
              <a:ea typeface="MS PGothic" panose="020B0600070205080204" pitchFamily="34" charset="-128"/>
              <a:sym typeface="+mn-ea"/>
            </a:endParaRPr>
          </a:p>
          <a:p>
            <a:r>
              <a:rPr lang="en-US" altLang="en-US" sz="2400" dirty="0">
                <a:ea typeface="MS PGothic" panose="020B0600070205080204" pitchFamily="34" charset="-128"/>
                <a:sym typeface="+mn-ea"/>
              </a:rPr>
              <a:t>IEEE 802.11bf -  WLAN Sensing</a:t>
            </a:r>
          </a:p>
          <a:p>
            <a:pPr lvl="1"/>
            <a:r>
              <a:rPr lang="en-US" altLang="en-US" sz="1800" dirty="0">
                <a:ea typeface="MS PGothic" panose="020B0600070205080204" pitchFamily="34" charset="-128"/>
                <a:sym typeface="+mn-ea"/>
              </a:rPr>
              <a:t>Based on CSI (Carrier State Information)</a:t>
            </a:r>
          </a:p>
          <a:p>
            <a:pPr marL="457200" lvl="1" indent="0">
              <a:buNone/>
            </a:pPr>
            <a:endParaRPr lang="en-US" altLang="en-US" sz="1800" dirty="0">
              <a:ea typeface="MS PGothic" panose="020B0600070205080204" pitchFamily="34" charset="-128"/>
              <a:sym typeface="+mn-ea"/>
            </a:endParaRPr>
          </a:p>
          <a:p>
            <a:r>
              <a:rPr lang="en-US" altLang="en-US" sz="2400" dirty="0">
                <a:ea typeface="MS PGothic" panose="020B0600070205080204" pitchFamily="34" charset="-128"/>
                <a:sym typeface="+mn-ea"/>
              </a:rPr>
              <a:t>AMP – SG (Ambient Power for IOT)</a:t>
            </a:r>
          </a:p>
          <a:p>
            <a:pPr lvl="1"/>
            <a:r>
              <a:rPr lang="en-US" altLang="en-US" sz="1800" dirty="0">
                <a:ea typeface="MS PGothic" panose="020B0600070205080204" pitchFamily="34" charset="-128"/>
                <a:sym typeface="+mn-ea"/>
              </a:rPr>
              <a:t>Considered Backscatter mechanisms during the AMP-TIG</a:t>
            </a:r>
          </a:p>
          <a:p>
            <a:pPr marL="457200" lvl="1" indent="0">
              <a:buNone/>
            </a:pPr>
            <a:endParaRPr lang="en-US" altLang="en-US" sz="1800" dirty="0">
              <a:ea typeface="MS PGothic" panose="020B0600070205080204" pitchFamily="34" charset="-128"/>
              <a:sym typeface="+mn-ea"/>
            </a:endParaRPr>
          </a:p>
          <a:p>
            <a:r>
              <a:rPr lang="en-US" altLang="en-US" sz="2400" dirty="0">
                <a:ea typeface="MS PGothic" panose="020B0600070205080204" pitchFamily="34" charset="-128"/>
                <a:sym typeface="+mn-ea"/>
              </a:rPr>
              <a:t>AIML -TIG – Artificial Intelligence Machine Learning</a:t>
            </a:r>
          </a:p>
          <a:p>
            <a:pPr lvl="1"/>
            <a:r>
              <a:rPr lang="en-US" altLang="en-US" sz="2000" dirty="0">
                <a:ea typeface="MS PGothic" panose="020B0600070205080204" pitchFamily="34" charset="-128"/>
                <a:sym typeface="+mn-ea"/>
              </a:rPr>
              <a:t> Report 11-23-0987r8   </a:t>
            </a:r>
          </a:p>
          <a:p>
            <a:pPr marL="0" indent="0">
              <a:buNone/>
            </a:pPr>
            <a:endParaRPr lang="en-US" altLang="en-US" sz="2800" dirty="0"/>
          </a:p>
          <a:p>
            <a:pPr marL="0" indent="0">
              <a:buNone/>
            </a:pPr>
            <a:endParaRPr lang="en-US" sz="2800" dirty="0"/>
          </a:p>
          <a:p>
            <a:endParaRPr lang="en-US" sz="2800" dirty="0"/>
          </a:p>
        </p:txBody>
      </p:sp>
      <p:sp>
        <p:nvSpPr>
          <p:cNvPr id="4" name="Date Placeholder 3"/>
          <p:cNvSpPr>
            <a:spLocks noGrp="1"/>
          </p:cNvSpPr>
          <p:nvPr>
            <p:ph type="dt" sz="half" idx="10"/>
          </p:nvPr>
        </p:nvSpPr>
        <p:spPr/>
        <p:txBody>
          <a:bodyPr/>
          <a:lstStyle/>
          <a:p>
            <a:r>
              <a:rPr lang="en-US" altLang="en-US"/>
              <a:t>July 2023</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8</a:t>
            </a:fld>
            <a:endParaRPr lang="en-US" altLang="en-US"/>
          </a:p>
        </p:txBody>
      </p:sp>
    </p:spTree>
    <p:extLst>
      <p:ext uri="{BB962C8B-B14F-4D97-AF65-F5344CB8AC3E}">
        <p14:creationId xmlns:p14="http://schemas.microsoft.com/office/powerpoint/2010/main" val="3606486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a:t>July 2023</a:t>
            </a:r>
            <a:endParaRPr lang="en-US" altLang="en-US" dirty="0"/>
          </a:p>
        </p:txBody>
      </p:sp>
      <p:sp>
        <p:nvSpPr>
          <p:cNvPr id="5" name="Footer Placeholder 4"/>
          <p:cNvSpPr>
            <a:spLocks noGrp="1"/>
          </p:cNvSpPr>
          <p:nvPr>
            <p:ph type="ftr" sz="quarter" idx="11"/>
          </p:nvPr>
        </p:nvSpPr>
        <p:spPr>
          <a:xfrm>
            <a:off x="5486400" y="6523038"/>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9</a:t>
            </a:fld>
            <a:endParaRPr lang="en-US" altLang="en-US"/>
          </a:p>
        </p:txBody>
      </p:sp>
    </p:spTree>
    <p:extLst>
      <p:ext uri="{BB962C8B-B14F-4D97-AF65-F5344CB8AC3E}">
        <p14:creationId xmlns:p14="http://schemas.microsoft.com/office/powerpoint/2010/main" val="945709958"/>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4507</TotalTime>
  <Words>963</Words>
  <Application>Microsoft Office PowerPoint</Application>
  <PresentationFormat>On-screen Show (4:3)</PresentationFormat>
  <Paragraphs>196</Paragraphs>
  <Slides>9</Slides>
  <Notes>8</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9</vt:i4>
      </vt:variant>
    </vt:vector>
  </HeadingPairs>
  <TitlesOfParts>
    <vt:vector size="18" baseType="lpstr">
      <vt:lpstr>Arial</vt:lpstr>
      <vt:lpstr>Calibri</vt:lpstr>
      <vt:lpstr>Calibri Light</vt:lpstr>
      <vt:lpstr>Tahoma</vt:lpstr>
      <vt:lpstr>Times New Roman</vt:lpstr>
      <vt:lpstr>IEEE-P802_15</vt:lpstr>
      <vt:lpstr>2_Custom Design</vt:lpstr>
      <vt:lpstr>1_Custom Design</vt:lpstr>
      <vt:lpstr>Custom Design</vt:lpstr>
      <vt:lpstr>PowerPoint Presentation</vt:lpstr>
      <vt:lpstr>PowerPoint Presentation</vt:lpstr>
      <vt:lpstr>IEEE 802.11 Standards Pipeline</vt:lpstr>
      <vt:lpstr>UHR-SG (P802.11bn) (Ultra High Reliability – Study Group)</vt:lpstr>
      <vt:lpstr>P802.11be  (Extremely High Throughput)</vt:lpstr>
      <vt:lpstr>P802.11bh Randomized and Changing   MAC Addresses</vt:lpstr>
      <vt:lpstr>802.11 WNG  (Wireless Next Generation)</vt:lpstr>
      <vt:lpstr>Task, StudyGroup and TIG Status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aaa;Al Petrick</dc:creator>
  <dc:description>&lt;doc#&gt;</dc:description>
  <cp:lastModifiedBy>Al Petrick</cp:lastModifiedBy>
  <cp:revision>597</cp:revision>
  <cp:lastPrinted>1998-02-10T13:28:06Z</cp:lastPrinted>
  <dcterms:created xsi:type="dcterms:W3CDTF">2016-01-21T14:33:00Z</dcterms:created>
  <dcterms:modified xsi:type="dcterms:W3CDTF">2023-07-31T13:23:30Z</dcterms:modified>
</cp:coreProperties>
</file>