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trictFirstAndLastChars="0" saveSubsetFonts="1" autoCompressPictures="0">
  <p:sldMasterIdLst>
    <p:sldMasterId id="2147483648" r:id="rId1"/>
  </p:sldMasterIdLst>
  <p:notesMasterIdLst>
    <p:notesMasterId r:id="rId15"/>
  </p:notesMasterIdLst>
  <p:sldIdLst>
    <p:sldId id="363" r:id="rId2"/>
    <p:sldId id="2414" r:id="rId3"/>
    <p:sldId id="2368" r:id="rId4"/>
    <p:sldId id="2408" r:id="rId5"/>
    <p:sldId id="361" r:id="rId6"/>
    <p:sldId id="2453" r:id="rId7"/>
    <p:sldId id="2452" r:id="rId8"/>
    <p:sldId id="2375" r:id="rId9"/>
    <p:sldId id="2377" r:id="rId10"/>
    <p:sldId id="2389" r:id="rId11"/>
    <p:sldId id="2451" r:id="rId12"/>
    <p:sldId id="2454" r:id="rId13"/>
    <p:sldId id="296" r:id="rId14"/>
  </p:sldIdLst>
  <p:sldSz cx="12192000" cy="6858000"/>
  <p:notesSz cx="6858000" cy="9237663"/>
  <p:defaultTextStyle>
    <a:defPPr>
      <a:defRPr lang="en-GB"/>
    </a:defPPr>
    <a:lvl1pPr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enjamin Rolfe" initials="BR"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3399FF"/>
    <a:srgbClr val="FF8F8F"/>
    <a:srgbClr val="FFEFEF"/>
    <a:srgbClr val="0000FF"/>
    <a:srgbClr val="EAEC38"/>
    <a:srgbClr val="C3EC8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46" autoAdjust="0"/>
  </p:normalViewPr>
  <p:slideViewPr>
    <p:cSldViewPr>
      <p:cViewPr varScale="1">
        <p:scale>
          <a:sx n="82" d="100"/>
          <a:sy n="82" d="100"/>
        </p:scale>
        <p:origin x="720" y="72"/>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59" d="100"/>
          <a:sy n="59" d="100"/>
        </p:scale>
        <p:origin x="-1752" y="-7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AutoShape 1">
            <a:extLst>
              <a:ext uri="{FF2B5EF4-FFF2-40B4-BE49-F238E27FC236}">
                <a16:creationId xmlns:a16="http://schemas.microsoft.com/office/drawing/2014/main" id="{1FAD8B0C-1BCA-4B4B-86AE-C637127452A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5" name="AutoShape 2">
            <a:extLst>
              <a:ext uri="{FF2B5EF4-FFF2-40B4-BE49-F238E27FC236}">
                <a16:creationId xmlns:a16="http://schemas.microsoft.com/office/drawing/2014/main" id="{B58C36BB-FB5B-4752-861B-050CB2D2169D}"/>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6" name="AutoShape 3">
            <a:extLst>
              <a:ext uri="{FF2B5EF4-FFF2-40B4-BE49-F238E27FC236}">
                <a16:creationId xmlns:a16="http://schemas.microsoft.com/office/drawing/2014/main" id="{849DF383-6460-403D-AF77-5FFF96D9EF81}"/>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7" name="AutoShape 4">
            <a:extLst>
              <a:ext uri="{FF2B5EF4-FFF2-40B4-BE49-F238E27FC236}">
                <a16:creationId xmlns:a16="http://schemas.microsoft.com/office/drawing/2014/main" id="{9E279C52-D4F4-4280-B302-F741933E0195}"/>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8" name="AutoShape 5">
            <a:extLst>
              <a:ext uri="{FF2B5EF4-FFF2-40B4-BE49-F238E27FC236}">
                <a16:creationId xmlns:a16="http://schemas.microsoft.com/office/drawing/2014/main" id="{798152AC-16A6-47DC-A055-B74C14C5EC2B}"/>
              </a:ext>
            </a:extLst>
          </p:cNvPr>
          <p:cNvSpPr>
            <a:spLocks noChangeArrowheads="1"/>
          </p:cNvSpPr>
          <p:nvPr/>
        </p:nvSpPr>
        <p:spPr bwMode="auto">
          <a:xfrm>
            <a:off x="0" y="0"/>
            <a:ext cx="6858000" cy="9237663"/>
          </a:xfrm>
          <a:prstGeom prst="roundRect">
            <a:avLst>
              <a:gd name="adj" fmla="val 23"/>
            </a:avLst>
          </a:prstGeom>
          <a:solidFill>
            <a:srgbClr val="FFFFFF"/>
          </a:solidFill>
          <a:ln>
            <a:noFill/>
          </a:ln>
          <a:extLst>
            <a:ext uri="{91240B29-F687-4F45-9708-019B960494DF}">
              <a14:hiddenLine xmlns:a14="http://schemas.microsoft.com/office/drawing/2010/main" w="9525">
                <a:solidFill>
                  <a:srgbClr val="000000"/>
                </a:solidFill>
                <a:round/>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3079" name="Text Box 6">
            <a:extLst>
              <a:ext uri="{FF2B5EF4-FFF2-40B4-BE49-F238E27FC236}">
                <a16:creationId xmlns:a16="http://schemas.microsoft.com/office/drawing/2014/main" id="{7B12017D-B53A-4443-ACCE-293205F1A8AB}"/>
              </a:ext>
            </a:extLst>
          </p:cNvPr>
          <p:cNvSpPr txBox="1">
            <a:spLocks noChangeArrowheads="1"/>
          </p:cNvSpPr>
          <p:nvPr/>
        </p:nvSpPr>
        <p:spPr bwMode="auto">
          <a:xfrm>
            <a:off x="3429000" y="95250"/>
            <a:ext cx="27844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2" name="Rectangle 7">
            <a:extLst>
              <a:ext uri="{FF2B5EF4-FFF2-40B4-BE49-F238E27FC236}">
                <a16:creationId xmlns:a16="http://schemas.microsoft.com/office/drawing/2014/main" id="{7FBA8C1C-E32A-4F14-9D1F-D7601E734A75}"/>
              </a:ext>
            </a:extLst>
          </p:cNvPr>
          <p:cNvSpPr>
            <a:spLocks noGrp="1" noChangeArrowheads="1"/>
          </p:cNvSpPr>
          <p:nvPr>
            <p:ph type="dt"/>
          </p:nvPr>
        </p:nvSpPr>
        <p:spPr bwMode="auto">
          <a:xfrm>
            <a:off x="646113" y="85725"/>
            <a:ext cx="2700337" cy="211138"/>
          </a:xfrm>
          <a:prstGeom prst="rect">
            <a:avLst/>
          </a:prstGeom>
          <a:noFill/>
          <a:ln>
            <a:noFill/>
          </a:ln>
          <a:effectLst/>
        </p:spPr>
        <p:txBody>
          <a:bodyPr vert="horz" wrap="square" lIns="0" tIns="0" rIns="0" bIns="0" numCol="1" anchor="b" anchorCtr="0" compatLnSpc="1">
            <a:prstTxWarp prst="textNoShape">
              <a:avLst/>
            </a:prstTxWarp>
          </a:bodyPr>
          <a:lstStyle>
            <a:lvl1pPr eaLnBrk="1" hangingPunct="1">
              <a:buClrTx/>
              <a:buSzPct val="100000"/>
              <a:buFontTx/>
              <a:buNone/>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400" b="1">
                <a:solidFill>
                  <a:srgbClr val="000000"/>
                </a:solidFill>
                <a:latin typeface="Times New Roman" charset="0"/>
                <a:ea typeface="ＭＳ Ｐゴシック" charset="0"/>
                <a:cs typeface="Arial Unicode MS" charset="0"/>
              </a:defRPr>
            </a:lvl1pPr>
          </a:lstStyle>
          <a:p>
            <a:pPr>
              <a:defRPr/>
            </a:pPr>
            <a:r>
              <a:rPr lang="en-US"/>
              <a:t>07/12/10</a:t>
            </a:r>
          </a:p>
        </p:txBody>
      </p:sp>
      <p:sp>
        <p:nvSpPr>
          <p:cNvPr id="3081" name="Rectangle 8">
            <a:extLst>
              <a:ext uri="{FF2B5EF4-FFF2-40B4-BE49-F238E27FC236}">
                <a16:creationId xmlns:a16="http://schemas.microsoft.com/office/drawing/2014/main" id="{E122C960-2A54-40F5-A908-87971E0C7034}"/>
              </a:ext>
            </a:extLst>
          </p:cNvPr>
          <p:cNvSpPr>
            <a:spLocks noGrp="1" noRot="1" noChangeAspect="1" noChangeArrowheads="1"/>
          </p:cNvSpPr>
          <p:nvPr>
            <p:ph type="sldImg"/>
          </p:nvPr>
        </p:nvSpPr>
        <p:spPr bwMode="auto">
          <a:xfrm>
            <a:off x="366713" y="698500"/>
            <a:ext cx="6121400" cy="3443288"/>
          </a:xfrm>
          <a:prstGeom prst="rect">
            <a:avLst/>
          </a:prstGeom>
          <a:noFill/>
          <a:ln w="12600">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 name="Rectangle 9">
            <a:extLst>
              <a:ext uri="{FF2B5EF4-FFF2-40B4-BE49-F238E27FC236}">
                <a16:creationId xmlns:a16="http://schemas.microsoft.com/office/drawing/2014/main" id="{1234A300-5485-429F-944B-554FF57137BD}"/>
              </a:ext>
            </a:extLst>
          </p:cNvPr>
          <p:cNvSpPr>
            <a:spLocks noGrp="1" noChangeArrowheads="1"/>
          </p:cNvSpPr>
          <p:nvPr>
            <p:ph type="body"/>
          </p:nvPr>
        </p:nvSpPr>
        <p:spPr bwMode="auto">
          <a:xfrm>
            <a:off x="914400" y="4387850"/>
            <a:ext cx="5021263" cy="4148138"/>
          </a:xfrm>
          <a:prstGeom prst="rect">
            <a:avLst/>
          </a:prstGeom>
          <a:noFill/>
          <a:ln>
            <a:noFill/>
          </a:ln>
          <a:effectLst/>
        </p:spPr>
        <p:txBody>
          <a:bodyPr vert="horz" wrap="square" lIns="92160" tIns="46080" rIns="92160" bIns="46080" numCol="1" anchor="t" anchorCtr="0" compatLnSpc="1">
            <a:prstTxWarp prst="textNoShape">
              <a:avLst/>
            </a:prstTxWarp>
          </a:bodyPr>
          <a:lstStyle/>
          <a:p>
            <a:pPr lvl="0"/>
            <a:endParaRPr lang="en-US" altLang="en-US" noProof="0"/>
          </a:p>
        </p:txBody>
      </p:sp>
      <p:sp>
        <p:nvSpPr>
          <p:cNvPr id="3083" name="Text Box 10">
            <a:extLst>
              <a:ext uri="{FF2B5EF4-FFF2-40B4-BE49-F238E27FC236}">
                <a16:creationId xmlns:a16="http://schemas.microsoft.com/office/drawing/2014/main" id="{1C68885A-041B-4C0A-8E83-F16A43DC578F}"/>
              </a:ext>
            </a:extLst>
          </p:cNvPr>
          <p:cNvSpPr txBox="1">
            <a:spLocks noChangeArrowheads="1"/>
          </p:cNvSpPr>
          <p:nvPr/>
        </p:nvSpPr>
        <p:spPr bwMode="auto">
          <a:xfrm>
            <a:off x="3730625" y="8942388"/>
            <a:ext cx="2482850" cy="15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pPr eaLnBrk="1" hangingPunct="1">
              <a:buClr>
                <a:srgbClr val="000000"/>
              </a:buClr>
              <a:buSzPct val="100000"/>
              <a:buFont typeface="Times New Roman" panose="02020603050405020304" pitchFamily="18" charset="0"/>
              <a:buNone/>
            </a:pPr>
            <a:endParaRPr lang="en-US" altLang="en-US"/>
          </a:p>
        </p:txBody>
      </p:sp>
      <p:sp>
        <p:nvSpPr>
          <p:cNvPr id="4" name="Rectangle 11">
            <a:extLst>
              <a:ext uri="{FF2B5EF4-FFF2-40B4-BE49-F238E27FC236}">
                <a16:creationId xmlns:a16="http://schemas.microsoft.com/office/drawing/2014/main" id="{41E70119-92F6-4621-AC57-B463517937D2}"/>
              </a:ext>
            </a:extLst>
          </p:cNvPr>
          <p:cNvSpPr>
            <a:spLocks noGrp="1" noChangeArrowheads="1"/>
          </p:cNvSpPr>
          <p:nvPr>
            <p:ph type="sldNum"/>
          </p:nvPr>
        </p:nvSpPr>
        <p:spPr bwMode="auto">
          <a:xfrm>
            <a:off x="2901950" y="8942388"/>
            <a:ext cx="784225" cy="730250"/>
          </a:xfrm>
          <a:prstGeom prst="rect">
            <a:avLst/>
          </a:prstGeom>
          <a:noFill/>
          <a:ln>
            <a:noFill/>
          </a:ln>
          <a:effectLst/>
        </p:spPr>
        <p:txBody>
          <a:bodyPr vert="horz" wrap="square" lIns="0" tIns="0" rIns="0" bIns="0" numCol="1" anchor="t" anchorCtr="0" compatLnSpc="1">
            <a:prstTxWarp prst="textNoShape">
              <a:avLst/>
            </a:prstTxWarp>
          </a:bodyPr>
          <a:lstStyle>
            <a:lvl1pPr algn="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2400">
                <a:solidFill>
                  <a:srgbClr val="000000"/>
                </a:solidFill>
              </a:defRPr>
            </a:lvl1pPr>
          </a:lstStyle>
          <a:p>
            <a:pPr>
              <a:defRPr/>
            </a:pPr>
            <a:r>
              <a:rPr lang="en-US" altLang="en-US"/>
              <a:t>Page </a:t>
            </a:r>
            <a:fld id="{AF55197A-4911-4ED0-BBAA-82A1653DF638}" type="slidenum">
              <a:rPr lang="en-US" altLang="en-US" smtClean="0"/>
              <a:pPr>
                <a:defRPr/>
              </a:pPr>
              <a:t>‹#›</a:t>
            </a:fld>
            <a:endParaRPr lang="en-US" altLang="en-US"/>
          </a:p>
        </p:txBody>
      </p:sp>
      <p:sp>
        <p:nvSpPr>
          <p:cNvPr id="25613" name="Rectangle 12">
            <a:extLst>
              <a:ext uri="{FF2B5EF4-FFF2-40B4-BE49-F238E27FC236}">
                <a16:creationId xmlns:a16="http://schemas.microsoft.com/office/drawing/2014/main" id="{A90C13E1-E327-4B98-B22B-780D71105C8B}"/>
              </a:ext>
            </a:extLst>
          </p:cNvPr>
          <p:cNvSpPr>
            <a:spLocks noChangeArrowheads="1"/>
          </p:cNvSpPr>
          <p:nvPr/>
        </p:nvSpPr>
        <p:spPr bwMode="auto">
          <a:xfrm>
            <a:off x="715963" y="8942388"/>
            <a:ext cx="2255837" cy="182562"/>
          </a:xfrm>
          <a:prstGeom prst="rect">
            <a:avLst/>
          </a:prstGeom>
          <a:noFill/>
          <a:ln>
            <a:noFill/>
          </a:ln>
        </p:spPr>
        <p:txBody>
          <a:bodyPr lIns="0" tIns="0" rIns="0" bIns="0">
            <a:spAutoFit/>
          </a:bodyPr>
          <a:lstStyle>
            <a:lvl1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1pPr>
            <a:lvl2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2pPr>
            <a:lvl3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3pPr>
            <a:lvl4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4pPr>
            <a:lvl5pPr>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5pPr>
            <a:lvl6pPr marL="25146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6pPr>
            <a:lvl7pPr marL="29718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7pPr>
            <a:lvl8pPr marL="34290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8pPr>
            <a:lvl9pPr marL="3886200" indent="-228600" defTabSz="449263" eaLnBrk="0" fontAlgn="base" hangingPunct="0">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charset="0"/>
                <a:ea typeface="ＭＳ Ｐゴシック" charset="-128"/>
              </a:defRPr>
            </a:lvl9pPr>
          </a:lstStyle>
          <a:p>
            <a:pPr eaLnBrk="1" hangingPunct="1">
              <a:buClrTx/>
              <a:buFontTx/>
              <a:buNone/>
              <a:defRPr/>
            </a:pPr>
            <a:r>
              <a:rPr lang="en-US" altLang="en-US" dirty="0">
                <a:solidFill>
                  <a:srgbClr val="000000"/>
                </a:solidFill>
              </a:rPr>
              <a:t>Tentative agenda Full WG</a:t>
            </a:r>
          </a:p>
        </p:txBody>
      </p:sp>
      <p:sp>
        <p:nvSpPr>
          <p:cNvPr id="3086" name="Line 13">
            <a:extLst>
              <a:ext uri="{FF2B5EF4-FFF2-40B4-BE49-F238E27FC236}">
                <a16:creationId xmlns:a16="http://schemas.microsoft.com/office/drawing/2014/main" id="{4458E013-756C-4026-9A0C-ED693EE20CB3}"/>
              </a:ext>
            </a:extLst>
          </p:cNvPr>
          <p:cNvSpPr>
            <a:spLocks noChangeShapeType="1"/>
          </p:cNvSpPr>
          <p:nvPr/>
        </p:nvSpPr>
        <p:spPr bwMode="auto">
          <a:xfrm>
            <a:off x="736600" y="8940800"/>
            <a:ext cx="5405438"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
        <p:nvSpPr>
          <p:cNvPr id="3087" name="Line 14">
            <a:extLst>
              <a:ext uri="{FF2B5EF4-FFF2-40B4-BE49-F238E27FC236}">
                <a16:creationId xmlns:a16="http://schemas.microsoft.com/office/drawing/2014/main" id="{A892DDF2-531F-4C1A-BB8E-FDD3F71D9892}"/>
              </a:ext>
            </a:extLst>
          </p:cNvPr>
          <p:cNvSpPr>
            <a:spLocks noChangeShapeType="1"/>
          </p:cNvSpPr>
          <p:nvPr/>
        </p:nvSpPr>
        <p:spPr bwMode="auto">
          <a:xfrm>
            <a:off x="661988" y="295275"/>
            <a:ext cx="5554662"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a:p>
        </p:txBody>
      </p:sp>
    </p:spTree>
  </p:cSld>
  <p:clrMap bg1="lt1" tx1="dk1" bg2="lt2" tx2="dk2" accent1="accent1" accent2="accent2" accent3="accent3" accent4="accent4" accent5="accent5" accent6="accent6" hlink="hlink" folHlink="folHlink"/>
  <p:hf hdr="0" ftr="0"/>
  <p:notesStyle>
    <a:lvl1pPr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ＭＳ Ｐゴシック" charset="0"/>
      </a:defRPr>
    </a:lvl1pPr>
    <a:lvl2pPr marL="742950" indent="-28575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2pPr>
    <a:lvl3pPr marL="11430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3pPr>
    <a:lvl4pPr marL="16002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4pPr>
    <a:lvl5pPr marL="2057400" indent="-228600" algn="l" defTabSz="449263" rtl="0" eaLnBrk="0" fontAlgn="base" hangingPunct="0">
      <a:spcBef>
        <a:spcPct val="30000"/>
      </a:spcBef>
      <a:spcAft>
        <a:spcPct val="0"/>
      </a:spcAft>
      <a:buClr>
        <a:srgbClr val="000000"/>
      </a:buClr>
      <a:buSzPct val="100000"/>
      <a:buFont typeface="Times New Roman" panose="02020603050405020304" pitchFamily="18" charset="0"/>
      <a:defRPr sz="1200" kern="1200">
        <a:solidFill>
          <a:srgbClr val="000000"/>
        </a:solidFill>
        <a:latin typeface="Times New Roman" charset="0"/>
        <a:ea typeface="MS PGothic" panose="020B0600070205080204" pitchFamily="34"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Rectangle 7">
            <a:extLst>
              <a:ext uri="{FF2B5EF4-FFF2-40B4-BE49-F238E27FC236}">
                <a16:creationId xmlns:a16="http://schemas.microsoft.com/office/drawing/2014/main" id="{4FDF47AF-7F27-47A2-AC95-1B734D852285}"/>
              </a:ext>
            </a:extLst>
          </p:cNvPr>
          <p:cNvSpPr>
            <a:spLocks noGrp="1" noChangeArrowheads="1"/>
          </p:cNvSpPr>
          <p:nvPr>
            <p:ph type="dt"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1400">
                <a:ea typeface="Arial Unicode MS" pitchFamily="34" charset="-128"/>
              </a:rPr>
              <a:t>07/12/10</a:t>
            </a:r>
          </a:p>
        </p:txBody>
      </p:sp>
      <p:sp>
        <p:nvSpPr>
          <p:cNvPr id="5123" name="Rectangle 11">
            <a:extLst>
              <a:ext uri="{FF2B5EF4-FFF2-40B4-BE49-F238E27FC236}">
                <a16:creationId xmlns:a16="http://schemas.microsoft.com/office/drawing/2014/main" id="{E7A312FD-48BA-4567-B1F3-7520CA98CA17}"/>
              </a:ext>
            </a:extLst>
          </p:cNvPr>
          <p:cNvSpPr>
            <a:spLocks noGrp="1" noChangeArrowheads="1"/>
          </p:cNvSpPr>
          <p:nvPr>
            <p:ph type="sldNum" sz="quarter"/>
          </p:nvPr>
        </p:nvSpPr>
        <p:spPr>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spcBef>
                <a:spcPct val="0"/>
              </a:spcBef>
              <a:buClrTx/>
              <a:buFontTx/>
              <a:buNone/>
            </a:pPr>
            <a:r>
              <a:rPr lang="en-US" altLang="en-US" sz="2400"/>
              <a:t>Page </a:t>
            </a:r>
            <a:fld id="{2A02BA22-F607-40B6-B650-89B025089CA0}" type="slidenum">
              <a:rPr lang="en-US" altLang="en-US" sz="2400" smtClean="0"/>
              <a:pPr>
                <a:spcBef>
                  <a:spcPct val="0"/>
                </a:spcBef>
                <a:buClrTx/>
                <a:buFontTx/>
                <a:buNone/>
              </a:pPr>
              <a:t>1</a:t>
            </a:fld>
            <a:endParaRPr lang="en-US" altLang="en-US" sz="2400"/>
          </a:p>
        </p:txBody>
      </p:sp>
      <p:sp>
        <p:nvSpPr>
          <p:cNvPr id="5124" name="Text Box 1">
            <a:extLst>
              <a:ext uri="{FF2B5EF4-FFF2-40B4-BE49-F238E27FC236}">
                <a16:creationId xmlns:a16="http://schemas.microsoft.com/office/drawing/2014/main" id="{C0042731-F3F6-4A64-81A0-A6EDF2F792BF}"/>
              </a:ext>
            </a:extLst>
          </p:cNvPr>
          <p:cNvSpPr txBox="1">
            <a:spLocks noChangeArrowheads="1"/>
          </p:cNvSpPr>
          <p:nvPr/>
        </p:nvSpPr>
        <p:spPr bwMode="auto">
          <a:xfrm>
            <a:off x="646113" y="96838"/>
            <a:ext cx="270827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eaLnBrk="1" hangingPunct="1">
              <a:spcBef>
                <a:spcPct val="0"/>
              </a:spcBef>
              <a:buClrTx/>
              <a:buFontTx/>
              <a:buNone/>
            </a:pPr>
            <a:r>
              <a:rPr lang="en-US" altLang="en-US" sz="1400" b="1"/>
              <a:t>Jul 12, 2010</a:t>
            </a:r>
          </a:p>
        </p:txBody>
      </p:sp>
      <p:sp>
        <p:nvSpPr>
          <p:cNvPr id="5125" name="Text Box 2">
            <a:extLst>
              <a:ext uri="{FF2B5EF4-FFF2-40B4-BE49-F238E27FC236}">
                <a16:creationId xmlns:a16="http://schemas.microsoft.com/office/drawing/2014/main" id="{15A48728-99FA-4FFC-99DB-2BCCC7484781}"/>
              </a:ext>
            </a:extLst>
          </p:cNvPr>
          <p:cNvSpPr txBox="1">
            <a:spLocks noChangeArrowheads="1"/>
          </p:cNvSpPr>
          <p:nvPr/>
        </p:nvSpPr>
        <p:spPr bwMode="auto">
          <a:xfrm>
            <a:off x="2901950" y="8942388"/>
            <a:ext cx="792163"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lvl1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1pPr>
            <a:lvl2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2pPr>
            <a:lvl3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3pPr>
            <a:lvl4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4pPr>
            <a:lvl5pPr>
              <a:spcBef>
                <a:spcPct val="30000"/>
              </a:spcBef>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30000"/>
              </a:spcBef>
              <a:spcAft>
                <a:spcPct val="0"/>
              </a:spcAft>
              <a:buClr>
                <a:srgbClr val="000000"/>
              </a:buClr>
              <a:buSzPct val="100000"/>
              <a:buFont typeface="Times New Roman" panose="02020603050405020304" pitchFamily="18"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panose="02020603050405020304" pitchFamily="18" charset="0"/>
                <a:ea typeface="MS PGothic" panose="020B0600070205080204" pitchFamily="34" charset="-128"/>
              </a:defRPr>
            </a:lvl9pPr>
          </a:lstStyle>
          <a:p>
            <a:pPr algn="r" eaLnBrk="1" hangingPunct="1">
              <a:spcBef>
                <a:spcPct val="0"/>
              </a:spcBef>
              <a:buClrTx/>
              <a:buFontTx/>
              <a:buNone/>
            </a:pPr>
            <a:r>
              <a:rPr lang="en-US" altLang="en-US"/>
              <a:t>Page </a:t>
            </a:r>
            <a:fld id="{B08E7645-705B-4ADD-B5B6-F7EFEFDE2AD9}" type="slidenum">
              <a:rPr lang="en-US" altLang="en-US"/>
              <a:pPr algn="r" eaLnBrk="1" hangingPunct="1">
                <a:spcBef>
                  <a:spcPct val="0"/>
                </a:spcBef>
                <a:buClrTx/>
                <a:buFontTx/>
                <a:buNone/>
              </a:pPr>
              <a:t>1</a:t>
            </a:fld>
            <a:endParaRPr lang="en-US" altLang="en-US"/>
          </a:p>
        </p:txBody>
      </p:sp>
      <p:sp>
        <p:nvSpPr>
          <p:cNvPr id="5126" name="Text Box 3">
            <a:extLst>
              <a:ext uri="{FF2B5EF4-FFF2-40B4-BE49-F238E27FC236}">
                <a16:creationId xmlns:a16="http://schemas.microsoft.com/office/drawing/2014/main" id="{40B3C9E2-901C-4E2D-9196-A5D26B960683}"/>
              </a:ext>
            </a:extLst>
          </p:cNvPr>
          <p:cNvSpPr>
            <a:spLocks noGrp="1" noRot="1" noChangeAspect="1" noChangeArrowheads="1" noTextEdit="1"/>
          </p:cNvSpPr>
          <p:nvPr>
            <p:ph type="sldImg"/>
          </p:nvPr>
        </p:nvSpPr>
        <p:spPr>
          <a:xfrm>
            <a:off x="365125" y="698500"/>
            <a:ext cx="6132513" cy="3451225"/>
          </a:xfrm>
          <a:solidFill>
            <a:srgbClr val="FFFFFF"/>
          </a:solidFill>
          <a:ln/>
        </p:spPr>
      </p:sp>
      <p:sp>
        <p:nvSpPr>
          <p:cNvPr id="5127" name="Text Box 4">
            <a:extLst>
              <a:ext uri="{FF2B5EF4-FFF2-40B4-BE49-F238E27FC236}">
                <a16:creationId xmlns:a16="http://schemas.microsoft.com/office/drawing/2014/main" id="{9444E41B-0F32-4A16-9E20-D6DFD1D90FA5}"/>
              </a:ext>
            </a:extLst>
          </p:cNvPr>
          <p:cNvSpPr>
            <a:spLocks noGrp="1" noChangeArrowheads="1"/>
          </p:cNvSpPr>
          <p:nvPr>
            <p:ph type="body" idx="1"/>
          </p:nvPr>
        </p:nvSpPr>
        <p:spPr>
          <a:xfrm>
            <a:off x="914400" y="4387850"/>
            <a:ext cx="5022850" cy="4149725"/>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ltLang="en-US">
              <a:latin typeface="Times New Roman" panose="02020603050405020304"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GB"/>
              <a:t>Click to edit Master subtitle style</a:t>
            </a:r>
            <a:endParaRPr lang="en-US"/>
          </a:p>
        </p:txBody>
      </p:sp>
      <p:sp>
        <p:nvSpPr>
          <p:cNvPr id="4" name="Rectangle 9">
            <a:extLst>
              <a:ext uri="{FF2B5EF4-FFF2-40B4-BE49-F238E27FC236}">
                <a16:creationId xmlns:a16="http://schemas.microsoft.com/office/drawing/2014/main" id="{CDECFD97-FF53-4387-BAF0-F12D463EB1E9}"/>
              </a:ext>
            </a:extLst>
          </p:cNvPr>
          <p:cNvSpPr>
            <a:spLocks noGrp="1" noChangeArrowheads="1"/>
          </p:cNvSpPr>
          <p:nvPr>
            <p:ph type="sldNum" idx="10"/>
          </p:nvPr>
        </p:nvSpPr>
        <p:spPr>
          <a:ln/>
        </p:spPr>
        <p:txBody>
          <a:bodyPr/>
          <a:lstStyle>
            <a:lvl1pPr>
              <a:defRPr/>
            </a:lvl1pPr>
          </a:lstStyle>
          <a:p>
            <a:pPr>
              <a:defRPr/>
            </a:pPr>
            <a:r>
              <a:rPr lang="en-US" altLang="en-US"/>
              <a:t>Slide </a:t>
            </a:r>
            <a:fld id="{CAA2C270-03FA-43C7-AEFB-067184F3C062}" type="slidenum">
              <a:rPr lang="en-US" altLang="en-US" smtClean="0"/>
              <a:pPr>
                <a:defRPr/>
              </a:pPr>
              <a:t>‹#›</a:t>
            </a:fld>
            <a:endParaRPr lang="en-US" altLang="en-US"/>
          </a:p>
        </p:txBody>
      </p:sp>
    </p:spTree>
    <p:extLst>
      <p:ext uri="{BB962C8B-B14F-4D97-AF65-F5344CB8AC3E}">
        <p14:creationId xmlns:p14="http://schemas.microsoft.com/office/powerpoint/2010/main" val="10873556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920AD8A7-AF3A-45B5-A4AF-214DE59C8098}"/>
              </a:ext>
            </a:extLst>
          </p:cNvPr>
          <p:cNvSpPr>
            <a:spLocks noGrp="1" noChangeArrowheads="1"/>
          </p:cNvSpPr>
          <p:nvPr>
            <p:ph type="sldNum" idx="10"/>
          </p:nvPr>
        </p:nvSpPr>
        <p:spPr>
          <a:ln/>
        </p:spPr>
        <p:txBody>
          <a:bodyPr/>
          <a:lstStyle>
            <a:lvl1pPr>
              <a:defRPr/>
            </a:lvl1pPr>
          </a:lstStyle>
          <a:p>
            <a:pPr>
              <a:defRPr/>
            </a:pPr>
            <a:r>
              <a:rPr lang="en-US" altLang="en-US"/>
              <a:t>Slide </a:t>
            </a:r>
            <a:fld id="{6A68D7BD-EE7B-43EB-BA6B-D7A780E6E7A2}" type="slidenum">
              <a:rPr lang="en-US" altLang="en-US" smtClean="0"/>
              <a:pPr>
                <a:defRPr/>
              </a:pPr>
              <a:t>‹#›</a:t>
            </a:fld>
            <a:endParaRPr lang="en-US" altLang="en-US"/>
          </a:p>
        </p:txBody>
      </p:sp>
    </p:spTree>
    <p:extLst>
      <p:ext uri="{BB962C8B-B14F-4D97-AF65-F5344CB8AC3E}">
        <p14:creationId xmlns:p14="http://schemas.microsoft.com/office/powerpoint/2010/main" val="33025762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31251" y="685801"/>
            <a:ext cx="2637367" cy="5554663"/>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812800" y="685801"/>
            <a:ext cx="7715251" cy="5554663"/>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67540C22-21B0-475E-96ED-8FBF9E25E7D2}"/>
              </a:ext>
            </a:extLst>
          </p:cNvPr>
          <p:cNvSpPr>
            <a:spLocks noGrp="1" noChangeArrowheads="1"/>
          </p:cNvSpPr>
          <p:nvPr>
            <p:ph type="sldNum" idx="10"/>
          </p:nvPr>
        </p:nvSpPr>
        <p:spPr>
          <a:ln/>
        </p:spPr>
        <p:txBody>
          <a:bodyPr/>
          <a:lstStyle>
            <a:lvl1pPr>
              <a:defRPr/>
            </a:lvl1pPr>
          </a:lstStyle>
          <a:p>
            <a:pPr>
              <a:defRPr/>
            </a:pPr>
            <a:r>
              <a:rPr lang="en-US" altLang="en-US"/>
              <a:t>Slide </a:t>
            </a:r>
            <a:fld id="{D4FA0C20-D616-47F3-A135-1674C8921168}" type="slidenum">
              <a:rPr lang="en-US" altLang="en-US" smtClean="0"/>
              <a:pPr>
                <a:defRPr/>
              </a:pPr>
              <a:t>‹#›</a:t>
            </a:fld>
            <a:endParaRPr lang="en-US" altLang="en-US"/>
          </a:p>
        </p:txBody>
      </p:sp>
    </p:spTree>
    <p:extLst>
      <p:ext uri="{BB962C8B-B14F-4D97-AF65-F5344CB8AC3E}">
        <p14:creationId xmlns:p14="http://schemas.microsoft.com/office/powerpoint/2010/main" val="25368890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Rectangle 9">
            <a:extLst>
              <a:ext uri="{FF2B5EF4-FFF2-40B4-BE49-F238E27FC236}">
                <a16:creationId xmlns:a16="http://schemas.microsoft.com/office/drawing/2014/main" id="{3865CD11-6439-4324-AFE9-E89B987C693E}"/>
              </a:ext>
            </a:extLst>
          </p:cNvPr>
          <p:cNvSpPr>
            <a:spLocks noGrp="1" noChangeArrowheads="1"/>
          </p:cNvSpPr>
          <p:nvPr>
            <p:ph type="sldNum" idx="10"/>
          </p:nvPr>
        </p:nvSpPr>
        <p:spPr>
          <a:ln/>
        </p:spPr>
        <p:txBody>
          <a:bodyPr/>
          <a:lstStyle>
            <a:lvl1pPr>
              <a:defRPr/>
            </a:lvl1pPr>
          </a:lstStyle>
          <a:p>
            <a:pPr>
              <a:defRPr/>
            </a:pPr>
            <a:r>
              <a:rPr lang="en-US" altLang="en-US"/>
              <a:t>Slide </a:t>
            </a:r>
            <a:fld id="{5DD27314-9434-4B6F-80C2-AAC402118CDA}" type="slidenum">
              <a:rPr lang="en-US" altLang="en-US" smtClean="0"/>
              <a:pPr>
                <a:defRPr/>
              </a:pPr>
              <a:t>‹#›</a:t>
            </a:fld>
            <a:endParaRPr lang="en-US" altLang="en-US"/>
          </a:p>
        </p:txBody>
      </p:sp>
    </p:spTree>
    <p:extLst>
      <p:ext uri="{BB962C8B-B14F-4D97-AF65-F5344CB8AC3E}">
        <p14:creationId xmlns:p14="http://schemas.microsoft.com/office/powerpoint/2010/main" val="89828342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GB"/>
              <a:t>Click to edit Master text styles</a:t>
            </a:r>
          </a:p>
        </p:txBody>
      </p:sp>
      <p:sp>
        <p:nvSpPr>
          <p:cNvPr id="4" name="Rectangle 9">
            <a:extLst>
              <a:ext uri="{FF2B5EF4-FFF2-40B4-BE49-F238E27FC236}">
                <a16:creationId xmlns:a16="http://schemas.microsoft.com/office/drawing/2014/main" id="{BF17094D-F91B-41DB-9A16-A7218645C9FA}"/>
              </a:ext>
            </a:extLst>
          </p:cNvPr>
          <p:cNvSpPr>
            <a:spLocks noGrp="1" noChangeArrowheads="1"/>
          </p:cNvSpPr>
          <p:nvPr>
            <p:ph type="sldNum" idx="10"/>
          </p:nvPr>
        </p:nvSpPr>
        <p:spPr>
          <a:ln/>
        </p:spPr>
        <p:txBody>
          <a:bodyPr/>
          <a:lstStyle>
            <a:lvl1pPr>
              <a:defRPr/>
            </a:lvl1pPr>
          </a:lstStyle>
          <a:p>
            <a:pPr>
              <a:defRPr/>
            </a:pPr>
            <a:r>
              <a:rPr lang="en-US" altLang="en-US"/>
              <a:t>Slide </a:t>
            </a:r>
            <a:fld id="{3D266AC6-DD33-448D-B445-2628016ADA7D}" type="slidenum">
              <a:rPr lang="en-US" altLang="en-US" smtClean="0"/>
              <a:pPr>
                <a:defRPr/>
              </a:pPr>
              <a:t>‹#›</a:t>
            </a:fld>
            <a:endParaRPr lang="en-US" altLang="en-US"/>
          </a:p>
        </p:txBody>
      </p:sp>
    </p:spTree>
    <p:extLst>
      <p:ext uri="{BB962C8B-B14F-4D97-AF65-F5344CB8AC3E}">
        <p14:creationId xmlns:p14="http://schemas.microsoft.com/office/powerpoint/2010/main" val="37479919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812800" y="1371601"/>
            <a:ext cx="5073651"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6089651" y="1371601"/>
            <a:ext cx="5075767" cy="48688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Rectangle 9">
            <a:extLst>
              <a:ext uri="{FF2B5EF4-FFF2-40B4-BE49-F238E27FC236}">
                <a16:creationId xmlns:a16="http://schemas.microsoft.com/office/drawing/2014/main" id="{F60F77CD-DD4D-4F42-85AE-C07B6997D237}"/>
              </a:ext>
            </a:extLst>
          </p:cNvPr>
          <p:cNvSpPr>
            <a:spLocks noGrp="1" noChangeArrowheads="1"/>
          </p:cNvSpPr>
          <p:nvPr>
            <p:ph type="sldNum" idx="10"/>
          </p:nvPr>
        </p:nvSpPr>
        <p:spPr>
          <a:ln/>
        </p:spPr>
        <p:txBody>
          <a:bodyPr/>
          <a:lstStyle>
            <a:lvl1pPr>
              <a:defRPr/>
            </a:lvl1pPr>
          </a:lstStyle>
          <a:p>
            <a:pPr>
              <a:defRPr/>
            </a:pPr>
            <a:r>
              <a:rPr lang="en-US" altLang="en-US"/>
              <a:t>Slide </a:t>
            </a:r>
            <a:fld id="{1F551F72-38F2-479C-990C-DF0D2C0B1F2C}" type="slidenum">
              <a:rPr lang="en-US" altLang="en-US" smtClean="0"/>
              <a:pPr>
                <a:defRPr/>
              </a:pPr>
              <a:t>‹#›</a:t>
            </a:fld>
            <a:endParaRPr lang="en-US" altLang="en-US"/>
          </a:p>
        </p:txBody>
      </p:sp>
    </p:spTree>
    <p:extLst>
      <p:ext uri="{BB962C8B-B14F-4D97-AF65-F5344CB8AC3E}">
        <p14:creationId xmlns:p14="http://schemas.microsoft.com/office/powerpoint/2010/main" val="3901467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Rectangle 9">
            <a:extLst>
              <a:ext uri="{FF2B5EF4-FFF2-40B4-BE49-F238E27FC236}">
                <a16:creationId xmlns:a16="http://schemas.microsoft.com/office/drawing/2014/main" id="{4906BD87-6C63-4BAE-BB78-2E037CDA80CF}"/>
              </a:ext>
            </a:extLst>
          </p:cNvPr>
          <p:cNvSpPr>
            <a:spLocks noGrp="1" noChangeArrowheads="1"/>
          </p:cNvSpPr>
          <p:nvPr>
            <p:ph type="sldNum" idx="10"/>
          </p:nvPr>
        </p:nvSpPr>
        <p:spPr>
          <a:ln/>
        </p:spPr>
        <p:txBody>
          <a:bodyPr/>
          <a:lstStyle>
            <a:lvl1pPr>
              <a:defRPr/>
            </a:lvl1pPr>
          </a:lstStyle>
          <a:p>
            <a:pPr>
              <a:defRPr/>
            </a:pPr>
            <a:r>
              <a:rPr lang="en-US" altLang="en-US"/>
              <a:t>Slide </a:t>
            </a:r>
            <a:fld id="{07143AE2-8961-49C4-80E3-5346A3EB4C4A}" type="slidenum">
              <a:rPr lang="en-US" altLang="en-US" smtClean="0"/>
              <a:pPr>
                <a:defRPr/>
              </a:pPr>
              <a:t>‹#›</a:t>
            </a:fld>
            <a:endParaRPr lang="en-US" altLang="en-US"/>
          </a:p>
        </p:txBody>
      </p:sp>
    </p:spTree>
    <p:extLst>
      <p:ext uri="{BB962C8B-B14F-4D97-AF65-F5344CB8AC3E}">
        <p14:creationId xmlns:p14="http://schemas.microsoft.com/office/powerpoint/2010/main" val="1138997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Rectangle 9">
            <a:extLst>
              <a:ext uri="{FF2B5EF4-FFF2-40B4-BE49-F238E27FC236}">
                <a16:creationId xmlns:a16="http://schemas.microsoft.com/office/drawing/2014/main" id="{77CDBA8A-BE42-43E1-A3A6-A4B661E728FA}"/>
              </a:ext>
            </a:extLst>
          </p:cNvPr>
          <p:cNvSpPr>
            <a:spLocks noGrp="1" noChangeArrowheads="1"/>
          </p:cNvSpPr>
          <p:nvPr>
            <p:ph type="sldNum" idx="10"/>
          </p:nvPr>
        </p:nvSpPr>
        <p:spPr>
          <a:ln/>
        </p:spPr>
        <p:txBody>
          <a:bodyPr/>
          <a:lstStyle>
            <a:lvl1pPr>
              <a:defRPr/>
            </a:lvl1pPr>
          </a:lstStyle>
          <a:p>
            <a:pPr>
              <a:defRPr/>
            </a:pPr>
            <a:r>
              <a:rPr lang="en-US" altLang="en-US"/>
              <a:t>Slide </a:t>
            </a:r>
            <a:fld id="{49DFBF5E-CB2C-45B5-BBB9-429FD974229E}" type="slidenum">
              <a:rPr lang="en-US" altLang="en-US" smtClean="0"/>
              <a:pPr>
                <a:defRPr/>
              </a:pPr>
              <a:t>‹#›</a:t>
            </a:fld>
            <a:endParaRPr lang="en-US" altLang="en-US"/>
          </a:p>
        </p:txBody>
      </p:sp>
    </p:spTree>
    <p:extLst>
      <p:ext uri="{BB962C8B-B14F-4D97-AF65-F5344CB8AC3E}">
        <p14:creationId xmlns:p14="http://schemas.microsoft.com/office/powerpoint/2010/main" val="14132547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1DDB69A1-11BC-41B0-8884-BE90EB602636}"/>
              </a:ext>
            </a:extLst>
          </p:cNvPr>
          <p:cNvSpPr>
            <a:spLocks noGrp="1" noChangeArrowheads="1"/>
          </p:cNvSpPr>
          <p:nvPr>
            <p:ph type="sldNum" idx="10"/>
          </p:nvPr>
        </p:nvSpPr>
        <p:spPr>
          <a:xfrm>
            <a:off x="5659967" y="6538914"/>
            <a:ext cx="872067" cy="382587"/>
          </a:xfrm>
        </p:spPr>
        <p:txBody>
          <a:bodyPr/>
          <a:lstStyle>
            <a:lvl1pPr>
              <a:defRPr/>
            </a:lvl1pPr>
          </a:lstStyle>
          <a:p>
            <a:pPr>
              <a:defRPr/>
            </a:pPr>
            <a:r>
              <a:rPr lang="en-US" altLang="en-US"/>
              <a:t>Slid</a:t>
            </a:r>
            <a:fld id="{0F04E8E9-279B-42CA-B6E8-61A287E0027B}" type="slidenum">
              <a:rPr lang="en-US" altLang="en-US" smtClean="0"/>
              <a:pPr>
                <a:defRPr/>
              </a:pPr>
              <a:t>‹#›</a:t>
            </a:fld>
            <a:endParaRPr lang="en-US" altLang="en-US"/>
          </a:p>
        </p:txBody>
      </p:sp>
    </p:spTree>
    <p:extLst>
      <p:ext uri="{BB962C8B-B14F-4D97-AF65-F5344CB8AC3E}">
        <p14:creationId xmlns:p14="http://schemas.microsoft.com/office/powerpoint/2010/main" val="381434375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1" y="273050"/>
            <a:ext cx="4011084"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4766733" y="273051"/>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609601" y="1435101"/>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CC365BC2-592E-47FF-BFDD-D1B2E6BD5920}"/>
              </a:ext>
            </a:extLst>
          </p:cNvPr>
          <p:cNvSpPr>
            <a:spLocks noGrp="1" noChangeArrowheads="1"/>
          </p:cNvSpPr>
          <p:nvPr>
            <p:ph type="sldNum" idx="10"/>
          </p:nvPr>
        </p:nvSpPr>
        <p:spPr>
          <a:ln/>
        </p:spPr>
        <p:txBody>
          <a:bodyPr/>
          <a:lstStyle>
            <a:lvl1pPr>
              <a:defRPr/>
            </a:lvl1pPr>
          </a:lstStyle>
          <a:p>
            <a:pPr>
              <a:defRPr/>
            </a:pPr>
            <a:r>
              <a:rPr lang="en-US" altLang="en-US"/>
              <a:t>Slide </a:t>
            </a:r>
            <a:fld id="{48BD2DDC-C4F9-4DA1-A63E-D3965D205843}" type="slidenum">
              <a:rPr lang="en-US" altLang="en-US" smtClean="0"/>
              <a:pPr>
                <a:defRPr/>
              </a:pPr>
              <a:t>‹#›</a:t>
            </a:fld>
            <a:endParaRPr lang="en-US" altLang="en-US"/>
          </a:p>
        </p:txBody>
      </p:sp>
    </p:spTree>
    <p:extLst>
      <p:ext uri="{BB962C8B-B14F-4D97-AF65-F5344CB8AC3E}">
        <p14:creationId xmlns:p14="http://schemas.microsoft.com/office/powerpoint/2010/main" val="200102537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Rectangle 9">
            <a:extLst>
              <a:ext uri="{FF2B5EF4-FFF2-40B4-BE49-F238E27FC236}">
                <a16:creationId xmlns:a16="http://schemas.microsoft.com/office/drawing/2014/main" id="{1E37D6BB-C57E-46F3-9463-6F29DC2C04C7}"/>
              </a:ext>
            </a:extLst>
          </p:cNvPr>
          <p:cNvSpPr>
            <a:spLocks noGrp="1" noChangeArrowheads="1"/>
          </p:cNvSpPr>
          <p:nvPr>
            <p:ph type="sldNum" idx="10"/>
          </p:nvPr>
        </p:nvSpPr>
        <p:spPr>
          <a:ln/>
        </p:spPr>
        <p:txBody>
          <a:bodyPr/>
          <a:lstStyle>
            <a:lvl1pPr>
              <a:defRPr/>
            </a:lvl1pPr>
          </a:lstStyle>
          <a:p>
            <a:pPr>
              <a:defRPr/>
            </a:pPr>
            <a:r>
              <a:rPr lang="en-US" altLang="en-US"/>
              <a:t>Slide </a:t>
            </a:r>
            <a:fld id="{2771F862-3EEA-4803-88C2-BE8D6DB460BF}" type="slidenum">
              <a:rPr lang="en-US" altLang="en-US" smtClean="0"/>
              <a:pPr>
                <a:defRPr/>
              </a:pPr>
              <a:t>‹#›</a:t>
            </a:fld>
            <a:endParaRPr lang="en-US" altLang="en-US"/>
          </a:p>
        </p:txBody>
      </p:sp>
    </p:spTree>
    <p:extLst>
      <p:ext uri="{BB962C8B-B14F-4D97-AF65-F5344CB8AC3E}">
        <p14:creationId xmlns:p14="http://schemas.microsoft.com/office/powerpoint/2010/main" val="12304423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a:extLst>
              <a:ext uri="{FF2B5EF4-FFF2-40B4-BE49-F238E27FC236}">
                <a16:creationId xmlns:a16="http://schemas.microsoft.com/office/drawing/2014/main" id="{8AF5D4AB-E353-4EAB-9E5C-B82B00CB74A2}"/>
              </a:ext>
            </a:extLst>
          </p:cNvPr>
          <p:cNvSpPr>
            <a:spLocks noChangeArrowheads="1"/>
          </p:cNvSpPr>
          <p:nvPr/>
        </p:nvSpPr>
        <p:spPr bwMode="auto">
          <a:xfrm>
            <a:off x="6096000" y="412234"/>
            <a:ext cx="5283200" cy="184666"/>
          </a:xfrm>
          <a:prstGeom prst="rect">
            <a:avLst/>
          </a:prstGeom>
          <a:noFill/>
          <a:ln>
            <a:noFill/>
          </a:ln>
        </p:spPr>
        <p:txBody>
          <a:bodyPr lIns="0" tIns="0" rIns="0" bIns="0" anchor="b">
            <a:spAutoFit/>
          </a:bodyPr>
          <a:lstStyle>
            <a:lvl1pPr marL="342900" indent="-34290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1pPr>
            <a:lvl2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2pPr>
            <a:lvl3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3pPr>
            <a:lvl4pPr>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4pPr>
            <a:lvl5pPr marL="1428750">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5pPr>
            <a:lvl6pPr marL="18859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6pPr>
            <a:lvl7pPr marL="23431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7pPr>
            <a:lvl8pPr marL="28003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8pPr>
            <a:lvl9pPr marL="3257550" defTabSz="449263" eaLnBrk="0" fontAlgn="base" hangingPunct="0">
              <a:spcBef>
                <a:spcPct val="0"/>
              </a:spcBef>
              <a:spcAft>
                <a:spcPct val="0"/>
              </a:spcAft>
              <a:tabLst>
                <a:tab pos="1428750" algn="l"/>
                <a:tab pos="1876425" algn="l"/>
                <a:tab pos="2325688" algn="l"/>
                <a:tab pos="2774950" algn="l"/>
                <a:tab pos="3224213" algn="l"/>
                <a:tab pos="3673475" algn="l"/>
                <a:tab pos="4122738" algn="l"/>
                <a:tab pos="4572000" algn="l"/>
                <a:tab pos="5021263" algn="l"/>
                <a:tab pos="5470525" algn="l"/>
                <a:tab pos="5919788" algn="l"/>
                <a:tab pos="6369050" algn="l"/>
                <a:tab pos="6818313" algn="l"/>
                <a:tab pos="7267575" algn="l"/>
                <a:tab pos="7716838" algn="l"/>
                <a:tab pos="8166100" algn="l"/>
                <a:tab pos="8615363" algn="l"/>
                <a:tab pos="9064625" algn="l"/>
                <a:tab pos="9513888" algn="l"/>
                <a:tab pos="9963150" algn="l"/>
                <a:tab pos="10412413" algn="l"/>
              </a:tabLst>
              <a:defRPr sz="1200">
                <a:solidFill>
                  <a:schemeClr val="bg1"/>
                </a:solidFill>
                <a:latin typeface="Times New Roman" panose="02020603050405020304" pitchFamily="18" charset="0"/>
                <a:ea typeface="MS PGothic" panose="020B0600070205080204" pitchFamily="34" charset="-128"/>
              </a:defRPr>
            </a:lvl9pPr>
          </a:lstStyle>
          <a:p>
            <a:pPr lvl="4" indent="0" algn="r" eaLnBrk="1" hangingPunct="1">
              <a:buSzPct val="100000"/>
              <a:defRPr/>
            </a:pPr>
            <a:r>
              <a:rPr lang="en-GB" altLang="en-US" sz="1200" b="1" dirty="0">
                <a:solidFill>
                  <a:schemeClr val="tx1"/>
                </a:solidFill>
              </a:rPr>
              <a:t>doc.: IEEE 802.15-23-0421-01-04ab</a:t>
            </a:r>
          </a:p>
        </p:txBody>
      </p:sp>
      <p:sp>
        <p:nvSpPr>
          <p:cNvPr id="1027" name="Line 2">
            <a:extLst>
              <a:ext uri="{FF2B5EF4-FFF2-40B4-BE49-F238E27FC236}">
                <a16:creationId xmlns:a16="http://schemas.microsoft.com/office/drawing/2014/main" id="{132CA22D-276C-45C8-B677-E5BCA761A59E}"/>
              </a:ext>
            </a:extLst>
          </p:cNvPr>
          <p:cNvSpPr>
            <a:spLocks noChangeShapeType="1"/>
          </p:cNvSpPr>
          <p:nvPr/>
        </p:nvSpPr>
        <p:spPr bwMode="auto">
          <a:xfrm>
            <a:off x="914400" y="609600"/>
            <a:ext cx="10464800"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1028" name="Line 4">
            <a:extLst>
              <a:ext uri="{FF2B5EF4-FFF2-40B4-BE49-F238E27FC236}">
                <a16:creationId xmlns:a16="http://schemas.microsoft.com/office/drawing/2014/main" id="{831B6CFB-2FA6-4CFA-9B69-4004A92F5FEE}"/>
              </a:ext>
            </a:extLst>
          </p:cNvPr>
          <p:cNvSpPr>
            <a:spLocks noChangeShapeType="1"/>
          </p:cNvSpPr>
          <p:nvPr/>
        </p:nvSpPr>
        <p:spPr bwMode="auto">
          <a:xfrm>
            <a:off x="941917" y="6477000"/>
            <a:ext cx="10437283" cy="1588"/>
          </a:xfrm>
          <a:prstGeom prst="line">
            <a:avLst/>
          </a:prstGeom>
          <a:noFill/>
          <a:ln w="12600">
            <a:solidFill>
              <a:srgbClr val="000000"/>
            </a:solidFill>
            <a:miter lim="800000"/>
            <a:headEnd/>
            <a:tailEnd/>
          </a:ln>
          <a:extLst>
            <a:ext uri="{909E8E84-426E-40DD-AFC4-6F175D3DCCD1}">
              <a14:hiddenFill xmlns:a14="http://schemas.microsoft.com/office/drawing/2010/main">
                <a:noFill/>
              </a14:hiddenFill>
            </a:ext>
          </a:extLst>
        </p:spPr>
        <p:txBody>
          <a:bodyPr/>
          <a:lstStyle/>
          <a:p>
            <a:endParaRPr lang="en-US" sz="1200"/>
          </a:p>
        </p:txBody>
      </p:sp>
      <p:sp>
        <p:nvSpPr>
          <p:cNvPr id="2" name="Text Box 5">
            <a:extLst>
              <a:ext uri="{FF2B5EF4-FFF2-40B4-BE49-F238E27FC236}">
                <a16:creationId xmlns:a16="http://schemas.microsoft.com/office/drawing/2014/main" id="{7274DC08-9B8C-464E-97F8-9AF419E7B8D9}"/>
              </a:ext>
            </a:extLst>
          </p:cNvPr>
          <p:cNvSpPr txBox="1">
            <a:spLocks noChangeArrowheads="1"/>
          </p:cNvSpPr>
          <p:nvPr/>
        </p:nvSpPr>
        <p:spPr bwMode="auto">
          <a:xfrm>
            <a:off x="914400" y="304800"/>
            <a:ext cx="2336800"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eaLnBrk="1" hangingPunct="1">
              <a:buSzPct val="100000"/>
              <a:defRPr/>
            </a:pPr>
            <a:r>
              <a:rPr lang="en-GB" sz="1200" dirty="0"/>
              <a:t>July 2023</a:t>
            </a:r>
          </a:p>
        </p:txBody>
      </p:sp>
      <p:sp>
        <p:nvSpPr>
          <p:cNvPr id="1030" name="Text Box 6">
            <a:extLst>
              <a:ext uri="{FF2B5EF4-FFF2-40B4-BE49-F238E27FC236}">
                <a16:creationId xmlns:a16="http://schemas.microsoft.com/office/drawing/2014/main" id="{5C9A48D8-B217-4A04-8A4A-17E7990FB9CE}"/>
              </a:ext>
            </a:extLst>
          </p:cNvPr>
          <p:cNvSpPr txBox="1">
            <a:spLocks noChangeArrowheads="1"/>
          </p:cNvSpPr>
          <p:nvPr/>
        </p:nvSpPr>
        <p:spPr bwMode="auto">
          <a:xfrm>
            <a:off x="6544734" y="6478588"/>
            <a:ext cx="4995333" cy="279400"/>
          </a:xfrm>
          <a:prstGeom prst="rect">
            <a:avLst/>
          </a:prstGeom>
          <a:noFill/>
          <a:ln>
            <a:noFill/>
          </a:ln>
          <a:effectLst/>
        </p:spPr>
        <p:txBody>
          <a:bodyPr lIns="90000" tIns="46800" rIns="90000" bIns="46800">
            <a:sp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5pPr>
            <a:lvl6pPr marL="25146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6pPr>
            <a:lvl7pPr marL="29718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7pPr>
            <a:lvl8pPr marL="34290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8pPr>
            <a:lvl9pPr marL="3886200" indent="-228600" defTabSz="449263" fontAlgn="base">
              <a:spcBef>
                <a:spcPct val="0"/>
              </a:spcBef>
              <a:spcAft>
                <a:spcPct val="0"/>
              </a:spcAft>
              <a:buClr>
                <a:srgbClr val="000000"/>
              </a:buClr>
              <a:buSzPct val="100000"/>
              <a:buFont typeface="Times New Roman" charset="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rgbClr val="000000"/>
                </a:solidFill>
                <a:latin typeface="Times New Roman" charset="0"/>
                <a:ea typeface="ＭＳ Ｐゴシック" charset="0"/>
                <a:cs typeface="ＭＳ Ｐゴシック" charset="0"/>
              </a:defRPr>
            </a:lvl9pPr>
          </a:lstStyle>
          <a:p>
            <a:pPr algn="r" eaLnBrk="1" hangingPunct="1">
              <a:spcBef>
                <a:spcPts val="750"/>
              </a:spcBef>
              <a:buSzPct val="100000"/>
              <a:defRPr/>
            </a:pPr>
            <a:r>
              <a:rPr lang="en-GB" sz="1200" dirty="0"/>
              <a:t>Benjamin Rolfe (BCA)</a:t>
            </a:r>
          </a:p>
        </p:txBody>
      </p:sp>
      <p:sp>
        <p:nvSpPr>
          <p:cNvPr id="1031" name="Rectangle 7">
            <a:extLst>
              <a:ext uri="{FF2B5EF4-FFF2-40B4-BE49-F238E27FC236}">
                <a16:creationId xmlns:a16="http://schemas.microsoft.com/office/drawing/2014/main" id="{5D51B55C-069B-4D75-9B4D-246CDA06270D}"/>
              </a:ext>
            </a:extLst>
          </p:cNvPr>
          <p:cNvSpPr>
            <a:spLocks noGrp="1" noChangeArrowheads="1"/>
          </p:cNvSpPr>
          <p:nvPr>
            <p:ph type="title"/>
          </p:nvPr>
        </p:nvSpPr>
        <p:spPr bwMode="auto">
          <a:xfrm>
            <a:off x="1007436" y="685801"/>
            <a:ext cx="10352617" cy="7540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ctr" anchorCtr="0" compatLnSpc="1">
            <a:prstTxWarp prst="textNoShape">
              <a:avLst/>
            </a:prstTxWarp>
          </a:bodyPr>
          <a:lstStyle/>
          <a:p>
            <a:pPr lvl="0"/>
            <a:r>
              <a:rPr lang="en-GB" altLang="en-US" dirty="0"/>
              <a:t>Click to edit the title text format</a:t>
            </a:r>
          </a:p>
        </p:txBody>
      </p:sp>
      <p:sp>
        <p:nvSpPr>
          <p:cNvPr id="1032" name="Rectangle 8">
            <a:extLst>
              <a:ext uri="{FF2B5EF4-FFF2-40B4-BE49-F238E27FC236}">
                <a16:creationId xmlns:a16="http://schemas.microsoft.com/office/drawing/2014/main" id="{5CF464D6-905A-4259-BFB1-449C29AED4FE}"/>
              </a:ext>
            </a:extLst>
          </p:cNvPr>
          <p:cNvSpPr>
            <a:spLocks noGrp="1" noChangeArrowheads="1"/>
          </p:cNvSpPr>
          <p:nvPr>
            <p:ph type="body" idx="1"/>
          </p:nvPr>
        </p:nvSpPr>
        <p:spPr bwMode="auto">
          <a:xfrm>
            <a:off x="1023970" y="1371601"/>
            <a:ext cx="10352617" cy="48688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bodyPr>
          <a:lstStyle/>
          <a:p>
            <a:pPr lvl="0"/>
            <a:r>
              <a:rPr lang="en-GB" altLang="en-US" dirty="0"/>
              <a:t>Click to edit the outline text format</a:t>
            </a:r>
          </a:p>
          <a:p>
            <a:pPr lvl="1"/>
            <a:r>
              <a:rPr lang="en-GB" altLang="en-US" dirty="0"/>
              <a:t>Second Outline Level</a:t>
            </a:r>
          </a:p>
          <a:p>
            <a:pPr lvl="2"/>
            <a:r>
              <a:rPr lang="en-GB" altLang="en-US" dirty="0"/>
              <a:t>Third Outline Level</a:t>
            </a:r>
          </a:p>
          <a:p>
            <a:pPr lvl="3"/>
            <a:r>
              <a:rPr lang="en-GB" altLang="en-US" dirty="0"/>
              <a:t>Fourth Outline Level</a:t>
            </a:r>
          </a:p>
          <a:p>
            <a:pPr lvl="4"/>
            <a:r>
              <a:rPr lang="en-GB" altLang="en-US" dirty="0"/>
              <a:t>Fifth Outline Level</a:t>
            </a:r>
          </a:p>
          <a:p>
            <a:pPr lvl="4"/>
            <a:r>
              <a:rPr lang="en-GB" altLang="en-US" dirty="0"/>
              <a:t>Sixth Outline Level</a:t>
            </a:r>
          </a:p>
          <a:p>
            <a:pPr lvl="4"/>
            <a:r>
              <a:rPr lang="en-GB" altLang="en-US" dirty="0"/>
              <a:t>Seventh Outline Level</a:t>
            </a:r>
          </a:p>
          <a:p>
            <a:pPr lvl="4"/>
            <a:r>
              <a:rPr lang="en-GB" altLang="en-US" dirty="0"/>
              <a:t>Eighth Outline Level</a:t>
            </a:r>
          </a:p>
          <a:p>
            <a:pPr lvl="4"/>
            <a:r>
              <a:rPr lang="en-GB" altLang="en-US" dirty="0"/>
              <a:t>Ninth Outline Level</a:t>
            </a:r>
          </a:p>
        </p:txBody>
      </p:sp>
      <p:sp>
        <p:nvSpPr>
          <p:cNvPr id="3" name="Rectangle 9">
            <a:extLst>
              <a:ext uri="{FF2B5EF4-FFF2-40B4-BE49-F238E27FC236}">
                <a16:creationId xmlns:a16="http://schemas.microsoft.com/office/drawing/2014/main" id="{0B2EF45E-69B5-4D61-ACC6-817BA12ACDB0}"/>
              </a:ext>
            </a:extLst>
          </p:cNvPr>
          <p:cNvSpPr>
            <a:spLocks noGrp="1" noChangeArrowheads="1"/>
          </p:cNvSpPr>
          <p:nvPr>
            <p:ph type="sldNum"/>
          </p:nvPr>
        </p:nvSpPr>
        <p:spPr bwMode="auto">
          <a:xfrm>
            <a:off x="5615518" y="6554788"/>
            <a:ext cx="874183" cy="239712"/>
          </a:xfrm>
          <a:prstGeom prst="rect">
            <a:avLst/>
          </a:prstGeom>
          <a:noFill/>
          <a:ln>
            <a:noFill/>
          </a:ln>
          <a:effectLst/>
        </p:spPr>
        <p:txBody>
          <a:bodyPr vert="horz" wrap="square" lIns="0" tIns="0" rIns="0" bIns="0" numCol="1" anchor="ctr" anchorCtr="0" compatLnSpc="1">
            <a:prstTxWarp prst="textNoShape">
              <a:avLst/>
            </a:prstTxWarp>
          </a:bodyPr>
          <a:lstStyle>
            <a:lvl1pPr algn="ctr" eaLnBrk="1" hangingPunct="1">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a:solidFill>
                  <a:schemeClr val="tx1"/>
                </a:solidFill>
              </a:defRPr>
            </a:lvl1pPr>
          </a:lstStyle>
          <a:p>
            <a:pPr>
              <a:defRPr/>
            </a:pPr>
            <a:r>
              <a:rPr lang="en-US" altLang="en-US"/>
              <a:t>Slide </a:t>
            </a:r>
            <a:fld id="{C945B3CD-E11D-4C08-80C1-5F9C37B0203A}" type="slidenum">
              <a:rPr lang="en-US" altLang="en-US" smtClean="0"/>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7" r:id="rId7"/>
    <p:sldLayoutId id="2147483823" r:id="rId8"/>
    <p:sldLayoutId id="2147483824" r:id="rId9"/>
    <p:sldLayoutId id="2147483825" r:id="rId10"/>
    <p:sldLayoutId id="2147483826" r:id="rId11"/>
  </p:sldLayoutIdLst>
  <p:hf hdr="0" dt="0"/>
  <p:txStyles>
    <p:titleStyle>
      <a:lvl1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mj-lt"/>
          <a:ea typeface="MS PGothic" panose="020B0600070205080204" pitchFamily="34" charset="-128"/>
          <a:cs typeface="+mj-cs"/>
        </a:defRPr>
      </a:lvl1pPr>
      <a:lvl2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2pPr>
      <a:lvl3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3pPr>
      <a:lvl4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4pPr>
      <a:lvl5pPr algn="ctr" defTabSz="449263" rtl="0" eaLnBrk="0" fontAlgn="base" hangingPunct="0">
        <a:spcBef>
          <a:spcPct val="0"/>
        </a:spcBef>
        <a:spcAft>
          <a:spcPct val="0"/>
        </a:spcAft>
        <a:buClr>
          <a:srgbClr val="000000"/>
        </a:buClr>
        <a:buSzPct val="100000"/>
        <a:buFont typeface="Times New Roman" panose="02020603050405020304" pitchFamily="18" charset="0"/>
        <a:defRPr sz="4000">
          <a:solidFill>
            <a:srgbClr val="000000"/>
          </a:solidFill>
          <a:latin typeface="Arial" charset="0"/>
          <a:ea typeface="MS PGothic" panose="020B0600070205080204" pitchFamily="34" charset="-128"/>
          <a:cs typeface="ＭＳ Ｐゴシック" charset="0"/>
        </a:defRPr>
      </a:lvl5pPr>
      <a:lvl6pPr marL="25146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6pPr>
      <a:lvl7pPr marL="29718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7pPr>
      <a:lvl8pPr marL="34290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8pPr>
      <a:lvl9pPr marL="3886200" indent="-228600" algn="ctr" defTabSz="449263" rtl="0" eaLnBrk="0" fontAlgn="base" hangingPunct="0">
        <a:spcBef>
          <a:spcPct val="0"/>
        </a:spcBef>
        <a:spcAft>
          <a:spcPct val="0"/>
        </a:spcAft>
        <a:buClr>
          <a:srgbClr val="000000"/>
        </a:buClr>
        <a:buSzPct val="100000"/>
        <a:buFont typeface="Times New Roman" charset="0"/>
        <a:defRPr sz="4000">
          <a:solidFill>
            <a:srgbClr val="000000"/>
          </a:solidFill>
          <a:latin typeface="Arial" charset="0"/>
          <a:ea typeface="ＭＳ Ｐゴシック" charset="0"/>
          <a:cs typeface="ＭＳ Ｐゴシック" charset="0"/>
        </a:defRPr>
      </a:lvl9pPr>
    </p:titleStyle>
    <p:body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9.xm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5/dcn/23/15-23-0370-02-04ab-tg-15-4ab-july-2023-meeting-slides.pptx" TargetMode="External"/><Relationship Id="rId2" Type="http://schemas.openxmlformats.org/officeDocument/2006/relationships/hyperlink" Target="https://mentor.ieee.org/802.15/dcn/23/15-23-0305-08-04ab-july-2023-tg4ab-agenda.xlsx"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8" Type="http://schemas.openxmlformats.org/officeDocument/2006/relationships/hyperlink" Target="https://mentor.ieee.org/802.15/dcn/23/15-23-0376-01-04ab-post-processing-information-exchange-for-uwb-sensing.ppt" TargetMode="External"/><Relationship Id="rId3" Type="http://schemas.openxmlformats.org/officeDocument/2006/relationships/hyperlink" Target="https://mentor.ieee.org/802.15/dcn/23/15-23-0332-00-04ab-considerations-on-channel-order-in-frequency-stitching.pptx" TargetMode="External"/><Relationship Id="rId7" Type="http://schemas.openxmlformats.org/officeDocument/2006/relationships/hyperlink" Target="https://mentor.ieee.org/802.15/dcn/23/15-23-0330-00-04ab-uwb-wake-up-burst-modulation-method.pptx" TargetMode="External"/><Relationship Id="rId12" Type="http://schemas.openxmlformats.org/officeDocument/2006/relationships/hyperlink" Target="https://mentor.ieee.org/802.15/dcn/23/15-23-0335-00-04ab-text-proposal-for-15-4ab-secure-compressed-psdu.docx" TargetMode="External"/><Relationship Id="rId2" Type="http://schemas.openxmlformats.org/officeDocument/2006/relationships/hyperlink" Target="https://mentor.ieee.org/802.15/dcn/23/15-23-0185-01-04ab-discussion-on-mms-mac-tfd.ppt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27-00-04ab-way-forward-on-rif-waveform.ppthttps:/mentor.ieee.org/802.15/dcn/23/15-23-0327-00-04ab-way-forward-on-rif-waveform.pptx" TargetMode="External"/><Relationship Id="rId11" Type="http://schemas.openxmlformats.org/officeDocument/2006/relationships/hyperlink" Target="https://mentor.ieee.org/802.15/dcn/23/15-23-0314-00-04ab-proposed-modifications-on-nba-uwb-mac-text-proposal.docx" TargetMode="External"/><Relationship Id="rId5" Type="http://schemas.openxmlformats.org/officeDocument/2006/relationships/hyperlink" Target="https://mentor.ieee.org/802.15/dcn/23/15-23-0334-00-04ab-public-advertisement-for-nba-uwb-mms-native-discovery-follow-up.pptx" TargetMode="External"/><Relationship Id="rId10" Type="http://schemas.openxmlformats.org/officeDocument/2006/relationships/hyperlink" Target="https://mentor.ieee.org/802.15/dcn/23/15-23-0372-00-04ab-uwb-based-report-in-nba-mms.docx" TargetMode="External"/><Relationship Id="rId4" Type="http://schemas.openxmlformats.org/officeDocument/2006/relationships/hyperlink" Target="https://mentor.ieee.org/802.15/dcn/23/15-23-0331-00-04ab-follow-up-on-cir-scaling-and-quantization.pptx" TargetMode="External"/><Relationship Id="rId9" Type="http://schemas.openxmlformats.org/officeDocument/2006/relationships/hyperlink" Target="https://mentor.ieee.org/802.15/dcn/23/15-23-0373-01-04ab-tfd-for-nb-assisted-data-communications.docx" TargetMode="External"/></Relationships>
</file>

<file path=ppt/slides/_rels/slide7.xml.rels><?xml version="1.0" encoding="UTF-8" standalone="yes"?>
<Relationships xmlns="http://schemas.openxmlformats.org/package/2006/relationships"><Relationship Id="rId8" Type="http://schemas.openxmlformats.org/officeDocument/2006/relationships/hyperlink" Target="https://mentor.ieee.org/802.15/dcn/23/15-23-0338-01-04ab-nb-coexistence.pptx" TargetMode="External"/><Relationship Id="rId3" Type="http://schemas.openxmlformats.org/officeDocument/2006/relationships/hyperlink" Target="https://mentor.ieee.org/802.15/dcn/23/15-23-0376-01-04ab-post-processing-information-exchange-for-uwb-sensing.ppt" TargetMode="External"/><Relationship Id="rId7" Type="http://schemas.openxmlformats.org/officeDocument/2006/relationships/hyperlink" Target="https://mentor.ieee.org/802.15/dcn/23/15-23-0403-00-04ab-optional-spreading-factor-l-16-for-ranging-integrity-fragments-rif.pptx" TargetMode="External"/><Relationship Id="rId2" Type="http://schemas.openxmlformats.org/officeDocument/2006/relationships/hyperlink" Target="https://mentor.ieee.org/802.15/dcn/23/15-23-0355-00-04ab-multiple-rsf-transmission-in-a-slot-framework-proposal.doc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329-00-04ab-follow-up-on-the-cir-feedback-patterns.pptx" TargetMode="External"/><Relationship Id="rId5" Type="http://schemas.openxmlformats.org/officeDocument/2006/relationships/hyperlink" Target="https://mentor.ieee.org/802.15/dcn/23/15-23-0336-00-04ab-ds-twr-with-mms-ranging.pptx" TargetMode="External"/><Relationship Id="rId10" Type="http://schemas.openxmlformats.org/officeDocument/2006/relationships/hyperlink" Target="https://mentor.ieee.org/802.15/dcn/22/15-22-0538-06-04ab-proposal-of-sensing-framework.docx" TargetMode="External"/><Relationship Id="rId4" Type="http://schemas.openxmlformats.org/officeDocument/2006/relationships/hyperlink" Target="https://mentor.ieee.org/802.15/dcn/23/15-23-0337-00-04ab-grouped-responders.pptx" TargetMode="External"/><Relationship Id="rId9" Type="http://schemas.openxmlformats.org/officeDocument/2006/relationships/hyperlink" Target="https://mentor.ieee.org/802.15/dcn/23/15-23-0413-00-04ab-summary-of-consensus-nba-uwb-mms-mac-updates.pptx" TargetMode="Externa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3">
            <a:extLst>
              <a:ext uri="{FF2B5EF4-FFF2-40B4-BE49-F238E27FC236}">
                <a16:creationId xmlns:a16="http://schemas.microsoft.com/office/drawing/2014/main" id="{11B74706-8CE8-446F-ADD5-944A55CFBC25}"/>
              </a:ext>
            </a:extLst>
          </p:cNvPr>
          <p:cNvSpPr>
            <a:spLocks noChangeArrowheads="1"/>
          </p:cNvSpPr>
          <p:nvPr/>
        </p:nvSpPr>
        <p:spPr bwMode="auto">
          <a:xfrm>
            <a:off x="1343472" y="762001"/>
            <a:ext cx="9721080" cy="4126387"/>
          </a:xfrm>
          <a:prstGeom prst="rect">
            <a:avLst/>
          </a:prstGeom>
          <a:noFill/>
          <a:ln>
            <a:noFill/>
          </a:ln>
          <a:effectLst/>
        </p:spPr>
        <p:txBody>
          <a:bodyPr wrap="square" lIns="90000" tIns="46800" rIns="90000" bIns="46800">
            <a:spAutoFit/>
          </a:bodyPr>
          <a:lstStyle>
            <a:lvl1pPr marL="914400" indent="-906463">
              <a:spcBef>
                <a:spcPts val="8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3200">
                <a:solidFill>
                  <a:srgbClr val="000000"/>
                </a:solidFill>
                <a:latin typeface="Arial" panose="020B0604020202020204" pitchFamily="34" charset="0"/>
                <a:ea typeface="MS PGothic" panose="020B0600070205080204" pitchFamily="34" charset="-128"/>
              </a:defRPr>
            </a:lvl1pPr>
            <a:lvl2pPr>
              <a:spcBef>
                <a:spcPts val="7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800">
                <a:solidFill>
                  <a:srgbClr val="000000"/>
                </a:solidFill>
                <a:latin typeface="Arial" panose="020B0604020202020204" pitchFamily="34" charset="0"/>
                <a:ea typeface="MS PGothic" panose="020B0600070205080204" pitchFamily="34" charset="-128"/>
              </a:defRPr>
            </a:lvl2pPr>
            <a:lvl3pPr>
              <a:spcBef>
                <a:spcPts val="6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400">
                <a:solidFill>
                  <a:srgbClr val="000000"/>
                </a:solidFill>
                <a:latin typeface="Arial" panose="020B0604020202020204" pitchFamily="34" charset="0"/>
                <a:ea typeface="MS PGothic" panose="020B0600070205080204" pitchFamily="34" charset="-128"/>
              </a:defRPr>
            </a:lvl3pPr>
            <a:lvl4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4pPr>
            <a:lvl5pPr>
              <a:spcBef>
                <a:spcPts val="500"/>
              </a:spcBef>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5pPr>
            <a:lvl6pPr marL="25146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6pPr>
            <a:lvl7pPr marL="29718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7pPr>
            <a:lvl8pPr marL="34290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8pPr>
            <a:lvl9pPr marL="3886200" indent="-228600" defTabSz="449263" eaLnBrk="0" fontAlgn="base" hangingPunct="0">
              <a:spcBef>
                <a:spcPts val="500"/>
              </a:spcBef>
              <a:spcAft>
                <a:spcPct val="0"/>
              </a:spcAft>
              <a:buClr>
                <a:srgbClr val="000000"/>
              </a:buClr>
              <a:buSzPct val="100000"/>
              <a:buFont typeface="Times New Roman" panose="02020603050405020304" pitchFamily="18" charset="0"/>
              <a:tabLst>
                <a:tab pos="914400" algn="l"/>
                <a:tab pos="1362075" algn="l"/>
                <a:tab pos="1811338" algn="l"/>
                <a:tab pos="2260600" algn="l"/>
                <a:tab pos="2709863" algn="l"/>
                <a:tab pos="3159125" algn="l"/>
                <a:tab pos="3608388" algn="l"/>
                <a:tab pos="4057650" algn="l"/>
                <a:tab pos="4506913" algn="l"/>
                <a:tab pos="4956175" algn="l"/>
                <a:tab pos="5405438" algn="l"/>
                <a:tab pos="5854700" algn="l"/>
                <a:tab pos="6303963" algn="l"/>
                <a:tab pos="6753225" algn="l"/>
                <a:tab pos="7202488" algn="l"/>
                <a:tab pos="7651750" algn="l"/>
                <a:tab pos="8101013" algn="l"/>
                <a:tab pos="8550275" algn="l"/>
                <a:tab pos="8999538" algn="l"/>
                <a:tab pos="9448800" algn="l"/>
                <a:tab pos="9898063" algn="l"/>
              </a:tabLst>
              <a:defRPr sz="2000">
                <a:solidFill>
                  <a:srgbClr val="000000"/>
                </a:solidFill>
                <a:latin typeface="Arial" panose="020B0604020202020204" pitchFamily="34" charset="0"/>
                <a:ea typeface="MS PGothic" panose="020B0600070205080204" pitchFamily="34" charset="-128"/>
              </a:defRPr>
            </a:lvl9pPr>
          </a:lstStyle>
          <a:p>
            <a:pPr algn="ctr"/>
            <a:r>
              <a:rPr lang="en-US" altLang="en-US" sz="1800" b="1" u="sng" dirty="0">
                <a:solidFill>
                  <a:schemeClr val="tx2"/>
                </a:solidFill>
                <a:effectLst>
                  <a:outerShdw blurRad="38100" dist="38100" dir="2700000" algn="tl">
                    <a:srgbClr val="C0C0C0"/>
                  </a:outerShdw>
                </a:effectLst>
              </a:rPr>
              <a:t>Project: IEEE P802.15 Working Group for Wireless Specialty Networks (WSN)</a:t>
            </a:r>
            <a:endParaRPr lang="en-US" altLang="en-US" sz="1600" b="1" dirty="0">
              <a:solidFill>
                <a:schemeClr val="tx2"/>
              </a:solidFill>
            </a:endParaRPr>
          </a:p>
          <a:p>
            <a:pPr eaLnBrk="1" hangingPunct="1">
              <a:spcBef>
                <a:spcPct val="0"/>
              </a:spcBef>
              <a:buClrTx/>
              <a:buFontTx/>
              <a:buNone/>
              <a:defRPr/>
            </a:pPr>
            <a:endParaRPr lang="en-US" altLang="en-US" sz="20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Submission Title: TG 15.4ab July 2023 Interim Session Closing Report</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Date Submitted: </a:t>
            </a:r>
            <a:r>
              <a:rPr lang="en-US" altLang="en-US" sz="1600" dirty="0">
                <a:latin typeface="Times New Roman" panose="02020603050405020304" pitchFamily="18" charset="0"/>
              </a:rPr>
              <a:t>13 July 2023</a:t>
            </a:r>
          </a:p>
          <a:p>
            <a:pPr eaLnBrk="1" hangingPunct="1">
              <a:spcBef>
                <a:spcPct val="0"/>
              </a:spcBef>
              <a:buClrTx/>
              <a:buFontTx/>
              <a:buNone/>
              <a:defRPr/>
            </a:pPr>
            <a:r>
              <a:rPr lang="en-US" altLang="en-US" sz="1600" b="1" dirty="0">
                <a:latin typeface="Times New Roman" panose="02020603050405020304" pitchFamily="18" charset="0"/>
              </a:rPr>
              <a:t>Source:</a:t>
            </a:r>
            <a:r>
              <a:rPr lang="en-US" altLang="en-US" sz="1600" dirty="0">
                <a:latin typeface="Times New Roman" panose="02020603050405020304" pitchFamily="18" charset="0"/>
              </a:rPr>
              <a:t> 	Benjamin A. Rolfe (Blind Creek Associates)</a:t>
            </a:r>
          </a:p>
          <a:p>
            <a:pPr eaLnBrk="1" hangingPunct="1">
              <a:spcBef>
                <a:spcPct val="0"/>
              </a:spcBef>
              <a:buClrTx/>
              <a:buFontTx/>
              <a:buNone/>
              <a:defRPr/>
            </a:pPr>
            <a:r>
              <a:rPr lang="en-US" altLang="en-US" sz="1600" b="1" dirty="0">
                <a:latin typeface="Times New Roman" panose="02020603050405020304" pitchFamily="18" charset="0"/>
              </a:rPr>
              <a:t>Contact: </a:t>
            </a:r>
            <a:endParaRPr lang="en-US" altLang="en-US" sz="1600" dirty="0">
              <a:latin typeface="Times New Roman" panose="02020603050405020304" pitchFamily="18" charset="0"/>
            </a:endParaRPr>
          </a:p>
          <a:p>
            <a:pPr eaLnBrk="1" hangingPunct="1">
              <a:spcBef>
                <a:spcPct val="0"/>
              </a:spcBef>
              <a:buClrTx/>
              <a:buFontTx/>
              <a:buNone/>
              <a:defRPr/>
            </a:pPr>
            <a:r>
              <a:rPr lang="en-US" altLang="en-US" sz="1600" b="1" dirty="0">
                <a:latin typeface="Times New Roman" panose="02020603050405020304" pitchFamily="18" charset="0"/>
              </a:rPr>
              <a:t>Voice:</a:t>
            </a:r>
            <a:r>
              <a:rPr lang="en-US" altLang="en-US" sz="1600" dirty="0">
                <a:latin typeface="Times New Roman" panose="02020603050405020304" pitchFamily="18" charset="0"/>
              </a:rPr>
              <a:t> 	[deprecated],  </a:t>
            </a:r>
            <a:r>
              <a:rPr lang="en-US" altLang="en-US" sz="1600" b="1" dirty="0">
                <a:latin typeface="Times New Roman" panose="02020603050405020304" pitchFamily="18" charset="0"/>
              </a:rPr>
              <a:t>E-Mail</a:t>
            </a:r>
            <a:r>
              <a:rPr lang="en-US" altLang="en-US" sz="1600" dirty="0">
                <a:latin typeface="Times New Roman" panose="02020603050405020304" pitchFamily="18" charset="0"/>
              </a:rPr>
              <a:t>: ben.rolfe  @ ieee.org	</a:t>
            </a:r>
          </a:p>
          <a:p>
            <a:pPr eaLnBrk="1" hangingPunct="1">
              <a:spcBef>
                <a:spcPct val="0"/>
              </a:spcBef>
              <a:buClrTx/>
              <a:buFontTx/>
              <a:buNone/>
              <a:defRPr/>
            </a:pPr>
            <a:r>
              <a:rPr lang="en-US" altLang="en-US" sz="1600" b="1" dirty="0">
                <a:latin typeface="Times New Roman" panose="02020603050405020304" pitchFamily="18" charset="0"/>
              </a:rPr>
              <a:t>Re:</a:t>
            </a:r>
            <a:r>
              <a:rPr lang="en-US" altLang="en-US" sz="1600" dirty="0">
                <a:latin typeface="Times New Roman" panose="02020603050405020304" pitchFamily="18" charset="0"/>
              </a:rPr>
              <a:t> 	</a:t>
            </a:r>
            <a:r>
              <a:rPr lang="en-US" altLang="en-US" sz="1600" b="1" dirty="0">
                <a:latin typeface="Times New Roman" panose="02020603050405020304" pitchFamily="18" charset="0"/>
              </a:rPr>
              <a:t>Task Group 4ab: 802.15.4 UWB Next Generation </a:t>
            </a:r>
          </a:p>
          <a:p>
            <a:pPr eaLnBrk="1" hangingPunct="1">
              <a:spcBef>
                <a:spcPct val="0"/>
              </a:spcBef>
              <a:buClrTx/>
              <a:buFontTx/>
              <a:buNone/>
              <a:defRPr/>
            </a:pPr>
            <a:r>
              <a:rPr lang="en-US" altLang="en-US" sz="1600" b="1" dirty="0">
                <a:latin typeface="Times New Roman" panose="02020603050405020304" pitchFamily="18" charset="0"/>
              </a:rPr>
              <a:t>Abstract: </a:t>
            </a:r>
            <a:r>
              <a:rPr lang="en-US" altLang="en-US" sz="1600" dirty="0">
                <a:latin typeface="Times New Roman" panose="02020603050405020304" pitchFamily="18" charset="0"/>
              </a:rPr>
              <a:t>Mixed-mode interim session closing report</a:t>
            </a:r>
          </a:p>
          <a:p>
            <a:pPr eaLnBrk="1" hangingPunct="1">
              <a:spcBef>
                <a:spcPct val="0"/>
              </a:spcBef>
              <a:buClrTx/>
              <a:buFontTx/>
              <a:buNone/>
              <a:defRPr/>
            </a:pPr>
            <a:r>
              <a:rPr lang="en-US" altLang="en-US" sz="1600" b="1" dirty="0">
                <a:latin typeface="Times New Roman" panose="02020603050405020304" pitchFamily="18" charset="0"/>
              </a:rPr>
              <a:t>Purpose: </a:t>
            </a:r>
            <a:r>
              <a:rPr lang="en-US" altLang="en-US" sz="1600" dirty="0">
                <a:latin typeface="Times New Roman" panose="02020603050405020304" pitchFamily="18" charset="0"/>
              </a:rPr>
              <a:t> Emulate organization, encourage participation and make further progress </a:t>
            </a:r>
          </a:p>
          <a:p>
            <a:pPr eaLnBrk="1" hangingPunct="1">
              <a:spcBef>
                <a:spcPct val="0"/>
              </a:spcBef>
              <a:buClrTx/>
              <a:buFontTx/>
              <a:buNone/>
              <a:defRPr/>
            </a:pPr>
            <a:r>
              <a:rPr lang="en-US" altLang="en-US" sz="1600" b="1" dirty="0">
                <a:latin typeface="Times New Roman" panose="02020603050405020304" pitchFamily="18" charset="0"/>
              </a:rPr>
              <a:t>Notice:</a:t>
            </a:r>
            <a:r>
              <a:rPr lang="en-US" altLang="en-US" sz="1600" dirty="0">
                <a:latin typeface="Times New Roman" panose="02020603050405020304" pitchFamily="18"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1" hangingPunct="1">
              <a:spcBef>
                <a:spcPct val="0"/>
              </a:spcBef>
              <a:buClrTx/>
              <a:buFontTx/>
              <a:buNone/>
              <a:defRPr/>
            </a:pPr>
            <a:r>
              <a:rPr lang="en-US" altLang="en-US" sz="1600" b="1" dirty="0">
                <a:latin typeface="Times New Roman" panose="02020603050405020304" pitchFamily="18" charset="0"/>
              </a:rPr>
              <a:t>Release:</a:t>
            </a:r>
            <a:r>
              <a:rPr lang="en-US" altLang="en-US" sz="1600" dirty="0">
                <a:latin typeface="Times New Roman" panose="02020603050405020304" pitchFamily="18" charset="0"/>
              </a:rPr>
              <a:t>	The contributor acknowledges and accepts that this contribution becomes the property of IEEE and may be made publicly available by P802.15.	</a:t>
            </a: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A picture containing tree, outdoor, grass, plant&#10;&#10;Description automatically generated">
            <a:extLst>
              <a:ext uri="{FF2B5EF4-FFF2-40B4-BE49-F238E27FC236}">
                <a16:creationId xmlns:a16="http://schemas.microsoft.com/office/drawing/2014/main" id="{15E0262C-BBD2-4EF9-B084-8AAD40984CC1}"/>
              </a:ext>
            </a:extLst>
          </p:cNvPr>
          <p:cNvPicPr>
            <a:picLocks noGrp="1" noChangeAspect="1"/>
          </p:cNvPicPr>
          <p:nvPr>
            <p:ph idx="1"/>
          </p:nvPr>
        </p:nvPicPr>
        <p:blipFill>
          <a:blip r:embed="rId2"/>
          <a:stretch>
            <a:fillRect/>
          </a:stretch>
        </p:blipFill>
        <p:spPr>
          <a:xfrm>
            <a:off x="2272189" y="636540"/>
            <a:ext cx="7560840" cy="5670630"/>
          </a:xfrm>
        </p:spPr>
      </p:pic>
      <p:sp>
        <p:nvSpPr>
          <p:cNvPr id="2" name="Title 1">
            <a:extLst>
              <a:ext uri="{FF2B5EF4-FFF2-40B4-BE49-F238E27FC236}">
                <a16:creationId xmlns:a16="http://schemas.microsoft.com/office/drawing/2014/main" id="{2DB329CA-32A4-45CD-99F4-0F3C8B14FA39}"/>
              </a:ext>
            </a:extLst>
          </p:cNvPr>
          <p:cNvSpPr>
            <a:spLocks noGrp="1"/>
          </p:cNvSpPr>
          <p:nvPr>
            <p:ph type="title"/>
          </p:nvPr>
        </p:nvSpPr>
        <p:spPr>
          <a:xfrm>
            <a:off x="4356686" y="636540"/>
            <a:ext cx="3391845" cy="754063"/>
          </a:xfrm>
          <a:solidFill>
            <a:schemeClr val="bg1">
              <a:lumMod val="95000"/>
            </a:schemeClr>
          </a:solidFill>
        </p:spPr>
        <p:txBody>
          <a:bodyPr/>
          <a:lstStyle/>
          <a:p>
            <a:r>
              <a:rPr lang="en-US" dirty="0"/>
              <a:t>Next Steps</a:t>
            </a:r>
          </a:p>
        </p:txBody>
      </p:sp>
      <p:sp>
        <p:nvSpPr>
          <p:cNvPr id="4" name="Slide Number Placeholder 3">
            <a:extLst>
              <a:ext uri="{FF2B5EF4-FFF2-40B4-BE49-F238E27FC236}">
                <a16:creationId xmlns:a16="http://schemas.microsoft.com/office/drawing/2014/main" id="{DD7F8A86-7CC4-4430-9F4E-EFD0240CDED4}"/>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10</a:t>
            </a:fld>
            <a:endParaRPr lang="en-US" altLang="en-US"/>
          </a:p>
        </p:txBody>
      </p:sp>
    </p:spTree>
    <p:extLst>
      <p:ext uri="{BB962C8B-B14F-4D97-AF65-F5344CB8AC3E}">
        <p14:creationId xmlns:p14="http://schemas.microsoft.com/office/powerpoint/2010/main" val="375497054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C4814341-1D5F-1F80-8780-EEC02E4F5139}"/>
              </a:ext>
            </a:extLst>
          </p:cNvPr>
          <p:cNvSpPr>
            <a:spLocks noGrp="1"/>
          </p:cNvSpPr>
          <p:nvPr>
            <p:ph sz="half" idx="1"/>
          </p:nvPr>
        </p:nvSpPr>
        <p:spPr>
          <a:xfrm>
            <a:off x="879732" y="4903420"/>
            <a:ext cx="8312612" cy="1765940"/>
          </a:xfrm>
        </p:spPr>
        <p:txBody>
          <a:bodyPr>
            <a:normAutofit fontScale="77500" lnSpcReduction="20000"/>
          </a:bodyPr>
          <a:lstStyle/>
          <a:p>
            <a:r>
              <a:rPr lang="en-US" dirty="0"/>
              <a:t>Cadence and Phase: Alternating weekly (25</a:t>
            </a:r>
            <a:r>
              <a:rPr lang="en-US" baseline="30000" dirty="0"/>
              <a:t>th</a:t>
            </a:r>
            <a:r>
              <a:rPr lang="en-US" dirty="0"/>
              <a:t>,1</a:t>
            </a:r>
            <a:r>
              <a:rPr lang="en-US" baseline="30000" dirty="0"/>
              <a:t>st</a:t>
            </a:r>
            <a:r>
              <a:rPr lang="en-US" dirty="0"/>
              <a:t>,8</a:t>
            </a:r>
            <a:r>
              <a:rPr lang="en-US" baseline="30000" dirty="0"/>
              <a:t>th</a:t>
            </a:r>
            <a:r>
              <a:rPr lang="en-US" dirty="0"/>
              <a:t>,22</a:t>
            </a:r>
            <a:r>
              <a:rPr lang="en-US" baseline="30000" dirty="0"/>
              <a:t>nd</a:t>
            </a:r>
            <a:r>
              <a:rPr lang="en-US" dirty="0"/>
              <a:t>,29</a:t>
            </a:r>
            <a:r>
              <a:rPr lang="en-US" baseline="30000" dirty="0"/>
              <a:t>th</a:t>
            </a:r>
            <a:r>
              <a:rPr lang="en-US" dirty="0"/>
              <a:t>,5</a:t>
            </a:r>
            <a:r>
              <a:rPr lang="en-US" baseline="30000" dirty="0"/>
              <a:t>th</a:t>
            </a:r>
            <a:r>
              <a:rPr lang="en-US" dirty="0"/>
              <a:t>)</a:t>
            </a:r>
          </a:p>
          <a:p>
            <a:r>
              <a:rPr lang="en-US" dirty="0"/>
              <a:t>Every other Tuesday 06:00 PT and Alternate Tuesdays 10:00pm (22:00) PT</a:t>
            </a:r>
          </a:p>
          <a:p>
            <a:r>
              <a:rPr lang="en-US" dirty="0"/>
              <a:t>Note: If no agenda items by end of preceding Friday (</a:t>
            </a:r>
            <a:r>
              <a:rPr lang="en-US" dirty="0" err="1"/>
              <a:t>AoA</a:t>
            </a:r>
            <a:r>
              <a:rPr lang="en-US" dirty="0"/>
              <a:t>) call will be cancelled</a:t>
            </a:r>
          </a:p>
        </p:txBody>
      </p:sp>
      <p:sp>
        <p:nvSpPr>
          <p:cNvPr id="5" name="Slide Number Placeholder 4">
            <a:extLst>
              <a:ext uri="{FF2B5EF4-FFF2-40B4-BE49-F238E27FC236}">
                <a16:creationId xmlns:a16="http://schemas.microsoft.com/office/drawing/2014/main" id="{406785A2-C9DC-0B68-3DF9-044598450FA5}"/>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11</a:t>
            </a:fld>
            <a:endParaRPr lang="en-US" altLang="en-US"/>
          </a:p>
        </p:txBody>
      </p:sp>
      <p:sp>
        <p:nvSpPr>
          <p:cNvPr id="6" name="Rectangle: Rounded Corners 5">
            <a:extLst>
              <a:ext uri="{FF2B5EF4-FFF2-40B4-BE49-F238E27FC236}">
                <a16:creationId xmlns:a16="http://schemas.microsoft.com/office/drawing/2014/main" id="{D6128047-7ED2-DE92-5BAD-3C501B584F50}"/>
              </a:ext>
            </a:extLst>
          </p:cNvPr>
          <p:cNvSpPr/>
          <p:nvPr/>
        </p:nvSpPr>
        <p:spPr bwMode="auto">
          <a:xfrm>
            <a:off x="7752184" y="3174941"/>
            <a:ext cx="2664296" cy="360040"/>
          </a:xfrm>
          <a:prstGeom prst="roundRect">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pic>
        <p:nvPicPr>
          <p:cNvPr id="7" name="Picture 6">
            <a:extLst>
              <a:ext uri="{FF2B5EF4-FFF2-40B4-BE49-F238E27FC236}">
                <a16:creationId xmlns:a16="http://schemas.microsoft.com/office/drawing/2014/main" id="{3DC2135A-9E29-AF15-43A2-F9F4C8DD4866}"/>
              </a:ext>
            </a:extLst>
          </p:cNvPr>
          <p:cNvPicPr>
            <a:picLocks noChangeAspect="1"/>
          </p:cNvPicPr>
          <p:nvPr/>
        </p:nvPicPr>
        <p:blipFill>
          <a:blip r:embed="rId2"/>
          <a:stretch>
            <a:fillRect/>
          </a:stretch>
        </p:blipFill>
        <p:spPr>
          <a:xfrm>
            <a:off x="1631504" y="1484783"/>
            <a:ext cx="8858250" cy="3305175"/>
          </a:xfrm>
          <a:prstGeom prst="rect">
            <a:avLst/>
          </a:prstGeom>
        </p:spPr>
      </p:pic>
      <p:sp>
        <p:nvSpPr>
          <p:cNvPr id="8" name="Arrow: Right 7">
            <a:extLst>
              <a:ext uri="{FF2B5EF4-FFF2-40B4-BE49-F238E27FC236}">
                <a16:creationId xmlns:a16="http://schemas.microsoft.com/office/drawing/2014/main" id="{9C2FC91A-A8F1-116D-4D29-F11F3AC1C131}"/>
              </a:ext>
            </a:extLst>
          </p:cNvPr>
          <p:cNvSpPr/>
          <p:nvPr/>
        </p:nvSpPr>
        <p:spPr bwMode="auto">
          <a:xfrm rot="1631484">
            <a:off x="1608095" y="2412259"/>
            <a:ext cx="1800200" cy="648072"/>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600" b="0" i="0" u="none" strike="noStrike" cap="none" normalizeH="0" baseline="0" dirty="0">
                <a:ln>
                  <a:noFill/>
                </a:ln>
                <a:solidFill>
                  <a:schemeClr val="bg1"/>
                </a:solidFill>
                <a:effectLst/>
                <a:latin typeface="Tahoma" panose="020B0604030504040204" pitchFamily="34" charset="0"/>
                <a:ea typeface="Tahoma" panose="020B0604030504040204" pitchFamily="34" charset="0"/>
                <a:cs typeface="Tahoma" panose="020B0604030504040204" pitchFamily="34" charset="0"/>
              </a:rPr>
              <a:t>You are Here</a:t>
            </a:r>
          </a:p>
        </p:txBody>
      </p:sp>
      <p:sp>
        <p:nvSpPr>
          <p:cNvPr id="9" name="Oval 8">
            <a:extLst>
              <a:ext uri="{FF2B5EF4-FFF2-40B4-BE49-F238E27FC236}">
                <a16:creationId xmlns:a16="http://schemas.microsoft.com/office/drawing/2014/main" id="{51600A18-1FAB-354E-D862-6E3CAD4F7E1A}"/>
              </a:ext>
            </a:extLst>
          </p:cNvPr>
          <p:cNvSpPr/>
          <p:nvPr/>
        </p:nvSpPr>
        <p:spPr bwMode="auto">
          <a:xfrm>
            <a:off x="2617467" y="4005064"/>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0" name="Oval 9">
            <a:extLst>
              <a:ext uri="{FF2B5EF4-FFF2-40B4-BE49-F238E27FC236}">
                <a16:creationId xmlns:a16="http://schemas.microsoft.com/office/drawing/2014/main" id="{200DE58C-32C7-CE35-A13F-CA2B604AE507}"/>
              </a:ext>
            </a:extLst>
          </p:cNvPr>
          <p:cNvSpPr/>
          <p:nvPr/>
        </p:nvSpPr>
        <p:spPr bwMode="auto">
          <a:xfrm>
            <a:off x="5614452" y="3645024"/>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1" name="Oval 10">
            <a:extLst>
              <a:ext uri="{FF2B5EF4-FFF2-40B4-BE49-F238E27FC236}">
                <a16:creationId xmlns:a16="http://schemas.microsoft.com/office/drawing/2014/main" id="{2AD17A37-3FD4-CC99-A660-9E5E15502772}"/>
              </a:ext>
            </a:extLst>
          </p:cNvPr>
          <p:cNvSpPr/>
          <p:nvPr/>
        </p:nvSpPr>
        <p:spPr bwMode="auto">
          <a:xfrm>
            <a:off x="9552384" y="4854951"/>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2" name="Rectangle: Rounded Corners 11">
            <a:extLst>
              <a:ext uri="{FF2B5EF4-FFF2-40B4-BE49-F238E27FC236}">
                <a16:creationId xmlns:a16="http://schemas.microsoft.com/office/drawing/2014/main" id="{4F81031A-8202-220D-CCFA-68EF62DD38AC}"/>
              </a:ext>
            </a:extLst>
          </p:cNvPr>
          <p:cNvSpPr/>
          <p:nvPr/>
        </p:nvSpPr>
        <p:spPr bwMode="auto">
          <a:xfrm>
            <a:off x="7680176" y="3137371"/>
            <a:ext cx="2736304" cy="397610"/>
          </a:xfrm>
          <a:prstGeom prst="roundRect">
            <a:avLst/>
          </a:prstGeom>
          <a:solidFill>
            <a:srgbClr val="00B8FF">
              <a:alpha val="38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3" name="Arrow: Right 12">
            <a:extLst>
              <a:ext uri="{FF2B5EF4-FFF2-40B4-BE49-F238E27FC236}">
                <a16:creationId xmlns:a16="http://schemas.microsoft.com/office/drawing/2014/main" id="{4F03A427-B108-7B68-F748-C0199369700F}"/>
              </a:ext>
            </a:extLst>
          </p:cNvPr>
          <p:cNvSpPr/>
          <p:nvPr/>
        </p:nvSpPr>
        <p:spPr bwMode="auto">
          <a:xfrm rot="2197658" flipH="1">
            <a:off x="10096879" y="3383872"/>
            <a:ext cx="1447752" cy="1069434"/>
          </a:xfrm>
          <a:prstGeom prst="rightArrow">
            <a:avLst/>
          </a:prstGeom>
          <a:solidFill>
            <a:schemeClr val="accent1">
              <a:lumMod val="20000"/>
              <a:lumOff val="80000"/>
            </a:scheme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r"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lang="en-US" sz="1600" dirty="0">
                <a:solidFill>
                  <a:schemeClr val="accent1">
                    <a:lumMod val="50000"/>
                  </a:schemeClr>
                </a:solidFill>
                <a:latin typeface="Tahoma" panose="020B0604030504040204" pitchFamily="34" charset="0"/>
                <a:ea typeface="Tahoma" panose="020B0604030504040204" pitchFamily="34" charset="0"/>
                <a:cs typeface="Tahoma" panose="020B0604030504040204" pitchFamily="34" charset="0"/>
              </a:rPr>
              <a:t>September Interim</a:t>
            </a:r>
            <a:endParaRPr kumimoji="0" lang="en-US" sz="1600" i="0" u="none" strike="noStrike" cap="none" normalizeH="0" baseline="0" dirty="0">
              <a:ln>
                <a:noFill/>
              </a:ln>
              <a:solidFill>
                <a:schemeClr val="accent1">
                  <a:lumMod val="50000"/>
                </a:schemeClr>
              </a:solidFill>
              <a:effectLst/>
              <a:latin typeface="Tahoma" panose="020B0604030504040204" pitchFamily="34" charset="0"/>
              <a:ea typeface="Tahoma" panose="020B0604030504040204" pitchFamily="34" charset="0"/>
              <a:cs typeface="Tahoma" panose="020B0604030504040204" pitchFamily="34" charset="0"/>
            </a:endParaRPr>
          </a:p>
        </p:txBody>
      </p:sp>
      <p:sp>
        <p:nvSpPr>
          <p:cNvPr id="14" name="Oval 13">
            <a:extLst>
              <a:ext uri="{FF2B5EF4-FFF2-40B4-BE49-F238E27FC236}">
                <a16:creationId xmlns:a16="http://schemas.microsoft.com/office/drawing/2014/main" id="{D4AE4B3C-0B44-F154-3155-5CF90B6CC6DF}"/>
              </a:ext>
            </a:extLst>
          </p:cNvPr>
          <p:cNvSpPr/>
          <p:nvPr/>
        </p:nvSpPr>
        <p:spPr bwMode="auto">
          <a:xfrm>
            <a:off x="8472264" y="2780928"/>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5" name="Title 1">
            <a:extLst>
              <a:ext uri="{FF2B5EF4-FFF2-40B4-BE49-F238E27FC236}">
                <a16:creationId xmlns:a16="http://schemas.microsoft.com/office/drawing/2014/main" id="{3B88DAAF-FEC0-0DEB-1E67-083F56323E3D}"/>
              </a:ext>
            </a:extLst>
          </p:cNvPr>
          <p:cNvSpPr>
            <a:spLocks noGrp="1" noChangeArrowheads="1"/>
          </p:cNvSpPr>
          <p:nvPr>
            <p:ph type="title"/>
          </p:nvPr>
        </p:nvSpPr>
        <p:spPr>
          <a:xfrm>
            <a:off x="1007436" y="685802"/>
            <a:ext cx="10352617" cy="566060"/>
          </a:xfrm>
        </p:spPr>
        <p:txBody>
          <a:bodyPr wrap="square" anchor="ctr">
            <a:normAutofit fontScale="90000"/>
          </a:bodyPr>
          <a:lstStyle/>
          <a:p>
            <a:r>
              <a:rPr lang="en-US" dirty="0"/>
              <a:t>Interim Virtual Meeting (telecon) Schedule</a:t>
            </a:r>
            <a:endParaRPr lang="en-US" altLang="en-US" dirty="0"/>
          </a:p>
        </p:txBody>
      </p:sp>
      <p:sp>
        <p:nvSpPr>
          <p:cNvPr id="16" name="Arrow: Right 15">
            <a:extLst>
              <a:ext uri="{FF2B5EF4-FFF2-40B4-BE49-F238E27FC236}">
                <a16:creationId xmlns:a16="http://schemas.microsoft.com/office/drawing/2014/main" id="{51BA03B4-20CB-BC98-C89D-8D6C230261D4}"/>
              </a:ext>
            </a:extLst>
          </p:cNvPr>
          <p:cNvSpPr/>
          <p:nvPr/>
        </p:nvSpPr>
        <p:spPr bwMode="auto">
          <a:xfrm>
            <a:off x="623392" y="3861048"/>
            <a:ext cx="1008112" cy="648072"/>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r>
              <a:rPr kumimoji="0" lang="en-US" sz="1800" b="0" i="0" u="none" strike="noStrike" cap="none" normalizeH="0" baseline="0" dirty="0">
                <a:ln>
                  <a:noFill/>
                </a:ln>
                <a:solidFill>
                  <a:srgbClr val="FF0000"/>
                </a:solidFill>
                <a:effectLst/>
                <a:latin typeface="Tahoma" panose="020B0604030504040204" pitchFamily="34" charset="0"/>
                <a:ea typeface="Tahoma" panose="020B0604030504040204" pitchFamily="34" charset="0"/>
                <a:cs typeface="Tahoma" panose="020B0604030504040204" pitchFamily="34" charset="0"/>
              </a:rPr>
              <a:t>Next</a:t>
            </a:r>
          </a:p>
        </p:txBody>
      </p:sp>
      <p:sp>
        <p:nvSpPr>
          <p:cNvPr id="2" name="Oval 1">
            <a:extLst>
              <a:ext uri="{FF2B5EF4-FFF2-40B4-BE49-F238E27FC236}">
                <a16:creationId xmlns:a16="http://schemas.microsoft.com/office/drawing/2014/main" id="{72807EA8-49F2-9363-C70E-A5509C7501CE}"/>
              </a:ext>
            </a:extLst>
          </p:cNvPr>
          <p:cNvSpPr/>
          <p:nvPr/>
        </p:nvSpPr>
        <p:spPr bwMode="auto">
          <a:xfrm>
            <a:off x="5614452" y="2420020"/>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4" name="Oval 3">
            <a:extLst>
              <a:ext uri="{FF2B5EF4-FFF2-40B4-BE49-F238E27FC236}">
                <a16:creationId xmlns:a16="http://schemas.microsoft.com/office/drawing/2014/main" id="{50A06556-4E59-AB0C-86AC-6EA6AD98465D}"/>
              </a:ext>
            </a:extLst>
          </p:cNvPr>
          <p:cNvSpPr/>
          <p:nvPr/>
        </p:nvSpPr>
        <p:spPr bwMode="auto">
          <a:xfrm>
            <a:off x="5614452" y="2852936"/>
            <a:ext cx="288032" cy="360040"/>
          </a:xfrm>
          <a:prstGeom prst="ellipse">
            <a:avLst/>
          </a:prstGeom>
          <a:noFill/>
          <a:ln w="19050" cap="flat" cmpd="sng" algn="ctr">
            <a:solidFill>
              <a:srgbClr val="FF0000"/>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7" name="Oval 16">
            <a:extLst>
              <a:ext uri="{FF2B5EF4-FFF2-40B4-BE49-F238E27FC236}">
                <a16:creationId xmlns:a16="http://schemas.microsoft.com/office/drawing/2014/main" id="{7541ADD9-DB0E-6747-D184-479D8F4A6FD4}"/>
              </a:ext>
            </a:extLst>
          </p:cNvPr>
          <p:cNvSpPr/>
          <p:nvPr/>
        </p:nvSpPr>
        <p:spPr bwMode="auto">
          <a:xfrm>
            <a:off x="9552384" y="5301208"/>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19" name="TextBox 18">
            <a:extLst>
              <a:ext uri="{FF2B5EF4-FFF2-40B4-BE49-F238E27FC236}">
                <a16:creationId xmlns:a16="http://schemas.microsoft.com/office/drawing/2014/main" id="{200235C2-3AD9-E064-29C9-776AC368D803}"/>
              </a:ext>
            </a:extLst>
          </p:cNvPr>
          <p:cNvSpPr txBox="1"/>
          <p:nvPr/>
        </p:nvSpPr>
        <p:spPr>
          <a:xfrm>
            <a:off x="9979355" y="4772714"/>
            <a:ext cx="1634269" cy="923330"/>
          </a:xfrm>
          <a:prstGeom prst="rect">
            <a:avLst/>
          </a:prstGeom>
          <a:noFill/>
        </p:spPr>
        <p:txBody>
          <a:bodyPr wrap="square" rtlCol="0">
            <a:spAutoFit/>
          </a:bodyPr>
          <a:lstStyle/>
          <a:p>
            <a:r>
              <a:rPr lang="en-US" sz="1800" dirty="0">
                <a:solidFill>
                  <a:srgbClr val="C00000"/>
                </a:solidFill>
              </a:rPr>
              <a:t>06:00 PT</a:t>
            </a:r>
          </a:p>
          <a:p>
            <a:endParaRPr lang="en-US" sz="1800" dirty="0">
              <a:solidFill>
                <a:srgbClr val="C00000"/>
              </a:solidFill>
            </a:endParaRPr>
          </a:p>
          <a:p>
            <a:r>
              <a:rPr lang="en-US" sz="1800" dirty="0">
                <a:solidFill>
                  <a:schemeClr val="accent6">
                    <a:lumMod val="75000"/>
                  </a:schemeClr>
                </a:solidFill>
              </a:rPr>
              <a:t>22:00 PT</a:t>
            </a:r>
          </a:p>
        </p:txBody>
      </p:sp>
      <p:sp>
        <p:nvSpPr>
          <p:cNvPr id="20" name="Oval 19">
            <a:extLst>
              <a:ext uri="{FF2B5EF4-FFF2-40B4-BE49-F238E27FC236}">
                <a16:creationId xmlns:a16="http://schemas.microsoft.com/office/drawing/2014/main" id="{D55CEE01-86B4-F9F2-7E0E-D673FC608279}"/>
              </a:ext>
            </a:extLst>
          </p:cNvPr>
          <p:cNvSpPr/>
          <p:nvPr/>
        </p:nvSpPr>
        <p:spPr bwMode="auto">
          <a:xfrm>
            <a:off x="5614452" y="3228254"/>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1" name="Oval 20">
            <a:extLst>
              <a:ext uri="{FF2B5EF4-FFF2-40B4-BE49-F238E27FC236}">
                <a16:creationId xmlns:a16="http://schemas.microsoft.com/office/drawing/2014/main" id="{3B95765D-497C-4E0A-CC45-44FC3E878B3C}"/>
              </a:ext>
            </a:extLst>
          </p:cNvPr>
          <p:cNvSpPr/>
          <p:nvPr/>
        </p:nvSpPr>
        <p:spPr bwMode="auto">
          <a:xfrm>
            <a:off x="5614452" y="4039324"/>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
        <p:nvSpPr>
          <p:cNvPr id="22" name="Oval 21">
            <a:extLst>
              <a:ext uri="{FF2B5EF4-FFF2-40B4-BE49-F238E27FC236}">
                <a16:creationId xmlns:a16="http://schemas.microsoft.com/office/drawing/2014/main" id="{42853D9E-9EC6-FCBB-B00B-65548F76FBD6}"/>
              </a:ext>
            </a:extLst>
          </p:cNvPr>
          <p:cNvSpPr/>
          <p:nvPr/>
        </p:nvSpPr>
        <p:spPr bwMode="auto">
          <a:xfrm>
            <a:off x="8472264" y="2400161"/>
            <a:ext cx="288032" cy="360040"/>
          </a:xfrm>
          <a:prstGeom prst="ellipse">
            <a:avLst/>
          </a:prstGeom>
          <a:noFill/>
          <a:ln w="19050" cap="flat" cmpd="sng" algn="ctr">
            <a:solidFill>
              <a:schemeClr val="accent6">
                <a:lumMod val="75000"/>
              </a:schemeClr>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a:noFill/>
              </a:ln>
              <a:solidFill>
                <a:schemeClr val="bg1"/>
              </a:solid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5428457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C25627-0196-C9CF-7CE7-E316C1B92B31}"/>
              </a:ext>
            </a:extLst>
          </p:cNvPr>
          <p:cNvSpPr>
            <a:spLocks noGrp="1"/>
          </p:cNvSpPr>
          <p:nvPr>
            <p:ph type="title"/>
          </p:nvPr>
        </p:nvSpPr>
        <p:spPr/>
        <p:txBody>
          <a:bodyPr/>
          <a:lstStyle/>
          <a:p>
            <a:r>
              <a:rPr lang="en-US" dirty="0"/>
              <a:t>Interim Virtual Meeting (telecon) Schedule</a:t>
            </a:r>
          </a:p>
        </p:txBody>
      </p:sp>
      <p:sp>
        <p:nvSpPr>
          <p:cNvPr id="5" name="Slide Number Placeholder 4">
            <a:extLst>
              <a:ext uri="{FF2B5EF4-FFF2-40B4-BE49-F238E27FC236}">
                <a16:creationId xmlns:a16="http://schemas.microsoft.com/office/drawing/2014/main" id="{AC1658AE-7307-D4D0-A6C6-BFCCED487B07}"/>
              </a:ext>
            </a:extLst>
          </p:cNvPr>
          <p:cNvSpPr>
            <a:spLocks noGrp="1"/>
          </p:cNvSpPr>
          <p:nvPr>
            <p:ph type="sldNum" idx="10"/>
          </p:nvPr>
        </p:nvSpPr>
        <p:spPr/>
        <p:txBody>
          <a:bodyPr/>
          <a:lstStyle/>
          <a:p>
            <a:pPr>
              <a:defRPr/>
            </a:pPr>
            <a:r>
              <a:rPr lang="en-US" altLang="en-US"/>
              <a:t>Slide </a:t>
            </a:r>
            <a:fld id="{1F551F72-38F2-479C-990C-DF0D2C0B1F2C}" type="slidenum">
              <a:rPr lang="en-US" altLang="en-US" smtClean="0"/>
              <a:pPr>
                <a:defRPr/>
              </a:pPr>
              <a:t>12</a:t>
            </a:fld>
            <a:endParaRPr lang="en-US" altLang="en-US"/>
          </a:p>
        </p:txBody>
      </p:sp>
      <p:graphicFrame>
        <p:nvGraphicFramePr>
          <p:cNvPr id="10" name="Table 9">
            <a:extLst>
              <a:ext uri="{FF2B5EF4-FFF2-40B4-BE49-F238E27FC236}">
                <a16:creationId xmlns:a16="http://schemas.microsoft.com/office/drawing/2014/main" id="{AA58805B-783A-EB46-B857-5A9DB17E11D8}"/>
              </a:ext>
            </a:extLst>
          </p:cNvPr>
          <p:cNvGraphicFramePr>
            <a:graphicFrameLocks noGrp="1"/>
          </p:cNvGraphicFramePr>
          <p:nvPr>
            <p:extLst>
              <p:ext uri="{D42A27DB-BD31-4B8C-83A1-F6EECF244321}">
                <p14:modId xmlns:p14="http://schemas.microsoft.com/office/powerpoint/2010/main" val="491788442"/>
              </p:ext>
            </p:extLst>
          </p:nvPr>
        </p:nvGraphicFramePr>
        <p:xfrm>
          <a:off x="1631504" y="1772817"/>
          <a:ext cx="9649073" cy="3528394"/>
        </p:xfrm>
        <a:graphic>
          <a:graphicData uri="http://schemas.openxmlformats.org/drawingml/2006/table">
            <a:tbl>
              <a:tblPr firstRow="1" firstCol="1" bandRow="1">
                <a:tableStyleId>{5C22544A-7EE6-4342-B048-85BDC9FD1C3A}</a:tableStyleId>
              </a:tblPr>
              <a:tblGrid>
                <a:gridCol w="1970925">
                  <a:extLst>
                    <a:ext uri="{9D8B030D-6E8A-4147-A177-3AD203B41FA5}">
                      <a16:colId xmlns:a16="http://schemas.microsoft.com/office/drawing/2014/main" val="491337257"/>
                    </a:ext>
                  </a:extLst>
                </a:gridCol>
                <a:gridCol w="1919537">
                  <a:extLst>
                    <a:ext uri="{9D8B030D-6E8A-4147-A177-3AD203B41FA5}">
                      <a16:colId xmlns:a16="http://schemas.microsoft.com/office/drawing/2014/main" val="2701795552"/>
                    </a:ext>
                  </a:extLst>
                </a:gridCol>
                <a:gridCol w="1919537">
                  <a:extLst>
                    <a:ext uri="{9D8B030D-6E8A-4147-A177-3AD203B41FA5}">
                      <a16:colId xmlns:a16="http://schemas.microsoft.com/office/drawing/2014/main" val="638832038"/>
                    </a:ext>
                  </a:extLst>
                </a:gridCol>
                <a:gridCol w="1919537">
                  <a:extLst>
                    <a:ext uri="{9D8B030D-6E8A-4147-A177-3AD203B41FA5}">
                      <a16:colId xmlns:a16="http://schemas.microsoft.com/office/drawing/2014/main" val="1551974363"/>
                    </a:ext>
                  </a:extLst>
                </a:gridCol>
                <a:gridCol w="1919537">
                  <a:extLst>
                    <a:ext uri="{9D8B030D-6E8A-4147-A177-3AD203B41FA5}">
                      <a16:colId xmlns:a16="http://schemas.microsoft.com/office/drawing/2014/main" val="1282042263"/>
                    </a:ext>
                  </a:extLst>
                </a:gridCol>
              </a:tblGrid>
              <a:tr h="324986">
                <a:tc>
                  <a:txBody>
                    <a:bodyPr/>
                    <a:lstStyle/>
                    <a:p>
                      <a:pPr marL="0" marR="0">
                        <a:lnSpc>
                          <a:spcPct val="107000"/>
                        </a:lnSpc>
                        <a:spcBef>
                          <a:spcPts val="0"/>
                        </a:spcBef>
                        <a:spcAft>
                          <a:spcPts val="0"/>
                        </a:spcAft>
                      </a:pPr>
                      <a:r>
                        <a:rPr lang="en-US" sz="2000">
                          <a:effectLst/>
                        </a:rPr>
                        <a:t>Date</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San Diego</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Berlin</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Beijing</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Seoul</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514347360"/>
                  </a:ext>
                </a:extLst>
              </a:tr>
              <a:tr h="324986">
                <a:tc>
                  <a:txBody>
                    <a:bodyPr/>
                    <a:lstStyle/>
                    <a:p>
                      <a:pPr marL="0" marR="0">
                        <a:lnSpc>
                          <a:spcPct val="107000"/>
                        </a:lnSpc>
                        <a:spcBef>
                          <a:spcPts val="0"/>
                        </a:spcBef>
                        <a:spcAft>
                          <a:spcPts val="0"/>
                        </a:spcAft>
                      </a:pPr>
                      <a:r>
                        <a:rPr lang="en-US" sz="2000">
                          <a:effectLst/>
                        </a:rPr>
                        <a:t>July 25th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06:00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60889249"/>
                  </a:ext>
                </a:extLst>
              </a:tr>
              <a:tr h="324986">
                <a:tc>
                  <a:txBody>
                    <a:bodyPr/>
                    <a:lstStyle/>
                    <a:p>
                      <a:pPr marL="0" marR="0">
                        <a:lnSpc>
                          <a:spcPct val="107000"/>
                        </a:lnSpc>
                        <a:spcBef>
                          <a:spcPts val="0"/>
                        </a:spcBef>
                        <a:spcAft>
                          <a:spcPts val="0"/>
                        </a:spcAft>
                      </a:pPr>
                      <a:r>
                        <a:rPr lang="en-US" sz="2000" dirty="0">
                          <a:effectLst/>
                        </a:rPr>
                        <a:t>August 1st</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07:00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13:00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14:00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430617960"/>
                  </a:ext>
                </a:extLst>
              </a:tr>
              <a:tr h="324986">
                <a:tc>
                  <a:txBody>
                    <a:bodyPr/>
                    <a:lstStyle/>
                    <a:p>
                      <a:pPr marL="0" marR="0">
                        <a:lnSpc>
                          <a:spcPct val="107000"/>
                        </a:lnSpc>
                        <a:spcBef>
                          <a:spcPts val="0"/>
                        </a:spcBef>
                        <a:spcAft>
                          <a:spcPts val="0"/>
                        </a:spcAft>
                      </a:pPr>
                      <a:r>
                        <a:rPr lang="en-US" sz="2000" dirty="0">
                          <a:effectLst/>
                        </a:rPr>
                        <a:t>August 8th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06:00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43835139"/>
                  </a:ext>
                </a:extLst>
              </a:tr>
              <a:tr h="324986">
                <a:tc>
                  <a:txBody>
                    <a:bodyPr/>
                    <a:lstStyle/>
                    <a:p>
                      <a:pPr marL="0" marR="0">
                        <a:lnSpc>
                          <a:spcPct val="107000"/>
                        </a:lnSpc>
                        <a:spcBef>
                          <a:spcPts val="0"/>
                        </a:spcBef>
                        <a:spcAft>
                          <a:spcPts val="0"/>
                        </a:spcAft>
                      </a:pPr>
                      <a:r>
                        <a:rPr lang="en-US" sz="2000">
                          <a:effectLst/>
                        </a:rPr>
                        <a:t>August 15th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07:00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13:00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14:00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155300300"/>
                  </a:ext>
                </a:extLst>
              </a:tr>
              <a:tr h="667202">
                <a:tc>
                  <a:txBody>
                    <a:bodyPr/>
                    <a:lstStyle/>
                    <a:p>
                      <a:pPr marL="0" marR="0">
                        <a:lnSpc>
                          <a:spcPct val="107000"/>
                        </a:lnSpc>
                        <a:spcBef>
                          <a:spcPts val="0"/>
                        </a:spcBef>
                        <a:spcAft>
                          <a:spcPts val="0"/>
                        </a:spcAft>
                      </a:pPr>
                      <a:r>
                        <a:rPr lang="en-US" sz="2000" dirty="0">
                          <a:effectLst/>
                        </a:rPr>
                        <a:t>August 22nd</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06:00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419830263"/>
                  </a:ext>
                </a:extLst>
              </a:tr>
              <a:tr h="324986">
                <a:tc>
                  <a:txBody>
                    <a:bodyPr/>
                    <a:lstStyle/>
                    <a:p>
                      <a:pPr marL="0" marR="0">
                        <a:lnSpc>
                          <a:spcPct val="107000"/>
                        </a:lnSpc>
                        <a:spcBef>
                          <a:spcPts val="0"/>
                        </a:spcBef>
                        <a:spcAft>
                          <a:spcPts val="0"/>
                        </a:spcAft>
                      </a:pPr>
                      <a:r>
                        <a:rPr lang="en-US" sz="2000" dirty="0">
                          <a:effectLst/>
                        </a:rPr>
                        <a:t>August 29th</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22:00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07:00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13:00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14:00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93136748"/>
                  </a:ext>
                </a:extLst>
              </a:tr>
              <a:tr h="911276">
                <a:tc>
                  <a:txBody>
                    <a:bodyPr/>
                    <a:lstStyle/>
                    <a:p>
                      <a:pPr marL="0" marR="0">
                        <a:lnSpc>
                          <a:spcPct val="107000"/>
                        </a:lnSpc>
                        <a:spcBef>
                          <a:spcPts val="0"/>
                        </a:spcBef>
                        <a:spcAft>
                          <a:spcPts val="0"/>
                        </a:spcAft>
                      </a:pPr>
                      <a:r>
                        <a:rPr lang="en-US" sz="2000">
                          <a:effectLst/>
                        </a:rPr>
                        <a:t>September 5th</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06:00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15:00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a:effectLst/>
                        </a:rPr>
                        <a:t>21:00</a:t>
                      </a:r>
                      <a:endParaRPr lang="en-US" sz="20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marL="0" marR="0">
                        <a:lnSpc>
                          <a:spcPct val="107000"/>
                        </a:lnSpc>
                        <a:spcBef>
                          <a:spcPts val="0"/>
                        </a:spcBef>
                        <a:spcAft>
                          <a:spcPts val="0"/>
                        </a:spcAft>
                      </a:pPr>
                      <a:r>
                        <a:rPr lang="en-US" sz="2000" dirty="0">
                          <a:effectLst/>
                        </a:rPr>
                        <a:t>22:00</a:t>
                      </a:r>
                      <a:endParaRPr lang="en-US" sz="20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685295172"/>
                  </a:ext>
                </a:extLst>
              </a:tr>
            </a:tbl>
          </a:graphicData>
        </a:graphic>
      </p:graphicFrame>
    </p:spTree>
    <p:extLst>
      <p:ext uri="{BB962C8B-B14F-4D97-AF65-F5344CB8AC3E}">
        <p14:creationId xmlns:p14="http://schemas.microsoft.com/office/powerpoint/2010/main" val="38380129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4">
            <a:extLst>
              <a:ext uri="{FF2B5EF4-FFF2-40B4-BE49-F238E27FC236}">
                <a16:creationId xmlns:a16="http://schemas.microsoft.com/office/drawing/2014/main" id="{77829588-B661-47D2-B5BB-2344267EA5C4}"/>
              </a:ext>
            </a:extLst>
          </p:cNvPr>
          <p:cNvSpPr>
            <a:spLocks noGrp="1" noChangeArrowheads="1"/>
          </p:cNvSpPr>
          <p:nvPr>
            <p:ph type="title"/>
          </p:nvPr>
        </p:nvSpPr>
        <p:spPr>
          <a:xfrm>
            <a:off x="3389312" y="5085184"/>
            <a:ext cx="5486400" cy="1160040"/>
          </a:xfrm>
        </p:spPr>
        <p:txBody>
          <a:bodyPr wrap="square" anchor="b">
            <a:normAutofit fontScale="90000"/>
          </a:bodyPr>
          <a:lstStyle/>
          <a:p>
            <a:pPr algn="ctr">
              <a:lnSpc>
                <a:spcPct val="150000"/>
              </a:lnSpc>
            </a:pPr>
            <a:br>
              <a:rPr lang="en-US" altLang="en-US" sz="3200" dirty="0"/>
            </a:br>
            <a:r>
              <a:rPr lang="en-US" altLang="en-US" sz="3200" dirty="0"/>
              <a:t>Thanks</a:t>
            </a:r>
          </a:p>
        </p:txBody>
      </p:sp>
      <p:sp>
        <p:nvSpPr>
          <p:cNvPr id="17411" name="Slide Number Placeholder 3">
            <a:extLst>
              <a:ext uri="{FF2B5EF4-FFF2-40B4-BE49-F238E27FC236}">
                <a16:creationId xmlns:a16="http://schemas.microsoft.com/office/drawing/2014/main" id="{760E63E1-0658-4285-ABA9-1EC65164DBC2}"/>
              </a:ext>
            </a:extLst>
          </p:cNvPr>
          <p:cNvSpPr>
            <a:spLocks noGrp="1"/>
          </p:cNvSpPr>
          <p:nvPr>
            <p:ph type="sldNum" idx="10"/>
          </p:nvPr>
        </p:nvSpPr>
        <p:spPr>
          <a:xfrm>
            <a:off x="5735639" y="6554788"/>
            <a:ext cx="655637" cy="239712"/>
          </a:xfrm>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normAutofit/>
          </a:bodyPr>
          <a:lstStyle>
            <a:lvl1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1pPr>
            <a:lvl2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2pPr>
            <a:lvl3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3pPr>
            <a:lvl4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4pPr>
            <a:lvl5pPr>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0"/>
              </a:spcBef>
              <a:spcAft>
                <a:spcPct val="0"/>
              </a:spcAft>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a:solidFill>
                  <a:schemeClr val="bg1"/>
                </a:solidFill>
                <a:latin typeface="Times New Roman" panose="02020603050405020304" pitchFamily="18" charset="0"/>
                <a:ea typeface="MS PGothic" panose="020B0600070205080204" pitchFamily="34" charset="-128"/>
              </a:defRPr>
            </a:lvl9pPr>
          </a:lstStyle>
          <a:p>
            <a:pPr>
              <a:spcAft>
                <a:spcPts val="600"/>
              </a:spcAft>
            </a:pPr>
            <a:r>
              <a:rPr lang="en-US" altLang="en-US">
                <a:solidFill>
                  <a:schemeClr val="tx1"/>
                </a:solidFill>
              </a:rPr>
              <a:t>Slide </a:t>
            </a:r>
            <a:fld id="{8172FBCF-0410-4D1E-955A-A95781544AD9}" type="slidenum">
              <a:rPr lang="en-US" altLang="en-US" smtClean="0">
                <a:solidFill>
                  <a:schemeClr val="tx1"/>
                </a:solidFill>
              </a:rPr>
              <a:pPr>
                <a:spcAft>
                  <a:spcPts val="600"/>
                </a:spcAft>
              </a:pPr>
              <a:t>13</a:t>
            </a:fld>
            <a:endParaRPr lang="en-US" altLang="en-US">
              <a:solidFill>
                <a:schemeClr val="tx1"/>
              </a:solidFill>
            </a:endParaRPr>
          </a:p>
        </p:txBody>
      </p:sp>
      <p:pic>
        <p:nvPicPr>
          <p:cNvPr id="1026" name="Picture 2">
            <a:extLst>
              <a:ext uri="{FF2B5EF4-FFF2-40B4-BE49-F238E27FC236}">
                <a16:creationId xmlns:a16="http://schemas.microsoft.com/office/drawing/2014/main" id="{0843E33B-D1E0-276D-DD7F-27BCCCCA587F}"/>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14989" t="9338" r="15988" b="29330"/>
          <a:stretch/>
        </p:blipFill>
        <p:spPr bwMode="auto">
          <a:xfrm>
            <a:off x="2895600" y="734928"/>
            <a:ext cx="6309360" cy="420624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A95BE7F-4CC3-4947-BB24-F6A697F063DF}"/>
              </a:ext>
            </a:extLst>
          </p:cNvPr>
          <p:cNvSpPr>
            <a:spLocks noGrp="1"/>
          </p:cNvSpPr>
          <p:nvPr>
            <p:ph type="ctrTitle"/>
          </p:nvPr>
        </p:nvSpPr>
        <p:spPr>
          <a:xfrm>
            <a:off x="2281807" y="2368898"/>
            <a:ext cx="7772400" cy="1470025"/>
          </a:xfrm>
        </p:spPr>
        <p:txBody>
          <a:bodyPr/>
          <a:lstStyle/>
          <a:p>
            <a:r>
              <a:rPr lang="en-US" dirty="0">
                <a:solidFill>
                  <a:srgbClr val="C00000"/>
                </a:solidFill>
              </a:rPr>
              <a:t>Task Group 15.4ab</a:t>
            </a:r>
            <a:br>
              <a:rPr lang="en-US" dirty="0">
                <a:solidFill>
                  <a:srgbClr val="C00000"/>
                </a:solidFill>
              </a:rPr>
            </a:br>
            <a:r>
              <a:rPr lang="en-US" sz="3600" dirty="0">
                <a:solidFill>
                  <a:srgbClr val="C00000"/>
                </a:solidFill>
              </a:rPr>
              <a:t>Next Generation UWB Amendment</a:t>
            </a:r>
          </a:p>
        </p:txBody>
      </p:sp>
      <p:sp>
        <p:nvSpPr>
          <p:cNvPr id="4" name="Subtitle 3">
            <a:extLst>
              <a:ext uri="{FF2B5EF4-FFF2-40B4-BE49-F238E27FC236}">
                <a16:creationId xmlns:a16="http://schemas.microsoft.com/office/drawing/2014/main" id="{D457DDDA-2EC7-4A5E-95DB-E9907484AFBA}"/>
              </a:ext>
            </a:extLst>
          </p:cNvPr>
          <p:cNvSpPr>
            <a:spLocks noGrp="1"/>
          </p:cNvSpPr>
          <p:nvPr>
            <p:ph type="subTitle" idx="1"/>
          </p:nvPr>
        </p:nvSpPr>
        <p:spPr>
          <a:xfrm>
            <a:off x="2967607" y="4124672"/>
            <a:ext cx="6400800" cy="1752600"/>
          </a:xfrm>
        </p:spPr>
        <p:txBody>
          <a:bodyPr>
            <a:normAutofit fontScale="92500" lnSpcReduction="20000"/>
          </a:bodyPr>
          <a:lstStyle/>
          <a:p>
            <a:pPr algn="l"/>
            <a:r>
              <a:rPr lang="en-US" sz="2400" dirty="0">
                <a:solidFill>
                  <a:srgbClr val="C00000"/>
                </a:solidFill>
              </a:rPr>
              <a:t>Objective: enhancements to 802.15.4 Ultra Wideband (UWB) physical layers (PHYs) medium access control (MAC) and associated ranging techniques while retaining backward compatibility with enhanced ranging capable devices (ERDEVs).</a:t>
            </a:r>
          </a:p>
        </p:txBody>
      </p:sp>
      <p:sp>
        <p:nvSpPr>
          <p:cNvPr id="2" name="Slide Number Placeholder 1">
            <a:extLst>
              <a:ext uri="{FF2B5EF4-FFF2-40B4-BE49-F238E27FC236}">
                <a16:creationId xmlns:a16="http://schemas.microsoft.com/office/drawing/2014/main" id="{451DFDBA-DA6E-4E3F-88E8-AA6588CDBB14}"/>
              </a:ext>
            </a:extLst>
          </p:cNvPr>
          <p:cNvSpPr>
            <a:spLocks noGrp="1"/>
          </p:cNvSpPr>
          <p:nvPr>
            <p:ph type="sldNum" idx="10"/>
          </p:nvPr>
        </p:nvSpPr>
        <p:spPr/>
        <p:txBody>
          <a:bodyPr/>
          <a:lstStyle/>
          <a:p>
            <a:pPr>
              <a:defRPr/>
            </a:pPr>
            <a:r>
              <a:rPr lang="en-US" altLang="en-US" dirty="0"/>
              <a:t>Slide </a:t>
            </a:r>
            <a:fld id="{0F04E8E9-279B-42CA-B6E8-61A287E0027B}" type="slidenum">
              <a:rPr lang="en-US" altLang="en-US" smtClean="0"/>
              <a:pPr>
                <a:defRPr/>
              </a:pPr>
              <a:t>2</a:t>
            </a:fld>
            <a:endParaRPr lang="en-US" altLang="en-US" dirty="0"/>
          </a:p>
        </p:txBody>
      </p:sp>
      <p:pic>
        <p:nvPicPr>
          <p:cNvPr id="7" name="Picture 6" descr="A picture containing text, colorful, decorated&#10;&#10;Description automatically generated">
            <a:extLst>
              <a:ext uri="{FF2B5EF4-FFF2-40B4-BE49-F238E27FC236}">
                <a16:creationId xmlns:a16="http://schemas.microsoft.com/office/drawing/2014/main" id="{D02C6234-E935-4947-A5B2-2A544949B08E}"/>
              </a:ext>
            </a:extLst>
          </p:cNvPr>
          <p:cNvPicPr>
            <a:picLocks noChangeAspect="1"/>
          </p:cNvPicPr>
          <p:nvPr/>
        </p:nvPicPr>
        <p:blipFill>
          <a:blip r:embed="rId2"/>
          <a:stretch>
            <a:fillRect/>
          </a:stretch>
        </p:blipFill>
        <p:spPr>
          <a:xfrm>
            <a:off x="5452550" y="836712"/>
            <a:ext cx="1430914" cy="1509628"/>
          </a:xfrm>
          <a:prstGeom prst="ellipse">
            <a:avLst/>
          </a:prstGeom>
          <a:ln w="63500" cap="rnd">
            <a:solidFill>
              <a:srgbClr val="333333"/>
            </a:solidFill>
          </a:ln>
          <a:effectLst>
            <a:outerShdw blurRad="381000" dist="292100" dir="5400000" sx="-80000" sy="-18000" rotWithShape="0">
              <a:srgbClr val="000000">
                <a:alpha val="22000"/>
              </a:srgbClr>
            </a:outerShdw>
          </a:effectLst>
          <a:scene3d>
            <a:camera prst="orthographicFront"/>
            <a:lightRig rig="contrasting" dir="t">
              <a:rot lat="0" lon="0" rev="3000000"/>
            </a:lightRig>
          </a:scene3d>
          <a:sp3d contourW="7620">
            <a:bevelT w="95250" h="31750"/>
            <a:contourClr>
              <a:srgbClr val="333333"/>
            </a:contourClr>
          </a:sp3d>
        </p:spPr>
      </p:pic>
      <p:sp>
        <p:nvSpPr>
          <p:cNvPr id="9" name="TextBox 8">
            <a:extLst>
              <a:ext uri="{FF2B5EF4-FFF2-40B4-BE49-F238E27FC236}">
                <a16:creationId xmlns:a16="http://schemas.microsoft.com/office/drawing/2014/main" id="{E26CDC32-C08F-4748-133A-FDCE5622DBC5}"/>
              </a:ext>
            </a:extLst>
          </p:cNvPr>
          <p:cNvSpPr txBox="1"/>
          <p:nvPr/>
        </p:nvSpPr>
        <p:spPr bwMode="auto">
          <a:xfrm rot="16200000">
            <a:off x="-982478" y="2920508"/>
            <a:ext cx="5616623" cy="1108738"/>
          </a:xfrm>
          <a:prstGeom prst="rect">
            <a:avLst/>
          </a:prstGeom>
          <a:solidFill>
            <a:srgbClr val="3399FF"/>
          </a:solidFill>
          <a:ln>
            <a:noFill/>
          </a:ln>
        </p:spPr>
        <p:txBody>
          <a:bodyPr vert="horz" wrap="square" lIns="92160" tIns="46080" rIns="92160" bIns="46080" numCol="1" anchor="t" anchorCtr="0" compatLnSpc="1">
            <a:prstTxWarp prst="textNoShape">
              <a:avLst/>
            </a:prstTxWarp>
            <a:normAutofit/>
          </a:bodyPr>
          <a:lstStyle/>
          <a:p>
            <a:pPr algn="ctr">
              <a:spcAft>
                <a:spcPts val="600"/>
              </a:spcAft>
              <a:buClr>
                <a:srgbClr val="000000"/>
              </a:buClr>
              <a:buSzPct val="100000"/>
              <a:buFont typeface="Times New Roman" panose="02020603050405020304" pitchFamily="18" charset="0"/>
            </a:pPr>
            <a:r>
              <a:rPr lang="en-US" sz="2400" dirty="0">
                <a:solidFill>
                  <a:srgbClr val="C00000"/>
                </a:solidFill>
                <a:latin typeface="+mn-lt"/>
              </a:rPr>
              <a:t>Mixed Mode 802 Plenary, July 2023</a:t>
            </a:r>
          </a:p>
          <a:p>
            <a:pPr algn="ctr">
              <a:spcAft>
                <a:spcPts val="600"/>
              </a:spcAft>
              <a:buClr>
                <a:srgbClr val="000000"/>
              </a:buClr>
              <a:buSzPct val="100000"/>
              <a:buFont typeface="Times New Roman" panose="02020603050405020304" pitchFamily="18" charset="0"/>
            </a:pPr>
            <a:endParaRPr lang="en-US" sz="2400" dirty="0">
              <a:solidFill>
                <a:srgbClr val="C00000"/>
              </a:solidFill>
              <a:latin typeface="+mn-lt"/>
            </a:endParaRPr>
          </a:p>
        </p:txBody>
      </p:sp>
      <p:pic>
        <p:nvPicPr>
          <p:cNvPr id="6" name="Picture 2" descr="Photo">
            <a:extLst>
              <a:ext uri="{FF2B5EF4-FFF2-40B4-BE49-F238E27FC236}">
                <a16:creationId xmlns:a16="http://schemas.microsoft.com/office/drawing/2014/main" id="{A0682303-206B-7FBC-6D35-3C836CB79A34}"/>
              </a:ext>
            </a:extLst>
          </p:cNvPr>
          <p:cNvPicPr>
            <a:picLocks noChangeAspect="1" noChangeArrowheads="1"/>
          </p:cNvPicPr>
          <p:nvPr/>
        </p:nvPicPr>
        <p:blipFill>
          <a:blip r:embed="rId3">
            <a:alphaModFix amt="43000"/>
            <a:extLst>
              <a:ext uri="{28A0092B-C50C-407E-A947-70E740481C1C}">
                <a14:useLocalDpi xmlns:a14="http://schemas.microsoft.com/office/drawing/2010/main" val="0"/>
              </a:ext>
            </a:extLst>
          </a:blip>
          <a:srcRect/>
          <a:stretch>
            <a:fillRect/>
          </a:stretch>
        </p:blipFill>
        <p:spPr bwMode="auto">
          <a:xfrm>
            <a:off x="2380200" y="666566"/>
            <a:ext cx="7488832" cy="5616623"/>
          </a:xfrm>
          <a:prstGeom prst="rect">
            <a:avLst/>
          </a:prstGeom>
          <a:noFill/>
          <a:extLst>
            <a:ext uri="{909E8E84-426E-40DD-AFC4-6F175D3DCCD1}">
              <a14:hiddenFill xmlns:a14="http://schemas.microsoft.com/office/drawing/2010/main">
                <a:solidFill>
                  <a:srgbClr val="FFFFFF"/>
                </a:solidFill>
              </a14:hiddenFill>
            </a:ext>
          </a:extLst>
        </p:spPr>
      </p:pic>
      <p:sp>
        <p:nvSpPr>
          <p:cNvPr id="8" name="TextBox 7">
            <a:extLst>
              <a:ext uri="{FF2B5EF4-FFF2-40B4-BE49-F238E27FC236}">
                <a16:creationId xmlns:a16="http://schemas.microsoft.com/office/drawing/2014/main" id="{DF012664-FB18-7970-8B20-D87D9E8B3006}"/>
              </a:ext>
            </a:extLst>
          </p:cNvPr>
          <p:cNvSpPr txBox="1"/>
          <p:nvPr/>
        </p:nvSpPr>
        <p:spPr bwMode="auto">
          <a:xfrm rot="16200000">
            <a:off x="7615088" y="2920508"/>
            <a:ext cx="5616623" cy="1108738"/>
          </a:xfrm>
          <a:prstGeom prst="rect">
            <a:avLst/>
          </a:prstGeom>
          <a:solidFill>
            <a:srgbClr val="3399FF"/>
          </a:solidFill>
          <a:ln>
            <a:noFill/>
          </a:ln>
        </p:spPr>
        <p:txBody>
          <a:bodyPr vert="horz" wrap="square" lIns="92160" tIns="46080" rIns="92160" bIns="46080" numCol="1" anchor="t" anchorCtr="0" compatLnSpc="1">
            <a:prstTxWarp prst="textNoShape">
              <a:avLst/>
            </a:prstTxWarp>
            <a:normAutofit/>
          </a:bodyPr>
          <a:lstStyle/>
          <a:p>
            <a:pPr algn="ctr">
              <a:spcAft>
                <a:spcPts val="600"/>
              </a:spcAft>
              <a:buClr>
                <a:srgbClr val="000000"/>
              </a:buClr>
              <a:buSzPct val="100000"/>
              <a:buFont typeface="Times New Roman" panose="02020603050405020304" pitchFamily="18" charset="0"/>
            </a:pPr>
            <a:endParaRPr lang="en-US" sz="2400" dirty="0">
              <a:solidFill>
                <a:srgbClr val="C00000"/>
              </a:solidFill>
              <a:latin typeface="+mn-lt"/>
            </a:endParaRPr>
          </a:p>
          <a:p>
            <a:pPr algn="ctr">
              <a:spcAft>
                <a:spcPts val="600"/>
              </a:spcAft>
              <a:buClr>
                <a:srgbClr val="000000"/>
              </a:buClr>
              <a:buSzPct val="100000"/>
              <a:buFont typeface="Times New Roman" panose="02020603050405020304" pitchFamily="18" charset="0"/>
            </a:pPr>
            <a:r>
              <a:rPr lang="en-US" sz="2400" dirty="0">
                <a:solidFill>
                  <a:srgbClr val="C00000"/>
                </a:solidFill>
                <a:latin typeface="+mn-lt"/>
              </a:rPr>
              <a:t>Live from Berlin Germany!</a:t>
            </a:r>
          </a:p>
        </p:txBody>
      </p:sp>
    </p:spTree>
    <p:extLst>
      <p:ext uri="{BB962C8B-B14F-4D97-AF65-F5344CB8AC3E}">
        <p14:creationId xmlns:p14="http://schemas.microsoft.com/office/powerpoint/2010/main" val="12454769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F32C9D-152D-4F27-BAA4-FEDCD00778D4}"/>
              </a:ext>
            </a:extLst>
          </p:cNvPr>
          <p:cNvSpPr>
            <a:spLocks noGrp="1"/>
          </p:cNvSpPr>
          <p:nvPr>
            <p:ph type="title"/>
          </p:nvPr>
        </p:nvSpPr>
        <p:spPr/>
        <p:txBody>
          <a:bodyPr/>
          <a:lstStyle/>
          <a:p>
            <a:r>
              <a:rPr lang="en-US" dirty="0"/>
              <a:t>Task Group Organization	</a:t>
            </a:r>
          </a:p>
        </p:txBody>
      </p:sp>
      <p:sp>
        <p:nvSpPr>
          <p:cNvPr id="3" name="Content Placeholder 2">
            <a:extLst>
              <a:ext uri="{FF2B5EF4-FFF2-40B4-BE49-F238E27FC236}">
                <a16:creationId xmlns:a16="http://schemas.microsoft.com/office/drawing/2014/main" id="{91D8C29A-7470-4309-A169-2725A45D83A1}"/>
              </a:ext>
            </a:extLst>
          </p:cNvPr>
          <p:cNvSpPr>
            <a:spLocks noGrp="1"/>
          </p:cNvSpPr>
          <p:nvPr>
            <p:ph idx="1"/>
          </p:nvPr>
        </p:nvSpPr>
        <p:spPr>
          <a:xfrm>
            <a:off x="1957254" y="1371601"/>
            <a:ext cx="8277495" cy="4505672"/>
          </a:xfrm>
        </p:spPr>
        <p:txBody>
          <a:bodyPr>
            <a:normAutofit/>
          </a:bodyPr>
          <a:lstStyle/>
          <a:p>
            <a:pPr marL="457200" indent="-457200">
              <a:buFont typeface="Arial" panose="020B0604020202020204" pitchFamily="34" charset="0"/>
              <a:buChar char="•"/>
            </a:pPr>
            <a:r>
              <a:rPr lang="en-US" dirty="0"/>
              <a:t>Chair: Benjamin Rolfe (BCA)</a:t>
            </a:r>
            <a:r>
              <a:rPr lang="en-US" baseline="30000" dirty="0"/>
              <a:t>1</a:t>
            </a:r>
            <a:endParaRPr lang="en-US" dirty="0"/>
          </a:p>
          <a:p>
            <a:pPr marL="457200" indent="-457200">
              <a:buFont typeface="Arial" panose="020B0604020202020204" pitchFamily="34" charset="0"/>
              <a:buChar char="•"/>
            </a:pPr>
            <a:r>
              <a:rPr lang="en-US" dirty="0"/>
              <a:t>Vice Chair: Clint </a:t>
            </a:r>
            <a:r>
              <a:rPr lang="en-US"/>
              <a:t>Powell (HID)</a:t>
            </a:r>
            <a:endParaRPr lang="en-US" dirty="0"/>
          </a:p>
          <a:p>
            <a:pPr marL="457200" indent="-457200">
              <a:buFont typeface="Arial" panose="020B0604020202020204" pitchFamily="34" charset="0"/>
              <a:buChar char="•"/>
            </a:pPr>
            <a:r>
              <a:rPr lang="en-US" dirty="0"/>
              <a:t>Vice Chair: Clint Chaplin (SRA) [Remote]</a:t>
            </a:r>
          </a:p>
          <a:p>
            <a:pPr marL="457200" indent="-457200">
              <a:buFont typeface="Arial" panose="020B0604020202020204" pitchFamily="34" charset="0"/>
              <a:buChar char="•"/>
            </a:pPr>
            <a:r>
              <a:rPr lang="en-US" dirty="0"/>
              <a:t>Vice Chair and Recording Secretary: David </a:t>
            </a:r>
            <a:r>
              <a:rPr lang="en-US" dirty="0" err="1"/>
              <a:t>Xun</a:t>
            </a:r>
            <a:r>
              <a:rPr lang="en-US" dirty="0"/>
              <a:t> Yang (Huawei) </a:t>
            </a:r>
          </a:p>
          <a:p>
            <a:pPr marL="457200" indent="-457200">
              <a:buFont typeface="Arial" panose="020B0604020202020204" pitchFamily="34" charset="0"/>
              <a:buChar char="•"/>
            </a:pPr>
            <a:r>
              <a:rPr lang="en-US" dirty="0"/>
              <a:t>Lead Technical Editor: Billy Verso (Qorvo)</a:t>
            </a:r>
          </a:p>
          <a:p>
            <a:pPr marL="400050" lvl="1" indent="0"/>
            <a:endParaRPr lang="en-US" dirty="0"/>
          </a:p>
          <a:p>
            <a:pPr marL="400050" lvl="1" indent="0"/>
            <a:r>
              <a:rPr lang="en-US" dirty="0"/>
              <a:t>Thank you to all the volunteers!</a:t>
            </a:r>
          </a:p>
          <a:p>
            <a:endParaRPr lang="en-US" dirty="0"/>
          </a:p>
        </p:txBody>
      </p:sp>
      <p:sp>
        <p:nvSpPr>
          <p:cNvPr id="4" name="Slide Number Placeholder 3">
            <a:extLst>
              <a:ext uri="{FF2B5EF4-FFF2-40B4-BE49-F238E27FC236}">
                <a16:creationId xmlns:a16="http://schemas.microsoft.com/office/drawing/2014/main" id="{D179214E-044D-456E-A425-F1E982EB7428}"/>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3</a:t>
            </a:fld>
            <a:endParaRPr lang="en-US" altLang="en-US"/>
          </a:p>
        </p:txBody>
      </p:sp>
      <p:sp>
        <p:nvSpPr>
          <p:cNvPr id="5" name="TextBox 4">
            <a:extLst>
              <a:ext uri="{FF2B5EF4-FFF2-40B4-BE49-F238E27FC236}">
                <a16:creationId xmlns:a16="http://schemas.microsoft.com/office/drawing/2014/main" id="{441FB0AA-BF63-492B-906A-1A950062459A}"/>
              </a:ext>
            </a:extLst>
          </p:cNvPr>
          <p:cNvSpPr txBox="1"/>
          <p:nvPr/>
        </p:nvSpPr>
        <p:spPr>
          <a:xfrm>
            <a:off x="2066977" y="6120627"/>
            <a:ext cx="7740132" cy="276999"/>
          </a:xfrm>
          <a:prstGeom prst="rect">
            <a:avLst/>
          </a:prstGeom>
          <a:noFill/>
        </p:spPr>
        <p:txBody>
          <a:bodyPr wrap="none" rtlCol="0">
            <a:spAutoFit/>
          </a:bodyPr>
          <a:lstStyle/>
          <a:p>
            <a:r>
              <a:rPr lang="en-US" baseline="30000" dirty="0">
                <a:solidFill>
                  <a:schemeClr val="accent6">
                    <a:lumMod val="75000"/>
                  </a:schemeClr>
                </a:solidFill>
              </a:rPr>
              <a:t>1</a:t>
            </a:r>
            <a:r>
              <a:rPr lang="en-US" dirty="0">
                <a:solidFill>
                  <a:schemeClr val="accent6">
                    <a:lumMod val="75000"/>
                  </a:schemeClr>
                </a:solidFill>
              </a:rPr>
              <a:t> Affiliation Details here: https://mentor.ieee.org/802-ec/dcn/22/ec-22-0061-00-00EC-rolfe-affiliations-by-802-activity.pdf</a:t>
            </a:r>
          </a:p>
        </p:txBody>
      </p:sp>
    </p:spTree>
    <p:extLst>
      <p:ext uri="{BB962C8B-B14F-4D97-AF65-F5344CB8AC3E}">
        <p14:creationId xmlns:p14="http://schemas.microsoft.com/office/powerpoint/2010/main" val="39264729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BDDC84-3755-9896-4070-6AC471398AFC}"/>
              </a:ext>
            </a:extLst>
          </p:cNvPr>
          <p:cNvSpPr>
            <a:spLocks noGrp="1"/>
          </p:cNvSpPr>
          <p:nvPr>
            <p:ph type="title"/>
          </p:nvPr>
        </p:nvSpPr>
        <p:spPr>
          <a:xfrm>
            <a:off x="2279577" y="685800"/>
            <a:ext cx="7764463" cy="654967"/>
          </a:xfrm>
        </p:spPr>
        <p:txBody>
          <a:bodyPr/>
          <a:lstStyle/>
          <a:p>
            <a:r>
              <a:rPr lang="en-US" dirty="0"/>
              <a:t>Useful Links</a:t>
            </a:r>
          </a:p>
        </p:txBody>
      </p:sp>
      <p:sp>
        <p:nvSpPr>
          <p:cNvPr id="4" name="Slide Number Placeholder 3">
            <a:extLst>
              <a:ext uri="{FF2B5EF4-FFF2-40B4-BE49-F238E27FC236}">
                <a16:creationId xmlns:a16="http://schemas.microsoft.com/office/drawing/2014/main" id="{85DB7AC5-08D4-99DD-3EE4-6247D2EC05EE}"/>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4</a:t>
            </a:fld>
            <a:endParaRPr lang="en-US" altLang="en-US"/>
          </a:p>
        </p:txBody>
      </p:sp>
      <p:sp>
        <p:nvSpPr>
          <p:cNvPr id="7" name="TextBox 6">
            <a:extLst>
              <a:ext uri="{FF2B5EF4-FFF2-40B4-BE49-F238E27FC236}">
                <a16:creationId xmlns:a16="http://schemas.microsoft.com/office/drawing/2014/main" id="{7145781D-423D-BB19-A669-82A6C3398D9A}"/>
              </a:ext>
            </a:extLst>
          </p:cNvPr>
          <p:cNvSpPr txBox="1"/>
          <p:nvPr/>
        </p:nvSpPr>
        <p:spPr>
          <a:xfrm>
            <a:off x="911424" y="1480716"/>
            <a:ext cx="10369152" cy="2308324"/>
          </a:xfrm>
          <a:prstGeom prst="rect">
            <a:avLst/>
          </a:prstGeom>
          <a:noFill/>
        </p:spPr>
        <p:txBody>
          <a:bodyPr wrap="square">
            <a:spAutoFit/>
          </a:bodyPr>
          <a:lstStyle/>
          <a:p>
            <a:pPr algn="ctr"/>
            <a:r>
              <a:rPr lang="en-US" sz="2400" dirty="0">
                <a:solidFill>
                  <a:schemeClr val="tx1"/>
                </a:solidFill>
                <a:latin typeface="+mj-lt"/>
              </a:rPr>
              <a:t>Agenda: </a:t>
            </a:r>
            <a:r>
              <a:rPr lang="en-US" sz="2400" dirty="0">
                <a:solidFill>
                  <a:schemeClr val="tx1"/>
                </a:solidFill>
                <a:latin typeface="+mj-lt"/>
                <a:hlinkClick r:id="rId2"/>
              </a:rPr>
              <a:t>https://mentor.ieee.org/802.15/dcn/23/15-23-0305-08-04ab-july-2023-tg4ab-agenda.xlsx</a:t>
            </a:r>
            <a:endParaRPr lang="en-US" sz="2400" dirty="0">
              <a:solidFill>
                <a:schemeClr val="tx1"/>
              </a:solidFill>
              <a:latin typeface="+mj-lt"/>
            </a:endParaRPr>
          </a:p>
          <a:p>
            <a:pPr algn="ctr"/>
            <a:endParaRPr lang="en-US" sz="2400" dirty="0">
              <a:solidFill>
                <a:schemeClr val="tx1"/>
              </a:solidFill>
              <a:latin typeface="+mj-lt"/>
            </a:endParaRPr>
          </a:p>
          <a:p>
            <a:pPr algn="ctr"/>
            <a:r>
              <a:rPr lang="en-US" sz="2400" dirty="0">
                <a:solidFill>
                  <a:schemeClr val="tx1"/>
                </a:solidFill>
                <a:latin typeface="+mj-lt"/>
              </a:rPr>
              <a:t>Meeting Slides: </a:t>
            </a:r>
            <a:r>
              <a:rPr lang="en-US" sz="2400" dirty="0">
                <a:solidFill>
                  <a:schemeClr val="tx1"/>
                </a:solidFill>
                <a:latin typeface="+mj-lt"/>
                <a:hlinkClick r:id="rId3"/>
              </a:rPr>
              <a:t>https://mentor.ieee.org/802.15/dcn/23/15-23-0370-02-04ab-tg-15-4ab-july-2023-meeting-slides.pptx</a:t>
            </a:r>
            <a:endParaRPr lang="en-US" sz="2400" dirty="0">
              <a:solidFill>
                <a:schemeClr val="tx1"/>
              </a:solidFill>
              <a:latin typeface="+mj-lt"/>
            </a:endParaRPr>
          </a:p>
          <a:p>
            <a:pPr algn="ctr"/>
            <a:endParaRPr lang="en-US" sz="2400" dirty="0">
              <a:solidFill>
                <a:schemeClr val="tx1"/>
              </a:solidFill>
              <a:latin typeface="+mj-lt"/>
            </a:endParaRPr>
          </a:p>
        </p:txBody>
      </p:sp>
    </p:spTree>
    <p:extLst>
      <p:ext uri="{BB962C8B-B14F-4D97-AF65-F5344CB8AC3E}">
        <p14:creationId xmlns:p14="http://schemas.microsoft.com/office/powerpoint/2010/main" val="39305233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02D6A2-422B-4623-A880-7F4548ECEBF8}"/>
              </a:ext>
            </a:extLst>
          </p:cNvPr>
          <p:cNvSpPr>
            <a:spLocks noGrp="1"/>
          </p:cNvSpPr>
          <p:nvPr>
            <p:ph type="title"/>
          </p:nvPr>
        </p:nvSpPr>
        <p:spPr/>
        <p:txBody>
          <a:bodyPr/>
          <a:lstStyle/>
          <a:p>
            <a:r>
              <a:rPr lang="en-US" dirty="0"/>
              <a:t>Session Objectives</a:t>
            </a:r>
          </a:p>
        </p:txBody>
      </p:sp>
      <p:sp>
        <p:nvSpPr>
          <p:cNvPr id="3" name="Content Placeholder 2">
            <a:extLst>
              <a:ext uri="{FF2B5EF4-FFF2-40B4-BE49-F238E27FC236}">
                <a16:creationId xmlns:a16="http://schemas.microsoft.com/office/drawing/2014/main" id="{3A23C805-42AA-4D7E-9FD4-AB810E14C6A7}"/>
              </a:ext>
            </a:extLst>
          </p:cNvPr>
          <p:cNvSpPr>
            <a:spLocks noGrp="1"/>
          </p:cNvSpPr>
          <p:nvPr>
            <p:ph idx="1"/>
          </p:nvPr>
        </p:nvSpPr>
        <p:spPr>
          <a:xfrm>
            <a:off x="2291978" y="1844825"/>
            <a:ext cx="7764463" cy="4395639"/>
          </a:xfrm>
        </p:spPr>
        <p:txBody>
          <a:bodyPr>
            <a:normAutofit/>
          </a:bodyPr>
          <a:lstStyle/>
          <a:p>
            <a:pPr marL="457200" indent="-457200">
              <a:buFont typeface="Wingdings" panose="05000000000000000000" pitchFamily="2" charset="2"/>
              <a:buChar char="ü"/>
            </a:pPr>
            <a:r>
              <a:rPr lang="en-US" b="1" dirty="0">
                <a:solidFill>
                  <a:schemeClr val="accent1">
                    <a:lumMod val="50000"/>
                  </a:schemeClr>
                </a:solidFill>
              </a:rPr>
              <a:t>Refine and Complete TFDs for the baseline draft</a:t>
            </a:r>
          </a:p>
          <a:p>
            <a:pPr marL="457200" indent="-457200">
              <a:buFont typeface="Wingdings" panose="05000000000000000000" pitchFamily="2" charset="2"/>
              <a:buChar char="ü"/>
            </a:pPr>
            <a:r>
              <a:rPr lang="en-US" b="1" dirty="0">
                <a:solidFill>
                  <a:schemeClr val="accent1">
                    <a:lumMod val="50000"/>
                  </a:schemeClr>
                </a:solidFill>
              </a:rPr>
              <a:t>Refine and Complete TFDs for the baseline draft</a:t>
            </a:r>
          </a:p>
          <a:p>
            <a:pPr marL="457200" indent="-457200">
              <a:buFont typeface="Wingdings" panose="05000000000000000000" pitchFamily="2" charset="2"/>
              <a:buChar char="ü"/>
            </a:pPr>
            <a:r>
              <a:rPr lang="en-US" b="1" dirty="0">
                <a:solidFill>
                  <a:schemeClr val="accent1">
                    <a:lumMod val="50000"/>
                  </a:schemeClr>
                </a:solidFill>
              </a:rPr>
              <a:t>Plan for review and WG Comment collection</a:t>
            </a:r>
          </a:p>
          <a:p>
            <a:pPr marL="457200" indent="-457200">
              <a:buFont typeface="Arial" panose="020B0604020202020204" pitchFamily="34" charset="0"/>
              <a:buChar char="•"/>
            </a:pPr>
            <a:endParaRPr lang="en-US" dirty="0"/>
          </a:p>
          <a:p>
            <a:pPr marL="0" indent="0"/>
            <a:endParaRPr lang="en-US" dirty="0"/>
          </a:p>
        </p:txBody>
      </p:sp>
      <p:sp>
        <p:nvSpPr>
          <p:cNvPr id="4" name="Slide Number Placeholder 3">
            <a:extLst>
              <a:ext uri="{FF2B5EF4-FFF2-40B4-BE49-F238E27FC236}">
                <a16:creationId xmlns:a16="http://schemas.microsoft.com/office/drawing/2014/main" id="{82D64BE4-B6F3-46DD-A825-8B94E7F3097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5</a:t>
            </a:fld>
            <a:endParaRPr lang="en-US" altLang="en-US"/>
          </a:p>
        </p:txBody>
      </p:sp>
    </p:spTree>
    <p:extLst>
      <p:ext uri="{BB962C8B-B14F-4D97-AF65-F5344CB8AC3E}">
        <p14:creationId xmlns:p14="http://schemas.microsoft.com/office/powerpoint/2010/main" val="25639238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3D623-D2ED-AD78-18A6-48C2AC0C42D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6</a:t>
            </a:fld>
            <a:endParaRPr lang="en-US" altLang="en-US"/>
          </a:p>
        </p:txBody>
      </p:sp>
      <p:graphicFrame>
        <p:nvGraphicFramePr>
          <p:cNvPr id="2" name="Table 1">
            <a:extLst>
              <a:ext uri="{FF2B5EF4-FFF2-40B4-BE49-F238E27FC236}">
                <a16:creationId xmlns:a16="http://schemas.microsoft.com/office/drawing/2014/main" id="{15E09243-3BAB-51E5-D580-ACF0747CDB60}"/>
              </a:ext>
            </a:extLst>
          </p:cNvPr>
          <p:cNvGraphicFramePr>
            <a:graphicFrameLocks noGrp="1"/>
          </p:cNvGraphicFramePr>
          <p:nvPr>
            <p:extLst>
              <p:ext uri="{D42A27DB-BD31-4B8C-83A1-F6EECF244321}">
                <p14:modId xmlns:p14="http://schemas.microsoft.com/office/powerpoint/2010/main" val="2488741380"/>
              </p:ext>
            </p:extLst>
          </p:nvPr>
        </p:nvGraphicFramePr>
        <p:xfrm>
          <a:off x="911424" y="1920875"/>
          <a:ext cx="10297144" cy="3497580"/>
        </p:xfrm>
        <a:graphic>
          <a:graphicData uri="http://schemas.openxmlformats.org/drawingml/2006/table">
            <a:tbl>
              <a:tblPr>
                <a:tableStyleId>{5C22544A-7EE6-4342-B048-85BDC9FD1C3A}</a:tableStyleId>
              </a:tblPr>
              <a:tblGrid>
                <a:gridCol w="1080120">
                  <a:extLst>
                    <a:ext uri="{9D8B030D-6E8A-4147-A177-3AD203B41FA5}">
                      <a16:colId xmlns:a16="http://schemas.microsoft.com/office/drawing/2014/main" val="379567431"/>
                    </a:ext>
                  </a:extLst>
                </a:gridCol>
                <a:gridCol w="9217024">
                  <a:extLst>
                    <a:ext uri="{9D8B030D-6E8A-4147-A177-3AD203B41FA5}">
                      <a16:colId xmlns:a16="http://schemas.microsoft.com/office/drawing/2014/main" val="1405668830"/>
                    </a:ext>
                  </a:extLst>
                </a:gridCol>
              </a:tblGrid>
              <a:tr h="182880">
                <a:tc>
                  <a:txBody>
                    <a:bodyPr/>
                    <a:lstStyle/>
                    <a:p>
                      <a:pPr algn="l" fontAlgn="b"/>
                      <a:r>
                        <a:rPr lang="en-US" sz="1400" u="none" strike="noStrike" dirty="0">
                          <a:effectLst/>
                        </a:rPr>
                        <a:t>15-23-0185</a:t>
                      </a:r>
                      <a:endParaRPr lang="en-US" sz="1400" b="0" i="0" u="none" strike="noStrike" dirty="0">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2"/>
                        </a:rPr>
                        <a:t>https://mentor.ieee.org/802.15/dcn/23/15-23-0185-01-04ab-discussion-on-mms-mac-tfd.pptx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875074466"/>
                  </a:ext>
                </a:extLst>
              </a:tr>
              <a:tr h="182880">
                <a:tc>
                  <a:txBody>
                    <a:bodyPr/>
                    <a:lstStyle/>
                    <a:p>
                      <a:pPr algn="l" fontAlgn="b"/>
                      <a:r>
                        <a:rPr lang="en-US" sz="1400" u="none" strike="noStrike">
                          <a:effectLst/>
                        </a:rPr>
                        <a:t>15-23-0332</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3"/>
                        </a:rPr>
                        <a:t>https://mentor.ieee.org/802.15/dcn/23/15-23-0332-00-04ab-considerations-on-channel-order-in-frequency-stitching.pptx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27067089"/>
                  </a:ext>
                </a:extLst>
              </a:tr>
              <a:tr h="182880">
                <a:tc>
                  <a:txBody>
                    <a:bodyPr/>
                    <a:lstStyle/>
                    <a:p>
                      <a:pPr algn="l" fontAlgn="b"/>
                      <a:r>
                        <a:rPr lang="en-US" sz="1400" u="none" strike="noStrike">
                          <a:effectLst/>
                        </a:rPr>
                        <a:t>15-23-0331</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4"/>
                        </a:rPr>
                        <a:t>https://mentor.ieee.org/802.15/dcn/23/15-23-0331-00-04ab-follow-up-on-cir-scaling-and-quantization.pptx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538905849"/>
                  </a:ext>
                </a:extLst>
              </a:tr>
              <a:tr h="365760">
                <a:tc>
                  <a:txBody>
                    <a:bodyPr/>
                    <a:lstStyle/>
                    <a:p>
                      <a:pPr algn="l" fontAlgn="b"/>
                      <a:r>
                        <a:rPr lang="en-US" sz="1400" u="none" strike="noStrike">
                          <a:effectLst/>
                        </a:rPr>
                        <a:t>15-23-0334</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5"/>
                        </a:rPr>
                        <a:t>https://mentor.ieee.org/802.15/dcn/23/15-23-0334-00-04ab-public-advertisement-for-nba-uwb-mms-native-discovery-follow-up.pptx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62557435"/>
                  </a:ext>
                </a:extLst>
              </a:tr>
              <a:tr h="365760">
                <a:tc>
                  <a:txBody>
                    <a:bodyPr/>
                    <a:lstStyle/>
                    <a:p>
                      <a:pPr algn="l" fontAlgn="b"/>
                      <a:r>
                        <a:rPr lang="en-US" sz="1400" u="none" strike="noStrike">
                          <a:effectLst/>
                        </a:rPr>
                        <a:t>15-23-0327</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6"/>
                        </a:rPr>
                        <a:t>https://mentor.ieee.org/802.15/dcn/23/15-23-0327-00-04ab-way-forward-on-rif-waveform.ppthttps://mentor.ieee.org/802.15/dcn/23/15-23-0327-00-04ab-way-forward-on-rif-waveform.pptx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159907748"/>
                  </a:ext>
                </a:extLst>
              </a:tr>
              <a:tr h="182880">
                <a:tc>
                  <a:txBody>
                    <a:bodyPr/>
                    <a:lstStyle/>
                    <a:p>
                      <a:pPr algn="l" fontAlgn="b"/>
                      <a:r>
                        <a:rPr lang="en-US" sz="1400" u="none" strike="noStrike">
                          <a:effectLst/>
                        </a:rPr>
                        <a:t>15-23-0330</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7"/>
                        </a:rPr>
                        <a:t>https://mentor.ieee.org/802.15/dcn/23/15-23-0330-00-04ab-uwb-wake-up-burst-modulation-method.pptx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271065574"/>
                  </a:ext>
                </a:extLst>
              </a:tr>
              <a:tr h="182880">
                <a:tc>
                  <a:txBody>
                    <a:bodyPr/>
                    <a:lstStyle/>
                    <a:p>
                      <a:pPr algn="ctr" fontAlgn="b"/>
                      <a:r>
                        <a:rPr lang="en-US" sz="1400" u="none" strike="noStrike">
                          <a:effectLst/>
                        </a:rPr>
                        <a:t>15-23-0376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8"/>
                        </a:rPr>
                        <a:t>https://mentor.ieee.org/802.15/dcn/23/15-23-0376-01-04ab-post-processing-information-exchange-for-uwb-sensing.ppt</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54123467"/>
                  </a:ext>
                </a:extLst>
              </a:tr>
              <a:tr h="182880">
                <a:tc>
                  <a:txBody>
                    <a:bodyPr/>
                    <a:lstStyle/>
                    <a:p>
                      <a:pPr algn="ctr" fontAlgn="b"/>
                      <a:r>
                        <a:rPr lang="en-US" sz="1400" u="none" strike="noStrike">
                          <a:effectLst/>
                        </a:rPr>
                        <a:t>15-23-0373</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9"/>
                        </a:rPr>
                        <a:t>https://mentor.ieee.org/802.15/dcn/23/15-23-0373-01-04ab-tfd-for-nb-assisted-data-communications.docx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61163756"/>
                  </a:ext>
                </a:extLst>
              </a:tr>
              <a:tr h="182880">
                <a:tc>
                  <a:txBody>
                    <a:bodyPr/>
                    <a:lstStyle/>
                    <a:p>
                      <a:pPr algn="ctr" fontAlgn="b"/>
                      <a:r>
                        <a:rPr lang="en-US" sz="1400" u="none" strike="noStrike">
                          <a:effectLst/>
                        </a:rPr>
                        <a:t>15-23-0372</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10"/>
                        </a:rPr>
                        <a:t>https://mentor.ieee.org/802.15/dcn/23/15-23-0372-00-04ab-uwb-based-report-in-nba-mms.docx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457705740"/>
                  </a:ext>
                </a:extLst>
              </a:tr>
              <a:tr h="182880">
                <a:tc>
                  <a:txBody>
                    <a:bodyPr/>
                    <a:lstStyle/>
                    <a:p>
                      <a:pPr algn="ctr" fontAlgn="b"/>
                      <a:r>
                        <a:rPr lang="en-US" sz="1400" u="none" strike="noStrike">
                          <a:effectLst/>
                        </a:rPr>
                        <a:t>15-23-0314</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11"/>
                        </a:rPr>
                        <a:t>https://mentor.ieee.org/802.15/dcn/23/15-23-0314-00-04ab-proposed-modifications-on-nba-uwb-mac-text-proposal.docx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674574660"/>
                  </a:ext>
                </a:extLst>
              </a:tr>
              <a:tr h="182880">
                <a:tc>
                  <a:txBody>
                    <a:bodyPr/>
                    <a:lstStyle/>
                    <a:p>
                      <a:pPr algn="ctr" fontAlgn="b"/>
                      <a:r>
                        <a:rPr lang="en-US" sz="1400" u="none" strike="noStrike">
                          <a:effectLst/>
                        </a:rPr>
                        <a:t>15-23-0335</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hlinkClick r:id="rId12"/>
                        </a:rPr>
                        <a:t>https://mentor.ieee.org/802.15/dcn/23/15-23-0335-00-04ab-text-proposal-for-15-4ab-secure-compressed-psdu.docx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458124496"/>
                  </a:ext>
                </a:extLst>
              </a:tr>
            </a:tbl>
          </a:graphicData>
        </a:graphic>
      </p:graphicFrame>
      <p:sp>
        <p:nvSpPr>
          <p:cNvPr id="3" name="Title 1">
            <a:extLst>
              <a:ext uri="{FF2B5EF4-FFF2-40B4-BE49-F238E27FC236}">
                <a16:creationId xmlns:a16="http://schemas.microsoft.com/office/drawing/2014/main" id="{5F087888-68BF-AB02-82AA-1538CBCC5E12}"/>
              </a:ext>
            </a:extLst>
          </p:cNvPr>
          <p:cNvSpPr>
            <a:spLocks noGrp="1"/>
          </p:cNvSpPr>
          <p:nvPr>
            <p:ph type="title"/>
          </p:nvPr>
        </p:nvSpPr>
        <p:spPr>
          <a:xfrm>
            <a:off x="1007436" y="685801"/>
            <a:ext cx="10352617" cy="754063"/>
          </a:xfrm>
        </p:spPr>
        <p:txBody>
          <a:bodyPr/>
          <a:lstStyle/>
          <a:p>
            <a:r>
              <a:rPr lang="en-US" dirty="0"/>
              <a:t>Technical Updates (1)</a:t>
            </a:r>
          </a:p>
        </p:txBody>
      </p:sp>
    </p:spTree>
    <p:extLst>
      <p:ext uri="{BB962C8B-B14F-4D97-AF65-F5344CB8AC3E}">
        <p14:creationId xmlns:p14="http://schemas.microsoft.com/office/powerpoint/2010/main" val="356885637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63E3D623-D2ED-AD78-18A6-48C2AC0C42DA}"/>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7</a:t>
            </a:fld>
            <a:endParaRPr lang="en-US" altLang="en-US"/>
          </a:p>
        </p:txBody>
      </p:sp>
      <p:graphicFrame>
        <p:nvGraphicFramePr>
          <p:cNvPr id="8" name="Table 7">
            <a:extLst>
              <a:ext uri="{FF2B5EF4-FFF2-40B4-BE49-F238E27FC236}">
                <a16:creationId xmlns:a16="http://schemas.microsoft.com/office/drawing/2014/main" id="{F4BEF334-9A60-EBEA-546B-15CB5B71507C}"/>
              </a:ext>
            </a:extLst>
          </p:cNvPr>
          <p:cNvGraphicFramePr>
            <a:graphicFrameLocks noGrp="1"/>
          </p:cNvGraphicFramePr>
          <p:nvPr>
            <p:extLst>
              <p:ext uri="{D42A27DB-BD31-4B8C-83A1-F6EECF244321}">
                <p14:modId xmlns:p14="http://schemas.microsoft.com/office/powerpoint/2010/main" val="1328937560"/>
              </p:ext>
            </p:extLst>
          </p:nvPr>
        </p:nvGraphicFramePr>
        <p:xfrm>
          <a:off x="983432" y="2092325"/>
          <a:ext cx="10369152" cy="3284220"/>
        </p:xfrm>
        <a:graphic>
          <a:graphicData uri="http://schemas.openxmlformats.org/drawingml/2006/table">
            <a:tbl>
              <a:tblPr>
                <a:tableStyleId>{5C22544A-7EE6-4342-B048-85BDC9FD1C3A}</a:tableStyleId>
              </a:tblPr>
              <a:tblGrid>
                <a:gridCol w="1373822">
                  <a:extLst>
                    <a:ext uri="{9D8B030D-6E8A-4147-A177-3AD203B41FA5}">
                      <a16:colId xmlns:a16="http://schemas.microsoft.com/office/drawing/2014/main" val="1246458982"/>
                    </a:ext>
                  </a:extLst>
                </a:gridCol>
                <a:gridCol w="8995330">
                  <a:extLst>
                    <a:ext uri="{9D8B030D-6E8A-4147-A177-3AD203B41FA5}">
                      <a16:colId xmlns:a16="http://schemas.microsoft.com/office/drawing/2014/main" val="2154677029"/>
                    </a:ext>
                  </a:extLst>
                </a:gridCol>
              </a:tblGrid>
              <a:tr h="182880">
                <a:tc>
                  <a:txBody>
                    <a:bodyPr/>
                    <a:lstStyle/>
                    <a:p>
                      <a:pPr algn="ctr" fontAlgn="b"/>
                      <a:r>
                        <a:rPr lang="en-US" sz="1400" u="none" strike="noStrike" dirty="0">
                          <a:effectLst/>
                        </a:rPr>
                        <a:t>15-23-0355</a:t>
                      </a:r>
                      <a:endParaRPr lang="en-US" sz="1400" b="0" i="0" u="none" strike="noStrike" dirty="0">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2"/>
                        </a:rPr>
                        <a:t>https://mentor.ieee.org/802.15/dcn/23/15-23-0355-00-04ab-multiple-rsf-transmission-in-a-slot-framework-proposal.docx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344743722"/>
                  </a:ext>
                </a:extLst>
              </a:tr>
              <a:tr h="182880">
                <a:tc>
                  <a:txBody>
                    <a:bodyPr/>
                    <a:lstStyle/>
                    <a:p>
                      <a:pPr algn="ctr" fontAlgn="b"/>
                      <a:r>
                        <a:rPr lang="en-US" sz="1400" u="none" strike="noStrike">
                          <a:effectLst/>
                        </a:rPr>
                        <a:t>15-23-0376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3"/>
                        </a:rPr>
                        <a:t>https://mentor.ieee.org/802.15/dcn/23/15-23-0376-01-04ab-post-processing-information-exchange-for-uwb-sensing.ppt</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711747018"/>
                  </a:ext>
                </a:extLst>
              </a:tr>
              <a:tr h="182880">
                <a:tc>
                  <a:txBody>
                    <a:bodyPr/>
                    <a:lstStyle/>
                    <a:p>
                      <a:pPr algn="ctr" fontAlgn="b"/>
                      <a:r>
                        <a:rPr lang="en-US" sz="1400" u="none" strike="noStrike">
                          <a:effectLst/>
                        </a:rPr>
                        <a:t>15-23-0337</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4"/>
                        </a:rPr>
                        <a:t>https://mentor.ieee.org/802.15/dcn/23/15-23-0337-00-04ab-grouped-responders.pptx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223328383"/>
                  </a:ext>
                </a:extLst>
              </a:tr>
              <a:tr h="182880">
                <a:tc>
                  <a:txBody>
                    <a:bodyPr/>
                    <a:lstStyle/>
                    <a:p>
                      <a:pPr algn="ctr" fontAlgn="b"/>
                      <a:r>
                        <a:rPr lang="en-US" sz="1400" u="none" strike="noStrike">
                          <a:effectLst/>
                        </a:rPr>
                        <a:t>15-23-0336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5"/>
                        </a:rPr>
                        <a:t>https://mentor.ieee.org/802.15/dcn/23/15-23-0336-00-04ab-ds-twr-with-mms-ranging.pptx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1913347185"/>
                  </a:ext>
                </a:extLst>
              </a:tr>
              <a:tr h="182880">
                <a:tc>
                  <a:txBody>
                    <a:bodyPr/>
                    <a:lstStyle/>
                    <a:p>
                      <a:pPr algn="ctr" fontAlgn="b"/>
                      <a:r>
                        <a:rPr lang="en-US" sz="1400" u="none" strike="noStrike">
                          <a:effectLst/>
                        </a:rPr>
                        <a:t>15-23-0329</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6"/>
                        </a:rPr>
                        <a:t>https://mentor.ieee.org/802.15/dcn/23/15-23-0329-00-04ab-follow-up-on-the-cir-feedback-patterns.pptx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274754242"/>
                  </a:ext>
                </a:extLst>
              </a:tr>
              <a:tr h="365760">
                <a:tc>
                  <a:txBody>
                    <a:bodyPr/>
                    <a:lstStyle/>
                    <a:p>
                      <a:pPr algn="ctr" fontAlgn="b"/>
                      <a:r>
                        <a:rPr lang="en-US" sz="1400" u="none" strike="noStrike">
                          <a:effectLst/>
                        </a:rPr>
                        <a:t>15-23-0403</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7"/>
                        </a:rPr>
                        <a:t>https://mentor.ieee.org/802.15/dcn/23/15-23-0403-00-04ab-optional-spreading-factor-l-16-for-ranging-integrity-fragments-rif.pptx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4056371637"/>
                  </a:ext>
                </a:extLst>
              </a:tr>
              <a:tr h="182880">
                <a:tc>
                  <a:txBody>
                    <a:bodyPr/>
                    <a:lstStyle/>
                    <a:p>
                      <a:pPr algn="ctr" fontAlgn="b"/>
                      <a:r>
                        <a:rPr lang="en-US" sz="1400" u="none" strike="noStrike">
                          <a:effectLst/>
                        </a:rPr>
                        <a:t>15-23-0338</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8"/>
                        </a:rPr>
                        <a:t>https://mentor.ieee.org/802.15/dcn/23/15-23-0338-01-04ab-nb-coexistence.pptx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560423657"/>
                  </a:ext>
                </a:extLst>
              </a:tr>
              <a:tr h="182880">
                <a:tc>
                  <a:txBody>
                    <a:bodyPr/>
                    <a:lstStyle/>
                    <a:p>
                      <a:pPr algn="ctr" fontAlgn="b"/>
                      <a:r>
                        <a:rPr lang="en-US" sz="1400" u="none" strike="noStrike">
                          <a:effectLst/>
                        </a:rPr>
                        <a:t>15-23-0308</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rPr>
                        <a:t>https://mentor.ieee.org/802.15/dcn/23/15-23-0308-03-04ab-4ab-device-s-and-feature-sets.pptx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3002793729"/>
                  </a:ext>
                </a:extLst>
              </a:tr>
              <a:tr h="182880">
                <a:tc>
                  <a:txBody>
                    <a:bodyPr/>
                    <a:lstStyle/>
                    <a:p>
                      <a:pPr algn="ctr" fontAlgn="b"/>
                      <a:r>
                        <a:rPr lang="en-US" sz="1400" u="none" strike="noStrike">
                          <a:effectLst/>
                        </a:rPr>
                        <a:t>15-23-0413</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hlinkClick r:id="rId9"/>
                        </a:rPr>
                        <a:t>https://mentor.ieee.org/802.15/dcn/23/15-23-0413-00-04ab-summary-of-consensus-nba-uwb-mms-mac-updates.pptx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808540623"/>
                  </a:ext>
                </a:extLst>
              </a:tr>
              <a:tr h="182880">
                <a:tc>
                  <a:txBody>
                    <a:bodyPr/>
                    <a:lstStyle/>
                    <a:p>
                      <a:pPr algn="ctr" fontAlgn="b"/>
                      <a:r>
                        <a:rPr lang="en-US" sz="1400" u="none" strike="noStrike">
                          <a:effectLst/>
                        </a:rPr>
                        <a:t>15-22-0538</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a:effectLst/>
                          <a:hlinkClick r:id="rId10"/>
                        </a:rPr>
                        <a:t>https://mentor.ieee.org/802.15/dcn/22/15-22-0538-06-04ab-proposal-of-sensing-framework.docx</a:t>
                      </a:r>
                      <a:endParaRPr lang="en-US" sz="1400" b="0" i="0" u="sng" strike="noStrike">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2168759403"/>
                  </a:ext>
                </a:extLst>
              </a:tr>
              <a:tr h="182880">
                <a:tc>
                  <a:txBody>
                    <a:bodyPr/>
                    <a:lstStyle/>
                    <a:p>
                      <a:pPr algn="ctr" fontAlgn="b"/>
                      <a:r>
                        <a:rPr lang="en-US" sz="1400" u="none" strike="noStrike">
                          <a:effectLst/>
                        </a:rPr>
                        <a:t>15-23-0296</a:t>
                      </a:r>
                      <a:endParaRPr lang="en-US" sz="1400" b="0" i="0" u="none" strike="noStrike">
                        <a:solidFill>
                          <a:srgbClr val="000000"/>
                        </a:solidFill>
                        <a:effectLst/>
                        <a:latin typeface="Times New Roman" panose="02020603050405020304" pitchFamily="18" charset="0"/>
                      </a:endParaRPr>
                    </a:p>
                  </a:txBody>
                  <a:tcPr marL="7620" marR="7620" marT="7620" marB="0" anchor="b"/>
                </a:tc>
                <a:tc>
                  <a:txBody>
                    <a:bodyPr/>
                    <a:lstStyle/>
                    <a:p>
                      <a:pPr algn="l" fontAlgn="b"/>
                      <a:r>
                        <a:rPr lang="en-US" sz="1400" u="sng" strike="noStrike" dirty="0">
                          <a:effectLst/>
                        </a:rPr>
                        <a:t>https://mentor.ieee.org/802.15/dcn/23/15-23-0296-02-04ab-tfd-of-nb-cca-for-assisting-uwb-channel-access.docx</a:t>
                      </a:r>
                      <a:endParaRPr lang="en-US" sz="1400" b="0" i="0" u="sng" strike="noStrike" dirty="0">
                        <a:solidFill>
                          <a:srgbClr val="0563C1"/>
                        </a:solidFill>
                        <a:effectLst/>
                        <a:latin typeface="Calibri" panose="020F0502020204030204" pitchFamily="34" charset="0"/>
                      </a:endParaRPr>
                    </a:p>
                  </a:txBody>
                  <a:tcPr marL="7620" marR="7620" marT="7620" marB="0" anchor="b"/>
                </a:tc>
                <a:extLst>
                  <a:ext uri="{0D108BD9-81ED-4DB2-BD59-A6C34878D82A}">
                    <a16:rowId xmlns:a16="http://schemas.microsoft.com/office/drawing/2014/main" val="754562002"/>
                  </a:ext>
                </a:extLst>
              </a:tr>
            </a:tbl>
          </a:graphicData>
        </a:graphic>
      </p:graphicFrame>
      <p:sp>
        <p:nvSpPr>
          <p:cNvPr id="9" name="Title 1">
            <a:extLst>
              <a:ext uri="{FF2B5EF4-FFF2-40B4-BE49-F238E27FC236}">
                <a16:creationId xmlns:a16="http://schemas.microsoft.com/office/drawing/2014/main" id="{B2A7F677-6723-6110-1E09-A7A8CD0D8ED4}"/>
              </a:ext>
            </a:extLst>
          </p:cNvPr>
          <p:cNvSpPr>
            <a:spLocks noGrp="1"/>
          </p:cNvSpPr>
          <p:nvPr>
            <p:ph type="title"/>
          </p:nvPr>
        </p:nvSpPr>
        <p:spPr>
          <a:xfrm>
            <a:off x="1007436" y="685801"/>
            <a:ext cx="10352617" cy="754063"/>
          </a:xfrm>
        </p:spPr>
        <p:txBody>
          <a:bodyPr/>
          <a:lstStyle/>
          <a:p>
            <a:r>
              <a:rPr lang="en-US" dirty="0"/>
              <a:t>Technical Updates (2)</a:t>
            </a:r>
          </a:p>
        </p:txBody>
      </p:sp>
    </p:spTree>
    <p:extLst>
      <p:ext uri="{BB962C8B-B14F-4D97-AF65-F5344CB8AC3E}">
        <p14:creationId xmlns:p14="http://schemas.microsoft.com/office/powerpoint/2010/main" val="1355589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A4E46-D4AD-4033-A4C9-4373A029914A}"/>
              </a:ext>
            </a:extLst>
          </p:cNvPr>
          <p:cNvSpPr>
            <a:spLocks noGrp="1"/>
          </p:cNvSpPr>
          <p:nvPr>
            <p:ph type="title"/>
          </p:nvPr>
        </p:nvSpPr>
        <p:spPr>
          <a:xfrm>
            <a:off x="2423270" y="188640"/>
            <a:ext cx="6624736" cy="450662"/>
          </a:xfrm>
        </p:spPr>
        <p:txBody>
          <a:bodyPr>
            <a:normAutofit/>
          </a:bodyPr>
          <a:lstStyle/>
          <a:p>
            <a:r>
              <a:rPr lang="en-US" sz="2000" dirty="0"/>
              <a:t>Project Schedule (working baseline)</a:t>
            </a:r>
          </a:p>
        </p:txBody>
      </p:sp>
      <p:sp>
        <p:nvSpPr>
          <p:cNvPr id="4" name="Slide Number Placeholder 3">
            <a:extLst>
              <a:ext uri="{FF2B5EF4-FFF2-40B4-BE49-F238E27FC236}">
                <a16:creationId xmlns:a16="http://schemas.microsoft.com/office/drawing/2014/main" id="{8423AF39-05DD-4DF5-A91A-9FC4F5AFB813}"/>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8</a:t>
            </a:fld>
            <a:endParaRPr lang="en-US" altLang="en-US"/>
          </a:p>
        </p:txBody>
      </p:sp>
      <p:sp>
        <p:nvSpPr>
          <p:cNvPr id="16" name="TextBox 15">
            <a:extLst>
              <a:ext uri="{FF2B5EF4-FFF2-40B4-BE49-F238E27FC236}">
                <a16:creationId xmlns:a16="http://schemas.microsoft.com/office/drawing/2014/main" id="{73329D62-8B9D-43B2-8784-FD74B7579AAB}"/>
              </a:ext>
            </a:extLst>
          </p:cNvPr>
          <p:cNvSpPr txBox="1"/>
          <p:nvPr/>
        </p:nvSpPr>
        <p:spPr>
          <a:xfrm>
            <a:off x="3817205" y="5741183"/>
            <a:ext cx="4733544" cy="276999"/>
          </a:xfrm>
          <a:prstGeom prst="rect">
            <a:avLst/>
          </a:prstGeom>
          <a:noFill/>
        </p:spPr>
        <p:txBody>
          <a:bodyPr wrap="square">
            <a:spAutoFit/>
          </a:bodyPr>
          <a:lstStyle/>
          <a:p>
            <a:r>
              <a:rPr lang="en-US" dirty="0">
                <a:solidFill>
                  <a:srgbClr val="000000"/>
                </a:solidFill>
                <a:latin typeface="Calibri" panose="020F0502020204030204" pitchFamily="34" charset="0"/>
              </a:rPr>
              <a:t>Notes:  SASB/</a:t>
            </a:r>
            <a:r>
              <a:rPr lang="en-US" dirty="0" err="1">
                <a:solidFill>
                  <a:srgbClr val="000000"/>
                </a:solidFill>
                <a:latin typeface="Calibri" panose="020F0502020204030204" pitchFamily="34" charset="0"/>
              </a:rPr>
              <a:t>RevCom</a:t>
            </a:r>
            <a:r>
              <a:rPr lang="en-US" dirty="0">
                <a:solidFill>
                  <a:srgbClr val="000000"/>
                </a:solidFill>
                <a:latin typeface="Calibri" panose="020F0502020204030204" pitchFamily="34" charset="0"/>
              </a:rPr>
              <a:t> </a:t>
            </a:r>
            <a:r>
              <a:rPr lang="en-US" dirty="0" err="1">
                <a:solidFill>
                  <a:srgbClr val="000000"/>
                </a:solidFill>
                <a:latin typeface="Calibri" panose="020F0502020204030204" pitchFamily="34" charset="0"/>
              </a:rPr>
              <a:t>schdule</a:t>
            </a:r>
            <a:r>
              <a:rPr lang="en-US" dirty="0">
                <a:solidFill>
                  <a:srgbClr val="000000"/>
                </a:solidFill>
                <a:latin typeface="Calibri" panose="020F0502020204030204" pitchFamily="34" charset="0"/>
              </a:rPr>
              <a:t> for 2024 a guess</a:t>
            </a:r>
            <a:r>
              <a:rPr lang="en-US" dirty="0"/>
              <a:t> </a:t>
            </a:r>
          </a:p>
        </p:txBody>
      </p:sp>
      <p:graphicFrame>
        <p:nvGraphicFramePr>
          <p:cNvPr id="8" name="Table 7">
            <a:extLst>
              <a:ext uri="{FF2B5EF4-FFF2-40B4-BE49-F238E27FC236}">
                <a16:creationId xmlns:a16="http://schemas.microsoft.com/office/drawing/2014/main" id="{6E06A713-94FD-4DE5-90DC-B09ACF52F06D}"/>
              </a:ext>
            </a:extLst>
          </p:cNvPr>
          <p:cNvGraphicFramePr>
            <a:graphicFrameLocks noGrp="1"/>
          </p:cNvGraphicFramePr>
          <p:nvPr/>
        </p:nvGraphicFramePr>
        <p:xfrm>
          <a:off x="1919537" y="595696"/>
          <a:ext cx="8568957" cy="5857641"/>
        </p:xfrm>
        <a:graphic>
          <a:graphicData uri="http://schemas.openxmlformats.org/drawingml/2006/table">
            <a:tbl>
              <a:tblPr/>
              <a:tblGrid>
                <a:gridCol w="1079841">
                  <a:extLst>
                    <a:ext uri="{9D8B030D-6E8A-4147-A177-3AD203B41FA5}">
                      <a16:colId xmlns:a16="http://schemas.microsoft.com/office/drawing/2014/main" val="859022375"/>
                    </a:ext>
                  </a:extLst>
                </a:gridCol>
                <a:gridCol w="197082">
                  <a:extLst>
                    <a:ext uri="{9D8B030D-6E8A-4147-A177-3AD203B41FA5}">
                      <a16:colId xmlns:a16="http://schemas.microsoft.com/office/drawing/2014/main" val="3056671812"/>
                    </a:ext>
                  </a:extLst>
                </a:gridCol>
                <a:gridCol w="197082">
                  <a:extLst>
                    <a:ext uri="{9D8B030D-6E8A-4147-A177-3AD203B41FA5}">
                      <a16:colId xmlns:a16="http://schemas.microsoft.com/office/drawing/2014/main" val="2801988721"/>
                    </a:ext>
                  </a:extLst>
                </a:gridCol>
                <a:gridCol w="197082">
                  <a:extLst>
                    <a:ext uri="{9D8B030D-6E8A-4147-A177-3AD203B41FA5}">
                      <a16:colId xmlns:a16="http://schemas.microsoft.com/office/drawing/2014/main" val="3486883837"/>
                    </a:ext>
                  </a:extLst>
                </a:gridCol>
                <a:gridCol w="197082">
                  <a:extLst>
                    <a:ext uri="{9D8B030D-6E8A-4147-A177-3AD203B41FA5}">
                      <a16:colId xmlns:a16="http://schemas.microsoft.com/office/drawing/2014/main" val="2943955052"/>
                    </a:ext>
                  </a:extLst>
                </a:gridCol>
                <a:gridCol w="197082">
                  <a:extLst>
                    <a:ext uri="{9D8B030D-6E8A-4147-A177-3AD203B41FA5}">
                      <a16:colId xmlns:a16="http://schemas.microsoft.com/office/drawing/2014/main" val="1635642405"/>
                    </a:ext>
                  </a:extLst>
                </a:gridCol>
                <a:gridCol w="197082">
                  <a:extLst>
                    <a:ext uri="{9D8B030D-6E8A-4147-A177-3AD203B41FA5}">
                      <a16:colId xmlns:a16="http://schemas.microsoft.com/office/drawing/2014/main" val="4247004466"/>
                    </a:ext>
                  </a:extLst>
                </a:gridCol>
                <a:gridCol w="197082">
                  <a:extLst>
                    <a:ext uri="{9D8B030D-6E8A-4147-A177-3AD203B41FA5}">
                      <a16:colId xmlns:a16="http://schemas.microsoft.com/office/drawing/2014/main" val="722315258"/>
                    </a:ext>
                  </a:extLst>
                </a:gridCol>
                <a:gridCol w="197082">
                  <a:extLst>
                    <a:ext uri="{9D8B030D-6E8A-4147-A177-3AD203B41FA5}">
                      <a16:colId xmlns:a16="http://schemas.microsoft.com/office/drawing/2014/main" val="2755150756"/>
                    </a:ext>
                  </a:extLst>
                </a:gridCol>
                <a:gridCol w="197082">
                  <a:extLst>
                    <a:ext uri="{9D8B030D-6E8A-4147-A177-3AD203B41FA5}">
                      <a16:colId xmlns:a16="http://schemas.microsoft.com/office/drawing/2014/main" val="1837462061"/>
                    </a:ext>
                  </a:extLst>
                </a:gridCol>
                <a:gridCol w="197082">
                  <a:extLst>
                    <a:ext uri="{9D8B030D-6E8A-4147-A177-3AD203B41FA5}">
                      <a16:colId xmlns:a16="http://schemas.microsoft.com/office/drawing/2014/main" val="1694553603"/>
                    </a:ext>
                  </a:extLst>
                </a:gridCol>
                <a:gridCol w="197082">
                  <a:extLst>
                    <a:ext uri="{9D8B030D-6E8A-4147-A177-3AD203B41FA5}">
                      <a16:colId xmlns:a16="http://schemas.microsoft.com/office/drawing/2014/main" val="805340123"/>
                    </a:ext>
                  </a:extLst>
                </a:gridCol>
                <a:gridCol w="197082">
                  <a:extLst>
                    <a:ext uri="{9D8B030D-6E8A-4147-A177-3AD203B41FA5}">
                      <a16:colId xmlns:a16="http://schemas.microsoft.com/office/drawing/2014/main" val="204235997"/>
                    </a:ext>
                  </a:extLst>
                </a:gridCol>
                <a:gridCol w="197082">
                  <a:extLst>
                    <a:ext uri="{9D8B030D-6E8A-4147-A177-3AD203B41FA5}">
                      <a16:colId xmlns:a16="http://schemas.microsoft.com/office/drawing/2014/main" val="315157008"/>
                    </a:ext>
                  </a:extLst>
                </a:gridCol>
                <a:gridCol w="197082">
                  <a:extLst>
                    <a:ext uri="{9D8B030D-6E8A-4147-A177-3AD203B41FA5}">
                      <a16:colId xmlns:a16="http://schemas.microsoft.com/office/drawing/2014/main" val="1414150232"/>
                    </a:ext>
                  </a:extLst>
                </a:gridCol>
                <a:gridCol w="197082">
                  <a:extLst>
                    <a:ext uri="{9D8B030D-6E8A-4147-A177-3AD203B41FA5}">
                      <a16:colId xmlns:a16="http://schemas.microsoft.com/office/drawing/2014/main" val="1197699624"/>
                    </a:ext>
                  </a:extLst>
                </a:gridCol>
                <a:gridCol w="197082">
                  <a:extLst>
                    <a:ext uri="{9D8B030D-6E8A-4147-A177-3AD203B41FA5}">
                      <a16:colId xmlns:a16="http://schemas.microsoft.com/office/drawing/2014/main" val="1106251956"/>
                    </a:ext>
                  </a:extLst>
                </a:gridCol>
                <a:gridCol w="197082">
                  <a:extLst>
                    <a:ext uri="{9D8B030D-6E8A-4147-A177-3AD203B41FA5}">
                      <a16:colId xmlns:a16="http://schemas.microsoft.com/office/drawing/2014/main" val="3499333147"/>
                    </a:ext>
                  </a:extLst>
                </a:gridCol>
                <a:gridCol w="197082">
                  <a:extLst>
                    <a:ext uri="{9D8B030D-6E8A-4147-A177-3AD203B41FA5}">
                      <a16:colId xmlns:a16="http://schemas.microsoft.com/office/drawing/2014/main" val="330155105"/>
                    </a:ext>
                  </a:extLst>
                </a:gridCol>
                <a:gridCol w="197082">
                  <a:extLst>
                    <a:ext uri="{9D8B030D-6E8A-4147-A177-3AD203B41FA5}">
                      <a16:colId xmlns:a16="http://schemas.microsoft.com/office/drawing/2014/main" val="423061777"/>
                    </a:ext>
                  </a:extLst>
                </a:gridCol>
                <a:gridCol w="197082">
                  <a:extLst>
                    <a:ext uri="{9D8B030D-6E8A-4147-A177-3AD203B41FA5}">
                      <a16:colId xmlns:a16="http://schemas.microsoft.com/office/drawing/2014/main" val="1243999009"/>
                    </a:ext>
                  </a:extLst>
                </a:gridCol>
                <a:gridCol w="197082">
                  <a:extLst>
                    <a:ext uri="{9D8B030D-6E8A-4147-A177-3AD203B41FA5}">
                      <a16:colId xmlns:a16="http://schemas.microsoft.com/office/drawing/2014/main" val="210366518"/>
                    </a:ext>
                  </a:extLst>
                </a:gridCol>
                <a:gridCol w="197082">
                  <a:extLst>
                    <a:ext uri="{9D8B030D-6E8A-4147-A177-3AD203B41FA5}">
                      <a16:colId xmlns:a16="http://schemas.microsoft.com/office/drawing/2014/main" val="3447638966"/>
                    </a:ext>
                  </a:extLst>
                </a:gridCol>
                <a:gridCol w="197082">
                  <a:extLst>
                    <a:ext uri="{9D8B030D-6E8A-4147-A177-3AD203B41FA5}">
                      <a16:colId xmlns:a16="http://schemas.microsoft.com/office/drawing/2014/main" val="2903488451"/>
                    </a:ext>
                  </a:extLst>
                </a:gridCol>
                <a:gridCol w="197082">
                  <a:extLst>
                    <a:ext uri="{9D8B030D-6E8A-4147-A177-3AD203B41FA5}">
                      <a16:colId xmlns:a16="http://schemas.microsoft.com/office/drawing/2014/main" val="1062964703"/>
                    </a:ext>
                  </a:extLst>
                </a:gridCol>
                <a:gridCol w="197082">
                  <a:extLst>
                    <a:ext uri="{9D8B030D-6E8A-4147-A177-3AD203B41FA5}">
                      <a16:colId xmlns:a16="http://schemas.microsoft.com/office/drawing/2014/main" val="1234199519"/>
                    </a:ext>
                  </a:extLst>
                </a:gridCol>
                <a:gridCol w="197082">
                  <a:extLst>
                    <a:ext uri="{9D8B030D-6E8A-4147-A177-3AD203B41FA5}">
                      <a16:colId xmlns:a16="http://schemas.microsoft.com/office/drawing/2014/main" val="2272667793"/>
                    </a:ext>
                  </a:extLst>
                </a:gridCol>
                <a:gridCol w="197082">
                  <a:extLst>
                    <a:ext uri="{9D8B030D-6E8A-4147-A177-3AD203B41FA5}">
                      <a16:colId xmlns:a16="http://schemas.microsoft.com/office/drawing/2014/main" val="4088176425"/>
                    </a:ext>
                  </a:extLst>
                </a:gridCol>
                <a:gridCol w="197082">
                  <a:extLst>
                    <a:ext uri="{9D8B030D-6E8A-4147-A177-3AD203B41FA5}">
                      <a16:colId xmlns:a16="http://schemas.microsoft.com/office/drawing/2014/main" val="3962572487"/>
                    </a:ext>
                  </a:extLst>
                </a:gridCol>
                <a:gridCol w="197082">
                  <a:extLst>
                    <a:ext uri="{9D8B030D-6E8A-4147-A177-3AD203B41FA5}">
                      <a16:colId xmlns:a16="http://schemas.microsoft.com/office/drawing/2014/main" val="4109095285"/>
                    </a:ext>
                  </a:extLst>
                </a:gridCol>
                <a:gridCol w="197082">
                  <a:extLst>
                    <a:ext uri="{9D8B030D-6E8A-4147-A177-3AD203B41FA5}">
                      <a16:colId xmlns:a16="http://schemas.microsoft.com/office/drawing/2014/main" val="767843840"/>
                    </a:ext>
                  </a:extLst>
                </a:gridCol>
                <a:gridCol w="197082">
                  <a:extLst>
                    <a:ext uri="{9D8B030D-6E8A-4147-A177-3AD203B41FA5}">
                      <a16:colId xmlns:a16="http://schemas.microsoft.com/office/drawing/2014/main" val="1761253281"/>
                    </a:ext>
                  </a:extLst>
                </a:gridCol>
                <a:gridCol w="197082">
                  <a:extLst>
                    <a:ext uri="{9D8B030D-6E8A-4147-A177-3AD203B41FA5}">
                      <a16:colId xmlns:a16="http://schemas.microsoft.com/office/drawing/2014/main" val="3088102511"/>
                    </a:ext>
                  </a:extLst>
                </a:gridCol>
                <a:gridCol w="197082">
                  <a:extLst>
                    <a:ext uri="{9D8B030D-6E8A-4147-A177-3AD203B41FA5}">
                      <a16:colId xmlns:a16="http://schemas.microsoft.com/office/drawing/2014/main" val="1106079071"/>
                    </a:ext>
                  </a:extLst>
                </a:gridCol>
                <a:gridCol w="197082">
                  <a:extLst>
                    <a:ext uri="{9D8B030D-6E8A-4147-A177-3AD203B41FA5}">
                      <a16:colId xmlns:a16="http://schemas.microsoft.com/office/drawing/2014/main" val="2112302469"/>
                    </a:ext>
                  </a:extLst>
                </a:gridCol>
                <a:gridCol w="197082">
                  <a:extLst>
                    <a:ext uri="{9D8B030D-6E8A-4147-A177-3AD203B41FA5}">
                      <a16:colId xmlns:a16="http://schemas.microsoft.com/office/drawing/2014/main" val="875399749"/>
                    </a:ext>
                  </a:extLst>
                </a:gridCol>
                <a:gridCol w="197082">
                  <a:extLst>
                    <a:ext uri="{9D8B030D-6E8A-4147-A177-3AD203B41FA5}">
                      <a16:colId xmlns:a16="http://schemas.microsoft.com/office/drawing/2014/main" val="4011572350"/>
                    </a:ext>
                  </a:extLst>
                </a:gridCol>
                <a:gridCol w="197082">
                  <a:extLst>
                    <a:ext uri="{9D8B030D-6E8A-4147-A177-3AD203B41FA5}">
                      <a16:colId xmlns:a16="http://schemas.microsoft.com/office/drawing/2014/main" val="118711575"/>
                    </a:ext>
                  </a:extLst>
                </a:gridCol>
                <a:gridCol w="197082">
                  <a:extLst>
                    <a:ext uri="{9D8B030D-6E8A-4147-A177-3AD203B41FA5}">
                      <a16:colId xmlns:a16="http://schemas.microsoft.com/office/drawing/2014/main" val="1721140086"/>
                    </a:ext>
                  </a:extLst>
                </a:gridCol>
              </a:tblGrid>
              <a:tr h="266473">
                <a:tc>
                  <a:txBody>
                    <a:bodyPr/>
                    <a:lstStyle/>
                    <a:p>
                      <a:pPr algn="l" fontAlgn="b"/>
                      <a:r>
                        <a:rPr lang="en-US" sz="800" b="0" i="0" u="none" strike="noStrike">
                          <a:solidFill>
                            <a:srgbClr val="000000"/>
                          </a:solidFill>
                          <a:effectLst/>
                          <a:latin typeface="Calibri" panose="020F0502020204030204" pitchFamily="34" charset="0"/>
                        </a:rPr>
                        <a:t>Proposed project schedule</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 -22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Aug-22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Oct-22</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Dec-22</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Apr-23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May-23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Jun-23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Jul-23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Sep-23</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Nov-23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Dec-23</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Jan-24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Feb-24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Mar-24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May-24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Jun-24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Jul-24</a:t>
                      </a:r>
                    </a:p>
                  </a:txBody>
                  <a:tcPr marL="2232" marR="2232" marT="2232" marB="0" anchor="b">
                    <a:lnL>
                      <a:noFill/>
                    </a:lnL>
                    <a:lnR>
                      <a:noFill/>
                    </a:lnR>
                    <a:lnT>
                      <a:noFill/>
                    </a:lnT>
                    <a:lnB>
                      <a:noFill/>
                    </a:lnB>
                  </a:tcPr>
                </a:tc>
                <a:tc>
                  <a:txBody>
                    <a:bodyPr/>
                    <a:lstStyle/>
                    <a:p>
                      <a:pPr algn="r" fontAlgn="b"/>
                      <a:r>
                        <a:rPr lang="en-US" sz="800" b="0" i="0" u="none" strike="noStrike">
                          <a:solidFill>
                            <a:srgbClr val="000000"/>
                          </a:solidFill>
                          <a:effectLst/>
                          <a:latin typeface="Calibri" panose="020F0502020204030204" pitchFamily="34" charset="0"/>
                        </a:rPr>
                        <a:t>Aug-24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Sep-24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Oct-24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Nov24</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Dec 25</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Jan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Feb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Mar 26</a:t>
                      </a:r>
                    </a:p>
                  </a:txBody>
                  <a:tcPr marL="2232" marR="2232" marT="2232" marB="0" anchor="b">
                    <a:lnL>
                      <a:noFill/>
                    </a:lnL>
                    <a:lnR>
                      <a:noFill/>
                    </a:lnR>
                    <a:lnT>
                      <a:noFill/>
                    </a:lnT>
                    <a:lnB>
                      <a:noFill/>
                    </a:lnB>
                  </a:tcPr>
                </a:tc>
                <a:tc>
                  <a:txBody>
                    <a:bodyPr/>
                    <a:lstStyle/>
                    <a:p>
                      <a:pPr algn="r" fontAlgn="b"/>
                      <a:r>
                        <a:rPr lang="en-US" sz="800" b="0" i="0" u="none" strike="noStrike" dirty="0">
                          <a:solidFill>
                            <a:srgbClr val="000000"/>
                          </a:solidFill>
                          <a:effectLst/>
                          <a:latin typeface="Calibri" panose="020F0502020204030204" pitchFamily="34" charset="0"/>
                        </a:rPr>
                        <a:t>Apr 26</a:t>
                      </a: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754048683"/>
                  </a:ext>
                </a:extLst>
              </a:tr>
              <a:tr h="119419">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no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noFill/>
                  </a:tcPr>
                </a:tc>
                <a:extLst>
                  <a:ext uri="{0D108BD9-81ED-4DB2-BD59-A6C34878D82A}">
                    <a16:rowId xmlns:a16="http://schemas.microsoft.com/office/drawing/2014/main" val="2763354957"/>
                  </a:ext>
                </a:extLst>
              </a:tr>
              <a:tr h="236692">
                <a:tc>
                  <a:txBody>
                    <a:bodyPr/>
                    <a:lstStyle/>
                    <a:p>
                      <a:pPr algn="l" fontAlgn="b"/>
                      <a:r>
                        <a:rPr lang="en-US" sz="800" b="0" i="0" u="none" strike="noStrike">
                          <a:solidFill>
                            <a:srgbClr val="000000"/>
                          </a:solidFill>
                          <a:effectLst/>
                          <a:latin typeface="Calibri" panose="020F0502020204030204" pitchFamily="34" charset="0"/>
                        </a:rPr>
                        <a:t>Hear and evaluate proposals</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592098040"/>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PHY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52197904"/>
                  </a:ext>
                </a:extLst>
              </a:tr>
              <a:tr h="236692">
                <a:tc>
                  <a:txBody>
                    <a:bodyPr/>
                    <a:lstStyle/>
                    <a:p>
                      <a:pPr algn="l" fontAlgn="b"/>
                      <a:r>
                        <a:rPr lang="en-US" sz="800" b="0" i="0" u="none" strike="noStrike" dirty="0">
                          <a:solidFill>
                            <a:srgbClr val="000000"/>
                          </a:solidFill>
                          <a:effectLst/>
                          <a:latin typeface="Calibri" panose="020F0502020204030204" pitchFamily="34" charset="0"/>
                        </a:rPr>
                        <a:t>Cut-off for new proposals, MAC features</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DDEBF7"/>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r>
                        <a:rPr lang="en-US" sz="800" b="0" i="0" u="none" strike="noStrike">
                          <a:solidFill>
                            <a:srgbClr val="3F3F76"/>
                          </a:solidFill>
                          <a:effectLst/>
                          <a:latin typeface="Calibri" panose="020F0502020204030204" pitchFamily="34" charset="0"/>
                        </a:rPr>
                        <a:t> </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DDEBF7"/>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229021214"/>
                  </a:ext>
                </a:extLst>
              </a:tr>
              <a:tr h="353964">
                <a:tc>
                  <a:txBody>
                    <a:bodyPr/>
                    <a:lstStyle/>
                    <a:p>
                      <a:pPr algn="l" fontAlgn="b"/>
                      <a:r>
                        <a:rPr lang="en-US" sz="800" b="0" i="0" u="none" strike="noStrike" dirty="0">
                          <a:solidFill>
                            <a:srgbClr val="000000"/>
                          </a:solidFill>
                          <a:effectLst/>
                          <a:latin typeface="Calibri" panose="020F0502020204030204" pitchFamily="34" charset="0"/>
                        </a:rPr>
                        <a:t>Integrate </a:t>
                      </a:r>
                      <a:r>
                        <a:rPr lang="en-US" sz="800" b="0" i="0" u="none" strike="noStrike" dirty="0" err="1">
                          <a:solidFill>
                            <a:srgbClr val="000000"/>
                          </a:solidFill>
                          <a:effectLst/>
                          <a:latin typeface="Calibri" panose="020F0502020204030204" pitchFamily="34" charset="0"/>
                        </a:rPr>
                        <a:t>poposals</a:t>
                      </a:r>
                      <a:r>
                        <a:rPr lang="en-US" sz="800" b="0" i="0" u="none" strike="noStrike" dirty="0">
                          <a:solidFill>
                            <a:srgbClr val="000000"/>
                          </a:solidFill>
                          <a:effectLst/>
                          <a:latin typeface="Calibri" panose="020F0502020204030204" pitchFamily="34" charset="0"/>
                        </a:rPr>
                        <a:t>/contributions into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a:solidFill>
                            <a:srgbClr val="006100"/>
                          </a:solidFill>
                          <a:effectLst/>
                          <a:latin typeface="Calibri" panose="020F0502020204030204" pitchFamily="34" charset="0"/>
                        </a:rPr>
                        <a:t> </a:t>
                      </a:r>
                    </a:p>
                  </a:txBody>
                  <a:tcPr marL="2232" marR="2232" marT="2232" marB="0" anchor="b">
                    <a:lnL>
                      <a:noFill/>
                    </a:lnL>
                    <a:lnR>
                      <a:noFill/>
                    </a:lnR>
                    <a:lnT>
                      <a:noFill/>
                    </a:lnT>
                    <a:lnB>
                      <a:noFill/>
                    </a:lnB>
                    <a:solidFill>
                      <a:srgbClr val="C6EFCE"/>
                    </a:solidFill>
                  </a:tcPr>
                </a:tc>
                <a:tc>
                  <a:txBody>
                    <a:bodyPr/>
                    <a:lstStyle/>
                    <a:p>
                      <a:pPr algn="l" fontAlgn="b"/>
                      <a:r>
                        <a:rPr lang="en-US" sz="800" b="0" i="0" u="none" strike="noStrike" dirty="0">
                          <a:solidFill>
                            <a:srgbClr val="006100"/>
                          </a:solidFill>
                          <a:effectLst/>
                          <a:latin typeface="Calibri" panose="020F0502020204030204" pitchFamily="34" charset="0"/>
                        </a:rPr>
                        <a:t> </a:t>
                      </a: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41120262"/>
                  </a:ext>
                </a:extLst>
              </a:tr>
              <a:tr h="107603">
                <a:tc>
                  <a:txBody>
                    <a:bodyPr/>
                    <a:lstStyle/>
                    <a:p>
                      <a:pPr algn="l" fontAlgn="b"/>
                      <a:r>
                        <a:rPr lang="en-US" sz="800" b="0" i="0" u="none" strike="noStrike" dirty="0">
                          <a:solidFill>
                            <a:srgbClr val="000000"/>
                          </a:solidFill>
                          <a:effectLst/>
                          <a:highlight>
                            <a:srgbClr val="FFFF00"/>
                          </a:highlight>
                          <a:latin typeface="Calibri" panose="020F0502020204030204" pitchFamily="34" charset="0"/>
                        </a:rPr>
                        <a:t>Develop draft from TFD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solidFill>
                      <a:srgbClr val="C6EFCE"/>
                    </a:solidFill>
                  </a:tcPr>
                </a:tc>
                <a:tc>
                  <a:txBody>
                    <a:bodyPr/>
                    <a:lstStyle/>
                    <a:p>
                      <a:pPr marL="0" algn="l" defTabSz="457200" rtl="0" eaLnBrk="1" fontAlgn="b" latinLnBrk="0" hangingPunct="1"/>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006100"/>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484602179"/>
                  </a:ext>
                </a:extLst>
              </a:tr>
              <a:tr h="119419">
                <a:tc>
                  <a:txBody>
                    <a:bodyPr/>
                    <a:lstStyle/>
                    <a:p>
                      <a:pPr algn="l" fontAlgn="b"/>
                      <a:r>
                        <a:rPr lang="en-US" sz="800" b="0" i="0" u="none" strike="noStrike">
                          <a:solidFill>
                            <a:srgbClr val="000000"/>
                          </a:solidFill>
                          <a:effectLst/>
                          <a:latin typeface="Calibri" panose="020F0502020204030204" pitchFamily="34" charset="0"/>
                        </a:rPr>
                        <a:t>Draft 0</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kern="1200" dirty="0">
                        <a:solidFill>
                          <a:srgbClr val="3F3F76"/>
                        </a:solidFill>
                        <a:effectLst/>
                        <a:latin typeface="Calibri" panose="020F0502020204030204" pitchFamily="34" charset="0"/>
                        <a:ea typeface="+mn-ea"/>
                        <a:cs typeface="+mn-cs"/>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122470232"/>
                  </a:ext>
                </a:extLst>
              </a:tr>
              <a:tr h="236692">
                <a:tc>
                  <a:txBody>
                    <a:bodyPr/>
                    <a:lstStyle/>
                    <a:p>
                      <a:pPr algn="l" fontAlgn="b"/>
                      <a:r>
                        <a:rPr lang="en-US" sz="800" b="0" i="0" u="none" strike="noStrike">
                          <a:solidFill>
                            <a:srgbClr val="000000"/>
                          </a:solidFill>
                          <a:effectLst/>
                          <a:latin typeface="Calibri" panose="020F0502020204030204" pitchFamily="34" charset="0"/>
                        </a:rPr>
                        <a:t>TG draft review and revision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92765712"/>
                  </a:ext>
                </a:extLst>
              </a:tr>
              <a:tr h="236692">
                <a:tc>
                  <a:txBody>
                    <a:bodyPr/>
                    <a:lstStyle/>
                    <a:p>
                      <a:pPr algn="l" fontAlgn="b"/>
                      <a:r>
                        <a:rPr lang="en-US" sz="800" b="0" i="0" u="none" strike="noStrike">
                          <a:solidFill>
                            <a:srgbClr val="000000"/>
                          </a:solidFill>
                          <a:effectLst/>
                          <a:latin typeface="Calibri" panose="020F0502020204030204" pitchFamily="34" charset="0"/>
                        </a:rPr>
                        <a:t>Working group pre-ballot review</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250532966"/>
                  </a:ext>
                </a:extLst>
              </a:tr>
              <a:tr h="236692">
                <a:tc>
                  <a:txBody>
                    <a:bodyPr/>
                    <a:lstStyle/>
                    <a:p>
                      <a:pPr algn="l" fontAlgn="b"/>
                      <a:r>
                        <a:rPr lang="en-US" sz="800" b="0" i="0" u="none" strike="noStrike">
                          <a:solidFill>
                            <a:srgbClr val="000000"/>
                          </a:solidFill>
                          <a:effectLst/>
                          <a:latin typeface="Calibri" panose="020F0502020204030204" pitchFamily="34" charset="0"/>
                        </a:rPr>
                        <a:t>Pre-ballot review and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807331602"/>
                  </a:ext>
                </a:extLst>
              </a:tr>
              <a:tr h="119419">
                <a:tc>
                  <a:txBody>
                    <a:bodyPr/>
                    <a:lstStyle/>
                    <a:p>
                      <a:pPr algn="ctr" fontAlgn="b"/>
                      <a:r>
                        <a:rPr lang="en-US" sz="800" b="0" i="0" u="none" strike="noStrike">
                          <a:solidFill>
                            <a:srgbClr val="3F3F76"/>
                          </a:solidFill>
                          <a:effectLst/>
                          <a:latin typeface="Calibri" panose="020F0502020204030204" pitchFamily="34" charset="0"/>
                        </a:rPr>
                        <a:t>First letter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78362126"/>
                  </a:ext>
                </a:extLst>
              </a:tr>
              <a:tr h="178187">
                <a:tc>
                  <a:txBody>
                    <a:bodyPr/>
                    <a:lstStyle/>
                    <a:p>
                      <a:pPr algn="l" fontAlgn="b"/>
                      <a:r>
                        <a:rPr lang="en-US" sz="800" b="0" i="0" u="none" strike="noStrike">
                          <a:solidFill>
                            <a:srgbClr val="000000"/>
                          </a:solidFill>
                          <a:effectLst/>
                          <a:latin typeface="Calibri" panose="020F0502020204030204" pitchFamily="34" charset="0"/>
                        </a:rPr>
                        <a:t>LB Comment Resolution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319822025"/>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6074031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1st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727567655"/>
                  </a:ext>
                </a:extLst>
              </a:tr>
              <a:tr h="236692">
                <a:tc>
                  <a:txBody>
                    <a:bodyPr/>
                    <a:lstStyle/>
                    <a:p>
                      <a:pPr algn="l" fontAlgn="b"/>
                      <a:r>
                        <a:rPr lang="en-US" sz="800" b="0" i="0" u="none" strike="noStrike">
                          <a:solidFill>
                            <a:srgbClr val="9C5700"/>
                          </a:solidFill>
                          <a:effectLst/>
                          <a:latin typeface="Calibri" panose="020F0502020204030204" pitchFamily="34" charset="0"/>
                        </a:rPr>
                        <a:t>Conditional approval for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185908550"/>
                  </a:ext>
                </a:extLst>
              </a:tr>
              <a:tr h="178187">
                <a:tc>
                  <a:txBody>
                    <a:bodyPr/>
                    <a:lstStyle/>
                    <a:p>
                      <a:pPr algn="l" fontAlgn="b"/>
                      <a:r>
                        <a:rPr lang="en-US" sz="800" b="0" i="0" u="none" strike="noStrike">
                          <a:solidFill>
                            <a:srgbClr val="3F3F76"/>
                          </a:solidFill>
                          <a:effectLst/>
                          <a:latin typeface="Calibri" panose="020F0502020204030204" pitchFamily="34" charset="0"/>
                        </a:rPr>
                        <a:t>WG Recirculatoin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CC99"/>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CC99"/>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818537944"/>
                  </a:ext>
                </a:extLst>
              </a:tr>
              <a:tr h="266473">
                <a:tc>
                  <a:txBody>
                    <a:bodyPr/>
                    <a:lstStyle/>
                    <a:p>
                      <a:pPr algn="l" fontAlgn="b"/>
                      <a:r>
                        <a:rPr lang="en-US" sz="800" b="0" i="0" u="none" strike="noStrike">
                          <a:solidFill>
                            <a:srgbClr val="000000"/>
                          </a:solidFill>
                          <a:effectLst/>
                          <a:latin typeface="Calibri" panose="020F0502020204030204" pitchFamily="34" charset="0"/>
                        </a:rPr>
                        <a:t>Comment resolution, 2nd recirc and final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786936665"/>
                  </a:ext>
                </a:extLst>
              </a:tr>
              <a:tr h="119419">
                <a:tc>
                  <a:txBody>
                    <a:bodyPr/>
                    <a:lstStyle/>
                    <a:p>
                      <a:pPr algn="l" fontAlgn="b"/>
                      <a:r>
                        <a:rPr lang="en-US" sz="800" b="0" i="0" u="none" strike="noStrike">
                          <a:solidFill>
                            <a:srgbClr val="FFFFFF"/>
                          </a:solidFill>
                          <a:effectLst/>
                          <a:latin typeface="Calibri" panose="020F0502020204030204" pitchFamily="34" charset="0"/>
                        </a:rPr>
                        <a:t>First SA ballot</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426868868"/>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first SA ballot</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54832120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178392580"/>
                  </a:ext>
                </a:extLst>
              </a:tr>
              <a:tr h="236692">
                <a:tc>
                  <a:txBody>
                    <a:bodyPr/>
                    <a:lstStyle/>
                    <a:p>
                      <a:pPr algn="l" fontAlgn="b"/>
                      <a:r>
                        <a:rPr lang="en-US" sz="800" b="0" i="0" u="none" strike="noStrike">
                          <a:solidFill>
                            <a:srgbClr val="000000"/>
                          </a:solidFill>
                          <a:effectLst/>
                          <a:latin typeface="Calibri" panose="020F0502020204030204" pitchFamily="34" charset="0"/>
                        </a:rPr>
                        <a:t>Comment resolution, SA recirculation</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1265598334"/>
                  </a:ext>
                </a:extLst>
              </a:tr>
              <a:tr h="178187">
                <a:tc>
                  <a:txBody>
                    <a:bodyPr/>
                    <a:lstStyle/>
                    <a:p>
                      <a:pPr algn="l" fontAlgn="b"/>
                      <a:r>
                        <a:rPr lang="en-US" sz="800" b="0" i="0" u="none" strike="noStrike">
                          <a:solidFill>
                            <a:srgbClr val="FFFFFF"/>
                          </a:solidFill>
                          <a:effectLst/>
                          <a:latin typeface="Calibri" panose="020F0502020204030204" pitchFamily="34" charset="0"/>
                        </a:rPr>
                        <a:t>SA Resirculation</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C65911"/>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2811637180"/>
                  </a:ext>
                </a:extLst>
              </a:tr>
              <a:tr h="236692">
                <a:tc>
                  <a:txBody>
                    <a:bodyPr/>
                    <a:lstStyle/>
                    <a:p>
                      <a:pPr algn="l" fontAlgn="b"/>
                      <a:r>
                        <a:rPr lang="fr-FR" sz="800" b="0" i="0" u="none" strike="noStrike">
                          <a:solidFill>
                            <a:srgbClr val="000000"/>
                          </a:solidFill>
                          <a:effectLst/>
                          <a:latin typeface="Calibri" panose="020F0502020204030204" pitchFamily="34" charset="0"/>
                        </a:rPr>
                        <a:t>Comment resolution, 2nd SA recirc</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6100"/>
                        </a:solidFill>
                        <a:effectLst/>
                        <a:latin typeface="Calibri" panose="020F0502020204030204" pitchFamily="34" charset="0"/>
                      </a:endParaRPr>
                    </a:p>
                  </a:txBody>
                  <a:tcPr marL="2232" marR="2232" marT="2232" marB="0" anchor="b">
                    <a:lnL>
                      <a:noFill/>
                    </a:lnL>
                    <a:lnR>
                      <a:noFill/>
                    </a:lnR>
                    <a:lnT>
                      <a:noFill/>
                    </a:lnT>
                    <a:lnB>
                      <a:noFill/>
                    </a:lnB>
                    <a:solidFill>
                      <a:srgbClr val="C6EFCE"/>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7F7F7F"/>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871386347"/>
                  </a:ext>
                </a:extLst>
              </a:tr>
              <a:tr h="353964">
                <a:tc>
                  <a:txBody>
                    <a:bodyPr/>
                    <a:lstStyle/>
                    <a:p>
                      <a:pPr algn="l" fontAlgn="b"/>
                      <a:r>
                        <a:rPr lang="en-US" sz="800" b="0" i="0" u="none" strike="noStrike">
                          <a:solidFill>
                            <a:srgbClr val="9C5700"/>
                          </a:solidFill>
                          <a:effectLst/>
                          <a:latin typeface="Calibri" panose="020F0502020204030204" pitchFamily="34" charset="0"/>
                        </a:rPr>
                        <a:t>Conditional or unconditional approval to RevCom</a:t>
                      </a: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l" fontAlgn="b"/>
                      <a:endParaRPr lang="en-US" sz="800" b="0" i="0" u="none" strike="noStrike">
                        <a:solidFill>
                          <a:srgbClr val="9C57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FFEB9C"/>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extLst>
                  <a:ext uri="{0D108BD9-81ED-4DB2-BD59-A6C34878D82A}">
                    <a16:rowId xmlns:a16="http://schemas.microsoft.com/office/drawing/2014/main" val="3541026467"/>
                  </a:ext>
                </a:extLst>
              </a:tr>
              <a:tr h="236692">
                <a:tc>
                  <a:txBody>
                    <a:bodyPr/>
                    <a:lstStyle/>
                    <a:p>
                      <a:pPr algn="l" fontAlgn="b"/>
                      <a:r>
                        <a:rPr lang="en-US" sz="800" b="0" i="0" u="none" strike="noStrike">
                          <a:solidFill>
                            <a:srgbClr val="000000"/>
                          </a:solidFill>
                          <a:effectLst/>
                          <a:latin typeface="Calibri" panose="020F0502020204030204" pitchFamily="34" charset="0"/>
                        </a:rPr>
                        <a:t>Optional 3rd SA recirc if needed</a:t>
                      </a:r>
                    </a:p>
                  </a:txBody>
                  <a:tcPr marL="2232" marR="2232" marT="2232"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000000"/>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7F7F7F"/>
                      </a:solidFill>
                      <a:prstDash val="solid"/>
                      <a:round/>
                      <a:headEnd type="none" w="med" len="med"/>
                      <a:tailEnd type="none" w="med" len="med"/>
                    </a:lnR>
                    <a:lnT>
                      <a:noFill/>
                    </a:lnT>
                    <a:lnB>
                      <a:noFill/>
                    </a:lnB>
                  </a:tcPr>
                </a:tc>
                <a:tc>
                  <a:txBody>
                    <a:bodyPr/>
                    <a:lstStyle/>
                    <a:p>
                      <a:pPr algn="ctr" fontAlgn="b"/>
                      <a:endParaRPr lang="en-US" sz="800" b="0" i="0" u="none" strike="noStrike" dirty="0">
                        <a:solidFill>
                          <a:srgbClr val="FFFFFF"/>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w="6350" cap="flat" cmpd="sng" algn="ctr">
                      <a:solidFill>
                        <a:srgbClr val="7F7F7F"/>
                      </a:solidFill>
                      <a:prstDash val="solid"/>
                      <a:round/>
                      <a:headEnd type="none" w="med" len="med"/>
                      <a:tailEnd type="none" w="med" len="med"/>
                    </a:lnR>
                    <a:lnT w="6350" cap="flat" cmpd="sng" algn="ctr">
                      <a:solidFill>
                        <a:srgbClr val="7F7F7F"/>
                      </a:solidFill>
                      <a:prstDash val="solid"/>
                      <a:round/>
                      <a:headEnd type="none" w="med" len="med"/>
                      <a:tailEnd type="none" w="med" len="med"/>
                    </a:lnT>
                    <a:lnB w="6350" cap="flat" cmpd="sng" algn="ctr">
                      <a:solidFill>
                        <a:srgbClr val="7F7F7F"/>
                      </a:solidFill>
                      <a:prstDash val="solid"/>
                      <a:round/>
                      <a:headEnd type="none" w="med" len="med"/>
                      <a:tailEnd type="none" w="med" len="med"/>
                    </a:lnB>
                    <a:solidFill>
                      <a:srgbClr val="C65911"/>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7F7F7F"/>
                      </a:solidFill>
                      <a:prstDash val="solid"/>
                      <a:round/>
                      <a:headEnd type="none" w="med" len="med"/>
                      <a:tailEnd type="none" w="med" len="med"/>
                    </a:lnL>
                    <a:lnR>
                      <a:noFill/>
                    </a:lnR>
                    <a:lnT>
                      <a:noFill/>
                    </a:lnT>
                    <a:lnB w="6350" cap="flat" cmpd="sng" algn="ctr">
                      <a:solidFill>
                        <a:srgbClr val="B2B2B2"/>
                      </a:solidFill>
                      <a:prstDash val="solid"/>
                      <a:round/>
                      <a:headEnd type="none" w="med" len="med"/>
                      <a:tailEnd type="none" w="med" len="med"/>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w="6350" cap="flat" cmpd="sng" algn="ctr">
                      <a:solidFill>
                        <a:srgbClr val="B2B2B2"/>
                      </a:solidFill>
                      <a:prstDash val="solid"/>
                      <a:round/>
                      <a:headEnd type="none" w="med" len="med"/>
                      <a:tailEnd type="none" w="med" len="med"/>
                    </a:lnB>
                  </a:tcPr>
                </a:tc>
                <a:extLst>
                  <a:ext uri="{0D108BD9-81ED-4DB2-BD59-A6C34878D82A}">
                    <a16:rowId xmlns:a16="http://schemas.microsoft.com/office/drawing/2014/main" val="3644381539"/>
                  </a:ext>
                </a:extLst>
              </a:tr>
              <a:tr h="119419">
                <a:tc>
                  <a:txBody>
                    <a:bodyPr/>
                    <a:lstStyle/>
                    <a:p>
                      <a:pPr algn="l" fontAlgn="b"/>
                      <a:r>
                        <a:rPr lang="en-US" sz="800" b="0" i="0" u="none" strike="noStrike">
                          <a:solidFill>
                            <a:srgbClr val="3F3F76"/>
                          </a:solidFill>
                          <a:effectLst/>
                          <a:latin typeface="Calibri" panose="020F0502020204030204" pitchFamily="34" charset="0"/>
                        </a:rPr>
                        <a:t>RevCom meets</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w="6350" cap="flat" cmpd="sng" algn="ctr">
                      <a:solidFill>
                        <a:srgbClr val="7F7F7F"/>
                      </a:solidFill>
                      <a:prstDash val="solid"/>
                      <a:round/>
                      <a:headEnd type="none" w="med" len="med"/>
                      <a:tailEnd type="none" w="med" len="med"/>
                    </a:lnT>
                    <a:lnB>
                      <a:noFill/>
                    </a:lnB>
                  </a:tcPr>
                </a:tc>
                <a:tc>
                  <a:txBody>
                    <a:bodyPr/>
                    <a:lstStyle/>
                    <a:p>
                      <a:pPr algn="l" fontAlgn="b"/>
                      <a:endParaRPr lang="en-US" sz="800" b="0" i="0" u="none" strike="noStrike" dirty="0">
                        <a:solidFill>
                          <a:srgbClr val="3F3F76"/>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w="6350" cap="flat" cmpd="sng" algn="ctr">
                      <a:solidFill>
                        <a:srgbClr val="B2B2B2"/>
                      </a:solidFill>
                      <a:prstDash val="solid"/>
                      <a:round/>
                      <a:headEnd type="none" w="med" len="med"/>
                      <a:tailEnd type="none" w="med" len="med"/>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a:noFill/>
                    </a:lnR>
                    <a:lnT>
                      <a:noFill/>
                    </a:lnT>
                    <a:lnB>
                      <a:noFill/>
                    </a:lnB>
                  </a:tcPr>
                </a:tc>
                <a:tc>
                  <a:txBody>
                    <a:bodyPr/>
                    <a:lstStyle/>
                    <a:p>
                      <a:pPr algn="l" fontAlgn="b"/>
                      <a:endParaRPr lang="en-US" sz="800" b="0" i="0" u="none" strike="noStrike" dirty="0">
                        <a:solidFill>
                          <a:srgbClr val="000000"/>
                        </a:solidFill>
                        <a:effectLst/>
                        <a:latin typeface="Calibri" panose="020F0502020204030204" pitchFamily="34" charset="0"/>
                      </a:endParaRPr>
                    </a:p>
                  </a:txBody>
                  <a:tcPr marL="2232" marR="2232" marT="2232" marB="0" anchor="b">
                    <a:lnL>
                      <a:noFill/>
                    </a:lnL>
                    <a:lnR w="6350" cap="flat" cmpd="sng" algn="ctr">
                      <a:solidFill>
                        <a:srgbClr val="B2B2B2"/>
                      </a:solidFill>
                      <a:prstDash val="solid"/>
                      <a:round/>
                      <a:headEnd type="none" w="med" len="med"/>
                      <a:tailEnd type="none" w="med" len="med"/>
                    </a:lnR>
                    <a:lnT>
                      <a:noFill/>
                    </a:lnT>
                    <a:lnB>
                      <a:noFill/>
                    </a:lnB>
                  </a:tcPr>
                </a:tc>
                <a:tc>
                  <a:txBody>
                    <a:bodyPr/>
                    <a:lstStyle/>
                    <a:p>
                      <a:pPr algn="l" fontAlgn="b"/>
                      <a:r>
                        <a:rPr lang="en-US" sz="800" b="0" i="0" u="none" strike="noStrike" dirty="0">
                          <a:solidFill>
                            <a:srgbClr val="3F3F76"/>
                          </a:solidFill>
                          <a:effectLst/>
                          <a:latin typeface="Calibri" panose="020F0502020204030204" pitchFamily="34" charset="0"/>
                        </a:rPr>
                        <a:t>`</a:t>
                      </a:r>
                    </a:p>
                  </a:txBody>
                  <a:tcPr marL="2232" marR="2232" marT="2232" marB="0" anchor="b">
                    <a:lnL w="6350" cap="flat" cmpd="sng" algn="ctr">
                      <a:solidFill>
                        <a:srgbClr val="B2B2B2"/>
                      </a:solidFill>
                      <a:prstDash val="solid"/>
                      <a:round/>
                      <a:headEnd type="none" w="med" len="med"/>
                      <a:tailEnd type="none" w="med" len="med"/>
                    </a:lnL>
                    <a:lnR w="6350" cap="flat" cmpd="sng" algn="ctr">
                      <a:solidFill>
                        <a:srgbClr val="B2B2B2"/>
                      </a:solidFill>
                      <a:prstDash val="solid"/>
                      <a:round/>
                      <a:headEnd type="none" w="med" len="med"/>
                      <a:tailEnd type="none" w="med" len="med"/>
                    </a:lnR>
                    <a:lnT w="6350" cap="flat" cmpd="sng" algn="ctr">
                      <a:solidFill>
                        <a:srgbClr val="B2B2B2"/>
                      </a:solidFill>
                      <a:prstDash val="solid"/>
                      <a:round/>
                      <a:headEnd type="none" w="med" len="med"/>
                      <a:tailEnd type="none" w="med" len="med"/>
                    </a:lnT>
                    <a:lnB w="6350" cap="flat" cmpd="sng" algn="ctr">
                      <a:solidFill>
                        <a:srgbClr val="B2B2B2"/>
                      </a:solidFill>
                      <a:prstDash val="solid"/>
                      <a:round/>
                      <a:headEnd type="none" w="med" len="med"/>
                      <a:tailEnd type="none" w="med" len="med"/>
                    </a:lnB>
                    <a:solidFill>
                      <a:srgbClr val="00B0F0"/>
                    </a:solidFill>
                  </a:tcPr>
                </a:tc>
                <a:extLst>
                  <a:ext uri="{0D108BD9-81ED-4DB2-BD59-A6C34878D82A}">
                    <a16:rowId xmlns:a16="http://schemas.microsoft.com/office/drawing/2014/main" val="4122092336"/>
                  </a:ext>
                </a:extLst>
              </a:tr>
            </a:tbl>
          </a:graphicData>
        </a:graphic>
      </p:graphicFrame>
      <p:sp>
        <p:nvSpPr>
          <p:cNvPr id="3" name="Arrow: Right 2">
            <a:extLst>
              <a:ext uri="{FF2B5EF4-FFF2-40B4-BE49-F238E27FC236}">
                <a16:creationId xmlns:a16="http://schemas.microsoft.com/office/drawing/2014/main" id="{0BEDF220-DAD3-65E7-C2F2-0D60D68E9838}"/>
              </a:ext>
            </a:extLst>
          </p:cNvPr>
          <p:cNvSpPr/>
          <p:nvPr/>
        </p:nvSpPr>
        <p:spPr bwMode="auto">
          <a:xfrm rot="16200000">
            <a:off x="4745072" y="2101427"/>
            <a:ext cx="2917878" cy="504057"/>
          </a:xfrm>
          <a:prstGeom prst="rightArrow">
            <a:avLst/>
          </a:prstGeom>
          <a:solidFill>
            <a:srgbClr val="00B8FF">
              <a:alpha val="35000"/>
            </a:srgbClr>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algn="r" eaLnBrk="1" hangingPunct="1">
              <a:buClr>
                <a:srgbClr val="000000"/>
              </a:buClr>
              <a:buSzPct val="100000"/>
            </a:pPr>
            <a:r>
              <a:rPr lang="en-US" dirty="0">
                <a:solidFill>
                  <a:srgbClr val="FF0000"/>
                </a:solidFill>
                <a:latin typeface="+mn-lt"/>
                <a:ea typeface="ＭＳ Ｐゴシック" charset="0"/>
                <a:cs typeface="ＭＳ Ｐゴシック" charset="0"/>
              </a:rPr>
              <a:t>You are Here </a:t>
            </a:r>
          </a:p>
        </p:txBody>
      </p:sp>
      <p:sp>
        <p:nvSpPr>
          <p:cNvPr id="6" name="Arrow: Right 5">
            <a:extLst>
              <a:ext uri="{FF2B5EF4-FFF2-40B4-BE49-F238E27FC236}">
                <a16:creationId xmlns:a16="http://schemas.microsoft.com/office/drawing/2014/main" id="{4254E62C-9737-01FD-F3AB-F342FE949202}"/>
              </a:ext>
            </a:extLst>
          </p:cNvPr>
          <p:cNvSpPr/>
          <p:nvPr/>
        </p:nvSpPr>
        <p:spPr bwMode="auto">
          <a:xfrm>
            <a:off x="10344472" y="692696"/>
            <a:ext cx="144016" cy="72008"/>
          </a:xfrm>
          <a:prstGeom prst="rightArrow">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eaLnBrk="1" hangingPunct="1">
              <a:buClr>
                <a:srgbClr val="000000"/>
              </a:buClr>
              <a:buSzPct val="100000"/>
            </a:pPr>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4352326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45CA076-D688-45FD-9E87-1CAD37B1FC7E}"/>
              </a:ext>
            </a:extLst>
          </p:cNvPr>
          <p:cNvSpPr>
            <a:spLocks noGrp="1"/>
          </p:cNvSpPr>
          <p:nvPr>
            <p:ph type="title"/>
          </p:nvPr>
        </p:nvSpPr>
        <p:spPr>
          <a:xfrm>
            <a:off x="3233684" y="1371602"/>
            <a:ext cx="5823347" cy="398621"/>
          </a:xfrm>
        </p:spPr>
        <p:txBody>
          <a:bodyPr/>
          <a:lstStyle/>
          <a:p>
            <a:r>
              <a:rPr lang="en-US" dirty="0"/>
              <a:t>Schedule Major Milestones</a:t>
            </a:r>
          </a:p>
        </p:txBody>
      </p:sp>
      <p:sp>
        <p:nvSpPr>
          <p:cNvPr id="4" name="Slide Number Placeholder 3">
            <a:extLst>
              <a:ext uri="{FF2B5EF4-FFF2-40B4-BE49-F238E27FC236}">
                <a16:creationId xmlns:a16="http://schemas.microsoft.com/office/drawing/2014/main" id="{2E6B4610-E93B-451F-B19F-1A6F5B4C11C7}"/>
              </a:ext>
            </a:extLst>
          </p:cNvPr>
          <p:cNvSpPr>
            <a:spLocks noGrp="1"/>
          </p:cNvSpPr>
          <p:nvPr>
            <p:ph type="sldNum" idx="10"/>
          </p:nvPr>
        </p:nvSpPr>
        <p:spPr/>
        <p:txBody>
          <a:bodyPr/>
          <a:lstStyle/>
          <a:p>
            <a:pPr>
              <a:defRPr/>
            </a:pPr>
            <a:r>
              <a:rPr lang="en-US" altLang="en-US"/>
              <a:t>Slide </a:t>
            </a:r>
            <a:fld id="{5DD27314-9434-4B6F-80C2-AAC402118CDA}" type="slidenum">
              <a:rPr lang="en-US" altLang="en-US" smtClean="0"/>
              <a:pPr>
                <a:defRPr/>
              </a:pPr>
              <a:t>9</a:t>
            </a:fld>
            <a:endParaRPr lang="en-US" altLang="en-US"/>
          </a:p>
        </p:txBody>
      </p:sp>
      <p:graphicFrame>
        <p:nvGraphicFramePr>
          <p:cNvPr id="8" name="Content Placeholder 7">
            <a:extLst>
              <a:ext uri="{FF2B5EF4-FFF2-40B4-BE49-F238E27FC236}">
                <a16:creationId xmlns:a16="http://schemas.microsoft.com/office/drawing/2014/main" id="{94B57B48-1346-43EF-8A13-7DBC7401931F}"/>
              </a:ext>
            </a:extLst>
          </p:cNvPr>
          <p:cNvGraphicFramePr>
            <a:graphicFrameLocks noGrp="1"/>
          </p:cNvGraphicFramePr>
          <p:nvPr>
            <p:ph idx="1"/>
            <p:extLst>
              <p:ext uri="{D42A27DB-BD31-4B8C-83A1-F6EECF244321}">
                <p14:modId xmlns:p14="http://schemas.microsoft.com/office/powerpoint/2010/main" val="1838951851"/>
              </p:ext>
            </p:extLst>
          </p:nvPr>
        </p:nvGraphicFramePr>
        <p:xfrm>
          <a:off x="3575720" y="2754219"/>
          <a:ext cx="6048673" cy="3339077"/>
        </p:xfrm>
        <a:graphic>
          <a:graphicData uri="http://schemas.openxmlformats.org/drawingml/2006/table">
            <a:tbl>
              <a:tblPr>
                <a:tableStyleId>{5C22544A-7EE6-4342-B048-85BDC9FD1C3A}</a:tableStyleId>
              </a:tblPr>
              <a:tblGrid>
                <a:gridCol w="2774205">
                  <a:extLst>
                    <a:ext uri="{9D8B030D-6E8A-4147-A177-3AD203B41FA5}">
                      <a16:colId xmlns:a16="http://schemas.microsoft.com/office/drawing/2014/main" val="4020299781"/>
                    </a:ext>
                  </a:extLst>
                </a:gridCol>
                <a:gridCol w="1637234">
                  <a:extLst>
                    <a:ext uri="{9D8B030D-6E8A-4147-A177-3AD203B41FA5}">
                      <a16:colId xmlns:a16="http://schemas.microsoft.com/office/drawing/2014/main" val="1015812903"/>
                    </a:ext>
                  </a:extLst>
                </a:gridCol>
                <a:gridCol w="1637234">
                  <a:extLst>
                    <a:ext uri="{9D8B030D-6E8A-4147-A177-3AD203B41FA5}">
                      <a16:colId xmlns:a16="http://schemas.microsoft.com/office/drawing/2014/main" val="433678205"/>
                    </a:ext>
                  </a:extLst>
                </a:gridCol>
              </a:tblGrid>
              <a:tr h="222572">
                <a:tc>
                  <a:txBody>
                    <a:bodyPr/>
                    <a:lstStyle/>
                    <a:p>
                      <a:pPr algn="l" fontAlgn="b"/>
                      <a:endParaRPr lang="en-US" sz="1200" b="0" i="0" u="none" strike="noStrike" dirty="0">
                        <a:solidFill>
                          <a:schemeClr val="accent2">
                            <a:lumMod val="50000"/>
                          </a:schemeClr>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200" b="0" i="0" u="none" strike="noStrike" dirty="0">
                          <a:solidFill>
                            <a:schemeClr val="accent2">
                              <a:lumMod val="50000"/>
                            </a:schemeClr>
                          </a:solidFill>
                          <a:effectLst/>
                          <a:latin typeface="Calibri" panose="020F0502020204030204" pitchFamily="34" charset="0"/>
                        </a:rPr>
                        <a:t>Original Schedule</a:t>
                      </a:r>
                    </a:p>
                  </a:txBody>
                  <a:tcPr marL="5715" marR="5715" marT="5715" marB="0" anchor="b">
                    <a:solidFill>
                      <a:schemeClr val="accent3">
                        <a:lumMod val="95000"/>
                      </a:schemeClr>
                    </a:solidFill>
                  </a:tcPr>
                </a:tc>
                <a:tc>
                  <a:txBody>
                    <a:bodyPr/>
                    <a:lstStyle/>
                    <a:p>
                      <a:pPr algn="l" fontAlgn="b"/>
                      <a:r>
                        <a:rPr lang="en-US" sz="1200" b="0" i="0" u="none" strike="noStrike" dirty="0">
                          <a:solidFill>
                            <a:schemeClr val="accent2">
                              <a:lumMod val="50000"/>
                            </a:schemeClr>
                          </a:solidFill>
                          <a:effectLst/>
                          <a:latin typeface="Calibri" panose="020F0502020204030204" pitchFamily="34" charset="0"/>
                        </a:rPr>
                        <a:t>Current Schedule</a:t>
                      </a:r>
                    </a:p>
                  </a:txBody>
                  <a:tcPr marL="5715" marR="5715" marT="5715" marB="0" anchor="b">
                    <a:solidFill>
                      <a:schemeClr val="accent3">
                        <a:lumMod val="95000"/>
                      </a:schemeClr>
                    </a:solidFill>
                  </a:tcPr>
                </a:tc>
                <a:extLst>
                  <a:ext uri="{0D108BD9-81ED-4DB2-BD59-A6C34878D82A}">
                    <a16:rowId xmlns:a16="http://schemas.microsoft.com/office/drawing/2014/main" val="3601916564"/>
                  </a:ext>
                </a:extLst>
              </a:tr>
              <a:tr h="222572">
                <a:tc>
                  <a:txBody>
                    <a:bodyPr/>
                    <a:lstStyle/>
                    <a:p>
                      <a:pPr algn="l" fontAlgn="b"/>
                      <a:r>
                        <a:rPr lang="en-US" sz="1200" u="none" strike="noStrike" dirty="0">
                          <a:effectLst/>
                        </a:rPr>
                        <a:t>Call for proposals</a:t>
                      </a:r>
                      <a:endParaRPr lang="en-US" sz="12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tc>
                  <a:txBody>
                    <a:bodyPr/>
                    <a:lstStyle/>
                    <a:p>
                      <a:pPr algn="l" fontAlgn="b"/>
                      <a:r>
                        <a:rPr lang="en-US" sz="1200" b="0" i="0" u="none" strike="noStrike" dirty="0">
                          <a:solidFill>
                            <a:srgbClr val="000000"/>
                          </a:solidFill>
                          <a:effectLst/>
                          <a:latin typeface="Calibri" panose="020F0502020204030204" pitchFamily="34" charset="0"/>
                        </a:rPr>
                        <a:t>November 2021</a:t>
                      </a:r>
                    </a:p>
                  </a:txBody>
                  <a:tcPr marL="5715" marR="5715" marT="5715" marB="0" anchor="b">
                    <a:solidFill>
                      <a:schemeClr val="accent3">
                        <a:lumMod val="95000"/>
                      </a:schemeClr>
                    </a:solidFill>
                  </a:tcPr>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solidFill>
                      <a:schemeClr val="accent3">
                        <a:lumMod val="95000"/>
                      </a:schemeClr>
                    </a:solidFill>
                  </a:tcPr>
                </a:tc>
                <a:extLst>
                  <a:ext uri="{0D108BD9-81ED-4DB2-BD59-A6C34878D82A}">
                    <a16:rowId xmlns:a16="http://schemas.microsoft.com/office/drawing/2014/main" val="3321393315"/>
                  </a:ext>
                </a:extLst>
              </a:tr>
              <a:tr h="437806">
                <a:tc>
                  <a:txBody>
                    <a:bodyPr/>
                    <a:lstStyle/>
                    <a:p>
                      <a:pPr algn="l" fontAlgn="b"/>
                      <a:r>
                        <a:rPr lang="en-US" sz="1200" u="none" strike="noStrike" dirty="0">
                          <a:effectLst/>
                        </a:rPr>
                        <a:t>Cut-off for new features (high level feature set), PHY</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b="0" i="0" u="none" strike="noStrike" dirty="0">
                          <a:solidFill>
                            <a:srgbClr val="000000"/>
                          </a:solidFill>
                          <a:effectLst/>
                          <a:latin typeface="Calibri" panose="020F0502020204030204" pitchFamily="34" charset="0"/>
                        </a:rPr>
                        <a:t>May 2022 </a:t>
                      </a:r>
                    </a:p>
                  </a:txBody>
                  <a:tcPr marL="5715" marR="5715" marT="5715" marB="0" anchor="b"/>
                </a:tc>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2694915279"/>
                  </a:ext>
                </a:extLst>
              </a:tr>
              <a:tr h="437806">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Cut-off for new features (high level feature set), MAC</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r>
                        <a:rPr lang="en-US" sz="1200" b="0" i="0" u="none" strike="noStrike" dirty="0">
                          <a:solidFill>
                            <a:srgbClr val="000000"/>
                          </a:solidFill>
                          <a:effectLst/>
                          <a:latin typeface="Calibri" panose="020F0502020204030204" pitchFamily="34" charset="0"/>
                        </a:rPr>
                        <a:t>July 2022</a:t>
                      </a: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3657201518"/>
                  </a:ext>
                </a:extLst>
              </a:tr>
              <a:tr h="267095">
                <a:tc>
                  <a:txBody>
                    <a:bodyPr/>
                    <a:lstStyle/>
                    <a:p>
                      <a:pPr algn="l" fontAlgn="b"/>
                      <a:r>
                        <a:rPr lang="en-US" sz="1200" u="none" strike="noStrike" dirty="0">
                          <a:effectLst/>
                          <a:highlight>
                            <a:srgbClr val="FFFF00"/>
                          </a:highlight>
                        </a:rPr>
                        <a:t>Draft 0</a:t>
                      </a:r>
                      <a:endParaRPr lang="en-US" sz="1200" b="0" i="0" u="none" strike="noStrike" dirty="0">
                        <a:solidFill>
                          <a:srgbClr val="000000"/>
                        </a:solidFill>
                        <a:effectLst/>
                        <a:highlight>
                          <a:srgbClr val="FFFF00"/>
                        </a:highlight>
                        <a:latin typeface="Calibri" panose="020F0502020204030204" pitchFamily="34" charset="0"/>
                      </a:endParaRPr>
                    </a:p>
                  </a:txBody>
                  <a:tcPr marL="5715" marR="5715" marT="571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Post-January 2023 </a:t>
                      </a:r>
                    </a:p>
                  </a:txBody>
                  <a:tcPr marL="5715" marR="5715" marT="571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Post </a:t>
                      </a:r>
                      <a:r>
                        <a:rPr lang="en-US" sz="1200" b="0" i="0" u="none" strike="sngStrike" dirty="0">
                          <a:solidFill>
                            <a:srgbClr val="000000"/>
                          </a:solidFill>
                          <a:effectLst/>
                          <a:highlight>
                            <a:srgbClr val="FFFF00"/>
                          </a:highlight>
                          <a:latin typeface="Calibri" panose="020F0502020204030204" pitchFamily="34" charset="0"/>
                        </a:rPr>
                        <a:t>March</a:t>
                      </a:r>
                      <a:r>
                        <a:rPr lang="en-US" sz="1200" b="0" i="0" u="none" strike="noStrike" dirty="0">
                          <a:solidFill>
                            <a:srgbClr val="000000"/>
                          </a:solidFill>
                          <a:effectLst/>
                          <a:highlight>
                            <a:srgbClr val="FFFF00"/>
                          </a:highlight>
                          <a:latin typeface="Calibri" panose="020F0502020204030204" pitchFamily="34" charset="0"/>
                        </a:rPr>
                        <a:t> </a:t>
                      </a:r>
                      <a:r>
                        <a:rPr lang="en-US" sz="1200" b="1" i="0" u="none" strike="noStrike" dirty="0">
                          <a:solidFill>
                            <a:srgbClr val="FF0000"/>
                          </a:solidFill>
                          <a:effectLst/>
                          <a:highlight>
                            <a:srgbClr val="FFFF00"/>
                          </a:highlight>
                          <a:latin typeface="Calibri" panose="020F0502020204030204" pitchFamily="34" charset="0"/>
                        </a:rPr>
                        <a:t>May</a:t>
                      </a:r>
                      <a:r>
                        <a:rPr lang="en-US" sz="1200" b="0" i="0" u="none" strike="noStrike" dirty="0">
                          <a:solidFill>
                            <a:srgbClr val="000000"/>
                          </a:solidFill>
                          <a:effectLst/>
                          <a:highlight>
                            <a:srgbClr val="FFFF00"/>
                          </a:highlight>
                          <a:latin typeface="Calibri" panose="020F0502020204030204" pitchFamily="34" charset="0"/>
                        </a:rPr>
                        <a:t> 2023</a:t>
                      </a:r>
                    </a:p>
                  </a:txBody>
                  <a:tcPr marL="5715" marR="5715" marT="5715" marB="0" anchor="b">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811737940"/>
                  </a:ext>
                </a:extLst>
              </a:tr>
              <a:tr h="437806">
                <a:tc>
                  <a:txBody>
                    <a:bodyPr/>
                    <a:lstStyle/>
                    <a:p>
                      <a:pPr algn="l" fontAlgn="b"/>
                      <a:r>
                        <a:rPr lang="en-US" sz="1200" u="none" strike="noStrike" dirty="0">
                          <a:effectLst/>
                        </a:rPr>
                        <a:t>TG draft review and revision complete</a:t>
                      </a:r>
                      <a:endParaRPr lang="en-US" sz="1200" b="0" i="0" u="none" strike="noStrike" dirty="0">
                        <a:solidFill>
                          <a:srgbClr val="000000"/>
                        </a:solidFill>
                        <a:effectLst/>
                        <a:latin typeface="Calibri" panose="020F0502020204030204" pitchFamily="34" charset="0"/>
                      </a:endParaRPr>
                    </a:p>
                  </a:txBody>
                  <a:tcPr marL="5715" marR="5715" marT="5715" marB="0" anchor="b">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February - March 2023</a:t>
                      </a:r>
                    </a:p>
                  </a:txBody>
                  <a:tcPr marL="5715" marR="5715" marT="5715" marB="0" anchor="b">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Mar-June 2023</a:t>
                      </a:r>
                    </a:p>
                  </a:txBody>
                  <a:tcPr marL="5715" marR="5715" marT="5715" marB="0" anchor="b">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244108333"/>
                  </a:ext>
                </a:extLst>
              </a:tr>
              <a:tr h="653042">
                <a:tc>
                  <a:txBody>
                    <a:bodyPr/>
                    <a:lstStyle/>
                    <a:p>
                      <a:pPr algn="l" fontAlgn="b"/>
                      <a:r>
                        <a:rPr lang="en-US" sz="1200" u="none" strike="noStrike" dirty="0">
                          <a:effectLst/>
                        </a:rPr>
                        <a:t>Working group pre-ballot review and comment collection commence</a:t>
                      </a:r>
                      <a:endParaRPr lang="en-US" sz="1200" b="0" i="0" u="none" strike="noStrike" dirty="0">
                        <a:solidFill>
                          <a:srgbClr val="000000"/>
                        </a:solidFill>
                        <a:effectLst/>
                        <a:latin typeface="Calibri" panose="020F0502020204030204" pitchFamily="34" charset="0"/>
                      </a:endParaRPr>
                    </a:p>
                  </a:txBody>
                  <a:tcPr marL="5715" marR="5715" marT="5715" marB="0" anchor="b">
                    <a:lnL w="12700" cap="flat" cmpd="sng" algn="ctr">
                      <a:solidFill>
                        <a:schemeClr val="tx1"/>
                      </a:solidFill>
                      <a:prstDash val="solid"/>
                      <a:round/>
                      <a:headEnd type="none" w="med" len="med"/>
                      <a:tailEnd type="none" w="med" len="med"/>
                    </a:lnL>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March – May 2023 (following March meeting)</a:t>
                      </a:r>
                    </a:p>
                  </a:txBody>
                  <a:tcPr marL="5715" marR="5715" marT="5715" marB="0" anchor="b">
                    <a:lnB w="12700" cap="flat" cmpd="sng" algn="ctr">
                      <a:solidFill>
                        <a:schemeClr val="tx1"/>
                      </a:solidFill>
                      <a:prstDash val="solid"/>
                      <a:round/>
                      <a:headEnd type="none" w="med" len="med"/>
                      <a:tailEnd type="none" w="med" len="med"/>
                    </a:lnB>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July 2023</a:t>
                      </a:r>
                    </a:p>
                  </a:txBody>
                  <a:tcPr marL="5715" marR="5715" marT="5715" marB="0" anchor="b">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871787359"/>
                  </a:ext>
                </a:extLst>
              </a:tr>
              <a:tr h="437806">
                <a:tc>
                  <a:txBody>
                    <a:bodyPr/>
                    <a:lstStyle/>
                    <a:p>
                      <a:pPr algn="l" fontAlgn="b"/>
                      <a:r>
                        <a:rPr lang="en-US" sz="1200" u="none" strike="noStrike" dirty="0">
                          <a:effectLst/>
                        </a:rPr>
                        <a:t>First letter ballot</a:t>
                      </a:r>
                      <a:endParaRPr lang="en-US" sz="1200" b="0" i="0" u="none" strike="noStrike" dirty="0">
                        <a:solidFill>
                          <a:srgbClr val="000000"/>
                        </a:solidFill>
                        <a:effectLst/>
                        <a:latin typeface="Calibri" panose="020F0502020204030204" pitchFamily="34" charset="0"/>
                      </a:endParaRPr>
                    </a:p>
                  </a:txBody>
                  <a:tcPr marL="5715" marR="5715" marT="5715" marB="0" anchor="b">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June 2023 (following meeting)</a:t>
                      </a:r>
                    </a:p>
                  </a:txBody>
                  <a:tcPr marL="5715" marR="5715" marT="5715" marB="0" anchor="b">
                    <a:lnT w="12700" cap="flat" cmpd="sng" algn="ctr">
                      <a:solidFill>
                        <a:schemeClr val="tx1"/>
                      </a:solidFill>
                      <a:prstDash val="solid"/>
                      <a:round/>
                      <a:headEnd type="none" w="med" len="med"/>
                      <a:tailEnd type="none" w="med" len="med"/>
                    </a:lnT>
                  </a:tcPr>
                </a:tc>
                <a:tc>
                  <a:txBody>
                    <a:bodyPr/>
                    <a:lstStyle/>
                    <a:p>
                      <a:pPr algn="l" fontAlgn="b"/>
                      <a:r>
                        <a:rPr lang="en-US" sz="1200" b="0" i="0" u="none" strike="noStrike" dirty="0">
                          <a:solidFill>
                            <a:srgbClr val="000000"/>
                          </a:solidFill>
                          <a:effectLst/>
                          <a:highlight>
                            <a:srgbClr val="FFFF00"/>
                          </a:highlight>
                          <a:latin typeface="Calibri" panose="020F0502020204030204" pitchFamily="34" charset="0"/>
                        </a:rPr>
                        <a:t>Oct 2023 [</a:t>
                      </a:r>
                      <a:r>
                        <a:rPr lang="en-US" sz="1200" b="1" i="0" u="none" strike="noStrike" dirty="0">
                          <a:solidFill>
                            <a:srgbClr val="000000"/>
                          </a:solidFill>
                          <a:effectLst/>
                          <a:highlight>
                            <a:srgbClr val="FFFF00"/>
                          </a:highlight>
                          <a:latin typeface="Calibri" panose="020F0502020204030204" pitchFamily="34" charset="0"/>
                        </a:rPr>
                        <a:t>November</a:t>
                      </a:r>
                      <a:r>
                        <a:rPr lang="en-US" sz="1200" b="0" i="0" u="none" strike="noStrike" dirty="0">
                          <a:solidFill>
                            <a:srgbClr val="000000"/>
                          </a:solidFill>
                          <a:effectLst/>
                          <a:highlight>
                            <a:srgbClr val="FFFF00"/>
                          </a:highlight>
                          <a:latin typeface="Calibri" panose="020F0502020204030204" pitchFamily="34" charset="0"/>
                        </a:rPr>
                        <a:t>]</a:t>
                      </a:r>
                    </a:p>
                  </a:txBody>
                  <a:tcPr marL="5715" marR="5715" marT="5715" marB="0" anchor="b">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750380359"/>
                  </a:ext>
                </a:extLst>
              </a:tr>
              <a:tr h="222572">
                <a:tc>
                  <a:txBody>
                    <a:bodyPr/>
                    <a:lstStyle/>
                    <a:p>
                      <a:pPr marL="0" marR="0" lvl="0" indent="0" algn="l" defTabSz="457200" rtl="0" eaLnBrk="1" fontAlgn="b" latinLnBrk="0" hangingPunct="1">
                        <a:lnSpc>
                          <a:spcPct val="100000"/>
                        </a:lnSpc>
                        <a:spcBef>
                          <a:spcPts val="0"/>
                        </a:spcBef>
                        <a:spcAft>
                          <a:spcPts val="0"/>
                        </a:spcAft>
                        <a:buClrTx/>
                        <a:buSzTx/>
                        <a:buFontTx/>
                        <a:buNone/>
                        <a:tabLst/>
                        <a:defRPr/>
                      </a:pPr>
                      <a:r>
                        <a:rPr lang="en-US" sz="1200" u="none" strike="noStrike" dirty="0">
                          <a:effectLst/>
                        </a:rPr>
                        <a:t>…</a:t>
                      </a:r>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tc>
                  <a:txBody>
                    <a:bodyPr/>
                    <a:lstStyle/>
                    <a:p>
                      <a:pPr algn="l" fontAlgn="b"/>
                      <a:endParaRPr lang="en-US" sz="1200" b="0" i="0" u="none" strike="noStrike" dirty="0">
                        <a:solidFill>
                          <a:srgbClr val="000000"/>
                        </a:solidFill>
                        <a:effectLst/>
                        <a:latin typeface="Calibri" panose="020F0502020204030204" pitchFamily="34" charset="0"/>
                      </a:endParaRPr>
                    </a:p>
                  </a:txBody>
                  <a:tcPr marL="5715" marR="5715" marT="5715" marB="0" anchor="b"/>
                </a:tc>
                <a:extLst>
                  <a:ext uri="{0D108BD9-81ED-4DB2-BD59-A6C34878D82A}">
                    <a16:rowId xmlns:a16="http://schemas.microsoft.com/office/drawing/2014/main" val="4143125971"/>
                  </a:ext>
                </a:extLst>
              </a:tr>
            </a:tbl>
          </a:graphicData>
        </a:graphic>
      </p:graphicFrame>
      <p:sp>
        <p:nvSpPr>
          <p:cNvPr id="6" name="TextBox 5">
            <a:extLst>
              <a:ext uri="{FF2B5EF4-FFF2-40B4-BE49-F238E27FC236}">
                <a16:creationId xmlns:a16="http://schemas.microsoft.com/office/drawing/2014/main" id="{EF9A6982-E66F-4961-B626-02BF20B53C53}"/>
              </a:ext>
            </a:extLst>
          </p:cNvPr>
          <p:cNvSpPr txBox="1"/>
          <p:nvPr/>
        </p:nvSpPr>
        <p:spPr>
          <a:xfrm>
            <a:off x="5724214" y="2240869"/>
            <a:ext cx="3331105" cy="369332"/>
          </a:xfrm>
          <a:prstGeom prst="rect">
            <a:avLst/>
          </a:prstGeom>
          <a:solidFill>
            <a:schemeClr val="bg1">
              <a:lumMod val="85000"/>
            </a:schemeClr>
          </a:solidFill>
        </p:spPr>
        <p:txBody>
          <a:bodyPr wrap="none" rtlCol="0">
            <a:spAutoFit/>
          </a:bodyPr>
          <a:lstStyle/>
          <a:p>
            <a:r>
              <a:rPr lang="en-US" sz="1800" dirty="0">
                <a:solidFill>
                  <a:srgbClr val="C00000"/>
                </a:solidFill>
                <a:latin typeface="+mn-lt"/>
                <a:cs typeface="Aharoni" panose="02010803020104030203" pitchFamily="2" charset="-79"/>
              </a:rPr>
              <a:t>Near Term Working Milestones</a:t>
            </a:r>
          </a:p>
        </p:txBody>
      </p:sp>
      <p:sp>
        <p:nvSpPr>
          <p:cNvPr id="7" name="Arrow: Right 6">
            <a:extLst>
              <a:ext uri="{FF2B5EF4-FFF2-40B4-BE49-F238E27FC236}">
                <a16:creationId xmlns:a16="http://schemas.microsoft.com/office/drawing/2014/main" id="{A3114569-34CC-A905-6AED-B81DC4F69FFE}"/>
              </a:ext>
            </a:extLst>
          </p:cNvPr>
          <p:cNvSpPr/>
          <p:nvPr/>
        </p:nvSpPr>
        <p:spPr bwMode="auto">
          <a:xfrm>
            <a:off x="2063552" y="4423757"/>
            <a:ext cx="1249824" cy="905270"/>
          </a:xfrm>
          <a:prstGeom prst="rightArrow">
            <a:avLst/>
          </a:prstGeom>
          <a:solidFill>
            <a:srgbClr val="FF0000"/>
          </a:solidFill>
          <a:ln w="95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eaLnBrk="1" hangingPunct="1">
              <a:buClr>
                <a:srgbClr val="000000"/>
              </a:buClr>
              <a:buSzPct val="100000"/>
            </a:pPr>
            <a:endParaRPr lang="en-US" sz="900" dirty="0">
              <a:solidFill>
                <a:srgbClr val="C00000"/>
              </a:solidFill>
              <a:highlight>
                <a:srgbClr val="FF0000"/>
              </a:highlight>
              <a:latin typeface="Times New Roman" charset="0"/>
              <a:ea typeface="ＭＳ Ｐゴシック" charset="0"/>
              <a:cs typeface="ＭＳ Ｐゴシック" charset="0"/>
            </a:endParaRPr>
          </a:p>
        </p:txBody>
      </p:sp>
      <p:sp>
        <p:nvSpPr>
          <p:cNvPr id="3" name="Left Brace 2">
            <a:extLst>
              <a:ext uri="{FF2B5EF4-FFF2-40B4-BE49-F238E27FC236}">
                <a16:creationId xmlns:a16="http://schemas.microsoft.com/office/drawing/2014/main" id="{C824A758-784A-B276-8505-4F45616B17C9}"/>
              </a:ext>
            </a:extLst>
          </p:cNvPr>
          <p:cNvSpPr/>
          <p:nvPr/>
        </p:nvSpPr>
        <p:spPr bwMode="auto">
          <a:xfrm>
            <a:off x="3313376" y="4365104"/>
            <a:ext cx="262344" cy="1008112"/>
          </a:xfrm>
          <a:prstGeom prst="leftBrace">
            <a:avLst/>
          </a:pr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vert="horz" wrap="square" lIns="91440" tIns="45720" rIns="91440" bIns="45720" numCol="1" rtlCol="0" anchor="t" anchorCtr="0" compatLnSpc="1">
            <a:prstTxWarp prst="textNoShape">
              <a:avLst/>
            </a:prstTxWarp>
          </a:bodyPr>
          <a:lstStyle/>
          <a:p>
            <a: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pPr>
            <a:endParaRPr kumimoji="0" lang="en-US" sz="1200" b="0" i="0" u="none" strike="noStrike" cap="none" normalizeH="0" baseline="0">
              <a:ln w="38100">
                <a:solidFill>
                  <a:schemeClr val="tx1">
                    <a:lumMod val="95000"/>
                    <a:lumOff val="5000"/>
                  </a:schemeClr>
                </a:solidFill>
              </a:ln>
              <a:noFill/>
              <a:effectLst/>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113431375"/>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ＭＳ Ｐゴシック"/>
        <a:cs typeface="ＭＳ Ｐゴシック"/>
      </a:majorFont>
      <a:minorFont>
        <a:latin typeface="Arial"/>
        <a:ea typeface="ＭＳ Ｐゴシック"/>
        <a:cs typeface="ＭＳ Ｐゴシック"/>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449263" rtl="0" eaLnBrk="1" fontAlgn="base" latinLnBrk="0" hangingPunct="1">
          <a:lnSpc>
            <a:spcPct val="100000"/>
          </a:lnSpc>
          <a:spcBef>
            <a:spcPct val="0"/>
          </a:spcBef>
          <a:spcAft>
            <a:spcPct val="0"/>
          </a:spcAft>
          <a:buClr>
            <a:srgbClr val="000000"/>
          </a:buClr>
          <a:buSzPct val="100000"/>
          <a:buFont typeface="Times New Roman" charset="0"/>
          <a:buNone/>
          <a:tabLst/>
          <a:defRPr kumimoji="0" lang="en-GB" sz="1200" b="0" i="0" u="none" strike="noStrike" cap="none" normalizeH="0" baseline="0">
            <a:ln>
              <a:noFill/>
            </a:ln>
            <a:solidFill>
              <a:schemeClr val="bg1"/>
            </a:solidFill>
            <a:effectLst/>
            <a:latin typeface="Times New Roman" charset="0"/>
            <a:ea typeface="ＭＳ Ｐゴシック" charset="0"/>
            <a:cs typeface="ＭＳ Ｐゴシック"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61448</TotalTime>
  <Words>1214</Words>
  <Application>Microsoft Office PowerPoint</Application>
  <PresentationFormat>Widescreen</PresentationFormat>
  <Paragraphs>254</Paragraphs>
  <Slides>13</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Tahoma</vt:lpstr>
      <vt:lpstr>Times New Roman</vt:lpstr>
      <vt:lpstr>Wingdings</vt:lpstr>
      <vt:lpstr>Office Theme</vt:lpstr>
      <vt:lpstr>PowerPoint Presentation</vt:lpstr>
      <vt:lpstr>Task Group 15.4ab Next Generation UWB Amendment</vt:lpstr>
      <vt:lpstr>Task Group Organization </vt:lpstr>
      <vt:lpstr>Useful Links</vt:lpstr>
      <vt:lpstr>Session Objectives</vt:lpstr>
      <vt:lpstr>Technical Updates (1)</vt:lpstr>
      <vt:lpstr>Technical Updates (2)</vt:lpstr>
      <vt:lpstr>Project Schedule (working baseline)</vt:lpstr>
      <vt:lpstr>Schedule Major Milestones</vt:lpstr>
      <vt:lpstr>Next Steps</vt:lpstr>
      <vt:lpstr>Interim Virtual Meeting (telecon) Schedule</vt:lpstr>
      <vt:lpstr>Interim Virtual Meeting (telecon) Schedule</vt:lpstr>
      <vt:lpstr> Thanks</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
  <dc:creator>ben@blindcreek.com</dc:creator>
  <cp:keywords/>
  <dc:description/>
  <cp:lastModifiedBy>Benjamin Rolfe</cp:lastModifiedBy>
  <cp:revision>293</cp:revision>
  <cp:lastPrinted>2000-03-07T00:55:37Z</cp:lastPrinted>
  <dcterms:created xsi:type="dcterms:W3CDTF">2016-01-17T22:48:36Z</dcterms:created>
  <dcterms:modified xsi:type="dcterms:W3CDTF">2023-07-13T17:05:09Z</dcterms:modified>
  <cp:category/>
</cp:coreProperties>
</file>