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2414" r:id="rId3"/>
    <p:sldId id="2368" r:id="rId4"/>
    <p:sldId id="2408" r:id="rId5"/>
    <p:sldId id="361" r:id="rId6"/>
    <p:sldId id="2453" r:id="rId7"/>
    <p:sldId id="2452" r:id="rId8"/>
    <p:sldId id="2375" r:id="rId9"/>
    <p:sldId id="2377" r:id="rId10"/>
    <p:sldId id="2389" r:id="rId11"/>
    <p:sldId id="2451" r:id="rId12"/>
    <p:sldId id="2454" r:id="rId13"/>
    <p:sldId id="296"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6" autoAdjust="0"/>
  </p:normalViewPr>
  <p:slideViewPr>
    <p:cSldViewPr>
      <p:cViewPr varScale="1">
        <p:scale>
          <a:sx n="79" d="100"/>
          <a:sy n="79"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802.15-23-0421-00-04ab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370-02-04ab-tg-15-4ab-july-2023-meeting-slides.pptx" TargetMode="External"/><Relationship Id="rId2" Type="http://schemas.openxmlformats.org/officeDocument/2006/relationships/hyperlink" Target="https://mentor.ieee.org/802.15/dcn/23/15-23-0305-08-04ab-july-2023-tg4ab-agenda.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5/dcn/23/15-23-0376-01-04ab-post-processing-information-exchange-for-uwb-sensing.ppt" TargetMode="External"/><Relationship Id="rId3" Type="http://schemas.openxmlformats.org/officeDocument/2006/relationships/hyperlink" Target="https://mentor.ieee.org/802.15/dcn/23/15-23-0332-00-04ab-considerations-on-channel-order-in-frequency-stitching.pptx" TargetMode="External"/><Relationship Id="rId7" Type="http://schemas.openxmlformats.org/officeDocument/2006/relationships/hyperlink" Target="https://mentor.ieee.org/802.15/dcn/23/15-23-0330-00-04ab-uwb-wake-up-burst-modulation-method.pptx" TargetMode="External"/><Relationship Id="rId12" Type="http://schemas.openxmlformats.org/officeDocument/2006/relationships/hyperlink" Target="https://mentor.ieee.org/802.15/dcn/23/15-23-0335-00-04ab-text-proposal-for-15-4ab-secure-compressed-psdu.docx" TargetMode="External"/><Relationship Id="rId2" Type="http://schemas.openxmlformats.org/officeDocument/2006/relationships/hyperlink" Target="https://mentor.ieee.org/802.15/dcn/23/15-23-0185-01-04ab-discussion-on-mms-mac-tfd.ppt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27-00-04ab-way-forward-on-rif-waveform.ppthttps:/mentor.ieee.org/802.15/dcn/23/15-23-0327-00-04ab-way-forward-on-rif-waveform.pptx" TargetMode="External"/><Relationship Id="rId11" Type="http://schemas.openxmlformats.org/officeDocument/2006/relationships/hyperlink" Target="https://mentor.ieee.org/802.15/dcn/23/15-23-0314-00-04ab-proposed-modifications-on-nba-uwb-mac-text-proposal.docx" TargetMode="External"/><Relationship Id="rId5" Type="http://schemas.openxmlformats.org/officeDocument/2006/relationships/hyperlink" Target="https://mentor.ieee.org/802.15/dcn/23/15-23-0334-00-04ab-public-advertisement-for-nba-uwb-mms-native-discovery-follow-up.pptx" TargetMode="External"/><Relationship Id="rId10" Type="http://schemas.openxmlformats.org/officeDocument/2006/relationships/hyperlink" Target="https://mentor.ieee.org/802.15/dcn/23/15-23-0372-00-04ab-uwb-based-report-in-nba-mms.docx" TargetMode="External"/><Relationship Id="rId4" Type="http://schemas.openxmlformats.org/officeDocument/2006/relationships/hyperlink" Target="https://mentor.ieee.org/802.15/dcn/23/15-23-0331-00-04ab-follow-up-on-cir-scaling-and-quantization.pptx" TargetMode="External"/><Relationship Id="rId9" Type="http://schemas.openxmlformats.org/officeDocument/2006/relationships/hyperlink" Target="https://mentor.ieee.org/802.15/dcn/23/15-23-0373-01-04ab-tfd-for-nb-assisted-data-communications.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5/dcn/23/15-23-0338-01-04ab-nb-coexistence.pptx" TargetMode="External"/><Relationship Id="rId3" Type="http://schemas.openxmlformats.org/officeDocument/2006/relationships/hyperlink" Target="https://mentor.ieee.org/802.15/dcn/23/15-23-0376-01-04ab-post-processing-information-exchange-for-uwb-sensing.ppt" TargetMode="External"/><Relationship Id="rId7" Type="http://schemas.openxmlformats.org/officeDocument/2006/relationships/hyperlink" Target="https://mentor.ieee.org/802.15/dcn/23/15-23-0403-00-04ab-optional-spreading-factor-l-16-for-ranging-integrity-fragments-rif.pptx" TargetMode="External"/><Relationship Id="rId2" Type="http://schemas.openxmlformats.org/officeDocument/2006/relationships/hyperlink" Target="https://mentor.ieee.org/802.15/dcn/23/15-23-0355-00-04ab-multiple-rsf-transmission-in-a-slot-framework-proposal.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29-00-04ab-follow-up-on-the-cir-feedback-patterns.pptx" TargetMode="External"/><Relationship Id="rId5" Type="http://schemas.openxmlformats.org/officeDocument/2006/relationships/hyperlink" Target="https://mentor.ieee.org/802.15/dcn/23/15-23-0336-00-04ab-ds-twr-with-mms-ranging.pptx" TargetMode="External"/><Relationship Id="rId10" Type="http://schemas.openxmlformats.org/officeDocument/2006/relationships/hyperlink" Target="https://mentor.ieee.org/802.15/dcn/22/15-22-0538-06-04ab-proposal-of-sensing-framework.docx" TargetMode="External"/><Relationship Id="rId4" Type="http://schemas.openxmlformats.org/officeDocument/2006/relationships/hyperlink" Target="https://mentor.ieee.org/802.15/dcn/23/15-23-0337-00-04ab-grouped-responders.pptx" TargetMode="External"/><Relationship Id="rId9" Type="http://schemas.openxmlformats.org/officeDocument/2006/relationships/hyperlink" Target="https://mentor.ieee.org/802.15/dcn/23/15-23-0413-00-04ab-summary-of-consensus-nba-uwb-mms-mac-updates.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July 2023 Interim Session Closing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13 July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272189" y="636540"/>
            <a:ext cx="7560840" cy="5670630"/>
          </a:xfrm>
        </p:spPr>
      </p:pic>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a:xfrm>
            <a:off x="4356686" y="636540"/>
            <a:ext cx="3391845" cy="754063"/>
          </a:xfrm>
          <a:solidFill>
            <a:schemeClr val="bg1">
              <a:lumMod val="95000"/>
            </a:schemeClr>
          </a:solidFill>
        </p:spPr>
        <p:txBody>
          <a:bodyPr/>
          <a:lstStyle/>
          <a:p>
            <a:r>
              <a:rPr lang="en-US" dirty="0"/>
              <a:t>Next Steps</a:t>
            </a:r>
          </a:p>
        </p:txBody>
      </p:sp>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814341-1D5F-1F80-8780-EEC02E4F5139}"/>
              </a:ext>
            </a:extLst>
          </p:cNvPr>
          <p:cNvSpPr>
            <a:spLocks noGrp="1"/>
          </p:cNvSpPr>
          <p:nvPr>
            <p:ph sz="half" idx="1"/>
          </p:nvPr>
        </p:nvSpPr>
        <p:spPr>
          <a:xfrm>
            <a:off x="879732" y="4903420"/>
            <a:ext cx="8312612" cy="1765940"/>
          </a:xfrm>
        </p:spPr>
        <p:txBody>
          <a:bodyPr>
            <a:normAutofit fontScale="77500" lnSpcReduction="20000"/>
          </a:bodyPr>
          <a:lstStyle/>
          <a:p>
            <a:r>
              <a:rPr lang="en-US" dirty="0"/>
              <a:t>Cadence and Phase: Alternating weekly (25</a:t>
            </a:r>
            <a:r>
              <a:rPr lang="en-US" baseline="30000" dirty="0"/>
              <a:t>th</a:t>
            </a:r>
            <a:r>
              <a:rPr lang="en-US" dirty="0"/>
              <a:t>,1</a:t>
            </a:r>
            <a:r>
              <a:rPr lang="en-US" baseline="30000" dirty="0"/>
              <a:t>st</a:t>
            </a:r>
            <a:r>
              <a:rPr lang="en-US" dirty="0"/>
              <a:t>,8</a:t>
            </a:r>
            <a:r>
              <a:rPr lang="en-US" baseline="30000" dirty="0"/>
              <a:t>th</a:t>
            </a:r>
            <a:r>
              <a:rPr lang="en-US" dirty="0"/>
              <a:t>,22</a:t>
            </a:r>
            <a:r>
              <a:rPr lang="en-US" baseline="30000" dirty="0"/>
              <a:t>nd</a:t>
            </a:r>
            <a:r>
              <a:rPr lang="en-US" dirty="0"/>
              <a:t>,29</a:t>
            </a:r>
            <a:r>
              <a:rPr lang="en-US" baseline="30000" dirty="0"/>
              <a:t>th</a:t>
            </a:r>
            <a:r>
              <a:rPr lang="en-US" dirty="0"/>
              <a:t>,5</a:t>
            </a:r>
            <a:r>
              <a:rPr lang="en-US" baseline="30000" dirty="0"/>
              <a:t>th</a:t>
            </a:r>
            <a:r>
              <a:rPr lang="en-US" dirty="0"/>
              <a:t>)</a:t>
            </a:r>
          </a:p>
          <a:p>
            <a:r>
              <a:rPr lang="en-US" dirty="0"/>
              <a:t>Every other Tuesday 06:00 PT and Alternate Tuesdays 10:00pm (22:00) PT</a:t>
            </a:r>
          </a:p>
          <a:p>
            <a:r>
              <a:rPr lang="en-US" dirty="0"/>
              <a:t>Note: If no agenda items by end of preceding Friday (</a:t>
            </a:r>
            <a:r>
              <a:rPr lang="en-US" dirty="0" err="1"/>
              <a:t>AoA</a:t>
            </a:r>
            <a:r>
              <a:rPr lang="en-US" dirty="0"/>
              <a:t>) call will be cancelled</a:t>
            </a:r>
          </a:p>
        </p:txBody>
      </p:sp>
      <p:sp>
        <p:nvSpPr>
          <p:cNvPr id="5" name="Slide Number Placeholder 4">
            <a:extLst>
              <a:ext uri="{FF2B5EF4-FFF2-40B4-BE49-F238E27FC236}">
                <a16:creationId xmlns:a16="http://schemas.microsoft.com/office/drawing/2014/main" id="{406785A2-C9DC-0B68-3DF9-044598450FA5}"/>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11</a:t>
            </a:fld>
            <a:endParaRPr lang="en-US" altLang="en-US"/>
          </a:p>
        </p:txBody>
      </p:sp>
      <p:sp>
        <p:nvSpPr>
          <p:cNvPr id="6" name="Rectangle: Rounded Corners 5">
            <a:extLst>
              <a:ext uri="{FF2B5EF4-FFF2-40B4-BE49-F238E27FC236}">
                <a16:creationId xmlns:a16="http://schemas.microsoft.com/office/drawing/2014/main" id="{D6128047-7ED2-DE92-5BAD-3C501B584F50}"/>
              </a:ext>
            </a:extLst>
          </p:cNvPr>
          <p:cNvSpPr/>
          <p:nvPr/>
        </p:nvSpPr>
        <p:spPr bwMode="auto">
          <a:xfrm>
            <a:off x="7752184" y="3174941"/>
            <a:ext cx="2664296" cy="360040"/>
          </a:xfrm>
          <a:prstGeom prst="round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7" name="Picture 6">
            <a:extLst>
              <a:ext uri="{FF2B5EF4-FFF2-40B4-BE49-F238E27FC236}">
                <a16:creationId xmlns:a16="http://schemas.microsoft.com/office/drawing/2014/main" id="{3DC2135A-9E29-AF15-43A2-F9F4C8DD4866}"/>
              </a:ext>
            </a:extLst>
          </p:cNvPr>
          <p:cNvPicPr>
            <a:picLocks noChangeAspect="1"/>
          </p:cNvPicPr>
          <p:nvPr/>
        </p:nvPicPr>
        <p:blipFill>
          <a:blip r:embed="rId2"/>
          <a:stretch>
            <a:fillRect/>
          </a:stretch>
        </p:blipFill>
        <p:spPr>
          <a:xfrm>
            <a:off x="1631504" y="1484783"/>
            <a:ext cx="8858250" cy="3305175"/>
          </a:xfrm>
          <a:prstGeom prst="rect">
            <a:avLst/>
          </a:prstGeom>
        </p:spPr>
      </p:pic>
      <p:sp>
        <p:nvSpPr>
          <p:cNvPr id="8" name="Arrow: Right 7">
            <a:extLst>
              <a:ext uri="{FF2B5EF4-FFF2-40B4-BE49-F238E27FC236}">
                <a16:creationId xmlns:a16="http://schemas.microsoft.com/office/drawing/2014/main" id="{9C2FC91A-A8F1-116D-4D29-F11F3AC1C131}"/>
              </a:ext>
            </a:extLst>
          </p:cNvPr>
          <p:cNvSpPr/>
          <p:nvPr/>
        </p:nvSpPr>
        <p:spPr bwMode="auto">
          <a:xfrm rot="1631484">
            <a:off x="1608095" y="2412259"/>
            <a:ext cx="1800200" cy="64807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You are Here</a:t>
            </a:r>
          </a:p>
        </p:txBody>
      </p:sp>
      <p:sp>
        <p:nvSpPr>
          <p:cNvPr id="9" name="Oval 8">
            <a:extLst>
              <a:ext uri="{FF2B5EF4-FFF2-40B4-BE49-F238E27FC236}">
                <a16:creationId xmlns:a16="http://schemas.microsoft.com/office/drawing/2014/main" id="{51600A18-1FAB-354E-D862-6E3CAD4F7E1A}"/>
              </a:ext>
            </a:extLst>
          </p:cNvPr>
          <p:cNvSpPr/>
          <p:nvPr/>
        </p:nvSpPr>
        <p:spPr bwMode="auto">
          <a:xfrm>
            <a:off x="2617467" y="4005064"/>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200DE58C-32C7-CE35-A13F-CA2B604AE507}"/>
              </a:ext>
            </a:extLst>
          </p:cNvPr>
          <p:cNvSpPr/>
          <p:nvPr/>
        </p:nvSpPr>
        <p:spPr bwMode="auto">
          <a:xfrm>
            <a:off x="5614452" y="3645024"/>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2AD17A37-3FD4-CC99-A660-9E5E15502772}"/>
              </a:ext>
            </a:extLst>
          </p:cNvPr>
          <p:cNvSpPr/>
          <p:nvPr/>
        </p:nvSpPr>
        <p:spPr bwMode="auto">
          <a:xfrm>
            <a:off x="9552384" y="4854951"/>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Rectangle: Rounded Corners 11">
            <a:extLst>
              <a:ext uri="{FF2B5EF4-FFF2-40B4-BE49-F238E27FC236}">
                <a16:creationId xmlns:a16="http://schemas.microsoft.com/office/drawing/2014/main" id="{4F81031A-8202-220D-CCFA-68EF62DD38AC}"/>
              </a:ext>
            </a:extLst>
          </p:cNvPr>
          <p:cNvSpPr/>
          <p:nvPr/>
        </p:nvSpPr>
        <p:spPr bwMode="auto">
          <a:xfrm>
            <a:off x="7680176" y="3137371"/>
            <a:ext cx="2736304" cy="397610"/>
          </a:xfrm>
          <a:prstGeom prst="roundRect">
            <a:avLst/>
          </a:prstGeom>
          <a:solidFill>
            <a:srgbClr val="00B8FF">
              <a:alpha val="3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Arrow: Right 12">
            <a:extLst>
              <a:ext uri="{FF2B5EF4-FFF2-40B4-BE49-F238E27FC236}">
                <a16:creationId xmlns:a16="http://schemas.microsoft.com/office/drawing/2014/main" id="{4F03A427-B108-7B68-F748-C0199369700F}"/>
              </a:ext>
            </a:extLst>
          </p:cNvPr>
          <p:cNvSpPr/>
          <p:nvPr/>
        </p:nvSpPr>
        <p:spPr bwMode="auto">
          <a:xfrm rot="2197658" flipH="1">
            <a:off x="10096879" y="3383872"/>
            <a:ext cx="1447752" cy="1069434"/>
          </a:xfrm>
          <a:prstGeom prst="rightArrow">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September Interim</a:t>
            </a:r>
            <a:endParaRPr kumimoji="0" lang="en-US" sz="1600" i="0" u="none" strike="noStrike" cap="none" normalizeH="0" baseline="0" dirty="0">
              <a:ln>
                <a:noFill/>
              </a:ln>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4" name="Oval 13">
            <a:extLst>
              <a:ext uri="{FF2B5EF4-FFF2-40B4-BE49-F238E27FC236}">
                <a16:creationId xmlns:a16="http://schemas.microsoft.com/office/drawing/2014/main" id="{D4AE4B3C-0B44-F154-3155-5CF90B6CC6DF}"/>
              </a:ext>
            </a:extLst>
          </p:cNvPr>
          <p:cNvSpPr/>
          <p:nvPr/>
        </p:nvSpPr>
        <p:spPr bwMode="auto">
          <a:xfrm>
            <a:off x="8472264" y="2780928"/>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Title 1">
            <a:extLst>
              <a:ext uri="{FF2B5EF4-FFF2-40B4-BE49-F238E27FC236}">
                <a16:creationId xmlns:a16="http://schemas.microsoft.com/office/drawing/2014/main" id="{3B88DAAF-FEC0-0DEB-1E67-083F56323E3D}"/>
              </a:ext>
            </a:extLst>
          </p:cNvPr>
          <p:cNvSpPr>
            <a:spLocks noGrp="1" noChangeArrowheads="1"/>
          </p:cNvSpPr>
          <p:nvPr>
            <p:ph type="title"/>
          </p:nvPr>
        </p:nvSpPr>
        <p:spPr>
          <a:xfrm>
            <a:off x="1007436" y="685802"/>
            <a:ext cx="10352617" cy="566060"/>
          </a:xfrm>
        </p:spPr>
        <p:txBody>
          <a:bodyPr wrap="square" anchor="ctr">
            <a:normAutofit fontScale="90000"/>
          </a:bodyPr>
          <a:lstStyle/>
          <a:p>
            <a:r>
              <a:rPr lang="en-US" dirty="0"/>
              <a:t>Interim Virtual Meeting (telecon) Schedule</a:t>
            </a:r>
            <a:endParaRPr lang="en-US" altLang="en-US" dirty="0"/>
          </a:p>
        </p:txBody>
      </p:sp>
      <p:sp>
        <p:nvSpPr>
          <p:cNvPr id="16" name="Arrow: Right 15">
            <a:extLst>
              <a:ext uri="{FF2B5EF4-FFF2-40B4-BE49-F238E27FC236}">
                <a16:creationId xmlns:a16="http://schemas.microsoft.com/office/drawing/2014/main" id="{51BA03B4-20CB-BC98-C89D-8D6C230261D4}"/>
              </a:ext>
            </a:extLst>
          </p:cNvPr>
          <p:cNvSpPr/>
          <p:nvPr/>
        </p:nvSpPr>
        <p:spPr bwMode="auto">
          <a:xfrm>
            <a:off x="623392" y="3861048"/>
            <a:ext cx="1008112" cy="64807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rgbClr val="FF0000"/>
                </a:solidFill>
                <a:effectLst/>
                <a:latin typeface="Tahoma" panose="020B0604030504040204" pitchFamily="34" charset="0"/>
                <a:ea typeface="Tahoma" panose="020B0604030504040204" pitchFamily="34" charset="0"/>
                <a:cs typeface="Tahoma" panose="020B0604030504040204" pitchFamily="34" charset="0"/>
              </a:rPr>
              <a:t>Next</a:t>
            </a:r>
          </a:p>
        </p:txBody>
      </p:sp>
      <p:sp>
        <p:nvSpPr>
          <p:cNvPr id="2" name="Oval 1">
            <a:extLst>
              <a:ext uri="{FF2B5EF4-FFF2-40B4-BE49-F238E27FC236}">
                <a16:creationId xmlns:a16="http://schemas.microsoft.com/office/drawing/2014/main" id="{72807EA8-49F2-9363-C70E-A5509C7501CE}"/>
              </a:ext>
            </a:extLst>
          </p:cNvPr>
          <p:cNvSpPr/>
          <p:nvPr/>
        </p:nvSpPr>
        <p:spPr bwMode="auto">
          <a:xfrm>
            <a:off x="5614452" y="2420020"/>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4" name="Oval 3">
            <a:extLst>
              <a:ext uri="{FF2B5EF4-FFF2-40B4-BE49-F238E27FC236}">
                <a16:creationId xmlns:a16="http://schemas.microsoft.com/office/drawing/2014/main" id="{50A06556-4E59-AB0C-86AC-6EA6AD98465D}"/>
              </a:ext>
            </a:extLst>
          </p:cNvPr>
          <p:cNvSpPr/>
          <p:nvPr/>
        </p:nvSpPr>
        <p:spPr bwMode="auto">
          <a:xfrm>
            <a:off x="5614452" y="2852936"/>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7" name="Oval 16">
            <a:extLst>
              <a:ext uri="{FF2B5EF4-FFF2-40B4-BE49-F238E27FC236}">
                <a16:creationId xmlns:a16="http://schemas.microsoft.com/office/drawing/2014/main" id="{7541ADD9-DB0E-6747-D184-479D8F4A6FD4}"/>
              </a:ext>
            </a:extLst>
          </p:cNvPr>
          <p:cNvSpPr/>
          <p:nvPr/>
        </p:nvSpPr>
        <p:spPr bwMode="auto">
          <a:xfrm>
            <a:off x="9552384" y="5301208"/>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9" name="TextBox 18">
            <a:extLst>
              <a:ext uri="{FF2B5EF4-FFF2-40B4-BE49-F238E27FC236}">
                <a16:creationId xmlns:a16="http://schemas.microsoft.com/office/drawing/2014/main" id="{200235C2-3AD9-E064-29C9-776AC368D803}"/>
              </a:ext>
            </a:extLst>
          </p:cNvPr>
          <p:cNvSpPr txBox="1"/>
          <p:nvPr/>
        </p:nvSpPr>
        <p:spPr>
          <a:xfrm>
            <a:off x="9979355" y="4772714"/>
            <a:ext cx="1634269" cy="923330"/>
          </a:xfrm>
          <a:prstGeom prst="rect">
            <a:avLst/>
          </a:prstGeom>
          <a:noFill/>
        </p:spPr>
        <p:txBody>
          <a:bodyPr wrap="square" rtlCol="0">
            <a:spAutoFit/>
          </a:bodyPr>
          <a:lstStyle/>
          <a:p>
            <a:r>
              <a:rPr lang="en-US" sz="1800" dirty="0">
                <a:solidFill>
                  <a:srgbClr val="C00000"/>
                </a:solidFill>
              </a:rPr>
              <a:t>06:00 PT</a:t>
            </a:r>
          </a:p>
          <a:p>
            <a:endParaRPr lang="en-US" sz="1800" dirty="0">
              <a:solidFill>
                <a:srgbClr val="C00000"/>
              </a:solidFill>
            </a:endParaRPr>
          </a:p>
          <a:p>
            <a:r>
              <a:rPr lang="en-US" sz="1800" dirty="0">
                <a:solidFill>
                  <a:schemeClr val="accent6">
                    <a:lumMod val="75000"/>
                  </a:schemeClr>
                </a:solidFill>
              </a:rPr>
              <a:t>22:00 PT</a:t>
            </a:r>
          </a:p>
        </p:txBody>
      </p:sp>
      <p:sp>
        <p:nvSpPr>
          <p:cNvPr id="20" name="Oval 19">
            <a:extLst>
              <a:ext uri="{FF2B5EF4-FFF2-40B4-BE49-F238E27FC236}">
                <a16:creationId xmlns:a16="http://schemas.microsoft.com/office/drawing/2014/main" id="{D55CEE01-86B4-F9F2-7E0E-D673FC608279}"/>
              </a:ext>
            </a:extLst>
          </p:cNvPr>
          <p:cNvSpPr/>
          <p:nvPr/>
        </p:nvSpPr>
        <p:spPr bwMode="auto">
          <a:xfrm>
            <a:off x="5614452" y="3228254"/>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1" name="Oval 20">
            <a:extLst>
              <a:ext uri="{FF2B5EF4-FFF2-40B4-BE49-F238E27FC236}">
                <a16:creationId xmlns:a16="http://schemas.microsoft.com/office/drawing/2014/main" id="{3B95765D-497C-4E0A-CC45-44FC3E878B3C}"/>
              </a:ext>
            </a:extLst>
          </p:cNvPr>
          <p:cNvSpPr/>
          <p:nvPr/>
        </p:nvSpPr>
        <p:spPr bwMode="auto">
          <a:xfrm>
            <a:off x="5614452" y="4039324"/>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2" name="Oval 21">
            <a:extLst>
              <a:ext uri="{FF2B5EF4-FFF2-40B4-BE49-F238E27FC236}">
                <a16:creationId xmlns:a16="http://schemas.microsoft.com/office/drawing/2014/main" id="{42853D9E-9EC6-FCBB-B00B-65548F76FBD6}"/>
              </a:ext>
            </a:extLst>
          </p:cNvPr>
          <p:cNvSpPr/>
          <p:nvPr/>
        </p:nvSpPr>
        <p:spPr bwMode="auto">
          <a:xfrm>
            <a:off x="8472264" y="2400161"/>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5428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5627-0196-C9CF-7CE7-E316C1B92B31}"/>
              </a:ext>
            </a:extLst>
          </p:cNvPr>
          <p:cNvSpPr>
            <a:spLocks noGrp="1"/>
          </p:cNvSpPr>
          <p:nvPr>
            <p:ph type="title"/>
          </p:nvPr>
        </p:nvSpPr>
        <p:spPr/>
        <p:txBody>
          <a:bodyPr/>
          <a:lstStyle/>
          <a:p>
            <a:r>
              <a:rPr lang="en-US" dirty="0"/>
              <a:t>Interim Virtual Meeting (telecon) Schedule</a:t>
            </a:r>
          </a:p>
        </p:txBody>
      </p:sp>
      <p:sp>
        <p:nvSpPr>
          <p:cNvPr id="5" name="Slide Number Placeholder 4">
            <a:extLst>
              <a:ext uri="{FF2B5EF4-FFF2-40B4-BE49-F238E27FC236}">
                <a16:creationId xmlns:a16="http://schemas.microsoft.com/office/drawing/2014/main" id="{AC1658AE-7307-D4D0-A6C6-BFCCED487B07}"/>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12</a:t>
            </a:fld>
            <a:endParaRPr lang="en-US" altLang="en-US"/>
          </a:p>
        </p:txBody>
      </p:sp>
      <p:graphicFrame>
        <p:nvGraphicFramePr>
          <p:cNvPr id="8" name="Table 7">
            <a:extLst>
              <a:ext uri="{FF2B5EF4-FFF2-40B4-BE49-F238E27FC236}">
                <a16:creationId xmlns:a16="http://schemas.microsoft.com/office/drawing/2014/main" id="{B0EE92C9-E914-0643-9744-FF9EE3211D71}"/>
              </a:ext>
            </a:extLst>
          </p:cNvPr>
          <p:cNvGraphicFramePr>
            <a:graphicFrameLocks noGrp="1"/>
          </p:cNvGraphicFramePr>
          <p:nvPr>
            <p:extLst>
              <p:ext uri="{D42A27DB-BD31-4B8C-83A1-F6EECF244321}">
                <p14:modId xmlns:p14="http://schemas.microsoft.com/office/powerpoint/2010/main" val="3898517282"/>
              </p:ext>
            </p:extLst>
          </p:nvPr>
        </p:nvGraphicFramePr>
        <p:xfrm>
          <a:off x="1847528" y="1844824"/>
          <a:ext cx="9073007" cy="3600401"/>
        </p:xfrm>
        <a:graphic>
          <a:graphicData uri="http://schemas.openxmlformats.org/drawingml/2006/table">
            <a:tbl>
              <a:tblPr firstRow="1" firstCol="1" bandRow="1">
                <a:tableStyleId>{5C22544A-7EE6-4342-B048-85BDC9FD1C3A}</a:tableStyleId>
              </a:tblPr>
              <a:tblGrid>
                <a:gridCol w="1853259">
                  <a:extLst>
                    <a:ext uri="{9D8B030D-6E8A-4147-A177-3AD203B41FA5}">
                      <a16:colId xmlns:a16="http://schemas.microsoft.com/office/drawing/2014/main" val="1247081102"/>
                    </a:ext>
                  </a:extLst>
                </a:gridCol>
                <a:gridCol w="1804937">
                  <a:extLst>
                    <a:ext uri="{9D8B030D-6E8A-4147-A177-3AD203B41FA5}">
                      <a16:colId xmlns:a16="http://schemas.microsoft.com/office/drawing/2014/main" val="3010754725"/>
                    </a:ext>
                  </a:extLst>
                </a:gridCol>
                <a:gridCol w="1804937">
                  <a:extLst>
                    <a:ext uri="{9D8B030D-6E8A-4147-A177-3AD203B41FA5}">
                      <a16:colId xmlns:a16="http://schemas.microsoft.com/office/drawing/2014/main" val="3608387899"/>
                    </a:ext>
                  </a:extLst>
                </a:gridCol>
                <a:gridCol w="1804937">
                  <a:extLst>
                    <a:ext uri="{9D8B030D-6E8A-4147-A177-3AD203B41FA5}">
                      <a16:colId xmlns:a16="http://schemas.microsoft.com/office/drawing/2014/main" val="3553012498"/>
                    </a:ext>
                  </a:extLst>
                </a:gridCol>
                <a:gridCol w="1804937">
                  <a:extLst>
                    <a:ext uri="{9D8B030D-6E8A-4147-A177-3AD203B41FA5}">
                      <a16:colId xmlns:a16="http://schemas.microsoft.com/office/drawing/2014/main" val="4252695995"/>
                    </a:ext>
                  </a:extLst>
                </a:gridCol>
              </a:tblGrid>
              <a:tr h="514343">
                <a:tc>
                  <a:txBody>
                    <a:bodyPr/>
                    <a:lstStyle/>
                    <a:p>
                      <a:pPr marL="0" marR="0">
                        <a:lnSpc>
                          <a:spcPct val="107000"/>
                        </a:lnSpc>
                        <a:spcBef>
                          <a:spcPts val="0"/>
                        </a:spcBef>
                        <a:spcAft>
                          <a:spcPts val="0"/>
                        </a:spcAft>
                      </a:pPr>
                      <a:r>
                        <a:rPr lang="en-US" sz="1800">
                          <a:effectLst/>
                        </a:rPr>
                        <a:t>Date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San Diego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Berlin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Beijing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Seoul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013440"/>
                  </a:ext>
                </a:extLst>
              </a:tr>
              <a:tr h="514343">
                <a:tc>
                  <a:txBody>
                    <a:bodyPr/>
                    <a:lstStyle/>
                    <a:p>
                      <a:pPr marL="0" marR="0">
                        <a:lnSpc>
                          <a:spcPct val="107000"/>
                        </a:lnSpc>
                        <a:spcBef>
                          <a:spcPts val="0"/>
                        </a:spcBef>
                        <a:spcAft>
                          <a:spcPts val="0"/>
                        </a:spcAft>
                      </a:pPr>
                      <a:r>
                        <a:rPr lang="en-US" sz="1800">
                          <a:effectLst/>
                        </a:rPr>
                        <a:t>July 25th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06:00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21:00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4680300"/>
                  </a:ext>
                </a:extLst>
              </a:tr>
              <a:tr h="514343">
                <a:tc>
                  <a:txBody>
                    <a:bodyPr/>
                    <a:lstStyle/>
                    <a:p>
                      <a:pPr marL="0" marR="0">
                        <a:lnSpc>
                          <a:spcPct val="107000"/>
                        </a:lnSpc>
                        <a:spcBef>
                          <a:spcPts val="0"/>
                        </a:spcBef>
                        <a:spcAft>
                          <a:spcPts val="0"/>
                        </a:spcAft>
                      </a:pPr>
                      <a:r>
                        <a:rPr lang="en-US" sz="1800">
                          <a:effectLst/>
                        </a:rPr>
                        <a:t>August 1st,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07:00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13:00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8807626"/>
                  </a:ext>
                </a:extLst>
              </a:tr>
              <a:tr h="514343">
                <a:tc>
                  <a:txBody>
                    <a:bodyPr/>
                    <a:lstStyle/>
                    <a:p>
                      <a:pPr marL="0" marR="0">
                        <a:lnSpc>
                          <a:spcPct val="107000"/>
                        </a:lnSpc>
                        <a:spcBef>
                          <a:spcPts val="0"/>
                        </a:spcBef>
                        <a:spcAft>
                          <a:spcPts val="0"/>
                        </a:spcAft>
                      </a:pPr>
                      <a:r>
                        <a:rPr lang="en-US" sz="1800">
                          <a:effectLst/>
                        </a:rPr>
                        <a:t>August 8th,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06:00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21:00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5701055"/>
                  </a:ext>
                </a:extLst>
              </a:tr>
              <a:tr h="514343">
                <a:tc>
                  <a:txBody>
                    <a:bodyPr/>
                    <a:lstStyle/>
                    <a:p>
                      <a:pPr marL="0" marR="0">
                        <a:lnSpc>
                          <a:spcPct val="107000"/>
                        </a:lnSpc>
                        <a:spcBef>
                          <a:spcPts val="0"/>
                        </a:spcBef>
                        <a:spcAft>
                          <a:spcPts val="0"/>
                        </a:spcAft>
                      </a:pPr>
                      <a:r>
                        <a:rPr lang="en-US" sz="1800">
                          <a:effectLst/>
                        </a:rPr>
                        <a:t>August 22nd,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07:00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13:00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7388742"/>
                  </a:ext>
                </a:extLst>
              </a:tr>
              <a:tr h="514343">
                <a:tc>
                  <a:txBody>
                    <a:bodyPr/>
                    <a:lstStyle/>
                    <a:p>
                      <a:pPr marL="0" marR="0">
                        <a:lnSpc>
                          <a:spcPct val="107000"/>
                        </a:lnSpc>
                        <a:spcBef>
                          <a:spcPts val="0"/>
                        </a:spcBef>
                        <a:spcAft>
                          <a:spcPts val="0"/>
                        </a:spcAft>
                      </a:pPr>
                      <a:r>
                        <a:rPr lang="en-US" sz="1800">
                          <a:effectLst/>
                        </a:rPr>
                        <a:t>August 29th,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06:00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21:00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3003646"/>
                  </a:ext>
                </a:extLst>
              </a:tr>
              <a:tr h="514343">
                <a:tc>
                  <a:txBody>
                    <a:bodyPr/>
                    <a:lstStyle/>
                    <a:p>
                      <a:pPr marL="0" marR="0">
                        <a:lnSpc>
                          <a:spcPct val="107000"/>
                        </a:lnSpc>
                        <a:spcBef>
                          <a:spcPts val="0"/>
                        </a:spcBef>
                        <a:spcAft>
                          <a:spcPts val="0"/>
                        </a:spcAft>
                      </a:pPr>
                      <a:r>
                        <a:rPr lang="en-US" sz="1800">
                          <a:effectLst/>
                        </a:rPr>
                        <a:t>September 5th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07:00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13:00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14:00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2755670"/>
                  </a:ext>
                </a:extLst>
              </a:tr>
            </a:tbl>
          </a:graphicData>
        </a:graphic>
      </p:graphicFrame>
    </p:spTree>
    <p:extLst>
      <p:ext uri="{BB962C8B-B14F-4D97-AF65-F5344CB8AC3E}">
        <p14:creationId xmlns:p14="http://schemas.microsoft.com/office/powerpoint/2010/main" val="3838012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3389312" y="5085184"/>
            <a:ext cx="5486400" cy="1160040"/>
          </a:xfrm>
        </p:spPr>
        <p:txBody>
          <a:bodyPr wrap="square" anchor="b">
            <a:normAutofit fontScale="90000"/>
          </a:bodyPr>
          <a:lstStyle/>
          <a:p>
            <a:pPr algn="ctr">
              <a:lnSpc>
                <a:spcPct val="150000"/>
              </a:lnSpc>
            </a:pP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5735639"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13</a:t>
            </a:fld>
            <a:endParaRPr lang="en-US" altLang="en-US">
              <a:solidFill>
                <a:schemeClr val="tx1"/>
              </a:solidFill>
            </a:endParaRPr>
          </a:p>
        </p:txBody>
      </p:sp>
      <p:pic>
        <p:nvPicPr>
          <p:cNvPr id="1026" name="Picture 2">
            <a:extLst>
              <a:ext uri="{FF2B5EF4-FFF2-40B4-BE49-F238E27FC236}">
                <a16:creationId xmlns:a16="http://schemas.microsoft.com/office/drawing/2014/main" id="{0843E33B-D1E0-276D-DD7F-27BCCCCA58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989" t="9338" r="15988" b="29330"/>
          <a:stretch/>
        </p:blipFill>
        <p:spPr bwMode="auto">
          <a:xfrm>
            <a:off x="2895600" y="734928"/>
            <a:ext cx="6309360" cy="4206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81807" y="2368898"/>
            <a:ext cx="7772400" cy="1470025"/>
          </a:xfrm>
        </p:spPr>
        <p:txBody>
          <a:bodyPr/>
          <a:lstStyle/>
          <a:p>
            <a:r>
              <a:rPr lang="en-US" dirty="0">
                <a:solidFill>
                  <a:srgbClr val="C00000"/>
                </a:solidFill>
              </a:rPr>
              <a:t>Task Group 15.4ab</a:t>
            </a:r>
            <a:br>
              <a:rPr lang="en-US" dirty="0">
                <a:solidFill>
                  <a:srgbClr val="C00000"/>
                </a:solidFill>
              </a:rPr>
            </a:br>
            <a:r>
              <a:rPr lang="en-US" sz="3600" dirty="0">
                <a:solidFill>
                  <a:srgbClr val="C00000"/>
                </a:solidFill>
              </a:rPr>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967607" y="4124672"/>
            <a:ext cx="6400800" cy="1752600"/>
          </a:xfrm>
        </p:spPr>
        <p:txBody>
          <a:bodyPr>
            <a:normAutofit fontScale="92500" lnSpcReduction="20000"/>
          </a:bodyPr>
          <a:lstStyle/>
          <a:p>
            <a:pPr algn="l"/>
            <a:r>
              <a:rPr lang="en-US" sz="2400" dirty="0">
                <a:solidFill>
                  <a:srgbClr val="C00000"/>
                </a:solidFill>
              </a:rPr>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5452550"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a:extLst>
              <a:ext uri="{FF2B5EF4-FFF2-40B4-BE49-F238E27FC236}">
                <a16:creationId xmlns:a16="http://schemas.microsoft.com/office/drawing/2014/main" id="{E26CDC32-C08F-4748-133A-FDCE5622DBC5}"/>
              </a:ext>
            </a:extLst>
          </p:cNvPr>
          <p:cNvSpPr txBox="1"/>
          <p:nvPr/>
        </p:nvSpPr>
        <p:spPr bwMode="auto">
          <a:xfrm rot="16200000">
            <a:off x="-982478" y="2920508"/>
            <a:ext cx="5616623" cy="1108738"/>
          </a:xfrm>
          <a:prstGeom prst="rect">
            <a:avLst/>
          </a:prstGeom>
          <a:solidFill>
            <a:srgbClr val="3399FF"/>
          </a:solidFill>
          <a:ln>
            <a:noFill/>
          </a:ln>
        </p:spPr>
        <p:txBody>
          <a:bodyPr vert="horz" wrap="square" lIns="92160" tIns="46080" rIns="92160" bIns="46080" numCol="1" anchor="t" anchorCtr="0" compatLnSpc="1">
            <a:prstTxWarp prst="textNoShape">
              <a:avLst/>
            </a:prstTxWarp>
            <a:normAutofit/>
          </a:bodyPr>
          <a:lstStyle/>
          <a:p>
            <a:pPr algn="ctr">
              <a:spcAft>
                <a:spcPts val="600"/>
              </a:spcAft>
              <a:buClr>
                <a:srgbClr val="000000"/>
              </a:buClr>
              <a:buSzPct val="100000"/>
              <a:buFont typeface="Times New Roman" panose="02020603050405020304" pitchFamily="18" charset="0"/>
            </a:pPr>
            <a:r>
              <a:rPr lang="en-US" sz="2400" dirty="0">
                <a:solidFill>
                  <a:srgbClr val="C00000"/>
                </a:solidFill>
                <a:latin typeface="+mn-lt"/>
              </a:rPr>
              <a:t>Mixed Mode 802 Plenary, July 2023</a:t>
            </a:r>
          </a:p>
          <a:p>
            <a:pPr algn="ctr">
              <a:spcAft>
                <a:spcPts val="600"/>
              </a:spcAft>
              <a:buClr>
                <a:srgbClr val="000000"/>
              </a:buClr>
              <a:buSzPct val="100000"/>
              <a:buFont typeface="Times New Roman" panose="02020603050405020304" pitchFamily="18" charset="0"/>
            </a:pPr>
            <a:endParaRPr lang="en-US" sz="2400" dirty="0">
              <a:solidFill>
                <a:srgbClr val="C00000"/>
              </a:solidFill>
              <a:latin typeface="+mn-lt"/>
            </a:endParaRPr>
          </a:p>
        </p:txBody>
      </p:sp>
      <p:pic>
        <p:nvPicPr>
          <p:cNvPr id="6" name="Picture 2" descr="Photo">
            <a:extLst>
              <a:ext uri="{FF2B5EF4-FFF2-40B4-BE49-F238E27FC236}">
                <a16:creationId xmlns:a16="http://schemas.microsoft.com/office/drawing/2014/main" id="{A0682303-206B-7FBC-6D35-3C836CB79A34}"/>
              </a:ext>
            </a:extLst>
          </p:cNvPr>
          <p:cNvPicPr>
            <a:picLocks noChangeAspect="1" noChangeArrowheads="1"/>
          </p:cNvPicPr>
          <p:nvPr/>
        </p:nvPicPr>
        <p:blipFill>
          <a:blip r:embed="rId3">
            <a:alphaModFix amt="43000"/>
            <a:extLst>
              <a:ext uri="{28A0092B-C50C-407E-A947-70E740481C1C}">
                <a14:useLocalDpi xmlns:a14="http://schemas.microsoft.com/office/drawing/2010/main" val="0"/>
              </a:ext>
            </a:extLst>
          </a:blip>
          <a:srcRect/>
          <a:stretch>
            <a:fillRect/>
          </a:stretch>
        </p:blipFill>
        <p:spPr bwMode="auto">
          <a:xfrm>
            <a:off x="2380200" y="666566"/>
            <a:ext cx="7488832" cy="56166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F012664-FB18-7970-8B20-D87D9E8B3006}"/>
              </a:ext>
            </a:extLst>
          </p:cNvPr>
          <p:cNvSpPr txBox="1"/>
          <p:nvPr/>
        </p:nvSpPr>
        <p:spPr bwMode="auto">
          <a:xfrm rot="16200000">
            <a:off x="7615088" y="2920508"/>
            <a:ext cx="5616623" cy="1108738"/>
          </a:xfrm>
          <a:prstGeom prst="rect">
            <a:avLst/>
          </a:prstGeom>
          <a:solidFill>
            <a:srgbClr val="3399FF"/>
          </a:solidFill>
          <a:ln>
            <a:noFill/>
          </a:ln>
        </p:spPr>
        <p:txBody>
          <a:bodyPr vert="horz" wrap="square" lIns="92160" tIns="46080" rIns="92160" bIns="46080" numCol="1" anchor="t" anchorCtr="0" compatLnSpc="1">
            <a:prstTxWarp prst="textNoShape">
              <a:avLst/>
            </a:prstTxWarp>
            <a:normAutofit/>
          </a:bodyPr>
          <a:lstStyle/>
          <a:p>
            <a:pPr algn="ctr">
              <a:spcAft>
                <a:spcPts val="600"/>
              </a:spcAft>
              <a:buClr>
                <a:srgbClr val="000000"/>
              </a:buClr>
              <a:buSzPct val="100000"/>
              <a:buFont typeface="Times New Roman" panose="02020603050405020304" pitchFamily="18" charset="0"/>
            </a:pPr>
            <a:endParaRPr lang="en-US" sz="2400" dirty="0">
              <a:solidFill>
                <a:srgbClr val="C00000"/>
              </a:solidFill>
              <a:latin typeface="+mn-lt"/>
            </a:endParaRPr>
          </a:p>
          <a:p>
            <a:pPr algn="ctr">
              <a:spcAft>
                <a:spcPts val="600"/>
              </a:spcAft>
              <a:buClr>
                <a:srgbClr val="000000"/>
              </a:buClr>
              <a:buSzPct val="100000"/>
              <a:buFont typeface="Times New Roman" panose="02020603050405020304" pitchFamily="18" charset="0"/>
            </a:pPr>
            <a:r>
              <a:rPr lang="en-US" sz="2400" dirty="0">
                <a:solidFill>
                  <a:srgbClr val="C00000"/>
                </a:solidFill>
                <a:latin typeface="+mn-lt"/>
              </a:rPr>
              <a:t>Live from Berlin Germany!</a:t>
            </a:r>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0"/>
            <a:ext cx="7764463" cy="654967"/>
          </a:xfrm>
        </p:spPr>
        <p:txBody>
          <a:bodyPr/>
          <a:lstStyle/>
          <a:p>
            <a:r>
              <a:rPr lang="en-US" dirty="0"/>
              <a:t>Useful Links</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480716"/>
            <a:ext cx="10369152" cy="2308324"/>
          </a:xfrm>
          <a:prstGeom prst="rect">
            <a:avLst/>
          </a:prstGeom>
          <a:noFill/>
        </p:spPr>
        <p:txBody>
          <a:bodyPr wrap="square">
            <a:spAutoFit/>
          </a:bodyPr>
          <a:lstStyle/>
          <a:p>
            <a:pPr algn="ctr"/>
            <a:r>
              <a:rPr lang="en-US" sz="2400" dirty="0">
                <a:solidFill>
                  <a:schemeClr val="tx1"/>
                </a:solidFill>
                <a:latin typeface="+mj-lt"/>
              </a:rPr>
              <a:t>Agenda: </a:t>
            </a:r>
            <a:r>
              <a:rPr lang="en-US" sz="2400" dirty="0">
                <a:solidFill>
                  <a:schemeClr val="tx1"/>
                </a:solidFill>
                <a:latin typeface="+mj-lt"/>
                <a:hlinkClick r:id="rId2"/>
              </a:rPr>
              <a:t>https://mentor.ieee.org/802.15/dcn/23/15-23-0305-08-04ab-july-2023-tg4ab-agenda.xlsx</a:t>
            </a:r>
            <a:endParaRPr lang="en-US" sz="2400" dirty="0">
              <a:solidFill>
                <a:schemeClr val="tx1"/>
              </a:solidFill>
              <a:latin typeface="+mj-lt"/>
            </a:endParaRPr>
          </a:p>
          <a:p>
            <a:pPr algn="ctr"/>
            <a:endParaRPr lang="en-US" sz="2400" dirty="0">
              <a:solidFill>
                <a:schemeClr val="tx1"/>
              </a:solidFill>
              <a:latin typeface="+mj-lt"/>
            </a:endParaRPr>
          </a:p>
          <a:p>
            <a:pPr algn="ctr"/>
            <a:r>
              <a:rPr lang="en-US" sz="2400" dirty="0">
                <a:solidFill>
                  <a:schemeClr val="tx1"/>
                </a:solidFill>
                <a:latin typeface="+mj-lt"/>
              </a:rPr>
              <a:t>Meeting Slides: </a:t>
            </a:r>
            <a:r>
              <a:rPr lang="en-US" sz="2400" dirty="0">
                <a:solidFill>
                  <a:schemeClr val="tx1"/>
                </a:solidFill>
                <a:latin typeface="+mj-lt"/>
                <a:hlinkClick r:id="rId3"/>
              </a:rPr>
              <a:t>https://mentor.ieee.org/802.15/dcn/23/15-23-0370-02-04ab-tg-15-4ab-july-2023-meeting-slides.pptx</a:t>
            </a: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Wingdings" panose="05000000000000000000" pitchFamily="2" charset="2"/>
              <a:buChar char="ü"/>
            </a:pPr>
            <a:r>
              <a:rPr lang="en-US" b="1" dirty="0">
                <a:solidFill>
                  <a:schemeClr val="accent1">
                    <a:lumMod val="50000"/>
                  </a:schemeClr>
                </a:solidFill>
              </a:rPr>
              <a:t>Refine and Complete TFDs for the baseline draft</a:t>
            </a:r>
          </a:p>
          <a:p>
            <a:pPr marL="457200" indent="-457200">
              <a:buFont typeface="Wingdings" panose="05000000000000000000" pitchFamily="2" charset="2"/>
              <a:buChar char="ü"/>
            </a:pPr>
            <a:r>
              <a:rPr lang="en-US" b="1" dirty="0">
                <a:solidFill>
                  <a:schemeClr val="accent1">
                    <a:lumMod val="50000"/>
                  </a:schemeClr>
                </a:solidFill>
              </a:rPr>
              <a:t>Refine and Complete TFDs for the baseline draft</a:t>
            </a:r>
          </a:p>
          <a:p>
            <a:pPr marL="457200" indent="-457200">
              <a:buFont typeface="Wingdings" panose="05000000000000000000" pitchFamily="2" charset="2"/>
              <a:buChar char="ü"/>
            </a:pPr>
            <a:r>
              <a:rPr lang="en-US" b="1" dirty="0">
                <a:solidFill>
                  <a:schemeClr val="accent1">
                    <a:lumMod val="50000"/>
                  </a:schemeClr>
                </a:solidFill>
              </a:rPr>
              <a:t>Plan for review and WG Comment collection</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3D623-D2ED-AD78-18A6-48C2AC0C42D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graphicFrame>
        <p:nvGraphicFramePr>
          <p:cNvPr id="2" name="Table 1">
            <a:extLst>
              <a:ext uri="{FF2B5EF4-FFF2-40B4-BE49-F238E27FC236}">
                <a16:creationId xmlns:a16="http://schemas.microsoft.com/office/drawing/2014/main" id="{15E09243-3BAB-51E5-D580-ACF0747CDB60}"/>
              </a:ext>
            </a:extLst>
          </p:cNvPr>
          <p:cNvGraphicFramePr>
            <a:graphicFrameLocks noGrp="1"/>
          </p:cNvGraphicFramePr>
          <p:nvPr>
            <p:extLst>
              <p:ext uri="{D42A27DB-BD31-4B8C-83A1-F6EECF244321}">
                <p14:modId xmlns:p14="http://schemas.microsoft.com/office/powerpoint/2010/main" val="2488741380"/>
              </p:ext>
            </p:extLst>
          </p:nvPr>
        </p:nvGraphicFramePr>
        <p:xfrm>
          <a:off x="911424" y="1920875"/>
          <a:ext cx="10297144" cy="3497580"/>
        </p:xfrm>
        <a:graphic>
          <a:graphicData uri="http://schemas.openxmlformats.org/drawingml/2006/table">
            <a:tbl>
              <a:tblPr>
                <a:tableStyleId>{5C22544A-7EE6-4342-B048-85BDC9FD1C3A}</a:tableStyleId>
              </a:tblPr>
              <a:tblGrid>
                <a:gridCol w="1080120">
                  <a:extLst>
                    <a:ext uri="{9D8B030D-6E8A-4147-A177-3AD203B41FA5}">
                      <a16:colId xmlns:a16="http://schemas.microsoft.com/office/drawing/2014/main" val="379567431"/>
                    </a:ext>
                  </a:extLst>
                </a:gridCol>
                <a:gridCol w="9217024">
                  <a:extLst>
                    <a:ext uri="{9D8B030D-6E8A-4147-A177-3AD203B41FA5}">
                      <a16:colId xmlns:a16="http://schemas.microsoft.com/office/drawing/2014/main" val="1405668830"/>
                    </a:ext>
                  </a:extLst>
                </a:gridCol>
              </a:tblGrid>
              <a:tr h="182880">
                <a:tc>
                  <a:txBody>
                    <a:bodyPr/>
                    <a:lstStyle/>
                    <a:p>
                      <a:pPr algn="l" fontAlgn="b"/>
                      <a:r>
                        <a:rPr lang="en-US" sz="1400" u="none" strike="noStrike" dirty="0">
                          <a:effectLst/>
                        </a:rPr>
                        <a:t>15-23-0185</a:t>
                      </a:r>
                      <a:endParaRPr lang="en-US" sz="1400" b="0" i="0" u="none" strike="noStrike" dirty="0">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2"/>
                        </a:rPr>
                        <a:t>https://mentor.ieee.org/802.15/dcn/23/15-23-0185-01-04ab-discussion-on-mms-mac-tfd.pptx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75074466"/>
                  </a:ext>
                </a:extLst>
              </a:tr>
              <a:tr h="182880">
                <a:tc>
                  <a:txBody>
                    <a:bodyPr/>
                    <a:lstStyle/>
                    <a:p>
                      <a:pPr algn="l" fontAlgn="b"/>
                      <a:r>
                        <a:rPr lang="en-US" sz="1400" u="none" strike="noStrike">
                          <a:effectLst/>
                        </a:rPr>
                        <a:t>15-23-0332</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3"/>
                        </a:rPr>
                        <a:t>https://mentor.ieee.org/802.15/dcn/23/15-23-0332-00-04ab-considerations-on-channel-order-in-frequency-stitching.pptx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27067089"/>
                  </a:ext>
                </a:extLst>
              </a:tr>
              <a:tr h="182880">
                <a:tc>
                  <a:txBody>
                    <a:bodyPr/>
                    <a:lstStyle/>
                    <a:p>
                      <a:pPr algn="l" fontAlgn="b"/>
                      <a:r>
                        <a:rPr lang="en-US" sz="1400" u="none" strike="noStrike">
                          <a:effectLst/>
                        </a:rPr>
                        <a:t>15-23-0331</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4"/>
                        </a:rPr>
                        <a:t>https://mentor.ieee.org/802.15/dcn/23/15-23-0331-00-04ab-follow-up-on-cir-scaling-and-quantization.pptx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38905849"/>
                  </a:ext>
                </a:extLst>
              </a:tr>
              <a:tr h="365760">
                <a:tc>
                  <a:txBody>
                    <a:bodyPr/>
                    <a:lstStyle/>
                    <a:p>
                      <a:pPr algn="l" fontAlgn="b"/>
                      <a:r>
                        <a:rPr lang="en-US" sz="1400" u="none" strike="noStrike">
                          <a:effectLst/>
                        </a:rPr>
                        <a:t>15-23-0334</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5"/>
                        </a:rPr>
                        <a:t>https://mentor.ieee.org/802.15/dcn/23/15-23-0334-00-04ab-public-advertisement-for-nba-uwb-mms-native-discovery-follow-up.pptx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62557435"/>
                  </a:ext>
                </a:extLst>
              </a:tr>
              <a:tr h="365760">
                <a:tc>
                  <a:txBody>
                    <a:bodyPr/>
                    <a:lstStyle/>
                    <a:p>
                      <a:pPr algn="l" fontAlgn="b"/>
                      <a:r>
                        <a:rPr lang="en-US" sz="1400" u="none" strike="noStrike">
                          <a:effectLst/>
                        </a:rPr>
                        <a:t>15-23-0327</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6"/>
                        </a:rPr>
                        <a:t>https://mentor.ieee.org/802.15/dcn/23/15-23-0327-00-04ab-way-forward-on-rif-waveform.ppthttps://mentor.ieee.org/802.15/dcn/23/15-23-0327-00-04ab-way-forward-on-rif-waveform.pptx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159907748"/>
                  </a:ext>
                </a:extLst>
              </a:tr>
              <a:tr h="182880">
                <a:tc>
                  <a:txBody>
                    <a:bodyPr/>
                    <a:lstStyle/>
                    <a:p>
                      <a:pPr algn="l" fontAlgn="b"/>
                      <a:r>
                        <a:rPr lang="en-US" sz="1400" u="none" strike="noStrike">
                          <a:effectLst/>
                        </a:rPr>
                        <a:t>15-23-0330</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7"/>
                        </a:rPr>
                        <a:t>https://mentor.ieee.org/802.15/dcn/23/15-23-0330-00-04ab-uwb-wake-up-burst-modulation-method.pptx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71065574"/>
                  </a:ext>
                </a:extLst>
              </a:tr>
              <a:tr h="182880">
                <a:tc>
                  <a:txBody>
                    <a:bodyPr/>
                    <a:lstStyle/>
                    <a:p>
                      <a:pPr algn="ctr" fontAlgn="b"/>
                      <a:r>
                        <a:rPr lang="en-US" sz="1400" u="none" strike="noStrike">
                          <a:effectLst/>
                        </a:rPr>
                        <a:t>15-23-0376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8"/>
                        </a:rPr>
                        <a:t>https://mentor.ieee.org/802.15/dcn/23/15-23-0376-01-04ab-post-processing-information-exchange-for-uwb-sensing.ppt</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54123467"/>
                  </a:ext>
                </a:extLst>
              </a:tr>
              <a:tr h="182880">
                <a:tc>
                  <a:txBody>
                    <a:bodyPr/>
                    <a:lstStyle/>
                    <a:p>
                      <a:pPr algn="ctr" fontAlgn="b"/>
                      <a:r>
                        <a:rPr lang="en-US" sz="1400" u="none" strike="noStrike">
                          <a:effectLst/>
                        </a:rPr>
                        <a:t>15-23-0373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9"/>
                        </a:rPr>
                        <a:t>https://mentor.ieee.org/802.15/dcn/23/15-23-0373-01-04ab-tfd-for-nb-assisted-data-communications.docx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61163756"/>
                  </a:ext>
                </a:extLst>
              </a:tr>
              <a:tr h="182880">
                <a:tc>
                  <a:txBody>
                    <a:bodyPr/>
                    <a:lstStyle/>
                    <a:p>
                      <a:pPr algn="ctr" fontAlgn="b"/>
                      <a:r>
                        <a:rPr lang="en-US" sz="1400" u="none" strike="noStrike">
                          <a:effectLst/>
                        </a:rPr>
                        <a:t>15-23-0372</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0"/>
                        </a:rPr>
                        <a:t>https://mentor.ieee.org/802.15/dcn/23/15-23-0372-00-04ab-uwb-based-report-in-nba-mms.docx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57705740"/>
                  </a:ext>
                </a:extLst>
              </a:tr>
              <a:tr h="182880">
                <a:tc>
                  <a:txBody>
                    <a:bodyPr/>
                    <a:lstStyle/>
                    <a:p>
                      <a:pPr algn="ctr" fontAlgn="b"/>
                      <a:r>
                        <a:rPr lang="en-US" sz="1400" u="none" strike="noStrike">
                          <a:effectLst/>
                        </a:rPr>
                        <a:t>15-23-0314</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1"/>
                        </a:rPr>
                        <a:t>https://mentor.ieee.org/802.15/dcn/23/15-23-0314-00-04ab-proposed-modifications-on-nba-uwb-mac-text-proposal.docx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74574660"/>
                  </a:ext>
                </a:extLst>
              </a:tr>
              <a:tr h="182880">
                <a:tc>
                  <a:txBody>
                    <a:bodyPr/>
                    <a:lstStyle/>
                    <a:p>
                      <a:pPr algn="ctr" fontAlgn="b"/>
                      <a:r>
                        <a:rPr lang="en-US" sz="1400" u="none" strike="noStrike">
                          <a:effectLst/>
                        </a:rPr>
                        <a:t>15-23-0335</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hlinkClick r:id="rId12"/>
                        </a:rPr>
                        <a:t>https://mentor.ieee.org/802.15/dcn/23/15-23-0335-00-04ab-text-proposal-for-15-4ab-secure-compressed-psdu.docx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58124496"/>
                  </a:ext>
                </a:extLst>
              </a:tr>
            </a:tbl>
          </a:graphicData>
        </a:graphic>
      </p:graphicFrame>
      <p:sp>
        <p:nvSpPr>
          <p:cNvPr id="3" name="Title 1">
            <a:extLst>
              <a:ext uri="{FF2B5EF4-FFF2-40B4-BE49-F238E27FC236}">
                <a16:creationId xmlns:a16="http://schemas.microsoft.com/office/drawing/2014/main" id="{5F087888-68BF-AB02-82AA-1538CBCC5E12}"/>
              </a:ext>
            </a:extLst>
          </p:cNvPr>
          <p:cNvSpPr>
            <a:spLocks noGrp="1"/>
          </p:cNvSpPr>
          <p:nvPr>
            <p:ph type="title"/>
          </p:nvPr>
        </p:nvSpPr>
        <p:spPr>
          <a:xfrm>
            <a:off x="1007436" y="685801"/>
            <a:ext cx="10352617" cy="754063"/>
          </a:xfrm>
        </p:spPr>
        <p:txBody>
          <a:bodyPr/>
          <a:lstStyle/>
          <a:p>
            <a:r>
              <a:rPr lang="en-US" dirty="0"/>
              <a:t>Technical Updates (1)</a:t>
            </a:r>
          </a:p>
        </p:txBody>
      </p:sp>
    </p:spTree>
    <p:extLst>
      <p:ext uri="{BB962C8B-B14F-4D97-AF65-F5344CB8AC3E}">
        <p14:creationId xmlns:p14="http://schemas.microsoft.com/office/powerpoint/2010/main" val="356885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3D623-D2ED-AD78-18A6-48C2AC0C42D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8" name="Table 7">
            <a:extLst>
              <a:ext uri="{FF2B5EF4-FFF2-40B4-BE49-F238E27FC236}">
                <a16:creationId xmlns:a16="http://schemas.microsoft.com/office/drawing/2014/main" id="{F4BEF334-9A60-EBEA-546B-15CB5B71507C}"/>
              </a:ext>
            </a:extLst>
          </p:cNvPr>
          <p:cNvGraphicFramePr>
            <a:graphicFrameLocks noGrp="1"/>
          </p:cNvGraphicFramePr>
          <p:nvPr>
            <p:extLst>
              <p:ext uri="{D42A27DB-BD31-4B8C-83A1-F6EECF244321}">
                <p14:modId xmlns:p14="http://schemas.microsoft.com/office/powerpoint/2010/main" val="1328937560"/>
              </p:ext>
            </p:extLst>
          </p:nvPr>
        </p:nvGraphicFramePr>
        <p:xfrm>
          <a:off x="983432" y="2092325"/>
          <a:ext cx="10369152" cy="3284220"/>
        </p:xfrm>
        <a:graphic>
          <a:graphicData uri="http://schemas.openxmlformats.org/drawingml/2006/table">
            <a:tbl>
              <a:tblPr>
                <a:tableStyleId>{5C22544A-7EE6-4342-B048-85BDC9FD1C3A}</a:tableStyleId>
              </a:tblPr>
              <a:tblGrid>
                <a:gridCol w="1373822">
                  <a:extLst>
                    <a:ext uri="{9D8B030D-6E8A-4147-A177-3AD203B41FA5}">
                      <a16:colId xmlns:a16="http://schemas.microsoft.com/office/drawing/2014/main" val="1246458982"/>
                    </a:ext>
                  </a:extLst>
                </a:gridCol>
                <a:gridCol w="8995330">
                  <a:extLst>
                    <a:ext uri="{9D8B030D-6E8A-4147-A177-3AD203B41FA5}">
                      <a16:colId xmlns:a16="http://schemas.microsoft.com/office/drawing/2014/main" val="2154677029"/>
                    </a:ext>
                  </a:extLst>
                </a:gridCol>
              </a:tblGrid>
              <a:tr h="182880">
                <a:tc>
                  <a:txBody>
                    <a:bodyPr/>
                    <a:lstStyle/>
                    <a:p>
                      <a:pPr algn="ctr" fontAlgn="b"/>
                      <a:r>
                        <a:rPr lang="en-US" sz="1400" u="none" strike="noStrike" dirty="0">
                          <a:effectLst/>
                        </a:rPr>
                        <a:t>15-23-0355</a:t>
                      </a:r>
                      <a:endParaRPr lang="en-US" sz="1400" b="0" i="0" u="none" strike="noStrike" dirty="0">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2"/>
                        </a:rPr>
                        <a:t>https://mentor.ieee.org/802.15/dcn/23/15-23-0355-00-04ab-multiple-rsf-transmission-in-a-slot-framework-proposal.docx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44743722"/>
                  </a:ext>
                </a:extLst>
              </a:tr>
              <a:tr h="182880">
                <a:tc>
                  <a:txBody>
                    <a:bodyPr/>
                    <a:lstStyle/>
                    <a:p>
                      <a:pPr algn="ctr" fontAlgn="b"/>
                      <a:r>
                        <a:rPr lang="en-US" sz="1400" u="none" strike="noStrike">
                          <a:effectLst/>
                        </a:rPr>
                        <a:t>15-23-0376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3"/>
                        </a:rPr>
                        <a:t>https://mentor.ieee.org/802.15/dcn/23/15-23-0376-01-04ab-post-processing-information-exchange-for-uwb-sensing.ppt</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11747018"/>
                  </a:ext>
                </a:extLst>
              </a:tr>
              <a:tr h="182880">
                <a:tc>
                  <a:txBody>
                    <a:bodyPr/>
                    <a:lstStyle/>
                    <a:p>
                      <a:pPr algn="ctr" fontAlgn="b"/>
                      <a:r>
                        <a:rPr lang="en-US" sz="1400" u="none" strike="noStrike">
                          <a:effectLst/>
                        </a:rPr>
                        <a:t>15-23-0337</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4"/>
                        </a:rPr>
                        <a:t>https://mentor.ieee.org/802.15/dcn/23/15-23-0337-00-04ab-grouped-responders.pptx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23328383"/>
                  </a:ext>
                </a:extLst>
              </a:tr>
              <a:tr h="182880">
                <a:tc>
                  <a:txBody>
                    <a:bodyPr/>
                    <a:lstStyle/>
                    <a:p>
                      <a:pPr algn="ctr" fontAlgn="b"/>
                      <a:r>
                        <a:rPr lang="en-US" sz="1400" u="none" strike="noStrike">
                          <a:effectLst/>
                        </a:rPr>
                        <a:t>15-23-0336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5"/>
                        </a:rPr>
                        <a:t>https://mentor.ieee.org/802.15/dcn/23/15-23-0336-00-04ab-ds-twr-with-mms-ranging.pptx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13347185"/>
                  </a:ext>
                </a:extLst>
              </a:tr>
              <a:tr h="182880">
                <a:tc>
                  <a:txBody>
                    <a:bodyPr/>
                    <a:lstStyle/>
                    <a:p>
                      <a:pPr algn="ctr" fontAlgn="b"/>
                      <a:r>
                        <a:rPr lang="en-US" sz="1400" u="none" strike="noStrike">
                          <a:effectLst/>
                        </a:rPr>
                        <a:t>15-23-0329</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6"/>
                        </a:rPr>
                        <a:t>https://mentor.ieee.org/802.15/dcn/23/15-23-0329-00-04ab-follow-up-on-the-cir-feedback-patterns.pptx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74754242"/>
                  </a:ext>
                </a:extLst>
              </a:tr>
              <a:tr h="365760">
                <a:tc>
                  <a:txBody>
                    <a:bodyPr/>
                    <a:lstStyle/>
                    <a:p>
                      <a:pPr algn="ctr" fontAlgn="b"/>
                      <a:r>
                        <a:rPr lang="en-US" sz="1400" u="none" strike="noStrike">
                          <a:effectLst/>
                        </a:rPr>
                        <a:t>15-23-0403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7"/>
                        </a:rPr>
                        <a:t>https://mentor.ieee.org/802.15/dcn/23/15-23-0403-00-04ab-optional-spreading-factor-l-16-for-ranging-integrity-fragments-rif.pptx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56371637"/>
                  </a:ext>
                </a:extLst>
              </a:tr>
              <a:tr h="182880">
                <a:tc>
                  <a:txBody>
                    <a:bodyPr/>
                    <a:lstStyle/>
                    <a:p>
                      <a:pPr algn="ctr" fontAlgn="b"/>
                      <a:r>
                        <a:rPr lang="en-US" sz="1400" u="none" strike="noStrike">
                          <a:effectLst/>
                        </a:rPr>
                        <a:t>15-23-0338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8"/>
                        </a:rPr>
                        <a:t>https://mentor.ieee.org/802.15/dcn/23/15-23-0338-01-04ab-nb-coexistence.pptx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60423657"/>
                  </a:ext>
                </a:extLst>
              </a:tr>
              <a:tr h="182880">
                <a:tc>
                  <a:txBody>
                    <a:bodyPr/>
                    <a:lstStyle/>
                    <a:p>
                      <a:pPr algn="ctr" fontAlgn="b"/>
                      <a:r>
                        <a:rPr lang="en-US" sz="1400" u="none" strike="noStrike">
                          <a:effectLst/>
                        </a:rPr>
                        <a:t>15-23-0308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rPr>
                        <a:t>https://mentor.ieee.org/802.15/dcn/23/15-23-0308-03-04ab-4ab-device-s-and-feature-sets.pptx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02793729"/>
                  </a:ext>
                </a:extLst>
              </a:tr>
              <a:tr h="182880">
                <a:tc>
                  <a:txBody>
                    <a:bodyPr/>
                    <a:lstStyle/>
                    <a:p>
                      <a:pPr algn="ctr" fontAlgn="b"/>
                      <a:r>
                        <a:rPr lang="en-US" sz="1400" u="none" strike="noStrike">
                          <a:effectLst/>
                        </a:rPr>
                        <a:t>15-23-0413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hlinkClick r:id="rId9"/>
                        </a:rPr>
                        <a:t>https://mentor.ieee.org/802.15/dcn/23/15-23-0413-00-04ab-summary-of-consensus-nba-uwb-mms-mac-updates.pptx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08540623"/>
                  </a:ext>
                </a:extLst>
              </a:tr>
              <a:tr h="182880">
                <a:tc>
                  <a:txBody>
                    <a:bodyPr/>
                    <a:lstStyle/>
                    <a:p>
                      <a:pPr algn="ctr" fontAlgn="b"/>
                      <a:r>
                        <a:rPr lang="en-US" sz="1400" u="none" strike="noStrike">
                          <a:effectLst/>
                        </a:rPr>
                        <a:t>15-22-0538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0"/>
                        </a:rPr>
                        <a:t>https://mentor.ieee.org/802.15/dcn/22/15-22-0538-06-04ab-proposal-of-sensing-framework.docx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68759403"/>
                  </a:ext>
                </a:extLst>
              </a:tr>
              <a:tr h="182880">
                <a:tc>
                  <a:txBody>
                    <a:bodyPr/>
                    <a:lstStyle/>
                    <a:p>
                      <a:pPr algn="ctr" fontAlgn="b"/>
                      <a:r>
                        <a:rPr lang="en-US" sz="1400" u="none" strike="noStrike">
                          <a:effectLst/>
                        </a:rPr>
                        <a:t>15-23-0296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rPr>
                        <a:t>https://mentor.ieee.org/802.15/dcn/23/15-23-0296-02-04ab-tfd-of-nb-cca-for-assisting-uwb-channel-access.docx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54562002"/>
                  </a:ext>
                </a:extLst>
              </a:tr>
            </a:tbl>
          </a:graphicData>
        </a:graphic>
      </p:graphicFrame>
      <p:sp>
        <p:nvSpPr>
          <p:cNvPr id="9" name="Title 1">
            <a:extLst>
              <a:ext uri="{FF2B5EF4-FFF2-40B4-BE49-F238E27FC236}">
                <a16:creationId xmlns:a16="http://schemas.microsoft.com/office/drawing/2014/main" id="{B2A7F677-6723-6110-1E09-A7A8CD0D8ED4}"/>
              </a:ext>
            </a:extLst>
          </p:cNvPr>
          <p:cNvSpPr>
            <a:spLocks noGrp="1"/>
          </p:cNvSpPr>
          <p:nvPr>
            <p:ph type="title"/>
          </p:nvPr>
        </p:nvSpPr>
        <p:spPr>
          <a:xfrm>
            <a:off x="1007436" y="685801"/>
            <a:ext cx="10352617" cy="754063"/>
          </a:xfrm>
        </p:spPr>
        <p:txBody>
          <a:bodyPr/>
          <a:lstStyle/>
          <a:p>
            <a:r>
              <a:rPr lang="en-US" dirty="0"/>
              <a:t>Technical Updates (2)</a:t>
            </a:r>
          </a:p>
        </p:txBody>
      </p:sp>
    </p:spTree>
    <p:extLst>
      <p:ext uri="{BB962C8B-B14F-4D97-AF65-F5344CB8AC3E}">
        <p14:creationId xmlns:p14="http://schemas.microsoft.com/office/powerpoint/2010/main" val="1355589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 26</a:t>
                      </a: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4745072" y="2101427"/>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3233684" y="1371602"/>
            <a:ext cx="5823347" cy="398621"/>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extLst>
              <p:ext uri="{D42A27DB-BD31-4B8C-83A1-F6EECF244321}">
                <p14:modId xmlns:p14="http://schemas.microsoft.com/office/powerpoint/2010/main" val="1838951851"/>
              </p:ext>
            </p:extLst>
          </p:nvPr>
        </p:nvGraphicFramePr>
        <p:xfrm>
          <a:off x="3575720" y="2754219"/>
          <a:ext cx="6048673" cy="3339077"/>
        </p:xfrm>
        <a:graphic>
          <a:graphicData uri="http://schemas.openxmlformats.org/drawingml/2006/table">
            <a:tbl>
              <a:tblPr>
                <a:tableStyleId>{5C22544A-7EE6-4342-B048-85BDC9FD1C3A}</a:tableStyleId>
              </a:tblPr>
              <a:tblGrid>
                <a:gridCol w="2774205">
                  <a:extLst>
                    <a:ext uri="{9D8B030D-6E8A-4147-A177-3AD203B41FA5}">
                      <a16:colId xmlns:a16="http://schemas.microsoft.com/office/drawing/2014/main" val="4020299781"/>
                    </a:ext>
                  </a:extLst>
                </a:gridCol>
                <a:gridCol w="1637234">
                  <a:extLst>
                    <a:ext uri="{9D8B030D-6E8A-4147-A177-3AD203B41FA5}">
                      <a16:colId xmlns:a16="http://schemas.microsoft.com/office/drawing/2014/main" val="1015812903"/>
                    </a:ext>
                  </a:extLst>
                </a:gridCol>
                <a:gridCol w="1637234">
                  <a:extLst>
                    <a:ext uri="{9D8B030D-6E8A-4147-A177-3AD203B41FA5}">
                      <a16:colId xmlns:a16="http://schemas.microsoft.com/office/drawing/2014/main" val="433678205"/>
                    </a:ext>
                  </a:extLst>
                </a:gridCol>
              </a:tblGrid>
              <a:tr h="222572">
                <a:tc>
                  <a:txBody>
                    <a:bodyPr/>
                    <a:lstStyle/>
                    <a:p>
                      <a:pPr algn="l" fontAlgn="b"/>
                      <a:endParaRPr lang="en-US" sz="12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222572">
                <a:tc>
                  <a:txBody>
                    <a:bodyPr/>
                    <a:lstStyle/>
                    <a:p>
                      <a:pPr algn="l" fontAlgn="b"/>
                      <a:r>
                        <a:rPr lang="en-US" sz="1200" u="none" strike="noStrike" dirty="0">
                          <a:effectLst/>
                        </a:rPr>
                        <a:t>Call for proposals</a:t>
                      </a:r>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437806">
                <a:tc>
                  <a:txBody>
                    <a:bodyPr/>
                    <a:lstStyle/>
                    <a:p>
                      <a:pPr algn="l" fontAlgn="b"/>
                      <a:r>
                        <a:rPr lang="en-US" sz="1200" u="none" strike="noStrike" dirty="0">
                          <a:effectLst/>
                        </a:rPr>
                        <a:t>Cut-off for new features (high level feature set), PHY</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43780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Cut-off for new features (high level feature set), MAC</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267095">
                <a:tc>
                  <a:txBody>
                    <a:bodyPr/>
                    <a:lstStyle/>
                    <a:p>
                      <a:pPr algn="l" fontAlgn="b"/>
                      <a:r>
                        <a:rPr lang="en-US" sz="1200" u="none" strike="noStrike" dirty="0">
                          <a:effectLst/>
                          <a:highlight>
                            <a:srgbClr val="FFFF00"/>
                          </a:highlight>
                        </a:rPr>
                        <a:t>Draft 0</a:t>
                      </a:r>
                      <a:endParaRPr lang="en-US" sz="1200" b="0" i="0" u="none" strike="noStrike" dirty="0">
                        <a:solidFill>
                          <a:srgbClr val="000000"/>
                        </a:solidFill>
                        <a:effectLst/>
                        <a:highlight>
                          <a:srgbClr val="FFFF00"/>
                        </a:highlight>
                        <a:latin typeface="Calibri" panose="020F0502020204030204" pitchFamily="34" charset="0"/>
                      </a:endParaRP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 </a:t>
                      </a:r>
                      <a:r>
                        <a:rPr lang="en-US" sz="1200" b="0" i="0" u="none" strike="sngStrike" dirty="0">
                          <a:solidFill>
                            <a:srgbClr val="000000"/>
                          </a:solidFill>
                          <a:effectLst/>
                          <a:highlight>
                            <a:srgbClr val="FFFF00"/>
                          </a:highlight>
                          <a:latin typeface="Calibri" panose="020F0502020204030204" pitchFamily="34" charset="0"/>
                        </a:rPr>
                        <a:t>March</a:t>
                      </a:r>
                      <a:r>
                        <a:rPr lang="en-US" sz="1200" b="0" i="0" u="none" strike="noStrike" dirty="0">
                          <a:solidFill>
                            <a:srgbClr val="000000"/>
                          </a:solidFill>
                          <a:effectLst/>
                          <a:highlight>
                            <a:srgbClr val="FFFF00"/>
                          </a:highlight>
                          <a:latin typeface="Calibri" panose="020F0502020204030204" pitchFamily="34" charset="0"/>
                        </a:rPr>
                        <a:t> </a:t>
                      </a:r>
                      <a:r>
                        <a:rPr lang="en-US" sz="1200" b="1" i="0" u="none" strike="noStrike" dirty="0">
                          <a:solidFill>
                            <a:srgbClr val="FF0000"/>
                          </a:solidFill>
                          <a:effectLst/>
                          <a:highlight>
                            <a:srgbClr val="FFFF00"/>
                          </a:highlight>
                          <a:latin typeface="Calibri" panose="020F0502020204030204" pitchFamily="34" charset="0"/>
                        </a:rPr>
                        <a:t>May</a:t>
                      </a:r>
                      <a:r>
                        <a:rPr lang="en-US" sz="1200" b="0" i="0" u="none" strike="noStrike" dirty="0">
                          <a:solidFill>
                            <a:srgbClr val="000000"/>
                          </a:solidFill>
                          <a:effectLst/>
                          <a:highlight>
                            <a:srgbClr val="FFFF00"/>
                          </a:highlight>
                          <a:latin typeface="Calibri" panose="020F0502020204030204" pitchFamily="34" charset="0"/>
                        </a:rPr>
                        <a:t> 2023</a:t>
                      </a:r>
                    </a:p>
                  </a:txBody>
                  <a:tcPr marL="5715" marR="5715" marT="571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1737940"/>
                  </a:ext>
                </a:extLst>
              </a:tr>
              <a:tr h="437806">
                <a:tc>
                  <a:txBody>
                    <a:bodyPr/>
                    <a:lstStyle/>
                    <a:p>
                      <a:pPr algn="l" fontAlgn="b"/>
                      <a:r>
                        <a:rPr lang="en-US" sz="1200" u="none" strike="noStrike" dirty="0">
                          <a:effectLst/>
                        </a:rPr>
                        <a:t>TG draft review and revision complete</a:t>
                      </a:r>
                      <a:endParaRPr lang="en-US" sz="1200" b="0" i="0" u="none" strike="noStrike" dirty="0">
                        <a:solidFill>
                          <a:srgbClr val="000000"/>
                        </a:solidFill>
                        <a:effectLst/>
                        <a:latin typeface="Calibri" panose="020F0502020204030204" pitchFamily="34" charset="0"/>
                      </a:endParaRPr>
                    </a:p>
                  </a:txBody>
                  <a:tcPr marL="5715" marR="5715" marT="571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Mar-June 2023</a:t>
                      </a:r>
                    </a:p>
                  </a:txBody>
                  <a:tcPr marL="5715" marR="5715" marT="571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108333"/>
                  </a:ext>
                </a:extLst>
              </a:tr>
              <a:tr h="653042">
                <a:tc>
                  <a:txBody>
                    <a:bodyPr/>
                    <a:lstStyle/>
                    <a:p>
                      <a:pPr algn="l" fontAlgn="b"/>
                      <a:r>
                        <a:rPr lang="en-US" sz="1200" u="none" strike="noStrike" dirty="0">
                          <a:effectLst/>
                        </a:rPr>
                        <a:t>Working group pre-ballot review and comment collection commence</a:t>
                      </a:r>
                      <a:endParaRPr lang="en-US" sz="1200" b="0" i="0" u="none" strike="noStrike" dirty="0">
                        <a:solidFill>
                          <a:srgbClr val="000000"/>
                        </a:solidFill>
                        <a:effectLst/>
                        <a:latin typeface="Calibri" panose="020F0502020204030204" pitchFamily="34" charset="0"/>
                      </a:endParaRPr>
                    </a:p>
                  </a:txBody>
                  <a:tcPr marL="5715" marR="5715" marT="571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July 2023</a:t>
                      </a:r>
                    </a:p>
                  </a:txBody>
                  <a:tcPr marL="5715" marR="5715" marT="571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1787359"/>
                  </a:ext>
                </a:extLst>
              </a:tr>
              <a:tr h="437806">
                <a:tc>
                  <a:txBody>
                    <a:bodyPr/>
                    <a:lstStyle/>
                    <a:p>
                      <a:pPr algn="l" fontAlgn="b"/>
                      <a:r>
                        <a:rPr lang="en-US" sz="1200" u="none" strike="noStrike" dirty="0">
                          <a:effectLst/>
                        </a:rPr>
                        <a:t>First letter ballot</a:t>
                      </a:r>
                      <a:endParaRPr lang="en-US" sz="1200" b="0" i="0" u="none" strike="noStrike" dirty="0">
                        <a:solidFill>
                          <a:srgbClr val="000000"/>
                        </a:solidFill>
                        <a:effectLst/>
                        <a:latin typeface="Calibri" panose="020F0502020204030204" pitchFamily="34" charset="0"/>
                      </a:endParaRP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Oct 2023 [</a:t>
                      </a:r>
                      <a:r>
                        <a:rPr lang="en-US" sz="1200" b="1" i="0" u="none" strike="noStrike" dirty="0">
                          <a:solidFill>
                            <a:srgbClr val="000000"/>
                          </a:solidFill>
                          <a:effectLst/>
                          <a:highlight>
                            <a:srgbClr val="FFFF00"/>
                          </a:highlight>
                          <a:latin typeface="Calibri" panose="020F0502020204030204" pitchFamily="34" charset="0"/>
                        </a:rPr>
                        <a:t>November</a:t>
                      </a:r>
                      <a:r>
                        <a:rPr lang="en-US" sz="1200" b="0" i="0" u="none" strike="noStrike" dirty="0">
                          <a:solidFill>
                            <a:srgbClr val="000000"/>
                          </a:solidFill>
                          <a:effectLst/>
                          <a:highlight>
                            <a:srgbClr val="FFFF00"/>
                          </a:highlight>
                          <a:latin typeface="Calibri" panose="020F0502020204030204" pitchFamily="34" charset="0"/>
                        </a:rPr>
                        <a:t>]</a:t>
                      </a:r>
                    </a:p>
                  </a:txBody>
                  <a:tcPr marL="5715" marR="5715" marT="571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50380359"/>
                  </a:ext>
                </a:extLst>
              </a:tr>
              <a:tr h="22257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724214" y="2240869"/>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2063552" y="4423757"/>
            <a:ext cx="1249824" cy="905270"/>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dirty="0">
              <a:solidFill>
                <a:srgbClr val="C00000"/>
              </a:solidFill>
              <a:highlight>
                <a:srgbClr val="FF0000"/>
              </a:highlight>
              <a:latin typeface="Times New Roman" charset="0"/>
              <a:ea typeface="ＭＳ Ｐゴシック" charset="0"/>
              <a:cs typeface="ＭＳ Ｐゴシック" charset="0"/>
            </a:endParaRPr>
          </a:p>
        </p:txBody>
      </p:sp>
      <p:sp>
        <p:nvSpPr>
          <p:cNvPr id="3" name="Left Brace 2">
            <a:extLst>
              <a:ext uri="{FF2B5EF4-FFF2-40B4-BE49-F238E27FC236}">
                <a16:creationId xmlns:a16="http://schemas.microsoft.com/office/drawing/2014/main" id="{C824A758-784A-B276-8505-4F45616B17C9}"/>
              </a:ext>
            </a:extLst>
          </p:cNvPr>
          <p:cNvSpPr/>
          <p:nvPr/>
        </p:nvSpPr>
        <p:spPr bwMode="auto">
          <a:xfrm>
            <a:off x="3313376" y="4365104"/>
            <a:ext cx="262344" cy="1008112"/>
          </a:xfrm>
          <a:prstGeom prst="leftBrac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38100">
                <a:solidFill>
                  <a:schemeClr val="tx1">
                    <a:lumMod val="95000"/>
                    <a:lumOff val="5000"/>
                  </a:schemeClr>
                </a:solidFill>
              </a:ln>
              <a:no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61428</TotalTime>
  <Words>1212</Words>
  <Application>Microsoft Office PowerPoint</Application>
  <PresentationFormat>Widescreen</PresentationFormat>
  <Paragraphs>249</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Tahoma</vt:lpstr>
      <vt:lpstr>Times New Roman</vt:lpstr>
      <vt:lpstr>Wingdings</vt:lpstr>
      <vt:lpstr>Office Theme</vt:lpstr>
      <vt:lpstr>PowerPoint Presentation</vt:lpstr>
      <vt:lpstr>Task Group 15.4ab Next Generation UWB Amendment</vt:lpstr>
      <vt:lpstr>Task Group Organization </vt:lpstr>
      <vt:lpstr>Useful Links</vt:lpstr>
      <vt:lpstr>Session Objectives</vt:lpstr>
      <vt:lpstr>Technical Updates (1)</vt:lpstr>
      <vt:lpstr>Technical Updates (2)</vt:lpstr>
      <vt:lpstr>Project Schedule (working baseline)</vt:lpstr>
      <vt:lpstr>Schedule Major Milestones</vt:lpstr>
      <vt:lpstr>Next Steps</vt:lpstr>
      <vt:lpstr>Interim Virtual Meeting (telecon) Schedule</vt:lpstr>
      <vt:lpstr>Interim Virtual Meeting (telecon) Schedule</vt:lpstr>
      <vt:lpstr>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289</cp:revision>
  <cp:lastPrinted>2000-03-07T00:55:37Z</cp:lastPrinted>
  <dcterms:created xsi:type="dcterms:W3CDTF">2016-01-17T22:48:36Z</dcterms:created>
  <dcterms:modified xsi:type="dcterms:W3CDTF">2023-07-13T16:44:48Z</dcterms:modified>
  <cp:category/>
</cp:coreProperties>
</file>