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359" r:id="rId2"/>
    <p:sldId id="363" r:id="rId3"/>
    <p:sldId id="380" r:id="rId4"/>
    <p:sldId id="364" r:id="rId5"/>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55" autoAdjust="0"/>
    <p:restoredTop sz="94676" autoAdjust="0"/>
  </p:normalViewPr>
  <p:slideViewPr>
    <p:cSldViewPr>
      <p:cViewPr varScale="1">
        <p:scale>
          <a:sx n="67" d="100"/>
          <a:sy n="67" d="100"/>
        </p:scale>
        <p:origin x="812"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46" d="100"/>
          <a:sy n="46" d="100"/>
        </p:scale>
        <p:origin x="1796"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
        <p:nvSpPr>
          <p:cNvPr id="8" name="Rectangle 5">
            <a:extLst>
              <a:ext uri="{FF2B5EF4-FFF2-40B4-BE49-F238E27FC236}">
                <a16:creationId xmlns:a16="http://schemas.microsoft.com/office/drawing/2014/main" id="{12AC5FFF-9316-BA20-E3B3-38A4872F4735}"/>
              </a:ext>
            </a:extLst>
          </p:cNvPr>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r>
              <a:rPr lang="en-US" dirty="0"/>
              <a:t>Clint Powell, Meta Platforms</a:t>
            </a:r>
          </a:p>
        </p:txBody>
      </p:sp>
    </p:spTree>
    <p:extLst>
      <p:ext uri="{BB962C8B-B14F-4D97-AF65-F5344CB8AC3E}">
        <p14:creationId xmlns:p14="http://schemas.microsoft.com/office/powerpoint/2010/main" val="37311294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802.15-23-0420-01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685800" y="413854"/>
            <a:ext cx="15255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July 2023</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6324600" y="6469556"/>
            <a:ext cx="22062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Clint Powell, HID Global</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603DF08F-AF75-5B69-551A-4CFE550B0D7B}"/>
              </a:ext>
            </a:extLst>
          </p:cNvPr>
          <p:cNvSpPr>
            <a:spLocks noChangeArrowheads="1"/>
          </p:cNvSpPr>
          <p:nvPr/>
        </p:nvSpPr>
        <p:spPr bwMode="auto">
          <a:xfrm>
            <a:off x="152400" y="1043731"/>
            <a:ext cx="87630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endParaRPr lang="en-US" altLang="en-US" sz="1600" b="1"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802.15-WG SG SUN PHY Motion for 802 LMSC Closing July 2023</a:t>
            </a:r>
            <a:r>
              <a:rPr lang="en-US" altLang="en-US" sz="1600" dirty="0">
                <a:solidFill>
                  <a:schemeClr val="tx2"/>
                </a:solidFill>
              </a:rPr>
              <a:t>]</a:t>
            </a:r>
          </a:p>
          <a:p>
            <a:r>
              <a:rPr lang="en-US" altLang="en-US" sz="1600" b="1" dirty="0">
                <a:solidFill>
                  <a:schemeClr val="tx2"/>
                </a:solidFill>
              </a:rPr>
              <a:t>Date Submitted: </a:t>
            </a:r>
            <a:r>
              <a:rPr lang="en-US" altLang="en-US" sz="1600" dirty="0">
                <a:solidFill>
                  <a:schemeClr val="tx2"/>
                </a:solidFill>
              </a:rPr>
              <a:t>[13 July, 2023]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Clint Powell</a:t>
            </a:r>
            <a:r>
              <a:rPr lang="en-US" altLang="en-US" sz="1600" dirty="0">
                <a:solidFill>
                  <a:schemeClr val="tx2"/>
                </a:solidFill>
              </a:rPr>
              <a:t>] Company [</a:t>
            </a:r>
            <a:r>
              <a:rPr lang="en-US" altLang="en-US" sz="1600" dirty="0">
                <a:solidFill>
                  <a:srgbClr val="FF0000"/>
                </a:solidFill>
              </a:rPr>
              <a:t>HID Global</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Add address Street, City, PC, Province/State, Country</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Add telephone number</a:t>
            </a:r>
            <a:r>
              <a:rPr lang="en-US" altLang="en-US" sz="1600" dirty="0">
                <a:solidFill>
                  <a:schemeClr val="tx2"/>
                </a:solidFill>
              </a:rPr>
              <a:t>], FAX: [</a:t>
            </a:r>
            <a:r>
              <a:rPr lang="en-US" altLang="en-US" sz="1600" dirty="0">
                <a:solidFill>
                  <a:srgbClr val="FF0000"/>
                </a:solidFill>
              </a:rPr>
              <a:t>Add FAX number</a:t>
            </a:r>
            <a:r>
              <a:rPr lang="en-US" altLang="en-US" sz="1600" dirty="0">
                <a:solidFill>
                  <a:schemeClr val="tx2"/>
                </a:solidFill>
              </a:rPr>
              <a:t>], E-Mail:[cpowell@ieee.org]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If this is a proposed revision, cite the original document.</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Motion for 802.15 WG at 802 LMSC closing]</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Description of what the author wants P802.15 to do with the information in the document</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34134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2</a:t>
            </a:fld>
            <a:endParaRPr lang="en-US" dirty="0"/>
          </a:p>
        </p:txBody>
      </p:sp>
      <p:sp>
        <p:nvSpPr>
          <p:cNvPr id="2" name="Rectangle 2">
            <a:extLst>
              <a:ext uri="{FF2B5EF4-FFF2-40B4-BE49-F238E27FC236}">
                <a16:creationId xmlns:a16="http://schemas.microsoft.com/office/drawing/2014/main" id="{229A0C7A-0D40-AB53-8635-31FB1FB8B830}"/>
              </a:ext>
            </a:extLst>
          </p:cNvPr>
          <p:cNvSpPr>
            <a:spLocks noGrp="1" noChangeArrowheads="1"/>
          </p:cNvSpPr>
          <p:nvPr>
            <p:ph type="ctrTitle"/>
          </p:nvPr>
        </p:nvSpPr>
        <p:spPr>
          <a:xfrm>
            <a:off x="685800" y="2286000"/>
            <a:ext cx="7772400" cy="1143000"/>
          </a:xfrm>
        </p:spPr>
        <p:txBody>
          <a:bodyPr anchor="ctr"/>
          <a:lstStyle/>
          <a:p>
            <a:r>
              <a:rPr lang="en-US" altLang="en-US" sz="3600" dirty="0"/>
              <a:t>802 LMSC Closing Plenary</a:t>
            </a:r>
            <a:br>
              <a:rPr lang="en-US" altLang="en-US" sz="3600" dirty="0"/>
            </a:br>
            <a:r>
              <a:rPr lang="en-US" altLang="en-US" sz="3600" dirty="0"/>
              <a:t>July 2023</a:t>
            </a:r>
          </a:p>
        </p:txBody>
      </p:sp>
      <p:sp>
        <p:nvSpPr>
          <p:cNvPr id="3" name="Rectangle 3">
            <a:extLst>
              <a:ext uri="{FF2B5EF4-FFF2-40B4-BE49-F238E27FC236}">
                <a16:creationId xmlns:a16="http://schemas.microsoft.com/office/drawing/2014/main" id="{2C996E02-85FA-19C3-0259-C8EEEA62854D}"/>
              </a:ext>
            </a:extLst>
          </p:cNvPr>
          <p:cNvSpPr>
            <a:spLocks noGrp="1" noChangeArrowheads="1"/>
          </p:cNvSpPr>
          <p:nvPr>
            <p:ph type="subTitle" idx="1"/>
          </p:nvPr>
        </p:nvSpPr>
        <p:spPr>
          <a:xfrm>
            <a:off x="1371600" y="3886200"/>
            <a:ext cx="6400800" cy="1752600"/>
          </a:xfrm>
        </p:spPr>
        <p:txBody>
          <a:bodyPr/>
          <a:lstStyle/>
          <a:p>
            <a:r>
              <a:rPr lang="en-US" altLang="en-US" sz="3200" dirty="0"/>
              <a:t>802.15 WG</a:t>
            </a:r>
            <a:br>
              <a:rPr lang="en-US" altLang="en-US" sz="3200" dirty="0"/>
            </a:br>
            <a:r>
              <a:rPr lang="en-US" altLang="en-US" sz="3200" dirty="0"/>
              <a:t>(</a:t>
            </a:r>
            <a:r>
              <a:rPr lang="en-US" altLang="en-US" dirty="0"/>
              <a:t>N</a:t>
            </a:r>
            <a:r>
              <a:rPr lang="en-US" altLang="en-US" sz="3200" dirty="0"/>
              <a:t>on-Consent) Motion</a:t>
            </a:r>
          </a:p>
        </p:txBody>
      </p:sp>
    </p:spTree>
    <p:extLst>
      <p:ext uri="{BB962C8B-B14F-4D97-AF65-F5344CB8AC3E}">
        <p14:creationId xmlns:p14="http://schemas.microsoft.com/office/powerpoint/2010/main" val="1816846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3</a:t>
            </a:fld>
            <a:endParaRPr lang="en-US" dirty="0"/>
          </a:p>
        </p:txBody>
      </p:sp>
      <p:sp>
        <p:nvSpPr>
          <p:cNvPr id="4" name="Rectangle 3">
            <a:extLst>
              <a:ext uri="{FF2B5EF4-FFF2-40B4-BE49-F238E27FC236}">
                <a16:creationId xmlns:a16="http://schemas.microsoft.com/office/drawing/2014/main" id="{E12A13A7-9F47-BC28-F79E-60F8BE325128}"/>
              </a:ext>
            </a:extLst>
          </p:cNvPr>
          <p:cNvSpPr/>
          <p:nvPr/>
        </p:nvSpPr>
        <p:spPr>
          <a:xfrm>
            <a:off x="304800" y="1371600"/>
            <a:ext cx="8534400" cy="5047536"/>
          </a:xfrm>
          <a:prstGeom prst="rect">
            <a:avLst/>
          </a:prstGeom>
        </p:spPr>
        <p:txBody>
          <a:bodyPr wrap="square">
            <a:spAutoFit/>
          </a:bodyPr>
          <a:lstStyle/>
          <a:p>
            <a:pPr marL="0" marR="0">
              <a:spcBef>
                <a:spcPts val="0"/>
              </a:spcBef>
              <a:spcAft>
                <a:spcPts val="0"/>
              </a:spcAft>
            </a:pPr>
            <a:r>
              <a:rPr lang="en-US" sz="1800" b="1" dirty="0">
                <a:effectLst/>
                <a:latin typeface="Calibri" panose="020F0502020204030204" pitchFamily="34" charset="0"/>
                <a:ea typeface="Calibri" panose="020F0502020204030204" pitchFamily="34" charset="0"/>
              </a:rPr>
              <a:t>Motion </a:t>
            </a:r>
            <a:r>
              <a:rPr lang="en-US" sz="1800" b="1" dirty="0">
                <a:latin typeface="Calibri" panose="020F0502020204030204" pitchFamily="34" charset="0"/>
                <a:ea typeface="Calibri" panose="020F0502020204030204" pitchFamily="34" charset="0"/>
              </a:rPr>
              <a:t>to form Study Group on </a:t>
            </a:r>
            <a:r>
              <a:rPr lang="en-US" sz="1800" b="1" dirty="0">
                <a:effectLst/>
                <a:latin typeface="Calibri" panose="020F0502020204030204" pitchFamily="34" charset="0"/>
                <a:ea typeface="Calibri" panose="020F0502020204030204" pitchFamily="34" charset="0"/>
              </a:rPr>
              <a:t>Next Generation SUN PHY</a:t>
            </a:r>
            <a:r>
              <a:rPr lang="en-US" sz="1800" b="1" dirty="0">
                <a:latin typeface="Calibri" panose="020F0502020204030204" pitchFamily="34" charset="0"/>
                <a:ea typeface="Calibri" panose="020F0502020204030204" pitchFamily="34" charset="0"/>
              </a:rPr>
              <a:t>:</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IEEE 802.15 WG requests IEEE 802 LMSC approval of the formation of IEEE 802.15 WG “Next Generation SUN PHY” Study Group to consider development of a Project Authorization Request (PAR) and Criteria for Standards Development (CSD) responses for improving the SUN PHY specification.</a:t>
            </a:r>
          </a:p>
          <a:p>
            <a:pPr lvl="1">
              <a:spcBef>
                <a:spcPts val="0"/>
              </a:spcBef>
              <a:spcAft>
                <a:spcPts val="0"/>
              </a:spcAft>
            </a:pPr>
            <a:r>
              <a:rPr lang="en-US" sz="1800" dirty="0">
                <a:effectLst/>
                <a:latin typeface="Calibri" panose="020F0502020204030204" pitchFamily="34" charset="0"/>
                <a:ea typeface="Calibri" panose="020F0502020204030204" pitchFamily="34" charset="0"/>
              </a:rPr>
              <a:t>Moved: Clint Powell</a:t>
            </a:r>
          </a:p>
          <a:p>
            <a:pPr lvl="1">
              <a:spcBef>
                <a:spcPts val="0"/>
              </a:spcBef>
              <a:spcAft>
                <a:spcPts val="0"/>
              </a:spcAft>
            </a:pPr>
            <a:r>
              <a:rPr lang="en-US" sz="1800" dirty="0">
                <a:effectLst/>
                <a:latin typeface="Calibri" panose="020F0502020204030204" pitchFamily="34" charset="0"/>
                <a:ea typeface="Calibri" panose="020F0502020204030204" pitchFamily="34" charset="0"/>
              </a:rPr>
              <a:t>Seconded by: </a:t>
            </a:r>
            <a:r>
              <a:rPr lang="en-US" sz="1800" dirty="0">
                <a:latin typeface="Calibri" panose="020F0502020204030204" pitchFamily="34" charset="0"/>
                <a:ea typeface="Calibri" panose="020F0502020204030204" pitchFamily="34" charset="0"/>
              </a:rPr>
              <a:t>Tim Godfrey</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The following motion was approved during the July 2023 LMSC Plenary, WG15 Closing Plenary.</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Motion: That the 802.15 Working Group seeks approval from the 802 LMSC to form a study group in 802.15 to develop the PAR and CSD documents for “Next Generation SUN PHY” and additionally authorize the 802.15 WG Chair to make any necessary changes to these docs required to support the submission.</a:t>
            </a:r>
          </a:p>
          <a:p>
            <a:pPr lvl="1">
              <a:spcBef>
                <a:spcPts val="0"/>
              </a:spcBef>
              <a:spcAft>
                <a:spcPts val="0"/>
              </a:spcAft>
            </a:pPr>
            <a:r>
              <a:rPr lang="en-US" sz="1800" dirty="0">
                <a:effectLst/>
                <a:latin typeface="Calibri" panose="020F0502020204030204" pitchFamily="34" charset="0"/>
                <a:ea typeface="Calibri" panose="020F0502020204030204" pitchFamily="34" charset="0"/>
              </a:rPr>
              <a:t>Moved: Thomas Almholt</a:t>
            </a:r>
          </a:p>
          <a:p>
            <a:pPr lvl="1">
              <a:spcBef>
                <a:spcPts val="0"/>
              </a:spcBef>
              <a:spcAft>
                <a:spcPts val="0"/>
              </a:spcAft>
            </a:pPr>
            <a:r>
              <a:rPr lang="en-US" sz="1800" dirty="0">
                <a:effectLst/>
                <a:latin typeface="Calibri" panose="020F0502020204030204" pitchFamily="34" charset="0"/>
                <a:ea typeface="Calibri" panose="020F0502020204030204" pitchFamily="34" charset="0"/>
              </a:rPr>
              <a:t>Seconded: </a:t>
            </a:r>
            <a:r>
              <a:rPr lang="en-US" sz="1800" dirty="0">
                <a:latin typeface="Calibri" panose="020F0502020204030204" pitchFamily="34" charset="0"/>
                <a:ea typeface="Calibri" panose="020F0502020204030204" pitchFamily="34" charset="0"/>
              </a:rPr>
              <a:t>Phil Beecher</a:t>
            </a:r>
            <a:endParaRPr lang="en-US" sz="1800" dirty="0">
              <a:effectLst/>
              <a:latin typeface="Calibri" panose="020F0502020204030204" pitchFamily="34" charset="0"/>
              <a:ea typeface="Calibri" panose="020F0502020204030204" pitchFamily="34" charset="0"/>
            </a:endParaRPr>
          </a:p>
          <a:p>
            <a:pPr lvl="1">
              <a:spcBef>
                <a:spcPts val="0"/>
              </a:spcBef>
              <a:spcAft>
                <a:spcPts val="0"/>
              </a:spcAft>
            </a:pPr>
            <a:r>
              <a:rPr lang="en-US" sz="1800" dirty="0">
                <a:effectLst/>
                <a:latin typeface="Calibri" panose="020F0502020204030204" pitchFamily="34" charset="0"/>
                <a:ea typeface="Calibri" panose="020F0502020204030204" pitchFamily="34" charset="0"/>
              </a:rPr>
              <a:t>No discussion, DVL vote:  37/</a:t>
            </a:r>
            <a:r>
              <a:rPr lang="en-US" sz="1800" dirty="0">
                <a:latin typeface="Calibri" panose="020F0502020204030204" pitchFamily="34" charset="0"/>
                <a:ea typeface="Calibri" panose="020F0502020204030204" pitchFamily="34" charset="0"/>
              </a:rPr>
              <a:t>0</a:t>
            </a:r>
            <a:r>
              <a:rPr lang="en-US" sz="1800" dirty="0">
                <a:effectLst/>
                <a:latin typeface="Calibri" panose="020F0502020204030204" pitchFamily="34" charset="0"/>
                <a:ea typeface="Calibri" panose="020F0502020204030204" pitchFamily="34" charset="0"/>
              </a:rPr>
              <a:t>/</a:t>
            </a:r>
            <a:r>
              <a:rPr lang="en-US" sz="1800" dirty="0">
                <a:latin typeface="Calibri" panose="020F0502020204030204" pitchFamily="34" charset="0"/>
                <a:ea typeface="Calibri" panose="020F0502020204030204" pitchFamily="34" charset="0"/>
              </a:rPr>
              <a:t>0</a:t>
            </a:r>
            <a:r>
              <a:rPr lang="en-US" sz="1800" dirty="0">
                <a:effectLst/>
                <a:latin typeface="Calibri" panose="020F0502020204030204" pitchFamily="34" charset="0"/>
                <a:ea typeface="Calibri" panose="020F0502020204030204" pitchFamily="34" charset="0"/>
              </a:rPr>
              <a:t> (Y/N/A)</a:t>
            </a:r>
          </a:p>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p:txBody>
      </p:sp>
      <p:sp>
        <p:nvSpPr>
          <p:cNvPr id="6" name="Title 1">
            <a:extLst>
              <a:ext uri="{FF2B5EF4-FFF2-40B4-BE49-F238E27FC236}">
                <a16:creationId xmlns:a16="http://schemas.microsoft.com/office/drawing/2014/main" id="{A883B9D9-65D2-E2D0-61DF-E6A5DB48C5DF}"/>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Regular (Non-Consent Agenda) Motion</a:t>
            </a:r>
          </a:p>
        </p:txBody>
      </p:sp>
    </p:spTree>
    <p:extLst>
      <p:ext uri="{BB962C8B-B14F-4D97-AF65-F5344CB8AC3E}">
        <p14:creationId xmlns:p14="http://schemas.microsoft.com/office/powerpoint/2010/main" val="1449825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4</a:t>
            </a:fld>
            <a:endParaRPr lang="en-US" dirty="0"/>
          </a:p>
        </p:txBody>
      </p:sp>
      <p:sp>
        <p:nvSpPr>
          <p:cNvPr id="6" name="Title 1">
            <a:extLst>
              <a:ext uri="{FF2B5EF4-FFF2-40B4-BE49-F238E27FC236}">
                <a16:creationId xmlns:a16="http://schemas.microsoft.com/office/drawing/2014/main" id="{A883B9D9-65D2-E2D0-61DF-E6A5DB48C5DF}"/>
              </a:ext>
            </a:extLst>
          </p:cNvPr>
          <p:cNvSpPr txBox="1">
            <a:spLocks/>
          </p:cNvSpPr>
          <p:nvPr/>
        </p:nvSpPr>
        <p:spPr bwMode="auto">
          <a:xfrm>
            <a:off x="495300" y="486714"/>
            <a:ext cx="8229599"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IG Next Generation SUN PHY Participants</a:t>
            </a:r>
          </a:p>
        </p:txBody>
      </p:sp>
      <p:sp>
        <p:nvSpPr>
          <p:cNvPr id="7" name="Rectangle 6">
            <a:extLst>
              <a:ext uri="{FF2B5EF4-FFF2-40B4-BE49-F238E27FC236}">
                <a16:creationId xmlns:a16="http://schemas.microsoft.com/office/drawing/2014/main" id="{7FAA73AB-2A77-E89F-1F7E-4696E739EE1E}"/>
              </a:ext>
            </a:extLst>
          </p:cNvPr>
          <p:cNvSpPr/>
          <p:nvPr/>
        </p:nvSpPr>
        <p:spPr>
          <a:xfrm>
            <a:off x="685800" y="1371600"/>
            <a:ext cx="7848600" cy="338554"/>
          </a:xfrm>
          <a:prstGeom prst="rect">
            <a:avLst/>
          </a:prstGeom>
        </p:spPr>
        <p:txBody>
          <a:bodyPr wrap="square" numCol="1">
            <a:spAutoFit/>
          </a:bodyPr>
          <a:lstStyle/>
          <a:p>
            <a:pPr marL="0" marR="0">
              <a:spcBef>
                <a:spcPts val="0"/>
              </a:spcBef>
              <a:spcAft>
                <a:spcPts val="0"/>
              </a:spcAft>
            </a:pPr>
            <a:r>
              <a:rPr lang="en-US" sz="1600" dirty="0">
                <a:effectLst/>
                <a:latin typeface="Calibri" panose="020F0502020204030204" pitchFamily="34" charset="0"/>
                <a:ea typeface="Calibri" panose="020F0502020204030204" pitchFamily="34" charset="0"/>
              </a:rPr>
              <a:t>List of participants in July 2023 IG Next Generation SUN PHY mtgs.</a:t>
            </a:r>
          </a:p>
        </p:txBody>
      </p:sp>
      <p:sp>
        <p:nvSpPr>
          <p:cNvPr id="2" name="Rectangle 1">
            <a:extLst>
              <a:ext uri="{FF2B5EF4-FFF2-40B4-BE49-F238E27FC236}">
                <a16:creationId xmlns:a16="http://schemas.microsoft.com/office/drawing/2014/main" id="{26B0F337-DC85-B0E7-7479-CA3E1669025F}"/>
              </a:ext>
            </a:extLst>
          </p:cNvPr>
          <p:cNvSpPr/>
          <p:nvPr/>
        </p:nvSpPr>
        <p:spPr>
          <a:xfrm>
            <a:off x="688554" y="1710154"/>
            <a:ext cx="7848600" cy="4754880"/>
          </a:xfrm>
          <a:prstGeom prst="rect">
            <a:avLst/>
          </a:prstGeom>
        </p:spPr>
        <p:txBody>
          <a:bodyPr wrap="square" numCol="2">
            <a:spAutoFit/>
          </a:bodyPr>
          <a:lstStyle/>
          <a:p>
            <a:pPr marL="0" marR="0">
              <a:spcBef>
                <a:spcPts val="0"/>
              </a:spcBef>
              <a:spcAft>
                <a:spcPts val="0"/>
              </a:spcAft>
            </a:pPr>
            <a:r>
              <a:rPr lang="en-GB" sz="1600" dirty="0">
                <a:effectLst/>
                <a:latin typeface="Calibri" panose="020F0502020204030204" pitchFamily="34" charset="0"/>
                <a:ea typeface="Calibri" panose="020F0502020204030204" pitchFamily="34" charset="0"/>
              </a:rPr>
              <a:t>Almholt, Thomas</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Anzai, Daisuke</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Baykas, Tuncer</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Bims, Harry</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Cha, </a:t>
            </a:r>
            <a:r>
              <a:rPr lang="en-GB" sz="1600" dirty="0" err="1">
                <a:effectLst/>
                <a:latin typeface="Calibri" panose="020F0502020204030204" pitchFamily="34" charset="0"/>
                <a:ea typeface="Calibri" panose="020F0502020204030204" pitchFamily="34" charset="0"/>
              </a:rPr>
              <a:t>Jaesang</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Chen, Run</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Choi, </a:t>
            </a:r>
            <a:r>
              <a:rPr lang="en-GB" sz="1600" dirty="0" err="1">
                <a:effectLst/>
                <a:latin typeface="Calibri" panose="020F0502020204030204" pitchFamily="34" charset="0"/>
                <a:ea typeface="Calibri" panose="020F0502020204030204" pitchFamily="34" charset="0"/>
              </a:rPr>
              <a:t>Jinsoo</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Danev, Boris</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Gilb, James</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Gruber, Josef</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Harada, Hiroshi</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Hartman, James</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Henry, Jerome</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de-DE" sz="1600" dirty="0">
                <a:effectLst/>
                <a:latin typeface="Calibri" panose="020F0502020204030204" pitchFamily="34" charset="0"/>
                <a:ea typeface="Calibri" panose="020F0502020204030204" pitchFamily="34" charset="0"/>
              </a:rPr>
              <a:t>Huang, Lei</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de-DE" sz="1600" dirty="0">
                <a:effectLst/>
                <a:latin typeface="Calibri" panose="020F0502020204030204" pitchFamily="34" charset="0"/>
                <a:ea typeface="Calibri" panose="020F0502020204030204" pitchFamily="34" charset="0"/>
              </a:rPr>
              <a:t>Jungnickel, Volker</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de-DE" sz="1600" dirty="0">
                <a:effectLst/>
                <a:latin typeface="Calibri" panose="020F0502020204030204" pitchFamily="34" charset="0"/>
                <a:ea typeface="Calibri" panose="020F0502020204030204" pitchFamily="34" charset="0"/>
              </a:rPr>
              <a:t>Kalkundrikar, Vishal</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Kerry, Stuart</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Kitazawa, Shoichi</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Kohno, Ryuji</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de-DE" sz="1600" dirty="0">
                <a:effectLst/>
                <a:latin typeface="Calibri" panose="020F0502020204030204" pitchFamily="34" charset="0"/>
                <a:ea typeface="Calibri" panose="020F0502020204030204" pitchFamily="34" charset="0"/>
              </a:rPr>
              <a:t>Korn, Clemens</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de-DE" sz="1600" dirty="0">
                <a:effectLst/>
                <a:latin typeface="Calibri" panose="020F0502020204030204" pitchFamily="34" charset="0"/>
                <a:ea typeface="Calibri" panose="020F0502020204030204" pitchFamily="34" charset="0"/>
              </a:rPr>
              <a:t>kristem, vinod</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de-DE" sz="1600" dirty="0">
                <a:effectLst/>
                <a:latin typeface="Calibri" panose="020F0502020204030204" pitchFamily="34" charset="0"/>
                <a:ea typeface="Calibri" panose="020F0502020204030204" pitchFamily="34" charset="0"/>
              </a:rPr>
              <a:t>Lee, Jaegook</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de-DE" sz="1600" dirty="0">
                <a:effectLst/>
                <a:latin typeface="Calibri" panose="020F0502020204030204" pitchFamily="34" charset="0"/>
                <a:ea typeface="Calibri" panose="020F0502020204030204" pitchFamily="34" charset="0"/>
              </a:rPr>
              <a:t>Li, Huan-Bang</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de-DE" sz="1600" dirty="0">
                <a:effectLst/>
                <a:latin typeface="Calibri" panose="020F0502020204030204" pitchFamily="34" charset="0"/>
                <a:ea typeface="Calibri" panose="020F0502020204030204" pitchFamily="34" charset="0"/>
              </a:rPr>
              <a:t>LIU, CHENCHEN</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de-DE" sz="1600" dirty="0">
                <a:effectLst/>
                <a:latin typeface="Calibri" panose="020F0502020204030204" pitchFamily="34" charset="0"/>
                <a:ea typeface="Calibri" panose="020F0502020204030204" pitchFamily="34" charset="0"/>
              </a:rPr>
              <a:t>Maman, Mickael</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Nagai, </a:t>
            </a:r>
            <a:r>
              <a:rPr lang="en-GB" sz="1600" dirty="0" err="1">
                <a:effectLst/>
                <a:latin typeface="Calibri" panose="020F0502020204030204" pitchFamily="34" charset="0"/>
                <a:ea typeface="Calibri" panose="020F0502020204030204" pitchFamily="34" charset="0"/>
              </a:rPr>
              <a:t>Yukimasa</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Palmer, Clark</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Powell, Clinton</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de-DE" sz="1600" dirty="0">
                <a:effectLst/>
                <a:latin typeface="Calibri" panose="020F0502020204030204" pitchFamily="34" charset="0"/>
                <a:ea typeface="Calibri" panose="020F0502020204030204" pitchFamily="34" charset="0"/>
              </a:rPr>
              <a:t>Redlich, Oded</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de-DE" sz="1600" dirty="0">
                <a:effectLst/>
                <a:latin typeface="Calibri" panose="020F0502020204030204" pitchFamily="34" charset="0"/>
                <a:ea typeface="Calibri" panose="020F0502020204030204" pitchFamily="34" charset="0"/>
              </a:rPr>
              <a:t>Robert, Joerg</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de-DE" sz="1600" dirty="0">
                <a:effectLst/>
                <a:latin typeface="Calibri" panose="020F0502020204030204" pitchFamily="34" charset="0"/>
                <a:ea typeface="Calibri" panose="020F0502020204030204" pitchFamily="34" charset="0"/>
              </a:rPr>
              <a:t>Sasaki, Shigenobu</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Schmidt, Reinhold</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SHAHAR, MENASHE</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err="1">
                <a:effectLst/>
                <a:latin typeface="Calibri" panose="020F0502020204030204" pitchFamily="34" charset="0"/>
                <a:ea typeface="Calibri" panose="020F0502020204030204" pitchFamily="34" charset="0"/>
              </a:rPr>
              <a:t>Shilo</a:t>
            </a:r>
            <a:r>
              <a:rPr lang="en-GB" sz="1600" dirty="0">
                <a:effectLst/>
                <a:latin typeface="Calibri" panose="020F0502020204030204" pitchFamily="34" charset="0"/>
                <a:ea typeface="Calibri" panose="020F0502020204030204" pitchFamily="34" charset="0"/>
              </a:rPr>
              <a:t>, </a:t>
            </a:r>
            <a:r>
              <a:rPr lang="en-GB" sz="1600" dirty="0" err="1">
                <a:effectLst/>
                <a:latin typeface="Calibri" panose="020F0502020204030204" pitchFamily="34" charset="0"/>
                <a:ea typeface="Calibri" panose="020F0502020204030204" pitchFamily="34" charset="0"/>
              </a:rPr>
              <a:t>Shimi</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a:effectLst/>
                <a:latin typeface="Calibri" panose="020F0502020204030204" pitchFamily="34" charset="0"/>
                <a:ea typeface="Calibri" panose="020F0502020204030204" pitchFamily="34" charset="0"/>
              </a:rPr>
              <a:t>Xiao, Libra</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GB" sz="1600" dirty="0" err="1">
                <a:effectLst/>
                <a:latin typeface="Calibri" panose="020F0502020204030204" pitchFamily="34" charset="0"/>
                <a:ea typeface="Calibri" panose="020F0502020204030204" pitchFamily="34" charset="0"/>
              </a:rPr>
              <a:t>Zakaib</a:t>
            </a:r>
            <a:r>
              <a:rPr lang="en-GB" sz="1600" dirty="0">
                <a:effectLst/>
                <a:latin typeface="Calibri" panose="020F0502020204030204" pitchFamily="34" charset="0"/>
                <a:ea typeface="Calibri" panose="020F0502020204030204" pitchFamily="34" charset="0"/>
              </a:rPr>
              <a:t>, Larry</a:t>
            </a:r>
            <a:endParaRPr lang="en-US" sz="1600"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021974456"/>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46805</TotalTime>
  <Words>557</Words>
  <Application>Microsoft Office PowerPoint</Application>
  <PresentationFormat>On-screen Show (4:3)</PresentationFormat>
  <Paragraphs>67</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Times New Roman</vt:lpstr>
      <vt:lpstr>IEEE-802_15</vt:lpstr>
      <vt:lpstr>PowerPoint Presentation</vt:lpstr>
      <vt:lpstr>802 LMSC Closing Plenary July 2023</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1109</cp:revision>
  <cp:lastPrinted>2000-07-07T01:25:49Z</cp:lastPrinted>
  <dcterms:created xsi:type="dcterms:W3CDTF">1999-06-22T06:24:01Z</dcterms:created>
  <dcterms:modified xsi:type="dcterms:W3CDTF">2023-07-14T10:03:13Z</dcterms:modified>
  <cp:category/>
</cp:coreProperties>
</file>