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14"/>
  </p:notesMasterIdLst>
  <p:handoutMasterIdLst>
    <p:handoutMasterId r:id="rId15"/>
  </p:handoutMasterIdLst>
  <p:sldIdLst>
    <p:sldId id="259" r:id="rId2"/>
    <p:sldId id="1057" r:id="rId3"/>
    <p:sldId id="1043" r:id="rId4"/>
    <p:sldId id="938" r:id="rId5"/>
    <p:sldId id="1052" r:id="rId6"/>
    <p:sldId id="990" r:id="rId7"/>
    <p:sldId id="1053" r:id="rId8"/>
    <p:sldId id="1054" r:id="rId9"/>
    <p:sldId id="1050" r:id="rId10"/>
    <p:sldId id="1055" r:id="rId11"/>
    <p:sldId id="1056" r:id="rId12"/>
    <p:sldId id="256" r:id="rId13"/>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081" autoAdjust="0"/>
    <p:restoredTop sz="96869" autoAdjust="0"/>
  </p:normalViewPr>
  <p:slideViewPr>
    <p:cSldViewPr>
      <p:cViewPr varScale="1">
        <p:scale>
          <a:sx n="79" d="100"/>
          <a:sy n="79" d="100"/>
        </p:scale>
        <p:origin x="701" y="45"/>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12</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July_2023</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doc.:IEEE802.15-23-0419r0</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July_2023</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5/revise-document?t=9102500040%7F0" TargetMode="External"/><Relationship Id="rId7" Type="http://schemas.openxmlformats.org/officeDocument/2006/relationships/hyperlink" Target="https://mentor.ieee.org/802.15/revise-document?t=9102100040%7F0" TargetMode="External"/><Relationship Id="rId2" Type="http://schemas.openxmlformats.org/officeDocument/2006/relationships/hyperlink" Target="https://mentor.ieee.org/802.15/dcn/23/15-23-0385-00-016t-d0-92-for-vishal-comments.docx" TargetMode="External"/><Relationship Id="rId1" Type="http://schemas.openxmlformats.org/officeDocument/2006/relationships/slideLayout" Target="../slideLayouts/slideLayout2.xml"/><Relationship Id="rId6" Type="http://schemas.openxmlformats.org/officeDocument/2006/relationships/hyperlink" Target="https://mentor.ieee.org/802.15/dcn/23/15-23-0382-00-016t-dpp-relative-changes.pptx" TargetMode="External"/><Relationship Id="rId5" Type="http://schemas.openxmlformats.org/officeDocument/2006/relationships/hyperlink" Target="https://mentor.ieee.org/802.15/revise-document?t=8836100040%7F21" TargetMode="External"/><Relationship Id="rId4" Type="http://schemas.openxmlformats.org/officeDocument/2006/relationships/hyperlink" Target="https://mentor.ieee.org/802.15/dcn/22/15-22-0643-21-016t-direct-peer-to-peer.docx"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5/revise-document?t=9107800040%7F0" TargetMode="External"/><Relationship Id="rId7" Type="http://schemas.openxmlformats.org/officeDocument/2006/relationships/hyperlink" Target="https://mentor.ieee.org/802.15/revise-document?t=9102500040%7F2" TargetMode="External"/><Relationship Id="rId2" Type="http://schemas.openxmlformats.org/officeDocument/2006/relationships/hyperlink" Target="https://mentor.ieee.org/802.15/dcn/23/15-23-0398-00-016t-dpp-pairing-and-authentication-ppt.pptx" TargetMode="External"/><Relationship Id="rId1" Type="http://schemas.openxmlformats.org/officeDocument/2006/relationships/slideLayout" Target="../slideLayouts/slideLayout2.xml"/><Relationship Id="rId6" Type="http://schemas.openxmlformats.org/officeDocument/2006/relationships/hyperlink" Target="https://mentor.ieee.org/802.15/dcn/23/15-23-0385-02-016t-d0-92-for-vishal-comments.docx" TargetMode="External"/><Relationship Id="rId5" Type="http://schemas.openxmlformats.org/officeDocument/2006/relationships/hyperlink" Target="https://mentor.ieee.org/802.15/revise-document?t=8836100040%7F22" TargetMode="External"/><Relationship Id="rId4" Type="http://schemas.openxmlformats.org/officeDocument/2006/relationships/hyperlink" Target="https://mentor.ieee.org/802.15/dcn/22/15-22-0643-22-016t-direct-peer-to-peer.docx"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5/revise-document?t=8836100040%7F23" TargetMode="External"/><Relationship Id="rId7" Type="http://schemas.openxmlformats.org/officeDocument/2006/relationships/hyperlink" Target="https://mentor.ieee.org/802.15/revise-document?t=9102500040%7F3" TargetMode="External"/><Relationship Id="rId2" Type="http://schemas.openxmlformats.org/officeDocument/2006/relationships/hyperlink" Target="https://mentor.ieee.org/802.15/dcn/22/15-22-0643-23-016t-direct-peer-to-peer.docx" TargetMode="External"/><Relationship Id="rId1" Type="http://schemas.openxmlformats.org/officeDocument/2006/relationships/slideLayout" Target="../slideLayouts/slideLayout2.xml"/><Relationship Id="rId6" Type="http://schemas.openxmlformats.org/officeDocument/2006/relationships/hyperlink" Target="https://mentor.ieee.org/802.15/dcn/23/15-23-0385-03-016t-d0-92-for-vishal-comments.docx" TargetMode="External"/><Relationship Id="rId5" Type="http://schemas.openxmlformats.org/officeDocument/2006/relationships/hyperlink" Target="https://mentor.ieee.org/802.15/revise-document?t=9110900040%7F0" TargetMode="External"/><Relationship Id="rId4" Type="http://schemas.openxmlformats.org/officeDocument/2006/relationships/hyperlink" Target="https://mentor.ieee.org/802.15/dcn/23/15-23-0410-00-016t-direct-peer-to-peer-comments-jj.docx"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July Closing Report</a:t>
            </a:r>
            <a:br>
              <a:rPr lang="en-US" altLang="en-US" dirty="0">
                <a:solidFill>
                  <a:schemeClr val="tx2"/>
                </a:solidFill>
              </a:rPr>
            </a:b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2023-07-13</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DF963D-6F5D-CC55-C433-966BFB036BCD}"/>
              </a:ext>
            </a:extLst>
          </p:cNvPr>
          <p:cNvSpPr>
            <a:spLocks noGrp="1"/>
          </p:cNvSpPr>
          <p:nvPr>
            <p:ph type="title"/>
          </p:nvPr>
        </p:nvSpPr>
        <p:spPr/>
        <p:txBody>
          <a:bodyPr/>
          <a:lstStyle/>
          <a:p>
            <a:r>
              <a:rPr lang="en-US" dirty="0"/>
              <a:t>Output Documents</a:t>
            </a:r>
          </a:p>
        </p:txBody>
      </p:sp>
      <p:sp>
        <p:nvSpPr>
          <p:cNvPr id="3" name="Content Placeholder 2">
            <a:extLst>
              <a:ext uri="{FF2B5EF4-FFF2-40B4-BE49-F238E27FC236}">
                <a16:creationId xmlns:a16="http://schemas.microsoft.com/office/drawing/2014/main" id="{77DFB7AE-D6EA-9864-8890-315E41FF7D10}"/>
              </a:ext>
            </a:extLst>
          </p:cNvPr>
          <p:cNvSpPr>
            <a:spLocks noGrp="1"/>
          </p:cNvSpPr>
          <p:nvPr>
            <p:ph idx="1"/>
          </p:nvPr>
        </p:nvSpPr>
        <p:spPr>
          <a:xfrm>
            <a:off x="838200" y="1897062"/>
            <a:ext cx="10515600" cy="4351338"/>
          </a:xfrm>
        </p:spPr>
        <p:txBody>
          <a:bodyPr/>
          <a:lstStyle/>
          <a:p>
            <a:r>
              <a:rPr lang="en-US" dirty="0"/>
              <a:t>Tuesday and Wednesday comment resolutions in 15-23-0385-03-016t-d0-92-for-vishal-comments.docx</a:t>
            </a:r>
          </a:p>
          <a:p>
            <a:r>
              <a:rPr lang="en-US" dirty="0"/>
              <a:t>Thursday comment resolutions in 15-23-0410-02-016t-direct-peer-to-peer-comments-jj.docx.  </a:t>
            </a:r>
          </a:p>
          <a:p>
            <a:endParaRPr lang="en-US" dirty="0"/>
          </a:p>
          <a:p>
            <a:r>
              <a:rPr lang="en-US" dirty="0"/>
              <a:t>Latest DPP Clause draft text 15-22-0643-23-016t-direct-peer-to-peer.docx</a:t>
            </a:r>
          </a:p>
          <a:p>
            <a:endParaRPr lang="en-US" dirty="0"/>
          </a:p>
        </p:txBody>
      </p:sp>
      <p:sp>
        <p:nvSpPr>
          <p:cNvPr id="4" name="Date Placeholder 3">
            <a:extLst>
              <a:ext uri="{FF2B5EF4-FFF2-40B4-BE49-F238E27FC236}">
                <a16:creationId xmlns:a16="http://schemas.microsoft.com/office/drawing/2014/main" id="{3C8B2BDB-F7CB-5FC7-E939-691B475ED2CB}"/>
              </a:ext>
            </a:extLst>
          </p:cNvPr>
          <p:cNvSpPr>
            <a:spLocks noGrp="1"/>
          </p:cNvSpPr>
          <p:nvPr>
            <p:ph type="dt" sz="half" idx="10"/>
          </p:nvPr>
        </p:nvSpPr>
        <p:spPr/>
        <p:txBody>
          <a:bodyPr/>
          <a:lstStyle/>
          <a:p>
            <a:r>
              <a:rPr lang="en-US"/>
              <a:t>July_2023</a:t>
            </a:r>
            <a:endParaRPr lang="en-US" dirty="0"/>
          </a:p>
        </p:txBody>
      </p:sp>
      <p:sp>
        <p:nvSpPr>
          <p:cNvPr id="5" name="Footer Placeholder 4">
            <a:extLst>
              <a:ext uri="{FF2B5EF4-FFF2-40B4-BE49-F238E27FC236}">
                <a16:creationId xmlns:a16="http://schemas.microsoft.com/office/drawing/2014/main" id="{BCAAEB75-63A0-321C-0409-A4FCF38290B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D3F96A1-801D-2F1E-CDC6-910BF1B5C34C}"/>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Tree>
    <p:extLst>
      <p:ext uri="{BB962C8B-B14F-4D97-AF65-F5344CB8AC3E}">
        <p14:creationId xmlns:p14="http://schemas.microsoft.com/office/powerpoint/2010/main" val="37100933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FD1A93-2ACC-DC42-CAE2-BC0A23B0487E}"/>
              </a:ext>
            </a:extLst>
          </p:cNvPr>
          <p:cNvSpPr>
            <a:spLocks noGrp="1"/>
          </p:cNvSpPr>
          <p:nvPr>
            <p:ph type="title"/>
          </p:nvPr>
        </p:nvSpPr>
        <p:spPr/>
        <p:txBody>
          <a:bodyPr/>
          <a:lstStyle/>
          <a:p>
            <a:r>
              <a:rPr lang="en-US" dirty="0"/>
              <a:t>Next Steps following July Plenary</a:t>
            </a:r>
          </a:p>
        </p:txBody>
      </p:sp>
      <p:sp>
        <p:nvSpPr>
          <p:cNvPr id="3" name="Content Placeholder 2">
            <a:extLst>
              <a:ext uri="{FF2B5EF4-FFF2-40B4-BE49-F238E27FC236}">
                <a16:creationId xmlns:a16="http://schemas.microsoft.com/office/drawing/2014/main" id="{C146AB0F-E0AF-27B4-9208-E2D5FEF37EDA}"/>
              </a:ext>
            </a:extLst>
          </p:cNvPr>
          <p:cNvSpPr>
            <a:spLocks noGrp="1"/>
          </p:cNvSpPr>
          <p:nvPr>
            <p:ph idx="1"/>
          </p:nvPr>
        </p:nvSpPr>
        <p:spPr>
          <a:xfrm>
            <a:off x="838200" y="1143000"/>
            <a:ext cx="10820400" cy="5033963"/>
          </a:xfrm>
        </p:spPr>
        <p:txBody>
          <a:bodyPr>
            <a:normAutofit fontScale="77500" lnSpcReduction="20000"/>
          </a:bodyPr>
          <a:lstStyle/>
          <a:p>
            <a:r>
              <a:rPr lang="en-US" dirty="0"/>
              <a:t>Comment resolutions from Thursday in are in 15-23-0410-01-016t-direct-peer-to-peer-comments-jj.docx.  </a:t>
            </a:r>
          </a:p>
          <a:p>
            <a:r>
              <a:rPr lang="en-US" dirty="0"/>
              <a:t>Other comment resolutions in 15-23-0385-03-016t-d0-92-for-vishal-comments.docx</a:t>
            </a:r>
          </a:p>
          <a:p>
            <a:r>
              <a:rPr lang="en-US" dirty="0"/>
              <a:t>Incorporate new definition into Clause 3:</a:t>
            </a:r>
          </a:p>
          <a:p>
            <a:pPr lvl="1"/>
            <a:r>
              <a:rPr lang="en-US" dirty="0"/>
              <a:t>Define “Band” as a “frequency range that is partitioned into sub-channels”</a:t>
            </a:r>
          </a:p>
          <a:p>
            <a:pPr marL="457200" lvl="1" indent="0">
              <a:buNone/>
            </a:pPr>
            <a:endParaRPr lang="en-US" dirty="0"/>
          </a:p>
          <a:p>
            <a:r>
              <a:rPr lang="en-US" dirty="0"/>
              <a:t>Vishal and Yael to create updated DPP text in 643r24.</a:t>
            </a:r>
          </a:p>
          <a:p>
            <a:r>
              <a:rPr lang="en-US" dirty="0"/>
              <a:t>Vishal and Harry to update draft to 0.93 based on 643r24 and new definition for Clause 3.</a:t>
            </a:r>
          </a:p>
          <a:p>
            <a:r>
              <a:rPr lang="en-US" dirty="0"/>
              <a:t>Develop list of 3</a:t>
            </a:r>
            <a:r>
              <a:rPr lang="en-US" baseline="30000" dirty="0"/>
              <a:t>rd</a:t>
            </a:r>
            <a:r>
              <a:rPr lang="en-US" dirty="0"/>
              <a:t> party stakeholders to review draft from participants in TG in first year. </a:t>
            </a:r>
          </a:p>
          <a:p>
            <a:r>
              <a:rPr lang="en-US" dirty="0"/>
              <a:t>Draft 0.93 created by August 3rd</a:t>
            </a:r>
          </a:p>
          <a:p>
            <a:pPr lvl="1"/>
            <a:r>
              <a:rPr lang="en-US" dirty="0"/>
              <a:t>Conduct WG Comment Collection  starting August 5th running for 30 days. </a:t>
            </a:r>
          </a:p>
          <a:p>
            <a:pPr lvl="1"/>
            <a:r>
              <a:rPr lang="en-US" dirty="0"/>
              <a:t>Share Draft 0.93 and 802.16-2017 with 3</a:t>
            </a:r>
            <a:r>
              <a:rPr lang="en-US" baseline="30000" dirty="0"/>
              <a:t>rd</a:t>
            </a:r>
            <a:r>
              <a:rPr lang="en-US" dirty="0"/>
              <a:t> parties </a:t>
            </a:r>
          </a:p>
          <a:p>
            <a:r>
              <a:rPr lang="en-US" dirty="0"/>
              <a:t>Conduct Comment Resolution in September Interim  (Sept 11-14)</a:t>
            </a:r>
          </a:p>
          <a:p>
            <a:r>
              <a:rPr lang="en-US" dirty="0"/>
              <a:t>Based on resolutions, develop draft 1.0 following September Interim.</a:t>
            </a:r>
          </a:p>
          <a:p>
            <a:r>
              <a:rPr lang="en-US" dirty="0"/>
              <a:t>Start WG Letter Ballot 1.0 when D1.0 is ready (Late September)  </a:t>
            </a:r>
          </a:p>
        </p:txBody>
      </p:sp>
      <p:sp>
        <p:nvSpPr>
          <p:cNvPr id="4" name="Date Placeholder 3">
            <a:extLst>
              <a:ext uri="{FF2B5EF4-FFF2-40B4-BE49-F238E27FC236}">
                <a16:creationId xmlns:a16="http://schemas.microsoft.com/office/drawing/2014/main" id="{DAAECD2B-4EB9-ECCB-FE25-F38F6058979F}"/>
              </a:ext>
            </a:extLst>
          </p:cNvPr>
          <p:cNvSpPr>
            <a:spLocks noGrp="1"/>
          </p:cNvSpPr>
          <p:nvPr>
            <p:ph type="dt" sz="half" idx="10"/>
          </p:nvPr>
        </p:nvSpPr>
        <p:spPr/>
        <p:txBody>
          <a:bodyPr/>
          <a:lstStyle/>
          <a:p>
            <a:r>
              <a:rPr lang="en-US"/>
              <a:t>July_2023</a:t>
            </a:r>
            <a:endParaRPr lang="en-US" dirty="0"/>
          </a:p>
        </p:txBody>
      </p:sp>
      <p:sp>
        <p:nvSpPr>
          <p:cNvPr id="5" name="Footer Placeholder 4">
            <a:extLst>
              <a:ext uri="{FF2B5EF4-FFF2-40B4-BE49-F238E27FC236}">
                <a16:creationId xmlns:a16="http://schemas.microsoft.com/office/drawing/2014/main" id="{69F42680-339F-7E16-3C83-73EB3E7CA22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9354E36-7AB6-BE61-8122-4851EE239E2B}"/>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Tree>
    <p:extLst>
      <p:ext uri="{BB962C8B-B14F-4D97-AF65-F5344CB8AC3E}">
        <p14:creationId xmlns:p14="http://schemas.microsoft.com/office/powerpoint/2010/main" val="35948699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1360908145"/>
              </p:ext>
            </p:extLst>
          </p:nvPr>
        </p:nvGraphicFramePr>
        <p:xfrm>
          <a:off x="1371600" y="1190819"/>
          <a:ext cx="9220200" cy="5249330"/>
        </p:xfrm>
        <a:graphic>
          <a:graphicData uri="http://schemas.openxmlformats.org/drawingml/2006/table">
            <a:tbl>
              <a:tblPr firstRow="1" bandRow="1">
                <a:tableStyleId>{5C22544A-7EE6-4342-B048-85BDC9FD1C3A}</a:tableStyleId>
              </a:tblPr>
              <a:tblGrid>
                <a:gridCol w="6629400">
                  <a:extLst>
                    <a:ext uri="{9D8B030D-6E8A-4147-A177-3AD203B41FA5}">
                      <a16:colId xmlns:a16="http://schemas.microsoft.com/office/drawing/2014/main" val="3384751907"/>
                    </a:ext>
                  </a:extLst>
                </a:gridCol>
                <a:gridCol w="2590800">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75000"/>
                            </a:schemeClr>
                          </a:solidFill>
                        </a:rPr>
                        <a:t>SRD Approval</a:t>
                      </a:r>
                    </a:p>
                  </a:txBody>
                  <a:tcPr/>
                </a:tc>
                <a:tc>
                  <a:txBody>
                    <a:bodyPr/>
                    <a:lstStyle/>
                    <a:p>
                      <a:r>
                        <a:rPr lang="en-US" sz="2400" dirty="0">
                          <a:solidFill>
                            <a:schemeClr val="bg1">
                              <a:lumMod val="75000"/>
                            </a:schemeClr>
                          </a:solidFill>
                        </a:rPr>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SDD Approval</a:t>
                      </a:r>
                    </a:p>
                  </a:txBody>
                  <a:tcPr/>
                </a:tc>
                <a:tc>
                  <a:txBody>
                    <a:bodyPr/>
                    <a:lstStyle/>
                    <a:p>
                      <a:r>
                        <a:rPr lang="en-US" sz="2400" dirty="0">
                          <a:solidFill>
                            <a:schemeClr val="bg1">
                              <a:lumMod val="65000"/>
                            </a:schemeClr>
                          </a:solidFill>
                        </a:rPr>
                        <a:t>Jan 2022</a:t>
                      </a:r>
                    </a:p>
                  </a:txBody>
                  <a:tcPr/>
                </a:tc>
                <a:extLst>
                  <a:ext uri="{0D108BD9-81ED-4DB2-BD59-A6C34878D82A}">
                    <a16:rowId xmlns:a16="http://schemas.microsoft.com/office/drawing/2014/main" val="3689323579"/>
                  </a:ext>
                </a:extLst>
              </a:tr>
              <a:tr h="524933">
                <a:tc>
                  <a:txBody>
                    <a:bodyPr/>
                    <a:lstStyle/>
                    <a:p>
                      <a:r>
                        <a:rPr lang="en-US" sz="2400" dirty="0">
                          <a:solidFill>
                            <a:schemeClr val="bg1">
                              <a:lumMod val="65000"/>
                            </a:schemeClr>
                          </a:solidFill>
                        </a:rPr>
                        <a:t>Draft Development</a:t>
                      </a:r>
                    </a:p>
                  </a:txBody>
                  <a:tcPr/>
                </a:tc>
                <a:tc>
                  <a:txBody>
                    <a:bodyPr/>
                    <a:lstStyle/>
                    <a:p>
                      <a:endParaRPr lang="en-US" sz="2400" dirty="0">
                        <a:solidFill>
                          <a:schemeClr val="bg1">
                            <a:lumMod val="65000"/>
                          </a:schemeClr>
                        </a:solidFill>
                      </a:endParaRPr>
                    </a:p>
                  </a:txBody>
                  <a:tcPr/>
                </a:tc>
                <a:extLst>
                  <a:ext uri="{0D108BD9-81ED-4DB2-BD59-A6C34878D82A}">
                    <a16:rowId xmlns:a16="http://schemas.microsoft.com/office/drawing/2014/main" val="4038355541"/>
                  </a:ext>
                </a:extLst>
              </a:tr>
              <a:tr h="524933">
                <a:tc>
                  <a:txBody>
                    <a:bodyPr/>
                    <a:lstStyle/>
                    <a:p>
                      <a:r>
                        <a:rPr lang="en-US" sz="2400" dirty="0">
                          <a:solidFill>
                            <a:schemeClr val="bg1">
                              <a:lumMod val="65000"/>
                            </a:schemeClr>
                          </a:solidFill>
                        </a:rPr>
                        <a:t>Informal TG review of draft</a:t>
                      </a:r>
                    </a:p>
                  </a:txBody>
                  <a:tcPr/>
                </a:tc>
                <a:tc>
                  <a:txBody>
                    <a:bodyPr/>
                    <a:lstStyle/>
                    <a:p>
                      <a:r>
                        <a:rPr lang="en-US" sz="2400" dirty="0">
                          <a:solidFill>
                            <a:schemeClr val="bg1">
                              <a:lumMod val="65000"/>
                            </a:schemeClr>
                          </a:solidFill>
                        </a:rPr>
                        <a:t>Mar 2023</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strike="sngStrike" baseline="0" dirty="0"/>
                        <a:t>July</a:t>
                      </a:r>
                      <a:r>
                        <a:rPr lang="en-US" sz="2400" dirty="0"/>
                        <a:t> Sept 2023</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strike="sngStrike" baseline="0" dirty="0"/>
                        <a:t>Sep</a:t>
                      </a:r>
                      <a:r>
                        <a:rPr lang="en-US" sz="2400" strike="noStrike" baseline="0" dirty="0"/>
                        <a:t> </a:t>
                      </a:r>
                      <a:r>
                        <a:rPr lang="en-US" sz="2400" dirty="0"/>
                        <a:t>Nov 2023</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strike="sngStrike" baseline="0" dirty="0"/>
                        <a:t>Jan</a:t>
                      </a:r>
                      <a:r>
                        <a:rPr lang="en-US" sz="2400" dirty="0"/>
                        <a:t> Mar 2024</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strike="sngStrike" baseline="0" dirty="0"/>
                        <a:t>July </a:t>
                      </a:r>
                      <a:r>
                        <a:rPr lang="en-US" sz="2400" dirty="0"/>
                        <a:t>Sept 2024</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9906000" y="5715000"/>
            <a:ext cx="2362200" cy="11430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PAR Expiration Date:</a:t>
            </a:r>
            <a:r>
              <a:rPr lang="fr-FR" sz="1400" dirty="0"/>
              <a:t> 31 </a:t>
            </a:r>
            <a:r>
              <a:rPr lang="fr-FR" sz="1400" dirty="0" err="1"/>
              <a:t>Dec</a:t>
            </a:r>
            <a:r>
              <a:rPr lang="fr-FR" sz="1400" dirty="0"/>
              <a:t> 2024</a:t>
            </a:r>
            <a:endParaRPr lang="en-US" sz="1400" dirty="0"/>
          </a:p>
          <a:p>
            <a:pPr algn="ctr"/>
            <a:r>
              <a:rPr lang="en-US" sz="1400" dirty="0"/>
              <a:t>If needed, request PAR extension July 2024</a:t>
            </a:r>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July_2023</a:t>
            </a:r>
          </a:p>
        </p:txBody>
      </p:sp>
      <p:sp>
        <p:nvSpPr>
          <p:cNvPr id="3" name="Arrow: Right 2">
            <a:extLst>
              <a:ext uri="{FF2B5EF4-FFF2-40B4-BE49-F238E27FC236}">
                <a16:creationId xmlns:a16="http://schemas.microsoft.com/office/drawing/2014/main" id="{40D38A25-D564-4828-863A-D3B332BDEDFD}"/>
              </a:ext>
            </a:extLst>
          </p:cNvPr>
          <p:cNvSpPr/>
          <p:nvPr/>
        </p:nvSpPr>
        <p:spPr>
          <a:xfrm>
            <a:off x="228600" y="4343400"/>
            <a:ext cx="978408"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July Closing Report</a:t>
            </a:r>
            <a:br>
              <a:rPr lang="en-US" altLang="en-US" dirty="0">
                <a:solidFill>
                  <a:schemeClr val="tx2"/>
                </a:solidFill>
              </a:rPr>
            </a:b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2023-07-09</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2</a:t>
            </a:fld>
            <a:endParaRPr lang="en-US" dirty="0"/>
          </a:p>
        </p:txBody>
      </p:sp>
    </p:spTree>
    <p:extLst>
      <p:ext uri="{BB962C8B-B14F-4D97-AF65-F5344CB8AC3E}">
        <p14:creationId xmlns:p14="http://schemas.microsoft.com/office/powerpoint/2010/main" val="34658962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0E542-D8CA-B4EC-CF88-618E60E936DD}"/>
              </a:ext>
            </a:extLst>
          </p:cNvPr>
          <p:cNvSpPr>
            <a:spLocks noGrp="1"/>
          </p:cNvSpPr>
          <p:nvPr>
            <p:ph type="title"/>
          </p:nvPr>
        </p:nvSpPr>
        <p:spPr/>
        <p:txBody>
          <a:bodyPr/>
          <a:lstStyle/>
          <a:p>
            <a:r>
              <a:rPr lang="en-US" dirty="0"/>
              <a:t>Plan for week</a:t>
            </a:r>
          </a:p>
        </p:txBody>
      </p:sp>
      <p:sp>
        <p:nvSpPr>
          <p:cNvPr id="3" name="Content Placeholder 2">
            <a:extLst>
              <a:ext uri="{FF2B5EF4-FFF2-40B4-BE49-F238E27FC236}">
                <a16:creationId xmlns:a16="http://schemas.microsoft.com/office/drawing/2014/main" id="{E2B27A02-CA0F-47A8-9034-A8728F168401}"/>
              </a:ext>
            </a:extLst>
          </p:cNvPr>
          <p:cNvSpPr>
            <a:spLocks noGrp="1"/>
          </p:cNvSpPr>
          <p:nvPr>
            <p:ph idx="1"/>
          </p:nvPr>
        </p:nvSpPr>
        <p:spPr/>
        <p:txBody>
          <a:bodyPr/>
          <a:lstStyle/>
          <a:p>
            <a:r>
              <a:rPr lang="en-US" dirty="0"/>
              <a:t>Tuesday PM1  1:30pm EDT</a:t>
            </a:r>
          </a:p>
          <a:p>
            <a:r>
              <a:rPr lang="en-US" dirty="0"/>
              <a:t>Wednesday PM1 1:30pm EDT</a:t>
            </a:r>
          </a:p>
          <a:p>
            <a:r>
              <a:rPr lang="en-US" dirty="0"/>
              <a:t>Thursday AM2 10:30am EDT</a:t>
            </a:r>
          </a:p>
          <a:p>
            <a:r>
              <a:rPr lang="en-US" dirty="0"/>
              <a:t>Thursday PM1 1:30pm EDT</a:t>
            </a:r>
          </a:p>
        </p:txBody>
      </p:sp>
      <p:sp>
        <p:nvSpPr>
          <p:cNvPr id="4" name="Date Placeholder 3">
            <a:extLst>
              <a:ext uri="{FF2B5EF4-FFF2-40B4-BE49-F238E27FC236}">
                <a16:creationId xmlns:a16="http://schemas.microsoft.com/office/drawing/2014/main" id="{4E0B49B8-5F16-C872-DAF2-E6CCDC0720F2}"/>
              </a:ext>
            </a:extLst>
          </p:cNvPr>
          <p:cNvSpPr>
            <a:spLocks noGrp="1"/>
          </p:cNvSpPr>
          <p:nvPr>
            <p:ph type="dt" sz="half" idx="10"/>
          </p:nvPr>
        </p:nvSpPr>
        <p:spPr/>
        <p:txBody>
          <a:bodyPr/>
          <a:lstStyle/>
          <a:p>
            <a:r>
              <a:rPr lang="en-US" dirty="0"/>
              <a:t>July_2023</a:t>
            </a:r>
          </a:p>
        </p:txBody>
      </p:sp>
      <p:sp>
        <p:nvSpPr>
          <p:cNvPr id="5" name="Footer Placeholder 4">
            <a:extLst>
              <a:ext uri="{FF2B5EF4-FFF2-40B4-BE49-F238E27FC236}">
                <a16:creationId xmlns:a16="http://schemas.microsoft.com/office/drawing/2014/main" id="{5D66707F-0644-86D0-8482-6D22121BCD7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53E450-3D3E-231F-FC7A-E7395D7396EA}"/>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Tree>
    <p:extLst>
      <p:ext uri="{BB962C8B-B14F-4D97-AF65-F5344CB8AC3E}">
        <p14:creationId xmlns:p14="http://schemas.microsoft.com/office/powerpoint/2010/main" val="29616876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a:bodyPr>
          <a:lstStyle/>
          <a:p>
            <a:r>
              <a:rPr lang="en-US" dirty="0"/>
              <a:t>TG16t July Plenary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a:xfrm>
            <a:off x="838200" y="1825625"/>
            <a:ext cx="10668000" cy="4351338"/>
          </a:xfrm>
        </p:spPr>
        <p:txBody>
          <a:bodyPr>
            <a:normAutofit/>
          </a:bodyPr>
          <a:lstStyle/>
          <a:p>
            <a:r>
              <a:rPr lang="en-US" dirty="0"/>
              <a:t>Introductions, Secretary, Review and Approve Agenda</a:t>
            </a:r>
          </a:p>
          <a:p>
            <a:r>
              <a:rPr lang="en-US" dirty="0"/>
              <a:t>Policy Review</a:t>
            </a:r>
          </a:p>
          <a:p>
            <a:r>
              <a:rPr lang="en-US" dirty="0"/>
              <a:t>Contributions and Comment Resolution on pre-Draft</a:t>
            </a:r>
          </a:p>
          <a:p>
            <a:pPr lvl="1"/>
            <a:endParaRPr lang="en-US" dirty="0"/>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July_2023</a:t>
            </a:r>
          </a:p>
        </p:txBody>
      </p:sp>
    </p:spTree>
    <p:extLst>
      <p:ext uri="{BB962C8B-B14F-4D97-AF65-F5344CB8AC3E}">
        <p14:creationId xmlns:p14="http://schemas.microsoft.com/office/powerpoint/2010/main" val="20064856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86433-2D31-78BC-9935-7444F3B333B2}"/>
              </a:ext>
            </a:extLst>
          </p:cNvPr>
          <p:cNvSpPr>
            <a:spLocks noGrp="1"/>
          </p:cNvSpPr>
          <p:nvPr>
            <p:ph type="title"/>
          </p:nvPr>
        </p:nvSpPr>
        <p:spPr/>
        <p:txBody>
          <a:bodyPr/>
          <a:lstStyle/>
          <a:p>
            <a:r>
              <a:rPr lang="en-US" dirty="0"/>
              <a:t>July Meeting Start Status</a:t>
            </a:r>
          </a:p>
        </p:txBody>
      </p:sp>
      <p:sp>
        <p:nvSpPr>
          <p:cNvPr id="3" name="Content Placeholder 2">
            <a:extLst>
              <a:ext uri="{FF2B5EF4-FFF2-40B4-BE49-F238E27FC236}">
                <a16:creationId xmlns:a16="http://schemas.microsoft.com/office/drawing/2014/main" id="{9CAE0CAB-2FED-4C04-9AED-80FF35F05763}"/>
              </a:ext>
            </a:extLst>
          </p:cNvPr>
          <p:cNvSpPr>
            <a:spLocks noGrp="1"/>
          </p:cNvSpPr>
          <p:nvPr>
            <p:ph idx="1"/>
          </p:nvPr>
        </p:nvSpPr>
        <p:spPr/>
        <p:txBody>
          <a:bodyPr/>
          <a:lstStyle/>
          <a:p>
            <a:r>
              <a:rPr lang="en-US" dirty="0"/>
              <a:t>Discussions at 30 May teleconference on developing next draft</a:t>
            </a:r>
          </a:p>
          <a:p>
            <a:r>
              <a:rPr lang="en-US" dirty="0"/>
              <a:t>Draft 0.92 was not ready for comment collection</a:t>
            </a:r>
          </a:p>
          <a:p>
            <a:r>
              <a:rPr lang="en-US" dirty="0"/>
              <a:t>Several updates to document 643 on DPP text have been uploaded. </a:t>
            </a:r>
          </a:p>
          <a:p>
            <a:endParaRPr lang="en-US" dirty="0"/>
          </a:p>
          <a:p>
            <a:endParaRPr lang="en-US" dirty="0"/>
          </a:p>
        </p:txBody>
      </p:sp>
      <p:sp>
        <p:nvSpPr>
          <p:cNvPr id="4" name="Date Placeholder 3">
            <a:extLst>
              <a:ext uri="{FF2B5EF4-FFF2-40B4-BE49-F238E27FC236}">
                <a16:creationId xmlns:a16="http://schemas.microsoft.com/office/drawing/2014/main" id="{CA4AF5CC-E6B3-6CEA-ED1F-17BFF7DE2C1E}"/>
              </a:ext>
            </a:extLst>
          </p:cNvPr>
          <p:cNvSpPr>
            <a:spLocks noGrp="1"/>
          </p:cNvSpPr>
          <p:nvPr>
            <p:ph type="dt" sz="half" idx="10"/>
          </p:nvPr>
        </p:nvSpPr>
        <p:spPr/>
        <p:txBody>
          <a:bodyPr/>
          <a:lstStyle/>
          <a:p>
            <a:r>
              <a:rPr lang="en-US"/>
              <a:t>July_2023</a:t>
            </a:r>
            <a:endParaRPr lang="en-US" dirty="0"/>
          </a:p>
        </p:txBody>
      </p:sp>
      <p:sp>
        <p:nvSpPr>
          <p:cNvPr id="5" name="Footer Placeholder 4">
            <a:extLst>
              <a:ext uri="{FF2B5EF4-FFF2-40B4-BE49-F238E27FC236}">
                <a16:creationId xmlns:a16="http://schemas.microsoft.com/office/drawing/2014/main" id="{F4C8C834-3489-5F1F-368B-361339617854}"/>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B7B1330-0EB1-872D-D8EA-6858362E6265}"/>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Tree>
    <p:extLst>
      <p:ext uri="{BB962C8B-B14F-4D97-AF65-F5344CB8AC3E}">
        <p14:creationId xmlns:p14="http://schemas.microsoft.com/office/powerpoint/2010/main" val="14028425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July 2023 Plenary</a:t>
            </a:r>
          </a:p>
        </p:txBody>
      </p:sp>
      <p:graphicFrame>
        <p:nvGraphicFramePr>
          <p:cNvPr id="7" name="Table 6">
            <a:extLst>
              <a:ext uri="{FF2B5EF4-FFF2-40B4-BE49-F238E27FC236}">
                <a16:creationId xmlns:a16="http://schemas.microsoft.com/office/drawing/2014/main" id="{12450728-E00D-8091-7408-0482F8FBEC9C}"/>
              </a:ext>
            </a:extLst>
          </p:cNvPr>
          <p:cNvGraphicFramePr>
            <a:graphicFrameLocks noGrp="1"/>
          </p:cNvGraphicFramePr>
          <p:nvPr>
            <p:extLst>
              <p:ext uri="{D42A27DB-BD31-4B8C-83A1-F6EECF244321}">
                <p14:modId xmlns:p14="http://schemas.microsoft.com/office/powerpoint/2010/main" val="2238909326"/>
              </p:ext>
            </p:extLst>
          </p:nvPr>
        </p:nvGraphicFramePr>
        <p:xfrm>
          <a:off x="304797" y="1295400"/>
          <a:ext cx="11049003" cy="3879375"/>
        </p:xfrm>
        <a:graphic>
          <a:graphicData uri="http://schemas.openxmlformats.org/drawingml/2006/table">
            <a:tbl>
              <a:tblPr/>
              <a:tblGrid>
                <a:gridCol w="1227667">
                  <a:extLst>
                    <a:ext uri="{9D8B030D-6E8A-4147-A177-3AD203B41FA5}">
                      <a16:colId xmlns:a16="http://schemas.microsoft.com/office/drawing/2014/main" val="3621563525"/>
                    </a:ext>
                  </a:extLst>
                </a:gridCol>
                <a:gridCol w="1227667">
                  <a:extLst>
                    <a:ext uri="{9D8B030D-6E8A-4147-A177-3AD203B41FA5}">
                      <a16:colId xmlns:a16="http://schemas.microsoft.com/office/drawing/2014/main" val="3083134946"/>
                    </a:ext>
                  </a:extLst>
                </a:gridCol>
                <a:gridCol w="1227667">
                  <a:extLst>
                    <a:ext uri="{9D8B030D-6E8A-4147-A177-3AD203B41FA5}">
                      <a16:colId xmlns:a16="http://schemas.microsoft.com/office/drawing/2014/main" val="1621152782"/>
                    </a:ext>
                  </a:extLst>
                </a:gridCol>
                <a:gridCol w="1227667">
                  <a:extLst>
                    <a:ext uri="{9D8B030D-6E8A-4147-A177-3AD203B41FA5}">
                      <a16:colId xmlns:a16="http://schemas.microsoft.com/office/drawing/2014/main" val="1260291759"/>
                    </a:ext>
                  </a:extLst>
                </a:gridCol>
                <a:gridCol w="1227667">
                  <a:extLst>
                    <a:ext uri="{9D8B030D-6E8A-4147-A177-3AD203B41FA5}">
                      <a16:colId xmlns:a16="http://schemas.microsoft.com/office/drawing/2014/main" val="3615972925"/>
                    </a:ext>
                  </a:extLst>
                </a:gridCol>
                <a:gridCol w="1227667">
                  <a:extLst>
                    <a:ext uri="{9D8B030D-6E8A-4147-A177-3AD203B41FA5}">
                      <a16:colId xmlns:a16="http://schemas.microsoft.com/office/drawing/2014/main" val="815782234"/>
                    </a:ext>
                  </a:extLst>
                </a:gridCol>
                <a:gridCol w="1227667">
                  <a:extLst>
                    <a:ext uri="{9D8B030D-6E8A-4147-A177-3AD203B41FA5}">
                      <a16:colId xmlns:a16="http://schemas.microsoft.com/office/drawing/2014/main" val="3456015629"/>
                    </a:ext>
                  </a:extLst>
                </a:gridCol>
                <a:gridCol w="1227667">
                  <a:extLst>
                    <a:ext uri="{9D8B030D-6E8A-4147-A177-3AD203B41FA5}">
                      <a16:colId xmlns:a16="http://schemas.microsoft.com/office/drawing/2014/main" val="1479531055"/>
                    </a:ext>
                  </a:extLst>
                </a:gridCol>
                <a:gridCol w="1227667">
                  <a:extLst>
                    <a:ext uri="{9D8B030D-6E8A-4147-A177-3AD203B41FA5}">
                      <a16:colId xmlns:a16="http://schemas.microsoft.com/office/drawing/2014/main" val="2390912687"/>
                    </a:ext>
                  </a:extLst>
                </a:gridCol>
              </a:tblGrid>
              <a:tr h="1293125">
                <a:tc>
                  <a:txBody>
                    <a:bodyPr/>
                    <a:lstStyle/>
                    <a:p>
                      <a:r>
                        <a:rPr lang="en-US"/>
                        <a:t>11-Jul-2023 ET</a:t>
                      </a:r>
                    </a:p>
                  </a:txBody>
                  <a:tcPr anchor="ctr">
                    <a:lnL>
                      <a:noFill/>
                    </a:lnL>
                    <a:lnR>
                      <a:noFill/>
                    </a:lnR>
                    <a:lnT>
                      <a:noFill/>
                    </a:lnT>
                    <a:lnB>
                      <a:noFill/>
                    </a:lnB>
                  </a:tcPr>
                </a:tc>
                <a:tc>
                  <a:txBody>
                    <a:bodyPr/>
                    <a:lstStyle/>
                    <a:p>
                      <a:r>
                        <a:rPr lang="en-US"/>
                        <a:t>2023</a:t>
                      </a:r>
                    </a:p>
                  </a:txBody>
                  <a:tcPr anchor="ctr">
                    <a:lnL>
                      <a:noFill/>
                    </a:lnL>
                    <a:lnR>
                      <a:noFill/>
                    </a:lnR>
                    <a:lnT>
                      <a:noFill/>
                    </a:lnT>
                    <a:lnB>
                      <a:noFill/>
                    </a:lnB>
                  </a:tcPr>
                </a:tc>
                <a:tc>
                  <a:txBody>
                    <a:bodyPr/>
                    <a:lstStyle/>
                    <a:p>
                      <a:r>
                        <a:rPr lang="en-US"/>
                        <a:t>385</a:t>
                      </a:r>
                    </a:p>
                  </a:txBody>
                  <a:tcPr anchor="ctr">
                    <a:lnL>
                      <a:noFill/>
                    </a:lnL>
                    <a:lnR>
                      <a:noFill/>
                    </a:lnR>
                    <a:lnT>
                      <a:noFill/>
                    </a:lnT>
                    <a:lnB>
                      <a:noFill/>
                    </a:lnB>
                  </a:tcPr>
                </a:tc>
                <a:tc>
                  <a:txBody>
                    <a:bodyPr/>
                    <a:lstStyle/>
                    <a:p>
                      <a:r>
                        <a:rPr lang="en-US"/>
                        <a:t>0</a:t>
                      </a:r>
                    </a:p>
                  </a:txBody>
                  <a:tcPr anchor="ctr">
                    <a:lnL>
                      <a:noFill/>
                    </a:lnL>
                    <a:lnR>
                      <a:noFill/>
                    </a:lnR>
                    <a:lnT>
                      <a:noFill/>
                    </a:lnT>
                    <a:lnB>
                      <a:noFill/>
                    </a:lnB>
                  </a:tcPr>
                </a:tc>
                <a:tc>
                  <a:txBody>
                    <a:bodyPr/>
                    <a:lstStyle/>
                    <a:p>
                      <a:r>
                        <a:rPr lang="en-US"/>
                        <a:t>TG16t (Lic-NB)</a:t>
                      </a:r>
                    </a:p>
                  </a:txBody>
                  <a:tcPr anchor="ctr">
                    <a:lnL>
                      <a:noFill/>
                    </a:lnL>
                    <a:lnR>
                      <a:noFill/>
                    </a:lnR>
                    <a:lnT>
                      <a:noFill/>
                    </a:lnT>
                    <a:lnB>
                      <a:noFill/>
                    </a:lnB>
                  </a:tcPr>
                </a:tc>
                <a:tc>
                  <a:txBody>
                    <a:bodyPr/>
                    <a:lstStyle/>
                    <a:p>
                      <a:r>
                        <a:rPr lang="en-US"/>
                        <a:t>D0.92 for Vishal comments</a:t>
                      </a:r>
                    </a:p>
                  </a:txBody>
                  <a:tcPr anchor="ctr">
                    <a:lnL>
                      <a:noFill/>
                    </a:lnL>
                    <a:lnR>
                      <a:noFill/>
                    </a:lnR>
                    <a:lnT>
                      <a:noFill/>
                    </a:lnT>
                    <a:lnB>
                      <a:noFill/>
                    </a:lnB>
                  </a:tcPr>
                </a:tc>
                <a:tc>
                  <a:txBody>
                    <a:bodyPr/>
                    <a:lstStyle/>
                    <a:p>
                      <a:r>
                        <a:rPr lang="en-US"/>
                        <a:t>Juha Juntunen (MCC)</a:t>
                      </a:r>
                    </a:p>
                  </a:txBody>
                  <a:tcPr anchor="ctr">
                    <a:lnL>
                      <a:noFill/>
                    </a:lnL>
                    <a:lnR>
                      <a:noFill/>
                    </a:lnR>
                    <a:lnT>
                      <a:noFill/>
                    </a:lnT>
                    <a:lnB>
                      <a:noFill/>
                    </a:lnB>
                  </a:tcPr>
                </a:tc>
                <a:tc>
                  <a:txBody>
                    <a:bodyPr/>
                    <a:lstStyle/>
                    <a:p>
                      <a:r>
                        <a:rPr lang="en-US"/>
                        <a:t>11-Jul-2023 05:26:33 ET</a:t>
                      </a:r>
                    </a:p>
                  </a:txBody>
                  <a:tcPr anchor="ctr">
                    <a:lnL>
                      <a:noFill/>
                    </a:lnL>
                    <a:lnR>
                      <a:noFill/>
                    </a:lnR>
                    <a:lnT>
                      <a:noFill/>
                    </a:lnT>
                    <a:lnB>
                      <a:noFill/>
                    </a:lnB>
                  </a:tcPr>
                </a:tc>
                <a:tc>
                  <a:txBody>
                    <a:bodyPr/>
                    <a:lstStyle/>
                    <a:p>
                      <a:r>
                        <a:rPr lang="en-US">
                          <a:hlinkClick r:id="rId2"/>
                        </a:rPr>
                        <a:t>Download</a:t>
                      </a:r>
                      <a:r>
                        <a:rPr lang="en-US"/>
                        <a:t>, </a:t>
                      </a:r>
                      <a:r>
                        <a:rPr lang="en-US">
                          <a:hlinkClick r:id="rId3"/>
                        </a:rPr>
                        <a:t>Revise</a:t>
                      </a:r>
                      <a:endParaRPr lang="en-US"/>
                    </a:p>
                  </a:txBody>
                  <a:tcPr anchor="ctr">
                    <a:lnL>
                      <a:noFill/>
                    </a:lnL>
                    <a:lnR>
                      <a:noFill/>
                    </a:lnR>
                    <a:lnT>
                      <a:noFill/>
                    </a:lnT>
                    <a:lnB>
                      <a:noFill/>
                    </a:lnB>
                  </a:tcPr>
                </a:tc>
                <a:extLst>
                  <a:ext uri="{0D108BD9-81ED-4DB2-BD59-A6C34878D82A}">
                    <a16:rowId xmlns:a16="http://schemas.microsoft.com/office/drawing/2014/main" val="2386752189"/>
                  </a:ext>
                </a:extLst>
              </a:tr>
              <a:tr h="1293125">
                <a:tc>
                  <a:txBody>
                    <a:bodyPr/>
                    <a:lstStyle/>
                    <a:p>
                      <a:r>
                        <a:rPr lang="en-US"/>
                        <a:t>11-Jul-2023 ET</a:t>
                      </a:r>
                    </a:p>
                  </a:txBody>
                  <a:tcPr anchor="ctr">
                    <a:lnL>
                      <a:noFill/>
                    </a:lnL>
                    <a:lnR>
                      <a:noFill/>
                    </a:lnR>
                    <a:lnT>
                      <a:noFill/>
                    </a:lnT>
                    <a:lnB>
                      <a:noFill/>
                    </a:lnB>
                  </a:tcPr>
                </a:tc>
                <a:tc>
                  <a:txBody>
                    <a:bodyPr/>
                    <a:lstStyle/>
                    <a:p>
                      <a:r>
                        <a:rPr lang="en-US" dirty="0"/>
                        <a:t>2022</a:t>
                      </a:r>
                    </a:p>
                  </a:txBody>
                  <a:tcPr anchor="ctr">
                    <a:lnL>
                      <a:noFill/>
                    </a:lnL>
                    <a:lnR>
                      <a:noFill/>
                    </a:lnR>
                    <a:lnT>
                      <a:noFill/>
                    </a:lnT>
                    <a:lnB>
                      <a:noFill/>
                    </a:lnB>
                  </a:tcPr>
                </a:tc>
                <a:tc>
                  <a:txBody>
                    <a:bodyPr/>
                    <a:lstStyle/>
                    <a:p>
                      <a:r>
                        <a:rPr lang="en-US"/>
                        <a:t>643</a:t>
                      </a:r>
                    </a:p>
                  </a:txBody>
                  <a:tcPr anchor="ctr">
                    <a:lnL>
                      <a:noFill/>
                    </a:lnL>
                    <a:lnR>
                      <a:noFill/>
                    </a:lnR>
                    <a:lnT>
                      <a:noFill/>
                    </a:lnT>
                    <a:lnB>
                      <a:noFill/>
                    </a:lnB>
                  </a:tcPr>
                </a:tc>
                <a:tc>
                  <a:txBody>
                    <a:bodyPr/>
                    <a:lstStyle/>
                    <a:p>
                      <a:r>
                        <a:rPr lang="en-US"/>
                        <a:t>21</a:t>
                      </a:r>
                    </a:p>
                  </a:txBody>
                  <a:tcPr anchor="ctr">
                    <a:lnL>
                      <a:noFill/>
                    </a:lnL>
                    <a:lnR>
                      <a:noFill/>
                    </a:lnR>
                    <a:lnT>
                      <a:noFill/>
                    </a:lnT>
                    <a:lnB>
                      <a:noFill/>
                    </a:lnB>
                  </a:tcPr>
                </a:tc>
                <a:tc>
                  <a:txBody>
                    <a:bodyPr/>
                    <a:lstStyle/>
                    <a:p>
                      <a:r>
                        <a:rPr lang="en-US"/>
                        <a:t>TG16t (Lic-NB)</a:t>
                      </a:r>
                    </a:p>
                  </a:txBody>
                  <a:tcPr anchor="ctr">
                    <a:lnL>
                      <a:noFill/>
                    </a:lnL>
                    <a:lnR>
                      <a:noFill/>
                    </a:lnR>
                    <a:lnT>
                      <a:noFill/>
                    </a:lnT>
                    <a:lnB>
                      <a:noFill/>
                    </a:lnB>
                  </a:tcPr>
                </a:tc>
                <a:tc>
                  <a:txBody>
                    <a:bodyPr/>
                    <a:lstStyle/>
                    <a:p>
                      <a:r>
                        <a:rPr lang="en-US"/>
                        <a:t>Direct Peer to Peer</a:t>
                      </a:r>
                    </a:p>
                  </a:txBody>
                  <a:tcPr anchor="ctr">
                    <a:lnL>
                      <a:noFill/>
                    </a:lnL>
                    <a:lnR>
                      <a:noFill/>
                    </a:lnR>
                    <a:lnT>
                      <a:noFill/>
                    </a:lnT>
                    <a:lnB>
                      <a:noFill/>
                    </a:lnB>
                  </a:tcPr>
                </a:tc>
                <a:tc>
                  <a:txBody>
                    <a:bodyPr/>
                    <a:lstStyle/>
                    <a:p>
                      <a:r>
                        <a:rPr lang="en-US"/>
                        <a:t>Vishal Kalkundrikar (Ondas)</a:t>
                      </a:r>
                    </a:p>
                  </a:txBody>
                  <a:tcPr anchor="ctr">
                    <a:lnL>
                      <a:noFill/>
                    </a:lnL>
                    <a:lnR>
                      <a:noFill/>
                    </a:lnR>
                    <a:lnT>
                      <a:noFill/>
                    </a:lnT>
                    <a:lnB>
                      <a:noFill/>
                    </a:lnB>
                  </a:tcPr>
                </a:tc>
                <a:tc>
                  <a:txBody>
                    <a:bodyPr/>
                    <a:lstStyle/>
                    <a:p>
                      <a:r>
                        <a:rPr lang="en-US"/>
                        <a:t>11-Jul-2023 05:16:15 ET</a:t>
                      </a:r>
                    </a:p>
                  </a:txBody>
                  <a:tcPr anchor="ctr">
                    <a:lnL>
                      <a:noFill/>
                    </a:lnL>
                    <a:lnR>
                      <a:noFill/>
                    </a:lnR>
                    <a:lnT>
                      <a:noFill/>
                    </a:lnT>
                    <a:lnB>
                      <a:noFill/>
                    </a:lnB>
                  </a:tcPr>
                </a:tc>
                <a:tc>
                  <a:txBody>
                    <a:bodyPr/>
                    <a:lstStyle/>
                    <a:p>
                      <a:r>
                        <a:rPr lang="en-US">
                          <a:hlinkClick r:id="rId4"/>
                        </a:rPr>
                        <a:t>Download</a:t>
                      </a:r>
                      <a:r>
                        <a:rPr lang="en-US"/>
                        <a:t>, </a:t>
                      </a:r>
                      <a:r>
                        <a:rPr lang="en-US">
                          <a:hlinkClick r:id="rId5"/>
                        </a:rPr>
                        <a:t>Revise</a:t>
                      </a:r>
                      <a:endParaRPr lang="en-US"/>
                    </a:p>
                  </a:txBody>
                  <a:tcPr anchor="ctr">
                    <a:lnL>
                      <a:noFill/>
                    </a:lnL>
                    <a:lnR>
                      <a:noFill/>
                    </a:lnR>
                    <a:lnT>
                      <a:noFill/>
                    </a:lnT>
                    <a:lnB>
                      <a:noFill/>
                    </a:lnB>
                  </a:tcPr>
                </a:tc>
                <a:extLst>
                  <a:ext uri="{0D108BD9-81ED-4DB2-BD59-A6C34878D82A}">
                    <a16:rowId xmlns:a16="http://schemas.microsoft.com/office/drawing/2014/main" val="581184320"/>
                  </a:ext>
                </a:extLst>
              </a:tr>
              <a:tr h="1293125">
                <a:tc>
                  <a:txBody>
                    <a:bodyPr/>
                    <a:lstStyle/>
                    <a:p>
                      <a:r>
                        <a:rPr lang="en-US"/>
                        <a:t>11-Jul-2023 ET</a:t>
                      </a:r>
                    </a:p>
                  </a:txBody>
                  <a:tcPr anchor="ctr">
                    <a:lnL>
                      <a:noFill/>
                    </a:lnL>
                    <a:lnR>
                      <a:noFill/>
                    </a:lnR>
                    <a:lnT>
                      <a:noFill/>
                    </a:lnT>
                    <a:lnB>
                      <a:noFill/>
                    </a:lnB>
                  </a:tcPr>
                </a:tc>
                <a:tc>
                  <a:txBody>
                    <a:bodyPr/>
                    <a:lstStyle/>
                    <a:p>
                      <a:r>
                        <a:rPr lang="en-US"/>
                        <a:t>2023</a:t>
                      </a:r>
                    </a:p>
                  </a:txBody>
                  <a:tcPr anchor="ctr">
                    <a:lnL>
                      <a:noFill/>
                    </a:lnL>
                    <a:lnR>
                      <a:noFill/>
                    </a:lnR>
                    <a:lnT>
                      <a:noFill/>
                    </a:lnT>
                    <a:lnB>
                      <a:noFill/>
                    </a:lnB>
                  </a:tcPr>
                </a:tc>
                <a:tc>
                  <a:txBody>
                    <a:bodyPr/>
                    <a:lstStyle/>
                    <a:p>
                      <a:r>
                        <a:rPr lang="en-US"/>
                        <a:t>382</a:t>
                      </a:r>
                    </a:p>
                  </a:txBody>
                  <a:tcPr anchor="ctr">
                    <a:lnL>
                      <a:noFill/>
                    </a:lnL>
                    <a:lnR>
                      <a:noFill/>
                    </a:lnR>
                    <a:lnT>
                      <a:noFill/>
                    </a:lnT>
                    <a:lnB>
                      <a:noFill/>
                    </a:lnB>
                  </a:tcPr>
                </a:tc>
                <a:tc>
                  <a:txBody>
                    <a:bodyPr/>
                    <a:lstStyle/>
                    <a:p>
                      <a:r>
                        <a:rPr lang="en-US"/>
                        <a:t>0</a:t>
                      </a:r>
                    </a:p>
                  </a:txBody>
                  <a:tcPr anchor="ctr">
                    <a:lnL>
                      <a:noFill/>
                    </a:lnL>
                    <a:lnR>
                      <a:noFill/>
                    </a:lnR>
                    <a:lnT>
                      <a:noFill/>
                    </a:lnT>
                    <a:lnB>
                      <a:noFill/>
                    </a:lnB>
                  </a:tcPr>
                </a:tc>
                <a:tc>
                  <a:txBody>
                    <a:bodyPr/>
                    <a:lstStyle/>
                    <a:p>
                      <a:r>
                        <a:rPr lang="en-US"/>
                        <a:t>TG16t (Lic-NB)</a:t>
                      </a:r>
                    </a:p>
                  </a:txBody>
                  <a:tcPr anchor="ctr">
                    <a:lnL>
                      <a:noFill/>
                    </a:lnL>
                    <a:lnR>
                      <a:noFill/>
                    </a:lnR>
                    <a:lnT>
                      <a:noFill/>
                    </a:lnT>
                    <a:lnB>
                      <a:noFill/>
                    </a:lnB>
                  </a:tcPr>
                </a:tc>
                <a:tc>
                  <a:txBody>
                    <a:bodyPr/>
                    <a:lstStyle/>
                    <a:p>
                      <a:r>
                        <a:rPr lang="en-US"/>
                        <a:t>DPP Relative Changes</a:t>
                      </a:r>
                    </a:p>
                  </a:txBody>
                  <a:tcPr anchor="ctr">
                    <a:lnL>
                      <a:noFill/>
                    </a:lnL>
                    <a:lnR>
                      <a:noFill/>
                    </a:lnR>
                    <a:lnT>
                      <a:noFill/>
                    </a:lnT>
                    <a:lnB>
                      <a:noFill/>
                    </a:lnB>
                  </a:tcPr>
                </a:tc>
                <a:tc>
                  <a:txBody>
                    <a:bodyPr/>
                    <a:lstStyle/>
                    <a:p>
                      <a:r>
                        <a:rPr lang="en-US"/>
                        <a:t>Vishal Kalkundrikar (Ondas)</a:t>
                      </a:r>
                    </a:p>
                  </a:txBody>
                  <a:tcPr anchor="ctr">
                    <a:lnL>
                      <a:noFill/>
                    </a:lnL>
                    <a:lnR>
                      <a:noFill/>
                    </a:lnR>
                    <a:lnT>
                      <a:noFill/>
                    </a:lnT>
                    <a:lnB>
                      <a:noFill/>
                    </a:lnB>
                  </a:tcPr>
                </a:tc>
                <a:tc>
                  <a:txBody>
                    <a:bodyPr/>
                    <a:lstStyle/>
                    <a:p>
                      <a:r>
                        <a:rPr lang="en-US"/>
                        <a:t>11-Jul-2023 05:16:54 ET</a:t>
                      </a:r>
                    </a:p>
                  </a:txBody>
                  <a:tcPr anchor="ctr">
                    <a:lnL>
                      <a:noFill/>
                    </a:lnL>
                    <a:lnR>
                      <a:noFill/>
                    </a:lnR>
                    <a:lnT>
                      <a:noFill/>
                    </a:lnT>
                    <a:lnB>
                      <a:noFill/>
                    </a:lnB>
                  </a:tcPr>
                </a:tc>
                <a:tc>
                  <a:txBody>
                    <a:bodyPr/>
                    <a:lstStyle/>
                    <a:p>
                      <a:r>
                        <a:rPr lang="en-US" dirty="0">
                          <a:hlinkClick r:id="rId6"/>
                        </a:rPr>
                        <a:t>Download</a:t>
                      </a:r>
                      <a:r>
                        <a:rPr lang="en-US" dirty="0"/>
                        <a:t>, </a:t>
                      </a:r>
                      <a:r>
                        <a:rPr lang="en-US" dirty="0">
                          <a:hlinkClick r:id="rId7"/>
                        </a:rPr>
                        <a:t>Revise</a:t>
                      </a:r>
                      <a:endParaRPr lang="en-US" dirty="0"/>
                    </a:p>
                  </a:txBody>
                  <a:tcPr anchor="ctr">
                    <a:lnL>
                      <a:noFill/>
                    </a:lnL>
                    <a:lnR>
                      <a:noFill/>
                    </a:lnR>
                    <a:lnT>
                      <a:noFill/>
                    </a:lnT>
                    <a:lnB>
                      <a:noFill/>
                    </a:lnB>
                  </a:tcPr>
                </a:tc>
                <a:extLst>
                  <a:ext uri="{0D108BD9-81ED-4DB2-BD59-A6C34878D82A}">
                    <a16:rowId xmlns:a16="http://schemas.microsoft.com/office/drawing/2014/main" val="1247562028"/>
                  </a:ext>
                </a:extLst>
              </a:tr>
            </a:tbl>
          </a:graphicData>
        </a:graphic>
      </p:graphicFrame>
      <p:sp>
        <p:nvSpPr>
          <p:cNvPr id="3" name="TextBox 2">
            <a:extLst>
              <a:ext uri="{FF2B5EF4-FFF2-40B4-BE49-F238E27FC236}">
                <a16:creationId xmlns:a16="http://schemas.microsoft.com/office/drawing/2014/main" id="{FBCC9F94-93AF-2291-D976-0FDE6F551068}"/>
              </a:ext>
            </a:extLst>
          </p:cNvPr>
          <p:cNvSpPr txBox="1"/>
          <p:nvPr/>
        </p:nvSpPr>
        <p:spPr>
          <a:xfrm>
            <a:off x="0" y="1313893"/>
            <a:ext cx="941925" cy="369332"/>
          </a:xfrm>
          <a:prstGeom prst="rect">
            <a:avLst/>
          </a:prstGeom>
          <a:noFill/>
        </p:spPr>
        <p:txBody>
          <a:bodyPr wrap="none" rtlCol="0">
            <a:spAutoFit/>
          </a:bodyPr>
          <a:lstStyle/>
          <a:p>
            <a:r>
              <a:rPr lang="en-US" dirty="0"/>
              <a:t>Tuesday</a:t>
            </a:r>
          </a:p>
        </p:txBody>
      </p:sp>
    </p:spTree>
    <p:extLst>
      <p:ext uri="{BB962C8B-B14F-4D97-AF65-F5344CB8AC3E}">
        <p14:creationId xmlns:p14="http://schemas.microsoft.com/office/powerpoint/2010/main" val="12311829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July 2023 Plenary</a:t>
            </a:r>
          </a:p>
        </p:txBody>
      </p:sp>
      <p:sp>
        <p:nvSpPr>
          <p:cNvPr id="4" name="TextBox 3">
            <a:extLst>
              <a:ext uri="{FF2B5EF4-FFF2-40B4-BE49-F238E27FC236}">
                <a16:creationId xmlns:a16="http://schemas.microsoft.com/office/drawing/2014/main" id="{BBD9C28C-5993-B42E-5B9C-7A3722813198}"/>
              </a:ext>
            </a:extLst>
          </p:cNvPr>
          <p:cNvSpPr txBox="1"/>
          <p:nvPr/>
        </p:nvSpPr>
        <p:spPr>
          <a:xfrm>
            <a:off x="30892" y="1611868"/>
            <a:ext cx="1277979" cy="369332"/>
          </a:xfrm>
          <a:prstGeom prst="rect">
            <a:avLst/>
          </a:prstGeom>
          <a:noFill/>
        </p:spPr>
        <p:txBody>
          <a:bodyPr wrap="none" rtlCol="0">
            <a:spAutoFit/>
          </a:bodyPr>
          <a:lstStyle/>
          <a:p>
            <a:r>
              <a:rPr lang="en-US" dirty="0"/>
              <a:t>Wednesday</a:t>
            </a:r>
          </a:p>
        </p:txBody>
      </p:sp>
      <p:graphicFrame>
        <p:nvGraphicFramePr>
          <p:cNvPr id="6" name="Table 5">
            <a:extLst>
              <a:ext uri="{FF2B5EF4-FFF2-40B4-BE49-F238E27FC236}">
                <a16:creationId xmlns:a16="http://schemas.microsoft.com/office/drawing/2014/main" id="{E311E5EE-3187-5FFC-40A9-661D2CC6B7A8}"/>
              </a:ext>
            </a:extLst>
          </p:cNvPr>
          <p:cNvGraphicFramePr>
            <a:graphicFrameLocks noGrp="1"/>
          </p:cNvGraphicFramePr>
          <p:nvPr/>
        </p:nvGraphicFramePr>
        <p:xfrm>
          <a:off x="838200" y="2081054"/>
          <a:ext cx="10515600" cy="3840480"/>
        </p:xfrm>
        <a:graphic>
          <a:graphicData uri="http://schemas.openxmlformats.org/drawingml/2006/table">
            <a:tbl>
              <a:tblPr/>
              <a:tblGrid>
                <a:gridCol w="1168400">
                  <a:extLst>
                    <a:ext uri="{9D8B030D-6E8A-4147-A177-3AD203B41FA5}">
                      <a16:colId xmlns:a16="http://schemas.microsoft.com/office/drawing/2014/main" val="3274413057"/>
                    </a:ext>
                  </a:extLst>
                </a:gridCol>
                <a:gridCol w="1168400">
                  <a:extLst>
                    <a:ext uri="{9D8B030D-6E8A-4147-A177-3AD203B41FA5}">
                      <a16:colId xmlns:a16="http://schemas.microsoft.com/office/drawing/2014/main" val="2418715433"/>
                    </a:ext>
                  </a:extLst>
                </a:gridCol>
                <a:gridCol w="1168400">
                  <a:extLst>
                    <a:ext uri="{9D8B030D-6E8A-4147-A177-3AD203B41FA5}">
                      <a16:colId xmlns:a16="http://schemas.microsoft.com/office/drawing/2014/main" val="3929994479"/>
                    </a:ext>
                  </a:extLst>
                </a:gridCol>
                <a:gridCol w="1168400">
                  <a:extLst>
                    <a:ext uri="{9D8B030D-6E8A-4147-A177-3AD203B41FA5}">
                      <a16:colId xmlns:a16="http://schemas.microsoft.com/office/drawing/2014/main" val="2952715972"/>
                    </a:ext>
                  </a:extLst>
                </a:gridCol>
                <a:gridCol w="1168400">
                  <a:extLst>
                    <a:ext uri="{9D8B030D-6E8A-4147-A177-3AD203B41FA5}">
                      <a16:colId xmlns:a16="http://schemas.microsoft.com/office/drawing/2014/main" val="1739709347"/>
                    </a:ext>
                  </a:extLst>
                </a:gridCol>
                <a:gridCol w="1168400">
                  <a:extLst>
                    <a:ext uri="{9D8B030D-6E8A-4147-A177-3AD203B41FA5}">
                      <a16:colId xmlns:a16="http://schemas.microsoft.com/office/drawing/2014/main" val="3774757981"/>
                    </a:ext>
                  </a:extLst>
                </a:gridCol>
                <a:gridCol w="1168400">
                  <a:extLst>
                    <a:ext uri="{9D8B030D-6E8A-4147-A177-3AD203B41FA5}">
                      <a16:colId xmlns:a16="http://schemas.microsoft.com/office/drawing/2014/main" val="3583531823"/>
                    </a:ext>
                  </a:extLst>
                </a:gridCol>
                <a:gridCol w="1168400">
                  <a:extLst>
                    <a:ext uri="{9D8B030D-6E8A-4147-A177-3AD203B41FA5}">
                      <a16:colId xmlns:a16="http://schemas.microsoft.com/office/drawing/2014/main" val="3994924591"/>
                    </a:ext>
                  </a:extLst>
                </a:gridCol>
                <a:gridCol w="1168400">
                  <a:extLst>
                    <a:ext uri="{9D8B030D-6E8A-4147-A177-3AD203B41FA5}">
                      <a16:colId xmlns:a16="http://schemas.microsoft.com/office/drawing/2014/main" val="2677492481"/>
                    </a:ext>
                  </a:extLst>
                </a:gridCol>
              </a:tblGrid>
              <a:tr h="775365">
                <a:tc>
                  <a:txBody>
                    <a:bodyPr/>
                    <a:lstStyle/>
                    <a:p>
                      <a:r>
                        <a:rPr lang="en-US"/>
                        <a:t>12-Jul-2023 ET</a:t>
                      </a:r>
                    </a:p>
                  </a:txBody>
                  <a:tcPr anchor="ctr">
                    <a:lnL>
                      <a:noFill/>
                    </a:lnL>
                    <a:lnR>
                      <a:noFill/>
                    </a:lnR>
                    <a:lnT>
                      <a:noFill/>
                    </a:lnT>
                    <a:lnB>
                      <a:noFill/>
                    </a:lnB>
                  </a:tcPr>
                </a:tc>
                <a:tc>
                  <a:txBody>
                    <a:bodyPr/>
                    <a:lstStyle/>
                    <a:p>
                      <a:r>
                        <a:rPr lang="en-US"/>
                        <a:t>2023</a:t>
                      </a:r>
                    </a:p>
                  </a:txBody>
                  <a:tcPr anchor="ctr">
                    <a:lnL>
                      <a:noFill/>
                    </a:lnL>
                    <a:lnR>
                      <a:noFill/>
                    </a:lnR>
                    <a:lnT>
                      <a:noFill/>
                    </a:lnT>
                    <a:lnB>
                      <a:noFill/>
                    </a:lnB>
                  </a:tcPr>
                </a:tc>
                <a:tc>
                  <a:txBody>
                    <a:bodyPr/>
                    <a:lstStyle/>
                    <a:p>
                      <a:r>
                        <a:rPr lang="en-US"/>
                        <a:t>398</a:t>
                      </a:r>
                    </a:p>
                  </a:txBody>
                  <a:tcPr anchor="ctr">
                    <a:lnL>
                      <a:noFill/>
                    </a:lnL>
                    <a:lnR>
                      <a:noFill/>
                    </a:lnR>
                    <a:lnT>
                      <a:noFill/>
                    </a:lnT>
                    <a:lnB>
                      <a:noFill/>
                    </a:lnB>
                  </a:tcPr>
                </a:tc>
                <a:tc>
                  <a:txBody>
                    <a:bodyPr/>
                    <a:lstStyle/>
                    <a:p>
                      <a:r>
                        <a:rPr lang="en-US"/>
                        <a:t>0</a:t>
                      </a:r>
                    </a:p>
                  </a:txBody>
                  <a:tcPr anchor="ctr">
                    <a:lnL>
                      <a:noFill/>
                    </a:lnL>
                    <a:lnR>
                      <a:noFill/>
                    </a:lnR>
                    <a:lnT>
                      <a:noFill/>
                    </a:lnT>
                    <a:lnB>
                      <a:noFill/>
                    </a:lnB>
                  </a:tcPr>
                </a:tc>
                <a:tc>
                  <a:txBody>
                    <a:bodyPr/>
                    <a:lstStyle/>
                    <a:p>
                      <a:r>
                        <a:rPr lang="en-US"/>
                        <a:t>TG16t (Lic-NB)</a:t>
                      </a:r>
                    </a:p>
                  </a:txBody>
                  <a:tcPr anchor="ctr">
                    <a:lnL>
                      <a:noFill/>
                    </a:lnL>
                    <a:lnR>
                      <a:noFill/>
                    </a:lnR>
                    <a:lnT>
                      <a:noFill/>
                    </a:lnT>
                    <a:lnB>
                      <a:noFill/>
                    </a:lnB>
                  </a:tcPr>
                </a:tc>
                <a:tc>
                  <a:txBody>
                    <a:bodyPr/>
                    <a:lstStyle/>
                    <a:p>
                      <a:r>
                        <a:rPr lang="en-US"/>
                        <a:t>DPP Pairing and Authentication PPT</a:t>
                      </a:r>
                    </a:p>
                  </a:txBody>
                  <a:tcPr anchor="ctr">
                    <a:lnL>
                      <a:noFill/>
                    </a:lnL>
                    <a:lnR>
                      <a:noFill/>
                    </a:lnR>
                    <a:lnT>
                      <a:noFill/>
                    </a:lnT>
                    <a:lnB>
                      <a:noFill/>
                    </a:lnB>
                  </a:tcPr>
                </a:tc>
                <a:tc>
                  <a:txBody>
                    <a:bodyPr/>
                    <a:lstStyle/>
                    <a:p>
                      <a:r>
                        <a:rPr lang="en-US"/>
                        <a:t>Vishal Kalkundrikar (Ondas)</a:t>
                      </a:r>
                    </a:p>
                  </a:txBody>
                  <a:tcPr anchor="ctr">
                    <a:lnL>
                      <a:noFill/>
                    </a:lnL>
                    <a:lnR>
                      <a:noFill/>
                    </a:lnR>
                    <a:lnT>
                      <a:noFill/>
                    </a:lnT>
                    <a:lnB>
                      <a:noFill/>
                    </a:lnB>
                  </a:tcPr>
                </a:tc>
                <a:tc>
                  <a:txBody>
                    <a:bodyPr/>
                    <a:lstStyle/>
                    <a:p>
                      <a:r>
                        <a:rPr lang="en-US"/>
                        <a:t>12-Jul-2023 07:13:09 ET</a:t>
                      </a:r>
                    </a:p>
                  </a:txBody>
                  <a:tcPr anchor="ctr">
                    <a:lnL>
                      <a:noFill/>
                    </a:lnL>
                    <a:lnR>
                      <a:noFill/>
                    </a:lnR>
                    <a:lnT>
                      <a:noFill/>
                    </a:lnT>
                    <a:lnB>
                      <a:noFill/>
                    </a:lnB>
                  </a:tcPr>
                </a:tc>
                <a:tc>
                  <a:txBody>
                    <a:bodyPr/>
                    <a:lstStyle/>
                    <a:p>
                      <a:r>
                        <a:rPr lang="en-US">
                          <a:hlinkClick r:id="rId2"/>
                        </a:rPr>
                        <a:t>Download</a:t>
                      </a:r>
                      <a:r>
                        <a:rPr lang="en-US"/>
                        <a:t>, </a:t>
                      </a:r>
                      <a:r>
                        <a:rPr lang="en-US">
                          <a:hlinkClick r:id="rId3"/>
                        </a:rPr>
                        <a:t>Revise</a:t>
                      </a:r>
                      <a:endParaRPr lang="en-US"/>
                    </a:p>
                  </a:txBody>
                  <a:tcPr anchor="ctr">
                    <a:lnL>
                      <a:noFill/>
                    </a:lnL>
                    <a:lnR>
                      <a:noFill/>
                    </a:lnR>
                    <a:lnT>
                      <a:noFill/>
                    </a:lnT>
                    <a:lnB>
                      <a:noFill/>
                    </a:lnB>
                  </a:tcPr>
                </a:tc>
                <a:extLst>
                  <a:ext uri="{0D108BD9-81ED-4DB2-BD59-A6C34878D82A}">
                    <a16:rowId xmlns:a16="http://schemas.microsoft.com/office/drawing/2014/main" val="3970072526"/>
                  </a:ext>
                </a:extLst>
              </a:tr>
              <a:tr h="629984">
                <a:tc>
                  <a:txBody>
                    <a:bodyPr/>
                    <a:lstStyle/>
                    <a:p>
                      <a:r>
                        <a:rPr lang="en-US"/>
                        <a:t>12-Jul-2023 ET</a:t>
                      </a:r>
                    </a:p>
                  </a:txBody>
                  <a:tcPr anchor="ctr">
                    <a:lnL>
                      <a:noFill/>
                    </a:lnL>
                    <a:lnR>
                      <a:noFill/>
                    </a:lnR>
                    <a:lnT>
                      <a:noFill/>
                    </a:lnT>
                    <a:lnB>
                      <a:noFill/>
                    </a:lnB>
                  </a:tcPr>
                </a:tc>
                <a:tc>
                  <a:txBody>
                    <a:bodyPr/>
                    <a:lstStyle/>
                    <a:p>
                      <a:r>
                        <a:rPr lang="en-US"/>
                        <a:t>2022</a:t>
                      </a:r>
                    </a:p>
                  </a:txBody>
                  <a:tcPr anchor="ctr">
                    <a:lnL>
                      <a:noFill/>
                    </a:lnL>
                    <a:lnR>
                      <a:noFill/>
                    </a:lnR>
                    <a:lnT>
                      <a:noFill/>
                    </a:lnT>
                    <a:lnB>
                      <a:noFill/>
                    </a:lnB>
                  </a:tcPr>
                </a:tc>
                <a:tc>
                  <a:txBody>
                    <a:bodyPr/>
                    <a:lstStyle/>
                    <a:p>
                      <a:r>
                        <a:rPr lang="en-US"/>
                        <a:t>643</a:t>
                      </a:r>
                    </a:p>
                  </a:txBody>
                  <a:tcPr anchor="ctr">
                    <a:lnL>
                      <a:noFill/>
                    </a:lnL>
                    <a:lnR>
                      <a:noFill/>
                    </a:lnR>
                    <a:lnT>
                      <a:noFill/>
                    </a:lnT>
                    <a:lnB>
                      <a:noFill/>
                    </a:lnB>
                  </a:tcPr>
                </a:tc>
                <a:tc>
                  <a:txBody>
                    <a:bodyPr/>
                    <a:lstStyle/>
                    <a:p>
                      <a:r>
                        <a:rPr lang="en-US"/>
                        <a:t>22</a:t>
                      </a:r>
                    </a:p>
                  </a:txBody>
                  <a:tcPr anchor="ctr">
                    <a:lnL>
                      <a:noFill/>
                    </a:lnL>
                    <a:lnR>
                      <a:noFill/>
                    </a:lnR>
                    <a:lnT>
                      <a:noFill/>
                    </a:lnT>
                    <a:lnB>
                      <a:noFill/>
                    </a:lnB>
                  </a:tcPr>
                </a:tc>
                <a:tc>
                  <a:txBody>
                    <a:bodyPr/>
                    <a:lstStyle/>
                    <a:p>
                      <a:r>
                        <a:rPr lang="en-US"/>
                        <a:t>TG16t (Lic-NB)</a:t>
                      </a:r>
                    </a:p>
                  </a:txBody>
                  <a:tcPr anchor="ctr">
                    <a:lnL>
                      <a:noFill/>
                    </a:lnL>
                    <a:lnR>
                      <a:noFill/>
                    </a:lnR>
                    <a:lnT>
                      <a:noFill/>
                    </a:lnT>
                    <a:lnB>
                      <a:noFill/>
                    </a:lnB>
                  </a:tcPr>
                </a:tc>
                <a:tc>
                  <a:txBody>
                    <a:bodyPr/>
                    <a:lstStyle/>
                    <a:p>
                      <a:r>
                        <a:rPr lang="en-US"/>
                        <a:t>Direct Peer to Peer</a:t>
                      </a:r>
                    </a:p>
                  </a:txBody>
                  <a:tcPr anchor="ctr">
                    <a:lnL>
                      <a:noFill/>
                    </a:lnL>
                    <a:lnR>
                      <a:noFill/>
                    </a:lnR>
                    <a:lnT>
                      <a:noFill/>
                    </a:lnT>
                    <a:lnB>
                      <a:noFill/>
                    </a:lnB>
                  </a:tcPr>
                </a:tc>
                <a:tc>
                  <a:txBody>
                    <a:bodyPr/>
                    <a:lstStyle/>
                    <a:p>
                      <a:r>
                        <a:rPr lang="en-US"/>
                        <a:t>Vishal Kalkundrikar (Ondas)</a:t>
                      </a:r>
                    </a:p>
                  </a:txBody>
                  <a:tcPr anchor="ctr">
                    <a:lnL>
                      <a:noFill/>
                    </a:lnL>
                    <a:lnR>
                      <a:noFill/>
                    </a:lnR>
                    <a:lnT>
                      <a:noFill/>
                    </a:lnT>
                    <a:lnB>
                      <a:noFill/>
                    </a:lnB>
                  </a:tcPr>
                </a:tc>
                <a:tc>
                  <a:txBody>
                    <a:bodyPr/>
                    <a:lstStyle/>
                    <a:p>
                      <a:r>
                        <a:rPr lang="en-US"/>
                        <a:t>12-Jul-2023 04:30:40 ET</a:t>
                      </a:r>
                    </a:p>
                  </a:txBody>
                  <a:tcPr anchor="ctr">
                    <a:lnL>
                      <a:noFill/>
                    </a:lnL>
                    <a:lnR>
                      <a:noFill/>
                    </a:lnR>
                    <a:lnT>
                      <a:noFill/>
                    </a:lnT>
                    <a:lnB>
                      <a:noFill/>
                    </a:lnB>
                  </a:tcPr>
                </a:tc>
                <a:tc>
                  <a:txBody>
                    <a:bodyPr/>
                    <a:lstStyle/>
                    <a:p>
                      <a:r>
                        <a:rPr lang="en-US">
                          <a:hlinkClick r:id="rId4"/>
                        </a:rPr>
                        <a:t>Download</a:t>
                      </a:r>
                      <a:r>
                        <a:rPr lang="en-US"/>
                        <a:t>, </a:t>
                      </a:r>
                      <a:r>
                        <a:rPr lang="en-US">
                          <a:hlinkClick r:id="rId5"/>
                        </a:rPr>
                        <a:t>Revise</a:t>
                      </a:r>
                      <a:endParaRPr lang="en-US"/>
                    </a:p>
                  </a:txBody>
                  <a:tcPr anchor="ctr">
                    <a:lnL>
                      <a:noFill/>
                    </a:lnL>
                    <a:lnR>
                      <a:noFill/>
                    </a:lnR>
                    <a:lnT>
                      <a:noFill/>
                    </a:lnT>
                    <a:lnB>
                      <a:noFill/>
                    </a:lnB>
                  </a:tcPr>
                </a:tc>
                <a:extLst>
                  <a:ext uri="{0D108BD9-81ED-4DB2-BD59-A6C34878D82A}">
                    <a16:rowId xmlns:a16="http://schemas.microsoft.com/office/drawing/2014/main" val="663817290"/>
                  </a:ext>
                </a:extLst>
              </a:tr>
              <a:tr h="629984">
                <a:tc>
                  <a:txBody>
                    <a:bodyPr/>
                    <a:lstStyle/>
                    <a:p>
                      <a:r>
                        <a:rPr lang="en-US"/>
                        <a:t>12-Jul-2023 ET</a:t>
                      </a:r>
                    </a:p>
                  </a:txBody>
                  <a:tcPr anchor="ctr">
                    <a:lnL>
                      <a:noFill/>
                    </a:lnL>
                    <a:lnR>
                      <a:noFill/>
                    </a:lnR>
                    <a:lnT>
                      <a:noFill/>
                    </a:lnT>
                    <a:lnB>
                      <a:noFill/>
                    </a:lnB>
                  </a:tcPr>
                </a:tc>
                <a:tc>
                  <a:txBody>
                    <a:bodyPr/>
                    <a:lstStyle/>
                    <a:p>
                      <a:r>
                        <a:rPr lang="en-US"/>
                        <a:t>2023</a:t>
                      </a:r>
                    </a:p>
                  </a:txBody>
                  <a:tcPr anchor="ctr">
                    <a:lnL>
                      <a:noFill/>
                    </a:lnL>
                    <a:lnR>
                      <a:noFill/>
                    </a:lnR>
                    <a:lnT>
                      <a:noFill/>
                    </a:lnT>
                    <a:lnB>
                      <a:noFill/>
                    </a:lnB>
                  </a:tcPr>
                </a:tc>
                <a:tc>
                  <a:txBody>
                    <a:bodyPr/>
                    <a:lstStyle/>
                    <a:p>
                      <a:r>
                        <a:rPr lang="en-US"/>
                        <a:t>385</a:t>
                      </a:r>
                    </a:p>
                  </a:txBody>
                  <a:tcPr anchor="ctr">
                    <a:lnL>
                      <a:noFill/>
                    </a:lnL>
                    <a:lnR>
                      <a:noFill/>
                    </a:lnR>
                    <a:lnT>
                      <a:noFill/>
                    </a:lnT>
                    <a:lnB>
                      <a:noFill/>
                    </a:lnB>
                  </a:tcPr>
                </a:tc>
                <a:tc>
                  <a:txBody>
                    <a:bodyPr/>
                    <a:lstStyle/>
                    <a:p>
                      <a:r>
                        <a:rPr lang="en-US"/>
                        <a:t>2</a:t>
                      </a:r>
                    </a:p>
                  </a:txBody>
                  <a:tcPr anchor="ctr">
                    <a:lnL>
                      <a:noFill/>
                    </a:lnL>
                    <a:lnR>
                      <a:noFill/>
                    </a:lnR>
                    <a:lnT>
                      <a:noFill/>
                    </a:lnT>
                    <a:lnB>
                      <a:noFill/>
                    </a:lnB>
                  </a:tcPr>
                </a:tc>
                <a:tc>
                  <a:txBody>
                    <a:bodyPr/>
                    <a:lstStyle/>
                    <a:p>
                      <a:r>
                        <a:rPr lang="en-US"/>
                        <a:t>TG16t (Lic-NB)</a:t>
                      </a:r>
                    </a:p>
                  </a:txBody>
                  <a:tcPr anchor="ctr">
                    <a:lnL>
                      <a:noFill/>
                    </a:lnL>
                    <a:lnR>
                      <a:noFill/>
                    </a:lnR>
                    <a:lnT>
                      <a:noFill/>
                    </a:lnT>
                    <a:lnB>
                      <a:noFill/>
                    </a:lnB>
                  </a:tcPr>
                </a:tc>
                <a:tc>
                  <a:txBody>
                    <a:bodyPr/>
                    <a:lstStyle/>
                    <a:p>
                      <a:r>
                        <a:rPr lang="en-US"/>
                        <a:t>D0.92 for Vishal comments</a:t>
                      </a:r>
                    </a:p>
                  </a:txBody>
                  <a:tcPr anchor="ctr">
                    <a:lnL>
                      <a:noFill/>
                    </a:lnL>
                    <a:lnR>
                      <a:noFill/>
                    </a:lnR>
                    <a:lnT>
                      <a:noFill/>
                    </a:lnT>
                    <a:lnB>
                      <a:noFill/>
                    </a:lnB>
                  </a:tcPr>
                </a:tc>
                <a:tc>
                  <a:txBody>
                    <a:bodyPr/>
                    <a:lstStyle/>
                    <a:p>
                      <a:r>
                        <a:rPr lang="en-US"/>
                        <a:t>Juha Juntunen (MCC)</a:t>
                      </a:r>
                    </a:p>
                  </a:txBody>
                  <a:tcPr anchor="ctr">
                    <a:lnL>
                      <a:noFill/>
                    </a:lnL>
                    <a:lnR>
                      <a:noFill/>
                    </a:lnR>
                    <a:lnT>
                      <a:noFill/>
                    </a:lnT>
                    <a:lnB>
                      <a:noFill/>
                    </a:lnB>
                  </a:tcPr>
                </a:tc>
                <a:tc>
                  <a:txBody>
                    <a:bodyPr/>
                    <a:lstStyle/>
                    <a:p>
                      <a:r>
                        <a:rPr lang="en-US"/>
                        <a:t>12-Jul-2023 02:11:43 ET</a:t>
                      </a:r>
                    </a:p>
                  </a:txBody>
                  <a:tcPr anchor="ctr">
                    <a:lnL>
                      <a:noFill/>
                    </a:lnL>
                    <a:lnR>
                      <a:noFill/>
                    </a:lnR>
                    <a:lnT>
                      <a:noFill/>
                    </a:lnT>
                    <a:lnB>
                      <a:noFill/>
                    </a:lnB>
                  </a:tcPr>
                </a:tc>
                <a:tc>
                  <a:txBody>
                    <a:bodyPr/>
                    <a:lstStyle/>
                    <a:p>
                      <a:r>
                        <a:rPr lang="en-US" dirty="0">
                          <a:hlinkClick r:id="rId6"/>
                        </a:rPr>
                        <a:t>Download</a:t>
                      </a:r>
                      <a:r>
                        <a:rPr lang="en-US" dirty="0"/>
                        <a:t>, </a:t>
                      </a:r>
                      <a:r>
                        <a:rPr lang="en-US" dirty="0">
                          <a:hlinkClick r:id="rId7"/>
                        </a:rPr>
                        <a:t>Revise</a:t>
                      </a:r>
                      <a:endParaRPr lang="en-US" dirty="0"/>
                    </a:p>
                  </a:txBody>
                  <a:tcPr anchor="ctr">
                    <a:lnL>
                      <a:noFill/>
                    </a:lnL>
                    <a:lnR>
                      <a:noFill/>
                    </a:lnR>
                    <a:lnT>
                      <a:noFill/>
                    </a:lnT>
                    <a:lnB>
                      <a:noFill/>
                    </a:lnB>
                  </a:tcPr>
                </a:tc>
                <a:extLst>
                  <a:ext uri="{0D108BD9-81ED-4DB2-BD59-A6C34878D82A}">
                    <a16:rowId xmlns:a16="http://schemas.microsoft.com/office/drawing/2014/main" val="1451757098"/>
                  </a:ext>
                </a:extLst>
              </a:tr>
            </a:tbl>
          </a:graphicData>
        </a:graphic>
      </p:graphicFrame>
    </p:spTree>
    <p:extLst>
      <p:ext uri="{BB962C8B-B14F-4D97-AF65-F5344CB8AC3E}">
        <p14:creationId xmlns:p14="http://schemas.microsoft.com/office/powerpoint/2010/main" val="12635921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July 2023 Plenary</a:t>
            </a:r>
          </a:p>
        </p:txBody>
      </p:sp>
      <p:sp>
        <p:nvSpPr>
          <p:cNvPr id="4" name="TextBox 3">
            <a:extLst>
              <a:ext uri="{FF2B5EF4-FFF2-40B4-BE49-F238E27FC236}">
                <a16:creationId xmlns:a16="http://schemas.microsoft.com/office/drawing/2014/main" id="{BBD9C28C-5993-B42E-5B9C-7A3722813198}"/>
              </a:ext>
            </a:extLst>
          </p:cNvPr>
          <p:cNvSpPr txBox="1"/>
          <p:nvPr/>
        </p:nvSpPr>
        <p:spPr>
          <a:xfrm>
            <a:off x="30892" y="1611868"/>
            <a:ext cx="1038811" cy="369332"/>
          </a:xfrm>
          <a:prstGeom prst="rect">
            <a:avLst/>
          </a:prstGeom>
          <a:noFill/>
        </p:spPr>
        <p:txBody>
          <a:bodyPr wrap="none" rtlCol="0">
            <a:spAutoFit/>
          </a:bodyPr>
          <a:lstStyle/>
          <a:p>
            <a:r>
              <a:rPr lang="en-US" dirty="0"/>
              <a:t>Thursday</a:t>
            </a:r>
          </a:p>
        </p:txBody>
      </p:sp>
      <p:graphicFrame>
        <p:nvGraphicFramePr>
          <p:cNvPr id="7" name="Table 6">
            <a:extLst>
              <a:ext uri="{FF2B5EF4-FFF2-40B4-BE49-F238E27FC236}">
                <a16:creationId xmlns:a16="http://schemas.microsoft.com/office/drawing/2014/main" id="{108A7648-4E8F-293C-7DF3-204E08148294}"/>
              </a:ext>
            </a:extLst>
          </p:cNvPr>
          <p:cNvGraphicFramePr>
            <a:graphicFrameLocks noGrp="1"/>
          </p:cNvGraphicFramePr>
          <p:nvPr/>
        </p:nvGraphicFramePr>
        <p:xfrm>
          <a:off x="838200" y="2081054"/>
          <a:ext cx="10515600" cy="3840480"/>
        </p:xfrm>
        <a:graphic>
          <a:graphicData uri="http://schemas.openxmlformats.org/drawingml/2006/table">
            <a:tbl>
              <a:tblPr/>
              <a:tblGrid>
                <a:gridCol w="1168400">
                  <a:extLst>
                    <a:ext uri="{9D8B030D-6E8A-4147-A177-3AD203B41FA5}">
                      <a16:colId xmlns:a16="http://schemas.microsoft.com/office/drawing/2014/main" val="158737156"/>
                    </a:ext>
                  </a:extLst>
                </a:gridCol>
                <a:gridCol w="1168400">
                  <a:extLst>
                    <a:ext uri="{9D8B030D-6E8A-4147-A177-3AD203B41FA5}">
                      <a16:colId xmlns:a16="http://schemas.microsoft.com/office/drawing/2014/main" val="616596998"/>
                    </a:ext>
                  </a:extLst>
                </a:gridCol>
                <a:gridCol w="1168400">
                  <a:extLst>
                    <a:ext uri="{9D8B030D-6E8A-4147-A177-3AD203B41FA5}">
                      <a16:colId xmlns:a16="http://schemas.microsoft.com/office/drawing/2014/main" val="3154625261"/>
                    </a:ext>
                  </a:extLst>
                </a:gridCol>
                <a:gridCol w="1168400">
                  <a:extLst>
                    <a:ext uri="{9D8B030D-6E8A-4147-A177-3AD203B41FA5}">
                      <a16:colId xmlns:a16="http://schemas.microsoft.com/office/drawing/2014/main" val="3327349639"/>
                    </a:ext>
                  </a:extLst>
                </a:gridCol>
                <a:gridCol w="1168400">
                  <a:extLst>
                    <a:ext uri="{9D8B030D-6E8A-4147-A177-3AD203B41FA5}">
                      <a16:colId xmlns:a16="http://schemas.microsoft.com/office/drawing/2014/main" val="2951686880"/>
                    </a:ext>
                  </a:extLst>
                </a:gridCol>
                <a:gridCol w="1168400">
                  <a:extLst>
                    <a:ext uri="{9D8B030D-6E8A-4147-A177-3AD203B41FA5}">
                      <a16:colId xmlns:a16="http://schemas.microsoft.com/office/drawing/2014/main" val="870530153"/>
                    </a:ext>
                  </a:extLst>
                </a:gridCol>
                <a:gridCol w="1168400">
                  <a:extLst>
                    <a:ext uri="{9D8B030D-6E8A-4147-A177-3AD203B41FA5}">
                      <a16:colId xmlns:a16="http://schemas.microsoft.com/office/drawing/2014/main" val="2586114331"/>
                    </a:ext>
                  </a:extLst>
                </a:gridCol>
                <a:gridCol w="1168400">
                  <a:extLst>
                    <a:ext uri="{9D8B030D-6E8A-4147-A177-3AD203B41FA5}">
                      <a16:colId xmlns:a16="http://schemas.microsoft.com/office/drawing/2014/main" val="2063305793"/>
                    </a:ext>
                  </a:extLst>
                </a:gridCol>
                <a:gridCol w="1168400">
                  <a:extLst>
                    <a:ext uri="{9D8B030D-6E8A-4147-A177-3AD203B41FA5}">
                      <a16:colId xmlns:a16="http://schemas.microsoft.com/office/drawing/2014/main" val="831565470"/>
                    </a:ext>
                  </a:extLst>
                </a:gridCol>
              </a:tblGrid>
              <a:tr h="0">
                <a:tc>
                  <a:txBody>
                    <a:bodyPr/>
                    <a:lstStyle/>
                    <a:p>
                      <a:r>
                        <a:rPr lang="en-US"/>
                        <a:t>13-Jul-2023 ET</a:t>
                      </a:r>
                    </a:p>
                  </a:txBody>
                  <a:tcPr anchor="ctr">
                    <a:lnL>
                      <a:noFill/>
                    </a:lnL>
                    <a:lnR>
                      <a:noFill/>
                    </a:lnR>
                    <a:lnT>
                      <a:noFill/>
                    </a:lnT>
                    <a:lnB>
                      <a:noFill/>
                    </a:lnB>
                  </a:tcPr>
                </a:tc>
                <a:tc>
                  <a:txBody>
                    <a:bodyPr/>
                    <a:lstStyle/>
                    <a:p>
                      <a:r>
                        <a:rPr lang="en-US"/>
                        <a:t>2022</a:t>
                      </a:r>
                    </a:p>
                  </a:txBody>
                  <a:tcPr anchor="ctr">
                    <a:lnL>
                      <a:noFill/>
                    </a:lnL>
                    <a:lnR>
                      <a:noFill/>
                    </a:lnR>
                    <a:lnT>
                      <a:noFill/>
                    </a:lnT>
                    <a:lnB>
                      <a:noFill/>
                    </a:lnB>
                  </a:tcPr>
                </a:tc>
                <a:tc>
                  <a:txBody>
                    <a:bodyPr/>
                    <a:lstStyle/>
                    <a:p>
                      <a:r>
                        <a:rPr lang="en-US"/>
                        <a:t>643</a:t>
                      </a:r>
                    </a:p>
                  </a:txBody>
                  <a:tcPr anchor="ctr">
                    <a:lnL>
                      <a:noFill/>
                    </a:lnL>
                    <a:lnR>
                      <a:noFill/>
                    </a:lnR>
                    <a:lnT>
                      <a:noFill/>
                    </a:lnT>
                    <a:lnB>
                      <a:noFill/>
                    </a:lnB>
                  </a:tcPr>
                </a:tc>
                <a:tc>
                  <a:txBody>
                    <a:bodyPr/>
                    <a:lstStyle/>
                    <a:p>
                      <a:r>
                        <a:rPr lang="en-US"/>
                        <a:t>23</a:t>
                      </a:r>
                    </a:p>
                  </a:txBody>
                  <a:tcPr anchor="ctr">
                    <a:lnL>
                      <a:noFill/>
                    </a:lnL>
                    <a:lnR>
                      <a:noFill/>
                    </a:lnR>
                    <a:lnT>
                      <a:noFill/>
                    </a:lnT>
                    <a:lnB>
                      <a:noFill/>
                    </a:lnB>
                  </a:tcPr>
                </a:tc>
                <a:tc>
                  <a:txBody>
                    <a:bodyPr/>
                    <a:lstStyle/>
                    <a:p>
                      <a:r>
                        <a:rPr lang="en-US"/>
                        <a:t>TG16t (Lic-NB)</a:t>
                      </a:r>
                    </a:p>
                  </a:txBody>
                  <a:tcPr anchor="ctr">
                    <a:lnL>
                      <a:noFill/>
                    </a:lnL>
                    <a:lnR>
                      <a:noFill/>
                    </a:lnR>
                    <a:lnT>
                      <a:noFill/>
                    </a:lnT>
                    <a:lnB>
                      <a:noFill/>
                    </a:lnB>
                  </a:tcPr>
                </a:tc>
                <a:tc>
                  <a:txBody>
                    <a:bodyPr/>
                    <a:lstStyle/>
                    <a:p>
                      <a:r>
                        <a:rPr lang="en-US"/>
                        <a:t>Direct Peer to Peer</a:t>
                      </a:r>
                    </a:p>
                  </a:txBody>
                  <a:tcPr anchor="ctr">
                    <a:lnL>
                      <a:noFill/>
                    </a:lnL>
                    <a:lnR>
                      <a:noFill/>
                    </a:lnR>
                    <a:lnT>
                      <a:noFill/>
                    </a:lnT>
                    <a:lnB>
                      <a:noFill/>
                    </a:lnB>
                  </a:tcPr>
                </a:tc>
                <a:tc>
                  <a:txBody>
                    <a:bodyPr/>
                    <a:lstStyle/>
                    <a:p>
                      <a:r>
                        <a:rPr lang="en-US"/>
                        <a:t>Vishal Kalkundrikar (Ondas)</a:t>
                      </a:r>
                    </a:p>
                  </a:txBody>
                  <a:tcPr anchor="ctr">
                    <a:lnL>
                      <a:noFill/>
                    </a:lnL>
                    <a:lnR>
                      <a:noFill/>
                    </a:lnR>
                    <a:lnT>
                      <a:noFill/>
                    </a:lnT>
                    <a:lnB>
                      <a:noFill/>
                    </a:lnB>
                  </a:tcPr>
                </a:tc>
                <a:tc>
                  <a:txBody>
                    <a:bodyPr/>
                    <a:lstStyle/>
                    <a:p>
                      <a:r>
                        <a:rPr lang="en-US"/>
                        <a:t>13-Jul-2023 03:29:13 ET</a:t>
                      </a:r>
                    </a:p>
                  </a:txBody>
                  <a:tcPr anchor="ctr">
                    <a:lnL>
                      <a:noFill/>
                    </a:lnL>
                    <a:lnR>
                      <a:noFill/>
                    </a:lnR>
                    <a:lnT>
                      <a:noFill/>
                    </a:lnT>
                    <a:lnB>
                      <a:noFill/>
                    </a:lnB>
                  </a:tcPr>
                </a:tc>
                <a:tc>
                  <a:txBody>
                    <a:bodyPr/>
                    <a:lstStyle/>
                    <a:p>
                      <a:r>
                        <a:rPr lang="en-US">
                          <a:hlinkClick r:id="rId2"/>
                        </a:rPr>
                        <a:t>Download</a:t>
                      </a:r>
                      <a:r>
                        <a:rPr lang="en-US"/>
                        <a:t>, </a:t>
                      </a:r>
                      <a:r>
                        <a:rPr lang="en-US">
                          <a:hlinkClick r:id="rId3"/>
                        </a:rPr>
                        <a:t>Revise</a:t>
                      </a:r>
                      <a:endParaRPr lang="en-US"/>
                    </a:p>
                  </a:txBody>
                  <a:tcPr anchor="ctr">
                    <a:lnL>
                      <a:noFill/>
                    </a:lnL>
                    <a:lnR>
                      <a:noFill/>
                    </a:lnR>
                    <a:lnT>
                      <a:noFill/>
                    </a:lnT>
                    <a:lnB>
                      <a:noFill/>
                    </a:lnB>
                  </a:tcPr>
                </a:tc>
                <a:extLst>
                  <a:ext uri="{0D108BD9-81ED-4DB2-BD59-A6C34878D82A}">
                    <a16:rowId xmlns:a16="http://schemas.microsoft.com/office/drawing/2014/main" val="1417726968"/>
                  </a:ext>
                </a:extLst>
              </a:tr>
              <a:tr h="0">
                <a:tc>
                  <a:txBody>
                    <a:bodyPr/>
                    <a:lstStyle/>
                    <a:p>
                      <a:r>
                        <a:rPr lang="en-US"/>
                        <a:t>13-Jul-2023 ET</a:t>
                      </a:r>
                    </a:p>
                  </a:txBody>
                  <a:tcPr anchor="ctr">
                    <a:lnL>
                      <a:noFill/>
                    </a:lnL>
                    <a:lnR>
                      <a:noFill/>
                    </a:lnR>
                    <a:lnT>
                      <a:noFill/>
                    </a:lnT>
                    <a:lnB>
                      <a:noFill/>
                    </a:lnB>
                  </a:tcPr>
                </a:tc>
                <a:tc>
                  <a:txBody>
                    <a:bodyPr/>
                    <a:lstStyle/>
                    <a:p>
                      <a:r>
                        <a:rPr lang="en-US"/>
                        <a:t>2023</a:t>
                      </a:r>
                    </a:p>
                  </a:txBody>
                  <a:tcPr anchor="ctr">
                    <a:lnL>
                      <a:noFill/>
                    </a:lnL>
                    <a:lnR>
                      <a:noFill/>
                    </a:lnR>
                    <a:lnT>
                      <a:noFill/>
                    </a:lnT>
                    <a:lnB>
                      <a:noFill/>
                    </a:lnB>
                  </a:tcPr>
                </a:tc>
                <a:tc>
                  <a:txBody>
                    <a:bodyPr/>
                    <a:lstStyle/>
                    <a:p>
                      <a:r>
                        <a:rPr lang="en-US"/>
                        <a:t>410</a:t>
                      </a:r>
                    </a:p>
                  </a:txBody>
                  <a:tcPr anchor="ctr">
                    <a:lnL>
                      <a:noFill/>
                    </a:lnL>
                    <a:lnR>
                      <a:noFill/>
                    </a:lnR>
                    <a:lnT>
                      <a:noFill/>
                    </a:lnT>
                    <a:lnB>
                      <a:noFill/>
                    </a:lnB>
                  </a:tcPr>
                </a:tc>
                <a:tc>
                  <a:txBody>
                    <a:bodyPr/>
                    <a:lstStyle/>
                    <a:p>
                      <a:r>
                        <a:rPr lang="en-US"/>
                        <a:t>0</a:t>
                      </a:r>
                    </a:p>
                  </a:txBody>
                  <a:tcPr anchor="ctr">
                    <a:lnL>
                      <a:noFill/>
                    </a:lnL>
                    <a:lnR>
                      <a:noFill/>
                    </a:lnR>
                    <a:lnT>
                      <a:noFill/>
                    </a:lnT>
                    <a:lnB>
                      <a:noFill/>
                    </a:lnB>
                  </a:tcPr>
                </a:tc>
                <a:tc>
                  <a:txBody>
                    <a:bodyPr/>
                    <a:lstStyle/>
                    <a:p>
                      <a:r>
                        <a:rPr lang="en-US"/>
                        <a:t>TG16t (Lic-NB)</a:t>
                      </a:r>
                    </a:p>
                  </a:txBody>
                  <a:tcPr anchor="ctr">
                    <a:lnL>
                      <a:noFill/>
                    </a:lnL>
                    <a:lnR>
                      <a:noFill/>
                    </a:lnR>
                    <a:lnT>
                      <a:noFill/>
                    </a:lnT>
                    <a:lnB>
                      <a:noFill/>
                    </a:lnB>
                  </a:tcPr>
                </a:tc>
                <a:tc>
                  <a:txBody>
                    <a:bodyPr/>
                    <a:lstStyle/>
                    <a:p>
                      <a:r>
                        <a:rPr lang="en-US"/>
                        <a:t>direct peer to peer comments JJ</a:t>
                      </a:r>
                    </a:p>
                  </a:txBody>
                  <a:tcPr anchor="ctr">
                    <a:lnL>
                      <a:noFill/>
                    </a:lnL>
                    <a:lnR>
                      <a:noFill/>
                    </a:lnR>
                    <a:lnT>
                      <a:noFill/>
                    </a:lnT>
                    <a:lnB>
                      <a:noFill/>
                    </a:lnB>
                  </a:tcPr>
                </a:tc>
                <a:tc>
                  <a:txBody>
                    <a:bodyPr/>
                    <a:lstStyle/>
                    <a:p>
                      <a:r>
                        <a:rPr lang="en-US"/>
                        <a:t>Juha Juntunen (MCC)</a:t>
                      </a:r>
                    </a:p>
                  </a:txBody>
                  <a:tcPr anchor="ctr">
                    <a:lnL>
                      <a:noFill/>
                    </a:lnL>
                    <a:lnR>
                      <a:noFill/>
                    </a:lnR>
                    <a:lnT>
                      <a:noFill/>
                    </a:lnT>
                    <a:lnB>
                      <a:noFill/>
                    </a:lnB>
                  </a:tcPr>
                </a:tc>
                <a:tc>
                  <a:txBody>
                    <a:bodyPr/>
                    <a:lstStyle/>
                    <a:p>
                      <a:r>
                        <a:rPr lang="en-US"/>
                        <a:t>13-Jul-2023 03:09:52 ET</a:t>
                      </a:r>
                    </a:p>
                  </a:txBody>
                  <a:tcPr anchor="ctr">
                    <a:lnL>
                      <a:noFill/>
                    </a:lnL>
                    <a:lnR>
                      <a:noFill/>
                    </a:lnR>
                    <a:lnT>
                      <a:noFill/>
                    </a:lnT>
                    <a:lnB>
                      <a:noFill/>
                    </a:lnB>
                  </a:tcPr>
                </a:tc>
                <a:tc>
                  <a:txBody>
                    <a:bodyPr/>
                    <a:lstStyle/>
                    <a:p>
                      <a:r>
                        <a:rPr lang="en-US">
                          <a:hlinkClick r:id="rId4"/>
                        </a:rPr>
                        <a:t>Download</a:t>
                      </a:r>
                      <a:r>
                        <a:rPr lang="en-US"/>
                        <a:t>, </a:t>
                      </a:r>
                      <a:r>
                        <a:rPr lang="en-US">
                          <a:hlinkClick r:id="rId5"/>
                        </a:rPr>
                        <a:t>Revise</a:t>
                      </a:r>
                      <a:endParaRPr lang="en-US"/>
                    </a:p>
                  </a:txBody>
                  <a:tcPr anchor="ctr">
                    <a:lnL>
                      <a:noFill/>
                    </a:lnL>
                    <a:lnR>
                      <a:noFill/>
                    </a:lnR>
                    <a:lnT>
                      <a:noFill/>
                    </a:lnT>
                    <a:lnB>
                      <a:noFill/>
                    </a:lnB>
                  </a:tcPr>
                </a:tc>
                <a:extLst>
                  <a:ext uri="{0D108BD9-81ED-4DB2-BD59-A6C34878D82A}">
                    <a16:rowId xmlns:a16="http://schemas.microsoft.com/office/drawing/2014/main" val="1357133689"/>
                  </a:ext>
                </a:extLst>
              </a:tr>
              <a:tr h="0">
                <a:tc>
                  <a:txBody>
                    <a:bodyPr/>
                    <a:lstStyle/>
                    <a:p>
                      <a:r>
                        <a:rPr lang="en-US"/>
                        <a:t>12-Jul-2023 ET</a:t>
                      </a:r>
                    </a:p>
                  </a:txBody>
                  <a:tcPr anchor="ctr">
                    <a:lnL>
                      <a:noFill/>
                    </a:lnL>
                    <a:lnR>
                      <a:noFill/>
                    </a:lnR>
                    <a:lnT>
                      <a:noFill/>
                    </a:lnT>
                    <a:lnB>
                      <a:noFill/>
                    </a:lnB>
                  </a:tcPr>
                </a:tc>
                <a:tc>
                  <a:txBody>
                    <a:bodyPr/>
                    <a:lstStyle/>
                    <a:p>
                      <a:r>
                        <a:rPr lang="en-US"/>
                        <a:t>2023</a:t>
                      </a:r>
                    </a:p>
                  </a:txBody>
                  <a:tcPr anchor="ctr">
                    <a:lnL>
                      <a:noFill/>
                    </a:lnL>
                    <a:lnR>
                      <a:noFill/>
                    </a:lnR>
                    <a:lnT>
                      <a:noFill/>
                    </a:lnT>
                    <a:lnB>
                      <a:noFill/>
                    </a:lnB>
                  </a:tcPr>
                </a:tc>
                <a:tc>
                  <a:txBody>
                    <a:bodyPr/>
                    <a:lstStyle/>
                    <a:p>
                      <a:r>
                        <a:rPr lang="en-US"/>
                        <a:t>385</a:t>
                      </a:r>
                    </a:p>
                  </a:txBody>
                  <a:tcPr anchor="ctr">
                    <a:lnL>
                      <a:noFill/>
                    </a:lnL>
                    <a:lnR>
                      <a:noFill/>
                    </a:lnR>
                    <a:lnT>
                      <a:noFill/>
                    </a:lnT>
                    <a:lnB>
                      <a:noFill/>
                    </a:lnB>
                  </a:tcPr>
                </a:tc>
                <a:tc>
                  <a:txBody>
                    <a:bodyPr/>
                    <a:lstStyle/>
                    <a:p>
                      <a:r>
                        <a:rPr lang="en-US"/>
                        <a:t>3</a:t>
                      </a:r>
                    </a:p>
                  </a:txBody>
                  <a:tcPr anchor="ctr">
                    <a:lnL>
                      <a:noFill/>
                    </a:lnL>
                    <a:lnR>
                      <a:noFill/>
                    </a:lnR>
                    <a:lnT>
                      <a:noFill/>
                    </a:lnT>
                    <a:lnB>
                      <a:noFill/>
                    </a:lnB>
                  </a:tcPr>
                </a:tc>
                <a:tc>
                  <a:txBody>
                    <a:bodyPr/>
                    <a:lstStyle/>
                    <a:p>
                      <a:r>
                        <a:rPr lang="en-US"/>
                        <a:t>TG16t (Lic-NB)</a:t>
                      </a:r>
                    </a:p>
                  </a:txBody>
                  <a:tcPr anchor="ctr">
                    <a:lnL>
                      <a:noFill/>
                    </a:lnL>
                    <a:lnR>
                      <a:noFill/>
                    </a:lnR>
                    <a:lnT>
                      <a:noFill/>
                    </a:lnT>
                    <a:lnB>
                      <a:noFill/>
                    </a:lnB>
                  </a:tcPr>
                </a:tc>
                <a:tc>
                  <a:txBody>
                    <a:bodyPr/>
                    <a:lstStyle/>
                    <a:p>
                      <a:r>
                        <a:rPr lang="en-US"/>
                        <a:t>D0.92 for Vishal comments</a:t>
                      </a:r>
                    </a:p>
                  </a:txBody>
                  <a:tcPr anchor="ctr">
                    <a:lnL>
                      <a:noFill/>
                    </a:lnL>
                    <a:lnR>
                      <a:noFill/>
                    </a:lnR>
                    <a:lnT>
                      <a:noFill/>
                    </a:lnT>
                    <a:lnB>
                      <a:noFill/>
                    </a:lnB>
                  </a:tcPr>
                </a:tc>
                <a:tc>
                  <a:txBody>
                    <a:bodyPr/>
                    <a:lstStyle/>
                    <a:p>
                      <a:r>
                        <a:rPr lang="en-US"/>
                        <a:t>Juha Juntunen (MCC)</a:t>
                      </a:r>
                    </a:p>
                  </a:txBody>
                  <a:tcPr anchor="ctr">
                    <a:lnL>
                      <a:noFill/>
                    </a:lnL>
                    <a:lnR>
                      <a:noFill/>
                    </a:lnR>
                    <a:lnT>
                      <a:noFill/>
                    </a:lnT>
                    <a:lnB>
                      <a:noFill/>
                    </a:lnB>
                  </a:tcPr>
                </a:tc>
                <a:tc>
                  <a:txBody>
                    <a:bodyPr/>
                    <a:lstStyle/>
                    <a:p>
                      <a:r>
                        <a:rPr lang="en-US"/>
                        <a:t>12-Jul-2023 09:26:06 ET</a:t>
                      </a:r>
                    </a:p>
                  </a:txBody>
                  <a:tcPr anchor="ctr">
                    <a:lnL>
                      <a:noFill/>
                    </a:lnL>
                    <a:lnR>
                      <a:noFill/>
                    </a:lnR>
                    <a:lnT>
                      <a:noFill/>
                    </a:lnT>
                    <a:lnB>
                      <a:noFill/>
                    </a:lnB>
                  </a:tcPr>
                </a:tc>
                <a:tc>
                  <a:txBody>
                    <a:bodyPr/>
                    <a:lstStyle/>
                    <a:p>
                      <a:r>
                        <a:rPr lang="en-US" dirty="0">
                          <a:hlinkClick r:id="rId6"/>
                        </a:rPr>
                        <a:t>Download</a:t>
                      </a:r>
                      <a:r>
                        <a:rPr lang="en-US" dirty="0"/>
                        <a:t>, </a:t>
                      </a:r>
                      <a:r>
                        <a:rPr lang="en-US" dirty="0">
                          <a:hlinkClick r:id="rId7"/>
                        </a:rPr>
                        <a:t>Revise</a:t>
                      </a:r>
                      <a:endParaRPr lang="en-US" dirty="0"/>
                    </a:p>
                  </a:txBody>
                  <a:tcPr anchor="ctr">
                    <a:lnL>
                      <a:noFill/>
                    </a:lnL>
                    <a:lnR>
                      <a:noFill/>
                    </a:lnR>
                    <a:lnT>
                      <a:noFill/>
                    </a:lnT>
                    <a:lnB>
                      <a:noFill/>
                    </a:lnB>
                  </a:tcPr>
                </a:tc>
                <a:extLst>
                  <a:ext uri="{0D108BD9-81ED-4DB2-BD59-A6C34878D82A}">
                    <a16:rowId xmlns:a16="http://schemas.microsoft.com/office/drawing/2014/main" val="3660640436"/>
                  </a:ext>
                </a:extLst>
              </a:tr>
            </a:tbl>
          </a:graphicData>
        </a:graphic>
      </p:graphicFrame>
    </p:spTree>
    <p:extLst>
      <p:ext uri="{BB962C8B-B14F-4D97-AF65-F5344CB8AC3E}">
        <p14:creationId xmlns:p14="http://schemas.microsoft.com/office/powerpoint/2010/main" val="8471926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B8A496-0A04-03A2-56B9-8596E8AE6E20}"/>
              </a:ext>
            </a:extLst>
          </p:cNvPr>
          <p:cNvSpPr>
            <a:spLocks noGrp="1"/>
          </p:cNvSpPr>
          <p:nvPr>
            <p:ph type="title"/>
          </p:nvPr>
        </p:nvSpPr>
        <p:spPr/>
        <p:txBody>
          <a:bodyPr/>
          <a:lstStyle/>
          <a:p>
            <a:r>
              <a:rPr lang="en-US" dirty="0"/>
              <a:t>Meeting Notes</a:t>
            </a:r>
          </a:p>
        </p:txBody>
      </p:sp>
      <p:sp>
        <p:nvSpPr>
          <p:cNvPr id="3" name="Content Placeholder 2">
            <a:extLst>
              <a:ext uri="{FF2B5EF4-FFF2-40B4-BE49-F238E27FC236}">
                <a16:creationId xmlns:a16="http://schemas.microsoft.com/office/drawing/2014/main" id="{56B99B58-0689-CDF2-5915-785C23861D73}"/>
              </a:ext>
            </a:extLst>
          </p:cNvPr>
          <p:cNvSpPr>
            <a:spLocks noGrp="1"/>
          </p:cNvSpPr>
          <p:nvPr>
            <p:ph idx="1"/>
          </p:nvPr>
        </p:nvSpPr>
        <p:spPr>
          <a:xfrm>
            <a:off x="838200" y="1219200"/>
            <a:ext cx="10515600" cy="4957763"/>
          </a:xfrm>
        </p:spPr>
        <p:txBody>
          <a:bodyPr>
            <a:normAutofit fontScale="77500" lnSpcReduction="20000"/>
          </a:bodyPr>
          <a:lstStyle/>
          <a:p>
            <a:endParaRPr lang="en-US" dirty="0"/>
          </a:p>
          <a:p>
            <a:r>
              <a:rPr lang="en-US" dirty="0"/>
              <a:t>Review draft P802.16t_ D0.92_forVishal.pdf (Dated 6/27)</a:t>
            </a:r>
          </a:p>
          <a:p>
            <a:r>
              <a:rPr lang="en-US" dirty="0"/>
              <a:t>Review notes in “15-23-0385-01-016t-d0-92-for-vishal-comments  (Review Notes)”</a:t>
            </a:r>
          </a:p>
          <a:p>
            <a:pPr lvl="1"/>
            <a:r>
              <a:rPr lang="en-US" dirty="0"/>
              <a:t>Upload to Mentor with review comments up to </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8.6.7.5 TX signal filtering</a:t>
            </a:r>
          </a:p>
          <a:p>
            <a:pPr lvl="1"/>
            <a:endParaRPr lang="en-US" dirty="0"/>
          </a:p>
          <a:p>
            <a:r>
              <a:rPr lang="en-US" dirty="0"/>
              <a:t>Wednesday</a:t>
            </a:r>
          </a:p>
          <a:p>
            <a:pPr lvl="1"/>
            <a:r>
              <a:rPr lang="en-US" dirty="0"/>
              <a:t>Presentation of “: DPP Pairing and Authentication Presentation”  398r0.  </a:t>
            </a:r>
          </a:p>
          <a:p>
            <a:pPr lvl="1"/>
            <a:r>
              <a:rPr lang="en-US" dirty="0"/>
              <a:t>Further work on TLS details and mode for AES will be applied to additional update to DPP document 643 next revision. </a:t>
            </a:r>
          </a:p>
          <a:p>
            <a:pPr lvl="1"/>
            <a:endParaRPr lang="en-US" dirty="0"/>
          </a:p>
          <a:p>
            <a:pPr lvl="1"/>
            <a:r>
              <a:rPr lang="en-US" dirty="0"/>
              <a:t>Upload notes in “15-23-0385-03-016t-d0-92-for-vishal-comments  (Review Notes)”</a:t>
            </a:r>
          </a:p>
          <a:p>
            <a:pPr lvl="2"/>
            <a:r>
              <a:rPr lang="en-US" dirty="0"/>
              <a:t>Actions for Yael and Vishal</a:t>
            </a:r>
          </a:p>
          <a:p>
            <a:pPr lvl="1"/>
            <a:endParaRPr lang="en-US" dirty="0"/>
          </a:p>
          <a:p>
            <a:pPr lvl="1"/>
            <a:r>
              <a:rPr lang="en-US" dirty="0"/>
              <a:t>Adjust 15-22-0643 to follow draft format and structure.  Align Word clauses to draft structure. </a:t>
            </a:r>
          </a:p>
          <a:p>
            <a:pPr lvl="1"/>
            <a:r>
              <a:rPr lang="en-US" dirty="0"/>
              <a:t>Vishal will update 643r22 and convert to </a:t>
            </a:r>
            <a:r>
              <a:rPr lang="en-US" dirty="0" err="1"/>
              <a:t>framemaker</a:t>
            </a:r>
            <a:r>
              <a:rPr lang="en-US" dirty="0"/>
              <a:t>, and use it as master going forward. </a:t>
            </a:r>
          </a:p>
          <a:p>
            <a:r>
              <a:rPr lang="en-US" dirty="0"/>
              <a:t>Thursday</a:t>
            </a:r>
          </a:p>
          <a:p>
            <a:pPr lvl="1"/>
            <a:r>
              <a:rPr lang="en-US" dirty="0"/>
              <a:t>Define “Band” as a “frequency range that is partitioned into sub-channels”</a:t>
            </a:r>
          </a:p>
          <a:p>
            <a:pPr lvl="1"/>
            <a:endParaRPr lang="en-US" dirty="0"/>
          </a:p>
          <a:p>
            <a:pPr lvl="1"/>
            <a:endParaRPr lang="en-US" dirty="0"/>
          </a:p>
          <a:p>
            <a:endParaRPr lang="en-US" dirty="0"/>
          </a:p>
        </p:txBody>
      </p:sp>
      <p:sp>
        <p:nvSpPr>
          <p:cNvPr id="4" name="Date Placeholder 3">
            <a:extLst>
              <a:ext uri="{FF2B5EF4-FFF2-40B4-BE49-F238E27FC236}">
                <a16:creationId xmlns:a16="http://schemas.microsoft.com/office/drawing/2014/main" id="{C11E2958-4F0F-EEA0-88A7-9D73DBF50FB2}"/>
              </a:ext>
            </a:extLst>
          </p:cNvPr>
          <p:cNvSpPr>
            <a:spLocks noGrp="1"/>
          </p:cNvSpPr>
          <p:nvPr>
            <p:ph type="dt" sz="half" idx="10"/>
          </p:nvPr>
        </p:nvSpPr>
        <p:spPr/>
        <p:txBody>
          <a:bodyPr/>
          <a:lstStyle/>
          <a:p>
            <a:r>
              <a:rPr lang="en-US" dirty="0"/>
              <a:t>July_2023</a:t>
            </a:r>
          </a:p>
        </p:txBody>
      </p:sp>
      <p:sp>
        <p:nvSpPr>
          <p:cNvPr id="5" name="Footer Placeholder 4">
            <a:extLst>
              <a:ext uri="{FF2B5EF4-FFF2-40B4-BE49-F238E27FC236}">
                <a16:creationId xmlns:a16="http://schemas.microsoft.com/office/drawing/2014/main" id="{BDF17C1E-186A-F69C-DA47-12BDF3709A4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7BC2DE83-B67B-A162-9ACD-D53D31D3956F}"/>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Tree>
    <p:extLst>
      <p:ext uri="{BB962C8B-B14F-4D97-AF65-F5344CB8AC3E}">
        <p14:creationId xmlns:p14="http://schemas.microsoft.com/office/powerpoint/2010/main" val="136260343"/>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37188</TotalTime>
  <Words>1083</Words>
  <Application>Microsoft Office PowerPoint</Application>
  <PresentationFormat>Widescreen</PresentationFormat>
  <Paragraphs>216</Paragraphs>
  <Slides>12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Times New Roman</vt:lpstr>
      <vt:lpstr>Custom Design</vt:lpstr>
      <vt:lpstr>PowerPoint Presentation</vt:lpstr>
      <vt:lpstr>PowerPoint Presentation</vt:lpstr>
      <vt:lpstr>Plan for week</vt:lpstr>
      <vt:lpstr>TG16t July Plenary Agenda</vt:lpstr>
      <vt:lpstr>July Meeting Start Status</vt:lpstr>
      <vt:lpstr>Contributions for July 2023 Plenary</vt:lpstr>
      <vt:lpstr>Contributions for July 2023 Plenary</vt:lpstr>
      <vt:lpstr>Contributions for July 2023 Plenary</vt:lpstr>
      <vt:lpstr>Meeting Notes</vt:lpstr>
      <vt:lpstr>Output Documents</vt:lpstr>
      <vt:lpstr>Next Steps following July Plenary</vt:lpstr>
      <vt:lpstr>Project Timeline</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726</cp:revision>
  <cp:lastPrinted>1998-02-10T13:28:06Z</cp:lastPrinted>
  <dcterms:created xsi:type="dcterms:W3CDTF">2020-01-06T16:34:14Z</dcterms:created>
  <dcterms:modified xsi:type="dcterms:W3CDTF">2023-07-13T12:26:26Z</dcterms:modified>
</cp:coreProperties>
</file>