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20"/>
  </p:notesMasterIdLst>
  <p:sldIdLst>
    <p:sldId id="322" r:id="rId3"/>
    <p:sldId id="2435" r:id="rId4"/>
    <p:sldId id="365" r:id="rId5"/>
    <p:sldId id="304" r:id="rId6"/>
    <p:sldId id="369" r:id="rId7"/>
    <p:sldId id="370" r:id="rId8"/>
    <p:sldId id="371" r:id="rId9"/>
    <p:sldId id="2422" r:id="rId10"/>
    <p:sldId id="2423" r:id="rId11"/>
    <p:sldId id="2424" r:id="rId12"/>
    <p:sldId id="401" r:id="rId13"/>
    <p:sldId id="402" r:id="rId14"/>
    <p:sldId id="317" r:id="rId15"/>
    <p:sldId id="2431" r:id="rId16"/>
    <p:sldId id="2436" r:id="rId17"/>
    <p:sldId id="2437" r:id="rId18"/>
    <p:sldId id="2438"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4" d="100"/>
          <a:sy n="114" d="100"/>
        </p:scale>
        <p:origin x="1569" y="5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5" d="100"/>
          <a:sy n="85" d="100"/>
        </p:scale>
        <p:origin x="3876" y="3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15-23-0417-00-04ad </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TDS-802-WPAN@LISTSERV.IEEE.ORG" TargetMode="External"/><Relationship Id="rId2" Type="http://schemas.openxmlformats.org/officeDocument/2006/relationships/hyperlink" Target="mailto:cpowell@IEEE.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Interest Group SUN PHY</a:t>
            </a:r>
            <a:br>
              <a:rPr lang="en-US" dirty="0"/>
            </a:br>
            <a:r>
              <a:rPr lang="en-US" sz="3600" dirty="0"/>
              <a:t>Next Generation SUN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July 11</a:t>
            </a:r>
            <a:r>
              <a:rPr lang="en-US" baseline="30000" dirty="0"/>
              <a:t>th</a:t>
            </a:r>
            <a:r>
              <a:rPr lang="en-US" dirty="0"/>
              <a:t>,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1</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12</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Call for action email</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623961" y="1772816"/>
            <a:ext cx="8124503" cy="4145632"/>
          </a:xfrm>
        </p:spPr>
        <p:txBody>
          <a:bodyPr>
            <a:normAutofit fontScale="25000" lnSpcReduction="20000"/>
          </a:bodyPr>
          <a:lstStyle/>
          <a:p>
            <a:r>
              <a:rPr lang="en-US" b="1" dirty="0"/>
              <a:t>From:</a:t>
            </a:r>
            <a:r>
              <a:rPr lang="en-US" dirty="0"/>
              <a:t> Clint Powell &lt;</a:t>
            </a:r>
            <a:r>
              <a:rPr lang="en-US" u="sng" dirty="0">
                <a:hlinkClick r:id="rId2"/>
              </a:rPr>
              <a:t>cpowell@IEEE.ORG</a:t>
            </a:r>
            <a:r>
              <a:rPr lang="en-US" dirty="0"/>
              <a:t>&gt; </a:t>
            </a:r>
            <a:br>
              <a:rPr lang="en-US" dirty="0"/>
            </a:br>
            <a:r>
              <a:rPr lang="en-US" b="1" dirty="0"/>
              <a:t>Sent:</a:t>
            </a:r>
            <a:r>
              <a:rPr lang="en-US" dirty="0"/>
              <a:t> Wednesday, May 31, 2023 12:01 PM</a:t>
            </a:r>
            <a:br>
              <a:rPr lang="en-US" dirty="0"/>
            </a:br>
            <a:r>
              <a:rPr lang="en-US" b="1" dirty="0"/>
              <a:t>To:</a:t>
            </a:r>
            <a:r>
              <a:rPr lang="en-US" dirty="0"/>
              <a:t> </a:t>
            </a:r>
            <a:r>
              <a:rPr lang="en-US" u="sng" dirty="0">
                <a:hlinkClick r:id="rId3"/>
              </a:rPr>
              <a:t>STDS-802-WPAN@LISTSERV.IEEE.ORG</a:t>
            </a:r>
            <a:br>
              <a:rPr lang="en-US" dirty="0"/>
            </a:br>
            <a:r>
              <a:rPr lang="en-US" b="1" dirty="0"/>
              <a:t>Subject:</a:t>
            </a:r>
            <a:r>
              <a:rPr lang="en-US" dirty="0"/>
              <a:t> [802.15-ALL] 802.15 IG SUN PHYs (a.k.a. IG NG-OFDM) Call for Participation, Presentations, and Ideas</a:t>
            </a:r>
          </a:p>
          <a:p>
            <a:r>
              <a:rPr lang="en-US" dirty="0"/>
              <a:t>All 802.15 Interested Parties,</a:t>
            </a:r>
          </a:p>
          <a:p>
            <a:r>
              <a:rPr lang="en-US" dirty="0"/>
              <a:t>As discussed during the May IEEE 802 Wireless Interim, the Interest Group on Next Gen OFDM is expanding its efforts to include considering updates/modifications to all SUN PHYs in the IEEE 802.15.4 Standard (i.e., change to IG SUN PHYs). As such, we invite everyone to consider where/how you might contribute to this effort as we move forward in forming a Study Group whose responsibility will be to draft a PAR and CSD for the amendment project. You may participate In-Person or Virtually in the upcoming July (9-14) Mtg., being held in Berlin at the </a:t>
            </a:r>
            <a:r>
              <a:rPr lang="en-US" dirty="0" err="1"/>
              <a:t>Estrel</a:t>
            </a:r>
            <a:r>
              <a:rPr lang="en-US" dirty="0"/>
              <a:t> Hotel.</a:t>
            </a:r>
          </a:p>
          <a:p>
            <a:r>
              <a:rPr lang="en-US" dirty="0"/>
              <a:t> </a:t>
            </a:r>
          </a:p>
          <a:p>
            <a:r>
              <a:rPr lang="en-US" dirty="0"/>
              <a:t>Areas to consider, but not limited to for this effort, include:</a:t>
            </a:r>
          </a:p>
          <a:p>
            <a:pPr lvl="0"/>
            <a:r>
              <a:rPr lang="en-US" dirty="0"/>
              <a:t>Additional improvement to the SUN-OFDM specification with a particular focus on long-range communication in highly congested environments</a:t>
            </a:r>
          </a:p>
          <a:p>
            <a:pPr lvl="1"/>
            <a:r>
              <a:rPr lang="en-US" dirty="0"/>
              <a:t>Data rates of 1 - 50kbps</a:t>
            </a:r>
          </a:p>
          <a:p>
            <a:pPr lvl="1"/>
            <a:r>
              <a:rPr lang="en-US" dirty="0"/>
              <a:t>RX Sensitivity of approximately -120dBm @ 1% PER 64 bytes (payload)</a:t>
            </a:r>
          </a:p>
          <a:p>
            <a:pPr lvl="1"/>
            <a:r>
              <a:rPr lang="en-US" dirty="0"/>
              <a:t>Consider collision mitigation techniques</a:t>
            </a:r>
          </a:p>
          <a:p>
            <a:pPr lvl="1"/>
            <a:r>
              <a:rPr lang="en-US" dirty="0"/>
              <a:t>Compliant with FCC 15.247 “digital modulation techniques”</a:t>
            </a:r>
          </a:p>
          <a:p>
            <a:pPr lvl="1"/>
            <a:r>
              <a:rPr lang="en-US" dirty="0"/>
              <a:t>Focus on symmetrical communication</a:t>
            </a:r>
          </a:p>
          <a:p>
            <a:pPr lvl="0"/>
            <a:r>
              <a:rPr lang="en-US" dirty="0"/>
              <a:t>Additional higher data rate options for SUN-OFDM and improved robustness</a:t>
            </a:r>
          </a:p>
          <a:p>
            <a:pPr lvl="1"/>
            <a:r>
              <a:rPr lang="en-US" dirty="0"/>
              <a:t>Introduction of 64 QAM to the SUN-OFDM specification</a:t>
            </a:r>
          </a:p>
          <a:p>
            <a:pPr lvl="1"/>
            <a:r>
              <a:rPr lang="en-US" dirty="0"/>
              <a:t>Improve performance low data option of existing SUN-OFDM (maybe improving synch)</a:t>
            </a:r>
          </a:p>
          <a:p>
            <a:pPr lvl="1"/>
            <a:r>
              <a:rPr lang="en-US" dirty="0"/>
              <a:t>Additional extension to the SUN-FSK specification</a:t>
            </a:r>
          </a:p>
          <a:p>
            <a:pPr lvl="0"/>
            <a:r>
              <a:rPr lang="en-US" dirty="0"/>
              <a:t>Additional frequency range for SUN PHY</a:t>
            </a:r>
          </a:p>
          <a:p>
            <a:pPr lvl="1"/>
            <a:r>
              <a:rPr lang="en-US" dirty="0"/>
              <a:t>Adding support for SUN PHY’s operation in 6 GHz</a:t>
            </a:r>
          </a:p>
          <a:p>
            <a:pPr marL="0" indent="0"/>
            <a:endParaRPr lang="en-US" altLang="en-US" sz="1400" dirty="0"/>
          </a:p>
          <a:p>
            <a:pPr marL="0" indent="0"/>
            <a:endParaRPr lang="en-US" altLang="en-US" sz="1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14</a:t>
            </a:fld>
            <a:endParaRPr lang="en-US" altLang="en-US">
              <a:solidFill>
                <a:schemeClr val="tx1"/>
              </a:solidFill>
            </a:endParaRPr>
          </a:p>
        </p:txBody>
      </p:sp>
    </p:spTree>
    <p:extLst>
      <p:ext uri="{BB962C8B-B14F-4D97-AF65-F5344CB8AC3E}">
        <p14:creationId xmlns:p14="http://schemas.microsoft.com/office/powerpoint/2010/main" val="14631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Call for action response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15</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p:txBody>
          <a:bodyPr/>
          <a:lstStyle/>
          <a:p>
            <a:r>
              <a:rPr lang="en-US" sz="2000" dirty="0"/>
              <a:t>Henk de-Ruijter, </a:t>
            </a:r>
            <a:r>
              <a:rPr lang="en-US" sz="2000" dirty="0" err="1"/>
              <a:t>Silabs</a:t>
            </a:r>
            <a:endParaRPr lang="en-US" sz="2000" dirty="0"/>
          </a:p>
          <a:p>
            <a:r>
              <a:rPr lang="en-US" sz="2000" dirty="0"/>
              <a:t>•	64-QAM extension for the SUN OFDM PHY</a:t>
            </a:r>
          </a:p>
          <a:p>
            <a:r>
              <a:rPr lang="en-US" sz="2000" dirty="0"/>
              <a:t>•	Preamble proposal for the SUN OFDM-LR PHY</a:t>
            </a:r>
          </a:p>
          <a:p>
            <a:endParaRPr lang="en-US" sz="2000" dirty="0"/>
          </a:p>
          <a:p>
            <a:r>
              <a:rPr lang="en-US" sz="2000" dirty="0"/>
              <a:t>Hiroshi Harada, Kyoto University. </a:t>
            </a:r>
          </a:p>
          <a:p>
            <a:pPr>
              <a:buFont typeface="Arial" panose="020B0604020202020204" pitchFamily="34" charset="0"/>
              <a:buChar char="•"/>
            </a:pPr>
            <a:r>
              <a:rPr lang="en-US" sz="2000" dirty="0"/>
              <a:t>latest research results and proposal for SUN extension related to SUN-OFDM and SUN-FSK</a:t>
            </a:r>
          </a:p>
          <a:p>
            <a:endParaRPr lang="en-US" sz="2000" dirty="0"/>
          </a:p>
          <a:p>
            <a:endParaRPr lang="en-US" sz="2000" dirty="0"/>
          </a:p>
        </p:txBody>
      </p:sp>
    </p:spTree>
    <p:extLst>
      <p:ext uri="{BB962C8B-B14F-4D97-AF65-F5344CB8AC3E}">
        <p14:creationId xmlns:p14="http://schemas.microsoft.com/office/powerpoint/2010/main" val="1759689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Task group scope discussion</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16</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a:xfrm>
            <a:off x="755576" y="1791234"/>
            <a:ext cx="7764463" cy="3932759"/>
          </a:xfrm>
        </p:spPr>
        <p:txBody>
          <a:bodyPr/>
          <a:lstStyle/>
          <a:p>
            <a:pPr lvl="0"/>
            <a:r>
              <a:rPr lang="en-US" sz="1200" dirty="0"/>
              <a:t>Additional improvement to the SUN-OFDM specification with a particular focus on long-range communication in highly congested environments</a:t>
            </a:r>
          </a:p>
          <a:p>
            <a:pPr lvl="1"/>
            <a:r>
              <a:rPr lang="en-US" sz="1200" dirty="0"/>
              <a:t>Data rates of 1 - 50kbps</a:t>
            </a:r>
          </a:p>
          <a:p>
            <a:pPr lvl="1"/>
            <a:r>
              <a:rPr lang="en-US" sz="1200" dirty="0"/>
              <a:t>RX Sensitivity of approximately -120dBm @ 1% PER 64 bytes (payload)</a:t>
            </a:r>
          </a:p>
          <a:p>
            <a:pPr lvl="1"/>
            <a:r>
              <a:rPr lang="en-US" sz="1200" dirty="0"/>
              <a:t>Consider collision mitigation techniques</a:t>
            </a:r>
          </a:p>
          <a:p>
            <a:pPr lvl="1"/>
            <a:r>
              <a:rPr lang="en-US" sz="1200" dirty="0"/>
              <a:t>Compliant with FCC 15.247 “digital modulation techniques”</a:t>
            </a:r>
          </a:p>
          <a:p>
            <a:pPr lvl="1"/>
            <a:r>
              <a:rPr lang="en-US" sz="1200" dirty="0"/>
              <a:t>Focus on symmetrical communication</a:t>
            </a:r>
          </a:p>
          <a:p>
            <a:pPr lvl="0"/>
            <a:r>
              <a:rPr lang="en-US" sz="1200" dirty="0"/>
              <a:t>Additional higher data rate options for SUN-OFDM and improved robustness</a:t>
            </a:r>
          </a:p>
          <a:p>
            <a:pPr lvl="1"/>
            <a:r>
              <a:rPr lang="en-US" sz="1200" dirty="0"/>
              <a:t>Introduction of 64/256 QAM to the SUN-OFDM specification (more advanced error codecs)</a:t>
            </a:r>
          </a:p>
          <a:p>
            <a:pPr lvl="1"/>
            <a:r>
              <a:rPr lang="en-US" sz="1200" dirty="0"/>
              <a:t>Improve performance low data option of existing SUN-OFDM (maybe improving synch)</a:t>
            </a:r>
          </a:p>
          <a:p>
            <a:pPr lvl="1"/>
            <a:r>
              <a:rPr lang="en-US" sz="1200" dirty="0"/>
              <a:t>Additional extension to the SUN-FSK specification including increased channel BW ( specifically Japan )</a:t>
            </a:r>
          </a:p>
          <a:p>
            <a:pPr lvl="1"/>
            <a:r>
              <a:rPr lang="en-US" sz="1200" dirty="0"/>
              <a:t>Improve coexistence in general as this is an unlicensed band</a:t>
            </a:r>
          </a:p>
          <a:p>
            <a:pPr lvl="0"/>
            <a:r>
              <a:rPr lang="en-US" sz="1200" dirty="0"/>
              <a:t>Additional frequency range for SUN PHY</a:t>
            </a:r>
          </a:p>
          <a:p>
            <a:pPr lvl="1"/>
            <a:r>
              <a:rPr lang="en-US" sz="1200" dirty="0"/>
              <a:t>Add new frequencies that have been added to regional regulation</a:t>
            </a:r>
            <a:endParaRPr lang="en-US" sz="1000" dirty="0"/>
          </a:p>
          <a:p>
            <a:endParaRPr lang="en-US" sz="1000" dirty="0"/>
          </a:p>
        </p:txBody>
      </p:sp>
    </p:spTree>
    <p:extLst>
      <p:ext uri="{BB962C8B-B14F-4D97-AF65-F5344CB8AC3E}">
        <p14:creationId xmlns:p14="http://schemas.microsoft.com/office/powerpoint/2010/main" val="2535862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Suggested next steps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17</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a:xfrm>
            <a:off x="755576" y="1791234"/>
            <a:ext cx="7764463" cy="4380966"/>
          </a:xfrm>
        </p:spPr>
        <p:txBody>
          <a:bodyPr/>
          <a:lstStyle/>
          <a:p>
            <a:pPr lvl="0">
              <a:buAutoNum type="arabicParenR"/>
            </a:pPr>
            <a:r>
              <a:rPr lang="en-US" sz="1600" dirty="0"/>
              <a:t>Form a Study Group (get it on the agenda for tomorrow)</a:t>
            </a:r>
          </a:p>
          <a:p>
            <a:pPr lvl="1">
              <a:buAutoNum type="arabicParenR"/>
            </a:pPr>
            <a:r>
              <a:rPr lang="en-US" sz="1200" dirty="0"/>
              <a:t>Name and short description of what we are going to study</a:t>
            </a:r>
          </a:p>
          <a:p>
            <a:pPr lvl="1">
              <a:buAutoNum type="arabicParenR"/>
            </a:pPr>
            <a:r>
              <a:rPr lang="en-US" sz="1200" dirty="0"/>
              <a:t>Name : Next Generation SUN PHY Study Group</a:t>
            </a:r>
          </a:p>
          <a:p>
            <a:pPr lvl="1">
              <a:buFont typeface="Times New Roman" panose="02020603050405020304" pitchFamily="18" charset="0"/>
              <a:buAutoNum type="arabicParenR"/>
            </a:pPr>
            <a:r>
              <a:rPr lang="en-US" sz="1200" dirty="0"/>
              <a:t>Description : Additional improvement to the SUN-OFDM specification with a particular focus on long-range communication in highly congested environments. Higher data rate options for SUN-OFDM, improved robustness, and additional frequency range for SUN PHY.</a:t>
            </a:r>
          </a:p>
          <a:p>
            <a:pPr lvl="1">
              <a:buFont typeface="Times New Roman" panose="02020603050405020304" pitchFamily="18" charset="0"/>
              <a:buAutoNum type="arabicParenR"/>
            </a:pPr>
            <a:r>
              <a:rPr lang="en-US" sz="1200" dirty="0"/>
              <a:t>Chair of Study Group : Thomas Almholt (TI)</a:t>
            </a:r>
          </a:p>
          <a:p>
            <a:pPr lvl="0">
              <a:buAutoNum type="arabicParenR"/>
            </a:pPr>
            <a:r>
              <a:rPr lang="en-US" sz="1600" dirty="0"/>
              <a:t>Draft a PAR in September</a:t>
            </a:r>
          </a:p>
          <a:p>
            <a:pPr lvl="1">
              <a:buAutoNum type="arabicParenR"/>
            </a:pPr>
            <a:r>
              <a:rPr lang="en-US" sz="1200" dirty="0"/>
              <a:t>Schedule 1 or 2 calls between now and next F2F meeting</a:t>
            </a:r>
          </a:p>
          <a:p>
            <a:pPr lvl="0">
              <a:buAutoNum type="arabicParenR"/>
            </a:pPr>
            <a:r>
              <a:rPr lang="en-US" sz="1600" dirty="0"/>
              <a:t>Working Group approval</a:t>
            </a:r>
          </a:p>
          <a:p>
            <a:pPr lvl="0">
              <a:buAutoNum type="arabicParenR"/>
            </a:pPr>
            <a:r>
              <a:rPr lang="en-US" sz="1600" dirty="0"/>
              <a:t>Submit 30 day in advance of Plenary (Next one is in November)</a:t>
            </a:r>
          </a:p>
          <a:p>
            <a:pPr lvl="0">
              <a:buAutoNum type="arabicParenR"/>
            </a:pPr>
            <a:r>
              <a:rPr lang="en-US" sz="1600" dirty="0"/>
              <a:t>Could meet in January as a working group</a:t>
            </a:r>
          </a:p>
          <a:p>
            <a:pPr lvl="0">
              <a:buAutoNum type="arabicParenR"/>
            </a:pPr>
            <a:endParaRPr lang="en-US" sz="1600" dirty="0"/>
          </a:p>
          <a:p>
            <a:pPr lvl="0">
              <a:buAutoNum type="arabicParenR"/>
            </a:pPr>
            <a:endParaRPr lang="en-US" sz="1600" dirty="0"/>
          </a:p>
          <a:p>
            <a:endParaRPr lang="en-US" sz="1600" dirty="0"/>
          </a:p>
        </p:txBody>
      </p:sp>
    </p:spTree>
    <p:extLst>
      <p:ext uri="{BB962C8B-B14F-4D97-AF65-F5344CB8AC3E}">
        <p14:creationId xmlns:p14="http://schemas.microsoft.com/office/powerpoint/2010/main" val="1145025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notes from at May-23 Meeting</a:t>
            </a:r>
            <a:endParaRPr lang="en-US" sz="2000" dirty="0"/>
          </a:p>
          <a:p>
            <a:pPr marL="514350" indent="-514350">
              <a:buFont typeface="+mj-lt"/>
              <a:buAutoNum type="arabicPeriod"/>
            </a:pPr>
            <a:r>
              <a:rPr lang="en-US" sz="2400" dirty="0"/>
              <a:t>Call for action responses</a:t>
            </a:r>
          </a:p>
          <a:p>
            <a:pPr marL="514350" indent="-514350">
              <a:buFont typeface="+mj-lt"/>
              <a:buAutoNum type="arabicPeriod"/>
            </a:pPr>
            <a:r>
              <a:rPr lang="en-US" sz="2400" dirty="0"/>
              <a:t>Discuss scope for new task group</a:t>
            </a:r>
            <a:endParaRPr lang="en-US" altLang="en-US" sz="2400" dirty="0"/>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2</a:t>
            </a:fld>
            <a:endParaRPr lang="en-US" altLang="en-US">
              <a:solidFill>
                <a:schemeClr val="tx1"/>
              </a:solidFill>
            </a:endParaRPr>
          </a:p>
        </p:txBody>
      </p:sp>
    </p:spTree>
    <p:extLst>
      <p:ext uri="{BB962C8B-B14F-4D97-AF65-F5344CB8AC3E}">
        <p14:creationId xmlns:p14="http://schemas.microsoft.com/office/powerpoint/2010/main" val="209196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Interest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85587</TotalTime>
  <Words>1679</Words>
  <Application>Microsoft Office PowerPoint</Application>
  <PresentationFormat>On-screen Show (4:3)</PresentationFormat>
  <Paragraphs>153</Paragraphs>
  <Slides>17</Slides>
  <Notes>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17</vt:i4>
      </vt:variant>
    </vt:vector>
  </HeadingPairs>
  <TitlesOfParts>
    <vt:vector size="32" baseType="lpstr">
      <vt:lpstr>Arial Unicode MS</vt:lpstr>
      <vt:lpstr>MS Gothic</vt:lpstr>
      <vt:lpstr>MS PGothic</vt:lpstr>
      <vt:lpstr>MS PGothic</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Interest Group SUN PHY Next Generation SUN PHY’s</vt:lpstr>
      <vt:lpstr>Proposed Agenda</vt:lpstr>
      <vt:lpstr>Interest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Call for action email</vt:lpstr>
      <vt:lpstr>Call for action response</vt:lpstr>
      <vt:lpstr>Task group scope discussion</vt:lpstr>
      <vt:lpstr>Suggested next steps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337</cp:revision>
  <cp:lastPrinted>2000-03-07T00:55:37Z</cp:lastPrinted>
  <dcterms:created xsi:type="dcterms:W3CDTF">2016-01-17T22:48:36Z</dcterms:created>
  <dcterms:modified xsi:type="dcterms:W3CDTF">2023-07-13T10:36:00Z</dcterms:modified>
  <cp:category/>
</cp:coreProperties>
</file>