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46" r:id="rId2"/>
    <p:sldId id="311" r:id="rId3"/>
    <p:sldId id="363" r:id="rId4"/>
    <p:sldId id="364" r:id="rId5"/>
    <p:sldId id="365" r:id="rId6"/>
    <p:sldId id="373" r:id="rId7"/>
    <p:sldId id="374" r:id="rId8"/>
    <p:sldId id="375" r:id="rId9"/>
    <p:sldId id="376" r:id="rId10"/>
    <p:sldId id="372" r:id="rId11"/>
    <p:sldId id="383"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2" autoAdjust="0"/>
    <p:restoredTop sz="93488" autoAdjust="0"/>
  </p:normalViewPr>
  <p:slideViewPr>
    <p:cSldViewPr>
      <p:cViewPr varScale="1">
        <p:scale>
          <a:sx n="82" d="100"/>
          <a:sy n="82" d="100"/>
        </p:scale>
        <p:origin x="1474" y="72"/>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7/14/2023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7/14/2023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7/14/2023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7/14/2023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July 2023</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DCN 15-23-0414-01-007a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7/14/2023</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7/14/2023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7/14/2023</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7/14/2023</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7/14/2023</a:t>
            </a:fld>
            <a:endParaRPr lang="en-US" dirty="0"/>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7/14/2023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7/14/2023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76200" y="838200"/>
            <a:ext cx="8991600" cy="5047536"/>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15.7a Higher Rate, Longer Range OCC TG Closing Report (July 2023)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July 13, 2023	</a:t>
            </a:r>
          </a:p>
          <a:p>
            <a:pPr algn="just" eaLnBrk="0" fontAlgn="base" hangingPunct="0">
              <a:spcBef>
                <a:spcPct val="0"/>
              </a:spcBef>
              <a:spcAft>
                <a:spcPct val="0"/>
              </a:spcAft>
            </a:pPr>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en-US" sz="1600" dirty="0">
                <a:solidFill>
                  <a:prstClr val="black"/>
                </a:solidFill>
                <a:latin typeface="Times New Roman" panose="02020603050405020304" pitchFamily="18" charset="0"/>
              </a:rPr>
              <a:t>Sang-</a:t>
            </a:r>
            <a:r>
              <a:rPr lang="en-US" altLang="en-US" sz="1600" dirty="0" err="1">
                <a:solidFill>
                  <a:prstClr val="black"/>
                </a:solidFill>
                <a:latin typeface="Times New Roman" panose="02020603050405020304" pitchFamily="18" charset="0"/>
              </a:rPr>
              <a:t>Kyu</a:t>
            </a:r>
            <a:r>
              <a:rPr lang="en-US" altLang="en-US" sz="1600" dirty="0">
                <a:solidFill>
                  <a:prstClr val="black"/>
                </a:solidFill>
                <a:latin typeface="Times New Roman" panose="02020603050405020304" pitchFamily="18" charset="0"/>
              </a:rPr>
              <a:t> Lim [ETRI],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a:t>
            </a:r>
            <a:r>
              <a:rPr lang="en-US" altLang="en-US" sz="1600" dirty="0" err="1">
                <a:solidFill>
                  <a:prstClr val="black"/>
                </a:solidFill>
                <a:latin typeface="Times New Roman" panose="02020603050405020304" pitchFamily="18" charset="0"/>
              </a:rPr>
              <a:t>Kookmin</a:t>
            </a:r>
            <a:r>
              <a:rPr lang="en-US" altLang="en-US" sz="1600" dirty="0">
                <a:solidFill>
                  <a:prstClr val="black"/>
                </a:solidFill>
                <a:latin typeface="Times New Roman" panose="02020603050405020304" pitchFamily="18" charset="0"/>
              </a:rPr>
              <a:t> University].</a:t>
            </a: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IEEE 802.15.7a Higher Rate, Longer Range OCC TG Closing Report </a:t>
            </a:r>
            <a:r>
              <a:rPr lang="en-US" altLang="ja-JP" sz="1600" dirty="0">
                <a:latin typeface="Times New Roman" panose="02020603050405020304" pitchFamily="18" charset="0"/>
                <a:ea typeface="ＭＳ Ｐゴシック" pitchFamily="-65" charset="-128"/>
                <a:cs typeface="Times New Roman" panose="02020603050405020304" pitchFamily="18" charset="0"/>
              </a:rPr>
              <a:t>for</a:t>
            </a:r>
            <a:r>
              <a:rPr lang="en-US" altLang="ja-JP" sz="1600" dirty="0">
                <a:latin typeface="Times New Roman" panose="02020603050405020304" pitchFamily="18" charset="0"/>
                <a:ea typeface="ＭＳ Ｐゴシック" charset="-128"/>
                <a:cs typeface="Times New Roman" panose="02020603050405020304" pitchFamily="18" charset="0"/>
              </a:rPr>
              <a:t> July 2023</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[Closing Report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274638"/>
            <a:ext cx="8229600" cy="1143000"/>
          </a:xfrm>
        </p:spPr>
        <p:txBody>
          <a:bodyPr>
            <a:normAutofit/>
          </a:bodyPr>
          <a:lstStyle/>
          <a:p>
            <a:r>
              <a:rPr lang="en-US" altLang="ja-JP" sz="4000" dirty="0">
                <a:latin typeface="Times New Roman" panose="02020603050405020304" pitchFamily="18" charset="0"/>
                <a:cs typeface="Times New Roman" panose="02020603050405020304" pitchFamily="18" charset="0"/>
              </a:rPr>
              <a:t>Plan for Teleconference Schedule</a:t>
            </a:r>
            <a:endParaRPr lang="en-US" sz="4000" dirty="0">
              <a:latin typeface="Times New Roman" panose="02020603050405020304" pitchFamily="18" charset="0"/>
              <a:cs typeface="Times New Roman" panose="02020603050405020304" pitchFamily="18" charset="0"/>
            </a:endParaRPr>
          </a:p>
        </p:txBody>
      </p:sp>
      <p:sp>
        <p:nvSpPr>
          <p:cNvPr id="8" name="Rectangle 3"/>
          <p:cNvSpPr>
            <a:spLocks noGrp="1" noChangeArrowheads="1"/>
          </p:cNvSpPr>
          <p:nvPr>
            <p:ph idx="1"/>
          </p:nvPr>
        </p:nvSpPr>
        <p:spPr>
          <a:xfrm>
            <a:off x="76200" y="2057400"/>
            <a:ext cx="8991600" cy="3887944"/>
          </a:xfrm>
          <a:ln/>
        </p:spPr>
        <p:txBody>
          <a:bodyPr>
            <a:normAutofit/>
          </a:bodyPr>
          <a:lstStyle/>
          <a:p>
            <a:pPr algn="just">
              <a:lnSpc>
                <a:spcPct val="80000"/>
              </a:lnSpc>
            </a:pPr>
            <a:r>
              <a:rPr lang="en-US" altLang="ja-JP" sz="2500" dirty="0">
                <a:latin typeface="Times New Roman" panose="02020603050405020304" pitchFamily="18" charset="0"/>
                <a:ea typeface="ＭＳ Ｐゴシック" pitchFamily="50" charset="-128"/>
                <a:cs typeface="Times New Roman" panose="02020603050405020304" pitchFamily="18" charset="0"/>
              </a:rPr>
              <a:t>2 teleconferences (9:00 pm (EST) on  Aug. 23 and Sep. 6)</a:t>
            </a:r>
          </a:p>
          <a:p>
            <a:pPr marL="0" indent="0" algn="just">
              <a:lnSpc>
                <a:spcPct val="80000"/>
              </a:lnSpc>
              <a:buNone/>
            </a:pPr>
            <a:r>
              <a:rPr lang="en-US" altLang="ja-JP" sz="2500" dirty="0">
                <a:latin typeface="Times New Roman" panose="02020603050405020304" pitchFamily="18" charset="0"/>
                <a:ea typeface="ＭＳ Ｐゴシック" pitchFamily="50" charset="-128"/>
                <a:cs typeface="Times New Roman" panose="02020603050405020304" pitchFamily="18" charset="0"/>
              </a:rPr>
              <a:t>- (10:00 am (KST) on  Aug. 24 and Sep. 7)</a:t>
            </a:r>
          </a:p>
          <a:p>
            <a:pPr marL="0" indent="0" algn="just">
              <a:lnSpc>
                <a:spcPct val="80000"/>
              </a:lnSpc>
              <a:buNone/>
            </a:pPr>
            <a:endParaRPr lang="en-US" altLang="ko-KR" sz="2000" dirty="0">
              <a:latin typeface="Times New Roman" panose="02020603050405020304" pitchFamily="18" charset="0"/>
              <a:ea typeface="굴림" pitchFamily="34" charset="-127"/>
              <a:cs typeface="Times New Roman" panose="02020603050405020304" pitchFamily="18" charset="0"/>
            </a:endParaRPr>
          </a:p>
          <a:p>
            <a:pPr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Complete comment resolution  for LB4 (LB 3</a:t>
            </a:r>
            <a:r>
              <a:rPr lang="en-US" altLang="ko-KR" sz="2000" baseline="30000" dirty="0">
                <a:latin typeface="Times New Roman" panose="02020603050405020304" pitchFamily="18" charset="0"/>
                <a:ea typeface="굴림" pitchFamily="34" charset="-127"/>
                <a:cs typeface="Times New Roman" panose="02020603050405020304" pitchFamily="18" charset="0"/>
              </a:rPr>
              <a:t>rd</a:t>
            </a:r>
            <a:r>
              <a:rPr lang="en-US" altLang="ko-KR" sz="2000" dirty="0">
                <a:latin typeface="Times New Roman" panose="02020603050405020304" pitchFamily="18" charset="0"/>
                <a:ea typeface="굴림" pitchFamily="34" charset="-127"/>
                <a:cs typeface="Times New Roman" panose="02020603050405020304" pitchFamily="18" charset="0"/>
              </a:rPr>
              <a:t> Recirculation)</a:t>
            </a:r>
          </a:p>
          <a:p>
            <a:pPr marL="0" indent="0" algn="just">
              <a:lnSpc>
                <a:spcPct val="80000"/>
              </a:lnSpc>
              <a:buNone/>
            </a:pPr>
            <a:endParaRPr lang="en-US" altLang="ko-KR" sz="2000" dirty="0">
              <a:latin typeface="Times New Roman" panose="02020603050405020304" pitchFamily="18" charset="0"/>
              <a:ea typeface="굴림" pitchFamily="34" charset="-127"/>
              <a:cs typeface="Times New Roman" panose="02020603050405020304" pitchFamily="18" charset="0"/>
            </a:endParaRPr>
          </a:p>
          <a:p>
            <a:pPr marL="0" indent="0" algn="just">
              <a:lnSpc>
                <a:spcPct val="80000"/>
              </a:lnSpc>
              <a:buNone/>
            </a:pPr>
            <a:endParaRPr lang="en-US" altLang="ko-KR" sz="2000" dirty="0">
              <a:latin typeface="Times New Roman" panose="02020603050405020304" pitchFamily="18" charset="0"/>
              <a:ea typeface="굴림" pitchFamily="34" charset="-127"/>
              <a:cs typeface="Times New Roman" panose="02020603050405020304" pitchFamily="18" charset="0"/>
            </a:endParaRPr>
          </a:p>
          <a:p>
            <a:pPr algn="just">
              <a:lnSpc>
                <a:spcPct val="80000"/>
              </a:lnSpc>
            </a:pPr>
            <a:endParaRPr lang="en-US" altLang="ko-KR" sz="2000" dirty="0">
              <a:latin typeface="Times New Roman" panose="02020603050405020304" pitchFamily="18" charset="0"/>
              <a:ea typeface="굴림" pitchFamily="34" charset="-127"/>
              <a:cs typeface="Times New Roman" panose="02020603050405020304" pitchFamily="18" charset="0"/>
            </a:endParaRPr>
          </a:p>
        </p:txBody>
      </p:sp>
    </p:spTree>
    <p:extLst>
      <p:ext uri="{BB962C8B-B14F-4D97-AF65-F5344CB8AC3E}">
        <p14:creationId xmlns:p14="http://schemas.microsoft.com/office/powerpoint/2010/main" val="1260586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September 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1432593"/>
            <a:ext cx="8640960" cy="3887944"/>
          </a:xfrm>
          <a:ln/>
        </p:spPr>
        <p:txBody>
          <a:bodyPr>
            <a:normAutofit/>
          </a:bodyPr>
          <a:lstStyle/>
          <a:p>
            <a:pPr algn="just">
              <a:lnSpc>
                <a:spcPct val="80000"/>
              </a:lnSpc>
            </a:pPr>
            <a:r>
              <a:rPr lang="en-US" altLang="ja-JP" sz="2800" dirty="0">
                <a:latin typeface="Times New Roman" panose="02020603050405020304" pitchFamily="18" charset="0"/>
                <a:ea typeface="ＭＳ Ｐゴシック" pitchFamily="50" charset="-128"/>
                <a:cs typeface="Times New Roman" panose="02020603050405020304" pitchFamily="18" charset="0"/>
              </a:rPr>
              <a:t>3 slots (8:00 am on  Tue., Wed., and Thur.)</a:t>
            </a:r>
          </a:p>
          <a:p>
            <a:pPr marL="0" indent="0" algn="just">
              <a:lnSpc>
                <a:spcPct val="80000"/>
              </a:lnSpc>
              <a:buNone/>
            </a:pPr>
            <a:endParaRPr lang="en-US" altLang="ko-KR" sz="2000" dirty="0">
              <a:latin typeface="Times New Roman" panose="02020603050405020304" pitchFamily="18" charset="0"/>
              <a:ea typeface="굴림" pitchFamily="34" charset="-127"/>
              <a:cs typeface="Times New Roman" panose="02020603050405020304" pitchFamily="18" charset="0"/>
            </a:endParaRPr>
          </a:p>
          <a:p>
            <a:pPr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Complete comment resolution  for LB4 (LB 3</a:t>
            </a:r>
            <a:r>
              <a:rPr lang="en-US" altLang="ko-KR" sz="2000" baseline="30000" dirty="0">
                <a:latin typeface="Times New Roman" panose="02020603050405020304" pitchFamily="18" charset="0"/>
                <a:ea typeface="굴림" pitchFamily="34" charset="-127"/>
                <a:cs typeface="Times New Roman" panose="02020603050405020304" pitchFamily="18" charset="0"/>
              </a:rPr>
              <a:t>rd</a:t>
            </a:r>
            <a:r>
              <a:rPr lang="en-US" altLang="ko-KR" sz="2000" dirty="0">
                <a:latin typeface="Times New Roman" panose="02020603050405020304" pitchFamily="18" charset="0"/>
                <a:ea typeface="굴림" pitchFamily="34" charset="-127"/>
                <a:cs typeface="Times New Roman" panose="02020603050405020304" pitchFamily="18" charset="0"/>
              </a:rPr>
              <a:t> Recirculation)</a:t>
            </a:r>
          </a:p>
          <a:p>
            <a:pPr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Prepare the D6 document for initial SA Ballot</a:t>
            </a:r>
          </a:p>
          <a:p>
            <a:pPr marL="0" indent="0" algn="just">
              <a:lnSpc>
                <a:spcPct val="80000"/>
              </a:lnSpc>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2569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IEEE 802.15.7a Higher Rate, Longer Range OCC TG</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ea typeface="ＭＳ Ｐゴシック" pitchFamily="50" charset="-128"/>
              </a:rPr>
              <a:t>July 13, 2023</a:t>
            </a:r>
            <a:endParaRPr lang="ja-JP" altLang="ja-JP" dirty="0"/>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457200" y="1417638"/>
            <a:ext cx="8599140" cy="4918464"/>
          </a:xfrm>
          <a:ln/>
        </p:spPr>
        <p:txBody>
          <a:bodyPr>
            <a:normAutofit fontScale="92500" lnSpcReduction="10000"/>
          </a:bodyPr>
          <a:lstStyle/>
          <a:p>
            <a:pPr algn="just"/>
            <a:r>
              <a:rPr lang="en-US" altLang="ja-JP" sz="2800" dirty="0">
                <a:latin typeface="Times New Roman" panose="02020603050405020304" pitchFamily="18" charset="0"/>
                <a:cs typeface="Times New Roman" panose="02020603050405020304" pitchFamily="18" charset="0"/>
              </a:rPr>
              <a:t>3 Slots (on Tue., Wed., and Thur.)</a:t>
            </a:r>
          </a:p>
          <a:p>
            <a:pPr algn="just"/>
            <a:r>
              <a:rPr lang="en-US" altLang="ja-JP" sz="2400" dirty="0">
                <a:latin typeface="Times New Roman" panose="02020603050405020304" pitchFamily="18" charset="0"/>
                <a:cs typeface="Times New Roman" panose="02020603050405020304" pitchFamily="18" charset="0"/>
              </a:rPr>
              <a:t>1</a:t>
            </a:r>
            <a:r>
              <a:rPr lang="en-US" altLang="ja-JP" sz="2400" baseline="30000" dirty="0">
                <a:latin typeface="Times New Roman" panose="02020603050405020304" pitchFamily="18" charset="0"/>
                <a:cs typeface="Times New Roman" panose="02020603050405020304" pitchFamily="18" charset="0"/>
              </a:rPr>
              <a:t>st</a:t>
            </a:r>
            <a:r>
              <a:rPr lang="en-US" altLang="ja-JP" sz="2400" dirty="0">
                <a:latin typeface="Times New Roman" panose="02020603050405020304" pitchFamily="18" charset="0"/>
                <a:cs typeface="Times New Roman" panose="02020603050405020304" pitchFamily="18" charset="0"/>
              </a:rPr>
              <a:t> Slot:</a:t>
            </a:r>
          </a:p>
          <a:p>
            <a:pPr lvl="1" algn="just"/>
            <a:r>
              <a:rPr lang="en-US" altLang="ja-JP" sz="2100" dirty="0">
                <a:latin typeface="Times New Roman" panose="02020603050405020304" pitchFamily="18" charset="0"/>
                <a:cs typeface="Times New Roman" panose="02020603050405020304" pitchFamily="18" charset="0"/>
              </a:rPr>
              <a:t>Meeting Objectives and Agenda Approval (377-00)</a:t>
            </a:r>
          </a:p>
          <a:p>
            <a:pPr lvl="1" algn="just"/>
            <a:r>
              <a:rPr lang="en-US" altLang="ja-JP" sz="2100" dirty="0">
                <a:latin typeface="Times New Roman" panose="02020603050405020304" pitchFamily="18" charset="0"/>
                <a:cs typeface="Times New Roman" panose="02020603050405020304" pitchFamily="18" charset="0"/>
              </a:rPr>
              <a:t>Approval May meeting minutes (291-00)</a:t>
            </a:r>
          </a:p>
          <a:p>
            <a:pPr lvl="1" algn="just"/>
            <a:r>
              <a:rPr lang="en-US" altLang="ja-JP" sz="2100" dirty="0">
                <a:latin typeface="Times New Roman" panose="02020603050405020304" pitchFamily="18" charset="0"/>
                <a:cs typeface="Times New Roman" panose="02020603050405020304" pitchFamily="18" charset="0"/>
              </a:rPr>
              <a:t>Comment Resolution for 802.15 Letter Ballot 2nd Recirculation (381-00)</a:t>
            </a:r>
          </a:p>
          <a:p>
            <a:pPr algn="just"/>
            <a:r>
              <a:rPr lang="en-US" altLang="ja-JP" sz="2400" dirty="0">
                <a:latin typeface="Times New Roman" panose="02020603050405020304" pitchFamily="18" charset="0"/>
                <a:cs typeface="Times New Roman" panose="02020603050405020304" pitchFamily="18" charset="0"/>
              </a:rPr>
              <a:t>2</a:t>
            </a:r>
            <a:r>
              <a:rPr lang="en-US" altLang="ja-JP" sz="2400" baseline="30000" dirty="0">
                <a:latin typeface="Times New Roman" panose="02020603050405020304" pitchFamily="18" charset="0"/>
                <a:cs typeface="Times New Roman" panose="02020603050405020304" pitchFamily="18" charset="0"/>
              </a:rPr>
              <a:t>nd</a:t>
            </a:r>
            <a:r>
              <a:rPr lang="en-US" altLang="ja-JP" sz="2400" dirty="0">
                <a:latin typeface="Times New Roman" panose="02020603050405020304" pitchFamily="18" charset="0"/>
                <a:cs typeface="Times New Roman" panose="02020603050405020304" pitchFamily="18" charset="0"/>
              </a:rPr>
              <a:t> Slot:</a:t>
            </a:r>
          </a:p>
          <a:p>
            <a:pPr lvl="1" algn="just"/>
            <a:r>
              <a:rPr lang="en-US" altLang="ja-JP" sz="2100" dirty="0">
                <a:latin typeface="Times New Roman" panose="02020603050405020304" pitchFamily="18" charset="0"/>
                <a:cs typeface="Times New Roman" panose="02020603050405020304" pitchFamily="18" charset="0"/>
              </a:rPr>
              <a:t>Meeting Objectives and Agenda Approval (377-01)</a:t>
            </a:r>
          </a:p>
          <a:p>
            <a:pPr lvl="1" algn="just"/>
            <a:r>
              <a:rPr lang="en-US" altLang="ja-JP" sz="2100" dirty="0">
                <a:latin typeface="Times New Roman" panose="02020603050405020304" pitchFamily="18" charset="0"/>
                <a:cs typeface="Times New Roman" panose="02020603050405020304" pitchFamily="18" charset="0"/>
              </a:rPr>
              <a:t>Comment Resolution for 802.15 Letter Ballot 2nd Recirculation (381-00)</a:t>
            </a:r>
          </a:p>
          <a:p>
            <a:pPr marL="341313" lvl="1" algn="jus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3</a:t>
            </a:r>
            <a:r>
              <a:rPr lang="en-US" altLang="ja-JP" sz="2400" baseline="30000" dirty="0">
                <a:latin typeface="Times New Roman" panose="02020603050405020304" pitchFamily="18" charset="0"/>
                <a:cs typeface="Times New Roman" panose="02020603050405020304" pitchFamily="18" charset="0"/>
              </a:rPr>
              <a:t>rd</a:t>
            </a:r>
            <a:r>
              <a:rPr lang="en-US" altLang="ja-JP" sz="2400" dirty="0">
                <a:latin typeface="Times New Roman" panose="02020603050405020304" pitchFamily="18" charset="0"/>
                <a:cs typeface="Times New Roman" panose="02020603050405020304" pitchFamily="18" charset="0"/>
              </a:rPr>
              <a:t> Slot:</a:t>
            </a:r>
          </a:p>
          <a:p>
            <a:pPr lvl="1" algn="just"/>
            <a:r>
              <a:rPr lang="en-US" altLang="ja-JP" sz="2100" dirty="0">
                <a:latin typeface="Times New Roman" panose="02020603050405020304" pitchFamily="18" charset="0"/>
                <a:cs typeface="Times New Roman" panose="02020603050405020304" pitchFamily="18" charset="0"/>
              </a:rPr>
              <a:t>Meeting Objectives and Agenda Approval (377-02)</a:t>
            </a:r>
          </a:p>
          <a:p>
            <a:pPr lvl="1" algn="just"/>
            <a:r>
              <a:rPr lang="en-US" altLang="ja-JP" sz="2100" dirty="0">
                <a:latin typeface="Times New Roman" panose="02020603050405020304" pitchFamily="18" charset="0"/>
                <a:cs typeface="Times New Roman" panose="02020603050405020304" pitchFamily="18" charset="0"/>
              </a:rPr>
              <a:t>Comment Resolution for 802.15 Letter Ballot 2nd Recirculation (381-02)</a:t>
            </a:r>
          </a:p>
          <a:p>
            <a:pPr lvl="1" algn="just"/>
            <a:r>
              <a:rPr lang="en-US" altLang="ja-JP" sz="2100" dirty="0">
                <a:latin typeface="Times New Roman" panose="02020603050405020304" pitchFamily="18" charset="0"/>
                <a:cs typeface="Times New Roman" panose="02020603050405020304" pitchFamily="18" charset="0"/>
              </a:rPr>
              <a:t>Discussion of TG and WG Motion</a:t>
            </a:r>
          </a:p>
          <a:p>
            <a:pPr lvl="1" algn="just"/>
            <a:r>
              <a:rPr lang="en-US" altLang="ja-JP" sz="2100" dirty="0">
                <a:latin typeface="Times New Roman" panose="02020603050405020304" pitchFamily="18" charset="0"/>
                <a:cs typeface="Times New Roman" panose="02020603050405020304" pitchFamily="18" charset="0"/>
              </a:rPr>
              <a:t>Plan for Teleconference schedule</a:t>
            </a:r>
          </a:p>
          <a:p>
            <a:pPr lvl="1" algn="just"/>
            <a:r>
              <a:rPr lang="en-US" altLang="ja-JP" sz="2100" dirty="0">
                <a:latin typeface="Times New Roman" panose="02020603050405020304" pitchFamily="18" charset="0"/>
                <a:cs typeface="Times New Roman" panose="02020603050405020304" pitchFamily="18" charset="0"/>
              </a:rPr>
              <a:t>Plan for September meeting</a:t>
            </a: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005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#1</a:t>
            </a:r>
            <a:endParaRPr lang="en-US" sz="2400" dirty="0"/>
          </a:p>
        </p:txBody>
      </p:sp>
      <p:sp>
        <p:nvSpPr>
          <p:cNvPr id="10" name="TextBox 9"/>
          <p:cNvSpPr txBox="1"/>
          <p:nvPr/>
        </p:nvSpPr>
        <p:spPr>
          <a:xfrm>
            <a:off x="190498" y="1447800"/>
            <a:ext cx="8763000" cy="3477875"/>
          </a:xfrm>
          <a:prstGeom prst="rect">
            <a:avLst/>
          </a:prstGeom>
          <a:noFill/>
        </p:spPr>
        <p:txBody>
          <a:bodyPr wrap="square" rtlCol="0">
            <a:spAutoFit/>
          </a:bodyPr>
          <a:lstStyle/>
          <a:p>
            <a:pPr algn="just"/>
            <a:r>
              <a:rPr lang="en-US" altLang="ko-KR" sz="2000" b="1" dirty="0"/>
              <a:t>TG7a Motion to approve May 2023 Interim  Meeting Minutes</a:t>
            </a:r>
            <a:endParaRPr lang="ko-KR" altLang="ko-KR" sz="2000" b="1" dirty="0"/>
          </a:p>
          <a:p>
            <a:endParaRPr lang="en-US" altLang="ja-JP" sz="2000" dirty="0"/>
          </a:p>
          <a:p>
            <a:pPr lvl="0"/>
            <a:r>
              <a:rPr lang="en-US" altLang="ko-KR" sz="2000" i="1" dirty="0"/>
              <a:t>Motion to approve the May 2023 Interim Meeting  minutes of TG7a in IEEE P802.15-23-291-00-007a</a:t>
            </a:r>
          </a:p>
          <a:p>
            <a:pPr lvl="0"/>
            <a:endParaRPr lang="en-US" altLang="ko-KR" sz="2000" i="1" dirty="0"/>
          </a:p>
          <a:p>
            <a:pPr lvl="0"/>
            <a:endParaRPr lang="en-US" altLang="ko-KR" sz="2000" i="1" dirty="0"/>
          </a:p>
          <a:p>
            <a:pPr lvl="0"/>
            <a:endParaRPr lang="en-US" altLang="ko-KR" sz="2000" i="1" dirty="0"/>
          </a:p>
          <a:p>
            <a:r>
              <a:rPr lang="en-US" altLang="ja-JP" sz="2000" dirty="0"/>
              <a:t>Moved By:  </a:t>
            </a:r>
            <a:r>
              <a:rPr lang="en-US" altLang="ja-JP" sz="2000" dirty="0" err="1"/>
              <a:t>Yeong</a:t>
            </a:r>
            <a:r>
              <a:rPr lang="en-US" altLang="ja-JP" sz="2000" dirty="0"/>
              <a:t> Min Jang</a:t>
            </a:r>
          </a:p>
          <a:p>
            <a:r>
              <a:rPr lang="en-US" altLang="ja-JP" sz="2000" dirty="0"/>
              <a:t>Seconded By:  Sang-</a:t>
            </a:r>
            <a:r>
              <a:rPr lang="en-US" altLang="ja-JP" sz="2000" dirty="0" err="1"/>
              <a:t>Kyu</a:t>
            </a:r>
            <a:r>
              <a:rPr lang="en-US" altLang="ja-JP" sz="2000" dirty="0"/>
              <a:t>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3714090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#2</a:t>
            </a:r>
            <a:endParaRPr lang="en-US" sz="2400" dirty="0"/>
          </a:p>
        </p:txBody>
      </p:sp>
      <p:sp>
        <p:nvSpPr>
          <p:cNvPr id="4" name="TextBox 3"/>
          <p:cNvSpPr txBox="1"/>
          <p:nvPr/>
        </p:nvSpPr>
        <p:spPr>
          <a:xfrm>
            <a:off x="190498" y="1447800"/>
            <a:ext cx="8763000" cy="3477875"/>
          </a:xfrm>
          <a:prstGeom prst="rect">
            <a:avLst/>
          </a:prstGeom>
          <a:noFill/>
        </p:spPr>
        <p:txBody>
          <a:bodyPr wrap="square" rtlCol="0">
            <a:spAutoFit/>
          </a:bodyPr>
          <a:lstStyle/>
          <a:p>
            <a:pPr algn="just"/>
            <a:r>
              <a:rPr lang="en-US" altLang="ko-KR" sz="2000" b="1" dirty="0"/>
              <a:t>TG7a Motion to approve comment resolutions for LB196</a:t>
            </a:r>
          </a:p>
          <a:p>
            <a:endParaRPr lang="en-US" altLang="ja-JP" sz="2000" dirty="0"/>
          </a:p>
          <a:p>
            <a:pPr lvl="0"/>
            <a:r>
              <a:rPr lang="en-US" altLang="ko-KR" sz="2000" i="1" dirty="0"/>
              <a:t>Move that the TG7a approve the comment resolutions for LB196 as described in document IEEE P802.15-23-0381-02-007a </a:t>
            </a:r>
          </a:p>
          <a:p>
            <a:pPr lvl="0"/>
            <a:endParaRPr lang="en-US" altLang="ko-KR" sz="2000" i="1" dirty="0"/>
          </a:p>
          <a:p>
            <a:pPr lvl="0"/>
            <a:endParaRPr lang="en-US" altLang="ko-KR" sz="2000" i="1" dirty="0"/>
          </a:p>
          <a:p>
            <a:pPr lvl="0"/>
            <a:endParaRPr lang="en-US" altLang="ko-KR" sz="2000" i="1" dirty="0"/>
          </a:p>
          <a:p>
            <a:r>
              <a:rPr lang="en-US" altLang="ja-JP" sz="2000" dirty="0"/>
              <a:t>Moved By:  </a:t>
            </a:r>
            <a:r>
              <a:rPr lang="en-US" altLang="ja-JP" sz="2000" dirty="0" err="1"/>
              <a:t>Yeong</a:t>
            </a:r>
            <a:r>
              <a:rPr lang="en-US" altLang="ja-JP" sz="2000" dirty="0"/>
              <a:t> Min Jang</a:t>
            </a:r>
          </a:p>
          <a:p>
            <a:r>
              <a:rPr lang="en-US" altLang="ja-JP" sz="2000" dirty="0"/>
              <a:t>Seconded By:  Sang-</a:t>
            </a:r>
            <a:r>
              <a:rPr lang="en-US" altLang="ja-JP" sz="2000" dirty="0" err="1"/>
              <a:t>Kyu</a:t>
            </a:r>
            <a:r>
              <a:rPr lang="en-US" altLang="ja-JP" sz="2000" dirty="0"/>
              <a:t>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3611405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#3</a:t>
            </a:r>
            <a:endParaRPr lang="en-US" sz="2400" dirty="0"/>
          </a:p>
        </p:txBody>
      </p:sp>
      <p:sp>
        <p:nvSpPr>
          <p:cNvPr id="4" name="TextBox 3"/>
          <p:cNvSpPr txBox="1"/>
          <p:nvPr/>
        </p:nvSpPr>
        <p:spPr>
          <a:xfrm>
            <a:off x="190498" y="1447800"/>
            <a:ext cx="8763000" cy="3785652"/>
          </a:xfrm>
          <a:prstGeom prst="rect">
            <a:avLst/>
          </a:prstGeom>
          <a:noFill/>
        </p:spPr>
        <p:txBody>
          <a:bodyPr wrap="square" rtlCol="0">
            <a:spAutoFit/>
          </a:bodyPr>
          <a:lstStyle/>
          <a:p>
            <a:pPr marL="0" lvl="3" algn="just"/>
            <a:r>
              <a:rPr lang="en-US" altLang="ko-KR" sz="2000" b="1" dirty="0"/>
              <a:t>TG Motion to start 3</a:t>
            </a:r>
            <a:r>
              <a:rPr lang="en-US" altLang="ko-KR" sz="2000" b="1" baseline="30000" dirty="0"/>
              <a:t>rd</a:t>
            </a:r>
            <a:r>
              <a:rPr lang="en-US" altLang="ko-KR" sz="2000" b="1" dirty="0"/>
              <a:t> recirculation</a:t>
            </a:r>
          </a:p>
          <a:p>
            <a:pPr marL="0" lvl="3" algn="just"/>
            <a:endParaRPr lang="en-US" altLang="ko-KR" sz="2000" i="1" dirty="0"/>
          </a:p>
          <a:p>
            <a:pPr algn="just"/>
            <a:r>
              <a:rPr lang="en-US" altLang="ko-KR" sz="2000" dirty="0"/>
              <a:t>Move that TG7a formally request that the 802.15 WG start recirculation WG Letter Ballot requesting approval of CA document [</a:t>
            </a:r>
            <a:r>
              <a:rPr lang="en-US" altLang="ja-JP" sz="2000" i="1" dirty="0"/>
              <a:t>15-22-0292-r3</a:t>
            </a:r>
            <a:r>
              <a:rPr lang="en-US" altLang="ko-KR" sz="2000" dirty="0"/>
              <a:t>] and document P802-15-7a_D5 and to forward document P802-15-7a_D5, to Standards Association ballot </a:t>
            </a:r>
          </a:p>
          <a:p>
            <a:pPr lvl="0" algn="just"/>
            <a:endParaRPr lang="en-US" altLang="ko-KR" sz="2000" dirty="0"/>
          </a:p>
          <a:p>
            <a:pPr lvl="0" algn="just"/>
            <a:endParaRPr lang="en-US" altLang="ko-KR" sz="2000" dirty="0"/>
          </a:p>
          <a:p>
            <a:r>
              <a:rPr lang="en-US" altLang="ja-JP" sz="2000" dirty="0"/>
              <a:t>Moved By:  </a:t>
            </a:r>
            <a:r>
              <a:rPr lang="en-US" altLang="ja-JP" sz="2000" dirty="0" err="1"/>
              <a:t>Yeong</a:t>
            </a:r>
            <a:r>
              <a:rPr lang="en-US" altLang="ja-JP" sz="2000" dirty="0"/>
              <a:t> Min Jang</a:t>
            </a:r>
          </a:p>
          <a:p>
            <a:r>
              <a:rPr lang="en-US" altLang="ja-JP" sz="2000" dirty="0"/>
              <a:t>Seconded By:  Sang-</a:t>
            </a:r>
            <a:r>
              <a:rPr lang="en-US" altLang="ja-JP" sz="2000" dirty="0" err="1"/>
              <a:t>Kyu</a:t>
            </a:r>
            <a:r>
              <a:rPr lang="en-US" altLang="ja-JP" sz="2000" dirty="0"/>
              <a:t>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475237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#4</a:t>
            </a:r>
            <a:endParaRPr lang="en-US" sz="2400" dirty="0"/>
          </a:p>
        </p:txBody>
      </p:sp>
      <p:sp>
        <p:nvSpPr>
          <p:cNvPr id="4" name="TextBox 3"/>
          <p:cNvSpPr txBox="1"/>
          <p:nvPr/>
        </p:nvSpPr>
        <p:spPr>
          <a:xfrm>
            <a:off x="190498" y="1447800"/>
            <a:ext cx="8763000" cy="4493538"/>
          </a:xfrm>
          <a:prstGeom prst="rect">
            <a:avLst/>
          </a:prstGeom>
          <a:noFill/>
        </p:spPr>
        <p:txBody>
          <a:bodyPr wrap="square" rtlCol="0">
            <a:spAutoFit/>
          </a:bodyPr>
          <a:lstStyle/>
          <a:p>
            <a:pPr marL="0" lvl="2" algn="just">
              <a:buClr>
                <a:srgbClr val="00B050"/>
              </a:buClr>
              <a:buSzPct val="100000"/>
            </a:pPr>
            <a:r>
              <a:rPr lang="en-US" altLang="ko-KR" b="1" dirty="0"/>
              <a:t>TG Motion to approve the formation of CRG for the WG recirculation ballot</a:t>
            </a:r>
          </a:p>
          <a:p>
            <a:pPr algn="just">
              <a:buClr>
                <a:srgbClr val="00B050"/>
              </a:buClr>
              <a:buSzPct val="100000"/>
            </a:pPr>
            <a:endParaRPr lang="en-US" altLang="ko-KR" i="1" dirty="0"/>
          </a:p>
          <a:p>
            <a:pPr algn="just">
              <a:buClr>
                <a:srgbClr val="00B050"/>
              </a:buClr>
              <a:buSzPct val="100000"/>
            </a:pPr>
            <a:r>
              <a:rPr lang="en-US" altLang="ko-KR" i="1" dirty="0"/>
              <a:t>Move that 802.15.7a TG approve the formation of a Comment Resolution Group (CRG) for the WG balloting of the P802.15.7a_D5 with the following membership: </a:t>
            </a:r>
            <a:r>
              <a:rPr lang="en-US" altLang="ko-KR" i="1" dirty="0" err="1"/>
              <a:t>Yeong</a:t>
            </a:r>
            <a:r>
              <a:rPr lang="en-US" altLang="ko-KR" i="1" dirty="0"/>
              <a:t> Min Jang(Chair), Sang-</a:t>
            </a:r>
            <a:r>
              <a:rPr lang="en-US" altLang="ko-KR" i="1" dirty="0" err="1"/>
              <a:t>Kyu</a:t>
            </a:r>
            <a:r>
              <a:rPr lang="en-US" altLang="ko-KR" i="1" dirty="0"/>
              <a:t> Lim, Ryuji Kohno, and </a:t>
            </a:r>
            <a:r>
              <a:rPr lang="en-US" altLang="ko-KR" i="1" dirty="0" err="1"/>
              <a:t>Seongsoon</a:t>
            </a:r>
            <a:r>
              <a:rPr lang="en-US" altLang="ko-KR" i="1" dirty="0"/>
              <a:t> </a:t>
            </a:r>
            <a:r>
              <a:rPr lang="en-US" altLang="ko-KR" i="1" dirty="0" err="1"/>
              <a:t>Joo</a:t>
            </a:r>
            <a:r>
              <a:rPr lang="en-US" altLang="ko-KR" i="1" dirty="0"/>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algn="just">
              <a:buClr>
                <a:srgbClr val="00B050"/>
              </a:buClr>
              <a:buSzPct val="100000"/>
            </a:pPr>
            <a:endParaRPr lang="en-US" altLang="ko-KR" i="1" dirty="0"/>
          </a:p>
          <a:p>
            <a:pPr>
              <a:buClr>
                <a:srgbClr val="00B050"/>
              </a:buClr>
              <a:buSzPct val="100000"/>
            </a:pPr>
            <a:endParaRPr lang="en-US" sz="1600" dirty="0"/>
          </a:p>
          <a:p>
            <a:r>
              <a:rPr lang="en-US" altLang="en-US" i="1" dirty="0"/>
              <a:t>Moved By:  </a:t>
            </a:r>
            <a:r>
              <a:rPr lang="en-US" altLang="en-US" i="1" dirty="0" err="1"/>
              <a:t>Yeong</a:t>
            </a:r>
            <a:r>
              <a:rPr lang="en-US" altLang="en-US" i="1" dirty="0"/>
              <a:t> Min Jang</a:t>
            </a:r>
          </a:p>
          <a:p>
            <a:r>
              <a:rPr lang="en-US" altLang="en-US" i="1" dirty="0"/>
              <a:t>Seconded By:  Sang-</a:t>
            </a:r>
            <a:r>
              <a:rPr lang="en-US" altLang="en-US" i="1" dirty="0" err="1"/>
              <a:t>Kyu</a:t>
            </a:r>
            <a:r>
              <a:rPr lang="en-US" altLang="en-US" i="1" dirty="0"/>
              <a:t> Lim</a:t>
            </a:r>
          </a:p>
          <a:p>
            <a:endParaRPr lang="en-US" altLang="en-US" i="1" dirty="0"/>
          </a:p>
          <a:p>
            <a:r>
              <a:rPr lang="en-US" altLang="ja-JP" dirty="0"/>
              <a:t>Approved by  unanimous consent</a:t>
            </a:r>
          </a:p>
          <a:p>
            <a:endParaRPr lang="en-US" altLang="ja-JP" dirty="0"/>
          </a:p>
        </p:txBody>
      </p:sp>
    </p:spTree>
    <p:extLst>
      <p:ext uri="{BB962C8B-B14F-4D97-AF65-F5344CB8AC3E}">
        <p14:creationId xmlns:p14="http://schemas.microsoft.com/office/powerpoint/2010/main" val="1663325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25318"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WG Motion #1</a:t>
            </a:r>
            <a:endParaRPr lang="en-US" sz="2400" dirty="0"/>
          </a:p>
        </p:txBody>
      </p:sp>
      <p:sp>
        <p:nvSpPr>
          <p:cNvPr id="4" name="TextBox 3"/>
          <p:cNvSpPr txBox="1"/>
          <p:nvPr/>
        </p:nvSpPr>
        <p:spPr>
          <a:xfrm>
            <a:off x="190498" y="1447800"/>
            <a:ext cx="8763000" cy="4431983"/>
          </a:xfrm>
          <a:prstGeom prst="rect">
            <a:avLst/>
          </a:prstGeom>
          <a:noFill/>
        </p:spPr>
        <p:txBody>
          <a:bodyPr wrap="square" rtlCol="0">
            <a:spAutoFit/>
          </a:bodyPr>
          <a:lstStyle/>
          <a:p>
            <a:pPr marL="0" lvl="3">
              <a:buClr>
                <a:srgbClr val="00B050"/>
              </a:buClr>
              <a:buSzPct val="100000"/>
            </a:pPr>
            <a:r>
              <a:rPr lang="en-US" altLang="ko-KR" sz="2000" b="1" dirty="0"/>
              <a:t>Draft needs to be edited prior to letter ballot</a:t>
            </a:r>
          </a:p>
          <a:p>
            <a:pPr algn="just"/>
            <a:endParaRPr lang="en-US" altLang="ko-KR" i="1" dirty="0">
              <a:latin typeface="Calibri (Body)"/>
            </a:endParaRPr>
          </a:p>
          <a:p>
            <a:pPr algn="just"/>
            <a:r>
              <a:rPr lang="en-US" altLang="ko-KR" i="1" dirty="0">
                <a:latin typeface="Calibri (Body)"/>
              </a:rPr>
              <a:t>Motion:</a:t>
            </a:r>
          </a:p>
          <a:p>
            <a:pPr algn="just"/>
            <a:endParaRPr lang="en-US" altLang="ko-KR" i="1" dirty="0">
              <a:latin typeface="Calibri (Body)"/>
            </a:endParaRPr>
          </a:p>
          <a:p>
            <a:pPr algn="just"/>
            <a:r>
              <a:rPr lang="en-US" altLang="ko-KR" i="1" dirty="0">
                <a:latin typeface="Calibri (Body)"/>
              </a:rPr>
              <a:t>Move that 802.15 WG start a WG recirculation Letter Ballot requesting approval of CA document 15-22-0292-r3 and document P802.15.7a_D5  (as edited in accordance with the instructions in document 15-23-0381-02-007a) and to forward document P802.15.7a_D5, as edited in accordance with the instructions in document 15-23-0381-02-007a, and CA document 15-22-0292-r3 to Standards Association ballot pending the completion and inclusion of the edits in the draft.</a:t>
            </a:r>
            <a:endParaRPr lang="ko-KR" altLang="ko-KR" i="1" dirty="0">
              <a:latin typeface="Calibri (Body)"/>
            </a:endParaRPr>
          </a:p>
          <a:p>
            <a:endParaRPr lang="en-US" altLang="en-US" sz="2000" i="1" dirty="0"/>
          </a:p>
          <a:p>
            <a:endParaRPr lang="en-US" altLang="en-US" sz="2000" i="1" dirty="0"/>
          </a:p>
          <a:p>
            <a:r>
              <a:rPr lang="en-US" altLang="en-US" sz="2000" i="1" dirty="0"/>
              <a:t>Moved By</a:t>
            </a:r>
          </a:p>
          <a:p>
            <a:r>
              <a:rPr lang="en-US" altLang="en-US" sz="2000" i="1" dirty="0"/>
              <a:t>Seconded By </a:t>
            </a:r>
          </a:p>
          <a:p>
            <a:r>
              <a:rPr lang="en-US" altLang="ja-JP" sz="2000" dirty="0"/>
              <a:t>Approved by</a:t>
            </a:r>
            <a:endParaRPr lang="en-US" altLang="en-US" sz="2000" i="1" dirty="0"/>
          </a:p>
        </p:txBody>
      </p:sp>
    </p:spTree>
    <p:extLst>
      <p:ext uri="{BB962C8B-B14F-4D97-AF65-F5344CB8AC3E}">
        <p14:creationId xmlns:p14="http://schemas.microsoft.com/office/powerpoint/2010/main" val="3017631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25318"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WG Motion #2</a:t>
            </a:r>
            <a:endParaRPr lang="en-US" sz="2400" dirty="0"/>
          </a:p>
        </p:txBody>
      </p:sp>
      <p:sp>
        <p:nvSpPr>
          <p:cNvPr id="4" name="TextBox 3"/>
          <p:cNvSpPr txBox="1"/>
          <p:nvPr/>
        </p:nvSpPr>
        <p:spPr>
          <a:xfrm>
            <a:off x="190498" y="1447800"/>
            <a:ext cx="8763000" cy="4370427"/>
          </a:xfrm>
          <a:prstGeom prst="rect">
            <a:avLst/>
          </a:prstGeom>
          <a:noFill/>
        </p:spPr>
        <p:txBody>
          <a:bodyPr wrap="square" rtlCol="0">
            <a:spAutoFit/>
          </a:bodyPr>
          <a:lstStyle/>
          <a:p>
            <a:pPr marL="0" lvl="2" algn="just">
              <a:buClr>
                <a:srgbClr val="00B050"/>
              </a:buClr>
              <a:buSzPct val="100000"/>
            </a:pPr>
            <a:r>
              <a:rPr lang="en-US" altLang="ko-KR" sz="2000" b="1" dirty="0"/>
              <a:t>CRG formation for a WG Letter Ballot</a:t>
            </a:r>
          </a:p>
          <a:p>
            <a:pPr algn="just">
              <a:buClr>
                <a:srgbClr val="00B050"/>
              </a:buClr>
              <a:buSzPct val="100000"/>
            </a:pPr>
            <a:endParaRPr lang="en-US" altLang="ko-KR" sz="2000" i="1" dirty="0"/>
          </a:p>
          <a:p>
            <a:pPr algn="just">
              <a:buClr>
                <a:srgbClr val="00B050"/>
              </a:buClr>
              <a:buSzPct val="100000"/>
            </a:pPr>
            <a:r>
              <a:rPr lang="en-US" altLang="ko-KR" sz="2000" i="1" dirty="0"/>
              <a:t>Move that 802.15 WG approve the formation of a Comment Resolution Group (CRG) for the WG balloting of the P802.15.7a_D5 with the following membership: </a:t>
            </a:r>
            <a:r>
              <a:rPr lang="en-US" altLang="ko-KR" sz="2000" i="1" dirty="0" err="1"/>
              <a:t>Yeong</a:t>
            </a:r>
            <a:r>
              <a:rPr lang="en-US" altLang="ko-KR" sz="2000" i="1" dirty="0"/>
              <a:t> Min Jang(Chair), Sang-</a:t>
            </a:r>
            <a:r>
              <a:rPr lang="en-US" altLang="ko-KR" sz="2000" i="1" dirty="0" err="1"/>
              <a:t>Kyu</a:t>
            </a:r>
            <a:r>
              <a:rPr lang="en-US" altLang="ko-KR" sz="2000" i="1" dirty="0"/>
              <a:t> Lim, Ryuji Kohno, and </a:t>
            </a:r>
            <a:r>
              <a:rPr lang="en-US" altLang="ko-KR" sz="2000" i="1" dirty="0" err="1"/>
              <a:t>Seongsoon</a:t>
            </a:r>
            <a:r>
              <a:rPr lang="en-US" altLang="ko-KR" sz="2000" i="1" dirty="0"/>
              <a:t> </a:t>
            </a:r>
            <a:r>
              <a:rPr lang="en-US" altLang="ko-KR" sz="2000" i="1" dirty="0" err="1"/>
              <a:t>Joo</a:t>
            </a:r>
            <a:r>
              <a:rPr lang="en-US" altLang="ko-KR" sz="2000" i="1" dirty="0"/>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a:buClr>
                <a:srgbClr val="00B050"/>
              </a:buClr>
              <a:buSzPct val="100000"/>
            </a:pPr>
            <a:endParaRPr lang="en-US" altLang="ko-KR" dirty="0"/>
          </a:p>
          <a:p>
            <a:r>
              <a:rPr lang="en-US" altLang="en-US" sz="2000" i="1" dirty="0"/>
              <a:t>Moved By:</a:t>
            </a:r>
          </a:p>
          <a:p>
            <a:r>
              <a:rPr lang="en-US" altLang="en-US" sz="2000" i="1" dirty="0"/>
              <a:t>Seconded By:</a:t>
            </a:r>
          </a:p>
          <a:p>
            <a:r>
              <a:rPr lang="en-US" altLang="ja-JP" sz="2000" dirty="0"/>
              <a:t>Approved by</a:t>
            </a:r>
            <a:endParaRPr lang="en-US" altLang="en-US" sz="2000" i="1" dirty="0"/>
          </a:p>
        </p:txBody>
      </p:sp>
    </p:spTree>
    <p:extLst>
      <p:ext uri="{BB962C8B-B14F-4D97-AF65-F5344CB8AC3E}">
        <p14:creationId xmlns:p14="http://schemas.microsoft.com/office/powerpoint/2010/main" val="41118470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20007</TotalTime>
  <Words>928</Words>
  <Application>Microsoft Office PowerPoint</Application>
  <PresentationFormat>화면 슬라이드 쇼(4:3)</PresentationFormat>
  <Paragraphs>102</Paragraphs>
  <Slides>11</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11</vt:i4>
      </vt:variant>
    </vt:vector>
  </HeadingPairs>
  <TitlesOfParts>
    <vt:vector size="16" baseType="lpstr">
      <vt:lpstr>Calibri (Body)</vt:lpstr>
      <vt:lpstr>Arial</vt:lpstr>
      <vt:lpstr>Calibri</vt:lpstr>
      <vt:lpstr>Times New Roman</vt:lpstr>
      <vt:lpstr>Office Theme</vt:lpstr>
      <vt:lpstr>PowerPoint 프레젠테이션</vt:lpstr>
      <vt:lpstr>PowerPoint 프레젠테이션</vt:lpstr>
      <vt:lpstr>Accomplishment for the meeting</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Plan for Teleconference Schedule</vt:lpstr>
      <vt:lpstr>Plan for September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1037</cp:revision>
  <cp:lastPrinted>2017-05-07T15:48:38Z</cp:lastPrinted>
  <dcterms:created xsi:type="dcterms:W3CDTF">2010-05-15T17:50:32Z</dcterms:created>
  <dcterms:modified xsi:type="dcterms:W3CDTF">2023-07-13T15:46:38Z</dcterms:modified>
</cp:coreProperties>
</file>