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6"/>
  </p:notesMasterIdLst>
  <p:sldIdLst>
    <p:sldId id="272" r:id="rId2"/>
    <p:sldId id="314" r:id="rId3"/>
    <p:sldId id="317" r:id="rId4"/>
    <p:sldId id="316" r:id="rId5"/>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5268" autoAdjust="0"/>
  </p:normalViewPr>
  <p:slideViewPr>
    <p:cSldViewPr snapToGrid="0">
      <p:cViewPr varScale="1">
        <p:scale>
          <a:sx n="92" d="100"/>
          <a:sy n="92" d="100"/>
        </p:scale>
        <p:origin x="45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dirty="0"/>
              <a:t>January 2023</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dirty="0"/>
              <a:t>January 2023</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2023</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P802.15-23-0408-01-006a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dirty="0"/>
              <a:t>July 2023</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dirty="0" err="1"/>
              <a:t>M.Kim</a:t>
            </a:r>
            <a:r>
              <a:rPr lang="en-US" dirty="0"/>
              <a:t>, </a:t>
            </a:r>
            <a:r>
              <a:rPr lang="en-US" dirty="0" err="1"/>
              <a:t>T.Kobayashi</a:t>
            </a:r>
            <a:r>
              <a:rPr lang="en-US" dirty="0"/>
              <a:t>, </a:t>
            </a:r>
            <a:r>
              <a:rPr lang="en-US" dirty="0" err="1"/>
              <a:t>M.Hernandez</a:t>
            </a:r>
            <a:r>
              <a:rPr lang="en-US" dirty="0"/>
              <a:t>, </a:t>
            </a:r>
            <a:r>
              <a:rPr lang="en-US" dirty="0" err="1"/>
              <a:t>R.Kohno</a:t>
            </a:r>
            <a:r>
              <a:rPr lang="en-US" dirty="0"/>
              <a:t>(YNU/YRP-IAI)</a:t>
            </a:r>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Overview and convergence of MAC proposals for 15.6ma</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July 13th</a:t>
            </a:r>
            <a:r>
              <a:rPr lang="en-US" sz="1600" b="0" i="0" u="none" strike="noStrike" cap="none" dirty="0">
                <a:solidFill>
                  <a:schemeClr val="dk2"/>
                </a:solidFill>
                <a:latin typeface="Times New Roman"/>
                <a:ea typeface="Times New Roman"/>
                <a:cs typeface="Times New Roman"/>
                <a:sym typeface="Times New Roman"/>
              </a:rPr>
              <a:t>, 2023</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a:t>
            </a:r>
            <a:r>
              <a:rPr lang="en-US" sz="1600" b="0" i="0" u="none" strike="noStrike" cap="none" dirty="0" err="1">
                <a:solidFill>
                  <a:schemeClr val="dk2"/>
                </a:solidFill>
                <a:latin typeface="Times New Roman"/>
                <a:ea typeface="Times New Roman"/>
                <a:cs typeface="Times New Roman"/>
                <a:sym typeface="Times New Roman"/>
              </a:rPr>
              <a:t>Seong</a:t>
            </a:r>
            <a:r>
              <a:rPr lang="en-US" sz="1600" b="0" i="0" u="none" strike="noStrike" cap="none" dirty="0">
                <a:solidFill>
                  <a:schemeClr val="dk2"/>
                </a:solidFill>
                <a:latin typeface="Times New Roman"/>
                <a:ea typeface="Times New Roman"/>
                <a:cs typeface="Times New Roman"/>
                <a:sym typeface="Times New Roman"/>
              </a:rPr>
              <a:t>-Soon Joo, Takumi Kobayashi, </a:t>
            </a:r>
            <a:r>
              <a:rPr lang="en-US" sz="1600" b="0" i="0" u="none" strike="noStrike" cap="none" dirty="0" err="1">
                <a:solidFill>
                  <a:schemeClr val="dk2"/>
                </a:solidFill>
                <a:latin typeface="Times New Roman"/>
                <a:ea typeface="Times New Roman"/>
                <a:cs typeface="Times New Roman"/>
                <a:sym typeface="Times New Roman"/>
              </a:rPr>
              <a:t>Anzai</a:t>
            </a:r>
            <a:r>
              <a:rPr lang="en-US" sz="1600" b="0" i="0" u="none" strike="noStrike" cap="none" dirty="0">
                <a:solidFill>
                  <a:schemeClr val="dk2"/>
                </a:solidFill>
                <a:latin typeface="Times New Roman"/>
                <a:ea typeface="Times New Roman"/>
                <a:cs typeface="Times New Roman"/>
                <a:sym typeface="Times New Roman"/>
              </a:rPr>
              <a:t> Daisuke, Marco Hernandez, Ryuji Kohno</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YRP-IAI, KPST, CWC Oulu Univ, NIT, YNU</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 ssjoo@etri.sci.kr]</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proposal</a:t>
            </a:r>
            <a:endParaRPr sz="12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Overview and convergence of MAC proposals for 15.6ma</a:t>
            </a:r>
            <a:endParaRPr lang="en-US" sz="1600" dirty="0">
              <a:solidFill>
                <a:schemeClr val="dk2"/>
              </a:solidFill>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P802.15.6ma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200" dirty="0"/>
              <a:t>MAC Protocol Proposal for Multiple BAN </a:t>
            </a:r>
            <a:r>
              <a:rPr lang="en-US" sz="2200" dirty="0" err="1"/>
              <a:t>Environmnet</a:t>
            </a:r>
            <a:r>
              <a:rPr lang="en-US" sz="2200" dirty="0"/>
              <a:t> (Class 1),</a:t>
            </a:r>
            <a:br>
              <a:rPr lang="en-US" sz="2200" dirty="0"/>
            </a:br>
            <a:r>
              <a:rPr lang="en-US" sz="2200" dirty="0"/>
              <a:t>Proposal of control and data channels unification for 6ma MAC</a:t>
            </a:r>
            <a:br>
              <a:rPr lang="en-US" sz="2200" dirty="0"/>
            </a:br>
            <a:r>
              <a:rPr lang="en-US" sz="2200" dirty="0"/>
              <a:t># 15-22-0639, #15-23-0387</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July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4232748"/>
            <a:ext cx="7772400" cy="2112166"/>
          </a:xfrm>
          <a:prstGeom prst="rect">
            <a:avLst/>
          </a:prstGeom>
        </p:spPr>
        <p:txBody>
          <a:bodyPr/>
          <a:lstStyle/>
          <a:p>
            <a:pPr>
              <a:buFont typeface="+mj-lt"/>
              <a:buAutoNum type="arabicPeriod"/>
            </a:pPr>
            <a:r>
              <a:rPr lang="en-US" sz="1800" dirty="0"/>
              <a:t>Unifying control and data channels into a single channel, instead of utilizing Control Channel, is proposed.</a:t>
            </a:r>
          </a:p>
          <a:p>
            <a:pPr>
              <a:buFont typeface="+mj-lt"/>
              <a:buAutoNum type="arabicPeriod"/>
            </a:pPr>
            <a:r>
              <a:rPr lang="en-US" sz="1800" dirty="0"/>
              <a:t>Frames for Coordinator to Coordinator link, previously carried by control channel, is carried by newly defined time period in the single channel.</a:t>
            </a:r>
          </a:p>
          <a:p>
            <a:pPr>
              <a:buFont typeface="+mj-lt"/>
              <a:buAutoNum type="arabicPeriod"/>
            </a:pPr>
            <a:r>
              <a:rPr lang="en-US" sz="1800" dirty="0"/>
              <a:t>For networks require higher dependability, feature of simultaneously utilizing multiple channel may still remain as optional.</a:t>
            </a:r>
            <a:endParaRPr lang="en-US" sz="1400" dirty="0"/>
          </a:p>
        </p:txBody>
      </p:sp>
      <p:grpSp>
        <p:nvGrpSpPr>
          <p:cNvPr id="29" name="Group 28">
            <a:extLst>
              <a:ext uri="{FF2B5EF4-FFF2-40B4-BE49-F238E27FC236}">
                <a16:creationId xmlns:a16="http://schemas.microsoft.com/office/drawing/2014/main" id="{E09B587B-0279-2251-229B-A4C6C7A26C7D}"/>
              </a:ext>
            </a:extLst>
          </p:cNvPr>
          <p:cNvGrpSpPr/>
          <p:nvPr/>
        </p:nvGrpSpPr>
        <p:grpSpPr>
          <a:xfrm>
            <a:off x="422093" y="2350520"/>
            <a:ext cx="8376013" cy="1742434"/>
            <a:chOff x="503406" y="4602480"/>
            <a:chExt cx="8376013" cy="1742434"/>
          </a:xfrm>
        </p:grpSpPr>
        <p:cxnSp>
          <p:nvCxnSpPr>
            <p:cNvPr id="30" name="Straight Connector 29">
              <a:extLst>
                <a:ext uri="{FF2B5EF4-FFF2-40B4-BE49-F238E27FC236}">
                  <a16:creationId xmlns:a16="http://schemas.microsoft.com/office/drawing/2014/main" id="{009C636E-BED8-A2AD-24EA-02EEB82C1CF7}"/>
                </a:ext>
              </a:extLst>
            </p:cNvPr>
            <p:cNvCxnSpPr>
              <a:cxnSpLocks/>
            </p:cNvCxnSpPr>
            <p:nvPr/>
          </p:nvCxnSpPr>
          <p:spPr>
            <a:xfrm>
              <a:off x="503406" y="5069840"/>
              <a:ext cx="8107194" cy="0"/>
            </a:xfrm>
            <a:prstGeom prst="line">
              <a:avLst/>
            </a:prstGeom>
            <a:ln w="28575">
              <a:headEnd type="none"/>
              <a:tailEnd type="triangle" w="lg" len="lg"/>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1790504F-9001-73EA-7DF5-A747D38EAB0C}"/>
                </a:ext>
              </a:extLst>
            </p:cNvPr>
            <p:cNvCxnSpPr>
              <a:cxnSpLocks/>
            </p:cNvCxnSpPr>
            <p:nvPr/>
          </p:nvCxnSpPr>
          <p:spPr>
            <a:xfrm flipV="1">
              <a:off x="903332" y="4602480"/>
              <a:ext cx="0" cy="1544320"/>
            </a:xfrm>
            <a:prstGeom prst="line">
              <a:avLst/>
            </a:prstGeom>
            <a:ln w="28575"/>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D382C78E-3AE4-62DB-7CD0-C83CAB36B2E8}"/>
                </a:ext>
              </a:extLst>
            </p:cNvPr>
            <p:cNvCxnSpPr>
              <a:cxnSpLocks/>
            </p:cNvCxnSpPr>
            <p:nvPr/>
          </p:nvCxnSpPr>
          <p:spPr>
            <a:xfrm flipV="1">
              <a:off x="2458509" y="4602480"/>
              <a:ext cx="0" cy="934720"/>
            </a:xfrm>
            <a:prstGeom prst="line">
              <a:avLst/>
            </a:prstGeom>
            <a:ln w="28575"/>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EEAD81A3-885F-0F07-633B-CC101AE81490}"/>
                </a:ext>
              </a:extLst>
            </p:cNvPr>
            <p:cNvCxnSpPr>
              <a:cxnSpLocks/>
            </p:cNvCxnSpPr>
            <p:nvPr/>
          </p:nvCxnSpPr>
          <p:spPr>
            <a:xfrm flipV="1">
              <a:off x="7630160" y="4602480"/>
              <a:ext cx="0" cy="1544320"/>
            </a:xfrm>
            <a:prstGeom prst="line">
              <a:avLst/>
            </a:prstGeom>
            <a:ln w="28575"/>
          </p:spPr>
          <p:style>
            <a:lnRef idx="1">
              <a:schemeClr val="dk1"/>
            </a:lnRef>
            <a:fillRef idx="0">
              <a:schemeClr val="dk1"/>
            </a:fillRef>
            <a:effectRef idx="0">
              <a:schemeClr val="dk1"/>
            </a:effectRef>
            <a:fontRef idx="minor">
              <a:schemeClr val="tx1"/>
            </a:fontRef>
          </p:style>
        </p:cxnSp>
        <p:sp>
          <p:nvSpPr>
            <p:cNvPr id="34" name="TextBox 33">
              <a:extLst>
                <a:ext uri="{FF2B5EF4-FFF2-40B4-BE49-F238E27FC236}">
                  <a16:creationId xmlns:a16="http://schemas.microsoft.com/office/drawing/2014/main" id="{09EF50C9-248A-959B-1D69-5ADA74903BFF}"/>
                </a:ext>
              </a:extLst>
            </p:cNvPr>
            <p:cNvSpPr txBox="1"/>
            <p:nvPr/>
          </p:nvSpPr>
          <p:spPr>
            <a:xfrm>
              <a:off x="7928518" y="5230471"/>
              <a:ext cx="950901" cy="307777"/>
            </a:xfrm>
            <a:prstGeom prst="rect">
              <a:avLst/>
            </a:prstGeom>
            <a:noFill/>
          </p:spPr>
          <p:txBody>
            <a:bodyPr wrap="none" rtlCol="0">
              <a:spAutoFit/>
            </a:bodyPr>
            <a:lstStyle/>
            <a:p>
              <a:r>
                <a:rPr lang="en-US" dirty="0"/>
                <a:t>Time axis</a:t>
              </a:r>
            </a:p>
          </p:txBody>
        </p:sp>
        <p:sp>
          <p:nvSpPr>
            <p:cNvPr id="35" name="TextBox 34">
              <a:extLst>
                <a:ext uri="{FF2B5EF4-FFF2-40B4-BE49-F238E27FC236}">
                  <a16:creationId xmlns:a16="http://schemas.microsoft.com/office/drawing/2014/main" id="{3185AEEA-72A2-782C-5570-1D4D77FA992B}"/>
                </a:ext>
              </a:extLst>
            </p:cNvPr>
            <p:cNvSpPr txBox="1"/>
            <p:nvPr/>
          </p:nvSpPr>
          <p:spPr>
            <a:xfrm>
              <a:off x="1025010" y="5348913"/>
              <a:ext cx="1447832" cy="523220"/>
            </a:xfrm>
            <a:prstGeom prst="rect">
              <a:avLst/>
            </a:prstGeom>
            <a:noFill/>
          </p:spPr>
          <p:txBody>
            <a:bodyPr wrap="none" rtlCol="0">
              <a:spAutoFit/>
            </a:bodyPr>
            <a:lstStyle/>
            <a:p>
              <a:r>
                <a:rPr lang="en-US" dirty="0"/>
                <a:t>Time period</a:t>
              </a:r>
              <a:br>
                <a:rPr lang="en-US" dirty="0"/>
              </a:br>
              <a:r>
                <a:rPr lang="en-US" dirty="0"/>
                <a:t>for C2C frames</a:t>
              </a:r>
            </a:p>
          </p:txBody>
        </p:sp>
        <p:sp>
          <p:nvSpPr>
            <p:cNvPr id="36" name="TextBox 35">
              <a:extLst>
                <a:ext uri="{FF2B5EF4-FFF2-40B4-BE49-F238E27FC236}">
                  <a16:creationId xmlns:a16="http://schemas.microsoft.com/office/drawing/2014/main" id="{B8BF9A20-1516-2E2E-5917-64369CF6E5B5}"/>
                </a:ext>
              </a:extLst>
            </p:cNvPr>
            <p:cNvSpPr txBox="1"/>
            <p:nvPr/>
          </p:nvSpPr>
          <p:spPr>
            <a:xfrm>
              <a:off x="3639917" y="5348913"/>
              <a:ext cx="2759089" cy="523220"/>
            </a:xfrm>
            <a:prstGeom prst="rect">
              <a:avLst/>
            </a:prstGeom>
            <a:noFill/>
          </p:spPr>
          <p:txBody>
            <a:bodyPr wrap="none" rtlCol="0">
              <a:spAutoFit/>
            </a:bodyPr>
            <a:lstStyle/>
            <a:p>
              <a:r>
                <a:rPr lang="en-US" dirty="0"/>
                <a:t>Time period</a:t>
              </a:r>
              <a:br>
                <a:rPr lang="en-US" dirty="0"/>
              </a:br>
              <a:r>
                <a:rPr lang="en-US" dirty="0"/>
                <a:t>for Coordinator-to-Nodes frames</a:t>
              </a:r>
            </a:p>
          </p:txBody>
        </p:sp>
        <p:cxnSp>
          <p:nvCxnSpPr>
            <p:cNvPr id="37" name="Straight Arrow Connector 36">
              <a:extLst>
                <a:ext uri="{FF2B5EF4-FFF2-40B4-BE49-F238E27FC236}">
                  <a16:creationId xmlns:a16="http://schemas.microsoft.com/office/drawing/2014/main" id="{8BCC7248-0042-62AB-EF58-76A8AFB65ECB}"/>
                </a:ext>
              </a:extLst>
            </p:cNvPr>
            <p:cNvCxnSpPr>
              <a:cxnSpLocks/>
            </p:cNvCxnSpPr>
            <p:nvPr/>
          </p:nvCxnSpPr>
          <p:spPr>
            <a:xfrm>
              <a:off x="903332" y="5301591"/>
              <a:ext cx="1555177" cy="0"/>
            </a:xfrm>
            <a:prstGeom prst="straightConnector1">
              <a:avLst/>
            </a:prstGeom>
            <a:ln w="22225">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3C886036-91C1-A255-3235-BD4F70FC2C3D}"/>
                </a:ext>
              </a:extLst>
            </p:cNvPr>
            <p:cNvCxnSpPr>
              <a:cxnSpLocks/>
            </p:cNvCxnSpPr>
            <p:nvPr/>
          </p:nvCxnSpPr>
          <p:spPr>
            <a:xfrm>
              <a:off x="2472842" y="5301591"/>
              <a:ext cx="5157318" cy="0"/>
            </a:xfrm>
            <a:prstGeom prst="straightConnector1">
              <a:avLst/>
            </a:prstGeom>
            <a:ln w="22225">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7F2473DE-3637-26C9-9012-926AD3DA4671}"/>
                </a:ext>
              </a:extLst>
            </p:cNvPr>
            <p:cNvCxnSpPr>
              <a:cxnSpLocks/>
            </p:cNvCxnSpPr>
            <p:nvPr/>
          </p:nvCxnSpPr>
          <p:spPr>
            <a:xfrm>
              <a:off x="903332" y="6002631"/>
              <a:ext cx="6726828" cy="0"/>
            </a:xfrm>
            <a:prstGeom prst="straightConnector1">
              <a:avLst/>
            </a:prstGeom>
            <a:ln w="22225">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C6F4AD27-D475-F073-7F18-81C0FEC4B375}"/>
                </a:ext>
              </a:extLst>
            </p:cNvPr>
            <p:cNvSpPr txBox="1"/>
            <p:nvPr/>
          </p:nvSpPr>
          <p:spPr>
            <a:xfrm>
              <a:off x="3436524" y="6037137"/>
              <a:ext cx="1119217" cy="307777"/>
            </a:xfrm>
            <a:prstGeom prst="rect">
              <a:avLst/>
            </a:prstGeom>
            <a:noFill/>
          </p:spPr>
          <p:txBody>
            <a:bodyPr wrap="none" rtlCol="0">
              <a:spAutoFit/>
            </a:bodyPr>
            <a:lstStyle/>
            <a:p>
              <a:r>
                <a:rPr lang="en-US" dirty="0"/>
                <a:t>Superframe</a:t>
              </a:r>
            </a:p>
          </p:txBody>
        </p:sp>
      </p:grpSp>
    </p:spTree>
    <p:extLst>
      <p:ext uri="{BB962C8B-B14F-4D97-AF65-F5344CB8AC3E}">
        <p14:creationId xmlns:p14="http://schemas.microsoft.com/office/powerpoint/2010/main" val="133202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a:xfrm>
            <a:off x="685800" y="685800"/>
            <a:ext cx="7772400" cy="1521372"/>
          </a:xfrm>
        </p:spPr>
        <p:txBody>
          <a:bodyPr/>
          <a:lstStyle/>
          <a:p>
            <a:r>
              <a:rPr lang="en-US" sz="2200" dirty="0"/>
              <a:t>Proposed text for 6ma MAC – General framework elements, Beacon Access Phase, Frames and IEs for dependable BAN, and Interference Avoidance</a:t>
            </a:r>
            <a:br>
              <a:rPr lang="en-US" sz="2200" dirty="0"/>
            </a:br>
            <a:r>
              <a:rPr lang="en-US" sz="2200" dirty="0"/>
              <a:t># 15-23-0322, # 15-23-0367, # 15-23-0369, # 15-23-0324</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July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2002222"/>
            <a:ext cx="7772400" cy="4302326"/>
          </a:xfrm>
          <a:prstGeom prst="rect">
            <a:avLst/>
          </a:prstGeom>
        </p:spPr>
        <p:txBody>
          <a:bodyPr/>
          <a:lstStyle/>
          <a:p>
            <a:pPr>
              <a:buFont typeface="+mj-lt"/>
              <a:buAutoNum type="arabicPeriod"/>
            </a:pPr>
            <a:r>
              <a:rPr lang="en-US" sz="1800" dirty="0"/>
              <a:t>New terms are defined.</a:t>
            </a:r>
          </a:p>
          <a:p>
            <a:pPr lvl="1"/>
            <a:r>
              <a:rPr lang="en-US" sz="1400" dirty="0"/>
              <a:t>beacon access phase (BAP), coordinator hub, dependable BAN, dependable BAN group, leaf hub.</a:t>
            </a:r>
          </a:p>
          <a:p>
            <a:pPr>
              <a:buFont typeface="+mj-lt"/>
              <a:buAutoNum type="arabicPeriod"/>
            </a:pPr>
            <a:r>
              <a:rPr lang="en-US" sz="1800" dirty="0"/>
              <a:t>General explanation are modified according to new scope/features.</a:t>
            </a:r>
          </a:p>
          <a:p>
            <a:pPr lvl="1"/>
            <a:r>
              <a:rPr lang="en-US" sz="1400" dirty="0"/>
              <a:t>The revised standard will specify access coordination at the MAC sublayer between BANs.</a:t>
            </a:r>
          </a:p>
          <a:p>
            <a:pPr>
              <a:buFont typeface="+mj-lt"/>
              <a:buAutoNum type="arabicPeriod"/>
            </a:pPr>
            <a:r>
              <a:rPr lang="en-US" sz="1800" dirty="0"/>
              <a:t>Classes (1-3) of dependable BANs are defined.</a:t>
            </a:r>
          </a:p>
          <a:p>
            <a:pPr lvl="1"/>
            <a:r>
              <a:rPr lang="en-US" sz="1400" dirty="0"/>
              <a:t>In terms of bounded latency, probability of loss, update rate.</a:t>
            </a:r>
          </a:p>
          <a:p>
            <a:pPr>
              <a:buFont typeface="+mj-lt"/>
              <a:buAutoNum type="arabicPeriod"/>
            </a:pPr>
            <a:r>
              <a:rPr lang="en-US" sz="1800" dirty="0"/>
              <a:t>Length of superframe should be multiple times of fixed Basic Superframe Length.</a:t>
            </a:r>
          </a:p>
          <a:p>
            <a:pPr>
              <a:buFont typeface="+mj-lt"/>
              <a:buAutoNum type="arabicPeriod"/>
            </a:pPr>
            <a:r>
              <a:rPr lang="en-US" sz="1800" dirty="0"/>
              <a:t>Beacon Access Phase (BAP) is introduced.</a:t>
            </a:r>
          </a:p>
          <a:p>
            <a:pPr lvl="1"/>
            <a:r>
              <a:rPr lang="en-US" sz="1400" dirty="0"/>
              <a:t>A coordinator hub (a.k.a. super-coordinator or coordinator of coordinators) manage beacon slot allocation for leaf hubs. The last slot of BAP is reserved for a BAN of the original std.</a:t>
            </a:r>
          </a:p>
          <a:p>
            <a:pPr>
              <a:buFont typeface="+mj-lt"/>
              <a:buAutoNum type="arabicPeriod"/>
            </a:pPr>
            <a:r>
              <a:rPr lang="en-US" sz="1800" dirty="0"/>
              <a:t>New features such as Access offset, Access Phase shifting are introduced.</a:t>
            </a:r>
          </a:p>
          <a:p>
            <a:pPr lvl="1"/>
            <a:r>
              <a:rPr lang="en-US" sz="1400" dirty="0"/>
              <a:t>For mitigating the interference among coexisting dependable BANs, the start of access phase can be set differently.</a:t>
            </a:r>
          </a:p>
          <a:p>
            <a:pPr>
              <a:buFont typeface="+mj-lt"/>
              <a:buAutoNum type="arabicPeriod"/>
            </a:pPr>
            <a:r>
              <a:rPr lang="en-US" sz="1800" dirty="0"/>
              <a:t>Information Elements (IE) are added/defined according to the new features.</a:t>
            </a:r>
            <a:endParaRPr lang="en-US" sz="1400" dirty="0"/>
          </a:p>
        </p:txBody>
      </p:sp>
    </p:spTree>
    <p:extLst>
      <p:ext uri="{BB962C8B-B14F-4D97-AF65-F5344CB8AC3E}">
        <p14:creationId xmlns:p14="http://schemas.microsoft.com/office/powerpoint/2010/main" val="2046886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a:xfrm>
            <a:off x="685800" y="685800"/>
            <a:ext cx="7772400" cy="906517"/>
          </a:xfrm>
        </p:spPr>
        <p:txBody>
          <a:bodyPr/>
          <a:lstStyle/>
          <a:p>
            <a:r>
              <a:rPr lang="en-US" sz="2200" dirty="0"/>
              <a:t>Convergence</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July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1797269"/>
            <a:ext cx="7772400" cy="4507279"/>
          </a:xfrm>
          <a:prstGeom prst="rect">
            <a:avLst/>
          </a:prstGeom>
        </p:spPr>
        <p:txBody>
          <a:bodyPr/>
          <a:lstStyle/>
          <a:p>
            <a:pPr>
              <a:buFont typeface="+mj-lt"/>
              <a:buAutoNum type="arabicPeriod"/>
            </a:pPr>
            <a:r>
              <a:rPr lang="en-US" sz="1800" dirty="0"/>
              <a:t>Proposal # 15-22-0639 is going to be modified. the MAC will be able to use single channel too.</a:t>
            </a:r>
          </a:p>
          <a:p>
            <a:pPr lvl="1"/>
            <a:r>
              <a:rPr lang="en-US" sz="1400" dirty="0"/>
              <a:t>The fundamental difference of # 15-22-0639 and # 15-23-0322 series is already converged.</a:t>
            </a:r>
          </a:p>
          <a:p>
            <a:pPr lvl="1"/>
            <a:r>
              <a:rPr lang="en-US" sz="1400" dirty="0"/>
              <a:t>The detailed differences need to be examined more deeply</a:t>
            </a:r>
            <a:r>
              <a:rPr lang="en-US" altLang="ko-KR" sz="1400" dirty="0"/>
              <a:t>,</a:t>
            </a:r>
            <a:r>
              <a:rPr lang="ko-KR" altLang="en-US" sz="1400" dirty="0"/>
              <a:t> </a:t>
            </a:r>
            <a:r>
              <a:rPr lang="en-US" altLang="ko-KR" sz="1400" dirty="0"/>
              <a:t>but the convergence of such differences will be much easier.</a:t>
            </a:r>
          </a:p>
          <a:p>
            <a:pPr>
              <a:buFont typeface="+mj-lt"/>
              <a:buAutoNum type="arabicPeriod"/>
            </a:pPr>
            <a:r>
              <a:rPr lang="en-US" sz="1800" dirty="0"/>
              <a:t>The differences in terminology will be also converged.</a:t>
            </a:r>
          </a:p>
          <a:p>
            <a:pPr lvl="1"/>
            <a:r>
              <a:rPr lang="en-US" sz="1400" dirty="0"/>
              <a:t>The two proposals have become very similar, but there are still many differences in terminology</a:t>
            </a:r>
            <a:r>
              <a:rPr lang="en-US" altLang="ko-KR" sz="1400" dirty="0"/>
              <a:t>.</a:t>
            </a:r>
            <a:endParaRPr lang="en-US" sz="1400" dirty="0"/>
          </a:p>
          <a:p>
            <a:pPr>
              <a:buFont typeface="+mj-lt"/>
              <a:buAutoNum type="arabicPeriod"/>
            </a:pPr>
            <a:r>
              <a:rPr lang="en-US" sz="1800" dirty="0"/>
              <a:t>The convergence process will continue via teleconference prior to the September interim session, in order to complete the draft within the timeline.</a:t>
            </a:r>
            <a:endParaRPr lang="en-US" sz="1400" dirty="0"/>
          </a:p>
        </p:txBody>
      </p:sp>
    </p:spTree>
    <p:extLst>
      <p:ext uri="{BB962C8B-B14F-4D97-AF65-F5344CB8AC3E}">
        <p14:creationId xmlns:p14="http://schemas.microsoft.com/office/powerpoint/2010/main" val="3480538596"/>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6332</TotalTime>
  <Words>786</Words>
  <Application>Microsoft Office PowerPoint</Application>
  <PresentationFormat>On-screen Show (4:3)</PresentationFormat>
  <Paragraphs>54</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Default Design</vt:lpstr>
      <vt:lpstr>PowerPoint Presentation</vt:lpstr>
      <vt:lpstr>MAC Protocol Proposal for Multiple BAN Environmnet (Class 1), Proposal of control and data channels unification for 6ma MAC # 15-22-0639, #15-23-0387</vt:lpstr>
      <vt:lpstr>Proposed text for 6ma MAC – General framework elements, Beacon Access Phase, Frames and IEs for dependable BAN, and Interference Avoidance # 15-23-0322, # 15-23-0367, # 15-23-0369, # 15-23-0324</vt:lpstr>
      <vt:lpstr>Convergence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Minsoo Kim-Origuchi</cp:lastModifiedBy>
  <cp:revision>214</cp:revision>
  <dcterms:modified xsi:type="dcterms:W3CDTF">2023-07-13T07:30:56Z</dcterms:modified>
</cp:coreProperties>
</file>