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5"/>
  </p:notesMasterIdLst>
  <p:sldIdLst>
    <p:sldId id="256" r:id="rId2"/>
    <p:sldId id="315" r:id="rId3"/>
    <p:sldId id="316" r:id="rId4"/>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98" d="100"/>
          <a:sy n="98" d="100"/>
        </p:scale>
        <p:origin x="1440"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4540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2023</a:t>
            </a:r>
            <a:endParaRPr dirty="0"/>
          </a:p>
        </p:txBody>
      </p:sp>
      <p:sp>
        <p:nvSpPr>
          <p:cNvPr id="24" name="Google Shape;24;p2"/>
          <p:cNvSpPr txBox="1">
            <a:spLocks noGrp="1"/>
          </p:cNvSpPr>
          <p:nvPr>
            <p:ph type="ftr" idx="11"/>
          </p:nvPr>
        </p:nvSpPr>
        <p:spPr>
          <a:xfrm>
            <a:off x="5486400" y="63992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Anzai, Kim</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2023</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Anzai, Kim</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2023</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Anzai, Kim</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2023</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Anzai, Kim</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2023</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Anzai, Kim</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2023</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Anzai, Kim</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2023</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Anzai, Kim</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2023</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Anzai, Kim</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2023</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Anzai, Kim</a:t>
            </a:r>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1524452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5" name="Google Shape;15;p1"/>
          <p:cNvSpPr txBox="1">
            <a:spLocks noGrp="1"/>
          </p:cNvSpPr>
          <p:nvPr>
            <p:ph type="dt" idx="10"/>
          </p:nvPr>
        </p:nvSpPr>
        <p:spPr>
          <a:xfrm>
            <a:off x="685800" y="46926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July 2023</a:t>
            </a:r>
            <a:endParaRPr dirty="0"/>
          </a:p>
        </p:txBody>
      </p:sp>
      <p:sp>
        <p:nvSpPr>
          <p:cNvPr id="16" name="Google Shape;16;p1"/>
          <p:cNvSpPr txBox="1">
            <a:spLocks noGrp="1"/>
          </p:cNvSpPr>
          <p:nvPr>
            <p:ph type="ftr" idx="11"/>
          </p:nvPr>
        </p:nvSpPr>
        <p:spPr>
          <a:xfrm>
            <a:off x="5486400" y="63992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Anzai, Kim</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P802.15-23-0407-00-6ma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51" r:id="rId2"/>
    <p:sldLayoutId id="2147483652" r:id="rId3"/>
    <p:sldLayoutId id="2147483653" r:id="rId4"/>
    <p:sldLayoutId id="2147483655" r:id="rId5"/>
    <p:sldLayoutId id="2147483656" r:id="rId6"/>
    <p:sldLayoutId id="2147483657" r:id="rId7"/>
    <p:sldLayoutId id="2147483658" r:id="rId8"/>
    <p:sldLayoutId id="2147483671" r:id="rId9"/>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sz="1400" b="1" i="0" u="none" strike="noStrike" cap="none">
                <a:solidFill>
                  <a:schemeClr val="dk1"/>
                </a:solidFill>
                <a:latin typeface="Times New Roman"/>
                <a:ea typeface="Times New Roman"/>
                <a:cs typeface="Times New Roman"/>
                <a:sym typeface="Times New Roman"/>
              </a:rPr>
              <a:t>July 2023</a:t>
            </a:r>
            <a:endParaRPr dirty="0"/>
          </a:p>
        </p:txBody>
      </p:sp>
      <p:sp>
        <p:nvSpPr>
          <p:cNvPr id="175" name="Google Shape;175;p25"/>
          <p:cNvSpPr txBox="1">
            <a:spLocks noGrp="1"/>
          </p:cNvSpPr>
          <p:nvPr>
            <p:ph type="ftr" idx="11"/>
          </p:nvPr>
        </p:nvSpPr>
        <p:spPr>
          <a:xfrm>
            <a:off x="5486400" y="6475413"/>
            <a:ext cx="312420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a:solidFill>
                  <a:schemeClr val="dk1"/>
                </a:solidFill>
                <a:latin typeface="Times New Roman"/>
                <a:ea typeface="Times New Roman"/>
                <a:cs typeface="Times New Roman"/>
                <a:sym typeface="Times New Roman"/>
              </a:rPr>
              <a:t>Hernandez, Kohno, Kobayashi, Anzai, Kim</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Submission Title: </a:t>
            </a:r>
            <a:r>
              <a:rPr lang="en-US" sz="1600" dirty="0">
                <a:solidFill>
                  <a:schemeClr val="dk2"/>
                </a:solidFill>
                <a:latin typeface="Times New Roman"/>
                <a:ea typeface="Times New Roman"/>
                <a:cs typeface="Times New Roman"/>
                <a:sym typeface="Times New Roman"/>
              </a:rPr>
              <a:t>TG6ma draft revision </a:t>
            </a:r>
            <a:endParaRPr lang="en-US"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July</a:t>
            </a:r>
            <a:r>
              <a:rPr lang="en-US" sz="1600" b="0" i="0" u="none" strike="noStrike" cap="none" dirty="0">
                <a:solidFill>
                  <a:schemeClr val="dk2"/>
                </a:solidFill>
                <a:latin typeface="Times New Roman"/>
                <a:ea typeface="Times New Roman"/>
                <a:cs typeface="Times New Roman"/>
                <a:sym typeface="Times New Roman"/>
              </a:rPr>
              <a:t> 13th, 2023</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Marco Hernandez, </a:t>
            </a:r>
            <a:r>
              <a:rPr lang="en-US" sz="1600" dirty="0">
                <a:solidFill>
                  <a:schemeClr val="dk2"/>
                </a:solidFill>
                <a:latin typeface="Times New Roman"/>
                <a:ea typeface="Times New Roman"/>
                <a:cs typeface="Times New Roman"/>
                <a:sym typeface="Times New Roman"/>
              </a:rPr>
              <a:t>Ryuji Kohno, Takumi Kobayashi, Daisuke Anzai, Minsoo Kim</a:t>
            </a:r>
            <a:r>
              <a:rPr lang="en-US" sz="1600" b="0" i="0" u="none" strike="noStrike" cap="none" dirty="0">
                <a:solidFill>
                  <a:schemeClr val="dk1"/>
                </a:solidFill>
                <a:latin typeface="Times New Roman"/>
                <a:ea typeface="Times New Roman"/>
                <a:cs typeface="Times New Roman"/>
                <a:sym typeface="Times New Roman"/>
              </a:rPr>
              <a:t> </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YRP-AIA, Japan; CWC, Oulu Univ. Finland; </a:t>
            </a:r>
            <a:r>
              <a:rPr lang="en-US" sz="1600" dirty="0">
                <a:solidFill>
                  <a:schemeClr val="dk2"/>
                </a:solidFill>
                <a:latin typeface="Times New Roman"/>
                <a:ea typeface="Times New Roman"/>
                <a:cs typeface="Times New Roman"/>
                <a:sym typeface="Times New Roman"/>
              </a:rPr>
              <a:t>YNU, Japan, Nagoya I.T., Japan</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Address: </a:t>
            </a:r>
            <a:r>
              <a:rPr lang="en-US" sz="1600" b="0" i="0" u="none" strike="noStrike" cap="none" dirty="0">
                <a:solidFill>
                  <a:schemeClr val="dk1"/>
                </a:solidFill>
                <a:latin typeface="Times New Roman"/>
                <a:ea typeface="Times New Roman"/>
                <a:cs typeface="Times New Roman"/>
                <a:sym typeface="Times New Roman"/>
              </a:rPr>
              <a:t>3-4 Hikarino-oka, Yokosuka, 239-0847, Japan</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+81 46-847-5439</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Fax:</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+81 46-847-5431</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a:t>
            </a:r>
            <a:r>
              <a:rPr lang="en-US" sz="1600" b="0" i="0" u="none" strike="noStrike" cap="none" dirty="0">
                <a:solidFill>
                  <a:schemeClr val="dk2"/>
                </a:solidFill>
                <a:latin typeface="Times New Roman"/>
                <a:ea typeface="Times New Roman"/>
                <a:cs typeface="Times New Roman"/>
                <a:sym typeface="Times New Roman"/>
              </a:rPr>
              <a:t>	</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the call for technical contributions </a:t>
            </a:r>
            <a:endParaRPr sz="1200" b="0" i="0" u="none" strike="noStrike" cap="none" dirty="0">
              <a:solidFill>
                <a:schemeClr val="dk2"/>
              </a:solidFill>
              <a:latin typeface="Times New Roman"/>
              <a:ea typeface="Times New Roman"/>
              <a:cs typeface="Times New Roman"/>
              <a:sym typeface="Times New Roman"/>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Abstract:</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the call for technical contributions </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A9F59-E41C-F4C7-2411-29F2915C5AD8}"/>
              </a:ext>
            </a:extLst>
          </p:cNvPr>
          <p:cNvSpPr>
            <a:spLocks noGrp="1"/>
          </p:cNvSpPr>
          <p:nvPr>
            <p:ph type="title"/>
          </p:nvPr>
        </p:nvSpPr>
        <p:spPr>
          <a:xfrm>
            <a:off x="685800" y="534987"/>
            <a:ext cx="7772400" cy="1066800"/>
          </a:xfrm>
        </p:spPr>
        <p:txBody>
          <a:bodyPr/>
          <a:lstStyle/>
          <a:p>
            <a:r>
              <a:rPr lang="en-US" sz="3200" dirty="0"/>
              <a:t>TG6ma Draft</a:t>
            </a:r>
          </a:p>
        </p:txBody>
      </p:sp>
      <p:sp>
        <p:nvSpPr>
          <p:cNvPr id="3" name="Text Placeholder 2">
            <a:extLst>
              <a:ext uri="{FF2B5EF4-FFF2-40B4-BE49-F238E27FC236}">
                <a16:creationId xmlns:a16="http://schemas.microsoft.com/office/drawing/2014/main" id="{CF1C4B21-8E0A-D4E7-EEAA-02D1D60B4460}"/>
              </a:ext>
            </a:extLst>
          </p:cNvPr>
          <p:cNvSpPr>
            <a:spLocks noGrp="1"/>
          </p:cNvSpPr>
          <p:nvPr>
            <p:ph type="body" idx="1"/>
          </p:nvPr>
        </p:nvSpPr>
        <p:spPr>
          <a:xfrm>
            <a:off x="685800" y="1475362"/>
            <a:ext cx="7772400" cy="4114800"/>
          </a:xfrm>
        </p:spPr>
        <p:txBody>
          <a:bodyPr/>
          <a:lstStyle/>
          <a:p>
            <a:r>
              <a:rPr lang="en-US" sz="2200" dirty="0">
                <a:latin typeface="+mn-lt"/>
              </a:rPr>
              <a:t>While reviewing the Draft during the 1</a:t>
            </a:r>
            <a:r>
              <a:rPr lang="en-US" sz="2200" baseline="30000" dirty="0">
                <a:latin typeface="+mn-lt"/>
              </a:rPr>
              <a:t>st</a:t>
            </a:r>
            <a:r>
              <a:rPr lang="en-US" sz="2200" dirty="0">
                <a:latin typeface="+mn-lt"/>
              </a:rPr>
              <a:t> session on Monday, we discuss some changes. Some of them will have an impact moving forward:</a:t>
            </a:r>
          </a:p>
          <a:p>
            <a:pPr lvl="1"/>
            <a:r>
              <a:rPr lang="en-US" sz="1800" dirty="0">
                <a:latin typeface="+mn-lt"/>
              </a:rPr>
              <a:t>Deprecating FM-UWB and HBC.  </a:t>
            </a:r>
          </a:p>
          <a:p>
            <a:pPr lvl="1"/>
            <a:r>
              <a:rPr lang="en-US" sz="1800" dirty="0">
                <a:latin typeface="+mn-lt"/>
              </a:rPr>
              <a:t>Include a NB PHY to assist UWB ranging. </a:t>
            </a:r>
          </a:p>
          <a:p>
            <a:pPr lvl="1"/>
            <a:r>
              <a:rPr lang="en-US" sz="1800" dirty="0">
                <a:latin typeface="+mn-lt"/>
              </a:rPr>
              <a:t>Decision on UWB-2012 mechanisms (modulation, FEC, HARQ, preambles): keep them as legacy or replace them with the corresponding agreed mechanisms. </a:t>
            </a:r>
          </a:p>
          <a:p>
            <a:pPr lvl="1"/>
            <a:r>
              <a:rPr lang="en-US" sz="1800" dirty="0">
                <a:latin typeface="+mn-lt"/>
              </a:rPr>
              <a:t>Add propose revisions to the MAC-2012 (Dr Joo).</a:t>
            </a:r>
          </a:p>
          <a:p>
            <a:pPr lvl="1"/>
            <a:r>
              <a:rPr lang="en-US" sz="1800" dirty="0">
                <a:latin typeface="+mn-lt"/>
              </a:rPr>
              <a:t>Add simplified MAC (Minsoo, Marco).</a:t>
            </a:r>
          </a:p>
          <a:p>
            <a:pPr lvl="1"/>
            <a:r>
              <a:rPr lang="en-US" sz="1800" dirty="0">
                <a:latin typeface="+mn-lt"/>
              </a:rPr>
              <a:t>Add ranging (Daisuke, Marco).</a:t>
            </a:r>
          </a:p>
        </p:txBody>
      </p:sp>
      <p:sp>
        <p:nvSpPr>
          <p:cNvPr id="4" name="Date Placeholder 3">
            <a:extLst>
              <a:ext uri="{FF2B5EF4-FFF2-40B4-BE49-F238E27FC236}">
                <a16:creationId xmlns:a16="http://schemas.microsoft.com/office/drawing/2014/main" id="{E9C0AAE4-77B0-C0FD-6A60-44A490CF4114}"/>
              </a:ext>
            </a:extLst>
          </p:cNvPr>
          <p:cNvSpPr>
            <a:spLocks noGrp="1"/>
          </p:cNvSpPr>
          <p:nvPr>
            <p:ph type="dt" idx="10"/>
          </p:nvPr>
        </p:nvSpPr>
        <p:spPr/>
        <p:txBody>
          <a:bodyPr/>
          <a:lstStyle/>
          <a:p>
            <a:r>
              <a:rPr lang="en-US"/>
              <a:t>July 2023</a:t>
            </a:r>
            <a:endParaRPr lang="en-US" dirty="0"/>
          </a:p>
        </p:txBody>
      </p:sp>
      <p:sp>
        <p:nvSpPr>
          <p:cNvPr id="5" name="Footer Placeholder 4">
            <a:extLst>
              <a:ext uri="{FF2B5EF4-FFF2-40B4-BE49-F238E27FC236}">
                <a16:creationId xmlns:a16="http://schemas.microsoft.com/office/drawing/2014/main" id="{26E826D5-C3B4-B1FF-F279-06BBD744198D}"/>
              </a:ext>
            </a:extLst>
          </p:cNvPr>
          <p:cNvSpPr>
            <a:spLocks noGrp="1"/>
          </p:cNvSpPr>
          <p:nvPr>
            <p:ph type="ftr" idx="11"/>
          </p:nvPr>
        </p:nvSpPr>
        <p:spPr/>
        <p:txBody>
          <a:bodyPr/>
          <a:lstStyle/>
          <a:p>
            <a:r>
              <a:rPr lang="en-US"/>
              <a:t>Hernandez, Kohno, Kobayashi, Anzai, Kim</a:t>
            </a:r>
            <a:endParaRPr lang="en-US" dirty="0"/>
          </a:p>
        </p:txBody>
      </p:sp>
      <p:sp>
        <p:nvSpPr>
          <p:cNvPr id="6" name="Slide Number Placeholder 5">
            <a:extLst>
              <a:ext uri="{FF2B5EF4-FFF2-40B4-BE49-F238E27FC236}">
                <a16:creationId xmlns:a16="http://schemas.microsoft.com/office/drawing/2014/main" id="{5155E8A2-98C0-62D2-FABD-90D61238E75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Tree>
    <p:extLst>
      <p:ext uri="{BB962C8B-B14F-4D97-AF65-F5344CB8AC3E}">
        <p14:creationId xmlns:p14="http://schemas.microsoft.com/office/powerpoint/2010/main" val="2406012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3C0E9-40FC-4841-8467-CF80A1D8DC77}"/>
              </a:ext>
            </a:extLst>
          </p:cNvPr>
          <p:cNvSpPr>
            <a:spLocks noGrp="1"/>
          </p:cNvSpPr>
          <p:nvPr>
            <p:ph type="title"/>
          </p:nvPr>
        </p:nvSpPr>
        <p:spPr/>
        <p:txBody>
          <a:bodyPr/>
          <a:lstStyle/>
          <a:p>
            <a:r>
              <a:rPr lang="en-US" dirty="0"/>
              <a:t>WG pre-ballot</a:t>
            </a:r>
          </a:p>
        </p:txBody>
      </p:sp>
      <p:sp>
        <p:nvSpPr>
          <p:cNvPr id="3" name="Text Placeholder 2">
            <a:extLst>
              <a:ext uri="{FF2B5EF4-FFF2-40B4-BE49-F238E27FC236}">
                <a16:creationId xmlns:a16="http://schemas.microsoft.com/office/drawing/2014/main" id="{D532A89E-AB19-40A6-8DF3-2FC0CBDA3BDD}"/>
              </a:ext>
            </a:extLst>
          </p:cNvPr>
          <p:cNvSpPr>
            <a:spLocks noGrp="1"/>
          </p:cNvSpPr>
          <p:nvPr>
            <p:ph type="body" idx="1"/>
          </p:nvPr>
        </p:nvSpPr>
        <p:spPr>
          <a:xfrm>
            <a:off x="685800" y="1844675"/>
            <a:ext cx="7772400" cy="4114800"/>
          </a:xfrm>
        </p:spPr>
        <p:txBody>
          <a:bodyPr/>
          <a:lstStyle/>
          <a:p>
            <a:r>
              <a:rPr lang="en-US" sz="2200" dirty="0">
                <a:latin typeface="+mn-lt"/>
              </a:rPr>
              <a:t>Anyway, we need teleconferences, likely in August, to approve the revised draft versions. </a:t>
            </a:r>
          </a:p>
          <a:p>
            <a:r>
              <a:rPr lang="en-US" sz="2200" dirty="0">
                <a:latin typeface="+mn-lt"/>
              </a:rPr>
              <a:t>The goal is to announce the draft for comments to the WG, ten days before the September meeting (so-called WG pre-ballot). </a:t>
            </a:r>
          </a:p>
          <a:p>
            <a:r>
              <a:rPr lang="en-US" sz="2200" dirty="0">
                <a:latin typeface="+mn-lt"/>
              </a:rPr>
              <a:t>Hence, TG6ma will revise comments during the September meeting. Approve the final draft for WG Letter Ballot before the November meeting.</a:t>
            </a:r>
          </a:p>
          <a:p>
            <a:r>
              <a:rPr lang="en-US" sz="2200" dirty="0">
                <a:latin typeface="+mn-lt"/>
              </a:rPr>
              <a:t>Please understand, the proposed schedule depends if the MAC and ranging clauses </a:t>
            </a:r>
            <a:r>
              <a:rPr lang="en-US" sz="2200" b="1" dirty="0">
                <a:latin typeface="+mn-lt"/>
              </a:rPr>
              <a:t>are done in due time </a:t>
            </a:r>
            <a:r>
              <a:rPr lang="en-US" sz="2200" dirty="0">
                <a:latin typeface="+mn-lt"/>
              </a:rPr>
              <a:t>(the new HRP UWB PHY seems in better shape). </a:t>
            </a:r>
          </a:p>
          <a:p>
            <a:pPr lvl="1"/>
            <a:r>
              <a:rPr lang="en-US" sz="1800" dirty="0">
                <a:latin typeface="+mn-lt"/>
              </a:rPr>
              <a:t>That  is why, we have a cushion of 2 months up to the November meeting for WG pre-ballot in the timeline, just in case.</a:t>
            </a:r>
          </a:p>
          <a:p>
            <a:endParaRPr lang="en-US" sz="2400" dirty="0">
              <a:latin typeface="+mn-lt"/>
            </a:endParaRPr>
          </a:p>
        </p:txBody>
      </p:sp>
      <p:sp>
        <p:nvSpPr>
          <p:cNvPr id="4" name="Date Placeholder 3">
            <a:extLst>
              <a:ext uri="{FF2B5EF4-FFF2-40B4-BE49-F238E27FC236}">
                <a16:creationId xmlns:a16="http://schemas.microsoft.com/office/drawing/2014/main" id="{77238FC3-9712-4C18-B1A6-45D3009D6AFF}"/>
              </a:ext>
            </a:extLst>
          </p:cNvPr>
          <p:cNvSpPr>
            <a:spLocks noGrp="1"/>
          </p:cNvSpPr>
          <p:nvPr>
            <p:ph type="dt" idx="10"/>
          </p:nvPr>
        </p:nvSpPr>
        <p:spPr/>
        <p:txBody>
          <a:bodyPr/>
          <a:lstStyle/>
          <a:p>
            <a:r>
              <a:rPr lang="en-US"/>
              <a:t>July 2023</a:t>
            </a:r>
            <a:endParaRPr lang="en-US" dirty="0"/>
          </a:p>
        </p:txBody>
      </p:sp>
      <p:sp>
        <p:nvSpPr>
          <p:cNvPr id="5" name="Footer Placeholder 4">
            <a:extLst>
              <a:ext uri="{FF2B5EF4-FFF2-40B4-BE49-F238E27FC236}">
                <a16:creationId xmlns:a16="http://schemas.microsoft.com/office/drawing/2014/main" id="{886ABB41-C688-45DD-88B9-70031E1C4389}"/>
              </a:ext>
            </a:extLst>
          </p:cNvPr>
          <p:cNvSpPr>
            <a:spLocks noGrp="1"/>
          </p:cNvSpPr>
          <p:nvPr>
            <p:ph type="ftr" idx="11"/>
          </p:nvPr>
        </p:nvSpPr>
        <p:spPr/>
        <p:txBody>
          <a:bodyPr/>
          <a:lstStyle/>
          <a:p>
            <a:r>
              <a:rPr lang="en-US"/>
              <a:t>Hernandez, Kohno, Kobayashi, Anzai, Kim</a:t>
            </a:r>
            <a:endParaRPr lang="en-US" dirty="0"/>
          </a:p>
        </p:txBody>
      </p:sp>
      <p:sp>
        <p:nvSpPr>
          <p:cNvPr id="6" name="Slide Number Placeholder 5">
            <a:extLst>
              <a:ext uri="{FF2B5EF4-FFF2-40B4-BE49-F238E27FC236}">
                <a16:creationId xmlns:a16="http://schemas.microsoft.com/office/drawing/2014/main" id="{C6F89A9C-1E8D-48C1-834D-D4C864EE7E45}"/>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Tree>
    <p:extLst>
      <p:ext uri="{BB962C8B-B14F-4D97-AF65-F5344CB8AC3E}">
        <p14:creationId xmlns:p14="http://schemas.microsoft.com/office/powerpoint/2010/main" val="235441458"/>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6248</TotalTime>
  <Words>479</Words>
  <Application>Microsoft Office PowerPoint</Application>
  <PresentationFormat>On-screen Show (4:3)</PresentationFormat>
  <Paragraphs>41</Paragraphs>
  <Slides>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Times New Roman</vt:lpstr>
      <vt:lpstr>Default Design</vt:lpstr>
      <vt:lpstr>PowerPoint Presentation</vt:lpstr>
      <vt:lpstr>TG6ma Draft</vt:lpstr>
      <vt:lpstr>WG pre-ballot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cp:lastModifiedBy>
  <cp:revision>324</cp:revision>
  <dcterms:modified xsi:type="dcterms:W3CDTF">2023-07-12T21:31:40Z</dcterms:modified>
</cp:coreProperties>
</file>