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9" r:id="rId2"/>
    <p:sldId id="260" r:id="rId3"/>
    <p:sldId id="5624" r:id="rId4"/>
    <p:sldId id="5610" r:id="rId5"/>
    <p:sldId id="5619" r:id="rId6"/>
    <p:sldId id="5625" r:id="rId7"/>
    <p:sldId id="303" r:id="rId8"/>
    <p:sldId id="5626" r:id="rId9"/>
    <p:sldId id="5614" r:id="rId10"/>
    <p:sldId id="5615" r:id="rId11"/>
    <p:sldId id="285" r:id="rId12"/>
    <p:sldId id="283"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35" autoAdjust="0"/>
    <p:restoredTop sz="94464" autoAdjust="0"/>
  </p:normalViewPr>
  <p:slideViewPr>
    <p:cSldViewPr snapToGrid="0">
      <p:cViewPr varScale="1">
        <p:scale>
          <a:sx n="78" d="100"/>
          <a:sy n="78" d="100"/>
        </p:scale>
        <p:origin x="902" y="30"/>
      </p:cViewPr>
      <p:guideLst/>
    </p:cSldViewPr>
  </p:slideViewPr>
  <p:notesTextViewPr>
    <p:cViewPr>
      <p:scale>
        <a:sx n="1" d="1"/>
        <a:sy n="1" d="1"/>
      </p:scale>
      <p:origin x="0" y="0"/>
    </p:cViewPr>
  </p:notesTextViewPr>
  <p:sorterViewPr>
    <p:cViewPr varScale="1">
      <p:scale>
        <a:sx n="100" d="100"/>
        <a:sy n="100" d="100"/>
      </p:scale>
      <p:origin x="0" y="-872"/>
    </p:cViewPr>
  </p:sorterViewPr>
  <p:notesViewPr>
    <p:cSldViewPr snapToGrid="0">
      <p:cViewPr varScale="1">
        <p:scale>
          <a:sx n="48" d="100"/>
          <a:sy n="48" d="100"/>
        </p:scale>
        <p:origin x="83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4E1D0-A775-4679-95F0-6F8A341793A3}" type="doc">
      <dgm:prSet loTypeId="urn:microsoft.com/office/officeart/2005/8/layout/hProcess11" loCatId="process" qsTypeId="urn:microsoft.com/office/officeart/2005/8/quickstyle/simple2" qsCatId="simple" csTypeId="urn:microsoft.com/office/officeart/2005/8/colors/colorful2" csCatId="colorful" phldr="1"/>
      <dgm:spPr/>
      <dgm:t>
        <a:bodyPr/>
        <a:lstStyle/>
        <a:p>
          <a:endParaRPr kumimoji="1" lang="ja-JP" altLang="en-US"/>
        </a:p>
      </dgm:t>
    </dgm:pt>
    <dgm:pt modelId="{76B52305-50BB-4E49-9DF2-BDE525C0E3A0}">
      <dgm:prSet phldrT="[Text]" custT="1"/>
      <dgm:spPr>
        <a:xfrm>
          <a:off x="2670" y="0"/>
          <a:ext cx="649805" cy="1713893"/>
        </a:xfrm>
        <a:prstGeom prst="rect">
          <a:avLst/>
        </a:prstGeom>
        <a:noFill/>
        <a:ln>
          <a:noFill/>
        </a:ln>
        <a:effectLst/>
      </dgm:spPr>
      <dgm:t>
        <a:bodyPr/>
        <a:lstStyle/>
        <a:p>
          <a:pPr>
            <a:buNone/>
          </a:pPr>
          <a:r>
            <a:rPr lang="en-US" sz="1200" dirty="0">
              <a:solidFill>
                <a:srgbClr val="000000">
                  <a:hueOff val="0"/>
                  <a:satOff val="0"/>
                  <a:lumOff val="0"/>
                  <a:alphaOff val="0"/>
                </a:srgbClr>
              </a:solidFill>
              <a:latin typeface="Times New Roman"/>
              <a:ea typeface="+mn-ea"/>
              <a:cs typeface="+mn-cs"/>
            </a:rPr>
            <a:t>Tech Req Doc(TRD)     </a:t>
          </a:r>
          <a:r>
            <a:rPr lang="en-US" sz="1200" b="1" i="0" dirty="0">
              <a:solidFill>
                <a:srgbClr val="000000">
                  <a:hueOff val="0"/>
                  <a:satOff val="0"/>
                  <a:lumOff val="0"/>
                  <a:alphaOff val="0"/>
                </a:srgbClr>
              </a:solidFill>
              <a:latin typeface="Times New Roman"/>
              <a:ea typeface="+mn-ea"/>
              <a:cs typeface="+mn-cs"/>
            </a:rPr>
            <a:t>July 2022</a:t>
          </a:r>
          <a:endParaRPr lang="en-US" sz="1400" b="1" i="0" dirty="0">
            <a:solidFill>
              <a:srgbClr val="000000">
                <a:hueOff val="0"/>
                <a:satOff val="0"/>
                <a:lumOff val="0"/>
                <a:alphaOff val="0"/>
              </a:srgbClr>
            </a:solidFill>
            <a:latin typeface="Times New Roman"/>
            <a:ea typeface="+mn-ea"/>
            <a:cs typeface="+mn-cs"/>
          </a:endParaRPr>
        </a:p>
      </dgm:t>
    </dgm:pt>
    <dgm:pt modelId="{1B19BF8A-356F-4542-A3A0-7A77085A2AED}" type="parTrans" cxnId="{3000B139-2344-4F0F-A991-27D524B11A00}">
      <dgm:prSet/>
      <dgm:spPr/>
      <dgm:t>
        <a:bodyPr/>
        <a:lstStyle/>
        <a:p>
          <a:endParaRPr lang="en-US"/>
        </a:p>
      </dgm:t>
    </dgm:pt>
    <dgm:pt modelId="{26BA1C25-BF63-4F5B-B634-3689C3571887}" type="sibTrans" cxnId="{3000B139-2344-4F0F-A991-27D524B11A00}">
      <dgm:prSet/>
      <dgm:spPr/>
      <dgm:t>
        <a:bodyPr/>
        <a:lstStyle/>
        <a:p>
          <a:endParaRPr lang="en-US"/>
        </a:p>
      </dgm:t>
    </dgm:pt>
    <dgm:pt modelId="{48275573-B8CA-4E52-BE68-B15364EBE180}">
      <dgm:prSet phldrT="[Text]" custT="1"/>
      <dgm:spPr>
        <a:xfrm>
          <a:off x="684965" y="2570839"/>
          <a:ext cx="941197" cy="1713893"/>
        </a:xfrm>
        <a:prstGeom prst="rect">
          <a:avLst/>
        </a:prstGeom>
        <a:noFill/>
        <a:ln>
          <a:noFill/>
        </a:ln>
        <a:effectLst/>
      </dgm:spPr>
      <dgm:t>
        <a:bodyPr/>
        <a:lstStyle/>
        <a:p>
          <a:pPr>
            <a:buNone/>
          </a:pPr>
          <a:r>
            <a:rPr lang="en-US" altLang="ja-JP" sz="1200" dirty="0">
              <a:solidFill>
                <a:srgbClr val="000000">
                  <a:hueOff val="0"/>
                  <a:satOff val="0"/>
                  <a:lumOff val="0"/>
                  <a:alphaOff val="0"/>
                </a:srgbClr>
              </a:solidFill>
              <a:latin typeface="Times New Roman"/>
              <a:ea typeface="+mn-ea"/>
              <a:cs typeface="+mn-cs"/>
            </a:rPr>
            <a:t>TRD,CMD</a:t>
          </a:r>
        </a:p>
        <a:p>
          <a:pPr>
            <a:buNone/>
          </a:pPr>
          <a:r>
            <a:rPr lang="en-US" sz="1200" dirty="0">
              <a:solidFill>
                <a:srgbClr val="000000">
                  <a:hueOff val="0"/>
                  <a:satOff val="0"/>
                  <a:lumOff val="0"/>
                  <a:alphaOff val="0"/>
                </a:srgbClr>
              </a:solidFill>
              <a:latin typeface="Times New Roman"/>
              <a:ea typeface="+mn-ea"/>
              <a:cs typeface="+mn-cs"/>
            </a:rPr>
            <a:t>Call Proposals </a:t>
          </a:r>
          <a:r>
            <a:rPr lang="en-US" sz="1400" b="1" dirty="0">
              <a:solidFill>
                <a:srgbClr val="000000">
                  <a:hueOff val="0"/>
                  <a:satOff val="0"/>
                  <a:lumOff val="0"/>
                  <a:alphaOff val="0"/>
                </a:srgbClr>
              </a:solidFill>
              <a:latin typeface="Times New Roman"/>
              <a:ea typeface="+mn-ea"/>
              <a:cs typeface="+mn-cs"/>
            </a:rPr>
            <a:t>Sept 2022</a:t>
          </a:r>
          <a:endParaRPr lang="en-US" sz="1200" b="1" dirty="0">
            <a:solidFill>
              <a:srgbClr val="000000">
                <a:hueOff val="0"/>
                <a:satOff val="0"/>
                <a:lumOff val="0"/>
                <a:alphaOff val="0"/>
              </a:srgbClr>
            </a:solidFill>
            <a:latin typeface="Times New Roman"/>
            <a:ea typeface="+mn-ea"/>
            <a:cs typeface="+mn-cs"/>
          </a:endParaRPr>
        </a:p>
      </dgm:t>
    </dgm:pt>
    <dgm:pt modelId="{C80168DF-C645-4A14-B5C4-14EBB8CE7237}" type="parTrans" cxnId="{34EC21A0-8940-415A-B89A-3CFE8B391513}">
      <dgm:prSet/>
      <dgm:spPr/>
      <dgm:t>
        <a:bodyPr/>
        <a:lstStyle/>
        <a:p>
          <a:endParaRPr lang="en-US"/>
        </a:p>
      </dgm:t>
    </dgm:pt>
    <dgm:pt modelId="{EEC965C9-B1E0-44FF-9FBF-F0C299D146D1}" type="sibTrans" cxnId="{34EC21A0-8940-415A-B89A-3CFE8B391513}">
      <dgm:prSet/>
      <dgm:spPr/>
      <dgm:t>
        <a:bodyPr/>
        <a:lstStyle/>
        <a:p>
          <a:endParaRPr lang="en-US"/>
        </a:p>
      </dgm:t>
    </dgm:pt>
    <dgm:pt modelId="{2A536067-5E44-4867-B051-27855C39E283}">
      <dgm:prSet phldrT="[Text]" custT="1"/>
      <dgm:spPr>
        <a:xfrm>
          <a:off x="1658654" y="0"/>
          <a:ext cx="1078131" cy="1713893"/>
        </a:xfrm>
        <a:prstGeom prst="rect">
          <a:avLst/>
        </a:prstGeom>
        <a:noFill/>
        <a:ln>
          <a:noFill/>
        </a:ln>
        <a:effectLst/>
      </dgm:spPr>
      <dgm:t>
        <a:bodyPr/>
        <a:lstStyle/>
        <a:p>
          <a:pPr>
            <a:buNone/>
          </a:pPr>
          <a:r>
            <a:rPr lang="en-US" sz="1100" dirty="0">
              <a:effectLst/>
            </a:rPr>
            <a:t>Presentation of proposa</a:t>
          </a:r>
          <a:r>
            <a:rPr lang="en-US" sz="1050" dirty="0">
              <a:effectLst/>
            </a:rPr>
            <a:t>l</a:t>
          </a:r>
          <a:r>
            <a:rPr lang="en-US" sz="1100" dirty="0">
              <a:effectLst/>
            </a:rPr>
            <a:t>s</a:t>
          </a:r>
          <a:r>
            <a:rPr lang="en-US" altLang="ja-JP" sz="1200" b="1" dirty="0">
              <a:solidFill>
                <a:srgbClr val="000000">
                  <a:hueOff val="0"/>
                  <a:satOff val="0"/>
                  <a:lumOff val="0"/>
                  <a:alphaOff val="0"/>
                </a:srgbClr>
              </a:solidFill>
              <a:latin typeface="Times New Roman"/>
              <a:ea typeface="+mn-ea"/>
              <a:cs typeface="+mn-cs"/>
            </a:rPr>
            <a:t>Nov2022</a:t>
          </a:r>
          <a:r>
            <a:rPr lang="ja-JP" altLang="en-US" sz="1200" b="1" dirty="0">
              <a:solidFill>
                <a:srgbClr val="000000">
                  <a:hueOff val="0"/>
                  <a:satOff val="0"/>
                  <a:lumOff val="0"/>
                  <a:alphaOff val="0"/>
                </a:srgbClr>
              </a:solidFill>
              <a:latin typeface="Times New Roman"/>
              <a:ea typeface="+mn-ea"/>
              <a:cs typeface="+mn-cs"/>
            </a:rPr>
            <a:t>　</a:t>
          </a:r>
          <a:r>
            <a:rPr lang="en-US" altLang="ja-JP" sz="1200" b="1" dirty="0">
              <a:solidFill>
                <a:srgbClr val="000000">
                  <a:hueOff val="0"/>
                  <a:satOff val="0"/>
                  <a:lumOff val="0"/>
                  <a:alphaOff val="0"/>
                </a:srgbClr>
              </a:solidFill>
              <a:latin typeface="Times New Roman"/>
              <a:ea typeface="+mn-ea"/>
              <a:cs typeface="+mn-cs"/>
            </a:rPr>
            <a:t>Jan.</a:t>
          </a:r>
          <a:r>
            <a:rPr lang="en-US" sz="1200" b="1" dirty="0">
              <a:solidFill>
                <a:srgbClr val="000000">
                  <a:hueOff val="0"/>
                  <a:satOff val="0"/>
                  <a:lumOff val="0"/>
                  <a:alphaOff val="0"/>
                </a:srgbClr>
              </a:solidFill>
              <a:latin typeface="Times New Roman"/>
              <a:ea typeface="+mn-ea"/>
              <a:cs typeface="+mn-cs"/>
            </a:rPr>
            <a:t>2023</a:t>
          </a:r>
          <a:endParaRPr lang="en-US" sz="1400" b="1" dirty="0">
            <a:solidFill>
              <a:srgbClr val="000000">
                <a:hueOff val="0"/>
                <a:satOff val="0"/>
                <a:lumOff val="0"/>
                <a:alphaOff val="0"/>
              </a:srgbClr>
            </a:solidFill>
            <a:latin typeface="Times New Roman"/>
            <a:ea typeface="+mn-ea"/>
            <a:cs typeface="+mn-cs"/>
          </a:endParaRPr>
        </a:p>
      </dgm:t>
    </dgm:pt>
    <dgm:pt modelId="{6BD3A45D-81FF-4CA3-8981-695F7F780FEC}" type="parTrans" cxnId="{EA6A6F3F-1945-4961-89D4-4036A780632A}">
      <dgm:prSet/>
      <dgm:spPr/>
      <dgm:t>
        <a:bodyPr/>
        <a:lstStyle/>
        <a:p>
          <a:endParaRPr lang="en-US"/>
        </a:p>
      </dgm:t>
    </dgm:pt>
    <dgm:pt modelId="{3A69E857-85B5-49C7-9E18-DC175814CDF3}" type="sibTrans" cxnId="{EA6A6F3F-1945-4961-89D4-4036A780632A}">
      <dgm:prSet/>
      <dgm:spPr/>
      <dgm:t>
        <a:bodyPr/>
        <a:lstStyle/>
        <a:p>
          <a:endParaRPr lang="en-US"/>
        </a:p>
      </dgm:t>
    </dgm:pt>
    <dgm:pt modelId="{B50C7770-3AAA-45E1-9B85-C7E02FA1CEB1}">
      <dgm:prSet phldrT="[Text]" custT="1"/>
      <dgm:spPr>
        <a:xfrm>
          <a:off x="2769275" y="2570839"/>
          <a:ext cx="1067916" cy="1713893"/>
        </a:xfrm>
        <a:prstGeom prst="rect">
          <a:avLst/>
        </a:prstGeom>
        <a:noFill/>
        <a:ln>
          <a:noFill/>
        </a:ln>
        <a:effectLst/>
      </dgm:spPr>
      <dgm:t>
        <a:bodyPr/>
        <a:lstStyle/>
        <a:p>
          <a:pPr>
            <a:buNone/>
          </a:pPr>
          <a:r>
            <a:rPr kumimoji="1" lang="en-US" altLang="ja-JP" sz="1200" dirty="0">
              <a:solidFill>
                <a:srgbClr val="000000">
                  <a:hueOff val="0"/>
                  <a:satOff val="0"/>
                  <a:lumOff val="0"/>
                  <a:alphaOff val="0"/>
                </a:srgbClr>
              </a:solidFill>
              <a:latin typeface="Times New Roman"/>
              <a:ea typeface="+mn-ea"/>
              <a:cs typeface="+mn-cs"/>
            </a:rPr>
            <a:t>Harmonization of Proposals</a:t>
          </a:r>
          <a:endParaRPr kumimoji="1" lang="ja-JP" altLang="ja-JP" sz="12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Mar 2023</a:t>
          </a:r>
        </a:p>
      </dgm:t>
    </dgm:pt>
    <dgm:pt modelId="{AE6FED03-EFDB-4732-8153-6BF25F1EA385}" type="parTrans" cxnId="{DCD589E7-8D36-4453-A684-684AEDE807AB}">
      <dgm:prSet/>
      <dgm:spPr/>
      <dgm:t>
        <a:bodyPr/>
        <a:lstStyle/>
        <a:p>
          <a:endParaRPr lang="en-US"/>
        </a:p>
      </dgm:t>
    </dgm:pt>
    <dgm:pt modelId="{00FB0180-9795-46F0-B7C6-0E38CC8032F7}" type="sibTrans" cxnId="{DCD589E7-8D36-4453-A684-684AEDE807AB}">
      <dgm:prSet/>
      <dgm:spPr/>
      <dgm:t>
        <a:bodyPr/>
        <a:lstStyle/>
        <a:p>
          <a:endParaRPr lang="en-US"/>
        </a:p>
      </dgm:t>
    </dgm:pt>
    <dgm:pt modelId="{9EAAEFE8-426F-431D-B9CE-E9F78EC9978D}">
      <dgm:prSet phldrT="[Text]" custT="1"/>
      <dgm:spPr>
        <a:xfrm>
          <a:off x="3869682" y="0"/>
          <a:ext cx="865904" cy="1713893"/>
        </a:xfrm>
        <a:prstGeom prst="rect">
          <a:avLst/>
        </a:prstGeom>
        <a:noFill/>
        <a:ln>
          <a:noFill/>
        </a:ln>
        <a:effectLst/>
      </dgm:spPr>
      <dgm:t>
        <a:bodyPr/>
        <a:lstStyle/>
        <a:p>
          <a:pPr>
            <a:lnSpc>
              <a:spcPct val="100000"/>
            </a:lnSpc>
            <a:buNone/>
          </a:pPr>
          <a:r>
            <a:rPr kumimoji="1" lang="en-US" altLang="ja-JP" sz="1800" baseline="30000" dirty="0">
              <a:solidFill>
                <a:srgbClr val="000000">
                  <a:hueOff val="0"/>
                  <a:satOff val="0"/>
                  <a:lumOff val="0"/>
                  <a:alphaOff val="0"/>
                </a:srgbClr>
              </a:solidFill>
              <a:latin typeface="Times New Roman"/>
              <a:ea typeface="+mn-ea"/>
              <a:cs typeface="+mn-cs"/>
            </a:rPr>
            <a:t>Std Draft V0</a:t>
          </a:r>
        </a:p>
        <a:p>
          <a:pPr>
            <a:lnSpc>
              <a:spcPct val="90000"/>
            </a:lnSpc>
            <a:buNone/>
          </a:pPr>
          <a:r>
            <a:rPr lang="en-US" sz="1200" b="1" dirty="0">
              <a:solidFill>
                <a:srgbClr val="000000">
                  <a:hueOff val="0"/>
                  <a:satOff val="0"/>
                  <a:lumOff val="0"/>
                  <a:alphaOff val="0"/>
                </a:srgbClr>
              </a:solidFill>
              <a:latin typeface="Times New Roman"/>
              <a:ea typeface="+mn-ea"/>
              <a:cs typeface="+mn-cs"/>
            </a:rPr>
            <a:t>May 2023</a:t>
          </a:r>
        </a:p>
      </dgm:t>
    </dgm:pt>
    <dgm:pt modelId="{7CF73F7D-C3F7-478E-BFA3-6497192EC25D}" type="parTrans" cxnId="{62F978A0-2379-425D-A4C2-5CAE99F4F4F8}">
      <dgm:prSet/>
      <dgm:spPr/>
      <dgm:t>
        <a:bodyPr/>
        <a:lstStyle/>
        <a:p>
          <a:endParaRPr lang="en-US"/>
        </a:p>
      </dgm:t>
    </dgm:pt>
    <dgm:pt modelId="{979C0E01-1A56-4C4F-B3BF-0BF8F040D569}" type="sibTrans" cxnId="{62F978A0-2379-425D-A4C2-5CAE99F4F4F8}">
      <dgm:prSet/>
      <dgm:spPr/>
      <dgm:t>
        <a:bodyPr/>
        <a:lstStyle/>
        <a:p>
          <a:endParaRPr lang="en-US"/>
        </a:p>
      </dgm:t>
    </dgm:pt>
    <dgm:pt modelId="{4C7608CC-6A29-43E2-8645-CD78ADEE8E89}">
      <dgm:prSet phldrT="[Text]" custT="1"/>
      <dgm:spPr>
        <a:xfrm>
          <a:off x="4768077" y="2570839"/>
          <a:ext cx="649805"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Upload preliminary draft v1 on WG repository to revise for finalizing</a:t>
          </a:r>
          <a:r>
            <a:rPr lang="en-US" sz="1400" dirty="0">
              <a:solidFill>
                <a:srgbClr val="000000">
                  <a:hueOff val="0"/>
                  <a:satOff val="0"/>
                  <a:lumOff val="0"/>
                  <a:alphaOff val="0"/>
                </a:srgbClr>
              </a:solidFill>
              <a:latin typeface="Times New Roman"/>
              <a:ea typeface="+mn-ea"/>
              <a:cs typeface="+mn-cs"/>
            </a:rPr>
            <a:t> v1</a:t>
          </a:r>
        </a:p>
        <a:p>
          <a:pPr>
            <a:buNone/>
          </a:pPr>
          <a:r>
            <a:rPr lang="en-US" sz="1400" b="1" dirty="0">
              <a:solidFill>
                <a:srgbClr val="000000">
                  <a:hueOff val="0"/>
                  <a:satOff val="0"/>
                  <a:lumOff val="0"/>
                  <a:alphaOff val="0"/>
                </a:srgbClr>
              </a:solidFill>
              <a:latin typeface="Times New Roman"/>
              <a:ea typeface="+mn-ea"/>
              <a:cs typeface="+mn-cs"/>
            </a:rPr>
            <a:t>July2023</a:t>
          </a:r>
        </a:p>
      </dgm:t>
    </dgm:pt>
    <dgm:pt modelId="{E86CFA9D-8636-484F-832F-63A2D51B9BF6}" type="parTrans" cxnId="{F98DBDA4-0701-400F-A123-28233FFAC94B}">
      <dgm:prSet/>
      <dgm:spPr/>
      <dgm:t>
        <a:bodyPr/>
        <a:lstStyle/>
        <a:p>
          <a:endParaRPr lang="en-US"/>
        </a:p>
      </dgm:t>
    </dgm:pt>
    <dgm:pt modelId="{D8C9C8D0-A2E7-426D-9BE9-5C5DCCE3C330}" type="sibTrans" cxnId="{F98DBDA4-0701-400F-A123-28233FFAC94B}">
      <dgm:prSet/>
      <dgm:spPr/>
      <dgm:t>
        <a:bodyPr/>
        <a:lstStyle/>
        <a:p>
          <a:endParaRPr lang="en-US"/>
        </a:p>
      </dgm:t>
    </dgm:pt>
    <dgm:pt modelId="{9880BA4F-61E7-4E1B-BD6B-39021C0328C0}">
      <dgm:prSet phldrT="[Text]" custT="1"/>
      <dgm:spPr>
        <a:xfrm>
          <a:off x="5450373" y="0"/>
          <a:ext cx="983441"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WG pre-ballot</a:t>
          </a:r>
          <a:endParaRPr kumimoji="1" lang="ja-JP" altLang="en-US" sz="14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Sept 2023</a:t>
          </a:r>
        </a:p>
        <a:p>
          <a:pPr>
            <a:buNone/>
          </a:pPr>
          <a:endParaRPr lang="en-US" sz="1400" b="1" dirty="0">
            <a:solidFill>
              <a:srgbClr val="000000">
                <a:hueOff val="0"/>
                <a:satOff val="0"/>
                <a:lumOff val="0"/>
                <a:alphaOff val="0"/>
              </a:srgbClr>
            </a:solidFill>
            <a:latin typeface="Times New Roman"/>
            <a:ea typeface="+mn-ea"/>
            <a:cs typeface="+mn-cs"/>
          </a:endParaRPr>
        </a:p>
      </dgm:t>
    </dgm:pt>
    <dgm:pt modelId="{2818EC34-A887-441E-A724-D5692BC2F472}" type="parTrans" cxnId="{CF9EB180-D445-48A1-9DAD-63F5A3C9C4F5}">
      <dgm:prSet/>
      <dgm:spPr/>
      <dgm:t>
        <a:bodyPr/>
        <a:lstStyle/>
        <a:p>
          <a:endParaRPr lang="en-US"/>
        </a:p>
      </dgm:t>
    </dgm:pt>
    <dgm:pt modelId="{212C9AAD-D657-4D26-ACDD-5931933B2517}" type="sibTrans" cxnId="{CF9EB180-D445-48A1-9DAD-63F5A3C9C4F5}">
      <dgm:prSet/>
      <dgm:spPr/>
      <dgm:t>
        <a:bodyPr/>
        <a:lstStyle/>
        <a:p>
          <a:endParaRPr lang="en-US"/>
        </a:p>
      </dgm:t>
    </dgm:pt>
    <dgm:pt modelId="{99843A0B-53F4-492F-A1C4-606C611936AB}">
      <dgm:prSet phldrT="[Text]" custT="1"/>
      <dgm:spPr>
        <a:xfrm>
          <a:off x="6466305" y="2570839"/>
          <a:ext cx="828593"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Comments and resolution for pre-ballot.</a:t>
          </a:r>
          <a:endParaRPr kumimoji="1" lang="ja-JP" altLang="en-US" sz="14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Nov 2023</a:t>
          </a:r>
        </a:p>
      </dgm:t>
    </dgm:pt>
    <dgm:pt modelId="{8DA9713C-21C3-4C81-B23C-3116BE803DF7}" type="parTrans" cxnId="{B7697863-4518-49A6-A30C-182E8B77355E}">
      <dgm:prSet/>
      <dgm:spPr/>
      <dgm:t>
        <a:bodyPr/>
        <a:lstStyle/>
        <a:p>
          <a:endParaRPr lang="en-US"/>
        </a:p>
      </dgm:t>
    </dgm:pt>
    <dgm:pt modelId="{B5680C0F-8143-402C-AAC5-8E27D19DD8B4}" type="sibTrans" cxnId="{B7697863-4518-49A6-A30C-182E8B77355E}">
      <dgm:prSet/>
      <dgm:spPr/>
      <dgm:t>
        <a:bodyPr/>
        <a:lstStyle/>
        <a:p>
          <a:endParaRPr lang="en-US"/>
        </a:p>
      </dgm:t>
    </dgm:pt>
    <dgm:pt modelId="{367F234A-7AB3-4369-A5A7-EB665D677DC4}">
      <dgm:prSet phldrT="[Text]" custT="1"/>
      <dgm:spPr>
        <a:xfrm>
          <a:off x="7327388" y="0"/>
          <a:ext cx="1119757"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WG letter ballot (LB)</a:t>
          </a:r>
          <a:endParaRPr kumimoji="1" lang="ja-JP" altLang="ja-JP" sz="14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Jan. 2024</a:t>
          </a:r>
        </a:p>
      </dgm:t>
    </dgm:pt>
    <dgm:pt modelId="{63B0CB21-DD99-4BE7-AD92-90CBB9333A80}" type="parTrans" cxnId="{D5D31451-BB04-4125-9D72-263A283DF8FD}">
      <dgm:prSet/>
      <dgm:spPr/>
      <dgm:t>
        <a:bodyPr/>
        <a:lstStyle/>
        <a:p>
          <a:endParaRPr lang="en-US"/>
        </a:p>
      </dgm:t>
    </dgm:pt>
    <dgm:pt modelId="{A2BB8D1F-8186-45AD-8AE1-9B7810B9E048}" type="sibTrans" cxnId="{D5D31451-BB04-4125-9D72-263A283DF8FD}">
      <dgm:prSet/>
      <dgm:spPr/>
      <dgm:t>
        <a:bodyPr/>
        <a:lstStyle/>
        <a:p>
          <a:endParaRPr lang="en-US"/>
        </a:p>
      </dgm:t>
    </dgm:pt>
    <dgm:pt modelId="{002A2C86-8C1E-4E4E-AB7C-EB4B095978A4}">
      <dgm:prSet phldrT="[Text]" custT="1"/>
      <dgm:spPr>
        <a:xfrm>
          <a:off x="8479636" y="2570839"/>
          <a:ext cx="823998" cy="1713893"/>
        </a:xfrm>
        <a:prstGeom prst="rect">
          <a:avLst/>
        </a:prstGeom>
        <a:noFill/>
        <a:ln>
          <a:noFill/>
        </a:ln>
        <a:effectLst/>
      </dgm:spPr>
      <dgm:t>
        <a:bodyPr/>
        <a:lstStyle/>
        <a:p>
          <a:pPr>
            <a:buNone/>
          </a:pPr>
          <a:r>
            <a:rPr lang="en-US" sz="1400" dirty="0" err="1">
              <a:solidFill>
                <a:srgbClr val="000000">
                  <a:hueOff val="0"/>
                  <a:satOff val="0"/>
                  <a:lumOff val="0"/>
                  <a:alphaOff val="0"/>
                </a:srgbClr>
              </a:solidFill>
              <a:latin typeface="Times New Roman"/>
              <a:ea typeface="+mn-ea"/>
              <a:cs typeface="+mn-cs"/>
            </a:rPr>
            <a:t>Revcom</a:t>
          </a:r>
          <a:r>
            <a:rPr lang="en-US" sz="1400" dirty="0">
              <a:solidFill>
                <a:srgbClr val="000000">
                  <a:hueOff val="0"/>
                  <a:satOff val="0"/>
                  <a:lumOff val="0"/>
                  <a:alphaOff val="0"/>
                </a:srgbClr>
              </a:solidFill>
              <a:latin typeface="Times New Roman"/>
              <a:ea typeface="+mn-ea"/>
              <a:cs typeface="+mn-cs"/>
            </a:rPr>
            <a:t> Approve   </a:t>
          </a:r>
        </a:p>
        <a:p>
          <a:pPr>
            <a:buNone/>
          </a:pPr>
          <a:r>
            <a:rPr lang="en-US" sz="1400" b="1" dirty="0">
              <a:solidFill>
                <a:srgbClr val="000000">
                  <a:hueOff val="0"/>
                  <a:satOff val="0"/>
                  <a:lumOff val="0"/>
                  <a:alphaOff val="0"/>
                </a:srgbClr>
              </a:solidFill>
              <a:latin typeface="Times New Roman"/>
              <a:ea typeface="+mn-ea"/>
              <a:cs typeface="+mn-cs"/>
            </a:rPr>
            <a:t>Jul 2024</a:t>
          </a:r>
        </a:p>
      </dgm:t>
    </dgm:pt>
    <dgm:pt modelId="{B0500FE2-5315-4EA7-8D5D-B3E890D78225}" type="parTrans" cxnId="{7638088C-596B-4DAE-9B5D-6FC966CEE10C}">
      <dgm:prSet/>
      <dgm:spPr/>
      <dgm:t>
        <a:bodyPr/>
        <a:lstStyle/>
        <a:p>
          <a:endParaRPr lang="en-US"/>
        </a:p>
      </dgm:t>
    </dgm:pt>
    <dgm:pt modelId="{89DC4A5A-2D32-4A6A-A475-4EA9845BFB62}" type="sibTrans" cxnId="{7638088C-596B-4DAE-9B5D-6FC966CEE10C}">
      <dgm:prSet/>
      <dgm:spPr/>
      <dgm:t>
        <a:bodyPr/>
        <a:lstStyle/>
        <a:p>
          <a:endParaRPr lang="en-US"/>
        </a:p>
      </dgm:t>
    </dgm:pt>
    <dgm:pt modelId="{3580F773-BCAF-4FA7-BF10-B20FEAAF3FE4}" type="pres">
      <dgm:prSet presAssocID="{2114E1D0-A775-4679-95F0-6F8A341793A3}" presName="Name0" presStyleCnt="0">
        <dgm:presLayoutVars>
          <dgm:dir/>
          <dgm:resizeHandles val="exact"/>
        </dgm:presLayoutVars>
      </dgm:prSet>
      <dgm:spPr/>
    </dgm:pt>
    <dgm:pt modelId="{5ED3D1B5-084D-4D4B-9A8B-4C97709F6D4C}" type="pres">
      <dgm:prSet presAssocID="{2114E1D0-A775-4679-95F0-6F8A341793A3}" presName="arrow" presStyleLbl="bgShp" presStyleIdx="0" presStyleCnt="1" custLinFactNeighborY="-4985"/>
      <dgm:spPr>
        <a:xfrm>
          <a:off x="0" y="1285419"/>
          <a:ext cx="10340340" cy="1713893"/>
        </a:xfrm>
        <a:prstGeom prst="notchedRightArrow">
          <a:avLst/>
        </a:prstGeom>
        <a:solidFill>
          <a:srgbClr val="3333CC">
            <a:tint val="40000"/>
            <a:hueOff val="0"/>
            <a:satOff val="0"/>
            <a:lumOff val="0"/>
            <a:alphaOff val="0"/>
          </a:srgbClr>
        </a:solidFill>
        <a:ln>
          <a:noFill/>
        </a:ln>
        <a:effectLst/>
      </dgm:spPr>
    </dgm:pt>
    <dgm:pt modelId="{AAC62B1C-EA7C-456D-B3F9-5EAAC55B296E}" type="pres">
      <dgm:prSet presAssocID="{2114E1D0-A775-4679-95F0-6F8A341793A3}" presName="points" presStyleCnt="0"/>
      <dgm:spPr/>
    </dgm:pt>
    <dgm:pt modelId="{B039B899-D1E9-4AF6-9470-44FD5691F9CB}" type="pres">
      <dgm:prSet presAssocID="{76B52305-50BB-4E49-9DF2-BDE525C0E3A0}" presName="compositeA" presStyleCnt="0"/>
      <dgm:spPr/>
    </dgm:pt>
    <dgm:pt modelId="{B8ED4E93-E692-4BEF-82CD-1823BEBE92CE}" type="pres">
      <dgm:prSet presAssocID="{76B52305-50BB-4E49-9DF2-BDE525C0E3A0}" presName="textA" presStyleLbl="revTx" presStyleIdx="0" presStyleCnt="10" custScaleX="198718">
        <dgm:presLayoutVars>
          <dgm:bulletEnabled val="1"/>
        </dgm:presLayoutVars>
      </dgm:prSet>
      <dgm:spPr/>
    </dgm:pt>
    <dgm:pt modelId="{3BB2CCC1-E6C9-4883-B630-A1033B3E0DAB}" type="pres">
      <dgm:prSet presAssocID="{76B52305-50BB-4E49-9DF2-BDE525C0E3A0}" presName="circleA" presStyleLbl="node1" presStyleIdx="0" presStyleCnt="10"/>
      <dgm:spPr>
        <a:xfrm>
          <a:off x="113336" y="1928129"/>
          <a:ext cx="428473" cy="428473"/>
        </a:xfrm>
        <a:prstGeom prst="ellipse">
          <a:avLst/>
        </a:prstGeom>
        <a:solidFill>
          <a:srgbClr val="3333CC">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2411FD11-4891-4F1B-BCEB-F5915EAEC110}" type="pres">
      <dgm:prSet presAssocID="{76B52305-50BB-4E49-9DF2-BDE525C0E3A0}" presName="spaceA" presStyleCnt="0"/>
      <dgm:spPr/>
    </dgm:pt>
    <dgm:pt modelId="{BA327B5E-B571-4214-95E2-DF30CF20A88F}" type="pres">
      <dgm:prSet presAssocID="{26BA1C25-BF63-4F5B-B634-3689C3571887}" presName="space" presStyleCnt="0"/>
      <dgm:spPr/>
    </dgm:pt>
    <dgm:pt modelId="{C0ABD937-19A4-4E25-ADEB-161D2483865E}" type="pres">
      <dgm:prSet presAssocID="{48275573-B8CA-4E52-BE68-B15364EBE180}" presName="compositeB" presStyleCnt="0"/>
      <dgm:spPr/>
    </dgm:pt>
    <dgm:pt modelId="{3E473293-C58E-4214-B240-CD463B02D9AE}" type="pres">
      <dgm:prSet presAssocID="{48275573-B8CA-4E52-BE68-B15364EBE180}" presName="textB" presStyleLbl="revTx" presStyleIdx="1" presStyleCnt="10" custScaleX="214676" custLinFactNeighborX="-56504">
        <dgm:presLayoutVars>
          <dgm:bulletEnabled val="1"/>
        </dgm:presLayoutVars>
      </dgm:prSet>
      <dgm:spPr/>
    </dgm:pt>
    <dgm:pt modelId="{197C936F-2DF8-4315-9A24-FDA0667A3BDF}" type="pres">
      <dgm:prSet presAssocID="{48275573-B8CA-4E52-BE68-B15364EBE180}" presName="circleB" presStyleLbl="node1" presStyleIdx="1" presStyleCnt="10" custLinFactNeighborX="-81216"/>
      <dgm:spPr>
        <a:xfrm>
          <a:off x="941328" y="1928129"/>
          <a:ext cx="428473" cy="428473"/>
        </a:xfrm>
        <a:prstGeom prst="ellipse">
          <a:avLst/>
        </a:prstGeom>
        <a:solidFill>
          <a:srgbClr val="3333CC">
            <a:hueOff val="-1600000"/>
            <a:satOff val="-6667"/>
            <a:lumOff val="5556"/>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1C053095-1BAC-4A6B-B3C4-B9559AEDB4C6}" type="pres">
      <dgm:prSet presAssocID="{48275573-B8CA-4E52-BE68-B15364EBE180}" presName="spaceB" presStyleCnt="0"/>
      <dgm:spPr/>
    </dgm:pt>
    <dgm:pt modelId="{DB1E10CC-C190-4735-B4F8-D8B24B7832B3}" type="pres">
      <dgm:prSet presAssocID="{EEC965C9-B1E0-44FF-9FBF-F0C299D146D1}" presName="space" presStyleCnt="0"/>
      <dgm:spPr/>
    </dgm:pt>
    <dgm:pt modelId="{90C11E13-E181-4A22-8180-E4F551C26141}" type="pres">
      <dgm:prSet presAssocID="{2A536067-5E44-4867-B051-27855C39E283}" presName="compositeA" presStyleCnt="0"/>
      <dgm:spPr/>
    </dgm:pt>
    <dgm:pt modelId="{25C6237C-6171-47DF-AAD1-4CA6EB314D32}" type="pres">
      <dgm:prSet presAssocID="{2A536067-5E44-4867-B051-27855C39E283}" presName="textA" presStyleLbl="revTx" presStyleIdx="2" presStyleCnt="10" custScaleX="192181" custLinFactX="-37582" custLinFactNeighborX="-100000" custLinFactNeighborY="793">
        <dgm:presLayoutVars>
          <dgm:bulletEnabled val="1"/>
        </dgm:presLayoutVars>
      </dgm:prSet>
      <dgm:spPr/>
    </dgm:pt>
    <dgm:pt modelId="{E422D386-843F-4630-AE02-DC9104B57C87}" type="pres">
      <dgm:prSet presAssocID="{2A536067-5E44-4867-B051-27855C39E283}" presName="circleA" presStyleLbl="node1" presStyleIdx="2" presStyleCnt="10" custScaleX="100233" custScaleY="89847" custLinFactNeighborX="20264" custLinFactNeighborY="-478"/>
      <dgm:spPr>
        <a:xfrm>
          <a:off x="1983483" y="1928129"/>
          <a:ext cx="428473" cy="428473"/>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9F7F6083-80B1-4EB9-879A-9982D0178C04}" type="pres">
      <dgm:prSet presAssocID="{2A536067-5E44-4867-B051-27855C39E283}" presName="spaceA" presStyleCnt="0"/>
      <dgm:spPr/>
    </dgm:pt>
    <dgm:pt modelId="{6891489B-E8E8-4442-8703-46C022AD6037}" type="pres">
      <dgm:prSet presAssocID="{3A69E857-85B5-49C7-9E18-DC175814CDF3}" presName="space" presStyleCnt="0"/>
      <dgm:spPr/>
    </dgm:pt>
    <dgm:pt modelId="{45E8C66A-D9A3-461D-9303-D86037860ADD}" type="pres">
      <dgm:prSet presAssocID="{B50C7770-3AAA-45E1-9B85-C7E02FA1CEB1}" presName="compositeB" presStyleCnt="0"/>
      <dgm:spPr/>
    </dgm:pt>
    <dgm:pt modelId="{C4F307F0-6E82-4F15-87E4-1A3C82537C41}" type="pres">
      <dgm:prSet presAssocID="{B50C7770-3AAA-45E1-9B85-C7E02FA1CEB1}" presName="textB" presStyleLbl="revTx" presStyleIdx="3" presStyleCnt="10" custScaleX="194353" custScaleY="98928" custLinFactX="-99051" custLinFactNeighborX="-100000" custLinFactNeighborY="-1781">
        <dgm:presLayoutVars>
          <dgm:bulletEnabled val="1"/>
        </dgm:presLayoutVars>
      </dgm:prSet>
      <dgm:spPr/>
    </dgm:pt>
    <dgm:pt modelId="{01120116-719B-4992-859E-7E99317DF6F1}" type="pres">
      <dgm:prSet presAssocID="{B50C7770-3AAA-45E1-9B85-C7E02FA1CEB1}" presName="circleB" presStyleLbl="node1" presStyleIdx="3" presStyleCnt="10" custLinFactNeighborX="-43454" custLinFactNeighborY="-6830"/>
      <dgm:spPr>
        <a:xfrm>
          <a:off x="3088997" y="1928129"/>
          <a:ext cx="428473" cy="428473"/>
        </a:xfrm>
        <a:prstGeom prst="ellipse">
          <a:avLst/>
        </a:prstGeom>
        <a:solidFill>
          <a:srgbClr val="3333CC">
            <a:hueOff val="-4800000"/>
            <a:satOff val="-20001"/>
            <a:lumOff val="16667"/>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17610B25-70C5-4ABD-A8D9-CAD0CD38EF19}" type="pres">
      <dgm:prSet presAssocID="{B50C7770-3AAA-45E1-9B85-C7E02FA1CEB1}" presName="spaceB" presStyleCnt="0"/>
      <dgm:spPr/>
    </dgm:pt>
    <dgm:pt modelId="{38589921-3445-4E10-8EE8-46EAAE92DBB6}" type="pres">
      <dgm:prSet presAssocID="{00FB0180-9795-46F0-B7C6-0E38CC8032F7}" presName="space" presStyleCnt="0"/>
      <dgm:spPr/>
    </dgm:pt>
    <dgm:pt modelId="{174335EE-FE9C-46F2-A493-1CD7D7D5E142}" type="pres">
      <dgm:prSet presAssocID="{9EAAEFE8-426F-431D-B9CE-E9F78EC9978D}" presName="compositeA" presStyleCnt="0"/>
      <dgm:spPr/>
    </dgm:pt>
    <dgm:pt modelId="{8D05786B-D0E7-4C07-8767-96EF58749C2B}" type="pres">
      <dgm:prSet presAssocID="{9EAAEFE8-426F-431D-B9CE-E9F78EC9978D}" presName="textA" presStyleLbl="revTx" presStyleIdx="4" presStyleCnt="10" custScaleX="224684" custScaleY="96896" custLinFactX="-100000" custLinFactNeighborX="-145141" custLinFactNeighborY="5623">
        <dgm:presLayoutVars>
          <dgm:bulletEnabled val="1"/>
        </dgm:presLayoutVars>
      </dgm:prSet>
      <dgm:spPr/>
    </dgm:pt>
    <dgm:pt modelId="{1B97E0B9-8A63-4AB3-9DAD-20983A4CD0BC}" type="pres">
      <dgm:prSet presAssocID="{9EAAEFE8-426F-431D-B9CE-E9F78EC9978D}" presName="circleA" presStyleLbl="node1" presStyleIdx="4" presStyleCnt="10" custLinFactX="-30747" custLinFactNeighborX="-100000" custLinFactNeighborY="-1957"/>
      <dgm:spPr>
        <a:xfrm>
          <a:off x="4088398" y="1928129"/>
          <a:ext cx="428473" cy="428473"/>
        </a:xfrm>
        <a:prstGeom prst="ellipse">
          <a:avLst/>
        </a:prstGeom>
        <a:solidFill>
          <a:srgbClr val="3333CC">
            <a:hueOff val="-6400000"/>
            <a:satOff val="-26668"/>
            <a:lumOff val="22223"/>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92FA3763-9A40-4E7C-AAF1-F8502B2AAA5A}" type="pres">
      <dgm:prSet presAssocID="{9EAAEFE8-426F-431D-B9CE-E9F78EC9978D}" presName="spaceA" presStyleCnt="0"/>
      <dgm:spPr/>
    </dgm:pt>
    <dgm:pt modelId="{DC98DD16-348A-4729-BA88-B77C4A8B1685}" type="pres">
      <dgm:prSet presAssocID="{979C0E01-1A56-4C4F-B3BF-0BF8F040D569}" presName="space" presStyleCnt="0"/>
      <dgm:spPr/>
    </dgm:pt>
    <dgm:pt modelId="{BA3941DB-DCD0-48F5-B64E-3A6AAF8EE363}" type="pres">
      <dgm:prSet presAssocID="{4C7608CC-6A29-43E2-8645-CD78ADEE8E89}" presName="compositeB" presStyleCnt="0"/>
      <dgm:spPr/>
    </dgm:pt>
    <dgm:pt modelId="{1CC79535-0F81-4CFE-8ACA-E7E6D796884A}" type="pres">
      <dgm:prSet presAssocID="{4C7608CC-6A29-43E2-8645-CD78ADEE8E89}" presName="textB" presStyleLbl="revTx" presStyleIdx="5" presStyleCnt="10" custScaleX="294073" custLinFactX="-171655" custLinFactNeighborX="-200000" custLinFactNeighborY="-3297">
        <dgm:presLayoutVars>
          <dgm:bulletEnabled val="1"/>
        </dgm:presLayoutVars>
      </dgm:prSet>
      <dgm:spPr/>
    </dgm:pt>
    <dgm:pt modelId="{9274AD82-2A5D-4DDD-AA45-AB5FA2B78337}" type="pres">
      <dgm:prSet presAssocID="{4C7608CC-6A29-43E2-8645-CD78ADEE8E89}" presName="circleB" presStyleLbl="node1" presStyleIdx="5" presStyleCnt="10" custLinFactX="-17650" custLinFactNeighborX="-100000" custLinFactNeighborY="-2727"/>
      <dgm:spPr>
        <a:xfrm>
          <a:off x="4878743" y="1928129"/>
          <a:ext cx="428473" cy="428473"/>
        </a:xfrm>
        <a:prstGeom prst="ellipse">
          <a:avLst/>
        </a:prstGeom>
        <a:solidFill>
          <a:srgbClr val="3333CC">
            <a:hueOff val="-8000001"/>
            <a:satOff val="-33335"/>
            <a:lumOff val="2777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D786323C-E3FA-4AE7-BC80-78D74AF84FC4}" type="pres">
      <dgm:prSet presAssocID="{4C7608CC-6A29-43E2-8645-CD78ADEE8E89}" presName="spaceB" presStyleCnt="0"/>
      <dgm:spPr/>
    </dgm:pt>
    <dgm:pt modelId="{CC2F1EF9-FCA2-44B7-8E10-13B9AACE238C}" type="pres">
      <dgm:prSet presAssocID="{D8C9C8D0-A2E7-426D-9BE9-5C5DCCE3C330}" presName="space" presStyleCnt="0"/>
      <dgm:spPr/>
    </dgm:pt>
    <dgm:pt modelId="{3D403549-A01A-41A7-A162-0D573C42B11D}" type="pres">
      <dgm:prSet presAssocID="{9880BA4F-61E7-4E1B-BD6B-39021C0328C0}" presName="compositeA" presStyleCnt="0"/>
      <dgm:spPr/>
    </dgm:pt>
    <dgm:pt modelId="{BEB2A09E-EA23-425C-A836-26374AABB1E2}" type="pres">
      <dgm:prSet presAssocID="{9880BA4F-61E7-4E1B-BD6B-39021C0328C0}" presName="textA" presStyleLbl="revTx" presStyleIdx="6" presStyleCnt="10" custScaleX="180944" custScaleY="81494" custLinFactX="-157893" custLinFactY="64171" custLinFactNeighborX="-200000" custLinFactNeighborY="100000">
        <dgm:presLayoutVars>
          <dgm:bulletEnabled val="1"/>
        </dgm:presLayoutVars>
      </dgm:prSet>
      <dgm:spPr/>
    </dgm:pt>
    <dgm:pt modelId="{3DFAC0D4-B585-416E-BA8C-03C5D13220CE}" type="pres">
      <dgm:prSet presAssocID="{9880BA4F-61E7-4E1B-BD6B-39021C0328C0}" presName="circleA" presStyleLbl="node1" presStyleIdx="6" presStyleCnt="10" custLinFactX="-100000" custLinFactNeighborX="-111645" custLinFactNeighborY="18209"/>
      <dgm:spPr>
        <a:xfrm>
          <a:off x="5727857" y="1928129"/>
          <a:ext cx="428473" cy="428473"/>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0852A60F-3AC4-43A2-A4E0-3BF0EB2B3B82}" type="pres">
      <dgm:prSet presAssocID="{9880BA4F-61E7-4E1B-BD6B-39021C0328C0}" presName="spaceA" presStyleCnt="0"/>
      <dgm:spPr/>
    </dgm:pt>
    <dgm:pt modelId="{F6CBDBA2-FA62-4317-B67F-A679685D13BE}" type="pres">
      <dgm:prSet presAssocID="{212C9AAD-D657-4D26-ACDD-5931933B2517}" presName="space" presStyleCnt="0"/>
      <dgm:spPr/>
    </dgm:pt>
    <dgm:pt modelId="{190E020B-1A38-4FCB-88DB-E35FECC5C075}" type="pres">
      <dgm:prSet presAssocID="{99843A0B-53F4-492F-A1C4-606C611936AB}" presName="compositeB" presStyleCnt="0"/>
      <dgm:spPr/>
    </dgm:pt>
    <dgm:pt modelId="{533992D1-C78E-4C92-ACF8-22B79D156885}" type="pres">
      <dgm:prSet presAssocID="{99843A0B-53F4-492F-A1C4-606C611936AB}" presName="textB" presStyleLbl="revTx" presStyleIdx="7" presStyleCnt="10" custScaleX="198308" custLinFactX="-190528" custLinFactY="-79985" custLinFactNeighborX="-200000" custLinFactNeighborY="-100000">
        <dgm:presLayoutVars>
          <dgm:bulletEnabled val="1"/>
        </dgm:presLayoutVars>
      </dgm:prSet>
      <dgm:spPr/>
    </dgm:pt>
    <dgm:pt modelId="{5A703FB3-1B09-4F5D-8E28-0259DD2BFFBB}" type="pres">
      <dgm:prSet presAssocID="{99843A0B-53F4-492F-A1C4-606C611936AB}" presName="circleB" presStyleLbl="node1" presStyleIdx="7" presStyleCnt="10" custLinFactNeighborX="-32969" custLinFactNeighborY="-2522"/>
      <dgm:spPr>
        <a:xfrm>
          <a:off x="6666365" y="1928129"/>
          <a:ext cx="428473" cy="428473"/>
        </a:xfrm>
        <a:prstGeom prst="ellipse">
          <a:avLst/>
        </a:prstGeom>
        <a:solidFill>
          <a:srgbClr val="3333CC">
            <a:hueOff val="-11200000"/>
            <a:satOff val="-46669"/>
            <a:lumOff val="3889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1A7B16B1-B131-44F8-9A33-6260A3BA0835}" type="pres">
      <dgm:prSet presAssocID="{99843A0B-53F4-492F-A1C4-606C611936AB}" presName="spaceB" presStyleCnt="0"/>
      <dgm:spPr/>
    </dgm:pt>
    <dgm:pt modelId="{6CE5E1FC-972E-4939-8814-D211D16E5236}" type="pres">
      <dgm:prSet presAssocID="{B5680C0F-8143-402C-AAC5-8E27D19DD8B4}" presName="space" presStyleCnt="0"/>
      <dgm:spPr/>
    </dgm:pt>
    <dgm:pt modelId="{BD3EB117-5913-4FF8-BD9E-09BFE695C0BD}" type="pres">
      <dgm:prSet presAssocID="{367F234A-7AB3-4369-A5A7-EB665D677DC4}" presName="compositeA" presStyleCnt="0"/>
      <dgm:spPr/>
    </dgm:pt>
    <dgm:pt modelId="{536F4314-26E5-4F07-8D07-2DD6E7E234A7}" type="pres">
      <dgm:prSet presAssocID="{367F234A-7AB3-4369-A5A7-EB665D677DC4}" presName="textA" presStyleLbl="revTx" presStyleIdx="8" presStyleCnt="10" custScaleX="172322" custLinFactX="-195946" custLinFactY="51673" custLinFactNeighborX="-200000" custLinFactNeighborY="100000">
        <dgm:presLayoutVars>
          <dgm:bulletEnabled val="1"/>
        </dgm:presLayoutVars>
      </dgm:prSet>
      <dgm:spPr/>
    </dgm:pt>
    <dgm:pt modelId="{49180514-5299-44DE-8924-B99464286F34}" type="pres">
      <dgm:prSet presAssocID="{367F234A-7AB3-4369-A5A7-EB665D677DC4}" presName="circleA" presStyleLbl="node1" presStyleIdx="8" presStyleCnt="10" custLinFactNeighborX="-81750" custLinFactNeighborY="-2727"/>
      <dgm:spPr>
        <a:xfrm>
          <a:off x="7673031" y="1928129"/>
          <a:ext cx="428473" cy="428473"/>
        </a:xfrm>
        <a:prstGeom prst="ellipse">
          <a:avLst/>
        </a:prstGeom>
        <a:solidFill>
          <a:srgbClr val="3333CC">
            <a:hueOff val="-12800000"/>
            <a:satOff val="-53336"/>
            <a:lumOff val="44445"/>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7D14BBC9-B79F-4E3D-B4D4-E9F7345D5781}" type="pres">
      <dgm:prSet presAssocID="{367F234A-7AB3-4369-A5A7-EB665D677DC4}" presName="spaceA" presStyleCnt="0"/>
      <dgm:spPr/>
    </dgm:pt>
    <dgm:pt modelId="{8E75AE9C-DF9E-49C5-9D4B-445C549866D4}" type="pres">
      <dgm:prSet presAssocID="{A2BB8D1F-8186-45AD-8AE1-9B7810B9E048}" presName="space" presStyleCnt="0"/>
      <dgm:spPr/>
    </dgm:pt>
    <dgm:pt modelId="{C4A459AB-D67C-4A2B-BF99-0FA8147ADBCD}" type="pres">
      <dgm:prSet presAssocID="{002A2C86-8C1E-4E4E-AB7C-EB4B095978A4}" presName="compositeB" presStyleCnt="0"/>
      <dgm:spPr/>
    </dgm:pt>
    <dgm:pt modelId="{AC0E22F8-2719-4E28-A56D-F0E730E9EE7B}" type="pres">
      <dgm:prSet presAssocID="{002A2C86-8C1E-4E4E-AB7C-EB4B095978A4}" presName="textB" presStyleLbl="revTx" presStyleIdx="9" presStyleCnt="10" custScaleX="168552" custLinFactX="47017" custLinFactY="-52588" custLinFactNeighborX="100000" custLinFactNeighborY="-100000">
        <dgm:presLayoutVars>
          <dgm:bulletEnabled val="1"/>
        </dgm:presLayoutVars>
      </dgm:prSet>
      <dgm:spPr/>
    </dgm:pt>
    <dgm:pt modelId="{29685473-F6F0-4A7C-B6D7-24CF95A5E9D1}" type="pres">
      <dgm:prSet presAssocID="{002A2C86-8C1E-4E4E-AB7C-EB4B095978A4}" presName="circleB" presStyleLbl="node1" presStyleIdx="9" presStyleCnt="10" custLinFactX="-20057" custLinFactNeighborX="-100000" custLinFactNeighborY="-9517"/>
      <dgm:spPr>
        <a:xfrm>
          <a:off x="8677399" y="1928129"/>
          <a:ext cx="428473" cy="428473"/>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B7BEEEF6-FD78-42D8-BFC8-A02D732FF28C}" type="pres">
      <dgm:prSet presAssocID="{002A2C86-8C1E-4E4E-AB7C-EB4B095978A4}" presName="spaceB" presStyleCnt="0"/>
      <dgm:spPr/>
    </dgm:pt>
  </dgm:ptLst>
  <dgm:cxnLst>
    <dgm:cxn modelId="{06BA3A08-9456-424E-ABC9-39F349A6F457}" type="presOf" srcId="{4C7608CC-6A29-43E2-8645-CD78ADEE8E89}" destId="{1CC79535-0F81-4CFE-8ACA-E7E6D796884A}" srcOrd="0" destOrd="0" presId="urn:microsoft.com/office/officeart/2005/8/layout/hProcess11"/>
    <dgm:cxn modelId="{280DA524-98CA-49E1-93FF-1F9602245927}" type="presOf" srcId="{9880BA4F-61E7-4E1B-BD6B-39021C0328C0}" destId="{BEB2A09E-EA23-425C-A836-26374AABB1E2}" srcOrd="0" destOrd="0" presId="urn:microsoft.com/office/officeart/2005/8/layout/hProcess11"/>
    <dgm:cxn modelId="{68702F26-9A50-4319-9D01-CC71268AC7EB}" type="presOf" srcId="{76B52305-50BB-4E49-9DF2-BDE525C0E3A0}" destId="{B8ED4E93-E692-4BEF-82CD-1823BEBE92CE}" srcOrd="0" destOrd="0" presId="urn:microsoft.com/office/officeart/2005/8/layout/hProcess11"/>
    <dgm:cxn modelId="{6775DD2D-419F-40AE-B7CA-70426CE4A0EC}" type="presOf" srcId="{99843A0B-53F4-492F-A1C4-606C611936AB}" destId="{533992D1-C78E-4C92-ACF8-22B79D156885}" srcOrd="0" destOrd="0" presId="urn:microsoft.com/office/officeart/2005/8/layout/hProcess11"/>
    <dgm:cxn modelId="{3000B139-2344-4F0F-A991-27D524B11A00}" srcId="{2114E1D0-A775-4679-95F0-6F8A341793A3}" destId="{76B52305-50BB-4E49-9DF2-BDE525C0E3A0}" srcOrd="0" destOrd="0" parTransId="{1B19BF8A-356F-4542-A3A0-7A77085A2AED}" sibTransId="{26BA1C25-BF63-4F5B-B634-3689C3571887}"/>
    <dgm:cxn modelId="{EA6A6F3F-1945-4961-89D4-4036A780632A}" srcId="{2114E1D0-A775-4679-95F0-6F8A341793A3}" destId="{2A536067-5E44-4867-B051-27855C39E283}" srcOrd="2" destOrd="0" parTransId="{6BD3A45D-81FF-4CA3-8981-695F7F780FEC}" sibTransId="{3A69E857-85B5-49C7-9E18-DC175814CDF3}"/>
    <dgm:cxn modelId="{B7697863-4518-49A6-A30C-182E8B77355E}" srcId="{2114E1D0-A775-4679-95F0-6F8A341793A3}" destId="{99843A0B-53F4-492F-A1C4-606C611936AB}" srcOrd="7" destOrd="0" parTransId="{8DA9713C-21C3-4C81-B23C-3116BE803DF7}" sibTransId="{B5680C0F-8143-402C-AAC5-8E27D19DD8B4}"/>
    <dgm:cxn modelId="{D3E58B46-EEAD-4498-9301-D4BE21B77217}" type="presOf" srcId="{48275573-B8CA-4E52-BE68-B15364EBE180}" destId="{3E473293-C58E-4214-B240-CD463B02D9AE}" srcOrd="0" destOrd="0" presId="urn:microsoft.com/office/officeart/2005/8/layout/hProcess11"/>
    <dgm:cxn modelId="{D5D31451-BB04-4125-9D72-263A283DF8FD}" srcId="{2114E1D0-A775-4679-95F0-6F8A341793A3}" destId="{367F234A-7AB3-4369-A5A7-EB665D677DC4}" srcOrd="8" destOrd="0" parTransId="{63B0CB21-DD99-4BE7-AD92-90CBB9333A80}" sibTransId="{A2BB8D1F-8186-45AD-8AE1-9B7810B9E048}"/>
    <dgm:cxn modelId="{CF9EB180-D445-48A1-9DAD-63F5A3C9C4F5}" srcId="{2114E1D0-A775-4679-95F0-6F8A341793A3}" destId="{9880BA4F-61E7-4E1B-BD6B-39021C0328C0}" srcOrd="6" destOrd="0" parTransId="{2818EC34-A887-441E-A724-D5692BC2F472}" sibTransId="{212C9AAD-D657-4D26-ACDD-5931933B2517}"/>
    <dgm:cxn modelId="{7638088C-596B-4DAE-9B5D-6FC966CEE10C}" srcId="{2114E1D0-A775-4679-95F0-6F8A341793A3}" destId="{002A2C86-8C1E-4E4E-AB7C-EB4B095978A4}" srcOrd="9" destOrd="0" parTransId="{B0500FE2-5315-4EA7-8D5D-B3E890D78225}" sibTransId="{89DC4A5A-2D32-4A6A-A475-4EA9845BFB62}"/>
    <dgm:cxn modelId="{D3000A94-1448-4573-A0A9-0469C2CE498D}" type="presOf" srcId="{2A536067-5E44-4867-B051-27855C39E283}" destId="{25C6237C-6171-47DF-AAD1-4CA6EB314D32}" srcOrd="0" destOrd="0" presId="urn:microsoft.com/office/officeart/2005/8/layout/hProcess11"/>
    <dgm:cxn modelId="{5D757F98-7ACC-4BAE-B2CD-C19BF8C27010}" type="presOf" srcId="{9EAAEFE8-426F-431D-B9CE-E9F78EC9978D}" destId="{8D05786B-D0E7-4C07-8767-96EF58749C2B}" srcOrd="0" destOrd="0" presId="urn:microsoft.com/office/officeart/2005/8/layout/hProcess11"/>
    <dgm:cxn modelId="{49856F9F-8486-4F0F-A442-A4CEBEF9DEA5}" type="presOf" srcId="{367F234A-7AB3-4369-A5A7-EB665D677DC4}" destId="{536F4314-26E5-4F07-8D07-2DD6E7E234A7}" srcOrd="0" destOrd="0" presId="urn:microsoft.com/office/officeart/2005/8/layout/hProcess11"/>
    <dgm:cxn modelId="{34EC21A0-8940-415A-B89A-3CFE8B391513}" srcId="{2114E1D0-A775-4679-95F0-6F8A341793A3}" destId="{48275573-B8CA-4E52-BE68-B15364EBE180}" srcOrd="1" destOrd="0" parTransId="{C80168DF-C645-4A14-B5C4-14EBB8CE7237}" sibTransId="{EEC965C9-B1E0-44FF-9FBF-F0C299D146D1}"/>
    <dgm:cxn modelId="{62F978A0-2379-425D-A4C2-5CAE99F4F4F8}" srcId="{2114E1D0-A775-4679-95F0-6F8A341793A3}" destId="{9EAAEFE8-426F-431D-B9CE-E9F78EC9978D}" srcOrd="4" destOrd="0" parTransId="{7CF73F7D-C3F7-478E-BFA3-6497192EC25D}" sibTransId="{979C0E01-1A56-4C4F-B3BF-0BF8F040D569}"/>
    <dgm:cxn modelId="{F98DBDA4-0701-400F-A123-28233FFAC94B}" srcId="{2114E1D0-A775-4679-95F0-6F8A341793A3}" destId="{4C7608CC-6A29-43E2-8645-CD78ADEE8E89}" srcOrd="5" destOrd="0" parTransId="{E86CFA9D-8636-484F-832F-63A2D51B9BF6}" sibTransId="{D8C9C8D0-A2E7-426D-9BE9-5C5DCCE3C330}"/>
    <dgm:cxn modelId="{A1E61CBD-1A2C-4681-A420-94D12C8E106F}" type="presOf" srcId="{2114E1D0-A775-4679-95F0-6F8A341793A3}" destId="{3580F773-BCAF-4FA7-BF10-B20FEAAF3FE4}" srcOrd="0" destOrd="0" presId="urn:microsoft.com/office/officeart/2005/8/layout/hProcess11"/>
    <dgm:cxn modelId="{BE60A1D7-AD92-4213-9CC0-19B9CDCE51D4}" type="presOf" srcId="{B50C7770-3AAA-45E1-9B85-C7E02FA1CEB1}" destId="{C4F307F0-6E82-4F15-87E4-1A3C82537C41}" srcOrd="0" destOrd="0" presId="urn:microsoft.com/office/officeart/2005/8/layout/hProcess11"/>
    <dgm:cxn modelId="{AD75E0E4-9AD9-4871-A993-77EA968031B9}" type="presOf" srcId="{002A2C86-8C1E-4E4E-AB7C-EB4B095978A4}" destId="{AC0E22F8-2719-4E28-A56D-F0E730E9EE7B}" srcOrd="0" destOrd="0" presId="urn:microsoft.com/office/officeart/2005/8/layout/hProcess11"/>
    <dgm:cxn modelId="{DCD589E7-8D36-4453-A684-684AEDE807AB}" srcId="{2114E1D0-A775-4679-95F0-6F8A341793A3}" destId="{B50C7770-3AAA-45E1-9B85-C7E02FA1CEB1}" srcOrd="3" destOrd="0" parTransId="{AE6FED03-EFDB-4732-8153-6BF25F1EA385}" sibTransId="{00FB0180-9795-46F0-B7C6-0E38CC8032F7}"/>
    <dgm:cxn modelId="{4EBCEBA9-5096-4346-9F01-D29C74465054}" type="presParOf" srcId="{3580F773-BCAF-4FA7-BF10-B20FEAAF3FE4}" destId="{5ED3D1B5-084D-4D4B-9A8B-4C97709F6D4C}" srcOrd="0" destOrd="0" presId="urn:microsoft.com/office/officeart/2005/8/layout/hProcess11"/>
    <dgm:cxn modelId="{3D6497A7-3995-46A2-B317-65ACF7AB9C3A}" type="presParOf" srcId="{3580F773-BCAF-4FA7-BF10-B20FEAAF3FE4}" destId="{AAC62B1C-EA7C-456D-B3F9-5EAAC55B296E}" srcOrd="1" destOrd="0" presId="urn:microsoft.com/office/officeart/2005/8/layout/hProcess11"/>
    <dgm:cxn modelId="{80834229-BE4E-4819-A204-D6AB4AB6FEEF}" type="presParOf" srcId="{AAC62B1C-EA7C-456D-B3F9-5EAAC55B296E}" destId="{B039B899-D1E9-4AF6-9470-44FD5691F9CB}" srcOrd="0" destOrd="0" presId="urn:microsoft.com/office/officeart/2005/8/layout/hProcess11"/>
    <dgm:cxn modelId="{66977EE6-03A6-4EFD-B858-E2B2B44D538E}" type="presParOf" srcId="{B039B899-D1E9-4AF6-9470-44FD5691F9CB}" destId="{B8ED4E93-E692-4BEF-82CD-1823BEBE92CE}" srcOrd="0" destOrd="0" presId="urn:microsoft.com/office/officeart/2005/8/layout/hProcess11"/>
    <dgm:cxn modelId="{035F63C6-EA35-4833-8B09-CC910B1F1B84}" type="presParOf" srcId="{B039B899-D1E9-4AF6-9470-44FD5691F9CB}" destId="{3BB2CCC1-E6C9-4883-B630-A1033B3E0DAB}" srcOrd="1" destOrd="0" presId="urn:microsoft.com/office/officeart/2005/8/layout/hProcess11"/>
    <dgm:cxn modelId="{28A2B1D4-C206-4632-B47A-1BAAE31A5FBA}" type="presParOf" srcId="{B039B899-D1E9-4AF6-9470-44FD5691F9CB}" destId="{2411FD11-4891-4F1B-BCEB-F5915EAEC110}" srcOrd="2" destOrd="0" presId="urn:microsoft.com/office/officeart/2005/8/layout/hProcess11"/>
    <dgm:cxn modelId="{7E1DE424-7B66-4DF6-A2F9-D000B03C94C1}" type="presParOf" srcId="{AAC62B1C-EA7C-456D-B3F9-5EAAC55B296E}" destId="{BA327B5E-B571-4214-95E2-DF30CF20A88F}" srcOrd="1" destOrd="0" presId="urn:microsoft.com/office/officeart/2005/8/layout/hProcess11"/>
    <dgm:cxn modelId="{7D055C46-062F-45D2-A730-5F44957995F1}" type="presParOf" srcId="{AAC62B1C-EA7C-456D-B3F9-5EAAC55B296E}" destId="{C0ABD937-19A4-4E25-ADEB-161D2483865E}" srcOrd="2" destOrd="0" presId="urn:microsoft.com/office/officeart/2005/8/layout/hProcess11"/>
    <dgm:cxn modelId="{2D1FF481-44DA-4F64-9E41-93E5184EC10A}" type="presParOf" srcId="{C0ABD937-19A4-4E25-ADEB-161D2483865E}" destId="{3E473293-C58E-4214-B240-CD463B02D9AE}" srcOrd="0" destOrd="0" presId="urn:microsoft.com/office/officeart/2005/8/layout/hProcess11"/>
    <dgm:cxn modelId="{9E65E4DA-3F6D-457B-B1A5-C3D633CE0854}" type="presParOf" srcId="{C0ABD937-19A4-4E25-ADEB-161D2483865E}" destId="{197C936F-2DF8-4315-9A24-FDA0667A3BDF}" srcOrd="1" destOrd="0" presId="urn:microsoft.com/office/officeart/2005/8/layout/hProcess11"/>
    <dgm:cxn modelId="{A64329C6-DF8D-4ECF-9B6A-1B4CCC72D947}" type="presParOf" srcId="{C0ABD937-19A4-4E25-ADEB-161D2483865E}" destId="{1C053095-1BAC-4A6B-B3C4-B9559AEDB4C6}" srcOrd="2" destOrd="0" presId="urn:microsoft.com/office/officeart/2005/8/layout/hProcess11"/>
    <dgm:cxn modelId="{16AA8DC9-58EF-48C8-9264-FED90E00BD56}" type="presParOf" srcId="{AAC62B1C-EA7C-456D-B3F9-5EAAC55B296E}" destId="{DB1E10CC-C190-4735-B4F8-D8B24B7832B3}" srcOrd="3" destOrd="0" presId="urn:microsoft.com/office/officeart/2005/8/layout/hProcess11"/>
    <dgm:cxn modelId="{6C5A7E23-7128-4899-AE1E-F3C9A92210ED}" type="presParOf" srcId="{AAC62B1C-EA7C-456D-B3F9-5EAAC55B296E}" destId="{90C11E13-E181-4A22-8180-E4F551C26141}" srcOrd="4" destOrd="0" presId="urn:microsoft.com/office/officeart/2005/8/layout/hProcess11"/>
    <dgm:cxn modelId="{49E193B2-FA95-41DC-A355-CABA35324E1B}" type="presParOf" srcId="{90C11E13-E181-4A22-8180-E4F551C26141}" destId="{25C6237C-6171-47DF-AAD1-4CA6EB314D32}" srcOrd="0" destOrd="0" presId="urn:microsoft.com/office/officeart/2005/8/layout/hProcess11"/>
    <dgm:cxn modelId="{67AEE502-27C0-4B2D-96BC-54543CB2F45F}" type="presParOf" srcId="{90C11E13-E181-4A22-8180-E4F551C26141}" destId="{E422D386-843F-4630-AE02-DC9104B57C87}" srcOrd="1" destOrd="0" presId="urn:microsoft.com/office/officeart/2005/8/layout/hProcess11"/>
    <dgm:cxn modelId="{DD2440EB-9F61-4D34-97D9-F1CDD1A1CDEA}" type="presParOf" srcId="{90C11E13-E181-4A22-8180-E4F551C26141}" destId="{9F7F6083-80B1-4EB9-879A-9982D0178C04}" srcOrd="2" destOrd="0" presId="urn:microsoft.com/office/officeart/2005/8/layout/hProcess11"/>
    <dgm:cxn modelId="{0D42C2E9-C899-4F5A-8ED2-B1446EE71C99}" type="presParOf" srcId="{AAC62B1C-EA7C-456D-B3F9-5EAAC55B296E}" destId="{6891489B-E8E8-4442-8703-46C022AD6037}" srcOrd="5" destOrd="0" presId="urn:microsoft.com/office/officeart/2005/8/layout/hProcess11"/>
    <dgm:cxn modelId="{34708B44-EB98-4CF4-BD4B-9AD68855401F}" type="presParOf" srcId="{AAC62B1C-EA7C-456D-B3F9-5EAAC55B296E}" destId="{45E8C66A-D9A3-461D-9303-D86037860ADD}" srcOrd="6" destOrd="0" presId="urn:microsoft.com/office/officeart/2005/8/layout/hProcess11"/>
    <dgm:cxn modelId="{52E6FC02-6621-4EE4-8791-A142851CCB7B}" type="presParOf" srcId="{45E8C66A-D9A3-461D-9303-D86037860ADD}" destId="{C4F307F0-6E82-4F15-87E4-1A3C82537C41}" srcOrd="0" destOrd="0" presId="urn:microsoft.com/office/officeart/2005/8/layout/hProcess11"/>
    <dgm:cxn modelId="{1B99A31F-CFA6-47DB-B7E7-D7A77A9B61CD}" type="presParOf" srcId="{45E8C66A-D9A3-461D-9303-D86037860ADD}" destId="{01120116-719B-4992-859E-7E99317DF6F1}" srcOrd="1" destOrd="0" presId="urn:microsoft.com/office/officeart/2005/8/layout/hProcess11"/>
    <dgm:cxn modelId="{F398D8E7-36B0-4532-8242-F25D8BF05294}" type="presParOf" srcId="{45E8C66A-D9A3-461D-9303-D86037860ADD}" destId="{17610B25-70C5-4ABD-A8D9-CAD0CD38EF19}" srcOrd="2" destOrd="0" presId="urn:microsoft.com/office/officeart/2005/8/layout/hProcess11"/>
    <dgm:cxn modelId="{1D5A8CCC-62FE-4773-B06F-D251F917DEDF}" type="presParOf" srcId="{AAC62B1C-EA7C-456D-B3F9-5EAAC55B296E}" destId="{38589921-3445-4E10-8EE8-46EAAE92DBB6}" srcOrd="7" destOrd="0" presId="urn:microsoft.com/office/officeart/2005/8/layout/hProcess11"/>
    <dgm:cxn modelId="{9E254677-16CA-4E42-9074-9C80E1DCE671}" type="presParOf" srcId="{AAC62B1C-EA7C-456D-B3F9-5EAAC55B296E}" destId="{174335EE-FE9C-46F2-A493-1CD7D7D5E142}" srcOrd="8" destOrd="0" presId="urn:microsoft.com/office/officeart/2005/8/layout/hProcess11"/>
    <dgm:cxn modelId="{734B19BF-0F8C-4166-A380-B7705C67736A}" type="presParOf" srcId="{174335EE-FE9C-46F2-A493-1CD7D7D5E142}" destId="{8D05786B-D0E7-4C07-8767-96EF58749C2B}" srcOrd="0" destOrd="0" presId="urn:microsoft.com/office/officeart/2005/8/layout/hProcess11"/>
    <dgm:cxn modelId="{D5F0897D-9C61-48B3-A234-5602A7C2E354}" type="presParOf" srcId="{174335EE-FE9C-46F2-A493-1CD7D7D5E142}" destId="{1B97E0B9-8A63-4AB3-9DAD-20983A4CD0BC}" srcOrd="1" destOrd="0" presId="urn:microsoft.com/office/officeart/2005/8/layout/hProcess11"/>
    <dgm:cxn modelId="{D307D37F-1A5F-4F7D-84A6-406C622ECF68}" type="presParOf" srcId="{174335EE-FE9C-46F2-A493-1CD7D7D5E142}" destId="{92FA3763-9A40-4E7C-AAF1-F8502B2AAA5A}" srcOrd="2" destOrd="0" presId="urn:microsoft.com/office/officeart/2005/8/layout/hProcess11"/>
    <dgm:cxn modelId="{986E7D97-75C2-40FE-8D30-D6EE8DF1ABA2}" type="presParOf" srcId="{AAC62B1C-EA7C-456D-B3F9-5EAAC55B296E}" destId="{DC98DD16-348A-4729-BA88-B77C4A8B1685}" srcOrd="9" destOrd="0" presId="urn:microsoft.com/office/officeart/2005/8/layout/hProcess11"/>
    <dgm:cxn modelId="{3EFA7FFA-69D9-4C7D-AD43-9CC114D60FC0}" type="presParOf" srcId="{AAC62B1C-EA7C-456D-B3F9-5EAAC55B296E}" destId="{BA3941DB-DCD0-48F5-B64E-3A6AAF8EE363}" srcOrd="10" destOrd="0" presId="urn:microsoft.com/office/officeart/2005/8/layout/hProcess11"/>
    <dgm:cxn modelId="{83E7BE19-9E16-4A01-A4EF-F874672CD2C7}" type="presParOf" srcId="{BA3941DB-DCD0-48F5-B64E-3A6AAF8EE363}" destId="{1CC79535-0F81-4CFE-8ACA-E7E6D796884A}" srcOrd="0" destOrd="0" presId="urn:microsoft.com/office/officeart/2005/8/layout/hProcess11"/>
    <dgm:cxn modelId="{589EE7F1-AAD5-4BF6-9B2E-D3D55C653D01}" type="presParOf" srcId="{BA3941DB-DCD0-48F5-B64E-3A6AAF8EE363}" destId="{9274AD82-2A5D-4DDD-AA45-AB5FA2B78337}" srcOrd="1" destOrd="0" presId="urn:microsoft.com/office/officeart/2005/8/layout/hProcess11"/>
    <dgm:cxn modelId="{4A336810-37A7-475A-8C5B-64734172A734}" type="presParOf" srcId="{BA3941DB-DCD0-48F5-B64E-3A6AAF8EE363}" destId="{D786323C-E3FA-4AE7-BC80-78D74AF84FC4}" srcOrd="2" destOrd="0" presId="urn:microsoft.com/office/officeart/2005/8/layout/hProcess11"/>
    <dgm:cxn modelId="{8D8385FE-CB6B-45FD-B183-A5A8709BABCF}" type="presParOf" srcId="{AAC62B1C-EA7C-456D-B3F9-5EAAC55B296E}" destId="{CC2F1EF9-FCA2-44B7-8E10-13B9AACE238C}" srcOrd="11" destOrd="0" presId="urn:microsoft.com/office/officeart/2005/8/layout/hProcess11"/>
    <dgm:cxn modelId="{B3CE7F07-7621-4253-BE9E-0D85DBE0D581}" type="presParOf" srcId="{AAC62B1C-EA7C-456D-B3F9-5EAAC55B296E}" destId="{3D403549-A01A-41A7-A162-0D573C42B11D}" srcOrd="12" destOrd="0" presId="urn:microsoft.com/office/officeart/2005/8/layout/hProcess11"/>
    <dgm:cxn modelId="{E61446F3-E001-4F28-936E-F32B5D78330E}" type="presParOf" srcId="{3D403549-A01A-41A7-A162-0D573C42B11D}" destId="{BEB2A09E-EA23-425C-A836-26374AABB1E2}" srcOrd="0" destOrd="0" presId="urn:microsoft.com/office/officeart/2005/8/layout/hProcess11"/>
    <dgm:cxn modelId="{B587CF7C-8301-412B-BF2F-EAEA004B1EF1}" type="presParOf" srcId="{3D403549-A01A-41A7-A162-0D573C42B11D}" destId="{3DFAC0D4-B585-416E-BA8C-03C5D13220CE}" srcOrd="1" destOrd="0" presId="urn:microsoft.com/office/officeart/2005/8/layout/hProcess11"/>
    <dgm:cxn modelId="{F85F00CA-0B03-4695-9C82-5B6DB09A9534}" type="presParOf" srcId="{3D403549-A01A-41A7-A162-0D573C42B11D}" destId="{0852A60F-3AC4-43A2-A4E0-3BF0EB2B3B82}" srcOrd="2" destOrd="0" presId="urn:microsoft.com/office/officeart/2005/8/layout/hProcess11"/>
    <dgm:cxn modelId="{17290969-907D-4654-B93D-0E8321BBF97C}" type="presParOf" srcId="{AAC62B1C-EA7C-456D-B3F9-5EAAC55B296E}" destId="{F6CBDBA2-FA62-4317-B67F-A679685D13BE}" srcOrd="13" destOrd="0" presId="urn:microsoft.com/office/officeart/2005/8/layout/hProcess11"/>
    <dgm:cxn modelId="{EE406ED5-1CBE-41F3-880F-C03F67378D01}" type="presParOf" srcId="{AAC62B1C-EA7C-456D-B3F9-5EAAC55B296E}" destId="{190E020B-1A38-4FCB-88DB-E35FECC5C075}" srcOrd="14" destOrd="0" presId="urn:microsoft.com/office/officeart/2005/8/layout/hProcess11"/>
    <dgm:cxn modelId="{680B5D59-80F9-4B4D-B474-5BAA9CE76492}" type="presParOf" srcId="{190E020B-1A38-4FCB-88DB-E35FECC5C075}" destId="{533992D1-C78E-4C92-ACF8-22B79D156885}" srcOrd="0" destOrd="0" presId="urn:microsoft.com/office/officeart/2005/8/layout/hProcess11"/>
    <dgm:cxn modelId="{EA3F55ED-4792-4546-AA59-16D9484FF00D}" type="presParOf" srcId="{190E020B-1A38-4FCB-88DB-E35FECC5C075}" destId="{5A703FB3-1B09-4F5D-8E28-0259DD2BFFBB}" srcOrd="1" destOrd="0" presId="urn:microsoft.com/office/officeart/2005/8/layout/hProcess11"/>
    <dgm:cxn modelId="{7065A20F-55F1-4F2B-954E-3A7440B4E1DA}" type="presParOf" srcId="{190E020B-1A38-4FCB-88DB-E35FECC5C075}" destId="{1A7B16B1-B131-44F8-9A33-6260A3BA0835}" srcOrd="2" destOrd="0" presId="urn:microsoft.com/office/officeart/2005/8/layout/hProcess11"/>
    <dgm:cxn modelId="{7C6BA700-6E29-4A72-8091-B60C389F1378}" type="presParOf" srcId="{AAC62B1C-EA7C-456D-B3F9-5EAAC55B296E}" destId="{6CE5E1FC-972E-4939-8814-D211D16E5236}" srcOrd="15" destOrd="0" presId="urn:microsoft.com/office/officeart/2005/8/layout/hProcess11"/>
    <dgm:cxn modelId="{824A4B50-2317-4F40-B90D-563B49E223FA}" type="presParOf" srcId="{AAC62B1C-EA7C-456D-B3F9-5EAAC55B296E}" destId="{BD3EB117-5913-4FF8-BD9E-09BFE695C0BD}" srcOrd="16" destOrd="0" presId="urn:microsoft.com/office/officeart/2005/8/layout/hProcess11"/>
    <dgm:cxn modelId="{F932D82F-1F6C-4F1E-836E-C3DFE45FC51B}" type="presParOf" srcId="{BD3EB117-5913-4FF8-BD9E-09BFE695C0BD}" destId="{536F4314-26E5-4F07-8D07-2DD6E7E234A7}" srcOrd="0" destOrd="0" presId="urn:microsoft.com/office/officeart/2005/8/layout/hProcess11"/>
    <dgm:cxn modelId="{F3E3F94F-FE46-4EB1-AEF7-75670BE8927D}" type="presParOf" srcId="{BD3EB117-5913-4FF8-BD9E-09BFE695C0BD}" destId="{49180514-5299-44DE-8924-B99464286F34}" srcOrd="1" destOrd="0" presId="urn:microsoft.com/office/officeart/2005/8/layout/hProcess11"/>
    <dgm:cxn modelId="{7DBCADBA-F809-440F-9564-575F4D3EF3B9}" type="presParOf" srcId="{BD3EB117-5913-4FF8-BD9E-09BFE695C0BD}" destId="{7D14BBC9-B79F-4E3D-B4D4-E9F7345D5781}" srcOrd="2" destOrd="0" presId="urn:microsoft.com/office/officeart/2005/8/layout/hProcess11"/>
    <dgm:cxn modelId="{4EC490A5-6482-40CC-9547-1213EB336280}" type="presParOf" srcId="{AAC62B1C-EA7C-456D-B3F9-5EAAC55B296E}" destId="{8E75AE9C-DF9E-49C5-9D4B-445C549866D4}" srcOrd="17" destOrd="0" presId="urn:microsoft.com/office/officeart/2005/8/layout/hProcess11"/>
    <dgm:cxn modelId="{EE9EAEC9-5EBB-4992-A9CC-8DDEE18F2CFA}" type="presParOf" srcId="{AAC62B1C-EA7C-456D-B3F9-5EAAC55B296E}" destId="{C4A459AB-D67C-4A2B-BF99-0FA8147ADBCD}" srcOrd="18" destOrd="0" presId="urn:microsoft.com/office/officeart/2005/8/layout/hProcess11"/>
    <dgm:cxn modelId="{003CE600-F961-410C-87E2-5A2874525B67}" type="presParOf" srcId="{C4A459AB-D67C-4A2B-BF99-0FA8147ADBCD}" destId="{AC0E22F8-2719-4E28-A56D-F0E730E9EE7B}" srcOrd="0" destOrd="0" presId="urn:microsoft.com/office/officeart/2005/8/layout/hProcess11"/>
    <dgm:cxn modelId="{CE0BAF82-C721-471E-94B0-402202B6470A}" type="presParOf" srcId="{C4A459AB-D67C-4A2B-BF99-0FA8147ADBCD}" destId="{29685473-F6F0-4A7C-B6D7-24CF95A5E9D1}" srcOrd="1" destOrd="0" presId="urn:microsoft.com/office/officeart/2005/8/layout/hProcess11"/>
    <dgm:cxn modelId="{7E71872F-30F6-49F3-BE04-E13555B5F724}" type="presParOf" srcId="{C4A459AB-D67C-4A2B-BF99-0FA8147ADBCD}" destId="{B7BEEEF6-FD78-42D8-BFC8-A02D732FF28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3D1B5-084D-4D4B-9A8B-4C97709F6D4C}">
      <dsp:nvSpPr>
        <dsp:cNvPr id="0" name=""/>
        <dsp:cNvSpPr/>
      </dsp:nvSpPr>
      <dsp:spPr>
        <a:xfrm>
          <a:off x="0" y="979470"/>
          <a:ext cx="8949267" cy="1398944"/>
        </a:xfrm>
        <a:prstGeom prst="notchedRightArrow">
          <a:avLst/>
        </a:prstGeom>
        <a:solidFill>
          <a:srgbClr val="3333CC">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8ED4E93-E692-4BEF-82CD-1823BEBE92CE}">
      <dsp:nvSpPr>
        <dsp:cNvPr id="0" name=""/>
        <dsp:cNvSpPr/>
      </dsp:nvSpPr>
      <dsp:spPr>
        <a:xfrm>
          <a:off x="1289" y="0"/>
          <a:ext cx="767838"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Tech Req Doc(TRD)     </a:t>
          </a:r>
          <a:r>
            <a:rPr lang="en-US" sz="1200" b="1" i="0" kern="1200" dirty="0">
              <a:solidFill>
                <a:srgbClr val="000000">
                  <a:hueOff val="0"/>
                  <a:satOff val="0"/>
                  <a:lumOff val="0"/>
                  <a:alphaOff val="0"/>
                </a:srgbClr>
              </a:solidFill>
              <a:latin typeface="Times New Roman"/>
              <a:ea typeface="+mn-ea"/>
              <a:cs typeface="+mn-cs"/>
            </a:rPr>
            <a:t>July 2022</a:t>
          </a:r>
          <a:endParaRPr lang="en-US" sz="1400" b="1" i="0" kern="1200" dirty="0">
            <a:solidFill>
              <a:srgbClr val="000000">
                <a:hueOff val="0"/>
                <a:satOff val="0"/>
                <a:lumOff val="0"/>
                <a:alphaOff val="0"/>
              </a:srgbClr>
            </a:solidFill>
            <a:latin typeface="Times New Roman"/>
            <a:ea typeface="+mn-ea"/>
            <a:cs typeface="+mn-cs"/>
          </a:endParaRPr>
        </a:p>
      </dsp:txBody>
      <dsp:txXfrm>
        <a:off x="1289" y="0"/>
        <a:ext cx="767838" cy="1398944"/>
      </dsp:txXfrm>
    </dsp:sp>
    <dsp:sp modelId="{3BB2CCC1-E6C9-4883-B630-A1033B3E0DAB}">
      <dsp:nvSpPr>
        <dsp:cNvPr id="0" name=""/>
        <dsp:cNvSpPr/>
      </dsp:nvSpPr>
      <dsp:spPr>
        <a:xfrm>
          <a:off x="210340" y="1573812"/>
          <a:ext cx="349736" cy="349736"/>
        </a:xfrm>
        <a:prstGeom prst="ellipse">
          <a:avLst/>
        </a:prstGeom>
        <a:solidFill>
          <a:srgbClr val="3333CC">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E473293-C58E-4214-B240-CD463B02D9AE}">
      <dsp:nvSpPr>
        <dsp:cNvPr id="0" name=""/>
        <dsp:cNvSpPr/>
      </dsp:nvSpPr>
      <dsp:spPr>
        <a:xfrm>
          <a:off x="570118" y="2098416"/>
          <a:ext cx="829499"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altLang="ja-JP" sz="1200" kern="1200" dirty="0">
              <a:solidFill>
                <a:srgbClr val="000000">
                  <a:hueOff val="0"/>
                  <a:satOff val="0"/>
                  <a:lumOff val="0"/>
                  <a:alphaOff val="0"/>
                </a:srgbClr>
              </a:solidFill>
              <a:latin typeface="Times New Roman"/>
              <a:ea typeface="+mn-ea"/>
              <a:cs typeface="+mn-cs"/>
            </a:rPr>
            <a:t>TRD,CMD</a:t>
          </a:r>
        </a:p>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Call Proposals </a:t>
          </a:r>
          <a:r>
            <a:rPr lang="en-US" sz="1400" b="1" kern="1200" dirty="0">
              <a:solidFill>
                <a:srgbClr val="000000">
                  <a:hueOff val="0"/>
                  <a:satOff val="0"/>
                  <a:lumOff val="0"/>
                  <a:alphaOff val="0"/>
                </a:srgbClr>
              </a:solidFill>
              <a:latin typeface="Times New Roman"/>
              <a:ea typeface="+mn-ea"/>
              <a:cs typeface="+mn-cs"/>
            </a:rPr>
            <a:t>Sept 2022</a:t>
          </a:r>
          <a:endParaRPr lang="en-US" sz="1200" b="1" kern="1200" dirty="0">
            <a:solidFill>
              <a:srgbClr val="000000">
                <a:hueOff val="0"/>
                <a:satOff val="0"/>
                <a:lumOff val="0"/>
                <a:alphaOff val="0"/>
              </a:srgbClr>
            </a:solidFill>
            <a:latin typeface="Times New Roman"/>
            <a:ea typeface="+mn-ea"/>
            <a:cs typeface="+mn-cs"/>
          </a:endParaRPr>
        </a:p>
      </dsp:txBody>
      <dsp:txXfrm>
        <a:off x="570118" y="2098416"/>
        <a:ext cx="829499" cy="1398944"/>
      </dsp:txXfrm>
    </dsp:sp>
    <dsp:sp modelId="{197C936F-2DF8-4315-9A24-FDA0667A3BDF}">
      <dsp:nvSpPr>
        <dsp:cNvPr id="0" name=""/>
        <dsp:cNvSpPr/>
      </dsp:nvSpPr>
      <dsp:spPr>
        <a:xfrm>
          <a:off x="744287" y="1573812"/>
          <a:ext cx="349736" cy="349736"/>
        </a:xfrm>
        <a:prstGeom prst="ellipse">
          <a:avLst/>
        </a:prstGeom>
        <a:solidFill>
          <a:srgbClr val="3333CC">
            <a:hueOff val="-1600000"/>
            <a:satOff val="-6667"/>
            <a:lumOff val="5556"/>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5C6237C-6171-47DF-AAD1-4CA6EB314D32}">
      <dsp:nvSpPr>
        <dsp:cNvPr id="0" name=""/>
        <dsp:cNvSpPr/>
      </dsp:nvSpPr>
      <dsp:spPr>
        <a:xfrm>
          <a:off x="1105655" y="11093"/>
          <a:ext cx="742579"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effectLst/>
            </a:rPr>
            <a:t>Presentation of proposa</a:t>
          </a:r>
          <a:r>
            <a:rPr lang="en-US" sz="1050" kern="1200" dirty="0">
              <a:effectLst/>
            </a:rPr>
            <a:t>l</a:t>
          </a:r>
          <a:r>
            <a:rPr lang="en-US" sz="1100" kern="1200" dirty="0">
              <a:effectLst/>
            </a:rPr>
            <a:t>s</a:t>
          </a:r>
          <a:r>
            <a:rPr lang="en-US" altLang="ja-JP" sz="1200" b="1" kern="1200" dirty="0">
              <a:solidFill>
                <a:srgbClr val="000000">
                  <a:hueOff val="0"/>
                  <a:satOff val="0"/>
                  <a:lumOff val="0"/>
                  <a:alphaOff val="0"/>
                </a:srgbClr>
              </a:solidFill>
              <a:latin typeface="Times New Roman"/>
              <a:ea typeface="+mn-ea"/>
              <a:cs typeface="+mn-cs"/>
            </a:rPr>
            <a:t>Nov2022</a:t>
          </a:r>
          <a:r>
            <a:rPr lang="ja-JP" altLang="en-US" sz="1200" b="1" kern="1200" dirty="0">
              <a:solidFill>
                <a:srgbClr val="000000">
                  <a:hueOff val="0"/>
                  <a:satOff val="0"/>
                  <a:lumOff val="0"/>
                  <a:alphaOff val="0"/>
                </a:srgbClr>
              </a:solidFill>
              <a:latin typeface="Times New Roman"/>
              <a:ea typeface="+mn-ea"/>
              <a:cs typeface="+mn-cs"/>
            </a:rPr>
            <a:t>　</a:t>
          </a:r>
          <a:r>
            <a:rPr lang="en-US" altLang="ja-JP" sz="1200" b="1" kern="1200" dirty="0">
              <a:solidFill>
                <a:srgbClr val="000000">
                  <a:hueOff val="0"/>
                  <a:satOff val="0"/>
                  <a:lumOff val="0"/>
                  <a:alphaOff val="0"/>
                </a:srgbClr>
              </a:solidFill>
              <a:latin typeface="Times New Roman"/>
              <a:ea typeface="+mn-ea"/>
              <a:cs typeface="+mn-cs"/>
            </a:rPr>
            <a:t>Jan.</a:t>
          </a:r>
          <a:r>
            <a:rPr lang="en-US" sz="1200" b="1" kern="1200" dirty="0">
              <a:solidFill>
                <a:srgbClr val="000000">
                  <a:hueOff val="0"/>
                  <a:satOff val="0"/>
                  <a:lumOff val="0"/>
                  <a:alphaOff val="0"/>
                </a:srgbClr>
              </a:solidFill>
              <a:latin typeface="Times New Roman"/>
              <a:ea typeface="+mn-ea"/>
              <a:cs typeface="+mn-cs"/>
            </a:rPr>
            <a:t>2023</a:t>
          </a:r>
          <a:endParaRPr lang="en-US" sz="1400" b="1" kern="1200" dirty="0">
            <a:solidFill>
              <a:srgbClr val="000000">
                <a:hueOff val="0"/>
                <a:satOff val="0"/>
                <a:lumOff val="0"/>
                <a:alphaOff val="0"/>
              </a:srgbClr>
            </a:solidFill>
            <a:latin typeface="Times New Roman"/>
            <a:ea typeface="+mn-ea"/>
            <a:cs typeface="+mn-cs"/>
          </a:endParaRPr>
        </a:p>
      </dsp:txBody>
      <dsp:txXfrm>
        <a:off x="1105655" y="11093"/>
        <a:ext cx="742579" cy="1398944"/>
      </dsp:txXfrm>
    </dsp:sp>
    <dsp:sp modelId="{E422D386-843F-4630-AE02-DC9104B57C87}">
      <dsp:nvSpPr>
        <dsp:cNvPr id="0" name=""/>
        <dsp:cNvSpPr/>
      </dsp:nvSpPr>
      <dsp:spPr>
        <a:xfrm>
          <a:off x="1904151" y="1589895"/>
          <a:ext cx="350550" cy="314227"/>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4F307F0-6E82-4F15-87E4-1A3C82537C41}">
      <dsp:nvSpPr>
        <dsp:cNvPr id="0" name=""/>
        <dsp:cNvSpPr/>
      </dsp:nvSpPr>
      <dsp:spPr>
        <a:xfrm>
          <a:off x="1630041" y="2084748"/>
          <a:ext cx="750972" cy="1383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kumimoji="1" lang="en-US" altLang="ja-JP" sz="1200" kern="1200" dirty="0">
              <a:solidFill>
                <a:srgbClr val="000000">
                  <a:hueOff val="0"/>
                  <a:satOff val="0"/>
                  <a:lumOff val="0"/>
                  <a:alphaOff val="0"/>
                </a:srgbClr>
              </a:solidFill>
              <a:latin typeface="Times New Roman"/>
              <a:ea typeface="+mn-ea"/>
              <a:cs typeface="+mn-cs"/>
            </a:rPr>
            <a:t>Harmonization of Proposals</a:t>
          </a:r>
          <a:endParaRPr kumimoji="1" lang="ja-JP" altLang="ja-JP" sz="1200"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Mar 2023</a:t>
          </a:r>
        </a:p>
      </dsp:txBody>
      <dsp:txXfrm>
        <a:off x="1630041" y="2084748"/>
        <a:ext cx="750972" cy="1383947"/>
      </dsp:txXfrm>
    </dsp:sp>
    <dsp:sp modelId="{01120116-719B-4992-859E-7E99317DF6F1}">
      <dsp:nvSpPr>
        <dsp:cNvPr id="0" name=""/>
        <dsp:cNvSpPr/>
      </dsp:nvSpPr>
      <dsp:spPr>
        <a:xfrm>
          <a:off x="2447809" y="1553674"/>
          <a:ext cx="349736" cy="349736"/>
        </a:xfrm>
        <a:prstGeom prst="ellipse">
          <a:avLst/>
        </a:prstGeom>
        <a:solidFill>
          <a:srgbClr val="3333CC">
            <a:hueOff val="-4800000"/>
            <a:satOff val="-20001"/>
            <a:lumOff val="16667"/>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D05786B-D0E7-4C07-8767-96EF58749C2B}">
      <dsp:nvSpPr>
        <dsp:cNvPr id="0" name=""/>
        <dsp:cNvSpPr/>
      </dsp:nvSpPr>
      <dsp:spPr>
        <a:xfrm>
          <a:off x="2222243" y="89518"/>
          <a:ext cx="868169" cy="1355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Std Draft V0</a:t>
          </a:r>
        </a:p>
        <a:p>
          <a:pPr marL="0" lvl="0" indent="0" algn="ctr" defTabSz="800100">
            <a:lnSpc>
              <a:spcPct val="90000"/>
            </a:lnSpc>
            <a:spcBef>
              <a:spcPct val="0"/>
            </a:spcBef>
            <a:spcAft>
              <a:spcPct val="35000"/>
            </a:spcAft>
            <a:buNone/>
          </a:pPr>
          <a:r>
            <a:rPr lang="en-US" sz="1200" b="1" kern="1200" dirty="0">
              <a:solidFill>
                <a:srgbClr val="000000">
                  <a:hueOff val="0"/>
                  <a:satOff val="0"/>
                  <a:lumOff val="0"/>
                  <a:alphaOff val="0"/>
                </a:srgbClr>
              </a:solidFill>
              <a:latin typeface="Times New Roman"/>
              <a:ea typeface="+mn-ea"/>
              <a:cs typeface="+mn-cs"/>
            </a:rPr>
            <a:t>May 2023</a:t>
          </a:r>
        </a:p>
      </dsp:txBody>
      <dsp:txXfrm>
        <a:off x="2222243" y="89518"/>
        <a:ext cx="868169" cy="1355521"/>
      </dsp:txXfrm>
    </dsp:sp>
    <dsp:sp modelId="{1B97E0B9-8A63-4AB3-9DAD-20983A4CD0BC}">
      <dsp:nvSpPr>
        <dsp:cNvPr id="0" name=""/>
        <dsp:cNvSpPr/>
      </dsp:nvSpPr>
      <dsp:spPr>
        <a:xfrm>
          <a:off x="2971405" y="1556112"/>
          <a:ext cx="349736" cy="349736"/>
        </a:xfrm>
        <a:prstGeom prst="ellipse">
          <a:avLst/>
        </a:prstGeom>
        <a:solidFill>
          <a:srgbClr val="3333CC">
            <a:hueOff val="-6400000"/>
            <a:satOff val="-26668"/>
            <a:lumOff val="22223"/>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CC79535-0F81-4CFE-8ACA-E7E6D796884A}">
      <dsp:nvSpPr>
        <dsp:cNvPr id="0" name=""/>
        <dsp:cNvSpPr/>
      </dsp:nvSpPr>
      <dsp:spPr>
        <a:xfrm>
          <a:off x="2620887" y="2052293"/>
          <a:ext cx="1136286"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Upload preliminary draft v1 on WG repository to revise for finalizing</a:t>
          </a:r>
          <a:r>
            <a:rPr lang="en-US" sz="1400" kern="1200" dirty="0">
              <a:solidFill>
                <a:srgbClr val="000000">
                  <a:hueOff val="0"/>
                  <a:satOff val="0"/>
                  <a:lumOff val="0"/>
                  <a:alphaOff val="0"/>
                </a:srgbClr>
              </a:solidFill>
              <a:latin typeface="Times New Roman"/>
              <a:ea typeface="+mn-ea"/>
              <a:cs typeface="+mn-cs"/>
            </a:rPr>
            <a:t> v1</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July2023</a:t>
          </a:r>
        </a:p>
      </dsp:txBody>
      <dsp:txXfrm>
        <a:off x="2620887" y="2052293"/>
        <a:ext cx="1136286" cy="1398944"/>
      </dsp:txXfrm>
    </dsp:sp>
    <dsp:sp modelId="{9274AD82-2A5D-4DDD-AA45-AB5FA2B78337}">
      <dsp:nvSpPr>
        <dsp:cNvPr id="0" name=""/>
        <dsp:cNvSpPr/>
      </dsp:nvSpPr>
      <dsp:spPr>
        <a:xfrm>
          <a:off x="4038758" y="1564275"/>
          <a:ext cx="349736" cy="349736"/>
        </a:xfrm>
        <a:prstGeom prst="ellipse">
          <a:avLst/>
        </a:prstGeom>
        <a:solidFill>
          <a:srgbClr val="3333CC">
            <a:hueOff val="-8000001"/>
            <a:satOff val="-33335"/>
            <a:lumOff val="2777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EB2A09E-EA23-425C-A836-26374AABB1E2}">
      <dsp:nvSpPr>
        <dsp:cNvPr id="0" name=""/>
        <dsp:cNvSpPr/>
      </dsp:nvSpPr>
      <dsp:spPr>
        <a:xfrm>
          <a:off x="3829669" y="2357305"/>
          <a:ext cx="699160" cy="114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WG pre-ballot</a:t>
          </a:r>
          <a:endParaRPr kumimoji="1" lang="ja-JP" altLang="en-US"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2023</a:t>
          </a:r>
        </a:p>
        <a:p>
          <a:pPr marL="0" lvl="0" indent="0" algn="ctr" defTabSz="622300">
            <a:lnSpc>
              <a:spcPct val="90000"/>
            </a:lnSpc>
            <a:spcBef>
              <a:spcPct val="0"/>
            </a:spcBef>
            <a:spcAft>
              <a:spcPct val="35000"/>
            </a:spcAft>
            <a:buNone/>
          </a:pPr>
          <a:endParaRPr lang="en-US" sz="1400" b="1" kern="1200" dirty="0">
            <a:solidFill>
              <a:srgbClr val="000000">
                <a:hueOff val="0"/>
                <a:satOff val="0"/>
                <a:lumOff val="0"/>
                <a:alphaOff val="0"/>
              </a:srgbClr>
            </a:solidFill>
            <a:latin typeface="Times New Roman"/>
            <a:ea typeface="+mn-ea"/>
            <a:cs typeface="+mn-cs"/>
          </a:endParaRPr>
        </a:p>
      </dsp:txBody>
      <dsp:txXfrm>
        <a:off x="3829669" y="2357305"/>
        <a:ext cx="699160" cy="1140055"/>
      </dsp:txXfrm>
    </dsp:sp>
    <dsp:sp modelId="{3DFAC0D4-B585-416E-BA8C-03C5D13220CE}">
      <dsp:nvSpPr>
        <dsp:cNvPr id="0" name=""/>
        <dsp:cNvSpPr/>
      </dsp:nvSpPr>
      <dsp:spPr>
        <a:xfrm>
          <a:off x="4647066" y="1572773"/>
          <a:ext cx="349736" cy="349736"/>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33992D1-C78E-4C92-ACF8-22B79D156885}">
      <dsp:nvSpPr>
        <dsp:cNvPr id="0" name=""/>
        <dsp:cNvSpPr/>
      </dsp:nvSpPr>
      <dsp:spPr>
        <a:xfrm>
          <a:off x="4422049" y="0"/>
          <a:ext cx="766254"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Comments and resolution for pre-ballot.</a:t>
          </a:r>
          <a:endParaRPr kumimoji="1" lang="ja-JP" altLang="en-US"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2023</a:t>
          </a:r>
        </a:p>
      </dsp:txBody>
      <dsp:txXfrm>
        <a:off x="4422049" y="0"/>
        <a:ext cx="766254" cy="1398944"/>
      </dsp:txXfrm>
    </dsp:sp>
    <dsp:sp modelId="{5A703FB3-1B09-4F5D-8E28-0259DD2BFFBB}">
      <dsp:nvSpPr>
        <dsp:cNvPr id="0" name=""/>
        <dsp:cNvSpPr/>
      </dsp:nvSpPr>
      <dsp:spPr>
        <a:xfrm>
          <a:off x="6023988" y="1564992"/>
          <a:ext cx="349736" cy="349736"/>
        </a:xfrm>
        <a:prstGeom prst="ellipse">
          <a:avLst/>
        </a:prstGeom>
        <a:solidFill>
          <a:srgbClr val="3333CC">
            <a:hueOff val="-11200000"/>
            <a:satOff val="-46669"/>
            <a:lumOff val="3889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36F4314-26E5-4F07-8D07-2DD6E7E234A7}">
      <dsp:nvSpPr>
        <dsp:cNvPr id="0" name=""/>
        <dsp:cNvSpPr/>
      </dsp:nvSpPr>
      <dsp:spPr>
        <a:xfrm>
          <a:off x="5186688" y="2098416"/>
          <a:ext cx="665845"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WG letter ballot (LB)</a:t>
          </a:r>
          <a:endParaRPr kumimoji="1" lang="ja-JP"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Jan. 2024</a:t>
          </a:r>
        </a:p>
      </dsp:txBody>
      <dsp:txXfrm>
        <a:off x="5186688" y="2098416"/>
        <a:ext cx="665845" cy="1398944"/>
      </dsp:txXfrm>
    </dsp:sp>
    <dsp:sp modelId="{49180514-5299-44DE-8924-B99464286F34}">
      <dsp:nvSpPr>
        <dsp:cNvPr id="0" name=""/>
        <dsp:cNvSpPr/>
      </dsp:nvSpPr>
      <dsp:spPr>
        <a:xfrm>
          <a:off x="6588753" y="1564275"/>
          <a:ext cx="349736" cy="349736"/>
        </a:xfrm>
        <a:prstGeom prst="ellipse">
          <a:avLst/>
        </a:prstGeom>
        <a:solidFill>
          <a:srgbClr val="3333CC">
            <a:hueOff val="-12800000"/>
            <a:satOff val="-53336"/>
            <a:lumOff val="44445"/>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C0E22F8-2719-4E28-A56D-F0E730E9EE7B}">
      <dsp:nvSpPr>
        <dsp:cNvPr id="0" name=""/>
        <dsp:cNvSpPr/>
      </dsp:nvSpPr>
      <dsp:spPr>
        <a:xfrm>
          <a:off x="7969840" y="0"/>
          <a:ext cx="651278"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err="1">
              <a:solidFill>
                <a:srgbClr val="000000">
                  <a:hueOff val="0"/>
                  <a:satOff val="0"/>
                  <a:lumOff val="0"/>
                  <a:alphaOff val="0"/>
                </a:srgbClr>
              </a:solidFill>
              <a:latin typeface="Times New Roman"/>
              <a:ea typeface="+mn-ea"/>
              <a:cs typeface="+mn-cs"/>
            </a:rPr>
            <a:t>Revcom</a:t>
          </a:r>
          <a:r>
            <a:rPr lang="en-US" sz="1400" kern="1200" dirty="0">
              <a:solidFill>
                <a:srgbClr val="000000">
                  <a:hueOff val="0"/>
                  <a:satOff val="0"/>
                  <a:lumOff val="0"/>
                  <a:alphaOff val="0"/>
                </a:srgbClr>
              </a:solidFill>
              <a:latin typeface="Times New Roman"/>
              <a:ea typeface="+mn-ea"/>
              <a:cs typeface="+mn-cs"/>
            </a:rPr>
            <a:t> Approve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 2024</a:t>
          </a:r>
        </a:p>
      </dsp:txBody>
      <dsp:txXfrm>
        <a:off x="7969840" y="0"/>
        <a:ext cx="651278" cy="1398944"/>
      </dsp:txXfrm>
    </dsp:sp>
    <dsp:sp modelId="{29685473-F6F0-4A7C-B6D7-24CF95A5E9D1}">
      <dsp:nvSpPr>
        <dsp:cNvPr id="0" name=""/>
        <dsp:cNvSpPr/>
      </dsp:nvSpPr>
      <dsp:spPr>
        <a:xfrm>
          <a:off x="7132661" y="1540528"/>
          <a:ext cx="349736" cy="349736"/>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4A8DC-71C3-48B2-9D44-A1F2B24FC3CB}" type="datetimeFigureOut">
              <a:rPr kumimoji="1" lang="ja-JP" altLang="en-US" smtClean="0"/>
              <a:t>2023/7/13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50051-D29B-4BA1-8001-3F6B646E31EB}" type="slidenum">
              <a:rPr kumimoji="1" lang="ja-JP" altLang="en-US" smtClean="0"/>
              <a:t>‹#›</a:t>
            </a:fld>
            <a:endParaRPr kumimoji="1" lang="ja-JP" altLang="en-US"/>
          </a:p>
        </p:txBody>
      </p:sp>
    </p:spTree>
    <p:extLst>
      <p:ext uri="{BB962C8B-B14F-4D97-AF65-F5344CB8AC3E}">
        <p14:creationId xmlns:p14="http://schemas.microsoft.com/office/powerpoint/2010/main" val="2643038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extLst>
      <p:ext uri="{BB962C8B-B14F-4D97-AF65-F5344CB8AC3E}">
        <p14:creationId xmlns:p14="http://schemas.microsoft.com/office/powerpoint/2010/main" val="213652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223161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3</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262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03183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6</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a:t>Shoichet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11</a:t>
            </a:fld>
            <a:endParaRPr kumimoji="1" lang="ja-JP" altLang="en-US" dirty="0"/>
          </a:p>
        </p:txBody>
      </p:sp>
    </p:spTree>
    <p:extLst>
      <p:ext uri="{BB962C8B-B14F-4D97-AF65-F5344CB8AC3E}">
        <p14:creationId xmlns:p14="http://schemas.microsoft.com/office/powerpoint/2010/main" val="805589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12</a:t>
            </a:fld>
            <a:endParaRPr kumimoji="1" lang="ja-JP" altLang="en-US" dirty="0"/>
          </a:p>
        </p:txBody>
      </p:sp>
    </p:spTree>
    <p:extLst>
      <p:ext uri="{BB962C8B-B14F-4D97-AF65-F5344CB8AC3E}">
        <p14:creationId xmlns:p14="http://schemas.microsoft.com/office/powerpoint/2010/main" val="2511586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xfrm>
            <a:off x="914400" y="746125"/>
            <a:ext cx="4903788" cy="3678238"/>
          </a:xfrm>
          <a:ln/>
        </p:spPr>
      </p:sp>
      <p:sp>
        <p:nvSpPr>
          <p:cNvPr id="1945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Times New Roman" pitchFamily="18" charset="0"/>
              <a:ea typeface="ＭＳ Ｐゴシック" charset="-128"/>
            </a:endParaRPr>
          </a:p>
        </p:txBody>
      </p:sp>
      <p:sp>
        <p:nvSpPr>
          <p:cNvPr id="19460" name="日付プレースホルダー 3"/>
          <p:cNvSpPr>
            <a:spLocks noGrp="1"/>
          </p:cNvSpPr>
          <p:nvPr>
            <p:ph type="dt" sz="quarter"/>
          </p:nvPr>
        </p:nvSpPr>
        <p:spPr>
          <a:xfrm>
            <a:off x="3815373" y="1"/>
            <a:ext cx="2918831" cy="493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9pPr>
          </a:lstStyle>
          <a:p>
            <a:pPr eaLnBrk="1" hangingPunct="1">
              <a:spcBef>
                <a:spcPct val="0"/>
              </a:spcBef>
            </a:pPr>
            <a:r>
              <a:rPr lang="en-US" altLang="ja-JP" sz="1400" dirty="0">
                <a:ea typeface="Arial Unicode MS" pitchFamily="50" charset="-128"/>
                <a:cs typeface="Arial Unicode MS" pitchFamily="50" charset="-128"/>
              </a:rPr>
              <a:t>07/12/10</a:t>
            </a:r>
          </a:p>
        </p:txBody>
      </p:sp>
      <p:sp>
        <p:nvSpPr>
          <p:cNvPr id="19461" name="スライド番号プレースホルダー 4"/>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9pPr>
          </a:lstStyle>
          <a:p>
            <a:pPr eaLnBrk="1" hangingPunct="1">
              <a:spcBef>
                <a:spcPct val="0"/>
              </a:spcBef>
            </a:pPr>
            <a:r>
              <a:rPr lang="en-US" altLang="ja-JP" sz="2400" dirty="0"/>
              <a:t>Page </a:t>
            </a:r>
            <a:fld id="{28B1BE53-0473-474E-A0A8-8E2CBAF09E75}" type="slidenum">
              <a:rPr lang="en-US" altLang="ja-JP" sz="2400" smtClean="0"/>
              <a:pPr eaLnBrk="1" hangingPunct="1">
                <a:spcBef>
                  <a:spcPct val="0"/>
                </a:spcBef>
              </a:pPr>
              <a:t>13</a:t>
            </a:fld>
            <a:endParaRPr lang="en-US" altLang="ja-JP" sz="2400" dirty="0"/>
          </a:p>
        </p:txBody>
      </p:sp>
    </p:spTree>
    <p:extLst>
      <p:ext uri="{BB962C8B-B14F-4D97-AF65-F5344CB8AC3E}">
        <p14:creationId xmlns:p14="http://schemas.microsoft.com/office/powerpoint/2010/main" val="405845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7" name="Rectangle 4">
            <a:extLst>
              <a:ext uri="{FF2B5EF4-FFF2-40B4-BE49-F238E27FC236}">
                <a16:creationId xmlns:a16="http://schemas.microsoft.com/office/drawing/2014/main" id="{C3F5192A-8198-3B45-A721-B24EA05D511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Tree>
    <p:extLst>
      <p:ext uri="{BB962C8B-B14F-4D97-AF65-F5344CB8AC3E}">
        <p14:creationId xmlns:p14="http://schemas.microsoft.com/office/powerpoint/2010/main" val="1282843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Tree>
    <p:extLst>
      <p:ext uri="{BB962C8B-B14F-4D97-AF65-F5344CB8AC3E}">
        <p14:creationId xmlns:p14="http://schemas.microsoft.com/office/powerpoint/2010/main" val="389919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050" b="1" i="0" u="none" strike="noStrike" cap="none">
                <a:solidFill>
                  <a:schemeClr val="dk1"/>
                </a:solidFill>
                <a:latin typeface="Times New Roman"/>
                <a:ea typeface="Times New Roman"/>
                <a:cs typeface="Times New Roman"/>
                <a:sym typeface="Times New Roman"/>
              </a:defRPr>
            </a:lvl1pPr>
            <a:lvl2pPr marL="342900" marR="0" lvl="1"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2pPr>
            <a:lvl3pPr marL="685800" marR="0" lvl="2"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3pPr>
            <a:lvl4pPr marL="1028700" marR="0" lvl="3"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4pPr>
            <a:lvl5pPr marL="1371600" marR="0" lvl="4"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5pPr>
            <a:lvl6pPr marL="1714500" marR="0" lvl="5"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6pPr>
            <a:lvl7pPr marL="2057400" marR="0" lvl="6"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7pPr>
            <a:lvl8pPr marL="2400300" marR="0" lvl="7"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8pPr>
            <a:lvl9pPr marL="2743200" marR="0" lvl="8"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9pPr>
          </a:lstStyle>
          <a:p>
            <a:r>
              <a:rPr lang="en-US" altLang="ja-JP"/>
              <a:t>July  2023</a:t>
            </a:r>
            <a:endParaRPr dirty="0"/>
          </a:p>
        </p:txBody>
      </p:sp>
      <p:sp>
        <p:nvSpPr>
          <p:cNvPr id="24" name="Google Shape;24;p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1pPr>
            <a:lvl2pPr marL="342900" marR="0" lvl="1"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2pPr>
            <a:lvl3pPr marL="685800" marR="0" lvl="2"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3pPr>
            <a:lvl4pPr marL="1028700" marR="0" lvl="3"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4pPr>
            <a:lvl5pPr marL="1371600" marR="0" lvl="4"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5pPr>
            <a:lvl6pPr marL="1714500" marR="0" lvl="5"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6pPr>
            <a:lvl7pPr marL="2057400" marR="0" lvl="6"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7pPr>
            <a:lvl8pPr marL="2400300" marR="0" lvl="7"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8pPr>
            <a:lvl9pPr marL="2743200" marR="0" lvl="8"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9pPr>
          </a:lstStyle>
          <a:p>
            <a:endParaRPr dirty="0"/>
          </a:p>
        </p:txBody>
      </p:sp>
      <p:sp>
        <p:nvSpPr>
          <p:cNvPr id="25" name="Google Shape;25;p2"/>
          <p:cNvSpPr txBox="1">
            <a:spLocks noGrp="1"/>
          </p:cNvSpPr>
          <p:nvPr>
            <p:ph type="sldNum" idx="12"/>
          </p:nvPr>
        </p:nvSpPr>
        <p:spPr>
          <a:xfrm>
            <a:off x="4341814"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9pPr>
          </a:lstStyle>
          <a:p>
            <a:r>
              <a:rPr lang="en-US"/>
              <a:t>Slide </a:t>
            </a:r>
            <a:fld id="{00000000-1234-1234-1234-123412341234}" type="slidenum">
              <a:rPr lang="en-US" smtClean="0"/>
              <a:pPr/>
              <a:t>‹#›</a:t>
            </a:fld>
            <a:endParaRPr dirty="0"/>
          </a:p>
        </p:txBody>
      </p:sp>
    </p:spTree>
    <p:extLst>
      <p:ext uri="{BB962C8B-B14F-4D97-AF65-F5344CB8AC3E}">
        <p14:creationId xmlns:p14="http://schemas.microsoft.com/office/powerpoint/2010/main" val="2892476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A02A-616C-4E17-8A93-3825B53DED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3A5485-2567-4A3C-AED1-61D1D6FF72FC}"/>
              </a:ext>
            </a:extLst>
          </p:cNvPr>
          <p:cNvSpPr>
            <a:spLocks noGrp="1"/>
          </p:cNvSpPr>
          <p:nvPr>
            <p:ph type="dt" idx="10"/>
          </p:nvPr>
        </p:nvSpPr>
        <p:spPr/>
        <p:txBody>
          <a:bodyPr/>
          <a:lstStyle/>
          <a:p>
            <a:r>
              <a:rPr lang="en-US" altLang="ja-JP"/>
              <a:t>July  2023</a:t>
            </a:r>
            <a:endParaRPr lang="en-US" dirty="0"/>
          </a:p>
        </p:txBody>
      </p:sp>
      <p:sp>
        <p:nvSpPr>
          <p:cNvPr id="4" name="Footer Placeholder 3">
            <a:extLst>
              <a:ext uri="{FF2B5EF4-FFF2-40B4-BE49-F238E27FC236}">
                <a16:creationId xmlns:a16="http://schemas.microsoft.com/office/drawing/2014/main" id="{7AEEA305-65EE-473A-BF72-82E3EDA22B3A}"/>
              </a:ext>
            </a:extLst>
          </p:cNvPr>
          <p:cNvSpPr>
            <a:spLocks noGrp="1"/>
          </p:cNvSpPr>
          <p:nvPr>
            <p:ph type="ftr" idx="11"/>
          </p:nvPr>
        </p:nvSpPr>
        <p:spPr/>
        <p:txBody>
          <a:bodyPr/>
          <a:lstStyle/>
          <a:p>
            <a:endParaRPr lang="en-US" dirty="0"/>
          </a:p>
        </p:txBody>
      </p:sp>
      <p:sp>
        <p:nvSpPr>
          <p:cNvPr id="5" name="Slide Number Placeholder 4">
            <a:extLst>
              <a:ext uri="{FF2B5EF4-FFF2-40B4-BE49-F238E27FC236}">
                <a16:creationId xmlns:a16="http://schemas.microsoft.com/office/drawing/2014/main" id="{76CD15C4-BF0C-464A-A7A9-4C5E6442477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
        <p:nvSpPr>
          <p:cNvPr id="7" name="Text Placeholder 6">
            <a:extLst>
              <a:ext uri="{FF2B5EF4-FFF2-40B4-BE49-F238E27FC236}">
                <a16:creationId xmlns:a16="http://schemas.microsoft.com/office/drawing/2014/main" id="{B71F6D75-D907-4825-A915-1687F92F5EB3}"/>
              </a:ext>
            </a:extLst>
          </p:cNvPr>
          <p:cNvSpPr>
            <a:spLocks noGrp="1"/>
          </p:cNvSpPr>
          <p:nvPr>
            <p:ph type="body" sz="quarter" idx="13"/>
          </p:nvPr>
        </p:nvSpPr>
        <p:spPr>
          <a:xfrm>
            <a:off x="685800" y="1844675"/>
            <a:ext cx="7772400" cy="4459872"/>
          </a:xfrm>
        </p:spPr>
        <p:txBody>
          <a:bodyPr/>
          <a:lstStyle>
            <a:lvl1pPr marL="457200" indent="-431800">
              <a:buSzPct val="100000"/>
              <a:buFont typeface="Arial" panose="020B0604020202020204" pitchFamily="34" charset="0"/>
              <a:buChar char="•"/>
              <a:defRPr sz="2400">
                <a:latin typeface="Times New Roman" panose="02020603050405020304" pitchFamily="18" charset="0"/>
                <a:cs typeface="Times New Roman" panose="02020603050405020304" pitchFamily="18" charset="0"/>
              </a:defRPr>
            </a:lvl1pPr>
            <a:lvl2pPr marL="914400" indent="-406400">
              <a:buSzPct val="100000"/>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a:buSzPct val="100000"/>
              <a:defRPr sz="1800">
                <a:latin typeface="Times New Roman" panose="02020603050405020304" pitchFamily="18" charset="0"/>
                <a:cs typeface="Times New Roman" panose="02020603050405020304" pitchFamily="18" charset="0"/>
              </a:defRPr>
            </a:lvl3pPr>
            <a:lvl4pPr>
              <a:buSzPct val="100000"/>
              <a:defRPr sz="1600">
                <a:latin typeface="Times New Roman" panose="02020603050405020304" pitchFamily="18" charset="0"/>
                <a:cs typeface="Times New Roman" panose="02020603050405020304" pitchFamily="18" charset="0"/>
              </a:defRPr>
            </a:lvl4pPr>
            <a:lvl5pPr>
              <a:buSzPct val="100000"/>
              <a:defRPr sz="16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749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July 2023</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220072" y="6453336"/>
            <a:ext cx="3744416" cy="553998"/>
          </a:xfrm>
        </p:spPr>
        <p:txBody>
          <a:bodyPr/>
          <a:lstStyle>
            <a:lvl1pPr>
              <a:defRPr>
                <a:latin typeface="+mj-lt"/>
              </a:defRPr>
            </a:lvl1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1095999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Tree>
    <p:extLst>
      <p:ext uri="{BB962C8B-B14F-4D97-AF65-F5344CB8AC3E}">
        <p14:creationId xmlns:p14="http://schemas.microsoft.com/office/powerpoint/2010/main" val="76889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Tree>
    <p:extLst>
      <p:ext uri="{BB962C8B-B14F-4D97-AF65-F5344CB8AC3E}">
        <p14:creationId xmlns:p14="http://schemas.microsoft.com/office/powerpoint/2010/main" val="138667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Tree>
    <p:extLst>
      <p:ext uri="{BB962C8B-B14F-4D97-AF65-F5344CB8AC3E}">
        <p14:creationId xmlns:p14="http://schemas.microsoft.com/office/powerpoint/2010/main" val="1142177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Tree>
    <p:extLst>
      <p:ext uri="{BB962C8B-B14F-4D97-AF65-F5344CB8AC3E}">
        <p14:creationId xmlns:p14="http://schemas.microsoft.com/office/powerpoint/2010/main" val="2976049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
        <p:nvSpPr>
          <p:cNvPr id="3" name="スライド番号プレースホルダー 3">
            <a:extLst>
              <a:ext uri="{FF2B5EF4-FFF2-40B4-BE49-F238E27FC236}">
                <a16:creationId xmlns:a16="http://schemas.microsoft.com/office/drawing/2014/main" id="{7ECC3DA4-3912-A8BD-408D-1306053DAF66}"/>
              </a:ext>
            </a:extLst>
          </p:cNvPr>
          <p:cNvSpPr txBox="1">
            <a:spLocks/>
          </p:cNvSpPr>
          <p:nvPr userDrawn="1"/>
        </p:nvSpPr>
        <p:spPr bwMode="auto">
          <a:xfrm>
            <a:off x="4374646" y="6486295"/>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4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Slide </a:t>
            </a:r>
            <a:fld id="{266A080E-4E30-4968-B029-7CF782D6220C}" type="slidenum">
              <a:rPr lang="en-US" altLang="ja-JP" smtClean="0"/>
              <a:pPr/>
              <a:t>‹#›</a:t>
            </a:fld>
            <a:endParaRPr lang="en-US" altLang="ja-JP" dirty="0"/>
          </a:p>
        </p:txBody>
      </p:sp>
    </p:spTree>
    <p:extLst>
      <p:ext uri="{BB962C8B-B14F-4D97-AF65-F5344CB8AC3E}">
        <p14:creationId xmlns:p14="http://schemas.microsoft.com/office/powerpoint/2010/main" val="560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
        <p:nvSpPr>
          <p:cNvPr id="3" name="スライド番号プレースホルダー 3">
            <a:extLst>
              <a:ext uri="{FF2B5EF4-FFF2-40B4-BE49-F238E27FC236}">
                <a16:creationId xmlns:a16="http://schemas.microsoft.com/office/drawing/2014/main" id="{692C7D50-C90F-466E-DE10-88956826EED5}"/>
              </a:ext>
            </a:extLst>
          </p:cNvPr>
          <p:cNvSpPr txBox="1">
            <a:spLocks/>
          </p:cNvSpPr>
          <p:nvPr userDrawn="1"/>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4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Slide </a:t>
            </a:r>
            <a:fld id="{266A080E-4E30-4968-B029-7CF782D6220C}" type="slidenum">
              <a:rPr lang="en-US" altLang="ja-JP" smtClean="0"/>
              <a:pPr/>
              <a:t>‹#›</a:t>
            </a:fld>
            <a:endParaRPr lang="en-US" altLang="ja-JP" dirty="0"/>
          </a:p>
        </p:txBody>
      </p:sp>
    </p:spTree>
    <p:extLst>
      <p:ext uri="{BB962C8B-B14F-4D97-AF65-F5344CB8AC3E}">
        <p14:creationId xmlns:p14="http://schemas.microsoft.com/office/powerpoint/2010/main" val="2311009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Tree>
    <p:extLst>
      <p:ext uri="{BB962C8B-B14F-4D97-AF65-F5344CB8AC3E}">
        <p14:creationId xmlns:p14="http://schemas.microsoft.com/office/powerpoint/2010/main" val="213384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
        <p:nvSpPr>
          <p:cNvPr id="3" name="スライド番号プレースホルダー 3">
            <a:extLst>
              <a:ext uri="{FF2B5EF4-FFF2-40B4-BE49-F238E27FC236}">
                <a16:creationId xmlns:a16="http://schemas.microsoft.com/office/drawing/2014/main" id="{F0D3190D-3C0A-C5B0-B33C-7B275E84AA1A}"/>
              </a:ext>
            </a:extLst>
          </p:cNvPr>
          <p:cNvSpPr>
            <a:spLocks noGrp="1"/>
          </p:cNvSpPr>
          <p:nvPr>
            <p:ph type="sldNum" sz="quarter" idx="13"/>
          </p:nvPr>
        </p:nvSpPr>
        <p:spPr>
          <a:xfrm>
            <a:off x="4276676" y="6475413"/>
            <a:ext cx="666849" cy="215444"/>
          </a:xfrm>
        </p:spPr>
        <p:txBody>
          <a:bodyPr/>
          <a:lstStyle>
            <a:lvl1pPr>
              <a:defRPr/>
            </a:lvl1pPr>
          </a:lstStyle>
          <a:p>
            <a:r>
              <a:rPr lang="en-US" altLang="ja-JP" dirty="0"/>
              <a:t>Slide </a:t>
            </a:r>
            <a:fld id="{266A080E-4E30-4968-B029-7CF782D6220C}" type="slidenum">
              <a:rPr lang="en-US" altLang="ja-JP"/>
              <a:pPr/>
              <a:t>‹#›</a:t>
            </a:fld>
            <a:endParaRPr lang="en-US" altLang="ja-JP" dirty="0"/>
          </a:p>
        </p:txBody>
      </p:sp>
    </p:spTree>
    <p:extLst>
      <p:ext uri="{BB962C8B-B14F-4D97-AF65-F5344CB8AC3E}">
        <p14:creationId xmlns:p14="http://schemas.microsoft.com/office/powerpoint/2010/main" val="3864895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802.15-23-0404-00-06ma</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787025" y="6463844"/>
            <a:ext cx="2552629" cy="276999"/>
          </a:xfrm>
          <a:prstGeom prst="rect">
            <a:avLst/>
          </a:prstGeom>
        </p:spPr>
        <p:txBody>
          <a:bodyPr wrap="square">
            <a:spAutoFit/>
          </a:bodyPr>
          <a:lstStyle/>
          <a:p>
            <a:r>
              <a:rPr lang="en-US" altLang="ja-JP" sz="1200" dirty="0"/>
              <a:t>Ryuji Kohno(YNU/YRP-IAI)</a:t>
            </a:r>
          </a:p>
        </p:txBody>
      </p:sp>
    </p:spTree>
    <p:extLst>
      <p:ext uri="{BB962C8B-B14F-4D97-AF65-F5344CB8AC3E}">
        <p14:creationId xmlns:p14="http://schemas.microsoft.com/office/powerpoint/2010/main" val="1633860139"/>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97" r:id="rId9"/>
    <p:sldLayoutId id="2147483699" r:id="rId10"/>
    <p:sldLayoutId id="2147483710" r:id="rId11"/>
    <p:sldLayoutId id="2147483711" r:id="rId12"/>
    <p:sldLayoutId id="2147483712" r:id="rId13"/>
  </p:sldLayoutIdLst>
  <p:hf hdr="0" ft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ieeesa.webex.com/ieeesa/j.php?MTID=ma228bfce333fa1ab3f9fcf3bc1421dfd"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16904" y="609600"/>
            <a:ext cx="8991600" cy="532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 Closing Report for July 2023]</a:t>
            </a:r>
          </a:p>
          <a:p>
            <a:r>
              <a:rPr lang="en-US" altLang="ja-JP" sz="1600" b="1" dirty="0">
                <a:ea typeface="ＭＳ Ｐゴシック" charset="-128"/>
              </a:rPr>
              <a:t>Date Submitted: </a:t>
            </a:r>
            <a:r>
              <a:rPr lang="en-US" altLang="ja-JP" sz="1600" dirty="0">
                <a:ea typeface="ＭＳ Ｐゴシック" charset="-128"/>
              </a:rPr>
              <a:t>[13</a:t>
            </a:r>
            <a:r>
              <a:rPr lang="en-US" altLang="ja-JP" sz="1600" baseline="30000" dirty="0">
                <a:ea typeface="ＭＳ Ｐゴシック" charset="-128"/>
              </a:rPr>
              <a:t>th</a:t>
            </a:r>
            <a:r>
              <a:rPr lang="en-US" altLang="ja-JP" sz="1600" dirty="0">
                <a:ea typeface="ＭＳ Ｐゴシック" charset="-128"/>
              </a:rPr>
              <a:t>  July 2023]	</a:t>
            </a:r>
          </a:p>
          <a:p>
            <a:pPr>
              <a:lnSpc>
                <a:spcPts val="1700"/>
              </a:lnSpc>
            </a:pPr>
            <a:r>
              <a:rPr lang="en-US" altLang="ja-JP" sz="1600" b="1" dirty="0">
                <a:solidFill>
                  <a:srgbClr val="000000"/>
                </a:solidFill>
              </a:rPr>
              <a:t>Source:</a:t>
            </a:r>
            <a:r>
              <a:rPr lang="en-US" altLang="ja-JP" sz="1600" dirty="0">
                <a:solidFill>
                  <a:srgbClr val="000000"/>
                </a:solidFill>
              </a:rPr>
              <a:t> </a:t>
            </a:r>
            <a:r>
              <a:rPr lang="en-US" altLang="ko-KR" sz="1600" dirty="0">
                <a:solidFill>
                  <a:srgbClr val="000000"/>
                </a:solidFill>
              </a:rPr>
              <a:t>[Ryuji Kohno1,2,]</a:t>
            </a:r>
            <a:r>
              <a:rPr lang="en-US" altLang="ko-KR" sz="1600" dirty="0">
                <a:solidFill>
                  <a:srgbClr val="000000"/>
                </a:solidFill>
                <a:ea typeface="굴림" pitchFamily="50" charset="-127"/>
              </a:rPr>
              <a:t> [1;Yokohama National University, 2;YRP International Alliance Institute(YRP-IAI)]                                  </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Address </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[1; 79-5 Tokiwadai, Hodogaya-ku, Yokohama, 240-8501 Japan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2; </a:t>
            </a:r>
            <a:r>
              <a:rPr kumimoji="0" lang="pl-PL"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YRP1 Blg., 3-4 HikarinoOka, Yokosuka-City, Kanagawa, 239-0847 Japan</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Voice:</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[1; +81-90-5408-0611], FAX: [+81-45-383-5528],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Email:</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[1: kohno@ynu.ac.jp,  2: kohno@yrp-iai.jp] Re: []</a:t>
            </a:r>
            <a:endParaRPr lang="en-US" altLang="ja-JP" sz="1600" dirty="0">
              <a:solidFill>
                <a:srgbClr val="000000"/>
              </a:solidFill>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closing report for TG15.6ma for Revision of P802.15.6-2012 with Enhanced Dependability July 2023.]</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2" name="日付プレースホルダー 1">
            <a:extLst>
              <a:ext uri="{FF2B5EF4-FFF2-40B4-BE49-F238E27FC236}">
                <a16:creationId xmlns:a16="http://schemas.microsoft.com/office/drawing/2014/main" id="{2F68B29C-93AD-42D4-8D62-D6AAA500564C}"/>
              </a:ext>
            </a:extLst>
          </p:cNvPr>
          <p:cNvSpPr>
            <a:spLocks noGrp="1"/>
          </p:cNvSpPr>
          <p:nvPr>
            <p:ph type="dt" sz="half" idx="2"/>
          </p:nvPr>
        </p:nvSpPr>
        <p:spPr>
          <a:xfrm>
            <a:off x="684483" y="394156"/>
            <a:ext cx="1600200" cy="215444"/>
          </a:xfrm>
        </p:spPr>
        <p:txBody>
          <a:bodyPr/>
          <a:lstStyle/>
          <a:p>
            <a:r>
              <a:rPr lang="en-US" altLang="ja-JP"/>
              <a:t>July  2023</a:t>
            </a:r>
            <a:endParaRPr lang="en-US" altLang="ja-JP" dirty="0"/>
          </a:p>
        </p:txBody>
      </p:sp>
    </p:spTree>
    <p:extLst>
      <p:ext uri="{BB962C8B-B14F-4D97-AF65-F5344CB8AC3E}">
        <p14:creationId xmlns:p14="http://schemas.microsoft.com/office/powerpoint/2010/main" val="2082315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521436-9E69-889E-4F75-A740886D1DEF}"/>
              </a:ext>
            </a:extLst>
          </p:cNvPr>
          <p:cNvSpPr>
            <a:spLocks noGrp="1"/>
          </p:cNvSpPr>
          <p:nvPr>
            <p:ph type="dt" idx="10"/>
          </p:nvPr>
        </p:nvSpPr>
        <p:spPr>
          <a:xfrm>
            <a:off x="838200" y="451855"/>
            <a:ext cx="1600200" cy="215900"/>
          </a:xfrm>
        </p:spPr>
        <p:txBody>
          <a:bodyPr/>
          <a:lstStyle/>
          <a:p>
            <a:r>
              <a:rPr lang="en-US" altLang="ja-JP" sz="1200"/>
              <a:t>July  2023</a:t>
            </a:r>
            <a:endParaRPr lang="en-US" sz="1200" dirty="0"/>
          </a:p>
        </p:txBody>
      </p:sp>
      <p:sp>
        <p:nvSpPr>
          <p:cNvPr id="6" name="Slide Number Placeholder 5">
            <a:extLst>
              <a:ext uri="{FF2B5EF4-FFF2-40B4-BE49-F238E27FC236}">
                <a16:creationId xmlns:a16="http://schemas.microsoft.com/office/drawing/2014/main" id="{59B0BE59-3329-155B-EA4D-ED6917043A9A}"/>
              </a:ext>
            </a:extLst>
          </p:cNvPr>
          <p:cNvSpPr>
            <a:spLocks noGrp="1"/>
          </p:cNvSpPr>
          <p:nvPr>
            <p:ph type="sldNum" idx="12"/>
          </p:nvPr>
        </p:nvSpPr>
        <p:spPr/>
        <p:txBody>
          <a:bodyPr/>
          <a:lstStyle/>
          <a:p>
            <a:r>
              <a:rPr lang="en-US"/>
              <a:t>Slide </a:t>
            </a:r>
            <a:fld id="{00000000-1234-1234-1234-123412341234}" type="slidenum">
              <a:rPr lang="en-US" smtClean="0"/>
              <a:pPr/>
              <a:t>10</a:t>
            </a:fld>
            <a:endParaRPr dirty="0"/>
          </a:p>
        </p:txBody>
      </p:sp>
      <p:sp>
        <p:nvSpPr>
          <p:cNvPr id="9" name="TextBox 8">
            <a:extLst>
              <a:ext uri="{FF2B5EF4-FFF2-40B4-BE49-F238E27FC236}">
                <a16:creationId xmlns:a16="http://schemas.microsoft.com/office/drawing/2014/main" id="{C92F2013-0BE3-2D37-2527-5FF42FCE904D}"/>
              </a:ext>
            </a:extLst>
          </p:cNvPr>
          <p:cNvSpPr txBox="1"/>
          <p:nvPr/>
        </p:nvSpPr>
        <p:spPr>
          <a:xfrm>
            <a:off x="915876" y="6185965"/>
            <a:ext cx="3425938" cy="300082"/>
          </a:xfrm>
          <a:prstGeom prst="rect">
            <a:avLst/>
          </a:prstGeom>
          <a:noFill/>
        </p:spPr>
        <p:txBody>
          <a:bodyPr wrap="none" rtlCol="0">
            <a:spAutoFit/>
          </a:bodyPr>
          <a:lstStyle/>
          <a:p>
            <a:r>
              <a:rPr lang="en-US" sz="1350" dirty="0"/>
              <a:t>Note: the deadlines are subject to change.</a:t>
            </a:r>
          </a:p>
        </p:txBody>
      </p:sp>
      <p:sp>
        <p:nvSpPr>
          <p:cNvPr id="3" name="TextBox 7">
            <a:extLst>
              <a:ext uri="{FF2B5EF4-FFF2-40B4-BE49-F238E27FC236}">
                <a16:creationId xmlns:a16="http://schemas.microsoft.com/office/drawing/2014/main" id="{0E687580-B60A-2870-4F13-80A6690CFE4D}"/>
              </a:ext>
            </a:extLst>
          </p:cNvPr>
          <p:cNvSpPr txBox="1"/>
          <p:nvPr/>
        </p:nvSpPr>
        <p:spPr>
          <a:xfrm>
            <a:off x="3324717" y="613511"/>
            <a:ext cx="2570768" cy="461665"/>
          </a:xfrm>
          <a:prstGeom prst="rect">
            <a:avLst/>
          </a:prstGeom>
          <a:noFill/>
        </p:spPr>
        <p:txBody>
          <a:bodyPr wrap="none" rtlCol="0">
            <a:spAutoFit/>
          </a:bodyPr>
          <a:lstStyle/>
          <a:p>
            <a:r>
              <a:rPr lang="en-US" sz="2400" b="1" dirty="0"/>
              <a:t>Timeline details.</a:t>
            </a:r>
          </a:p>
        </p:txBody>
      </p:sp>
      <p:graphicFrame>
        <p:nvGraphicFramePr>
          <p:cNvPr id="5" name="表 4">
            <a:extLst>
              <a:ext uri="{FF2B5EF4-FFF2-40B4-BE49-F238E27FC236}">
                <a16:creationId xmlns:a16="http://schemas.microsoft.com/office/drawing/2014/main" id="{AE2C8F65-3438-ED0E-D049-F4D5C85C52DE}"/>
              </a:ext>
            </a:extLst>
          </p:cNvPr>
          <p:cNvGraphicFramePr>
            <a:graphicFrameLocks noGrp="1"/>
          </p:cNvGraphicFramePr>
          <p:nvPr>
            <p:extLst>
              <p:ext uri="{D42A27DB-BD31-4B8C-83A1-F6EECF244321}">
                <p14:modId xmlns:p14="http://schemas.microsoft.com/office/powerpoint/2010/main" val="3931242415"/>
              </p:ext>
            </p:extLst>
          </p:nvPr>
        </p:nvGraphicFramePr>
        <p:xfrm>
          <a:off x="532661" y="1003177"/>
          <a:ext cx="8424908" cy="5468189"/>
        </p:xfrm>
        <a:graphic>
          <a:graphicData uri="http://schemas.openxmlformats.org/drawingml/2006/table">
            <a:tbl>
              <a:tblPr firstRow="1" firstCol="1" bandRow="1">
                <a:tableStyleId>{5C22544A-7EE6-4342-B048-85BDC9FD1C3A}</a:tableStyleId>
              </a:tblPr>
              <a:tblGrid>
                <a:gridCol w="2966326">
                  <a:extLst>
                    <a:ext uri="{9D8B030D-6E8A-4147-A177-3AD203B41FA5}">
                      <a16:colId xmlns:a16="http://schemas.microsoft.com/office/drawing/2014/main" val="3373569716"/>
                    </a:ext>
                  </a:extLst>
                </a:gridCol>
                <a:gridCol w="1512510">
                  <a:extLst>
                    <a:ext uri="{9D8B030D-6E8A-4147-A177-3AD203B41FA5}">
                      <a16:colId xmlns:a16="http://schemas.microsoft.com/office/drawing/2014/main" val="807585388"/>
                    </a:ext>
                  </a:extLst>
                </a:gridCol>
                <a:gridCol w="3946072">
                  <a:extLst>
                    <a:ext uri="{9D8B030D-6E8A-4147-A177-3AD203B41FA5}">
                      <a16:colId xmlns:a16="http://schemas.microsoft.com/office/drawing/2014/main" val="2122188044"/>
                    </a:ext>
                  </a:extLst>
                </a:gridCol>
              </a:tblGrid>
              <a:tr h="173733">
                <a:tc>
                  <a:txBody>
                    <a:bodyPr/>
                    <a:lstStyle/>
                    <a:p>
                      <a:pPr marL="0" marR="0" algn="ctr">
                        <a:lnSpc>
                          <a:spcPct val="115000"/>
                        </a:lnSpc>
                        <a:spcBef>
                          <a:spcPts val="0"/>
                        </a:spcBef>
                        <a:spcAft>
                          <a:spcPts val="0"/>
                        </a:spcAft>
                      </a:pPr>
                      <a:r>
                        <a:rPr lang="en-US" sz="1050" dirty="0">
                          <a:effectLst/>
                        </a:rPr>
                        <a:t>Topic</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solidFill>
                      <a:srgbClr val="00B050"/>
                    </a:solidFill>
                  </a:tcPr>
                </a:tc>
                <a:tc>
                  <a:txBody>
                    <a:bodyPr/>
                    <a:lstStyle/>
                    <a:p>
                      <a:pPr marL="0" marR="0" algn="ctr">
                        <a:lnSpc>
                          <a:spcPct val="115000"/>
                        </a:lnSpc>
                        <a:spcBef>
                          <a:spcPts val="0"/>
                        </a:spcBef>
                        <a:spcAft>
                          <a:spcPts val="0"/>
                        </a:spcAft>
                      </a:pPr>
                      <a:r>
                        <a:rPr lang="en-US" sz="1050" dirty="0">
                          <a:effectLst/>
                        </a:rPr>
                        <a:t>Deadline</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solidFill>
                      <a:srgbClr val="00B050"/>
                    </a:solidFill>
                  </a:tcPr>
                </a:tc>
                <a:tc>
                  <a:txBody>
                    <a:bodyPr/>
                    <a:lstStyle/>
                    <a:p>
                      <a:pPr marL="0" marR="0" algn="ctr">
                        <a:lnSpc>
                          <a:spcPct val="115000"/>
                        </a:lnSpc>
                        <a:spcBef>
                          <a:spcPts val="0"/>
                        </a:spcBef>
                        <a:spcAft>
                          <a:spcPts val="0"/>
                        </a:spcAft>
                      </a:pPr>
                      <a:r>
                        <a:rPr lang="en-US" sz="1050" dirty="0">
                          <a:effectLst/>
                        </a:rPr>
                        <a:t>Notes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solidFill>
                      <a:srgbClr val="00B050"/>
                    </a:solidFill>
                  </a:tcPr>
                </a:tc>
                <a:extLst>
                  <a:ext uri="{0D108BD9-81ED-4DB2-BD59-A6C34878D82A}">
                    <a16:rowId xmlns:a16="http://schemas.microsoft.com/office/drawing/2014/main" val="2520522873"/>
                  </a:ext>
                </a:extLst>
              </a:tr>
              <a:tr h="749606">
                <a:tc>
                  <a:txBody>
                    <a:bodyPr/>
                    <a:lstStyle/>
                    <a:p>
                      <a:pPr marL="0" marR="0">
                        <a:lnSpc>
                          <a:spcPct val="115000"/>
                        </a:lnSpc>
                        <a:spcBef>
                          <a:spcPts val="0"/>
                        </a:spcBef>
                        <a:spcAft>
                          <a:spcPts val="0"/>
                        </a:spcAft>
                      </a:pPr>
                      <a:r>
                        <a:rPr lang="en-US" sz="1050" dirty="0">
                          <a:effectLst/>
                        </a:rPr>
                        <a:t>Technical Requirements Document (TRD). Channel Model Document (CMD). Call for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15000"/>
                        </a:lnSpc>
                        <a:spcBef>
                          <a:spcPts val="0"/>
                        </a:spcBef>
                        <a:spcAft>
                          <a:spcPts val="0"/>
                        </a:spcAft>
                      </a:pPr>
                      <a:r>
                        <a:rPr lang="en-US" sz="1050" dirty="0">
                          <a:effectLst/>
                        </a:rPr>
                        <a:t>Sept. 2022</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15000"/>
                        </a:lnSpc>
                        <a:spcBef>
                          <a:spcPts val="0"/>
                        </a:spcBef>
                        <a:spcAft>
                          <a:spcPts val="0"/>
                        </a:spcAft>
                      </a:pPr>
                      <a:r>
                        <a:rPr lang="en-US" sz="1050">
                          <a:effectLst/>
                        </a:rPr>
                        <a:t>TRD describes the technical requirements baseline for the evaluation of proposals. The CMD contains the channel models for different use cases targeted by the Std.</a:t>
                      </a:r>
                      <a:endParaRPr lang="ja-JP" sz="1050">
                        <a:effectLst/>
                      </a:endParaRPr>
                    </a:p>
                    <a:p>
                      <a:pPr marL="0" marR="0">
                        <a:lnSpc>
                          <a:spcPct val="115000"/>
                        </a:lnSpc>
                        <a:spcBef>
                          <a:spcPts val="0"/>
                        </a:spcBef>
                        <a:spcAft>
                          <a:spcPts val="0"/>
                        </a:spcAft>
                      </a:pPr>
                      <a:r>
                        <a:rPr lang="en-US" sz="1050">
                          <a:effectLst/>
                        </a:rPr>
                        <a:t>Announcement of call for proposals.</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3987548146"/>
                  </a:ext>
                </a:extLst>
              </a:tr>
              <a:tr h="287653">
                <a:tc>
                  <a:txBody>
                    <a:bodyPr/>
                    <a:lstStyle/>
                    <a:p>
                      <a:pPr marL="0" marR="0">
                        <a:lnSpc>
                          <a:spcPct val="115000"/>
                        </a:lnSpc>
                        <a:spcBef>
                          <a:spcPts val="0"/>
                        </a:spcBef>
                        <a:spcAft>
                          <a:spcPts val="0"/>
                        </a:spcAft>
                      </a:pPr>
                      <a:r>
                        <a:rPr lang="en-US" sz="1050" dirty="0">
                          <a:effectLst/>
                        </a:rPr>
                        <a:t>Due day for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15000"/>
                        </a:lnSpc>
                        <a:spcBef>
                          <a:spcPts val="0"/>
                        </a:spcBef>
                        <a:spcAft>
                          <a:spcPts val="0"/>
                        </a:spcAft>
                      </a:pPr>
                      <a:r>
                        <a:rPr lang="en-US" sz="1050">
                          <a:effectLst/>
                        </a:rPr>
                        <a:t>March 10</a:t>
                      </a:r>
                      <a:r>
                        <a:rPr lang="en-US" sz="1050" baseline="30000">
                          <a:effectLst/>
                        </a:rPr>
                        <a:t>th</a:t>
                      </a:r>
                      <a:r>
                        <a:rPr lang="en-US" sz="1050">
                          <a:effectLst/>
                        </a:rPr>
                        <a:t>,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15000"/>
                        </a:lnSpc>
                        <a:spcBef>
                          <a:spcPts val="0"/>
                        </a:spcBef>
                        <a:spcAft>
                          <a:spcPts val="0"/>
                        </a:spcAft>
                      </a:pPr>
                      <a:r>
                        <a:rPr lang="en-US" sz="1050" dirty="0">
                          <a:effectLst/>
                        </a:rPr>
                        <a:t> </a:t>
                      </a:r>
                      <a:r>
                        <a:rPr lang="en-US" altLang="ja-JP" sz="1050" dirty="0">
                          <a:effectLst/>
                        </a:rPr>
                        <a:t>Postponed from January 2023</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3074276685"/>
                  </a:ext>
                </a:extLst>
              </a:tr>
              <a:tr h="437476">
                <a:tc>
                  <a:txBody>
                    <a:bodyPr/>
                    <a:lstStyle/>
                    <a:p>
                      <a:pPr marL="0" marR="0">
                        <a:lnSpc>
                          <a:spcPct val="115000"/>
                        </a:lnSpc>
                        <a:spcBef>
                          <a:spcPts val="0"/>
                        </a:spcBef>
                        <a:spcAft>
                          <a:spcPts val="0"/>
                        </a:spcAft>
                      </a:pPr>
                      <a:r>
                        <a:rPr lang="en-US" sz="1050" dirty="0">
                          <a:effectLst/>
                        </a:rPr>
                        <a:t>Presentation of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15000"/>
                        </a:lnSpc>
                        <a:spcBef>
                          <a:spcPts val="0"/>
                        </a:spcBef>
                        <a:spcAft>
                          <a:spcPts val="0"/>
                        </a:spcAft>
                      </a:pPr>
                      <a:r>
                        <a:rPr lang="en-US" sz="1050" dirty="0">
                          <a:effectLst/>
                        </a:rPr>
                        <a:t>Nov. 2022,  January, March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15000"/>
                        </a:lnSpc>
                        <a:spcBef>
                          <a:spcPts val="0"/>
                        </a:spcBef>
                        <a:spcAft>
                          <a:spcPts val="0"/>
                        </a:spcAft>
                      </a:pPr>
                      <a:r>
                        <a:rPr lang="en-US" sz="1050" dirty="0">
                          <a:effectLst/>
                        </a:rPr>
                        <a:t>Start of discussions for harmonization of proposals. </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303890370"/>
                  </a:ext>
                </a:extLst>
              </a:tr>
              <a:tr h="186577">
                <a:tc>
                  <a:txBody>
                    <a:bodyPr/>
                    <a:lstStyle/>
                    <a:p>
                      <a:pPr marL="0" marR="0">
                        <a:lnSpc>
                          <a:spcPct val="120000"/>
                        </a:lnSpc>
                        <a:spcBef>
                          <a:spcPts val="0"/>
                        </a:spcBef>
                        <a:spcAft>
                          <a:spcPts val="0"/>
                        </a:spcAft>
                      </a:pPr>
                      <a:r>
                        <a:rPr lang="en-US" sz="1050" dirty="0">
                          <a:effectLst/>
                        </a:rPr>
                        <a:t>Harmonization of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March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Agreements on key technologies.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494872119"/>
                  </a:ext>
                </a:extLst>
              </a:tr>
              <a:tr h="377149">
                <a:tc>
                  <a:txBody>
                    <a:bodyPr/>
                    <a:lstStyle/>
                    <a:p>
                      <a:pPr marL="0" marR="0">
                        <a:lnSpc>
                          <a:spcPct val="120000"/>
                        </a:lnSpc>
                        <a:spcBef>
                          <a:spcPts val="0"/>
                        </a:spcBef>
                        <a:spcAft>
                          <a:spcPts val="0"/>
                        </a:spcAft>
                      </a:pPr>
                      <a:r>
                        <a:rPr lang="en-US" sz="1050" dirty="0">
                          <a:effectLst/>
                        </a:rPr>
                        <a:t>Std Draft v.0</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May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Mostly editorial revisions and start integrating text of agreed proposals.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971130197"/>
                  </a:ext>
                </a:extLst>
              </a:tr>
              <a:tr h="179865">
                <a:tc>
                  <a:txBody>
                    <a:bodyPr/>
                    <a:lstStyle/>
                    <a:p>
                      <a:pPr marL="0" marR="0">
                        <a:lnSpc>
                          <a:spcPct val="120000"/>
                        </a:lnSpc>
                        <a:spcBef>
                          <a:spcPts val="0"/>
                        </a:spcBef>
                        <a:spcAft>
                          <a:spcPts val="0"/>
                        </a:spcAft>
                      </a:pPr>
                      <a:r>
                        <a:rPr lang="en-US" sz="1050" dirty="0">
                          <a:effectLst/>
                        </a:rPr>
                        <a:t>Preliminary Std Draft v. 1</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July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 Upload preliminary draft V1 in WG private repository and collecting comments to be used for revision.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2881622587"/>
                  </a:ext>
                </a:extLst>
              </a:tr>
              <a:tr h="179865">
                <a:tc>
                  <a:txBody>
                    <a:bodyPr/>
                    <a:lstStyle/>
                    <a:p>
                      <a:pPr marL="0" marR="0">
                        <a:lnSpc>
                          <a:spcPct val="120000"/>
                        </a:lnSpc>
                        <a:spcBef>
                          <a:spcPts val="0"/>
                        </a:spcBef>
                        <a:spcAft>
                          <a:spcPts val="0"/>
                        </a:spcAft>
                      </a:pPr>
                      <a:r>
                        <a:rPr lang="en-US" sz="1050" dirty="0">
                          <a:effectLst/>
                        </a:rPr>
                        <a:t>Std Draft v. 1 </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August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TG approval</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365456968"/>
                  </a:ext>
                </a:extLst>
              </a:tr>
              <a:tr h="179865">
                <a:tc>
                  <a:txBody>
                    <a:bodyPr/>
                    <a:lstStyle/>
                    <a:p>
                      <a:pPr marL="0" marR="0">
                        <a:lnSpc>
                          <a:spcPct val="120000"/>
                        </a:lnSpc>
                        <a:spcBef>
                          <a:spcPts val="0"/>
                        </a:spcBef>
                        <a:spcAft>
                          <a:spcPts val="0"/>
                        </a:spcAft>
                      </a:pPr>
                      <a:r>
                        <a:rPr lang="en-US" sz="1050" dirty="0">
                          <a:effectLst/>
                        </a:rPr>
                        <a:t>WG pre-ballot</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September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WG pre-ballot submission.</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3999023231"/>
                  </a:ext>
                </a:extLst>
              </a:tr>
              <a:tr h="299053">
                <a:tc>
                  <a:txBody>
                    <a:bodyPr/>
                    <a:lstStyle/>
                    <a:p>
                      <a:pPr marL="0" marR="0">
                        <a:lnSpc>
                          <a:spcPct val="120000"/>
                        </a:lnSpc>
                        <a:spcBef>
                          <a:spcPts val="0"/>
                        </a:spcBef>
                        <a:spcAft>
                          <a:spcPts val="0"/>
                        </a:spcAft>
                      </a:pPr>
                      <a:r>
                        <a:rPr lang="en-US" sz="1050" dirty="0">
                          <a:effectLst/>
                        </a:rPr>
                        <a:t>Comments and resolution for pre-ballot.</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November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Finish resolutions to pre-ballot comments and recirculation.</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320649457"/>
                  </a:ext>
                </a:extLst>
              </a:tr>
              <a:tr h="179865">
                <a:tc>
                  <a:txBody>
                    <a:bodyPr/>
                    <a:lstStyle/>
                    <a:p>
                      <a:pPr marL="0" marR="0">
                        <a:lnSpc>
                          <a:spcPct val="120000"/>
                        </a:lnSpc>
                        <a:spcBef>
                          <a:spcPts val="0"/>
                        </a:spcBef>
                        <a:spcAft>
                          <a:spcPts val="0"/>
                        </a:spcAft>
                      </a:pPr>
                      <a:r>
                        <a:rPr lang="en-US" sz="1050" dirty="0">
                          <a:effectLst/>
                        </a:rPr>
                        <a:t>WG letter ballot (LB)</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January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LB submission</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670800571"/>
                  </a:ext>
                </a:extLst>
              </a:tr>
              <a:tr h="179865">
                <a:tc>
                  <a:txBody>
                    <a:bodyPr/>
                    <a:lstStyle/>
                    <a:p>
                      <a:pPr marL="0" marR="0">
                        <a:lnSpc>
                          <a:spcPct val="120000"/>
                        </a:lnSpc>
                        <a:spcBef>
                          <a:spcPts val="0"/>
                        </a:spcBef>
                        <a:spcAft>
                          <a:spcPts val="0"/>
                        </a:spcAft>
                      </a:pPr>
                      <a:r>
                        <a:rPr lang="en-US" sz="1050" dirty="0">
                          <a:effectLst/>
                        </a:rPr>
                        <a:t> LB recirculation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January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Comment-resolutions to LB recirculation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2114813110"/>
                  </a:ext>
                </a:extLst>
              </a:tr>
              <a:tr h="316435">
                <a:tc>
                  <a:txBody>
                    <a:bodyPr/>
                    <a:lstStyle/>
                    <a:p>
                      <a:pPr marL="0" marR="0">
                        <a:lnSpc>
                          <a:spcPct val="120000"/>
                        </a:lnSpc>
                        <a:spcBef>
                          <a:spcPts val="0"/>
                        </a:spcBef>
                        <a:spcAft>
                          <a:spcPts val="0"/>
                        </a:spcAft>
                      </a:pPr>
                      <a:r>
                        <a:rPr lang="en-US" sz="1050" dirty="0">
                          <a:effectLst/>
                        </a:rPr>
                        <a:t>Conditional approval for Sponsor Ballot (SB)</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January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Seek conditional approval</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421804914"/>
                  </a:ext>
                </a:extLst>
              </a:tr>
              <a:tr h="299053">
                <a:tc>
                  <a:txBody>
                    <a:bodyPr/>
                    <a:lstStyle/>
                    <a:p>
                      <a:pPr marL="0" marR="0">
                        <a:lnSpc>
                          <a:spcPct val="120000"/>
                        </a:lnSpc>
                        <a:spcBef>
                          <a:spcPts val="0"/>
                        </a:spcBef>
                        <a:spcAft>
                          <a:spcPts val="0"/>
                        </a:spcAft>
                      </a:pPr>
                      <a:r>
                        <a:rPr lang="en-US" sz="1050" dirty="0">
                          <a:effectLst/>
                        </a:rPr>
                        <a:t>Final LB recirculation. EC approval</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March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Just before the March meeting.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2635356219"/>
                  </a:ext>
                </a:extLst>
              </a:tr>
              <a:tr h="179865">
                <a:tc>
                  <a:txBody>
                    <a:bodyPr/>
                    <a:lstStyle/>
                    <a:p>
                      <a:pPr marL="0" marR="0">
                        <a:lnSpc>
                          <a:spcPct val="120000"/>
                        </a:lnSpc>
                        <a:spcBef>
                          <a:spcPts val="0"/>
                        </a:spcBef>
                        <a:spcAft>
                          <a:spcPts val="0"/>
                        </a:spcAft>
                      </a:pPr>
                      <a:r>
                        <a:rPr lang="en-US" sz="1050" dirty="0">
                          <a:effectLst/>
                        </a:rPr>
                        <a:t>EC approval to SB</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March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466481069"/>
                  </a:ext>
                </a:extLst>
              </a:tr>
              <a:tr h="179865">
                <a:tc>
                  <a:txBody>
                    <a:bodyPr/>
                    <a:lstStyle/>
                    <a:p>
                      <a:pPr marL="0" marR="0">
                        <a:lnSpc>
                          <a:spcPct val="120000"/>
                        </a:lnSpc>
                        <a:spcBef>
                          <a:spcPts val="0"/>
                        </a:spcBef>
                        <a:spcAft>
                          <a:spcPts val="0"/>
                        </a:spcAft>
                      </a:pPr>
                      <a:r>
                        <a:rPr lang="en-US" sz="1050" dirty="0">
                          <a:effectLst/>
                        </a:rPr>
                        <a:t>SB submission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March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2123723813"/>
                  </a:ext>
                </a:extLst>
              </a:tr>
              <a:tr h="179865">
                <a:tc>
                  <a:txBody>
                    <a:bodyPr/>
                    <a:lstStyle/>
                    <a:p>
                      <a:pPr marL="0" marR="0">
                        <a:lnSpc>
                          <a:spcPct val="120000"/>
                        </a:lnSpc>
                        <a:spcBef>
                          <a:spcPts val="0"/>
                        </a:spcBef>
                        <a:spcAft>
                          <a:spcPts val="0"/>
                        </a:spcAft>
                      </a:pPr>
                      <a:r>
                        <a:rPr lang="en-US" sz="1050" dirty="0">
                          <a:effectLst/>
                        </a:rPr>
                        <a:t>SB recirculation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May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Resolutions to SB.</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965977265"/>
                  </a:ext>
                </a:extLst>
              </a:tr>
              <a:tr h="348378">
                <a:tc>
                  <a:txBody>
                    <a:bodyPr/>
                    <a:lstStyle/>
                    <a:p>
                      <a:pPr marL="0" marR="0">
                        <a:lnSpc>
                          <a:spcPct val="110000"/>
                        </a:lnSpc>
                        <a:spcBef>
                          <a:spcPts val="0"/>
                        </a:spcBef>
                        <a:spcAft>
                          <a:spcPts val="0"/>
                        </a:spcAft>
                      </a:pPr>
                      <a:r>
                        <a:rPr lang="en-US" sz="1050" dirty="0">
                          <a:effectLst/>
                        </a:rPr>
                        <a:t>Conditional/unconditional approval to RevCom</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10000"/>
                        </a:lnSpc>
                        <a:spcBef>
                          <a:spcPts val="0"/>
                        </a:spcBef>
                        <a:spcAft>
                          <a:spcPts val="0"/>
                        </a:spcAft>
                      </a:pPr>
                      <a:r>
                        <a:rPr lang="en-US" sz="1050">
                          <a:effectLst/>
                        </a:rPr>
                        <a:t>May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10000"/>
                        </a:lnSpc>
                        <a:spcBef>
                          <a:spcPts val="0"/>
                        </a:spcBef>
                        <a:spcAft>
                          <a:spcPts val="0"/>
                        </a:spcAft>
                      </a:pPr>
                      <a:r>
                        <a:rPr lang="en-US" sz="1050">
                          <a:effectLst/>
                        </a:rPr>
                        <a:t>Submission to SASB agenda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000059126"/>
                  </a:ext>
                </a:extLst>
              </a:tr>
              <a:tr h="179865">
                <a:tc>
                  <a:txBody>
                    <a:bodyPr/>
                    <a:lstStyle/>
                    <a:p>
                      <a:pPr marL="0" marR="0">
                        <a:lnSpc>
                          <a:spcPct val="120000"/>
                        </a:lnSpc>
                        <a:spcBef>
                          <a:spcPts val="0"/>
                        </a:spcBef>
                        <a:spcAft>
                          <a:spcPts val="0"/>
                        </a:spcAft>
                      </a:pPr>
                      <a:r>
                        <a:rPr lang="en-US" sz="1050" dirty="0">
                          <a:effectLst/>
                        </a:rPr>
                        <a:t>SB recirculation if required</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a:effectLst/>
                        </a:rPr>
                        <a:t>June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a:effectLst/>
                        </a:rPr>
                        <a:t>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3918411585"/>
                  </a:ext>
                </a:extLst>
              </a:tr>
              <a:tr h="187062">
                <a:tc>
                  <a:txBody>
                    <a:bodyPr/>
                    <a:lstStyle/>
                    <a:p>
                      <a:pPr marL="0" marR="0">
                        <a:lnSpc>
                          <a:spcPct val="120000"/>
                        </a:lnSpc>
                        <a:spcBef>
                          <a:spcPts val="0"/>
                        </a:spcBef>
                        <a:spcAft>
                          <a:spcPts val="0"/>
                        </a:spcAft>
                      </a:pPr>
                      <a:r>
                        <a:rPr lang="en-US" sz="1050" dirty="0">
                          <a:effectLst/>
                        </a:rPr>
                        <a:t>RevCom submission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June 2024</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RevCom approval</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575618497"/>
                  </a:ext>
                </a:extLst>
              </a:tr>
            </a:tbl>
          </a:graphicData>
        </a:graphic>
      </p:graphicFrame>
    </p:spTree>
    <p:extLst>
      <p:ext uri="{BB962C8B-B14F-4D97-AF65-F5344CB8AC3E}">
        <p14:creationId xmlns:p14="http://schemas.microsoft.com/office/powerpoint/2010/main" val="522394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74171" y="951405"/>
            <a:ext cx="8969829" cy="5462774"/>
          </a:xfrm>
        </p:spPr>
        <p:txBody>
          <a:bodyPr/>
          <a:lstStyle/>
          <a:p>
            <a:pPr marL="0" indent="0">
              <a:lnSpc>
                <a:spcPts val="1300"/>
              </a:lnSpc>
              <a:buNone/>
            </a:pPr>
            <a:r>
              <a:rPr lang="ja-JP" altLang="en-US" sz="1400" dirty="0"/>
              <a:t>・</a:t>
            </a:r>
            <a:r>
              <a:rPr lang="is-IS" altLang="ja-JP" sz="1400" dirty="0"/>
              <a:t>TG15.6ma opening report for July 2023 meeting                                                        15-23-0318-02-06ma</a:t>
            </a:r>
          </a:p>
          <a:p>
            <a:pPr marL="0" indent="0">
              <a:lnSpc>
                <a:spcPts val="1300"/>
              </a:lnSpc>
              <a:buNone/>
            </a:pPr>
            <a:r>
              <a:rPr lang="ja-JP" altLang="en-US" sz="1400" dirty="0"/>
              <a:t>・</a:t>
            </a:r>
            <a:r>
              <a:rPr lang="is-IS" altLang="ja-JP" sz="1400" dirty="0"/>
              <a:t>TG15.6ma Agenda of July Meeting in 2023                                                                15-23-0317-10-06ma</a:t>
            </a:r>
          </a:p>
          <a:p>
            <a:pPr marL="0" indent="0">
              <a:lnSpc>
                <a:spcPts val="1300"/>
              </a:lnSpc>
              <a:buNone/>
            </a:pPr>
            <a:r>
              <a:rPr kumimoji="1" lang="ja-JP" altLang="en-US" sz="1400" b="0" i="0" u="none" strike="noStrike" kern="0" cap="none" spc="0" normalizeH="0" baseline="0" noProof="0" dirty="0">
                <a:ln>
                  <a:noFill/>
                </a:ln>
                <a:solidFill>
                  <a:srgbClr val="000000"/>
                </a:solidFill>
                <a:effectLst/>
                <a:uLnTx/>
                <a:uFillTx/>
                <a:latin typeface="Verdana" panose="020B0604030504040204" pitchFamily="34" charset="0"/>
              </a:rPr>
              <a:t>・</a:t>
            </a:r>
            <a:r>
              <a:rPr kumimoji="1" lang="en-US" altLang="ja-JP" sz="1400" b="0" i="0" u="none" strike="noStrike" kern="0" cap="none" spc="0" normalizeH="0" baseline="0" noProof="0" dirty="0">
                <a:ln>
                  <a:noFill/>
                </a:ln>
                <a:solidFill>
                  <a:srgbClr val="000000"/>
                </a:solidFill>
                <a:effectLst/>
                <a:uLnTx/>
                <a:uFillTx/>
                <a:latin typeface="+mn-ea"/>
              </a:rPr>
              <a:t>TG6ma Progress Report                                                                                              15-23-0056-03-06ma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Definition of Coexistence Levels and How to Support Higher Levels                          15-22-0631-03-06ma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Qualitative approach to coexistence and QoS mechanisms                                        15-23-0101-02-06ma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 Rescheduling Timeline                                                                                                15-23-0361-01-06ma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Preliminary harmonization with 4ab                                                                             15-23-0634-03-06ma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Overview and convergence of MAC proposals for 15.6ma                                         </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15-23-0408-00-006ma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Simulation results for Nagoya I. T. and YRP-IAI MAC proposal Based on TG6ma Channel Model    23-0352-00-06ma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MAC Protocol Proposal for Multiple BAN Environment (Level 1,2,3)                           15-22-0639-02-06m</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Proposed text for 6ma MAC - 4. General framework elements                                    15-23-0322-00-0dma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Proposed text for 6ma MAC - Beacon Access Phase                                                  15-23-0367-00-06ma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Proposal of control and data channels unification for 6ma MAC                                 </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15-23-0387-00-06ma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Overview and convergence of MAC proposals for 15.6ma                                           15-23-0408-00-06ma </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Ranging and localization in TG6ma                                                                               15-23-0402-00-06ma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Preliminary performance evaluation of  ranging in </a:t>
            </a:r>
            <a:r>
              <a:rPr lang="en-US" altLang="ja-JP" sz="1400" dirty="0" err="1">
                <a:solidFill>
                  <a:srgbClr val="000000"/>
                </a:solidFill>
                <a:latin typeface="Arial"/>
                <a:cs typeface="Times New Roman" pitchFamily="18" charset="0"/>
              </a:rPr>
              <a:t>coexience</a:t>
            </a:r>
            <a:r>
              <a:rPr lang="en-US" altLang="ja-JP" sz="1400" dirty="0">
                <a:solidFill>
                  <a:srgbClr val="000000"/>
                </a:solidFill>
                <a:latin typeface="Arial"/>
                <a:cs typeface="Times New Roman" pitchFamily="18" charset="0"/>
              </a:rPr>
              <a:t> environment                   15-23-0353-00-06ma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Summary Table of Channel and Environmental Modeling Activities for BANs on TG15.6ma23-00045-04-06ma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Low Complexity Adaptive Schemes for Energy Detection Threshold in the IEEE802.15.6 CSMA/CA 23-0406-00-06ma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Overview of Ranging and Localization of TG6ma                                                          15-23-0402-00-06ma </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Overview of FEC proposals for 15.6ma                                                                         </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15-22-0611-04-06ma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Harmonization with 4ab: data rates &amp; FEC                                                                     15-22-0610-04-06ma</a:t>
            </a:r>
          </a:p>
          <a:p>
            <a:pPr marL="0" indent="0">
              <a:lnSpc>
                <a:spcPts val="1300"/>
              </a:lnSpc>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Progress Report of TG6ma                                                                                            </a:t>
            </a:r>
            <a:r>
              <a:rPr lang="ja-JP" altLang="en-US" sz="1400" dirty="0">
                <a:solidFill>
                  <a:srgbClr val="000000"/>
                </a:solidFill>
                <a:latin typeface="Arial"/>
                <a:cs typeface="Times New Roman" pitchFamily="18" charset="0"/>
              </a:rPr>
              <a:t> </a:t>
            </a:r>
            <a:r>
              <a:rPr lang="en-US" altLang="ja-JP" sz="1400" dirty="0">
                <a:solidFill>
                  <a:srgbClr val="000000"/>
                </a:solidFill>
                <a:cs typeface="Times New Roman" pitchFamily="18" charset="0"/>
              </a:rPr>
              <a:t>15-23-0056-03-06ma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TG6ma draft revision                                                                                                  </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     15.23-0405-00-06ma</a:t>
            </a:r>
          </a:p>
          <a:p>
            <a:pPr marL="0" indent="0">
              <a:lnSpc>
                <a:spcPts val="1300"/>
              </a:lnSpc>
              <a:buNone/>
            </a:pPr>
            <a:r>
              <a:rPr kumimoji="1" lang="ja-JP" altLang="en-US" sz="1400" b="0" i="0" u="none" strike="noStrike" kern="0" cap="none" spc="0" normalizeH="0" baseline="0" noProof="0" dirty="0">
                <a:ln>
                  <a:noFill/>
                </a:ln>
                <a:solidFill>
                  <a:srgbClr val="000000"/>
                </a:solidFill>
                <a:effectLst/>
                <a:uLnTx/>
                <a:uFillTx/>
                <a:latin typeface="Arial"/>
                <a:ea typeface="+mn-ea"/>
                <a:cs typeface="+mn-cs"/>
              </a:rPr>
              <a:t>・</a:t>
            </a:r>
            <a:r>
              <a:rPr kumimoji="1" lang="is-IS" altLang="ja-JP" sz="1400" b="0" i="0" u="none" strike="noStrike" kern="0" cap="none" spc="0" normalizeH="0" baseline="0" noProof="0" dirty="0">
                <a:ln>
                  <a:noFill/>
                </a:ln>
                <a:solidFill>
                  <a:srgbClr val="000000"/>
                </a:solidFill>
                <a:effectLst/>
                <a:uLnTx/>
                <a:uFillTx/>
                <a:latin typeface="Arial"/>
                <a:ea typeface="+mn-ea"/>
                <a:cs typeface="+mn-cs"/>
              </a:rPr>
              <a:t>TG15.6ma closing report for July 2023 meeting                                                             15-23-0404-00-06ma</a:t>
            </a:r>
          </a:p>
          <a:p>
            <a:pPr marL="0" indent="0">
              <a:lnSpc>
                <a:spcPts val="1300"/>
              </a:lnSpc>
              <a:buNone/>
            </a:pPr>
            <a:r>
              <a:rPr kumimoji="1" lang="ja-JP" altLang="en-US" sz="1400" b="0" i="0" u="none" strike="noStrike" kern="0" cap="none" spc="0" normalizeH="0" baseline="0" noProof="0" dirty="0">
                <a:ln>
                  <a:noFill/>
                </a:ln>
                <a:solidFill>
                  <a:srgbClr val="000000"/>
                </a:solidFill>
                <a:effectLst/>
                <a:uLnTx/>
                <a:uFillTx/>
                <a:latin typeface="Arial"/>
                <a:ea typeface="+mn-ea"/>
                <a:cs typeface="+mn-cs"/>
              </a:rPr>
              <a:t>・</a:t>
            </a:r>
            <a:r>
              <a:rPr kumimoji="1" lang="is-IS" altLang="ja-JP" sz="1400" b="0" i="0" u="none" strike="noStrike" kern="0" cap="none" spc="0" normalizeH="0" baseline="0" noProof="0" dirty="0">
                <a:ln>
                  <a:noFill/>
                </a:ln>
                <a:solidFill>
                  <a:srgbClr val="000000"/>
                </a:solidFill>
                <a:effectLst/>
                <a:uLnTx/>
                <a:uFillTx/>
                <a:latin typeface="Arial"/>
                <a:ea typeface="+mn-ea"/>
                <a:cs typeface="+mn-cs"/>
              </a:rPr>
              <a:t> TG15.6ma</a:t>
            </a:r>
            <a:r>
              <a:rPr lang="ja-JP" altLang="en-US" sz="1400" dirty="0">
                <a:solidFill>
                  <a:srgbClr val="000000"/>
                </a:solidFill>
                <a:latin typeface="Arial"/>
              </a:rPr>
              <a:t> </a:t>
            </a:r>
            <a:r>
              <a:rPr lang="en-US" altLang="ja-JP" sz="1400" dirty="0">
                <a:solidFill>
                  <a:srgbClr val="000000"/>
                </a:solidFill>
                <a:latin typeface="Arial"/>
              </a:rPr>
              <a:t>J</a:t>
            </a:r>
            <a:r>
              <a:rPr kumimoji="1" lang="is-IS" altLang="ja-JP" sz="1400" b="0" i="0" u="none" strike="noStrike" kern="0" cap="none" spc="0" normalizeH="0" baseline="0" noProof="0" dirty="0">
                <a:ln>
                  <a:noFill/>
                </a:ln>
                <a:solidFill>
                  <a:srgbClr val="000000"/>
                </a:solidFill>
                <a:effectLst/>
                <a:uLnTx/>
                <a:uFillTx/>
                <a:latin typeface="Arial"/>
                <a:ea typeface="+mn-ea"/>
                <a:cs typeface="+mn-cs"/>
              </a:rPr>
              <a:t>uly 2023 meeting minutes                                                                          15-23-0405-00-06ma</a:t>
            </a:r>
            <a:r>
              <a:rPr lang="fi-FI" altLang="ja-JP" sz="1200" dirty="0"/>
              <a:t>      </a:t>
            </a:r>
            <a:endParaRPr kumimoji="1" lang="ja-JP" altLang="en-US" sz="1200" dirty="0"/>
          </a:p>
        </p:txBody>
      </p:sp>
      <p:sp>
        <p:nvSpPr>
          <p:cNvPr id="3" name="タイトル 2"/>
          <p:cNvSpPr>
            <a:spLocks noGrp="1"/>
          </p:cNvSpPr>
          <p:nvPr>
            <p:ph type="title"/>
          </p:nvPr>
        </p:nvSpPr>
        <p:spPr>
          <a:xfrm>
            <a:off x="611560" y="598188"/>
            <a:ext cx="7727370" cy="436855"/>
          </a:xfrm>
        </p:spPr>
        <p:txBody>
          <a:bodyPr/>
          <a:lstStyle/>
          <a:p>
            <a:r>
              <a:rPr lang="en-US" altLang="ja-JP" b="1" dirty="0">
                <a:latin typeface="+mn-lt"/>
              </a:rPr>
              <a:t>Contributions</a:t>
            </a:r>
            <a:endParaRPr kumimoji="1" lang="ja-JP" altLang="en-US" b="1" dirty="0">
              <a:latin typeface="+mn-lt"/>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11</a:t>
            </a:fld>
            <a:endParaRPr lang="en-US" altLang="ja-JP" dirty="0"/>
          </a:p>
        </p:txBody>
      </p:sp>
      <p:sp>
        <p:nvSpPr>
          <p:cNvPr id="6" name="日付プレースホルダー 1">
            <a:extLst>
              <a:ext uri="{FF2B5EF4-FFF2-40B4-BE49-F238E27FC236}">
                <a16:creationId xmlns:a16="http://schemas.microsoft.com/office/drawing/2014/main" id="{55DB1751-FA70-423D-ABF7-E7F07B5181F0}"/>
              </a:ext>
            </a:extLst>
          </p:cNvPr>
          <p:cNvSpPr>
            <a:spLocks noGrp="1"/>
          </p:cNvSpPr>
          <p:nvPr>
            <p:ph type="dt" sz="half" idx="2"/>
          </p:nvPr>
        </p:nvSpPr>
        <p:spPr>
          <a:xfrm>
            <a:off x="684483" y="394156"/>
            <a:ext cx="1600200" cy="215444"/>
          </a:xfrm>
        </p:spPr>
        <p:txBody>
          <a:bodyPr/>
          <a:lstStyle/>
          <a:p>
            <a:r>
              <a:rPr lang="en-US" altLang="ja-JP"/>
              <a:t>July  2023</a:t>
            </a:r>
            <a:endParaRPr lang="en-US" altLang="ja-JP" dirty="0"/>
          </a:p>
        </p:txBody>
      </p:sp>
    </p:spTree>
    <p:extLst>
      <p:ext uri="{BB962C8B-B14F-4D97-AF65-F5344CB8AC3E}">
        <p14:creationId xmlns:p14="http://schemas.microsoft.com/office/powerpoint/2010/main" val="2054266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549800" y="1531084"/>
            <a:ext cx="8435100" cy="4709587"/>
          </a:xfrm>
        </p:spPr>
        <p:txBody>
          <a:bodyPr/>
          <a:lstStyle/>
          <a:p>
            <a:pPr marL="514350" indent="-514350">
              <a:buFont typeface="+mj-lt"/>
              <a:buAutoNum type="arabicPeriod"/>
            </a:pPr>
            <a:r>
              <a:rPr kumimoji="1" lang="en-US" altLang="ja-JP" sz="2400" dirty="0"/>
              <a:t>Chair;           Ryuji Kohno, YNU/YRP-IAI</a:t>
            </a:r>
          </a:p>
          <a:p>
            <a:pPr marL="0" indent="0">
              <a:buNone/>
            </a:pPr>
            <a:r>
              <a:rPr lang="en-US" altLang="ja-JP" sz="2400" dirty="0"/>
              <a:t>      kohno@ynu.ac.jp, kohno@yrp-iai.jp</a:t>
            </a:r>
            <a:endParaRPr kumimoji="1" lang="en-US" altLang="ja-JP" sz="2400" dirty="0"/>
          </a:p>
          <a:p>
            <a:pPr marL="514350" indent="-514350">
              <a:buAutoNum type="arabicPeriod" startAt="2"/>
            </a:pPr>
            <a:r>
              <a:rPr lang="en-US" altLang="ja-JP" sz="2400" dirty="0"/>
              <a:t>Vice-Chair;   Marco Hernandez, YRP-IAI/CWC</a:t>
            </a:r>
          </a:p>
          <a:p>
            <a:pPr marL="0" indent="0">
              <a:buNone/>
            </a:pPr>
            <a:r>
              <a:rPr lang="en-US" altLang="ja-JP" sz="2400" dirty="0"/>
              <a:t>      Marco.Hernandez@ieee.org</a:t>
            </a:r>
          </a:p>
          <a:p>
            <a:pPr marL="0" indent="0">
              <a:buNone/>
            </a:pPr>
            <a:r>
              <a:rPr lang="it-IT" altLang="ja-JP" sz="2400" dirty="0"/>
              <a:t>      Daisuke Anzai, NIT  anzai@nitech.ac.jp</a:t>
            </a:r>
          </a:p>
          <a:p>
            <a:pPr marL="457200" indent="-457200">
              <a:buAutoNum type="arabicPeriod" startAt="3"/>
            </a:pPr>
            <a:r>
              <a:rPr lang="en-US" altLang="ja-JP" sz="2400" dirty="0"/>
              <a:t>Secretary; Takumi Kobayashi, YNU/TCU</a:t>
            </a:r>
          </a:p>
          <a:p>
            <a:pPr marL="0" indent="0">
              <a:buNone/>
            </a:pPr>
            <a:r>
              <a:rPr kumimoji="1" lang="en-US" altLang="ja-JP" sz="2400" dirty="0"/>
              <a:t> </a:t>
            </a:r>
            <a:r>
              <a:rPr lang="en-US" altLang="ja-JP" sz="2400" dirty="0"/>
              <a:t>     kobayashi-takumi-ch@ynu.ac.jp</a:t>
            </a:r>
          </a:p>
          <a:p>
            <a:pPr marL="514350" indent="-514350">
              <a:buAutoNum type="arabicPeriod" startAt="4"/>
            </a:pPr>
            <a:r>
              <a:rPr kumimoji="1" lang="en-US" altLang="ja-JP" sz="2400" dirty="0"/>
              <a:t>Technical Coeditors;  </a:t>
            </a:r>
            <a:r>
              <a:rPr lang="en-US" altLang="ja-JP" sz="2400" dirty="0"/>
              <a:t>   Minsoo Kim, YRP-IAI</a:t>
            </a:r>
          </a:p>
          <a:p>
            <a:pPr marL="0" indent="0">
              <a:buNone/>
            </a:pPr>
            <a:r>
              <a:rPr kumimoji="1" lang="en-US" altLang="ja-JP" sz="2400" dirty="0"/>
              <a:t>      minsoo@minsookim.com</a:t>
            </a:r>
          </a:p>
          <a:p>
            <a:pPr marL="0" indent="0">
              <a:buNone/>
            </a:pPr>
            <a:r>
              <a:rPr lang="en-US" altLang="ja-JP" sz="2400" dirty="0"/>
              <a:t>      Seong-Soon Joo, Korea Platform Service Technology (KPST)      wowbk@kpst.co.kr</a:t>
            </a:r>
            <a:endParaRPr kumimoji="1" lang="ja-JP" altLang="en-US" sz="2400" dirty="0"/>
          </a:p>
        </p:txBody>
      </p:sp>
      <p:sp>
        <p:nvSpPr>
          <p:cNvPr id="3" name="タイトル 2"/>
          <p:cNvSpPr>
            <a:spLocks noGrp="1"/>
          </p:cNvSpPr>
          <p:nvPr>
            <p:ph type="title"/>
          </p:nvPr>
        </p:nvSpPr>
        <p:spPr>
          <a:xfrm>
            <a:off x="685800" y="849430"/>
            <a:ext cx="7772400" cy="595929"/>
          </a:xfrm>
        </p:spPr>
        <p:txBody>
          <a:bodyPr/>
          <a:lstStyle/>
          <a:p>
            <a:r>
              <a:rPr lang="en-US" altLang="ja-JP" b="1" dirty="0">
                <a:solidFill>
                  <a:schemeClr val="tx1"/>
                </a:solidFill>
              </a:rPr>
              <a:t>Contacts and Conference call</a:t>
            </a:r>
            <a:endParaRPr kumimoji="1" lang="ja-JP" altLang="en-US" b="1" dirty="0">
              <a:solidFill>
                <a:schemeClr val="tx1"/>
              </a:solidFill>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12</a:t>
            </a:fld>
            <a:endParaRPr lang="en-US" altLang="ja-JP" dirty="0"/>
          </a:p>
        </p:txBody>
      </p:sp>
      <p:sp>
        <p:nvSpPr>
          <p:cNvPr id="8" name="Rectangle 4">
            <a:extLst>
              <a:ext uri="{FF2B5EF4-FFF2-40B4-BE49-F238E27FC236}">
                <a16:creationId xmlns:a16="http://schemas.microsoft.com/office/drawing/2014/main" id="{2086157E-EBA1-4CFB-991F-945855B0B2E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Tree>
    <p:extLst>
      <p:ext uri="{BB962C8B-B14F-4D97-AF65-F5344CB8AC3E}">
        <p14:creationId xmlns:p14="http://schemas.microsoft.com/office/powerpoint/2010/main" val="1968419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755650" y="2133600"/>
            <a:ext cx="7764463" cy="2878138"/>
          </a:xfrm>
        </p:spPr>
        <p:txBody>
          <a:bodyPr/>
          <a:lstStyle/>
          <a:p>
            <a:pPr algn="ctr"/>
            <a:r>
              <a:rPr lang="en-US" altLang="ja-JP" b="1" dirty="0">
                <a:solidFill>
                  <a:schemeClr val="tx2"/>
                </a:solidFill>
                <a:latin typeface="Times New Roman" pitchFamily="18" charset="0"/>
                <a:ea typeface="ＭＳ Ｐゴシック" charset="-128"/>
              </a:rPr>
              <a:t>Thank You !</a:t>
            </a:r>
          </a:p>
          <a:p>
            <a:pPr algn="ctr"/>
            <a:endParaRPr lang="en-US" altLang="ja-JP" b="1" dirty="0">
              <a:solidFill>
                <a:schemeClr val="tx2"/>
              </a:solidFill>
              <a:latin typeface="Times New Roman" pitchFamily="18" charset="0"/>
              <a:ea typeface="ＭＳ Ｐゴシック" charset="-128"/>
            </a:endParaRPr>
          </a:p>
          <a:p>
            <a:pPr algn="ctr"/>
            <a:r>
              <a:rPr lang="en-US" altLang="ja-JP" b="1" dirty="0">
                <a:solidFill>
                  <a:schemeClr val="tx2"/>
                </a:solidFill>
                <a:latin typeface="Times New Roman" pitchFamily="18" charset="0"/>
                <a:ea typeface="ＭＳ Ｐゴシック" charset="-128"/>
              </a:rPr>
              <a:t>Any Questions ?</a:t>
            </a:r>
          </a:p>
          <a:p>
            <a:endParaRPr lang="en-US" altLang="ja-JP" dirty="0">
              <a:ea typeface="ＭＳ Ｐゴシック" charset="-128"/>
            </a:endParaRPr>
          </a:p>
        </p:txBody>
      </p:sp>
      <p:sp>
        <p:nvSpPr>
          <p:cNvPr id="11267" name="Slide Number Placeholder 5"/>
          <p:cNvSpPr>
            <a:spLocks noGrp="1"/>
          </p:cNvSpPr>
          <p:nvPr>
            <p:ph type="sldNum" sz="quarter" idx="4294967295"/>
          </p:nvPr>
        </p:nvSpPr>
        <p:spPr>
          <a:xfrm>
            <a:off x="4267944" y="6453336"/>
            <a:ext cx="1600200" cy="2154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9pPr>
          </a:lstStyle>
          <a:p>
            <a:pPr eaLnBrk="1" hangingPunct="1">
              <a:spcBef>
                <a:spcPct val="0"/>
              </a:spcBef>
            </a:pPr>
            <a:r>
              <a:rPr lang="en-US" altLang="ja-JP" sz="1200" dirty="0">
                <a:latin typeface="Times New Roman" pitchFamily="18" charset="0"/>
              </a:rPr>
              <a:t>Slide </a:t>
            </a:r>
            <a:fld id="{E38E3EF7-C539-4772-B002-32A88B061C64}" type="slidenum">
              <a:rPr lang="en-US" altLang="ja-JP" sz="1200" smtClean="0">
                <a:latin typeface="Times New Roman" pitchFamily="18" charset="0"/>
              </a:rPr>
              <a:pPr eaLnBrk="1" hangingPunct="1">
                <a:spcBef>
                  <a:spcPct val="0"/>
                </a:spcBef>
              </a:pPr>
              <a:t>13</a:t>
            </a:fld>
            <a:endParaRPr lang="en-US" altLang="ja-JP" sz="1200" dirty="0">
              <a:latin typeface="Times New Roman" pitchFamily="18" charset="0"/>
            </a:endParaRPr>
          </a:p>
        </p:txBody>
      </p:sp>
      <p:sp>
        <p:nvSpPr>
          <p:cNvPr id="5" name="日付プレースホルダー 1">
            <a:extLst>
              <a:ext uri="{FF2B5EF4-FFF2-40B4-BE49-F238E27FC236}">
                <a16:creationId xmlns:a16="http://schemas.microsoft.com/office/drawing/2014/main" id="{6F6D7E6C-7629-457B-9A4C-EB18B7BE596D}"/>
              </a:ext>
            </a:extLst>
          </p:cNvPr>
          <p:cNvSpPr>
            <a:spLocks noGrp="1"/>
          </p:cNvSpPr>
          <p:nvPr>
            <p:ph type="dt" sz="half" idx="2"/>
          </p:nvPr>
        </p:nvSpPr>
        <p:spPr>
          <a:xfrm>
            <a:off x="684483" y="394156"/>
            <a:ext cx="1600200" cy="215444"/>
          </a:xfrm>
        </p:spPr>
        <p:txBody>
          <a:bodyPr/>
          <a:lstStyle/>
          <a:p>
            <a:r>
              <a:rPr lang="en-US" altLang="ja-JP"/>
              <a:t>July  2023</a:t>
            </a:r>
            <a:endParaRPr lang="en-US" altLang="ja-JP" dirty="0"/>
          </a:p>
        </p:txBody>
      </p:sp>
    </p:spTree>
    <p:extLst>
      <p:ext uri="{BB962C8B-B14F-4D97-AF65-F5344CB8AC3E}">
        <p14:creationId xmlns:p14="http://schemas.microsoft.com/office/powerpoint/2010/main" val="2427862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811221" y="1195610"/>
            <a:ext cx="7593294" cy="5039951"/>
          </a:xfrm>
        </p:spPr>
        <p:txBody>
          <a:bodyPr/>
          <a:lstStyle/>
          <a:p>
            <a:r>
              <a:rPr lang="en-US" altLang="ja-JP" b="1" dirty="0">
                <a:ea typeface="ＭＳ Ｐゴシック" pitchFamily="50" charset="-128"/>
              </a:rPr>
              <a:t>IEEE 802.15 TG6ma </a:t>
            </a:r>
            <a:br>
              <a:rPr lang="en-US" altLang="ja-JP" b="1" dirty="0">
                <a:ea typeface="ＭＳ Ｐゴシック" pitchFamily="50" charset="-128"/>
              </a:rPr>
            </a:br>
            <a:r>
              <a:rPr kumimoji="1" lang="en-US" altLang="ja-JP" sz="3600" b="0" i="0" u="none" strike="noStrike" kern="0" cap="none" spc="0" normalizeH="0" baseline="0" noProof="0" dirty="0">
                <a:ln>
                  <a:noFill/>
                </a:ln>
                <a:solidFill>
                  <a:srgbClr val="000000"/>
                </a:solidFill>
                <a:effectLst/>
                <a:uLnTx/>
                <a:uFillTx/>
                <a:latin typeface="Times New Roman"/>
                <a:ea typeface="ＭＳ Ｐゴシック" charset="-128"/>
                <a:cs typeface="+mj-cs"/>
              </a:rPr>
              <a:t>(Revision of IEEE802.15.6-2012) </a:t>
            </a:r>
            <a:br>
              <a:rPr kumimoji="1" lang="en-US" altLang="ja-JP" sz="3600" b="1" i="0" u="none" strike="noStrike" kern="0" cap="none" spc="0" normalizeH="0" baseline="0" noProof="0" dirty="0">
                <a:ln>
                  <a:noFill/>
                </a:ln>
                <a:solidFill>
                  <a:srgbClr val="000000"/>
                </a:solidFill>
                <a:effectLst/>
                <a:uLnTx/>
                <a:uFillTx/>
                <a:latin typeface="Times New Roman"/>
                <a:ea typeface="ＭＳ Ｐゴシック" pitchFamily="50" charset="-128"/>
                <a:cs typeface="+mj-cs"/>
              </a:rPr>
            </a:br>
            <a:br>
              <a:rPr lang="en-US" altLang="ja-JP" b="1" dirty="0">
                <a:ea typeface="ＭＳ Ｐゴシック" pitchFamily="50" charset="-128"/>
              </a:rPr>
            </a:br>
            <a:r>
              <a:rPr lang="en-US" altLang="ja-JP" sz="4400" dirty="0">
                <a:ea typeface="ＭＳ Ｐゴシック" pitchFamily="50" charset="-128"/>
              </a:rPr>
              <a:t>Closing Report</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Plenary Session</a:t>
            </a:r>
            <a:br>
              <a:rPr lang="en-US" altLang="ja-JP" sz="2800" dirty="0">
                <a:ea typeface="ＭＳ Ｐゴシック" pitchFamily="50" charset="-128"/>
              </a:rPr>
            </a:br>
            <a:r>
              <a:rPr lang="en-US" altLang="ja-JP" sz="2800" dirty="0">
                <a:ea typeface="ＭＳ Ｐゴシック" pitchFamily="50" charset="-128"/>
              </a:rPr>
              <a:t>Berlin, Germany</a:t>
            </a:r>
            <a:br>
              <a:rPr lang="en-US" altLang="ja-JP" sz="2800" dirty="0">
                <a:ea typeface="ＭＳ Ｐゴシック" pitchFamily="50" charset="-128"/>
              </a:rPr>
            </a:br>
            <a:r>
              <a:rPr lang="en-US" altLang="ja-JP" sz="2800" dirty="0">
                <a:ea typeface="ＭＳ Ｐゴシック" pitchFamily="50" charset="-128"/>
              </a:rPr>
              <a:t>July 13</a:t>
            </a:r>
            <a:r>
              <a:rPr lang="en-US" altLang="ja-JP" sz="2800" baseline="30000" dirty="0">
                <a:ea typeface="ＭＳ Ｐゴシック" pitchFamily="50" charset="-128"/>
              </a:rPr>
              <a:t>th</a:t>
            </a:r>
            <a:r>
              <a:rPr lang="en-US" altLang="ja-JP" sz="2800" dirty="0">
                <a:ea typeface="ＭＳ Ｐゴシック" pitchFamily="50" charset="-128"/>
              </a:rPr>
              <a:t>, 2023</a:t>
            </a:r>
            <a:br>
              <a:rPr lang="en-US" altLang="ja-JP" sz="3600" dirty="0">
                <a:ea typeface="ＭＳ Ｐゴシック" pitchFamily="50" charset="-128"/>
              </a:rPr>
            </a:br>
            <a:r>
              <a:rPr lang="en-US" altLang="ja-JP" sz="2800" dirty="0">
                <a:ea typeface="ＭＳ Ｐゴシック" pitchFamily="50" charset="-128"/>
              </a:rPr>
              <a:t>Ryuji Kohno</a:t>
            </a:r>
            <a:br>
              <a:rPr lang="en-US" altLang="ja-JP" sz="2800" dirty="0">
                <a:ea typeface="ＭＳ Ｐゴシック" pitchFamily="50" charset="-128"/>
              </a:rPr>
            </a:br>
            <a:r>
              <a:rPr lang="en-US" altLang="ja-JP" sz="2000" dirty="0">
                <a:ea typeface="ＭＳ Ｐゴシック" pitchFamily="50" charset="-128"/>
              </a:rPr>
              <a:t>Yokohama National University(YNU),</a:t>
            </a:r>
            <a:br>
              <a:rPr lang="en-US" altLang="ja-JP" sz="2000" dirty="0">
                <a:ea typeface="ＭＳ Ｐゴシック" pitchFamily="50" charset="-128"/>
              </a:rPr>
            </a:br>
            <a:r>
              <a:rPr lang="en-US" altLang="ja-JP" sz="2000" dirty="0">
                <a:ea typeface="ＭＳ Ｐゴシック" pitchFamily="50" charset="-128"/>
              </a:rPr>
              <a:t>YRP International Alliance Institute(YRP-IAI)</a:t>
            </a:r>
            <a:br>
              <a:rPr lang="en-US" altLang="ja-JP" sz="2000" dirty="0">
                <a:ea typeface="ＭＳ Ｐゴシック" pitchFamily="50" charset="-128"/>
              </a:rPr>
            </a:br>
            <a:endParaRPr lang="ja-JP" altLang="ja-JP" dirty="0"/>
          </a:p>
        </p:txBody>
      </p:sp>
      <p:sp>
        <p:nvSpPr>
          <p:cNvPr id="5" name="日付プレースホルダー 1">
            <a:extLst>
              <a:ext uri="{FF2B5EF4-FFF2-40B4-BE49-F238E27FC236}">
                <a16:creationId xmlns:a16="http://schemas.microsoft.com/office/drawing/2014/main" id="{23F01D8F-AC3E-4333-AC38-81280346CF47}"/>
              </a:ext>
            </a:extLst>
          </p:cNvPr>
          <p:cNvSpPr>
            <a:spLocks noGrp="1"/>
          </p:cNvSpPr>
          <p:nvPr>
            <p:ph type="dt" sz="half" idx="2"/>
          </p:nvPr>
        </p:nvSpPr>
        <p:spPr>
          <a:xfrm>
            <a:off x="684483" y="394156"/>
            <a:ext cx="1600200" cy="215444"/>
          </a:xfrm>
        </p:spPr>
        <p:txBody>
          <a:bodyPr/>
          <a:lstStyle/>
          <a:p>
            <a:r>
              <a:rPr lang="en-US" altLang="ja-JP"/>
              <a:t>July  2023</a:t>
            </a:r>
            <a:endParaRPr lang="en-US" altLang="ja-JP" dirty="0"/>
          </a:p>
        </p:txBody>
      </p:sp>
    </p:spTree>
    <p:extLst>
      <p:ext uri="{BB962C8B-B14F-4D97-AF65-F5344CB8AC3E}">
        <p14:creationId xmlns:p14="http://schemas.microsoft.com/office/powerpoint/2010/main" val="192319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607473"/>
            <a:ext cx="8824450" cy="5206793"/>
          </a:xfrm>
        </p:spPr>
        <p:txBody>
          <a:bodyPr/>
          <a:lstStyle/>
          <a:p>
            <a:pPr marL="0" indent="0">
              <a:lnSpc>
                <a:spcPts val="2100"/>
              </a:lnSpc>
              <a:buNone/>
            </a:pPr>
            <a:r>
              <a:rPr lang="en-US" altLang="ja-JP" sz="2000" b="1" dirty="0"/>
              <a:t>Objective</a:t>
            </a:r>
            <a:r>
              <a:rPr lang="en-US" altLang="ja-JP" sz="2000" dirty="0"/>
              <a:t>: E</a:t>
            </a:r>
            <a:r>
              <a:rPr kumimoji="1" lang="en-US" altLang="ja-JP" sz="2000" dirty="0"/>
              <a:t>nhancements to the BAN Ultra Wideband (UWB) physical layer (PHY) and media access control (MAC) to support enhanced dependability to a human BAN (</a:t>
            </a:r>
            <a:r>
              <a:rPr kumimoji="1" lang="en-US" altLang="ja-JP" sz="2000" dirty="0">
                <a:solidFill>
                  <a:srgbClr val="FF0000"/>
                </a:solidFill>
              </a:rPr>
              <a:t>HBAN</a:t>
            </a:r>
            <a:r>
              <a:rPr kumimoji="1" lang="en-US" altLang="ja-JP" sz="2000" dirty="0"/>
              <a:t>) and adds support for vehicle body area networks (</a:t>
            </a:r>
            <a:r>
              <a:rPr kumimoji="1" lang="en-US" altLang="ja-JP" sz="2000" dirty="0">
                <a:solidFill>
                  <a:srgbClr val="FF0000"/>
                </a:solidFill>
              </a:rPr>
              <a:t>VBAN</a:t>
            </a:r>
            <a:r>
              <a:rPr kumimoji="1" lang="en-US" altLang="ja-JP" sz="2000" dirty="0"/>
              <a:t>), a coordinator in a vehicle with devices around the vehicular cabin.</a:t>
            </a:r>
          </a:p>
          <a:p>
            <a:pPr marL="0" indent="0">
              <a:lnSpc>
                <a:spcPts val="2100"/>
              </a:lnSpc>
              <a:buNone/>
            </a:pPr>
            <a:r>
              <a:rPr lang="en-US" altLang="ja-JP" sz="2000" b="1" dirty="0"/>
              <a:t>Action:  </a:t>
            </a:r>
          </a:p>
          <a:p>
            <a:pPr>
              <a:lnSpc>
                <a:spcPts val="2100"/>
              </a:lnSpc>
              <a:buFont typeface="Arial" panose="020B0604020202020204" pitchFamily="34" charset="0"/>
              <a:buChar char="•"/>
            </a:pPr>
            <a:r>
              <a:rPr lang="en-US" altLang="ja-JP" sz="2000" dirty="0">
                <a:solidFill>
                  <a:srgbClr val="FF0000"/>
                </a:solidFill>
                <a:highlight>
                  <a:srgbClr val="FFFF00"/>
                </a:highlight>
              </a:rPr>
              <a:t>Making draft#1 of Summered Draft Proposals</a:t>
            </a:r>
          </a:p>
          <a:p>
            <a:pPr>
              <a:lnSpc>
                <a:spcPts val="2100"/>
              </a:lnSpc>
              <a:buFont typeface="Arial" panose="020B0604020202020204" pitchFamily="34" charset="0"/>
              <a:buChar char="•"/>
            </a:pPr>
            <a:r>
              <a:rPr lang="en-US" altLang="ja-JP" sz="2000" dirty="0">
                <a:solidFill>
                  <a:srgbClr val="FF0000"/>
                </a:solidFill>
              </a:rPr>
              <a:t>Finalize Channel and Coexisting Models</a:t>
            </a:r>
          </a:p>
          <a:p>
            <a:pPr>
              <a:lnSpc>
                <a:spcPts val="2100"/>
              </a:lnSpc>
              <a:buFont typeface="Arial" panose="020B0604020202020204" pitchFamily="34" charset="0"/>
              <a:buChar char="•"/>
            </a:pPr>
            <a:r>
              <a:rPr lang="en-US" altLang="ja-JP" sz="2000" dirty="0">
                <a:solidFill>
                  <a:srgbClr val="FF0000"/>
                </a:solidFill>
              </a:rPr>
              <a:t>Summary of Technologies in PHY; Channel Coding According to 8 QoS Levels of Packets and  Coexistence Levels, Interference Mitigation, etc.  </a:t>
            </a:r>
          </a:p>
          <a:p>
            <a:pPr>
              <a:lnSpc>
                <a:spcPts val="2100"/>
              </a:lnSpc>
              <a:buFont typeface="Arial" panose="020B0604020202020204" pitchFamily="34" charset="0"/>
              <a:buChar char="•"/>
            </a:pPr>
            <a:r>
              <a:rPr lang="en-US" altLang="ja-JP" sz="2000" dirty="0">
                <a:solidFill>
                  <a:srgbClr val="FF0000"/>
                </a:solidFill>
              </a:rPr>
              <a:t>Summary of Technologies in MAC; Channel Management, CCA, Hybrid Contention Free/Access Protocol </a:t>
            </a:r>
            <a:r>
              <a:rPr kumimoji="1" lang="en-US" altLang="ja-JP" sz="2000" b="0" i="0" u="none" strike="noStrike" kern="0" cap="none" spc="0" normalizeH="0" baseline="0" noProof="0" dirty="0">
                <a:ln>
                  <a:noFill/>
                </a:ln>
                <a:solidFill>
                  <a:srgbClr val="FF0000"/>
                </a:solidFill>
                <a:effectLst/>
                <a:uLnTx/>
                <a:uFillTx/>
                <a:latin typeface="Arial"/>
                <a:ea typeface="+mn-ea"/>
                <a:cs typeface="+mn-cs"/>
              </a:rPr>
              <a:t>According to 8 QoS’s and Coexistences.</a:t>
            </a:r>
            <a:endParaRPr lang="en-US" altLang="ja-JP" sz="2000" dirty="0">
              <a:solidFill>
                <a:srgbClr val="FF0000"/>
              </a:solidFill>
            </a:endParaRPr>
          </a:p>
          <a:p>
            <a:pPr>
              <a:lnSpc>
                <a:spcPts val="2100"/>
              </a:lnSpc>
              <a:buFont typeface="Arial" panose="020B0604020202020204" pitchFamily="34" charset="0"/>
              <a:buChar char="•"/>
            </a:pPr>
            <a:r>
              <a:rPr lang="en-US" altLang="ja-JP" sz="2000" dirty="0">
                <a:solidFill>
                  <a:srgbClr val="FF0000"/>
                </a:solidFill>
              </a:rPr>
              <a:t>Harmonization or Commonality with 4ab in Coexistence and Feasible Implementation of 6ma and 4ab</a:t>
            </a:r>
          </a:p>
          <a:p>
            <a:pPr>
              <a:lnSpc>
                <a:spcPts val="2100"/>
              </a:lnSpc>
              <a:buFont typeface="Arial" panose="020B0604020202020204" pitchFamily="34" charset="0"/>
              <a:buChar char="•"/>
            </a:pPr>
            <a:r>
              <a:rPr lang="en-US" altLang="ja-JP" sz="2000" dirty="0">
                <a:solidFill>
                  <a:srgbClr val="FF0000"/>
                </a:solidFill>
              </a:rPr>
              <a:t>Feasibility of TSN of 802.1 in MAC</a:t>
            </a:r>
          </a:p>
          <a:p>
            <a:pPr>
              <a:lnSpc>
                <a:spcPts val="2100"/>
              </a:lnSpc>
              <a:buFont typeface="Arial" panose="020B0604020202020204" pitchFamily="34" charset="0"/>
              <a:buChar char="•"/>
            </a:pPr>
            <a:r>
              <a:rPr lang="en-US" altLang="ja-JP" sz="2000" b="1" dirty="0"/>
              <a:t>Next Things to Do</a:t>
            </a:r>
            <a:r>
              <a:rPr lang="ja-JP" altLang="en-US" sz="2000" b="1" dirty="0"/>
              <a:t>：</a:t>
            </a:r>
            <a:endParaRPr lang="en-US" altLang="ja-JP" sz="2000" b="1" dirty="0"/>
          </a:p>
          <a:p>
            <a:pPr marL="0" indent="0">
              <a:lnSpc>
                <a:spcPts val="2100"/>
              </a:lnSpc>
              <a:buNone/>
            </a:pPr>
            <a:r>
              <a:rPr lang="en-US" altLang="ja-JP" sz="2000" dirty="0">
                <a:solidFill>
                  <a:srgbClr val="FF0000"/>
                </a:solidFill>
              </a:rPr>
              <a:t>     Finalize draft#1 of Integrated Proposal to Satisfy Technical Requirements</a:t>
            </a:r>
          </a:p>
          <a:p>
            <a:pPr marL="0" indent="0">
              <a:lnSpc>
                <a:spcPts val="2100"/>
              </a:lnSpc>
              <a:buNone/>
            </a:pPr>
            <a:endParaRPr lang="en-US" altLang="ja-JP" sz="2000" dirty="0"/>
          </a:p>
          <a:p>
            <a:pPr marL="0" indent="0">
              <a:lnSpc>
                <a:spcPts val="2100"/>
              </a:lnSpc>
              <a:buNone/>
            </a:pPr>
            <a:endParaRPr kumimoji="1" lang="ja-JP" altLang="en-US" sz="20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3</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July  2023</a:t>
            </a:r>
            <a:endParaRPr lang="en-US" altLang="ja-JP" dirty="0"/>
          </a:p>
        </p:txBody>
      </p:sp>
    </p:spTree>
    <p:extLst>
      <p:ext uri="{BB962C8B-B14F-4D97-AF65-F5344CB8AC3E}">
        <p14:creationId xmlns:p14="http://schemas.microsoft.com/office/powerpoint/2010/main" val="35617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kumimoji="0" lang="en-US" altLang="ja-JP" sz="1600" b="1" i="0" u="none" strike="noStrike" kern="1200" cap="none" spc="0" normalizeH="0" baseline="0" noProof="0" smtClean="0">
                <a:ln>
                  <a:noFill/>
                </a:ln>
                <a:solidFill>
                  <a:srgbClr val="898989"/>
                </a:solidFill>
                <a:effectLst/>
                <a:uLnTx/>
                <a:uFillTx/>
                <a:latin typeface="Calibri"/>
                <a:ea typeface="游ゴシック" pitchFamily="50"/>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7" name="テキスト ボックス 6">
            <a:extLst>
              <a:ext uri="{FF2B5EF4-FFF2-40B4-BE49-F238E27FC236}">
                <a16:creationId xmlns:a16="http://schemas.microsoft.com/office/drawing/2014/main" id="{B4C6DAAE-52BC-42AD-95F6-1BE672B93C93}"/>
              </a:ext>
            </a:extLst>
          </p:cNvPr>
          <p:cNvSpPr txBox="1"/>
          <p:nvPr/>
        </p:nvSpPr>
        <p:spPr>
          <a:xfrm>
            <a:off x="120316" y="1104900"/>
            <a:ext cx="90868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July 10</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Berlin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20:3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0-22:30  July 10(MON)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July 11</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Berlin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23:00 July 11-1:00 July 12(WED) 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9:00-10:00  July 12</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(WED)  in Berlin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16:00-17:00  July(WED)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July 13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(THU)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Berlin time,   15:</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00-17:00 July 13(THU)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457199" y="618697"/>
            <a:ext cx="8566485"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10-14</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July 2023</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July 2023</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6" name="テキスト ボックス 5">
            <a:extLst>
              <a:ext uri="{FF2B5EF4-FFF2-40B4-BE49-F238E27FC236}">
                <a16:creationId xmlns:a16="http://schemas.microsoft.com/office/drawing/2014/main" id="{FC670CD6-24CB-69C2-0F1F-0DDDB57A2CE7}"/>
              </a:ext>
            </a:extLst>
          </p:cNvPr>
          <p:cNvSpPr txBox="1"/>
          <p:nvPr/>
        </p:nvSpPr>
        <p:spPr>
          <a:xfrm>
            <a:off x="5192486" y="259050"/>
            <a:ext cx="3483428" cy="338554"/>
          </a:xfrm>
          <a:prstGeom prst="rect">
            <a:avLst/>
          </a:prstGeom>
          <a:solidFill>
            <a:schemeClr val="bg1"/>
          </a:solidFill>
        </p:spPr>
        <p:txBody>
          <a:bodyPr wrap="square" rtlCol="0">
            <a:spAutoFit/>
          </a:bodyPr>
          <a:lstStyle/>
          <a:p>
            <a:pPr algn="r"/>
            <a:r>
              <a:rPr kumimoji="1" lang="en-US" altLang="ja-JP" sz="1600" b="1" dirty="0"/>
              <a:t>doc.:IEEE802.15.23-0318-00-06ma</a:t>
            </a:r>
            <a:endParaRPr kumimoji="1" lang="ja-JP" altLang="en-US" sz="1600" b="1" dirty="0"/>
          </a:p>
        </p:txBody>
      </p:sp>
      <p:pic>
        <p:nvPicPr>
          <p:cNvPr id="9" name="図 8">
            <a:extLst>
              <a:ext uri="{FF2B5EF4-FFF2-40B4-BE49-F238E27FC236}">
                <a16:creationId xmlns:a16="http://schemas.microsoft.com/office/drawing/2014/main" id="{FBCBA4C0-3E9C-1FAD-092B-C45D16014D9B}"/>
              </a:ext>
            </a:extLst>
          </p:cNvPr>
          <p:cNvPicPr>
            <a:picLocks noChangeAspect="1"/>
          </p:cNvPicPr>
          <p:nvPr/>
        </p:nvPicPr>
        <p:blipFill rotWithShape="1">
          <a:blip r:embed="rId3"/>
          <a:srcRect t="17619" r="15714" b="23571"/>
          <a:stretch/>
        </p:blipFill>
        <p:spPr>
          <a:xfrm>
            <a:off x="58125" y="2219921"/>
            <a:ext cx="8965559" cy="4216095"/>
          </a:xfrm>
          <a:prstGeom prst="rect">
            <a:avLst/>
          </a:prstGeom>
        </p:spPr>
      </p:pic>
    </p:spTree>
    <p:extLst>
      <p:ext uri="{BB962C8B-B14F-4D97-AF65-F5344CB8AC3E}">
        <p14:creationId xmlns:p14="http://schemas.microsoft.com/office/powerpoint/2010/main" val="321673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kumimoji="0" lang="en-US" altLang="ja-JP" sz="1600" b="1" i="0" u="none" strike="noStrike" kern="1200" cap="none" spc="0" normalizeH="0" baseline="0" noProof="0" smtClean="0">
                <a:ln>
                  <a:noFill/>
                </a:ln>
                <a:solidFill>
                  <a:srgbClr val="898989"/>
                </a:solidFill>
                <a:effectLst/>
                <a:uLnTx/>
                <a:uFillTx/>
                <a:latin typeface="Calibri"/>
                <a:ea typeface="游ゴシック" pitchFamily="50"/>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7" name="テキスト ボックス 6">
            <a:extLst>
              <a:ext uri="{FF2B5EF4-FFF2-40B4-BE49-F238E27FC236}">
                <a16:creationId xmlns:a16="http://schemas.microsoft.com/office/drawing/2014/main" id="{B4C6DAAE-52BC-42AD-95F6-1BE672B93C93}"/>
              </a:ext>
            </a:extLst>
          </p:cNvPr>
          <p:cNvSpPr txBox="1"/>
          <p:nvPr/>
        </p:nvSpPr>
        <p:spPr>
          <a:xfrm>
            <a:off x="120316" y="1104900"/>
            <a:ext cx="90868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July 10</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Berlin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20:3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0-22:30  July 10(MON)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July 11</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Berlin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23:00 July 11-1:00 July 12(WED) 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9:00-10:00  July 12</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(WED)  in Berlin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16:00-17:00  July(WED)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July 13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(THU)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Berlin time,   15:</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00-17:00 July 13(THU)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457199" y="618697"/>
            <a:ext cx="8566485"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10-14</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July 2023</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July 2023</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6" name="テキスト ボックス 5">
            <a:extLst>
              <a:ext uri="{FF2B5EF4-FFF2-40B4-BE49-F238E27FC236}">
                <a16:creationId xmlns:a16="http://schemas.microsoft.com/office/drawing/2014/main" id="{FC670CD6-24CB-69C2-0F1F-0DDDB57A2CE7}"/>
              </a:ext>
            </a:extLst>
          </p:cNvPr>
          <p:cNvSpPr txBox="1"/>
          <p:nvPr/>
        </p:nvSpPr>
        <p:spPr>
          <a:xfrm>
            <a:off x="5192486" y="259050"/>
            <a:ext cx="3483428" cy="307777"/>
          </a:xfrm>
          <a:prstGeom prst="rect">
            <a:avLst/>
          </a:prstGeom>
          <a:solidFill>
            <a:schemeClr val="bg1"/>
          </a:solidFill>
        </p:spPr>
        <p:txBody>
          <a:bodyPr wrap="square" rtlCol="0">
            <a:spAutoFit/>
          </a:bodyPr>
          <a:lstStyle/>
          <a:p>
            <a:pPr algn="r"/>
            <a:r>
              <a:rPr kumimoji="1" lang="en-US" altLang="ja-JP" sz="1400" b="1" dirty="0"/>
              <a:t>doc.:IEEE802.15.23-0318-00-06ma</a:t>
            </a:r>
            <a:endParaRPr kumimoji="1" lang="ja-JP" altLang="en-US" sz="1400" b="1" dirty="0"/>
          </a:p>
        </p:txBody>
      </p:sp>
      <p:graphicFrame>
        <p:nvGraphicFramePr>
          <p:cNvPr id="4" name="表 3">
            <a:extLst>
              <a:ext uri="{FF2B5EF4-FFF2-40B4-BE49-F238E27FC236}">
                <a16:creationId xmlns:a16="http://schemas.microsoft.com/office/drawing/2014/main" id="{C97CA144-6B78-866E-FB49-7EEC0C830FE8}"/>
              </a:ext>
            </a:extLst>
          </p:cNvPr>
          <p:cNvGraphicFramePr>
            <a:graphicFrameLocks noGrp="1"/>
          </p:cNvGraphicFramePr>
          <p:nvPr/>
        </p:nvGraphicFramePr>
        <p:xfrm>
          <a:off x="197704" y="2181273"/>
          <a:ext cx="8659423" cy="1466850"/>
        </p:xfrm>
        <a:graphic>
          <a:graphicData uri="http://schemas.openxmlformats.org/drawingml/2006/table">
            <a:tbl>
              <a:tblPr/>
              <a:tblGrid>
                <a:gridCol w="3985936">
                  <a:extLst>
                    <a:ext uri="{9D8B030D-6E8A-4147-A177-3AD203B41FA5}">
                      <a16:colId xmlns:a16="http://schemas.microsoft.com/office/drawing/2014/main" val="1187159433"/>
                    </a:ext>
                  </a:extLst>
                </a:gridCol>
                <a:gridCol w="1049909">
                  <a:extLst>
                    <a:ext uri="{9D8B030D-6E8A-4147-A177-3AD203B41FA5}">
                      <a16:colId xmlns:a16="http://schemas.microsoft.com/office/drawing/2014/main" val="1492297448"/>
                    </a:ext>
                  </a:extLst>
                </a:gridCol>
                <a:gridCol w="3623578">
                  <a:extLst>
                    <a:ext uri="{9D8B030D-6E8A-4147-A177-3AD203B41FA5}">
                      <a16:colId xmlns:a16="http://schemas.microsoft.com/office/drawing/2014/main" val="2614629727"/>
                    </a:ext>
                  </a:extLst>
                </a:gridCol>
              </a:tblGrid>
              <a:tr h="196850">
                <a:tc gridSpan="2">
                  <a:txBody>
                    <a:bodyPr/>
                    <a:lstStyle/>
                    <a:p>
                      <a:pPr algn="l" fontAlgn="b"/>
                      <a:r>
                        <a:rPr lang="en-US" sz="1200" b="1" i="0" u="none" strike="noStrike">
                          <a:effectLst/>
                          <a:latin typeface="Arial" panose="020B0604020202020204" pitchFamily="34" charset="0"/>
                        </a:rPr>
                        <a:t>  TG 15.6ma</a:t>
                      </a:r>
                      <a:r>
                        <a:rPr lang="en-US" sz="1200" b="1" i="0" u="none" strike="noStrike">
                          <a:effectLst/>
                          <a:latin typeface="ＭＳ ゴシック" panose="020B0609070205080204" pitchFamily="49" charset="-128"/>
                          <a:ea typeface="ＭＳ ゴシック" panose="020B0609070205080204" pitchFamily="49" charset="-128"/>
                        </a:rPr>
                        <a:t>　</a:t>
                      </a:r>
                      <a:r>
                        <a:rPr lang="en-US" sz="1200" b="1" i="0" u="none" strike="noStrike">
                          <a:effectLst/>
                          <a:latin typeface="Arial" panose="020B0604020202020204" pitchFamily="34" charset="0"/>
                        </a:rPr>
                        <a:t>  Session1,    MON  PM1  (</a:t>
                      </a:r>
                      <a:r>
                        <a:rPr lang="en-US" sz="1200" b="1" i="0" u="none" strike="noStrike">
                          <a:solidFill>
                            <a:srgbClr val="FF33CC"/>
                          </a:solidFill>
                          <a:effectLst/>
                          <a:latin typeface="Arial" panose="020B0604020202020204" pitchFamily="34" charset="0"/>
                        </a:rPr>
                        <a:t>Virtual Room #2</a:t>
                      </a:r>
                      <a:r>
                        <a:rPr lang="en-US" sz="1200" b="1" i="0" u="none" strike="noStrike">
                          <a:effectLst/>
                          <a:latin typeface="Arial" panose="020B0604020202020204" pitchFamily="34" charset="0"/>
                        </a:rPr>
                        <a:t>)</a:t>
                      </a:r>
                    </a:p>
                  </a:txBody>
                  <a:tcPr marL="6350" marR="6350" marT="6350" marB="0" anchor="b">
                    <a:lnL>
                      <a:noFill/>
                    </a:lnL>
                    <a:lnR>
                      <a:noFill/>
                    </a:lnR>
                    <a:lnT>
                      <a:noFill/>
                    </a:lnT>
                    <a:lnB>
                      <a:noFill/>
                    </a:lnB>
                  </a:tcPr>
                </a:tc>
                <a:tc hMerge="1">
                  <a:txBody>
                    <a:bodyPr/>
                    <a:lstStyle/>
                    <a:p>
                      <a:endParaRPr kumimoji="1" lang="ja-JP" altLang="en-US"/>
                    </a:p>
                  </a:txBody>
                  <a:tcPr/>
                </a:tc>
                <a:tc>
                  <a:txBody>
                    <a:bodyPr/>
                    <a:lstStyle/>
                    <a:p>
                      <a:pPr algn="l" fontAlgn="b"/>
                      <a:endParaRPr lang="ja-JP" altLang="en-US" sz="12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477096160"/>
                  </a:ext>
                </a:extLst>
              </a:tr>
              <a:tr h="196850">
                <a:tc gridSpan="3">
                  <a:txBody>
                    <a:bodyPr/>
                    <a:lstStyle/>
                    <a:p>
                      <a:pPr algn="l" fontAlgn="b"/>
                      <a:r>
                        <a:rPr lang="en-US" sz="1200" b="1" i="0" u="none" strike="noStrike">
                          <a:effectLst/>
                          <a:latin typeface="Arial" panose="020B0604020202020204" pitchFamily="34" charset="0"/>
                        </a:rPr>
                        <a:t>       1:30 PM - 3:30PM July 10(MON) Local Atlanta Time of Berlin (UTC+2)</a:t>
                      </a:r>
                    </a:p>
                  </a:txBody>
                  <a:tcPr marL="6350" marR="6350" marT="635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82979770"/>
                  </a:ext>
                </a:extLst>
              </a:tr>
              <a:tr h="196850">
                <a:tc gridSpan="3">
                  <a:txBody>
                    <a:bodyPr/>
                    <a:lstStyle/>
                    <a:p>
                      <a:pPr algn="l" fontAlgn="b"/>
                      <a:r>
                        <a:rPr lang="en-US" sz="1200" b="1" i="0" u="none" strike="noStrike">
                          <a:solidFill>
                            <a:srgbClr val="FF0000"/>
                          </a:solidFill>
                          <a:effectLst/>
                          <a:latin typeface="Arial" panose="020B0604020202020204" pitchFamily="34" charset="0"/>
                        </a:rPr>
                        <a:t>      8:30PM July 10(MON) -10:30 July 10(MON) (UTC-4:00) Japan &amp; Korea Time, </a:t>
                      </a:r>
                    </a:p>
                  </a:txBody>
                  <a:tcPr marL="6350" marR="6350" marT="635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35386941"/>
                  </a:ext>
                </a:extLst>
              </a:tr>
              <a:tr h="254000">
                <a:tc>
                  <a:txBody>
                    <a:bodyPr/>
                    <a:lstStyle/>
                    <a:p>
                      <a:pPr algn="l" fontAlgn="b"/>
                      <a:r>
                        <a:rPr lang="en-US" sz="1200" b="1" i="0" u="none" strike="noStrike">
                          <a:effectLst/>
                          <a:latin typeface="Arial" panose="020B0604020202020204" pitchFamily="34" charset="0"/>
                        </a:rPr>
                        <a:t>       11:30-13:30AM July 10</a:t>
                      </a:r>
                      <a:r>
                        <a:rPr lang="en-US" sz="1200" b="1" i="0" u="none" strike="noStrike">
                          <a:effectLst/>
                          <a:latin typeface="Yu Gothic" panose="020B0400000000000000" pitchFamily="50" charset="-128"/>
                          <a:ea typeface="Yu Gothic" panose="020B0400000000000000" pitchFamily="50" charset="-128"/>
                        </a:rPr>
                        <a:t>(</a:t>
                      </a:r>
                      <a:r>
                        <a:rPr lang="en-US" sz="1200" b="1" i="0" u="none" strike="noStrike">
                          <a:effectLst/>
                          <a:latin typeface="Arial" panose="020B0604020202020204" pitchFamily="34" charset="0"/>
                        </a:rPr>
                        <a:t>MON) UTC</a:t>
                      </a:r>
                    </a:p>
                  </a:txBody>
                  <a:tcPr marL="6350" marR="6350" marT="6350" marB="0" anchor="b">
                    <a:lnL>
                      <a:noFill/>
                    </a:lnL>
                    <a:lnR>
                      <a:noFill/>
                    </a:lnR>
                    <a:lnT>
                      <a:noFill/>
                    </a:lnT>
                    <a:lnB>
                      <a:noFill/>
                    </a:lnB>
                  </a:tcPr>
                </a:tc>
                <a:tc>
                  <a:txBody>
                    <a:bodyPr/>
                    <a:lstStyle/>
                    <a:p>
                      <a:pPr algn="l" fontAlgn="b"/>
                      <a:endParaRPr lang="ja-JP" alt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013542890"/>
                  </a:ext>
                </a:extLst>
              </a:tr>
              <a:tr h="228600">
                <a:tc gridSpan="2">
                  <a:txBody>
                    <a:bodyPr/>
                    <a:lstStyle/>
                    <a:p>
                      <a:pPr algn="l" fontAlgn="b"/>
                      <a:endParaRPr lang="en-US" sz="1000" b="0" i="0" u="sng" strike="noStrike" dirty="0">
                        <a:solidFill>
                          <a:srgbClr val="0000FF"/>
                        </a:solidFill>
                        <a:effectLst/>
                        <a:latin typeface="Arial" panose="020B0604020202020204" pitchFamily="34" charset="0"/>
                      </a:endParaRPr>
                    </a:p>
                  </a:txBody>
                  <a:tcPr marL="6350" marR="6350" marT="6350" marB="0" anchor="b">
                    <a:lnL>
                      <a:noFill/>
                    </a:lnL>
                    <a:lnR>
                      <a:noFill/>
                    </a:lnR>
                    <a:lnT>
                      <a:noFill/>
                    </a:lnT>
                    <a:lnB>
                      <a:noFill/>
                    </a:lnB>
                  </a:tcPr>
                </a:tc>
                <a:tc hMerge="1">
                  <a:txBody>
                    <a:bodyPr/>
                    <a:lstStyle/>
                    <a:p>
                      <a:endParaRPr kumimoji="1" lang="ja-JP" altLang="en-US"/>
                    </a:p>
                  </a:txBody>
                  <a:tcPr/>
                </a:tc>
                <a:tc>
                  <a:txBody>
                    <a:bodyPr/>
                    <a:lstStyle/>
                    <a:p>
                      <a:pPr algn="l" fontAlgn="b"/>
                      <a:endParaRPr lang="ja-JP" altLang="en-US" sz="1400" b="1" i="0" u="none" strike="noStrike" dirty="0">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266878418"/>
                  </a:ext>
                </a:extLst>
              </a:tr>
              <a:tr h="196850">
                <a:tc>
                  <a:txBody>
                    <a:bodyPr/>
                    <a:lstStyle/>
                    <a:p>
                      <a:pPr algn="l" fontAlgn="b"/>
                      <a:endParaRPr 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2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2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04729743"/>
                  </a:ext>
                </a:extLst>
              </a:tr>
              <a:tr h="196850">
                <a:tc>
                  <a:txBody>
                    <a:bodyPr/>
                    <a:lstStyle/>
                    <a:p>
                      <a:pPr algn="l" fontAlgn="b"/>
                      <a:endParaRPr 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2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484909130"/>
                  </a:ext>
                </a:extLst>
              </a:tr>
            </a:tbl>
          </a:graphicData>
        </a:graphic>
      </p:graphicFrame>
      <p:graphicFrame>
        <p:nvGraphicFramePr>
          <p:cNvPr id="8" name="表 7">
            <a:extLst>
              <a:ext uri="{FF2B5EF4-FFF2-40B4-BE49-F238E27FC236}">
                <a16:creationId xmlns:a16="http://schemas.microsoft.com/office/drawing/2014/main" id="{6CB36253-04D5-88D2-9B57-FB39AD86834F}"/>
              </a:ext>
            </a:extLst>
          </p:cNvPr>
          <p:cNvGraphicFramePr>
            <a:graphicFrameLocks noGrp="1"/>
          </p:cNvGraphicFramePr>
          <p:nvPr/>
        </p:nvGraphicFramePr>
        <p:xfrm>
          <a:off x="197704" y="3097155"/>
          <a:ext cx="7099301" cy="1441450"/>
        </p:xfrm>
        <a:graphic>
          <a:graphicData uri="http://schemas.openxmlformats.org/drawingml/2006/table">
            <a:tbl>
              <a:tblPr/>
              <a:tblGrid>
                <a:gridCol w="4168476">
                  <a:extLst>
                    <a:ext uri="{9D8B030D-6E8A-4147-A177-3AD203B41FA5}">
                      <a16:colId xmlns:a16="http://schemas.microsoft.com/office/drawing/2014/main" val="1031125184"/>
                    </a:ext>
                  </a:extLst>
                </a:gridCol>
                <a:gridCol w="799316">
                  <a:extLst>
                    <a:ext uri="{9D8B030D-6E8A-4147-A177-3AD203B41FA5}">
                      <a16:colId xmlns:a16="http://schemas.microsoft.com/office/drawing/2014/main" val="2723681179"/>
                    </a:ext>
                  </a:extLst>
                </a:gridCol>
                <a:gridCol w="2131509">
                  <a:extLst>
                    <a:ext uri="{9D8B030D-6E8A-4147-A177-3AD203B41FA5}">
                      <a16:colId xmlns:a16="http://schemas.microsoft.com/office/drawing/2014/main" val="964374861"/>
                    </a:ext>
                  </a:extLst>
                </a:gridCol>
              </a:tblGrid>
              <a:tr h="228600">
                <a:tc gridSpan="2">
                  <a:txBody>
                    <a:bodyPr/>
                    <a:lstStyle/>
                    <a:p>
                      <a:pPr algn="l" fontAlgn="b"/>
                      <a:r>
                        <a:rPr lang="en-US" sz="1200" b="1" i="0" u="none" strike="noStrike" dirty="0">
                          <a:effectLst/>
                          <a:latin typeface="Arial" panose="020B0604020202020204" pitchFamily="34" charset="0"/>
                        </a:rPr>
                        <a:t>  TG 15.6ma</a:t>
                      </a:r>
                      <a:r>
                        <a:rPr lang="en-US" sz="1200" b="1" i="0" u="none" strike="noStrike" dirty="0">
                          <a:effectLst/>
                          <a:latin typeface="ＭＳ ゴシック" panose="020B0609070205080204" pitchFamily="49" charset="-128"/>
                          <a:ea typeface="ＭＳ ゴシック" panose="020B0609070205080204" pitchFamily="49" charset="-128"/>
                        </a:rPr>
                        <a:t>　</a:t>
                      </a:r>
                      <a:r>
                        <a:rPr lang="en-US" sz="1200" b="1" i="0" u="none" strike="noStrike" dirty="0">
                          <a:effectLst/>
                          <a:latin typeface="Arial" panose="020B0604020202020204" pitchFamily="34" charset="0"/>
                        </a:rPr>
                        <a:t>  Session2,  Tue  PM2  </a:t>
                      </a:r>
                      <a:r>
                        <a:rPr lang="en-US" sz="1200" b="1" i="0" u="none" strike="noStrike" dirty="0">
                          <a:solidFill>
                            <a:srgbClr val="FF33CC"/>
                          </a:solidFill>
                          <a:effectLst/>
                          <a:latin typeface="Arial" panose="020B0604020202020204" pitchFamily="34" charset="0"/>
                        </a:rPr>
                        <a:t>(Virtual Room #2</a:t>
                      </a:r>
                      <a:r>
                        <a:rPr lang="en-US" sz="1200" b="1" i="0" u="none" strike="noStrike" dirty="0">
                          <a:effectLst/>
                          <a:latin typeface="Arial" panose="020B0604020202020204" pitchFamily="34" charset="0"/>
                        </a:rPr>
                        <a:t>)</a:t>
                      </a:r>
                    </a:p>
                  </a:txBody>
                  <a:tcPr marL="6350" marR="6350" marT="6350" marB="0" anchor="b">
                    <a:lnL>
                      <a:noFill/>
                    </a:lnL>
                    <a:lnR>
                      <a:noFill/>
                    </a:lnR>
                    <a:lnT>
                      <a:noFill/>
                    </a:lnT>
                    <a:lnB>
                      <a:noFill/>
                    </a:lnB>
                  </a:tcPr>
                </a:tc>
                <a:tc hMerge="1">
                  <a:txBody>
                    <a:bodyPr/>
                    <a:lstStyle/>
                    <a:p>
                      <a:endParaRPr kumimoji="1" lang="ja-JP" altLang="en-US"/>
                    </a:p>
                  </a:txBody>
                  <a:tcPr/>
                </a:tc>
                <a:tc>
                  <a:txBody>
                    <a:bodyPr/>
                    <a:lstStyle/>
                    <a:p>
                      <a:pPr algn="l" fontAlgn="b"/>
                      <a:endParaRPr lang="ja-JP" altLang="en-US" sz="12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666753233"/>
                  </a:ext>
                </a:extLst>
              </a:tr>
              <a:tr h="196850">
                <a:tc>
                  <a:txBody>
                    <a:bodyPr/>
                    <a:lstStyle/>
                    <a:p>
                      <a:pPr algn="l" fontAlgn="b"/>
                      <a:r>
                        <a:rPr lang="en-US" sz="1100" b="1" i="0" u="none" strike="noStrike" dirty="0">
                          <a:effectLst/>
                          <a:latin typeface="Arial" panose="020B0604020202020204" pitchFamily="34" charset="0"/>
                        </a:rPr>
                        <a:t>      4:00-6:00PM July 11 (TUE)Local Berlin Time(UTC+2)</a:t>
                      </a:r>
                    </a:p>
                  </a:txBody>
                  <a:tcPr marL="6350" marR="6350" marT="6350" marB="0" anchor="b">
                    <a:lnL>
                      <a:noFill/>
                    </a:lnL>
                    <a:lnR>
                      <a:noFill/>
                    </a:lnR>
                    <a:lnT>
                      <a:noFill/>
                    </a:lnT>
                    <a:lnB>
                      <a:noFill/>
                    </a:lnB>
                  </a:tcPr>
                </a:tc>
                <a:tc>
                  <a:txBody>
                    <a:bodyPr/>
                    <a:lstStyle/>
                    <a:p>
                      <a:pPr algn="l" fontAlgn="b"/>
                      <a:endParaRPr lang="ja-JP" altLang="en-US" sz="11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1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499047796"/>
                  </a:ext>
                </a:extLst>
              </a:tr>
              <a:tr h="196850">
                <a:tc gridSpan="3">
                  <a:txBody>
                    <a:bodyPr/>
                    <a:lstStyle/>
                    <a:p>
                      <a:pPr algn="l" fontAlgn="b"/>
                      <a:r>
                        <a:rPr lang="en-US" sz="1100" b="1" i="0" u="none" strike="noStrike" dirty="0">
                          <a:solidFill>
                            <a:srgbClr val="FF0000"/>
                          </a:solidFill>
                          <a:effectLst/>
                          <a:latin typeface="Arial" panose="020B0604020202020204" pitchFamily="34" charset="0"/>
                        </a:rPr>
                        <a:t>      11:00PM July 11(TUE) -1:00 July 12(WED) (UTC-4:00) Japan &amp; Korea Time, </a:t>
                      </a:r>
                    </a:p>
                  </a:txBody>
                  <a:tcPr marL="6350" marR="6350" marT="635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26309479"/>
                  </a:ext>
                </a:extLst>
              </a:tr>
              <a:tr h="196850">
                <a:tc>
                  <a:txBody>
                    <a:bodyPr/>
                    <a:lstStyle/>
                    <a:p>
                      <a:pPr algn="l" fontAlgn="b"/>
                      <a:r>
                        <a:rPr lang="en-US" sz="1100" b="1" i="0" u="none" strike="noStrike" dirty="0">
                          <a:effectLst/>
                          <a:latin typeface="Arial" panose="020B0604020202020204" pitchFamily="34" charset="0"/>
                        </a:rPr>
                        <a:t>     2:00 - 4:00PM July 11(TUE) UTC</a:t>
                      </a:r>
                    </a:p>
                  </a:txBody>
                  <a:tcPr marL="6350" marR="6350" marT="6350" marB="0" anchor="b">
                    <a:lnL>
                      <a:noFill/>
                    </a:lnL>
                    <a:lnR>
                      <a:noFill/>
                    </a:lnR>
                    <a:lnT>
                      <a:noFill/>
                    </a:lnT>
                    <a:lnB>
                      <a:noFill/>
                    </a:lnB>
                  </a:tcPr>
                </a:tc>
                <a:tc>
                  <a:txBody>
                    <a:bodyPr/>
                    <a:lstStyle/>
                    <a:p>
                      <a:pPr algn="l" fontAlgn="b"/>
                      <a:endParaRPr lang="ja-JP" altLang="en-US" sz="11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100" b="1" i="0" u="none" strike="noStrike" dirty="0">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337782491"/>
                  </a:ext>
                </a:extLst>
              </a:tr>
              <a:tr h="228600">
                <a:tc gridSpan="2">
                  <a:txBody>
                    <a:bodyPr/>
                    <a:lstStyle/>
                    <a:p>
                      <a:pPr algn="l" fontAlgn="b"/>
                      <a:endParaRPr lang="en-US" sz="900" b="0" i="0" u="sng" strike="noStrike" dirty="0">
                        <a:solidFill>
                          <a:srgbClr val="0000FF"/>
                        </a:solidFill>
                        <a:effectLst/>
                        <a:latin typeface="Arial" panose="020B0604020202020204" pitchFamily="34" charset="0"/>
                      </a:endParaRPr>
                    </a:p>
                  </a:txBody>
                  <a:tcPr marL="6350" marR="6350" marT="6350" marB="0" anchor="b">
                    <a:lnL>
                      <a:noFill/>
                    </a:lnL>
                    <a:lnR>
                      <a:noFill/>
                    </a:lnR>
                    <a:lnT>
                      <a:noFill/>
                    </a:lnT>
                    <a:lnB>
                      <a:noFill/>
                    </a:lnB>
                  </a:tcPr>
                </a:tc>
                <a:tc hMerge="1">
                  <a:txBody>
                    <a:bodyPr/>
                    <a:lstStyle/>
                    <a:p>
                      <a:endParaRPr kumimoji="1" lang="ja-JP" altLang="en-US"/>
                    </a:p>
                  </a:txBody>
                  <a:tcPr/>
                </a:tc>
                <a:tc>
                  <a:txBody>
                    <a:bodyPr/>
                    <a:lstStyle/>
                    <a:p>
                      <a:pPr algn="l" fontAlgn="b"/>
                      <a:endParaRPr lang="ja-JP" altLang="en-US" sz="12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98570092"/>
                  </a:ext>
                </a:extLst>
              </a:tr>
              <a:tr h="196850">
                <a:tc>
                  <a:txBody>
                    <a:bodyPr/>
                    <a:lstStyle/>
                    <a:p>
                      <a:pPr algn="l" fontAlgn="b"/>
                      <a:endParaRPr lang="en-US" sz="11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1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1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811434562"/>
                  </a:ext>
                </a:extLst>
              </a:tr>
              <a:tr h="196850">
                <a:tc>
                  <a:txBody>
                    <a:bodyPr/>
                    <a:lstStyle/>
                    <a:p>
                      <a:pPr algn="l" fontAlgn="b"/>
                      <a:endParaRPr lang="en-US" sz="11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1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100" b="1" i="0" u="none" strike="noStrike" dirty="0">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597113123"/>
                  </a:ext>
                </a:extLst>
              </a:tr>
            </a:tbl>
          </a:graphicData>
        </a:graphic>
      </p:graphicFrame>
      <p:graphicFrame>
        <p:nvGraphicFramePr>
          <p:cNvPr id="9" name="表 8">
            <a:extLst>
              <a:ext uri="{FF2B5EF4-FFF2-40B4-BE49-F238E27FC236}">
                <a16:creationId xmlns:a16="http://schemas.microsoft.com/office/drawing/2014/main" id="{2022965D-BE9E-0838-C3D8-35EEC118CF5E}"/>
              </a:ext>
            </a:extLst>
          </p:cNvPr>
          <p:cNvGraphicFramePr>
            <a:graphicFrameLocks noGrp="1"/>
          </p:cNvGraphicFramePr>
          <p:nvPr/>
        </p:nvGraphicFramePr>
        <p:xfrm>
          <a:off x="170174" y="3736521"/>
          <a:ext cx="8748591" cy="1975949"/>
        </p:xfrm>
        <a:graphic>
          <a:graphicData uri="http://schemas.openxmlformats.org/drawingml/2006/table">
            <a:tbl>
              <a:tblPr/>
              <a:tblGrid>
                <a:gridCol w="4418931">
                  <a:extLst>
                    <a:ext uri="{9D8B030D-6E8A-4147-A177-3AD203B41FA5}">
                      <a16:colId xmlns:a16="http://schemas.microsoft.com/office/drawing/2014/main" val="2363363819"/>
                    </a:ext>
                  </a:extLst>
                </a:gridCol>
                <a:gridCol w="591423">
                  <a:extLst>
                    <a:ext uri="{9D8B030D-6E8A-4147-A177-3AD203B41FA5}">
                      <a16:colId xmlns:a16="http://schemas.microsoft.com/office/drawing/2014/main" val="3587861319"/>
                    </a:ext>
                  </a:extLst>
                </a:gridCol>
                <a:gridCol w="591423">
                  <a:extLst>
                    <a:ext uri="{9D8B030D-6E8A-4147-A177-3AD203B41FA5}">
                      <a16:colId xmlns:a16="http://schemas.microsoft.com/office/drawing/2014/main" val="3693099982"/>
                    </a:ext>
                  </a:extLst>
                </a:gridCol>
                <a:gridCol w="591423">
                  <a:extLst>
                    <a:ext uri="{9D8B030D-6E8A-4147-A177-3AD203B41FA5}">
                      <a16:colId xmlns:a16="http://schemas.microsoft.com/office/drawing/2014/main" val="2113276411"/>
                    </a:ext>
                  </a:extLst>
                </a:gridCol>
                <a:gridCol w="2555391">
                  <a:extLst>
                    <a:ext uri="{9D8B030D-6E8A-4147-A177-3AD203B41FA5}">
                      <a16:colId xmlns:a16="http://schemas.microsoft.com/office/drawing/2014/main" val="3860519429"/>
                    </a:ext>
                  </a:extLst>
                </a:gridCol>
              </a:tblGrid>
              <a:tr h="170031">
                <a:tc gridSpan="2">
                  <a:txBody>
                    <a:bodyPr/>
                    <a:lstStyle/>
                    <a:p>
                      <a:pPr algn="l" fontAlgn="b"/>
                      <a:endParaRPr 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hMerge="1">
                  <a:txBody>
                    <a:bodyPr/>
                    <a:lstStyle/>
                    <a:p>
                      <a:endParaRPr kumimoji="1" lang="ja-JP" altLang="en-US"/>
                    </a:p>
                  </a:txBody>
                  <a:tcPr>
                    <a:lnL>
                      <a:noFill/>
                    </a:lnL>
                    <a:lnR>
                      <a:noFill/>
                    </a:lnR>
                    <a:lnT>
                      <a:noFill/>
                    </a:lnT>
                    <a:lnB>
                      <a:noFill/>
                    </a:lnB>
                  </a:tcPr>
                </a:tc>
                <a:tc>
                  <a:txBody>
                    <a:bodyPr/>
                    <a:lstStyle/>
                    <a:p>
                      <a:pPr algn="l" fontAlgn="b"/>
                      <a:endParaRPr 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2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640832377"/>
                  </a:ext>
                </a:extLst>
              </a:tr>
              <a:tr h="453974">
                <a:tc gridSpan="5">
                  <a:txBody>
                    <a:bodyPr/>
                    <a:lstStyle/>
                    <a:p>
                      <a:pPr algn="l" fontAlgn="b"/>
                      <a:r>
                        <a:rPr lang="en-US" sz="1200" b="1" i="0" u="none" strike="noStrike" dirty="0">
                          <a:effectLst/>
                          <a:latin typeface="Arial" panose="020B0604020202020204" pitchFamily="34" charset="0"/>
                        </a:rPr>
                        <a:t>  TG 15.6ma</a:t>
                      </a:r>
                      <a:r>
                        <a:rPr lang="en-US" sz="1200" b="1" i="0" u="none" strike="noStrike" dirty="0">
                          <a:effectLst/>
                          <a:latin typeface="ＭＳ ゴシック" panose="020B0609070205080204" pitchFamily="49" charset="-128"/>
                          <a:ea typeface="ＭＳ ゴシック" panose="020B0609070205080204" pitchFamily="49" charset="-128"/>
                        </a:rPr>
                        <a:t>　</a:t>
                      </a:r>
                      <a:r>
                        <a:rPr lang="en-US" sz="1200" b="1" i="0" u="none" strike="noStrike" dirty="0">
                          <a:effectLst/>
                          <a:latin typeface="Arial" panose="020B0604020202020204" pitchFamily="34" charset="0"/>
                        </a:rPr>
                        <a:t>  Session3,  WED  AM1  </a:t>
                      </a:r>
                      <a:r>
                        <a:rPr lang="en-US" sz="1200" b="1" i="0" u="none" strike="noStrike" dirty="0">
                          <a:solidFill>
                            <a:srgbClr val="FF33CC"/>
                          </a:solidFill>
                          <a:effectLst/>
                          <a:latin typeface="Arial" panose="020B0604020202020204" pitchFamily="34" charset="0"/>
                        </a:rPr>
                        <a:t>(Virtual Room #2</a:t>
                      </a:r>
                      <a:r>
                        <a:rPr lang="en-US" sz="1200" b="1" i="0" u="none" strike="noStrike" dirty="0">
                          <a:effectLst/>
                          <a:latin typeface="Arial" panose="020B0604020202020204" pitchFamily="34" charset="0"/>
                        </a:rPr>
                        <a:t>)</a:t>
                      </a:r>
                    </a:p>
                    <a:p>
                      <a:pPr algn="l" fontAlgn="b"/>
                      <a:r>
                        <a:rPr lang="en-US" sz="1200" b="1" i="0" u="none" strike="noStrike" dirty="0">
                          <a:effectLst/>
                          <a:latin typeface="Arial" panose="020B0604020202020204" pitchFamily="34" charset="0"/>
                        </a:rPr>
                        <a:t>       9:00 – 10:00 July 12(WED) </a:t>
                      </a:r>
                      <a:r>
                        <a:rPr lang="en-US" sz="1200" b="1" i="0" u="none" strike="noStrike" dirty="0" err="1">
                          <a:effectLst/>
                          <a:latin typeface="Arial" panose="020B0604020202020204" pitchFamily="34" charset="0"/>
                        </a:rPr>
                        <a:t>ocal</a:t>
                      </a:r>
                      <a:r>
                        <a:rPr lang="en-US" sz="1200" b="1" i="0" u="none" strike="noStrike" dirty="0">
                          <a:effectLst/>
                          <a:latin typeface="Arial" panose="020B0604020202020204" pitchFamily="34" charset="0"/>
                        </a:rPr>
                        <a:t> Berlin Time(UTC+2)</a:t>
                      </a:r>
                    </a:p>
                  </a:txBody>
                  <a:tcPr marL="6350" marR="6350" marT="6350" marB="0" anchor="b">
                    <a:lnL>
                      <a:noFill/>
                    </a:lnL>
                    <a:lnR>
                      <a:noFill/>
                    </a:lnR>
                    <a:lnT>
                      <a:noFill/>
                    </a:lnT>
                    <a:lnB>
                      <a:noFill/>
                    </a:lnB>
                  </a:tcPr>
                </a:tc>
                <a:tc hMerge="1">
                  <a:txBody>
                    <a:bodyPr/>
                    <a:lstStyle/>
                    <a:p>
                      <a:endParaRPr kumimoji="1" lang="ja-JP" altLang="en-US"/>
                    </a:p>
                  </a:txBody>
                  <a:tcPr>
                    <a:lnL>
                      <a:noFill/>
                    </a:lnL>
                    <a:lnR>
                      <a:noFill/>
                    </a:lnR>
                    <a:lnT>
                      <a:noFill/>
                    </a:lnT>
                    <a:lnB>
                      <a:noFill/>
                    </a:lnB>
                  </a:tcPr>
                </a:tc>
                <a:tc hMerge="1">
                  <a:txBody>
                    <a:bodyPr/>
                    <a:lstStyle/>
                    <a:p>
                      <a:endParaRPr kumimoji="1" lang="ja-JP" altLang="en-US"/>
                    </a:p>
                  </a:txBody>
                  <a:tcPr>
                    <a:lnL>
                      <a:noFill/>
                    </a:lnL>
                    <a:lnR>
                      <a:noFill/>
                    </a:lnR>
                    <a:lnT>
                      <a:noFill/>
                    </a:lnT>
                    <a:lnB>
                      <a:noFill/>
                    </a:lnB>
                  </a:tcPr>
                </a:tc>
                <a:tc hMerge="1">
                  <a:txBody>
                    <a:bodyPr/>
                    <a:lstStyle/>
                    <a:p>
                      <a:endParaRPr kumimoji="1" lang="ja-JP" altLang="en-US"/>
                    </a:p>
                  </a:txBody>
                  <a:tcPr>
                    <a:lnL>
                      <a:noFill/>
                    </a:lnL>
                    <a:lnR>
                      <a:noFill/>
                    </a:lnR>
                    <a:lnT>
                      <a:noFill/>
                    </a:lnT>
                    <a:lnB>
                      <a:noFill/>
                    </a:lnB>
                  </a:tcPr>
                </a:tc>
                <a:tc hMerge="1">
                  <a:txBody>
                    <a:bodyPr/>
                    <a:lstStyle/>
                    <a:p>
                      <a:endParaRPr kumimoji="1" lang="ja-JP" altLang="en-US" dirty="0"/>
                    </a:p>
                  </a:txBody>
                  <a:tcPr>
                    <a:lnL>
                      <a:noFill/>
                    </a:lnL>
                    <a:lnR>
                      <a:noFill/>
                    </a:lnR>
                    <a:lnT>
                      <a:noFill/>
                    </a:lnT>
                    <a:lnB>
                      <a:noFill/>
                    </a:lnB>
                  </a:tcPr>
                </a:tc>
                <a:extLst>
                  <a:ext uri="{0D108BD9-81ED-4DB2-BD59-A6C34878D82A}">
                    <a16:rowId xmlns:a16="http://schemas.microsoft.com/office/drawing/2014/main" val="2871108171"/>
                  </a:ext>
                </a:extLst>
              </a:tr>
              <a:tr h="233405">
                <a:tc gridSpan="5">
                  <a:txBody>
                    <a:bodyPr/>
                    <a:lstStyle/>
                    <a:p>
                      <a:pPr algn="l" fontAlgn="b"/>
                      <a:r>
                        <a:rPr lang="en-US" sz="1200" b="1" i="0" u="none" strike="noStrike" dirty="0">
                          <a:solidFill>
                            <a:srgbClr val="FF0000"/>
                          </a:solidFill>
                          <a:effectLst/>
                          <a:latin typeface="Arial" panose="020B0604020202020204" pitchFamily="34" charset="0"/>
                        </a:rPr>
                        <a:t>      16:00 - 17:00 July 12(WED) (UTC-4:00) Japan &amp; Korea Time,</a:t>
                      </a:r>
                    </a:p>
                    <a:p>
                      <a:pPr algn="l" fontAlgn="b"/>
                      <a:r>
                        <a:rPr lang="en-US" sz="1200" b="1" i="0" u="none" strike="noStrike" dirty="0">
                          <a:solidFill>
                            <a:srgbClr val="FF0000"/>
                          </a:solidFill>
                          <a:effectLst/>
                          <a:latin typeface="Arial" panose="020B0604020202020204" pitchFamily="34" charset="0"/>
                        </a:rPr>
                        <a:t> </a:t>
                      </a:r>
                    </a:p>
                  </a:txBody>
                  <a:tcPr marL="6350" marR="6350" marT="635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31364995"/>
                  </a:ext>
                </a:extLst>
              </a:tr>
              <a:tr h="233405">
                <a:tc gridSpan="2">
                  <a:txBody>
                    <a:bodyPr/>
                    <a:lstStyle/>
                    <a:p>
                      <a:pPr algn="l" fontAlgn="b"/>
                      <a:r>
                        <a:rPr lang="en-US" sz="1200" b="1" i="0" u="none" strike="noStrike" dirty="0">
                          <a:effectLst/>
                          <a:latin typeface="Arial" panose="020B0604020202020204" pitchFamily="34" charset="0"/>
                        </a:rPr>
                        <a:t>  TG 15.6ma</a:t>
                      </a:r>
                      <a:r>
                        <a:rPr lang="en-US" sz="1200" b="1" i="0" u="none" strike="noStrike" dirty="0">
                          <a:effectLst/>
                          <a:latin typeface="ＭＳ ゴシック" panose="020B0609070205080204" pitchFamily="49" charset="-128"/>
                          <a:ea typeface="ＭＳ ゴシック" panose="020B0609070205080204" pitchFamily="49" charset="-128"/>
                        </a:rPr>
                        <a:t>　</a:t>
                      </a:r>
                      <a:r>
                        <a:rPr lang="en-US" sz="1200" b="1" i="0" u="none" strike="noStrike" dirty="0">
                          <a:effectLst/>
                          <a:latin typeface="Arial" panose="020B0604020202020204" pitchFamily="34" charset="0"/>
                        </a:rPr>
                        <a:t>  Session4,  THU  AM1  </a:t>
                      </a:r>
                      <a:r>
                        <a:rPr lang="en-US" sz="1200" b="1" i="0" u="none" strike="noStrike" dirty="0">
                          <a:solidFill>
                            <a:srgbClr val="FF33CC"/>
                          </a:solidFill>
                          <a:effectLst/>
                          <a:latin typeface="Arial" panose="020B0604020202020204" pitchFamily="34" charset="0"/>
                        </a:rPr>
                        <a:t>(Virtual Room #2</a:t>
                      </a:r>
                      <a:r>
                        <a:rPr lang="en-US" sz="1200" b="1" i="0" u="none" strike="noStrike" dirty="0">
                          <a:effectLst/>
                          <a:latin typeface="Arial" panose="020B0604020202020204" pitchFamily="34" charset="0"/>
                        </a:rPr>
                        <a:t>)</a:t>
                      </a:r>
                    </a:p>
                  </a:txBody>
                  <a:tcPr marL="6350" marR="6350" marT="6350" marB="0" anchor="b">
                    <a:lnL>
                      <a:noFill/>
                    </a:lnL>
                    <a:lnR>
                      <a:noFill/>
                    </a:lnR>
                    <a:lnT>
                      <a:noFill/>
                    </a:lnT>
                    <a:lnB>
                      <a:noFill/>
                    </a:lnB>
                  </a:tcPr>
                </a:tc>
                <a:tc hMerge="1">
                  <a:txBody>
                    <a:bodyPr/>
                    <a:lstStyle/>
                    <a:p>
                      <a:endParaRPr kumimoji="1" lang="ja-JP" altLang="en-US"/>
                    </a:p>
                  </a:txBody>
                  <a:tcPr>
                    <a:lnL>
                      <a:noFill/>
                    </a:lnL>
                    <a:lnR>
                      <a:noFill/>
                    </a:lnR>
                    <a:lnT>
                      <a:noFill/>
                    </a:lnT>
                    <a:lnB>
                      <a:noFill/>
                    </a:lnB>
                  </a:tcPr>
                </a:tc>
                <a:tc>
                  <a:txBody>
                    <a:bodyPr/>
                    <a:lstStyle/>
                    <a:p>
                      <a:pPr algn="l" fontAlgn="b"/>
                      <a:endParaRPr 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6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26869663"/>
                  </a:ext>
                </a:extLst>
              </a:tr>
              <a:tr h="210065">
                <a:tc gridSpan="2">
                  <a:txBody>
                    <a:bodyPr/>
                    <a:lstStyle/>
                    <a:p>
                      <a:pPr algn="l" fontAlgn="b"/>
                      <a:r>
                        <a:rPr lang="en-US" sz="1200" b="1" i="0" u="none" strike="noStrike" dirty="0">
                          <a:effectLst/>
                          <a:latin typeface="Arial" panose="020B0604020202020204" pitchFamily="34" charset="0"/>
                        </a:rPr>
                        <a:t>       8:00-10:00 July 13(THU)Local Berlin Time(UTC+2)</a:t>
                      </a:r>
                    </a:p>
                  </a:txBody>
                  <a:tcPr marL="6350" marR="6350" marT="6350" marB="0" anchor="b">
                    <a:lnL>
                      <a:noFill/>
                    </a:lnL>
                    <a:lnR>
                      <a:noFill/>
                    </a:lnR>
                    <a:lnT>
                      <a:noFill/>
                    </a:lnT>
                    <a:lnB>
                      <a:noFill/>
                    </a:lnB>
                  </a:tcPr>
                </a:tc>
                <a:tc hMerge="1">
                  <a:txBody>
                    <a:bodyPr/>
                    <a:lstStyle/>
                    <a:p>
                      <a:endParaRPr kumimoji="1" lang="ja-JP" altLang="en-US"/>
                    </a:p>
                  </a:txBody>
                  <a:tcPr/>
                </a:tc>
                <a:tc>
                  <a:txBody>
                    <a:bodyPr/>
                    <a:lstStyle/>
                    <a:p>
                      <a:pPr algn="l" fontAlgn="b"/>
                      <a:endParaRPr 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600" b="1" i="0" u="none" strike="noStrike">
                        <a:effectLst/>
                        <a:latin typeface="Arial" panose="020B0604020202020204" pitchFamily="34" charset="0"/>
                      </a:endParaRPr>
                    </a:p>
                  </a:txBody>
                  <a:tcPr marL="6350" marR="6350" marT="6350" marB="0" anchor="b">
                    <a:lnL>
                      <a:noFill/>
                    </a:lnL>
                    <a:lnT>
                      <a:noFill/>
                    </a:lnT>
                  </a:tcPr>
                </a:tc>
                <a:extLst>
                  <a:ext uri="{0D108BD9-81ED-4DB2-BD59-A6C34878D82A}">
                    <a16:rowId xmlns:a16="http://schemas.microsoft.com/office/drawing/2014/main" val="4279007893"/>
                  </a:ext>
                </a:extLst>
              </a:tr>
              <a:tr h="210065">
                <a:tc gridSpan="5">
                  <a:txBody>
                    <a:bodyPr/>
                    <a:lstStyle/>
                    <a:p>
                      <a:pPr algn="l" fontAlgn="b"/>
                      <a:r>
                        <a:rPr lang="en-US" sz="1200" b="1" i="0" u="none" strike="noStrike" dirty="0">
                          <a:solidFill>
                            <a:srgbClr val="FF0000"/>
                          </a:solidFill>
                          <a:effectLst/>
                          <a:latin typeface="Arial" panose="020B0604020202020204" pitchFamily="34" charset="0"/>
                        </a:rPr>
                        <a:t>       3:00 -5:00PM July 13(THU) (UTC-4:00) Japan &amp; Korea Time, </a:t>
                      </a:r>
                    </a:p>
                  </a:txBody>
                  <a:tcPr marL="6350" marR="6350" marT="6350" marB="0" anchor="b">
                    <a:lnL>
                      <a:noFill/>
                    </a:lnL>
                    <a:lnR>
                      <a:noFill/>
                    </a:lnR>
                    <a:lnT>
                      <a:noFill/>
                    </a:lnT>
                    <a:lnB>
                      <a:noFill/>
                    </a:lnB>
                  </a:tcPr>
                </a:tc>
                <a:tc hMerge="1">
                  <a:txBody>
                    <a:bodyPr/>
                    <a:lstStyle/>
                    <a:p>
                      <a:endParaRPr kumimoji="1" lang="ja-JP" altLang="en-US"/>
                    </a:p>
                  </a:txBody>
                  <a:tcP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a:noFill/>
                    </a:lnL>
                    <a:lnR>
                      <a:noFill/>
                    </a:lnR>
                    <a:lnT>
                      <a:noFill/>
                    </a:lnT>
                    <a:lnB>
                      <a:noFill/>
                    </a:lnB>
                  </a:tcPr>
                </a:tc>
                <a:extLst>
                  <a:ext uri="{0D108BD9-81ED-4DB2-BD59-A6C34878D82A}">
                    <a16:rowId xmlns:a16="http://schemas.microsoft.com/office/drawing/2014/main" val="4212013602"/>
                  </a:ext>
                </a:extLst>
              </a:tr>
              <a:tr h="210065">
                <a:tc>
                  <a:txBody>
                    <a:bodyPr/>
                    <a:lstStyle/>
                    <a:p>
                      <a:pPr algn="l" fontAlgn="b"/>
                      <a:r>
                        <a:rPr lang="en-US" sz="1200" b="1" i="0" u="none" strike="noStrike" dirty="0">
                          <a:effectLst/>
                          <a:latin typeface="Arial" panose="020B0604020202020204" pitchFamily="34" charset="0"/>
                        </a:rPr>
                        <a:t>       6:00-8:00AM July 13(THU) UTC</a:t>
                      </a:r>
                    </a:p>
                  </a:txBody>
                  <a:tcPr marL="6350" marR="6350" marT="6350" marB="0" anchor="b">
                    <a:lnL>
                      <a:noFill/>
                    </a:lnL>
                    <a:lnR>
                      <a:noFill/>
                    </a:lnR>
                    <a:lnT>
                      <a:noFill/>
                    </a:lnT>
                    <a:lnB>
                      <a:noFill/>
                    </a:lnB>
                  </a:tcPr>
                </a:tc>
                <a:tc>
                  <a:txBody>
                    <a:bodyPr/>
                    <a:lstStyle/>
                    <a:p>
                      <a:pPr algn="l" fontAlgn="b"/>
                      <a:endParaRPr lang="ja-JP" altLang="en-US" sz="16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6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6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600" b="1" i="0" u="none" strike="noStrike" dirty="0">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821585605"/>
                  </a:ext>
                </a:extLst>
              </a:tr>
            </a:tbl>
          </a:graphicData>
        </a:graphic>
      </p:graphicFrame>
      <p:graphicFrame>
        <p:nvGraphicFramePr>
          <p:cNvPr id="12" name="表 11">
            <a:extLst>
              <a:ext uri="{FF2B5EF4-FFF2-40B4-BE49-F238E27FC236}">
                <a16:creationId xmlns:a16="http://schemas.microsoft.com/office/drawing/2014/main" id="{8AF0E90B-E008-C70D-4BEC-71053477B304}"/>
              </a:ext>
            </a:extLst>
          </p:cNvPr>
          <p:cNvGraphicFramePr>
            <a:graphicFrameLocks noGrp="1"/>
          </p:cNvGraphicFramePr>
          <p:nvPr/>
        </p:nvGraphicFramePr>
        <p:xfrm>
          <a:off x="941613" y="5710296"/>
          <a:ext cx="7734301" cy="762000"/>
        </p:xfrm>
        <a:graphic>
          <a:graphicData uri="http://schemas.openxmlformats.org/drawingml/2006/table">
            <a:tbl>
              <a:tblPr/>
              <a:tblGrid>
                <a:gridCol w="4980928">
                  <a:extLst>
                    <a:ext uri="{9D8B030D-6E8A-4147-A177-3AD203B41FA5}">
                      <a16:colId xmlns:a16="http://schemas.microsoft.com/office/drawing/2014/main" val="1660529"/>
                    </a:ext>
                  </a:extLst>
                </a:gridCol>
                <a:gridCol w="1156799">
                  <a:extLst>
                    <a:ext uri="{9D8B030D-6E8A-4147-A177-3AD203B41FA5}">
                      <a16:colId xmlns:a16="http://schemas.microsoft.com/office/drawing/2014/main" val="3302309247"/>
                    </a:ext>
                  </a:extLst>
                </a:gridCol>
                <a:gridCol w="1596574">
                  <a:extLst>
                    <a:ext uri="{9D8B030D-6E8A-4147-A177-3AD203B41FA5}">
                      <a16:colId xmlns:a16="http://schemas.microsoft.com/office/drawing/2014/main" val="3055854667"/>
                    </a:ext>
                  </a:extLst>
                </a:gridCol>
              </a:tblGrid>
              <a:tr h="254000">
                <a:tc gridSpan="3">
                  <a:txBody>
                    <a:bodyPr/>
                    <a:lstStyle/>
                    <a:p>
                      <a:pPr algn="l" fontAlgn="b"/>
                      <a:r>
                        <a:rPr lang="en-US" sz="1600" b="0" i="0" u="sng" strike="noStrike">
                          <a:solidFill>
                            <a:srgbClr val="0000FF"/>
                          </a:solidFill>
                          <a:effectLst/>
                          <a:latin typeface="Arial" panose="020B0604020202020204" pitchFamily="34" charset="0"/>
                          <a:hlinkClick r:id="rId3"/>
                        </a:rPr>
                        <a:t>https://ieeesa.webex.com/ieeesa/j.php?MTID=ma228bfce333fa1ab3f9fcf3bc1421dfd</a:t>
                      </a:r>
                      <a:endParaRPr lang="en-US" sz="1600" b="0" i="0" u="sng" strike="noStrike">
                        <a:solidFill>
                          <a:srgbClr val="0000FF"/>
                        </a:solidFill>
                        <a:effectLst/>
                        <a:latin typeface="Arial" panose="020B0604020202020204" pitchFamily="34" charset="0"/>
                      </a:endParaRPr>
                    </a:p>
                  </a:txBody>
                  <a:tcPr marL="6350" marR="6350" marT="635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50719149"/>
                  </a:ext>
                </a:extLst>
              </a:tr>
              <a:tr h="254000">
                <a:tc>
                  <a:txBody>
                    <a:bodyPr/>
                    <a:lstStyle/>
                    <a:p>
                      <a:pPr algn="l" fontAlgn="b"/>
                      <a:r>
                        <a:rPr lang="en-US" sz="1600" b="1" i="0" u="none" strike="noStrike">
                          <a:effectLst/>
                          <a:latin typeface="Arial" panose="020B0604020202020204" pitchFamily="34" charset="0"/>
                        </a:rPr>
                        <a:t>Meeting number: 2347 246 7070</a:t>
                      </a:r>
                    </a:p>
                  </a:txBody>
                  <a:tcPr marL="6350" marR="6350" marT="6350" marB="0" anchor="b">
                    <a:lnL>
                      <a:noFill/>
                    </a:lnL>
                    <a:lnR>
                      <a:noFill/>
                    </a:lnR>
                    <a:lnT>
                      <a:noFill/>
                    </a:lnT>
                    <a:lnB>
                      <a:noFill/>
                    </a:lnB>
                  </a:tcPr>
                </a:tc>
                <a:tc>
                  <a:txBody>
                    <a:bodyPr/>
                    <a:lstStyle/>
                    <a:p>
                      <a:pPr algn="l" fontAlgn="b"/>
                      <a:endParaRPr lang="ja-JP" altLang="en-US" sz="16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6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21065689"/>
                  </a:ext>
                </a:extLst>
              </a:tr>
              <a:tr h="254000">
                <a:tc>
                  <a:txBody>
                    <a:bodyPr/>
                    <a:lstStyle/>
                    <a:p>
                      <a:pPr algn="l" fontAlgn="b"/>
                      <a:r>
                        <a:rPr lang="en-US" sz="1600" b="1" i="0" u="none" strike="noStrike" dirty="0">
                          <a:effectLst/>
                          <a:latin typeface="Arial" panose="020B0604020202020204" pitchFamily="34" charset="0"/>
                        </a:rPr>
                        <a:t>Password:</a:t>
                      </a:r>
                      <a:r>
                        <a:rPr lang="en-US" sz="1600" b="1" i="0" u="none" strike="noStrike" dirty="0">
                          <a:solidFill>
                            <a:srgbClr val="FF33CC"/>
                          </a:solidFill>
                          <a:effectLst/>
                          <a:latin typeface="Arial" panose="020B0604020202020204" pitchFamily="34" charset="0"/>
                        </a:rPr>
                        <a:t> 80215julymtgrm2</a:t>
                      </a:r>
                      <a:endParaRPr lang="en-US" sz="16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6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600" b="1" i="0" u="none" strike="noStrike" dirty="0">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695633808"/>
                  </a:ext>
                </a:extLst>
              </a:tr>
            </a:tbl>
          </a:graphicData>
        </a:graphic>
      </p:graphicFrame>
    </p:spTree>
    <p:extLst>
      <p:ext uri="{BB962C8B-B14F-4D97-AF65-F5344CB8AC3E}">
        <p14:creationId xmlns:p14="http://schemas.microsoft.com/office/powerpoint/2010/main" val="3841057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215008" y="1089898"/>
            <a:ext cx="8928992" cy="5517434"/>
          </a:xfrm>
          <a:ln/>
        </p:spPr>
        <p:txBody>
          <a:bodyPr>
            <a:noAutofit/>
          </a:bodyPr>
          <a:lstStyle/>
          <a:p>
            <a:pPr>
              <a:lnSpc>
                <a:spcPts val="1400"/>
              </a:lnSpc>
            </a:pPr>
            <a:r>
              <a:rPr lang="en-US" altLang="ja-JP" sz="1200" dirty="0"/>
              <a:t>TG15.6ma meeting call to order</a:t>
            </a:r>
          </a:p>
          <a:p>
            <a:pPr>
              <a:lnSpc>
                <a:spcPts val="1400"/>
              </a:lnSpc>
            </a:pPr>
            <a:r>
              <a:rPr lang="en-US" altLang="ja-JP" sz="1200" dirty="0"/>
              <a:t>Call for essential patents and policies &amp; procedures reminder </a:t>
            </a:r>
          </a:p>
          <a:p>
            <a:pPr>
              <a:lnSpc>
                <a:spcPts val="1400"/>
              </a:lnSpc>
            </a:pPr>
            <a:r>
              <a:rPr lang="en-US" altLang="ja-JP" sz="1200" dirty="0"/>
              <a:t>Opening report of TG6ma in July meeting                                                                                    doc.#15-23-0318-01-06ma</a:t>
            </a:r>
          </a:p>
          <a:p>
            <a:pPr>
              <a:lnSpc>
                <a:spcPts val="1400"/>
              </a:lnSpc>
            </a:pPr>
            <a:r>
              <a:rPr lang="en-US" altLang="ja-JP" sz="1200" dirty="0"/>
              <a:t>Approve last meeting minutes: TG 15.6ma Meeting Minutes for May 2023                                  doc.#15-23-0282-00-06ma</a:t>
            </a:r>
          </a:p>
          <a:p>
            <a:pPr>
              <a:lnSpc>
                <a:spcPts val="1400"/>
              </a:lnSpc>
            </a:pPr>
            <a:r>
              <a:rPr lang="en-US" altLang="ja-JP" sz="1200" dirty="0"/>
              <a:t>Agenda of TG15.6ma July Meeting                                                                                              doc.#15-23-0317-00-06ma   </a:t>
            </a:r>
          </a:p>
          <a:p>
            <a:pPr>
              <a:lnSpc>
                <a:spcPts val="1400"/>
              </a:lnSpc>
            </a:pPr>
            <a:r>
              <a:rPr lang="en-US" altLang="ja-JP" sz="1200" dirty="0"/>
              <a:t>Review and Summary</a:t>
            </a:r>
          </a:p>
          <a:p>
            <a:pPr marL="514350" marR="0" lvl="1" indent="0" algn="l" defTabSz="914400" rtl="0" eaLnBrk="1" fontAlgn="base" latinLnBrk="0" hangingPunct="1">
              <a:lnSpc>
                <a:spcPts val="1400"/>
              </a:lnSpc>
              <a:spcBef>
                <a:spcPts val="0"/>
              </a:spcBef>
              <a:spcAft>
                <a:spcPts val="0"/>
              </a:spcAft>
              <a:buClrTx/>
              <a:buSzTx/>
              <a:buNone/>
              <a:tabLst/>
              <a:defRPr/>
            </a:pPr>
            <a:r>
              <a:rPr lang="en-US" altLang="ja-JP" sz="1200" dirty="0">
                <a:solidFill>
                  <a:srgbClr val="000000"/>
                </a:solidFill>
                <a:latin typeface="Arial"/>
                <a:cs typeface="Times New Roman" pitchFamily="18" charset="0"/>
              </a:rPr>
              <a:t>1.  IG DEP, SG &amp; TG15.6a Activity for Revision of IEEE802.15.6 BAN with Enhanced Dependability    22-0339-03-06ma</a:t>
            </a:r>
          </a:p>
          <a:p>
            <a:pPr marL="514350" marR="0" lvl="1" indent="0" algn="l" defTabSz="914400" rtl="0" eaLnBrk="1" fontAlgn="base" latinLnBrk="0" hangingPunct="1">
              <a:lnSpc>
                <a:spcPts val="1400"/>
              </a:lnSpc>
              <a:spcBef>
                <a:spcPts val="0"/>
              </a:spcBef>
              <a:spcAft>
                <a:spcPts val="0"/>
              </a:spcAft>
              <a:buClrTx/>
              <a:buSzTx/>
              <a:buNone/>
              <a:tabLst/>
              <a:defRPr/>
            </a:pPr>
            <a:r>
              <a:rPr lang="en-US" altLang="ja-JP" sz="1200" dirty="0">
                <a:solidFill>
                  <a:srgbClr val="000000"/>
                </a:solidFill>
                <a:latin typeface="Arial"/>
                <a:cs typeface="Times New Roman" pitchFamily="18" charset="0"/>
              </a:rPr>
              <a:t>2.   Progress and Action Items for Draft#1                                                                                doc.#15-23-0360-00-006ma</a:t>
            </a:r>
          </a:p>
          <a:p>
            <a:pPr marR="0" lvl="1" indent="-228600" algn="l" defTabSz="914400" rtl="0" eaLnBrk="1" fontAlgn="base" latinLnBrk="0" hangingPunct="1">
              <a:lnSpc>
                <a:spcPts val="14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Rescheduling Timeline                                                                                                        doc.#15-23-0361-01-06ma  </a:t>
            </a:r>
          </a:p>
          <a:p>
            <a:pPr marR="0" lvl="1" indent="-228600" algn="l" defTabSz="914400" rtl="0" eaLnBrk="1" fontAlgn="base" latinLnBrk="0" hangingPunct="1">
              <a:lnSpc>
                <a:spcPts val="14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Preliminary harmonization with 4ab                                                                                     doc.#15-23-0634-03-06ma</a:t>
            </a:r>
          </a:p>
          <a:p>
            <a:pPr marL="171450" lvl="1" indent="-171450">
              <a:lnSpc>
                <a:spcPts val="14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Overview and convergence of MAC proposals for 15.6ma                                                   doc.#15-23-0408-00-006ma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Qualitative approach to coexistence and QoS mechanisms                                                 doc.#15-23-0101-03-06ma</a:t>
            </a:r>
          </a:p>
          <a:p>
            <a:pPr lvl="1" indent="-228600">
              <a:lnSpc>
                <a:spcPts val="1400"/>
              </a:lnSpc>
              <a:spcBef>
                <a:spcPts val="0"/>
              </a:spcBef>
              <a:spcAft>
                <a:spcPts val="0"/>
              </a:spcAft>
              <a:buFontTx/>
              <a:buAutoNum type="arabicPeriod"/>
              <a:defRPr/>
            </a:pPr>
            <a:r>
              <a:rPr lang="en-US" altLang="ja-JP" sz="1200" dirty="0">
                <a:solidFill>
                  <a:srgbClr val="000000"/>
                </a:solidFill>
                <a:latin typeface="Arial"/>
                <a:cs typeface="Times New Roman" pitchFamily="18" charset="0"/>
              </a:rPr>
              <a:t>Definition of Coexistence Levels and How to Support Higher Levels                                    doc.#15-22-0631-04-06ma</a:t>
            </a:r>
          </a:p>
          <a:p>
            <a:pPr lvl="1" indent="-228600">
              <a:lnSpc>
                <a:spcPts val="1400"/>
              </a:lnSpc>
              <a:spcBef>
                <a:spcPts val="0"/>
              </a:spcBef>
              <a:spcAft>
                <a:spcPts val="0"/>
              </a:spcAft>
              <a:buFontTx/>
              <a:buAutoNum type="arabicPeriod"/>
              <a:defRPr/>
            </a:pPr>
            <a:r>
              <a:rPr lang="en-US" altLang="ja-JP" sz="1200" dirty="0">
                <a:solidFill>
                  <a:srgbClr val="000000"/>
                </a:solidFill>
                <a:latin typeface="Arial"/>
                <a:cs typeface="Times New Roman" pitchFamily="18" charset="0"/>
              </a:rPr>
              <a:t>Simulation results for Nagoya I. T. and YRP-IAI MAC proposal Based on TG6ma Channel Model    23-0352-00-06ma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MAC Protocol Proposal for Multiple BAN Environment (Level 1,2,3)                                    doc.#15-22-0639-02-06ma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Proposed text for 6ma MAC - 4. General framework elements                                             doc.#15-23-0322-00-0dma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Proposed text for 6ma MAC - Beacon Access Phase                                                           doc.#15-23-0367-00-06ma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Proposal of control and data channels unification for 6ma MAC                                           doc.#15-23-0387-00-06ma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Overview and convergence of MAC proposals for 15.6ma                                                    doc.#15-23-0408-00-06ma </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Ranging and localization in TG6ma                                                                                       doc.#15-23-0402-00-06ma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Preliminary performance evaluation of  ranging in </a:t>
            </a:r>
            <a:r>
              <a:rPr lang="en-US" altLang="ja-JP" sz="1200" dirty="0" err="1">
                <a:solidFill>
                  <a:srgbClr val="000000"/>
                </a:solidFill>
                <a:latin typeface="Arial"/>
                <a:cs typeface="Times New Roman" pitchFamily="18" charset="0"/>
              </a:rPr>
              <a:t>coexience</a:t>
            </a:r>
            <a:r>
              <a:rPr lang="en-US" altLang="ja-JP" sz="1200" dirty="0">
                <a:solidFill>
                  <a:srgbClr val="000000"/>
                </a:solidFill>
                <a:latin typeface="Arial"/>
                <a:cs typeface="Times New Roman" pitchFamily="18" charset="0"/>
              </a:rPr>
              <a:t> environment                           doc.#15-23-0353-00-06ma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Summary Table of Channel and Environmental Modeling Activities for BANs on TG15.6madoc.#15-23-00045-04-06ma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Low Complexity Adaptive Schemes for Energy Detection Threshold in the IEEE802.15.6 CSMA/CA 23-0406-00-06ma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Overview of Ranging and Localization of TG6ma                                                                  doc.#15-23-0402-00-06ma </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Overview of FEC proposals for 15.6ma                                                                                 doc.#15-22-0611-04-06ma</a:t>
            </a:r>
          </a:p>
          <a:p>
            <a:pPr marL="514350" marR="0" lvl="1" indent="0" algn="l" defTabSz="914400" rtl="0" eaLnBrk="1" fontAlgn="base" latinLnBrk="0" hangingPunct="1">
              <a:lnSpc>
                <a:spcPts val="1400"/>
              </a:lnSpc>
              <a:spcBef>
                <a:spcPts val="0"/>
              </a:spcBef>
              <a:spcAft>
                <a:spcPts val="0"/>
              </a:spcAft>
              <a:buClrTx/>
              <a:buSzTx/>
              <a:buNone/>
              <a:tabLst/>
              <a:defRPr/>
            </a:pPr>
            <a:r>
              <a:rPr lang="en-US" altLang="ja-JP" sz="1200" dirty="0">
                <a:solidFill>
                  <a:srgbClr val="000000"/>
                </a:solidFill>
                <a:latin typeface="Arial"/>
                <a:cs typeface="Times New Roman" pitchFamily="18" charset="0"/>
              </a:rPr>
              <a:t>16. Harmonization with 4ab: data rates &amp; FEC                                                                           doc.#15-22-0610-04-06ma</a:t>
            </a:r>
          </a:p>
          <a:p>
            <a:pPr marL="514350" marR="0" lvl="1" indent="0" algn="l" defTabSz="914400" rtl="0" eaLnBrk="1" fontAlgn="base" latinLnBrk="0" hangingPunct="1">
              <a:lnSpc>
                <a:spcPts val="14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17. Progress Report of TG6ma                                                                                                   </a:t>
            </a:r>
            <a:r>
              <a:rPr lang="en-US" altLang="ja-JP" sz="1200" dirty="0">
                <a:solidFill>
                  <a:srgbClr val="000000"/>
                </a:solidFill>
                <a:cs typeface="Times New Roman" pitchFamily="18" charset="0"/>
              </a:rPr>
              <a:t>doc.#15-23-0056-03-06ma</a:t>
            </a:r>
          </a:p>
          <a:p>
            <a:pPr marL="514350" marR="0" lvl="1" indent="0" algn="l" defTabSz="914400" rtl="0" eaLnBrk="1" fontAlgn="base" latinLnBrk="0" hangingPunct="1">
              <a:lnSpc>
                <a:spcPts val="1400"/>
              </a:lnSpc>
              <a:spcBef>
                <a:spcPts val="0"/>
              </a:spcBef>
              <a:spcAft>
                <a:spcPts val="0"/>
              </a:spcAft>
              <a:buClrTx/>
              <a:buSzTx/>
              <a:buNone/>
              <a:tabLst/>
              <a:defRPr/>
            </a:pPr>
            <a:r>
              <a:rPr lang="en-US" altLang="ja-JP" sz="1200" dirty="0">
                <a:solidFill>
                  <a:srgbClr val="000000"/>
                </a:solidFill>
                <a:cs typeface="Times New Roman" pitchFamily="18" charset="0"/>
              </a:rPr>
              <a:t>18. </a:t>
            </a:r>
            <a:r>
              <a:rPr lang="en-US" altLang="ja-JP" sz="1200" dirty="0">
                <a:solidFill>
                  <a:srgbClr val="000000"/>
                </a:solidFill>
                <a:latin typeface="Arial"/>
                <a:cs typeface="Times New Roman" pitchFamily="18" charset="0"/>
              </a:rPr>
              <a:t>TG6ma draft revision                                                                                                  </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doc.#15.23-0405-00-06ma</a:t>
            </a:r>
          </a:p>
          <a:p>
            <a:pPr marL="0" indent="0">
              <a:lnSpc>
                <a:spcPts val="1100"/>
              </a:lnSpc>
              <a:buNone/>
            </a:pPr>
            <a:endParaRPr lang="en-US" altLang="ja-JP" sz="1400" dirty="0"/>
          </a:p>
        </p:txBody>
      </p:sp>
      <p:sp>
        <p:nvSpPr>
          <p:cNvPr id="4098" name="Rectangle 2"/>
          <p:cNvSpPr>
            <a:spLocks noGrp="1" noChangeArrowheads="1"/>
          </p:cNvSpPr>
          <p:nvPr>
            <p:ph type="title"/>
          </p:nvPr>
        </p:nvSpPr>
        <p:spPr>
          <a:xfrm>
            <a:off x="684483" y="660243"/>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6</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ACBFE7-6C58-4D25-BE43-CE0AA6E91DAB}"/>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7</a:t>
            </a:fld>
            <a:endParaRPr lang="en-US" dirty="0">
              <a:solidFill>
                <a:srgbClr val="000000"/>
              </a:solidFill>
            </a:endParaRPr>
          </a:p>
        </p:txBody>
      </p:sp>
      <p:sp>
        <p:nvSpPr>
          <p:cNvPr id="3" name="タイトル 2">
            <a:extLst>
              <a:ext uri="{FF2B5EF4-FFF2-40B4-BE49-F238E27FC236}">
                <a16:creationId xmlns:a16="http://schemas.microsoft.com/office/drawing/2014/main" id="{34BA9B69-F060-4D53-8AE0-1A1D925D0BFD}"/>
              </a:ext>
            </a:extLst>
          </p:cNvPr>
          <p:cNvSpPr>
            <a:spLocks noGrp="1"/>
          </p:cNvSpPr>
          <p:nvPr>
            <p:ph type="title"/>
          </p:nvPr>
        </p:nvSpPr>
        <p:spPr/>
        <p:txBody>
          <a:bodyPr/>
          <a:lstStyle/>
          <a:p>
            <a:r>
              <a:rPr kumimoji="1" lang="en-US" altLang="ja-JP" sz="2800" b="1" dirty="0">
                <a:latin typeface="+mn-lt"/>
              </a:rPr>
              <a:t>QoS Levels of Packets </a:t>
            </a:r>
            <a:br>
              <a:rPr kumimoji="1" lang="en-US" altLang="ja-JP" sz="2800" b="1" dirty="0">
                <a:latin typeface="+mn-lt"/>
              </a:rPr>
            </a:br>
            <a:r>
              <a:rPr kumimoji="1" lang="en-US" altLang="ja-JP" sz="2800" b="1" dirty="0">
                <a:latin typeface="+mn-lt"/>
              </a:rPr>
              <a:t>corresponding to User Priority </a:t>
            </a:r>
            <a:endParaRPr kumimoji="1" lang="ja-JP" altLang="en-US" sz="2800" b="1" dirty="0">
              <a:latin typeface="+mn-lt"/>
            </a:endParaRPr>
          </a:p>
        </p:txBody>
      </p:sp>
      <p:sp>
        <p:nvSpPr>
          <p:cNvPr id="4" name="日付プレースホルダー 3">
            <a:extLst>
              <a:ext uri="{FF2B5EF4-FFF2-40B4-BE49-F238E27FC236}">
                <a16:creationId xmlns:a16="http://schemas.microsoft.com/office/drawing/2014/main" id="{CA855833-4C4E-45DB-AD0E-3A564438881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2023</a:t>
            </a:r>
          </a:p>
        </p:txBody>
      </p:sp>
      <p:sp>
        <p:nvSpPr>
          <p:cNvPr id="5" name="フッター プレースホルダー 4">
            <a:extLst>
              <a:ext uri="{FF2B5EF4-FFF2-40B4-BE49-F238E27FC236}">
                <a16:creationId xmlns:a16="http://schemas.microsoft.com/office/drawing/2014/main" id="{12B1B12E-39A3-4218-A6F6-E4F1E8E80D90}"/>
              </a:ext>
            </a:extLst>
          </p:cNvPr>
          <p:cNvSpPr>
            <a:spLocks noGrp="1"/>
          </p:cNvSpPr>
          <p:nvPr>
            <p:ph type="ftr" sz="quarter" idx="3"/>
          </p:nvPr>
        </p:nvSpPr>
        <p:spPr>
          <a:xfrm>
            <a:off x="5220072" y="6453336"/>
            <a:ext cx="3816424"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graphicFrame>
        <p:nvGraphicFramePr>
          <p:cNvPr id="6" name="表 6">
            <a:extLst>
              <a:ext uri="{FF2B5EF4-FFF2-40B4-BE49-F238E27FC236}">
                <a16:creationId xmlns:a16="http://schemas.microsoft.com/office/drawing/2014/main" id="{307FA5D1-7B0E-48D4-BD0C-956959DB4CF8}"/>
              </a:ext>
            </a:extLst>
          </p:cNvPr>
          <p:cNvGraphicFramePr>
            <a:graphicFrameLocks noGrp="1"/>
          </p:cNvGraphicFramePr>
          <p:nvPr>
            <p:extLst>
              <p:ext uri="{D42A27DB-BD31-4B8C-83A1-F6EECF244321}">
                <p14:modId xmlns:p14="http://schemas.microsoft.com/office/powerpoint/2010/main" val="3940845404"/>
              </p:ext>
            </p:extLst>
          </p:nvPr>
        </p:nvGraphicFramePr>
        <p:xfrm>
          <a:off x="4877802" y="2009283"/>
          <a:ext cx="4116482" cy="4187369"/>
        </p:xfrm>
        <a:graphic>
          <a:graphicData uri="http://schemas.openxmlformats.org/drawingml/2006/table">
            <a:tbl>
              <a:tblPr firstRow="1" bandRow="1">
                <a:tableStyleId>{5940675A-B579-460E-94D1-54222C63F5DA}</a:tableStyleId>
              </a:tblPr>
              <a:tblGrid>
                <a:gridCol w="982499">
                  <a:extLst>
                    <a:ext uri="{9D8B030D-6E8A-4147-A177-3AD203B41FA5}">
                      <a16:colId xmlns:a16="http://schemas.microsoft.com/office/drawing/2014/main" val="4281885170"/>
                    </a:ext>
                  </a:extLst>
                </a:gridCol>
                <a:gridCol w="1543929">
                  <a:extLst>
                    <a:ext uri="{9D8B030D-6E8A-4147-A177-3AD203B41FA5}">
                      <a16:colId xmlns:a16="http://schemas.microsoft.com/office/drawing/2014/main" val="514745024"/>
                    </a:ext>
                  </a:extLst>
                </a:gridCol>
                <a:gridCol w="1590054">
                  <a:extLst>
                    <a:ext uri="{9D8B030D-6E8A-4147-A177-3AD203B41FA5}">
                      <a16:colId xmlns:a16="http://schemas.microsoft.com/office/drawing/2014/main" val="1314698544"/>
                    </a:ext>
                  </a:extLst>
                </a:gridCol>
              </a:tblGrid>
              <a:tr h="495547">
                <a:tc>
                  <a:txBody>
                    <a:bodyPr/>
                    <a:lstStyle/>
                    <a:p>
                      <a:pPr algn="ctr"/>
                      <a:r>
                        <a:rPr kumimoji="1" lang="en-US" altLang="ja-JP" sz="1200" b="1" dirty="0">
                          <a:latin typeface="+mj-lt"/>
                        </a:rPr>
                        <a:t>User priority</a:t>
                      </a:r>
                      <a:endParaRPr kumimoji="1" lang="ja-JP" altLang="en-US" sz="1200" b="1" dirty="0">
                        <a:latin typeface="+mj-lt"/>
                      </a:endParaRPr>
                    </a:p>
                  </a:txBody>
                  <a:tcPr>
                    <a:solidFill>
                      <a:schemeClr val="accent2">
                        <a:lumMod val="20000"/>
                        <a:lumOff val="80000"/>
                      </a:schemeClr>
                    </a:solidFill>
                  </a:tcPr>
                </a:tc>
                <a:tc>
                  <a:txBody>
                    <a:bodyPr/>
                    <a:lstStyle/>
                    <a:p>
                      <a:pPr algn="ctr"/>
                      <a:r>
                        <a:rPr kumimoji="1" lang="en-US" altLang="ja-JP" sz="1200" b="1" dirty="0">
                          <a:latin typeface="+mj-lt"/>
                        </a:rPr>
                        <a:t>Traffic designation</a:t>
                      </a:r>
                      <a:endParaRPr kumimoji="1" lang="ja-JP" altLang="en-US" sz="1200" b="1" dirty="0">
                        <a:latin typeface="+mj-lt"/>
                      </a:endParaRPr>
                    </a:p>
                  </a:txBody>
                  <a:tcPr>
                    <a:solidFill>
                      <a:schemeClr val="accent2">
                        <a:lumMod val="20000"/>
                        <a:lumOff val="80000"/>
                      </a:schemeClr>
                    </a:solidFill>
                  </a:tcPr>
                </a:tc>
                <a:tc>
                  <a:txBody>
                    <a:bodyPr/>
                    <a:lstStyle/>
                    <a:p>
                      <a:pPr algn="ctr"/>
                      <a:r>
                        <a:rPr kumimoji="1" lang="en-US" altLang="ja-JP" sz="1200" b="1" dirty="0">
                          <a:latin typeface="+mj-lt"/>
                        </a:rPr>
                        <a:t>Frame type</a:t>
                      </a:r>
                      <a:endParaRPr kumimoji="1" lang="ja-JP" altLang="en-US" sz="1200" b="1" dirty="0">
                        <a:latin typeface="+mj-lt"/>
                      </a:endParaRPr>
                    </a:p>
                  </a:txBody>
                  <a:tcPr>
                    <a:solidFill>
                      <a:schemeClr val="accent2">
                        <a:lumMod val="20000"/>
                        <a:lumOff val="80000"/>
                      </a:schemeClr>
                    </a:solidFill>
                  </a:tcPr>
                </a:tc>
                <a:extLst>
                  <a:ext uri="{0D108BD9-81ED-4DB2-BD59-A6C34878D82A}">
                    <a16:rowId xmlns:a16="http://schemas.microsoft.com/office/drawing/2014/main" val="4251253394"/>
                  </a:ext>
                </a:extLst>
              </a:tr>
              <a:tr h="317289">
                <a:tc>
                  <a:txBody>
                    <a:bodyPr/>
                    <a:lstStyle/>
                    <a:p>
                      <a:pPr algn="ctr"/>
                      <a:r>
                        <a:rPr kumimoji="1" lang="en-US" altLang="ja-JP" sz="1200" b="1" dirty="0">
                          <a:latin typeface="+mj-lt"/>
                        </a:rPr>
                        <a:t>0</a:t>
                      </a:r>
                      <a:endParaRPr kumimoji="1" lang="ja-JP" altLang="en-US" sz="1200" b="1" dirty="0">
                        <a:latin typeface="+mj-lt"/>
                      </a:endParaRPr>
                    </a:p>
                  </a:txBody>
                  <a:tcPr>
                    <a:solidFill>
                      <a:srgbClr val="FFFF00"/>
                    </a:solidFill>
                  </a:tcPr>
                </a:tc>
                <a:tc>
                  <a:txBody>
                    <a:bodyPr/>
                    <a:lstStyle/>
                    <a:p>
                      <a:pPr algn="ctr"/>
                      <a:r>
                        <a:rPr kumimoji="1" lang="en-US" altLang="ja-JP" sz="1200" b="1" dirty="0">
                          <a:latin typeface="+mj-lt"/>
                        </a:rPr>
                        <a:t>Background (BK)</a:t>
                      </a:r>
                      <a:endParaRPr kumimoji="1" lang="ja-JP" altLang="en-US" sz="1200" b="1" dirty="0">
                        <a:latin typeface="+mj-lt"/>
                      </a:endParaRPr>
                    </a:p>
                  </a:txBody>
                  <a:tcPr/>
                </a:tc>
                <a:tc>
                  <a:txBody>
                    <a:bodyPr/>
                    <a:lstStyle/>
                    <a:p>
                      <a:pPr algn="ct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512474474"/>
                  </a:ext>
                </a:extLst>
              </a:tr>
              <a:tr h="317289">
                <a:tc>
                  <a:txBody>
                    <a:bodyPr/>
                    <a:lstStyle/>
                    <a:p>
                      <a:pPr algn="ctr"/>
                      <a:r>
                        <a:rPr kumimoji="1" lang="en-US" altLang="ja-JP" sz="1200" b="1" dirty="0">
                          <a:latin typeface="+mj-lt"/>
                        </a:rPr>
                        <a:t>1</a:t>
                      </a:r>
                      <a:endParaRPr kumimoji="1" lang="ja-JP" altLang="en-US" sz="1200" b="1" dirty="0">
                        <a:latin typeface="+mj-lt"/>
                      </a:endParaRPr>
                    </a:p>
                  </a:txBody>
                  <a:tcPr>
                    <a:solidFill>
                      <a:srgbClr val="FFFF00"/>
                    </a:solidFill>
                  </a:tcPr>
                </a:tc>
                <a:tc>
                  <a:txBody>
                    <a:bodyPr/>
                    <a:lstStyle/>
                    <a:p>
                      <a:pPr algn="ctr"/>
                      <a:r>
                        <a:rPr kumimoji="1" lang="en-US" altLang="ja-JP" sz="1200" b="1" dirty="0">
                          <a:latin typeface="+mj-lt"/>
                        </a:rPr>
                        <a:t>Best effort (BE)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3326327884"/>
                  </a:ext>
                </a:extLst>
              </a:tr>
              <a:tr h="495547">
                <a:tc>
                  <a:txBody>
                    <a:bodyPr/>
                    <a:lstStyle/>
                    <a:p>
                      <a:pPr algn="ctr"/>
                      <a:r>
                        <a:rPr kumimoji="1" lang="en-US" altLang="ja-JP" sz="1200" b="1" dirty="0">
                          <a:latin typeface="+mj-lt"/>
                        </a:rPr>
                        <a:t>2</a:t>
                      </a:r>
                      <a:endParaRPr kumimoji="1" lang="ja-JP" altLang="en-US" sz="1200" b="1" dirty="0">
                        <a:latin typeface="+mj-lt"/>
                      </a:endParaRPr>
                    </a:p>
                  </a:txBody>
                  <a:tcPr>
                    <a:solidFill>
                      <a:srgbClr val="FFFF00"/>
                    </a:solidFill>
                  </a:tcPr>
                </a:tc>
                <a:tc>
                  <a:txBody>
                    <a:bodyPr/>
                    <a:lstStyle/>
                    <a:p>
                      <a:pPr algn="ctr"/>
                      <a:r>
                        <a:rPr kumimoji="1" lang="en-US" altLang="ja-JP" sz="1200" b="1" dirty="0">
                          <a:latin typeface="+mj-lt"/>
                        </a:rPr>
                        <a:t>Excellent effort (EE)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968388818"/>
                  </a:ext>
                </a:extLst>
              </a:tr>
              <a:tr h="317289">
                <a:tc>
                  <a:txBody>
                    <a:bodyPr/>
                    <a:lstStyle/>
                    <a:p>
                      <a:pPr algn="ctr"/>
                      <a:r>
                        <a:rPr kumimoji="1" lang="en-US" altLang="ja-JP" sz="1200" b="1" dirty="0">
                          <a:latin typeface="+mj-lt"/>
                        </a:rPr>
                        <a:t>3</a:t>
                      </a:r>
                      <a:endParaRPr kumimoji="1" lang="ja-JP" altLang="en-US" sz="1200" b="1" dirty="0">
                        <a:latin typeface="+mj-lt"/>
                      </a:endParaRPr>
                    </a:p>
                  </a:txBody>
                  <a:tcPr>
                    <a:solidFill>
                      <a:srgbClr val="FFFF00"/>
                    </a:solidFill>
                  </a:tcPr>
                </a:tc>
                <a:tc>
                  <a:txBody>
                    <a:bodyPr/>
                    <a:lstStyle/>
                    <a:p>
                      <a:pPr algn="ctr"/>
                      <a:r>
                        <a:rPr kumimoji="1" lang="en-US" altLang="ja-JP" sz="1200" b="1" dirty="0">
                          <a:latin typeface="+mj-lt"/>
                        </a:rPr>
                        <a:t>Video (VI)</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422592770"/>
                  </a:ext>
                </a:extLst>
              </a:tr>
              <a:tr h="317289">
                <a:tc>
                  <a:txBody>
                    <a:bodyPr/>
                    <a:lstStyle/>
                    <a:p>
                      <a:pPr algn="ctr"/>
                      <a:r>
                        <a:rPr kumimoji="1" lang="en-US" altLang="ja-JP" sz="1200" b="1" dirty="0">
                          <a:latin typeface="+mj-lt"/>
                        </a:rPr>
                        <a:t>4</a:t>
                      </a:r>
                      <a:endParaRPr kumimoji="1" lang="ja-JP" altLang="en-US" sz="1200" b="1" dirty="0">
                        <a:latin typeface="+mj-lt"/>
                      </a:endParaRPr>
                    </a:p>
                  </a:txBody>
                  <a:tcPr>
                    <a:solidFill>
                      <a:srgbClr val="FFFF00"/>
                    </a:solidFill>
                  </a:tcPr>
                </a:tc>
                <a:tc>
                  <a:txBody>
                    <a:bodyPr/>
                    <a:lstStyle/>
                    <a:p>
                      <a:pPr algn="ctr"/>
                      <a:r>
                        <a:rPr kumimoji="1" lang="en-US" altLang="ja-JP" sz="1200" b="1" dirty="0">
                          <a:latin typeface="+mj-lt"/>
                        </a:rPr>
                        <a:t>Voice (VO)</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817812179"/>
                  </a:ext>
                </a:extLst>
              </a:tr>
              <a:tr h="539587">
                <a:tc>
                  <a:txBody>
                    <a:bodyPr/>
                    <a:lstStyle/>
                    <a:p>
                      <a:pPr algn="ctr"/>
                      <a:r>
                        <a:rPr kumimoji="1" lang="en-US" altLang="ja-JP" sz="1200" b="1" dirty="0">
                          <a:latin typeface="+mj-lt"/>
                        </a:rPr>
                        <a:t>5</a:t>
                      </a:r>
                      <a:endParaRPr kumimoji="1" lang="ja-JP" altLang="en-US" sz="1200" b="1" dirty="0">
                        <a:latin typeface="+mj-lt"/>
                      </a:endParaRPr>
                    </a:p>
                  </a:txBody>
                  <a:tcPr>
                    <a:solidFill>
                      <a:srgbClr val="FFFF00"/>
                    </a:solidFill>
                  </a:tcPr>
                </a:tc>
                <a:tc>
                  <a:txBody>
                    <a:bodyPr/>
                    <a:lstStyle/>
                    <a:p>
                      <a:pPr algn="ctr"/>
                      <a:r>
                        <a:rPr kumimoji="1" lang="en-US" altLang="ja-JP" sz="1200" b="1" dirty="0">
                          <a:latin typeface="+mj-lt"/>
                        </a:rPr>
                        <a:t>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3909945391"/>
                  </a:ext>
                </a:extLst>
              </a:tr>
              <a:tr h="693766">
                <a:tc>
                  <a:txBody>
                    <a:bodyPr/>
                    <a:lstStyle/>
                    <a:p>
                      <a:pPr algn="ctr"/>
                      <a:r>
                        <a:rPr kumimoji="1" lang="en-US" altLang="ja-JP" sz="1200" b="1" dirty="0">
                          <a:latin typeface="+mj-lt"/>
                        </a:rPr>
                        <a:t>6</a:t>
                      </a:r>
                      <a:endParaRPr kumimoji="1" lang="ja-JP" altLang="en-US" sz="1200" b="1" dirty="0">
                        <a:latin typeface="+mj-lt"/>
                      </a:endParaRPr>
                    </a:p>
                  </a:txBody>
                  <a:tcPr>
                    <a:solidFill>
                      <a:srgbClr val="FFFF00"/>
                    </a:solidFill>
                  </a:tcPr>
                </a:tc>
                <a:tc>
                  <a:txBody>
                    <a:bodyPr/>
                    <a:lstStyle/>
                    <a:p>
                      <a:pPr algn="ctr"/>
                      <a:r>
                        <a:rPr kumimoji="1" lang="en-US" altLang="ja-JP" sz="1200" b="1" dirty="0">
                          <a:latin typeface="+mj-lt"/>
                        </a:rPr>
                        <a:t>High-priority 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1135171504"/>
                  </a:ext>
                </a:extLst>
              </a:tr>
              <a:tr h="693766">
                <a:tc>
                  <a:txBody>
                    <a:bodyPr/>
                    <a:lstStyle/>
                    <a:p>
                      <a:pPr algn="ctr"/>
                      <a:r>
                        <a:rPr kumimoji="1" lang="en-US" altLang="ja-JP" sz="1200" b="1" dirty="0">
                          <a:latin typeface="+mj-lt"/>
                        </a:rPr>
                        <a:t>7</a:t>
                      </a:r>
                      <a:endParaRPr kumimoji="1" lang="ja-JP" altLang="en-US" sz="1200" b="1" dirty="0">
                        <a:latin typeface="+mj-lt"/>
                      </a:endParaRPr>
                    </a:p>
                  </a:txBody>
                  <a:tcPr>
                    <a:solidFill>
                      <a:srgbClr val="FFFF00"/>
                    </a:solidFill>
                  </a:tcPr>
                </a:tc>
                <a:tc>
                  <a:txBody>
                    <a:bodyPr/>
                    <a:lstStyle/>
                    <a:p>
                      <a:pPr algn="ctr"/>
                      <a:r>
                        <a:rPr kumimoji="1" lang="en-US" altLang="ja-JP" sz="1200" b="1" dirty="0">
                          <a:latin typeface="+mj-lt"/>
                        </a:rPr>
                        <a:t>Emergency or medical implant event report</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4025078811"/>
                  </a:ext>
                </a:extLst>
              </a:tr>
            </a:tbl>
          </a:graphicData>
        </a:graphic>
      </p:graphicFrame>
      <p:sp>
        <p:nvSpPr>
          <p:cNvPr id="7" name="テキスト ボックス 6">
            <a:extLst>
              <a:ext uri="{FF2B5EF4-FFF2-40B4-BE49-F238E27FC236}">
                <a16:creationId xmlns:a16="http://schemas.microsoft.com/office/drawing/2014/main" id="{BF72E107-77AA-4128-9974-6BEAA69B83DD}"/>
              </a:ext>
            </a:extLst>
          </p:cNvPr>
          <p:cNvSpPr txBox="1"/>
          <p:nvPr/>
        </p:nvSpPr>
        <p:spPr>
          <a:xfrm>
            <a:off x="234051" y="1949335"/>
            <a:ext cx="4468578" cy="4247317"/>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In Std.15.6 WBAN systems, a various data such as vital signs, skin temperature,  blood pressure, ECG, EEG, </a:t>
            </a:r>
            <a:r>
              <a:rPr kumimoji="1" lang="en-US" altLang="ja-JP" dirty="0" err="1">
                <a:latin typeface="+mj-lt"/>
              </a:rPr>
              <a:t>ECoG</a:t>
            </a:r>
            <a:r>
              <a:rPr kumimoji="1" lang="en-US" altLang="ja-JP" dirty="0">
                <a:latin typeface="+mj-lt"/>
              </a:rPr>
              <a:t>, and vehicle controlling commons have different QoS levels corresponding to user priority.</a:t>
            </a:r>
            <a:endParaRPr kumimoji="1" lang="en-US" altLang="ja-JP" b="1" u="sng" dirty="0">
              <a:latin typeface="+mj-lt"/>
            </a:endParaRP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sz="1800" dirty="0">
                <a:latin typeface="+mj-lt"/>
              </a:rPr>
              <a:t>In </a:t>
            </a:r>
            <a:r>
              <a:rPr lang="en-US" altLang="ja-JP" dirty="0">
                <a:latin typeface="+mj-lt"/>
              </a:rPr>
              <a:t>15.6ma for dependable WBAN for human and vehicles, data packet transmission should be dependable according to QoS levels even in various classes of coexistence environment.</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kumimoji="1" lang="en-US" altLang="ja-JP" dirty="0">
                <a:latin typeface="+mj-lt"/>
              </a:rPr>
              <a:t>Therefore, </a:t>
            </a:r>
            <a:r>
              <a:rPr kumimoji="1" lang="en-US" altLang="ja-JP" b="1" u="sng" dirty="0">
                <a:latin typeface="+mj-lt"/>
              </a:rPr>
              <a:t>appropriate sets of error controlling scheme with FEC and hybrid ARQ </a:t>
            </a:r>
            <a:r>
              <a:rPr kumimoji="1" lang="en-US" altLang="ja-JP" dirty="0">
                <a:latin typeface="+mj-lt"/>
              </a:rPr>
              <a:t>has been standardized in 15.6ma,</a:t>
            </a:r>
          </a:p>
        </p:txBody>
      </p:sp>
    </p:spTree>
    <p:extLst>
      <p:ext uri="{BB962C8B-B14F-4D97-AF65-F5344CB8AC3E}">
        <p14:creationId xmlns:p14="http://schemas.microsoft.com/office/powerpoint/2010/main" val="308426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A27B59-ECBD-F48A-BC6E-4290A7E47D3B}"/>
              </a:ext>
            </a:extLst>
          </p:cNvPr>
          <p:cNvSpPr>
            <a:spLocks noGrp="1"/>
          </p:cNvSpPr>
          <p:nvPr>
            <p:ph type="title"/>
          </p:nvPr>
        </p:nvSpPr>
        <p:spPr>
          <a:xfrm>
            <a:off x="685800" y="685800"/>
            <a:ext cx="7772400" cy="792490"/>
          </a:xfrm>
        </p:spPr>
        <p:txBody>
          <a:bodyPr/>
          <a:lstStyle/>
          <a:p>
            <a: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t>Definition of Coexistence Environment Classes</a:t>
            </a:r>
            <a:endParaRPr kumimoji="1" lang="ja-JP" altLang="en-US" sz="3200" b="1" dirty="0">
              <a:latin typeface="+mn-ea"/>
              <a:ea typeface="+mn-ea"/>
            </a:endParaRPr>
          </a:p>
        </p:txBody>
      </p:sp>
      <p:sp>
        <p:nvSpPr>
          <p:cNvPr id="3" name="日付プレースホルダー 2">
            <a:extLst>
              <a:ext uri="{FF2B5EF4-FFF2-40B4-BE49-F238E27FC236}">
                <a16:creationId xmlns:a16="http://schemas.microsoft.com/office/drawing/2014/main" id="{FDD6005F-B91B-D90C-1D20-07C5CF679ACF}"/>
              </a:ext>
            </a:extLst>
          </p:cNvPr>
          <p:cNvSpPr>
            <a:spLocks noGrp="1"/>
          </p:cNvSpPr>
          <p:nvPr>
            <p:ph type="dt" idx="10"/>
          </p:nvPr>
        </p:nvSpPr>
        <p:spPr/>
        <p:txBody>
          <a:bodyPr/>
          <a:lstStyle/>
          <a:p>
            <a:r>
              <a:rPr lang="en-US" altLang="ja-JP"/>
              <a:t>July  2023</a:t>
            </a:r>
            <a:endParaRPr lang="en-US" dirty="0"/>
          </a:p>
        </p:txBody>
      </p:sp>
      <p:sp>
        <p:nvSpPr>
          <p:cNvPr id="4" name="スライド番号プレースホルダー 3">
            <a:extLst>
              <a:ext uri="{FF2B5EF4-FFF2-40B4-BE49-F238E27FC236}">
                <a16:creationId xmlns:a16="http://schemas.microsoft.com/office/drawing/2014/main" id="{2E170962-E92D-64AF-46BE-20BED70C456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graphicFrame>
        <p:nvGraphicFramePr>
          <p:cNvPr id="6" name="Table 8">
            <a:extLst>
              <a:ext uri="{FF2B5EF4-FFF2-40B4-BE49-F238E27FC236}">
                <a16:creationId xmlns:a16="http://schemas.microsoft.com/office/drawing/2014/main" id="{0CB4866A-0052-74F1-70F2-FFE23393AE04}"/>
              </a:ext>
            </a:extLst>
          </p:cNvPr>
          <p:cNvGraphicFramePr>
            <a:graphicFrameLocks noGrp="1"/>
          </p:cNvGraphicFramePr>
          <p:nvPr/>
        </p:nvGraphicFramePr>
        <p:xfrm>
          <a:off x="547086" y="1569128"/>
          <a:ext cx="8049827" cy="4092764"/>
        </p:xfrm>
        <a:graphic>
          <a:graphicData uri="http://schemas.openxmlformats.org/drawingml/2006/table">
            <a:tbl>
              <a:tblPr firstRow="1" bandRow="1">
                <a:tableStyleId>{5940675A-B579-460E-94D1-54222C63F5DA}</a:tableStyleId>
              </a:tblPr>
              <a:tblGrid>
                <a:gridCol w="868120">
                  <a:extLst>
                    <a:ext uri="{9D8B030D-6E8A-4147-A177-3AD203B41FA5}">
                      <a16:colId xmlns:a16="http://schemas.microsoft.com/office/drawing/2014/main" val="683781293"/>
                    </a:ext>
                  </a:extLst>
                </a:gridCol>
                <a:gridCol w="1149073">
                  <a:extLst>
                    <a:ext uri="{9D8B030D-6E8A-4147-A177-3AD203B41FA5}">
                      <a16:colId xmlns:a16="http://schemas.microsoft.com/office/drawing/2014/main" val="1329213928"/>
                    </a:ext>
                  </a:extLst>
                </a:gridCol>
                <a:gridCol w="1186955">
                  <a:extLst>
                    <a:ext uri="{9D8B030D-6E8A-4147-A177-3AD203B41FA5}">
                      <a16:colId xmlns:a16="http://schemas.microsoft.com/office/drawing/2014/main" val="2623798819"/>
                    </a:ext>
                  </a:extLst>
                </a:gridCol>
                <a:gridCol w="1300600">
                  <a:extLst>
                    <a:ext uri="{9D8B030D-6E8A-4147-A177-3AD203B41FA5}">
                      <a16:colId xmlns:a16="http://schemas.microsoft.com/office/drawing/2014/main" val="864124007"/>
                    </a:ext>
                  </a:extLst>
                </a:gridCol>
                <a:gridCol w="1174328">
                  <a:extLst>
                    <a:ext uri="{9D8B030D-6E8A-4147-A177-3AD203B41FA5}">
                      <a16:colId xmlns:a16="http://schemas.microsoft.com/office/drawing/2014/main" val="155283774"/>
                    </a:ext>
                  </a:extLst>
                </a:gridCol>
                <a:gridCol w="1174328">
                  <a:extLst>
                    <a:ext uri="{9D8B030D-6E8A-4147-A177-3AD203B41FA5}">
                      <a16:colId xmlns:a16="http://schemas.microsoft.com/office/drawing/2014/main" val="1578252913"/>
                    </a:ext>
                  </a:extLst>
                </a:gridCol>
                <a:gridCol w="1196423">
                  <a:extLst>
                    <a:ext uri="{9D8B030D-6E8A-4147-A177-3AD203B41FA5}">
                      <a16:colId xmlns:a16="http://schemas.microsoft.com/office/drawing/2014/main" val="3401217700"/>
                    </a:ext>
                  </a:extLst>
                </a:gridCol>
              </a:tblGrid>
              <a:tr h="0">
                <a:tc rowSpan="2">
                  <a:txBody>
                    <a:bodyPr/>
                    <a:lstStyle/>
                    <a:p>
                      <a:pPr algn="ctr"/>
                      <a:r>
                        <a:rPr lang="en-US" sz="1400" b="1" dirty="0"/>
                        <a:t>Coexistence Class</a:t>
                      </a:r>
                    </a:p>
                  </a:txBody>
                  <a:tcPr anchor="ctr">
                    <a:solidFill>
                      <a:schemeClr val="accent2">
                        <a:lumMod val="20000"/>
                        <a:lumOff val="80000"/>
                      </a:schemeClr>
                    </a:solidFill>
                  </a:tcPr>
                </a:tc>
                <a:tc gridSpan="5">
                  <a:txBody>
                    <a:bodyPr/>
                    <a:lstStyle/>
                    <a:p>
                      <a:pPr algn="ctr"/>
                      <a:r>
                        <a:rPr lang="en-US" sz="1600" b="1" dirty="0"/>
                        <a:t>Coexisting system(s)</a:t>
                      </a:r>
                    </a:p>
                  </a:txBody>
                  <a:tcPr anchor="ctr">
                    <a:solidFill>
                      <a:schemeClr val="accent2">
                        <a:lumMod val="20000"/>
                        <a:lumOff val="80000"/>
                      </a:schemeClr>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r>
                        <a:rPr lang="en-US" sz="1400" b="1" dirty="0"/>
                        <a:t>Category</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2741778628"/>
                  </a:ext>
                </a:extLst>
              </a:tr>
              <a:tr h="792501">
                <a:tc vMerge="1">
                  <a:txBody>
                    <a:bodyPr/>
                    <a:lstStyle/>
                    <a:p>
                      <a:pPr algn="ctr"/>
                      <a:r>
                        <a:rPr lang="en-US" dirty="0"/>
                        <a:t>Level</a:t>
                      </a:r>
                    </a:p>
                  </a:txBody>
                  <a:tcPr anchor="ctr"/>
                </a:tc>
                <a:tc>
                  <a:txBody>
                    <a:bodyPr/>
                    <a:lstStyle/>
                    <a:p>
                      <a:pPr algn="ctr"/>
                      <a:r>
                        <a:rPr lang="en-US" sz="1400" b="1" dirty="0"/>
                        <a:t>802.15.6ma</a:t>
                      </a:r>
                    </a:p>
                  </a:txBody>
                  <a:tcPr anchor="ctr">
                    <a:solidFill>
                      <a:schemeClr val="accent1">
                        <a:lumMod val="20000"/>
                        <a:lumOff val="80000"/>
                      </a:schemeClr>
                    </a:solidFill>
                  </a:tcPr>
                </a:tc>
                <a:tc>
                  <a:txBody>
                    <a:bodyPr/>
                    <a:lstStyle/>
                    <a:p>
                      <a:pPr algn="ctr"/>
                      <a:r>
                        <a:rPr lang="en-US" sz="1400" b="1" dirty="0"/>
                        <a:t>802.15.6-2012</a:t>
                      </a:r>
                    </a:p>
                  </a:txBody>
                  <a:tcPr anchor="ctr">
                    <a:solidFill>
                      <a:schemeClr val="accent1">
                        <a:lumMod val="20000"/>
                        <a:lumOff val="80000"/>
                      </a:schemeClr>
                    </a:solidFill>
                  </a:tcPr>
                </a:tc>
                <a:tc>
                  <a:txBody>
                    <a:bodyPr/>
                    <a:lstStyle/>
                    <a:p>
                      <a:pPr algn="ctr"/>
                      <a:r>
                        <a:rPr lang="en-US" sz="1400" b="1" dirty="0"/>
                        <a:t>Non-UWB</a:t>
                      </a:r>
                    </a:p>
                    <a:p>
                      <a:pPr algn="ctr"/>
                      <a:r>
                        <a:rPr lang="en-US" sz="1050" b="0" dirty="0"/>
                        <a:t>(ex. Wi-Fi / Unlicensed / 3GPP)</a:t>
                      </a:r>
                    </a:p>
                  </a:txBody>
                  <a:tcPr anchor="ctr">
                    <a:solidFill>
                      <a:schemeClr val="accent2">
                        <a:lumMod val="20000"/>
                        <a:lumOff val="80000"/>
                      </a:schemeClr>
                    </a:solidFill>
                  </a:tcPr>
                </a:tc>
                <a:tc>
                  <a:txBody>
                    <a:bodyPr/>
                    <a:lstStyle/>
                    <a:p>
                      <a:pPr algn="ctr"/>
                      <a:r>
                        <a:rPr lang="en-US" sz="1400" b="1" dirty="0"/>
                        <a:t>802.15 UWB</a:t>
                      </a:r>
                    </a:p>
                    <a:p>
                      <a:pPr algn="ctr"/>
                      <a:r>
                        <a:rPr lang="en-US" sz="1050" b="0" dirty="0"/>
                        <a:t>(ex. 802.15.4)</a:t>
                      </a:r>
                    </a:p>
                  </a:txBody>
                  <a:tcPr anchor="ctr">
                    <a:solidFill>
                      <a:schemeClr val="accent2">
                        <a:lumMod val="20000"/>
                        <a:lumOff val="80000"/>
                      </a:schemeClr>
                    </a:solidFill>
                  </a:tcPr>
                </a:tc>
                <a:tc>
                  <a:txBody>
                    <a:bodyPr/>
                    <a:lstStyle/>
                    <a:p>
                      <a:pPr algn="ctr"/>
                      <a:r>
                        <a:rPr lang="en-US" sz="1400" b="1" dirty="0"/>
                        <a:t>Non-802.15 UWB</a:t>
                      </a:r>
                    </a:p>
                    <a:p>
                      <a:pPr algn="ctr"/>
                      <a:r>
                        <a:rPr lang="en-US" sz="1050" b="0" dirty="0"/>
                        <a:t>(ex. ETSI </a:t>
                      </a:r>
                      <a:r>
                        <a:rPr lang="en-US" sz="1050" b="0" dirty="0" err="1"/>
                        <a:t>SmartBAN</a:t>
                      </a:r>
                      <a:r>
                        <a:rPr lang="en-US" sz="1050" b="0" dirty="0"/>
                        <a:t>)</a:t>
                      </a:r>
                    </a:p>
                  </a:txBody>
                  <a:tcPr anchor="ctr">
                    <a:solidFill>
                      <a:schemeClr val="accent2">
                        <a:lumMod val="20000"/>
                        <a:lumOff val="80000"/>
                      </a:schemeClr>
                    </a:solidFill>
                  </a:tcPr>
                </a:tc>
                <a:tc vMerge="1">
                  <a:txBody>
                    <a:bodyPr/>
                    <a:lstStyle/>
                    <a:p>
                      <a:pPr algn="ctr"/>
                      <a:r>
                        <a:rPr lang="en-US" dirty="0"/>
                        <a:t>Category</a:t>
                      </a:r>
                    </a:p>
                  </a:txBody>
                  <a:tcPr anchor="ctr">
                    <a:solidFill>
                      <a:schemeClr val="bg1">
                        <a:lumMod val="75000"/>
                      </a:schemeClr>
                    </a:solidFill>
                  </a:tcPr>
                </a:tc>
                <a:extLst>
                  <a:ext uri="{0D108BD9-81ED-4DB2-BD59-A6C34878D82A}">
                    <a16:rowId xmlns:a16="http://schemas.microsoft.com/office/drawing/2014/main" val="2682340300"/>
                  </a:ext>
                </a:extLst>
              </a:tr>
              <a:tr h="329066">
                <a:tc>
                  <a:txBody>
                    <a:bodyPr/>
                    <a:lstStyle/>
                    <a:p>
                      <a:pPr marL="182880" algn="l"/>
                      <a:r>
                        <a:rPr lang="en-US" sz="1600" b="1" dirty="0"/>
                        <a:t>0</a:t>
                      </a:r>
                    </a:p>
                  </a:txBody>
                  <a:tcPr anchor="ctr">
                    <a:solidFill>
                      <a:schemeClr val="bg1">
                        <a:lumMod val="85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algn="ctr"/>
                      <a:r>
                        <a:rPr lang="en-US" sz="1400" dirty="0"/>
                        <a:t>Single BAN</a:t>
                      </a:r>
                    </a:p>
                  </a:txBody>
                  <a:tcPr anchor="ctr">
                    <a:solidFill>
                      <a:schemeClr val="bg1">
                        <a:lumMod val="85000"/>
                      </a:schemeClr>
                    </a:solidFill>
                  </a:tcPr>
                </a:tc>
                <a:extLst>
                  <a:ext uri="{0D108BD9-81ED-4DB2-BD59-A6C34878D82A}">
                    <a16:rowId xmlns:a16="http://schemas.microsoft.com/office/drawing/2014/main" val="1777342126"/>
                  </a:ext>
                </a:extLst>
              </a:tr>
              <a:tr h="373903">
                <a:tc>
                  <a:txBody>
                    <a:bodyPr/>
                    <a:lstStyle/>
                    <a:p>
                      <a:pPr marL="182880" algn="l"/>
                      <a:r>
                        <a:rPr lang="en-US" sz="1600" b="1" dirty="0"/>
                        <a:t>1  </a:t>
                      </a:r>
                      <a:r>
                        <a:rPr lang="en-US" sz="1100" b="0" dirty="0"/>
                        <a:t>(1a)</a:t>
                      </a:r>
                      <a:endParaRPr lang="en-US" sz="1600" b="0"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rowSpan="2">
                  <a:txBody>
                    <a:bodyPr/>
                    <a:lstStyle/>
                    <a:p>
                      <a:pPr algn="ctr"/>
                      <a:r>
                        <a:rPr lang="en-US" sz="1400" dirty="0"/>
                        <a:t>Multiple 15.6 BANs</a:t>
                      </a:r>
                    </a:p>
                  </a:txBody>
                  <a:tcPr anchor="ctr">
                    <a:solidFill>
                      <a:srgbClr val="FFFF00"/>
                    </a:solidFill>
                  </a:tcPr>
                </a:tc>
                <a:extLst>
                  <a:ext uri="{0D108BD9-81ED-4DB2-BD59-A6C34878D82A}">
                    <a16:rowId xmlns:a16="http://schemas.microsoft.com/office/drawing/2014/main" val="1178227422"/>
                  </a:ext>
                </a:extLst>
              </a:tr>
              <a:tr h="249269">
                <a:tc>
                  <a:txBody>
                    <a:bodyPr/>
                    <a:lstStyle/>
                    <a:p>
                      <a:pPr marL="182880" algn="l"/>
                      <a:r>
                        <a:rPr lang="en-US" sz="1600" b="1" dirty="0"/>
                        <a:t>2</a:t>
                      </a:r>
                      <a:r>
                        <a:rPr lang="en-US" sz="1100" b="1" dirty="0"/>
                        <a:t>   (1</a:t>
                      </a:r>
                      <a:r>
                        <a:rPr lang="en-US" sz="1100" b="0" dirty="0"/>
                        <a:t>b)</a:t>
                      </a:r>
                      <a:endParaRPr lang="en-US" sz="11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vMerge="1">
                  <a:txBody>
                    <a:bodyPr/>
                    <a:lstStyle/>
                    <a:p>
                      <a:pPr algn="ctr"/>
                      <a:endParaRPr lang="en-US" dirty="0"/>
                    </a:p>
                  </a:txBody>
                  <a:tcPr anchor="ctr"/>
                </a:tc>
                <a:extLst>
                  <a:ext uri="{0D108BD9-81ED-4DB2-BD59-A6C34878D82A}">
                    <a16:rowId xmlns:a16="http://schemas.microsoft.com/office/drawing/2014/main" val="1363090439"/>
                  </a:ext>
                </a:extLst>
              </a:tr>
              <a:tr h="355515">
                <a:tc>
                  <a:txBody>
                    <a:bodyPr/>
                    <a:lstStyle/>
                    <a:p>
                      <a:pPr marL="182880" algn="l"/>
                      <a:r>
                        <a:rPr lang="en-US" sz="1600" b="1" dirty="0"/>
                        <a:t>3</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en-US" sz="1600" b="1" dirty="0"/>
                        <a:t>-</a:t>
                      </a:r>
                    </a:p>
                  </a:txBody>
                  <a:tcPr anchor="ctr"/>
                </a:tc>
                <a:tc>
                  <a:txBody>
                    <a:bodyPr/>
                    <a:lstStyle/>
                    <a:p>
                      <a:pPr algn="ctr"/>
                      <a:r>
                        <a:rPr lang="en-US" sz="1600" b="1" dirty="0"/>
                        <a:t>-</a:t>
                      </a:r>
                    </a:p>
                  </a:txBody>
                  <a:tcPr anchor="ctr"/>
                </a:tc>
                <a:tc>
                  <a:txBody>
                    <a:bodyPr/>
                    <a:lstStyle/>
                    <a:p>
                      <a:pPr algn="ctr"/>
                      <a:r>
                        <a:rPr lang="en-US" sz="1400" dirty="0"/>
                        <a:t>Non-UWB</a:t>
                      </a:r>
                    </a:p>
                  </a:txBody>
                  <a:tcPr anchor="ctr">
                    <a:solidFill>
                      <a:schemeClr val="bg1">
                        <a:lumMod val="85000"/>
                      </a:schemeClr>
                    </a:solidFill>
                  </a:tcPr>
                </a:tc>
                <a:extLst>
                  <a:ext uri="{0D108BD9-81ED-4DB2-BD59-A6C34878D82A}">
                    <a16:rowId xmlns:a16="http://schemas.microsoft.com/office/drawing/2014/main" val="3891933049"/>
                  </a:ext>
                </a:extLst>
              </a:tr>
              <a:tr h="373903">
                <a:tc>
                  <a:txBody>
                    <a:bodyPr/>
                    <a:lstStyle/>
                    <a:p>
                      <a:pPr marL="182880" algn="l"/>
                      <a:r>
                        <a:rPr lang="en-US" sz="1600" b="1" dirty="0"/>
                        <a:t>4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(2a)</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rowSpan="3">
                  <a:txBody>
                    <a:bodyPr/>
                    <a:lstStyle/>
                    <a:p>
                      <a:pPr algn="ctr"/>
                      <a:r>
                        <a:rPr lang="en-US" sz="1400" dirty="0"/>
                        <a:t>Multiple UWB systems</a:t>
                      </a:r>
                    </a:p>
                  </a:txBody>
                  <a:tcPr anchor="ctr">
                    <a:solidFill>
                      <a:srgbClr val="FFC000"/>
                    </a:solidFill>
                  </a:tcPr>
                </a:tc>
                <a:extLst>
                  <a:ext uri="{0D108BD9-81ED-4DB2-BD59-A6C34878D82A}">
                    <a16:rowId xmlns:a16="http://schemas.microsoft.com/office/drawing/2014/main" val="741710164"/>
                  </a:ext>
                </a:extLst>
              </a:tr>
              <a:tr h="373903">
                <a:tc>
                  <a:txBody>
                    <a:bodyPr/>
                    <a:lstStyle/>
                    <a:p>
                      <a:pPr marL="182880" algn="l"/>
                      <a:r>
                        <a:rPr lang="en-US" sz="1600" b="1" dirty="0"/>
                        <a:t>5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(2b)</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820748002"/>
                  </a:ext>
                </a:extLst>
              </a:tr>
              <a:tr h="308637">
                <a:tc>
                  <a:txBody>
                    <a:bodyPr/>
                    <a:lstStyle/>
                    <a:p>
                      <a:pPr marL="182880" algn="l"/>
                      <a:r>
                        <a:rPr lang="en-US" sz="1600" b="1" dirty="0"/>
                        <a:t>6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(2c)</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2726074835"/>
                  </a:ext>
                </a:extLst>
              </a:tr>
              <a:tr h="436220">
                <a:tc>
                  <a:txBody>
                    <a:bodyPr/>
                    <a:lstStyle/>
                    <a:p>
                      <a:pPr marL="182880" algn="l"/>
                      <a:r>
                        <a:rPr lang="en-US" sz="1600" b="1" dirty="0"/>
                        <a:t>7</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en-US" sz="1400" dirty="0"/>
                        <a:t>Final Boss</a:t>
                      </a:r>
                    </a:p>
                  </a:txBody>
                  <a:tcPr anchor="ctr">
                    <a:solidFill>
                      <a:schemeClr val="bg1">
                        <a:lumMod val="85000"/>
                      </a:schemeClr>
                    </a:solidFill>
                  </a:tcPr>
                </a:tc>
                <a:extLst>
                  <a:ext uri="{0D108BD9-81ED-4DB2-BD59-A6C34878D82A}">
                    <a16:rowId xmlns:a16="http://schemas.microsoft.com/office/drawing/2014/main" val="1641180655"/>
                  </a:ext>
                </a:extLst>
              </a:tr>
            </a:tbl>
          </a:graphicData>
        </a:graphic>
      </p:graphicFrame>
      <p:sp>
        <p:nvSpPr>
          <p:cNvPr id="7" name="Content Placeholder 2">
            <a:extLst>
              <a:ext uri="{FF2B5EF4-FFF2-40B4-BE49-F238E27FC236}">
                <a16:creationId xmlns:a16="http://schemas.microsoft.com/office/drawing/2014/main" id="{0600EB28-75D8-9334-A3E6-24030A8099C7}"/>
              </a:ext>
            </a:extLst>
          </p:cNvPr>
          <p:cNvSpPr>
            <a:spLocks noGrp="1"/>
          </p:cNvSpPr>
          <p:nvPr>
            <p:ph type="body" sz="quarter" idx="13"/>
          </p:nvPr>
        </p:nvSpPr>
        <p:spPr>
          <a:xfrm>
            <a:off x="685800" y="5752730"/>
            <a:ext cx="7772400" cy="722682"/>
          </a:xfrm>
          <a:prstGeom prst="rect">
            <a:avLst/>
          </a:prstGeom>
        </p:spPr>
        <p:txBody>
          <a:bodyPr/>
          <a:lstStyle/>
          <a:p>
            <a:pPr marL="182880" indent="-182880"/>
            <a:r>
              <a:rPr kumimoji="1" lang="en-US" altLang="ja-JP" sz="1800" dirty="0"/>
              <a:t>The coexistence </a:t>
            </a:r>
            <a:r>
              <a:rPr lang="en-US" altLang="ja-JP" sz="1800" dirty="0"/>
              <a:t>class</a:t>
            </a:r>
            <a:r>
              <a:rPr kumimoji="1" lang="en-US" altLang="ja-JP" sz="1800" dirty="0"/>
              <a:t> has been redefied to 8 levels, which </a:t>
            </a:r>
            <a:r>
              <a:rPr kumimoji="1" lang="en-US" sz="1800" dirty="0"/>
              <a:t>can be represented by 3 bits and would be suitable to include in PHY or MAC headers.</a:t>
            </a:r>
            <a:endParaRPr lang="en-US" sz="1800" dirty="0"/>
          </a:p>
        </p:txBody>
      </p:sp>
    </p:spTree>
    <p:extLst>
      <p:ext uri="{BB962C8B-B14F-4D97-AF65-F5344CB8AC3E}">
        <p14:creationId xmlns:p14="http://schemas.microsoft.com/office/powerpoint/2010/main" val="1445400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5A3264A-2E3F-2C64-A019-EB9179AA7CB8}"/>
              </a:ext>
            </a:extLst>
          </p:cNvPr>
          <p:cNvSpPr>
            <a:spLocks noGrp="1"/>
          </p:cNvSpPr>
          <p:nvPr>
            <p:ph type="dt" idx="10"/>
          </p:nvPr>
        </p:nvSpPr>
        <p:spPr>
          <a:xfrm>
            <a:off x="753533" y="412510"/>
            <a:ext cx="1600200" cy="215900"/>
          </a:xfrm>
        </p:spPr>
        <p:txBody>
          <a:bodyPr/>
          <a:lstStyle/>
          <a:p>
            <a:r>
              <a:rPr lang="en-US" altLang="ja-JP" sz="1600"/>
              <a:t>July  2023</a:t>
            </a:r>
            <a:endParaRPr lang="en-US" sz="1600" dirty="0"/>
          </a:p>
        </p:txBody>
      </p:sp>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p:txBody>
          <a:bodyPr/>
          <a:lstStyle/>
          <a:p>
            <a:r>
              <a:rPr lang="en-US"/>
              <a:t>Slide </a:t>
            </a:r>
            <a:fld id="{00000000-1234-1234-1234-123412341234}" type="slidenum">
              <a:rPr lang="en-US" smtClean="0"/>
              <a:pPr/>
              <a:t>9</a:t>
            </a:fld>
            <a:endParaRPr dirty="0"/>
          </a:p>
        </p:txBody>
      </p:sp>
      <p:sp>
        <p:nvSpPr>
          <p:cNvPr id="8" name="TextBox 7">
            <a:extLst>
              <a:ext uri="{FF2B5EF4-FFF2-40B4-BE49-F238E27FC236}">
                <a16:creationId xmlns:a16="http://schemas.microsoft.com/office/drawing/2014/main" id="{7B14EB0E-B9CF-075B-5093-D06159F95FFF}"/>
              </a:ext>
            </a:extLst>
          </p:cNvPr>
          <p:cNvSpPr txBox="1"/>
          <p:nvPr/>
        </p:nvSpPr>
        <p:spPr>
          <a:xfrm>
            <a:off x="3344447" y="817107"/>
            <a:ext cx="2639697" cy="461665"/>
          </a:xfrm>
          <a:prstGeom prst="rect">
            <a:avLst/>
          </a:prstGeom>
          <a:noFill/>
        </p:spPr>
        <p:txBody>
          <a:bodyPr wrap="none" rtlCol="0">
            <a:spAutoFit/>
          </a:bodyPr>
          <a:lstStyle/>
          <a:p>
            <a:r>
              <a:rPr lang="en-US" sz="2400" b="1" dirty="0"/>
              <a:t>TG 6ma Timeline</a:t>
            </a:r>
          </a:p>
        </p:txBody>
      </p:sp>
      <p:graphicFrame>
        <p:nvGraphicFramePr>
          <p:cNvPr id="12" name="Diagram 6">
            <a:extLst>
              <a:ext uri="{FF2B5EF4-FFF2-40B4-BE49-F238E27FC236}">
                <a16:creationId xmlns:a16="http://schemas.microsoft.com/office/drawing/2014/main" id="{BBE37834-BEAB-63C1-2ECD-9FA475589D86}"/>
              </a:ext>
            </a:extLst>
          </p:cNvPr>
          <p:cNvGraphicFramePr/>
          <p:nvPr>
            <p:extLst>
              <p:ext uri="{D42A27DB-BD31-4B8C-83A1-F6EECF244321}">
                <p14:modId xmlns:p14="http://schemas.microsoft.com/office/powerpoint/2010/main" val="3370183464"/>
              </p:ext>
            </p:extLst>
          </p:nvPr>
        </p:nvGraphicFramePr>
        <p:xfrm>
          <a:off x="135467" y="1783201"/>
          <a:ext cx="8949267" cy="3497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グループ化 1">
            <a:extLst>
              <a:ext uri="{FF2B5EF4-FFF2-40B4-BE49-F238E27FC236}">
                <a16:creationId xmlns:a16="http://schemas.microsoft.com/office/drawing/2014/main" id="{F3524165-B353-1A36-E6CC-5C4F3E046847}"/>
              </a:ext>
            </a:extLst>
          </p:cNvPr>
          <p:cNvGrpSpPr/>
          <p:nvPr/>
        </p:nvGrpSpPr>
        <p:grpSpPr>
          <a:xfrm>
            <a:off x="7035854" y="1797373"/>
            <a:ext cx="934526" cy="1445514"/>
            <a:chOff x="6050708" y="0"/>
            <a:chExt cx="934526" cy="1445514"/>
          </a:xfrm>
        </p:grpSpPr>
        <p:sp>
          <p:nvSpPr>
            <p:cNvPr id="3" name="正方形/長方形 2">
              <a:extLst>
                <a:ext uri="{FF2B5EF4-FFF2-40B4-BE49-F238E27FC236}">
                  <a16:creationId xmlns:a16="http://schemas.microsoft.com/office/drawing/2014/main" id="{95F317FE-9D18-8367-932F-DF72D478A02A}"/>
                </a:ext>
              </a:extLst>
            </p:cNvPr>
            <p:cNvSpPr/>
            <p:nvPr/>
          </p:nvSpPr>
          <p:spPr>
            <a:xfrm>
              <a:off x="6189778" y="0"/>
              <a:ext cx="795456"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5" name="テキスト ボックス 4">
              <a:extLst>
                <a:ext uri="{FF2B5EF4-FFF2-40B4-BE49-F238E27FC236}">
                  <a16:creationId xmlns:a16="http://schemas.microsoft.com/office/drawing/2014/main" id="{296981A9-07A1-9C49-7E66-BCDF0C254833}"/>
                </a:ext>
              </a:extLst>
            </p:cNvPr>
            <p:cNvSpPr txBox="1"/>
            <p:nvPr/>
          </p:nvSpPr>
          <p:spPr>
            <a:xfrm>
              <a:off x="6050708" y="291754"/>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rgbClr val="000000">
                      <a:hueOff val="0"/>
                      <a:satOff val="0"/>
                      <a:lumOff val="0"/>
                      <a:alphaOff val="0"/>
                    </a:srgbClr>
                  </a:solidFill>
                  <a:latin typeface="Times New Roman"/>
                  <a:ea typeface="+mn-ea"/>
                  <a:cs typeface="+mn-cs"/>
                </a:rPr>
                <a:t>SB recirculation if required</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Jun 2024</a:t>
              </a:r>
            </a:p>
          </p:txBody>
        </p:sp>
      </p:grpSp>
      <p:sp>
        <p:nvSpPr>
          <p:cNvPr id="7" name="楕円 6">
            <a:extLst>
              <a:ext uri="{FF2B5EF4-FFF2-40B4-BE49-F238E27FC236}">
                <a16:creationId xmlns:a16="http://schemas.microsoft.com/office/drawing/2014/main" id="{EDCA183C-BB01-902A-D35B-DCC42BE4DA07}"/>
              </a:ext>
            </a:extLst>
          </p:cNvPr>
          <p:cNvSpPr/>
          <p:nvPr/>
        </p:nvSpPr>
        <p:spPr>
          <a:xfrm>
            <a:off x="8290431" y="3321384"/>
            <a:ext cx="349736" cy="349736"/>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sp>
      <p:grpSp>
        <p:nvGrpSpPr>
          <p:cNvPr id="11" name="グループ化 10">
            <a:extLst>
              <a:ext uri="{FF2B5EF4-FFF2-40B4-BE49-F238E27FC236}">
                <a16:creationId xmlns:a16="http://schemas.microsoft.com/office/drawing/2014/main" id="{A10755A3-2E65-C4F9-1109-E9E161FD0074}"/>
              </a:ext>
            </a:extLst>
          </p:cNvPr>
          <p:cNvGrpSpPr/>
          <p:nvPr/>
        </p:nvGrpSpPr>
        <p:grpSpPr>
          <a:xfrm>
            <a:off x="7579454" y="1829301"/>
            <a:ext cx="923582" cy="3240763"/>
            <a:chOff x="5972884" y="53299"/>
            <a:chExt cx="923582" cy="3240763"/>
          </a:xfrm>
        </p:grpSpPr>
        <p:sp>
          <p:nvSpPr>
            <p:cNvPr id="13" name="正方形/長方形 12">
              <a:extLst>
                <a:ext uri="{FF2B5EF4-FFF2-40B4-BE49-F238E27FC236}">
                  <a16:creationId xmlns:a16="http://schemas.microsoft.com/office/drawing/2014/main" id="{321D946D-1FD8-0591-9F3F-3C5952326C40}"/>
                </a:ext>
              </a:extLst>
            </p:cNvPr>
            <p:cNvSpPr/>
            <p:nvPr/>
          </p:nvSpPr>
          <p:spPr>
            <a:xfrm>
              <a:off x="6101010" y="53299"/>
              <a:ext cx="795456"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14" name="テキスト ボックス 13">
              <a:extLst>
                <a:ext uri="{FF2B5EF4-FFF2-40B4-BE49-F238E27FC236}">
                  <a16:creationId xmlns:a16="http://schemas.microsoft.com/office/drawing/2014/main" id="{CB25EBD9-D1A8-8B6B-5282-AB8518DDD9D5}"/>
                </a:ext>
              </a:extLst>
            </p:cNvPr>
            <p:cNvSpPr txBox="1"/>
            <p:nvPr/>
          </p:nvSpPr>
          <p:spPr>
            <a:xfrm>
              <a:off x="5972884" y="1895118"/>
              <a:ext cx="885845" cy="139894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err="1">
                  <a:solidFill>
                    <a:srgbClr val="000000">
                      <a:hueOff val="0"/>
                      <a:satOff val="0"/>
                      <a:lumOff val="0"/>
                      <a:alphaOff val="0"/>
                    </a:srgbClr>
                  </a:solidFill>
                  <a:latin typeface="Times New Roman"/>
                  <a:ea typeface="+mn-ea"/>
                  <a:cs typeface="+mn-cs"/>
                </a:rPr>
                <a:t>RevcomSubmission</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June 2024</a:t>
              </a:r>
            </a:p>
          </p:txBody>
        </p:sp>
      </p:grpSp>
      <p:sp>
        <p:nvSpPr>
          <p:cNvPr id="15" name="TextBox 15">
            <a:extLst>
              <a:ext uri="{FF2B5EF4-FFF2-40B4-BE49-F238E27FC236}">
                <a16:creationId xmlns:a16="http://schemas.microsoft.com/office/drawing/2014/main" id="{8B2AC054-8654-E6EA-986F-05225075DF1E}"/>
              </a:ext>
            </a:extLst>
          </p:cNvPr>
          <p:cNvSpPr txBox="1"/>
          <p:nvPr/>
        </p:nvSpPr>
        <p:spPr>
          <a:xfrm>
            <a:off x="4670324" y="5854490"/>
            <a:ext cx="4111741" cy="307777"/>
          </a:xfrm>
          <a:prstGeom prst="rect">
            <a:avLst/>
          </a:prstGeom>
          <a:noFill/>
        </p:spPr>
        <p:txBody>
          <a:bodyPr wrap="square">
            <a:spAutoFit/>
          </a:bodyPr>
          <a:lstStyle/>
          <a:p>
            <a:r>
              <a:rPr lang="en-US" sz="1400" dirty="0">
                <a:solidFill>
                  <a:srgbClr val="000000"/>
                </a:solidFill>
                <a:highlight>
                  <a:srgbClr val="FFFF00"/>
                </a:highlight>
                <a:latin typeface="Calibri" panose="020F0502020204030204" pitchFamily="34" charset="0"/>
              </a:rPr>
              <a:t>Notes:  SASB/RevCom scheduled for 2024 a guess</a:t>
            </a:r>
            <a:r>
              <a:rPr lang="en-US" sz="1400" dirty="0">
                <a:highlight>
                  <a:srgbClr val="FFFF00"/>
                </a:highlight>
              </a:rPr>
              <a:t> </a:t>
            </a:r>
          </a:p>
        </p:txBody>
      </p:sp>
      <p:sp>
        <p:nvSpPr>
          <p:cNvPr id="9" name="楕円 8">
            <a:extLst>
              <a:ext uri="{FF2B5EF4-FFF2-40B4-BE49-F238E27FC236}">
                <a16:creationId xmlns:a16="http://schemas.microsoft.com/office/drawing/2014/main" id="{4B1AC8FB-DF62-AFD9-421C-8A7C3DB7053A}"/>
              </a:ext>
            </a:extLst>
          </p:cNvPr>
          <p:cNvSpPr/>
          <p:nvPr/>
        </p:nvSpPr>
        <p:spPr>
          <a:xfrm>
            <a:off x="1558964" y="3324556"/>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sp>
      <p:sp>
        <p:nvSpPr>
          <p:cNvPr id="16" name="楕円 15">
            <a:extLst>
              <a:ext uri="{FF2B5EF4-FFF2-40B4-BE49-F238E27FC236}">
                <a16:creationId xmlns:a16="http://schemas.microsoft.com/office/drawing/2014/main" id="{B175AB80-4D23-9ECC-8915-9DA3754366C6}"/>
              </a:ext>
            </a:extLst>
          </p:cNvPr>
          <p:cNvSpPr/>
          <p:nvPr/>
        </p:nvSpPr>
        <p:spPr>
          <a:xfrm>
            <a:off x="5480208" y="3347474"/>
            <a:ext cx="349736" cy="349736"/>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sp>
      <p:grpSp>
        <p:nvGrpSpPr>
          <p:cNvPr id="20" name="グループ化 19">
            <a:extLst>
              <a:ext uri="{FF2B5EF4-FFF2-40B4-BE49-F238E27FC236}">
                <a16:creationId xmlns:a16="http://schemas.microsoft.com/office/drawing/2014/main" id="{25354B8A-865D-85B8-FAAE-70EE126C9F0F}"/>
              </a:ext>
            </a:extLst>
          </p:cNvPr>
          <p:cNvGrpSpPr/>
          <p:nvPr/>
        </p:nvGrpSpPr>
        <p:grpSpPr>
          <a:xfrm>
            <a:off x="5874051" y="1129174"/>
            <a:ext cx="772500" cy="2052971"/>
            <a:chOff x="5168409" y="82635"/>
            <a:chExt cx="772500" cy="2052971"/>
          </a:xfrm>
        </p:grpSpPr>
        <p:sp>
          <p:nvSpPr>
            <p:cNvPr id="21" name="正方形/長方形 20">
              <a:extLst>
                <a:ext uri="{FF2B5EF4-FFF2-40B4-BE49-F238E27FC236}">
                  <a16:creationId xmlns:a16="http://schemas.microsoft.com/office/drawing/2014/main" id="{25AE7012-670E-8BC2-5712-5A31659D817E}"/>
                </a:ext>
              </a:extLst>
            </p:cNvPr>
            <p:cNvSpPr/>
            <p:nvPr/>
          </p:nvSpPr>
          <p:spPr>
            <a:xfrm>
              <a:off x="5168409" y="82635"/>
              <a:ext cx="718367"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22" name="テキスト ボックス 21">
              <a:extLst>
                <a:ext uri="{FF2B5EF4-FFF2-40B4-BE49-F238E27FC236}">
                  <a16:creationId xmlns:a16="http://schemas.microsoft.com/office/drawing/2014/main" id="{51AA4BF8-75B8-75EB-4260-F387D862EAE6}"/>
                </a:ext>
              </a:extLst>
            </p:cNvPr>
            <p:cNvSpPr txBox="1"/>
            <p:nvPr/>
          </p:nvSpPr>
          <p:spPr>
            <a:xfrm>
              <a:off x="5222542" y="664238"/>
              <a:ext cx="718367" cy="14713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EC approval to SB, SB submission</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Mar 2024</a:t>
              </a:r>
            </a:p>
          </p:txBody>
        </p:sp>
      </p:grpSp>
      <p:grpSp>
        <p:nvGrpSpPr>
          <p:cNvPr id="23" name="グループ化 22">
            <a:extLst>
              <a:ext uri="{FF2B5EF4-FFF2-40B4-BE49-F238E27FC236}">
                <a16:creationId xmlns:a16="http://schemas.microsoft.com/office/drawing/2014/main" id="{A3D2D0EA-64BF-2B6B-AD25-65FDC4E66CB7}"/>
              </a:ext>
            </a:extLst>
          </p:cNvPr>
          <p:cNvGrpSpPr/>
          <p:nvPr/>
        </p:nvGrpSpPr>
        <p:grpSpPr>
          <a:xfrm>
            <a:off x="6316624" y="738126"/>
            <a:ext cx="954116" cy="4348223"/>
            <a:chOff x="5168409" y="82635"/>
            <a:chExt cx="954116" cy="4348223"/>
          </a:xfrm>
        </p:grpSpPr>
        <p:sp>
          <p:nvSpPr>
            <p:cNvPr id="24" name="正方形/長方形 23">
              <a:extLst>
                <a:ext uri="{FF2B5EF4-FFF2-40B4-BE49-F238E27FC236}">
                  <a16:creationId xmlns:a16="http://schemas.microsoft.com/office/drawing/2014/main" id="{A9E88181-C22C-5B34-1700-3D1775B44D3B}"/>
                </a:ext>
              </a:extLst>
            </p:cNvPr>
            <p:cNvSpPr/>
            <p:nvPr/>
          </p:nvSpPr>
          <p:spPr>
            <a:xfrm>
              <a:off x="5168409" y="82635"/>
              <a:ext cx="718367"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25" name="テキスト ボックス 24">
              <a:extLst>
                <a:ext uri="{FF2B5EF4-FFF2-40B4-BE49-F238E27FC236}">
                  <a16:creationId xmlns:a16="http://schemas.microsoft.com/office/drawing/2014/main" id="{ED63A317-B657-1698-BA33-C7BCF73473ED}"/>
                </a:ext>
              </a:extLst>
            </p:cNvPr>
            <p:cNvSpPr txBox="1"/>
            <p:nvPr/>
          </p:nvSpPr>
          <p:spPr>
            <a:xfrm>
              <a:off x="5368983" y="1127709"/>
              <a:ext cx="753542" cy="33031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SB recirculation</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May  2024</a:t>
              </a:r>
            </a:p>
          </p:txBody>
        </p:sp>
      </p:grpSp>
      <p:sp>
        <p:nvSpPr>
          <p:cNvPr id="10" name="楕円 9">
            <a:extLst>
              <a:ext uri="{FF2B5EF4-FFF2-40B4-BE49-F238E27FC236}">
                <a16:creationId xmlns:a16="http://schemas.microsoft.com/office/drawing/2014/main" id="{D94E84C3-0D51-148E-3ED4-6E3B0D7BE2FD}"/>
              </a:ext>
            </a:extLst>
          </p:cNvPr>
          <p:cNvSpPr/>
          <p:nvPr/>
        </p:nvSpPr>
        <p:spPr>
          <a:xfrm>
            <a:off x="3637857" y="3343936"/>
            <a:ext cx="349736" cy="349736"/>
          </a:xfrm>
          <a:prstGeom prst="ellipse">
            <a:avLst/>
          </a:prstGeom>
          <a:solidFill>
            <a:srgbClr val="3333CC">
              <a:hueOff val="-8000001"/>
              <a:satOff val="-33335"/>
              <a:lumOff val="2777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sp>
      <p:grpSp>
        <p:nvGrpSpPr>
          <p:cNvPr id="17" name="グループ化 16">
            <a:extLst>
              <a:ext uri="{FF2B5EF4-FFF2-40B4-BE49-F238E27FC236}">
                <a16:creationId xmlns:a16="http://schemas.microsoft.com/office/drawing/2014/main" id="{0AF9E5CF-9185-CE73-9F26-73EE8EE9B756}"/>
              </a:ext>
            </a:extLst>
          </p:cNvPr>
          <p:cNvGrpSpPr/>
          <p:nvPr/>
        </p:nvGrpSpPr>
        <p:grpSpPr>
          <a:xfrm>
            <a:off x="3378640" y="1885808"/>
            <a:ext cx="868169" cy="1355521"/>
            <a:chOff x="2222243" y="89518"/>
            <a:chExt cx="868169" cy="1355521"/>
          </a:xfrm>
        </p:grpSpPr>
        <p:sp>
          <p:nvSpPr>
            <p:cNvPr id="18" name="正方形/長方形 17">
              <a:extLst>
                <a:ext uri="{FF2B5EF4-FFF2-40B4-BE49-F238E27FC236}">
                  <a16:creationId xmlns:a16="http://schemas.microsoft.com/office/drawing/2014/main" id="{704B6D09-74BF-AF5B-D160-971B7A706CC9}"/>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19" name="テキスト ボックス 18">
              <a:extLst>
                <a:ext uri="{FF2B5EF4-FFF2-40B4-BE49-F238E27FC236}">
                  <a16:creationId xmlns:a16="http://schemas.microsoft.com/office/drawing/2014/main" id="{073709A8-E433-79A3-7776-769C6CD02B93}"/>
                </a:ext>
              </a:extLst>
            </p:cNvPr>
            <p:cNvSpPr txBox="1"/>
            <p:nvPr/>
          </p:nvSpPr>
          <p:spPr>
            <a:xfrm>
              <a:off x="2222243" y="89518"/>
              <a:ext cx="868169"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Finalize Std Draft V1</a:t>
              </a:r>
            </a:p>
            <a:p>
              <a:pPr marL="0" lvl="0" indent="0" algn="ctr" defTabSz="800100">
                <a:lnSpc>
                  <a:spcPct val="90000"/>
                </a:lnSpc>
                <a:spcBef>
                  <a:spcPct val="0"/>
                </a:spcBef>
                <a:spcAft>
                  <a:spcPct val="35000"/>
                </a:spcAft>
                <a:buNone/>
              </a:pPr>
              <a:r>
                <a:rPr lang="en-US" sz="1200" b="1" kern="1200" dirty="0">
                  <a:solidFill>
                    <a:srgbClr val="000000">
                      <a:hueOff val="0"/>
                      <a:satOff val="0"/>
                      <a:lumOff val="0"/>
                      <a:alphaOff val="0"/>
                    </a:srgbClr>
                  </a:solidFill>
                  <a:latin typeface="Times New Roman"/>
                  <a:ea typeface="+mn-ea"/>
                  <a:cs typeface="+mn-cs"/>
                </a:rPr>
                <a:t>August 2023</a:t>
              </a:r>
            </a:p>
          </p:txBody>
        </p:sp>
      </p:grpSp>
      <p:sp>
        <p:nvSpPr>
          <p:cNvPr id="26" name="楕円 25">
            <a:extLst>
              <a:ext uri="{FF2B5EF4-FFF2-40B4-BE49-F238E27FC236}">
                <a16:creationId xmlns:a16="http://schemas.microsoft.com/office/drawing/2014/main" id="{60F18FE1-916C-2C63-5CF7-EBADF81F1F69}"/>
              </a:ext>
            </a:extLst>
          </p:cNvPr>
          <p:cNvSpPr/>
          <p:nvPr/>
        </p:nvSpPr>
        <p:spPr>
          <a:xfrm>
            <a:off x="7806849" y="3327724"/>
            <a:ext cx="349736" cy="349736"/>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sp>
    </p:spTree>
    <p:extLst>
      <p:ext uri="{BB962C8B-B14F-4D97-AF65-F5344CB8AC3E}">
        <p14:creationId xmlns:p14="http://schemas.microsoft.com/office/powerpoint/2010/main" val="2210373450"/>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23500</TotalTime>
  <Words>2475</Words>
  <Application>Microsoft Office PowerPoint</Application>
  <PresentationFormat>画面に合わせる (4:3)</PresentationFormat>
  <Paragraphs>367</Paragraphs>
  <Slides>13</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ＭＳ Ｐゴシック</vt:lpstr>
      <vt:lpstr>ＭＳ ゴシック</vt:lpstr>
      <vt:lpstr>游ゴシック</vt:lpstr>
      <vt:lpstr>游ゴシック</vt:lpstr>
      <vt:lpstr>Arial</vt:lpstr>
      <vt:lpstr>Calibri</vt:lpstr>
      <vt:lpstr>Times New Roman</vt:lpstr>
      <vt:lpstr>Verdana</vt:lpstr>
      <vt:lpstr>IEEE-P802_15</vt:lpstr>
      <vt:lpstr>PowerPoint プレゼンテーション</vt:lpstr>
      <vt:lpstr>IEEE 802.15 TG6ma  (Revision of IEEE802.15.6-2012)   Closing Report  In Personal and Virtual Hybrid Plenary Session Berlin, Germany July 13th, 2023 Ryuji Kohno Yokohama National University(YNU), YRP International Alliance Institute(YRP-IAI) </vt:lpstr>
      <vt:lpstr>Objectives of TG 6ma – Enhanced Dependability Body Area Network (ED-BAN)</vt:lpstr>
      <vt:lpstr>TG15.6ma Interim Session Schedule for 10-14th, July 2023</vt:lpstr>
      <vt:lpstr>TG15.6ma Interim Session Schedule for 10-14th, July 2023</vt:lpstr>
      <vt:lpstr>Agenda items for the week</vt:lpstr>
      <vt:lpstr>QoS Levels of Packets  corresponding to User Priority </vt:lpstr>
      <vt:lpstr>Definition of Coexistence Environment Classes</vt:lpstr>
      <vt:lpstr>PowerPoint プレゼンテーション</vt:lpstr>
      <vt:lpstr>PowerPoint プレゼンテーション</vt:lpstr>
      <vt:lpstr>Contributions</vt:lpstr>
      <vt:lpstr>Contacts and Conference call</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IEEE802.15 IG-DEP Presentation</dc:title>
  <dc:creator>kohno@ynu.ac.jp</dc:creator>
  <cp:lastModifiedBy>Ryuji Kohno</cp:lastModifiedBy>
  <cp:revision>224</cp:revision>
  <dcterms:created xsi:type="dcterms:W3CDTF">2018-03-06T17:15:04Z</dcterms:created>
  <dcterms:modified xsi:type="dcterms:W3CDTF">2023-07-13T15:41:04Z</dcterms:modified>
</cp:coreProperties>
</file>