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9" r:id="rId2"/>
    <p:sldId id="258" r:id="rId3"/>
    <p:sldId id="281" r:id="rId4"/>
    <p:sldId id="5343" r:id="rId5"/>
    <p:sldId id="381" r:id="rId6"/>
    <p:sldId id="5621" r:id="rId7"/>
    <p:sldId id="5622" r:id="rId8"/>
    <p:sldId id="4944" r:id="rId9"/>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showGuides="1">
      <p:cViewPr varScale="1">
        <p:scale>
          <a:sx n="78" d="100"/>
          <a:sy n="78" d="100"/>
        </p:scale>
        <p:origin x="776" y="30"/>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2023/7/12</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Shoichi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Shoichi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371317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Shoichi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46120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8</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2023</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244180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D47F7B-EC8D-4028-92E0-030291F30576}"/>
              </a:ext>
            </a:extLst>
          </p:cNvPr>
          <p:cNvSpPr>
            <a:spLocks noGrp="1"/>
          </p:cNvSpPr>
          <p:nvPr>
            <p:ph type="title"/>
          </p:nvPr>
        </p:nvSpPr>
        <p:spPr>
          <a:xfrm>
            <a:off x="685800" y="685799"/>
            <a:ext cx="7772400" cy="731520"/>
          </a:xfrm>
        </p:spPr>
        <p:txBody>
          <a:bodyPr lIns="0" tIns="0" rIns="0" bIns="0"/>
          <a:lstStyle/>
          <a:p>
            <a:r>
              <a:rPr lang="en-US" dirty="0"/>
              <a:t>Click to edit Master title style</a:t>
            </a:r>
          </a:p>
        </p:txBody>
      </p:sp>
      <p:sp>
        <p:nvSpPr>
          <p:cNvPr id="7" name="Date Placeholder 6">
            <a:extLst>
              <a:ext uri="{FF2B5EF4-FFF2-40B4-BE49-F238E27FC236}">
                <a16:creationId xmlns:a16="http://schemas.microsoft.com/office/drawing/2014/main" id="{2FFB7F70-CD6E-41B9-BC6F-7981E3AE73F8}"/>
              </a:ext>
            </a:extLst>
          </p:cNvPr>
          <p:cNvSpPr>
            <a:spLocks noGrp="1"/>
          </p:cNvSpPr>
          <p:nvPr>
            <p:ph type="dt" idx="10"/>
          </p:nvPr>
        </p:nvSpPr>
        <p:spPr/>
        <p:txBody>
          <a:bodyPr/>
          <a:lstStyle/>
          <a:p>
            <a:r>
              <a:rPr lang="en-US" altLang="ja-JP"/>
              <a:t>July 2023</a:t>
            </a:r>
            <a:endParaRPr lang="en-US" dirty="0"/>
          </a:p>
        </p:txBody>
      </p:sp>
      <p:sp>
        <p:nvSpPr>
          <p:cNvPr id="8" name="Footer Placeholder 7">
            <a:extLst>
              <a:ext uri="{FF2B5EF4-FFF2-40B4-BE49-F238E27FC236}">
                <a16:creationId xmlns:a16="http://schemas.microsoft.com/office/drawing/2014/main" id="{90DAEF3D-3907-4271-8E8D-81AEAA4761C6}"/>
              </a:ext>
            </a:extLst>
          </p:cNvPr>
          <p:cNvSpPr>
            <a:spLocks noGrp="1"/>
          </p:cNvSpPr>
          <p:nvPr>
            <p:ph type="ftr" idx="11"/>
          </p:nvPr>
        </p:nvSpPr>
        <p:spPr/>
        <p:txBody>
          <a:bodyPr/>
          <a:lstStyle/>
          <a:p>
            <a:endParaRPr lang="en-US" dirty="0"/>
          </a:p>
        </p:txBody>
      </p:sp>
      <p:sp>
        <p:nvSpPr>
          <p:cNvPr id="9" name="Slide Number Placeholder 8">
            <a:extLst>
              <a:ext uri="{FF2B5EF4-FFF2-40B4-BE49-F238E27FC236}">
                <a16:creationId xmlns:a16="http://schemas.microsoft.com/office/drawing/2014/main" id="{03437DD0-8ABB-4C04-8AC4-48674B5415CB}"/>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a:t>
            </a:fld>
            <a:endParaRPr dirty="0"/>
          </a:p>
        </p:txBody>
      </p:sp>
      <p:sp>
        <p:nvSpPr>
          <p:cNvPr id="11" name="Content Placeholder 10">
            <a:extLst>
              <a:ext uri="{FF2B5EF4-FFF2-40B4-BE49-F238E27FC236}">
                <a16:creationId xmlns:a16="http://schemas.microsoft.com/office/drawing/2014/main" id="{1CCD3CA8-6078-480D-881A-6D3946ECD2E6}"/>
              </a:ext>
            </a:extLst>
          </p:cNvPr>
          <p:cNvSpPr>
            <a:spLocks noGrp="1"/>
          </p:cNvSpPr>
          <p:nvPr>
            <p:ph sz="quarter" idx="13"/>
          </p:nvPr>
        </p:nvSpPr>
        <p:spPr>
          <a:xfrm>
            <a:off x="685799" y="1509393"/>
            <a:ext cx="7772401" cy="4966021"/>
          </a:xfrm>
        </p:spPr>
        <p:txBody>
          <a:bodyPr lIns="0" tIns="0" rIns="0" bIns="0"/>
          <a:lstStyle>
            <a:lvl1pPr marL="368300" indent="-365760">
              <a:buFont typeface="Arial" panose="020B0604020202020204" pitchFamily="34" charset="0"/>
              <a:buChar char="•"/>
              <a:defRPr sz="2400">
                <a:latin typeface="+mn-lt"/>
              </a:defRPr>
            </a:lvl1pPr>
            <a:lvl2pPr marL="731520" indent="-365760">
              <a:defRPr sz="2000">
                <a:latin typeface="+mn-lt"/>
              </a:defRPr>
            </a:lvl2pPr>
            <a:lvl3pPr marL="1097280" indent="-365760">
              <a:defRPr sz="2000">
                <a:latin typeface="+mn-lt"/>
              </a:defRPr>
            </a:lvl3pPr>
            <a:lvl4pPr marL="1463040" indent="-365760">
              <a:defRPr sz="2000">
                <a:latin typeface="+mn-lt"/>
              </a:defRPr>
            </a:lvl4pPr>
            <a:lvl5pPr marL="1828800" indent="-365760">
              <a:defRPr sz="20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483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802.15-23-0402-00-06ma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[Ranging functionality of 15.6ma(Revision of IEEE802.15.6-2012)]	</a:t>
            </a:r>
          </a:p>
          <a:p>
            <a:r>
              <a:rPr lang="en-US" altLang="ja-JP" sz="1600" b="1" dirty="0">
                <a:ea typeface="ＭＳ Ｐゴシック" charset="-128"/>
              </a:rPr>
              <a:t>Date Submitted: </a:t>
            </a:r>
            <a:r>
              <a:rPr lang="en-US" altLang="ja-JP" sz="1600" dirty="0">
                <a:ea typeface="ＭＳ Ｐゴシック" charset="-128"/>
              </a:rPr>
              <a:t>[12</a:t>
            </a:r>
            <a:r>
              <a:rPr lang="en-US" altLang="ja-JP" sz="1600" baseline="30000" dirty="0">
                <a:ea typeface="ＭＳ Ｐゴシック" charset="-128"/>
              </a:rPr>
              <a:t>th</a:t>
            </a:r>
            <a:r>
              <a:rPr lang="en-US" altLang="ja-JP" sz="1600" dirty="0">
                <a:ea typeface="ＭＳ Ｐゴシック" charset="-128"/>
              </a:rPr>
              <a:t>  July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ranging functionality in the TG15.6ma, that is a task group of </a:t>
            </a:r>
            <a:r>
              <a:rPr lang="en-US" altLang="ja-JP" sz="1600" dirty="0">
                <a:ea typeface="ＭＳ Ｐゴシック" charset="-128"/>
              </a:rPr>
              <a:t>Revision of IEEE802.15.6-2012.</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Ranging functionality of 15.6ma</a:t>
            </a:r>
            <a:br>
              <a:rPr lang="en-US" altLang="ja-JP" b="1" dirty="0">
                <a:ea typeface="ＭＳ Ｐゴシック" pitchFamily="50" charset="-128"/>
              </a:rPr>
            </a:br>
            <a:r>
              <a:rPr lang="en-US" altLang="ja-JP" b="1" dirty="0">
                <a:ea typeface="ＭＳ Ｐゴシック" pitchFamily="50" charset="-128"/>
              </a:rPr>
              <a:t>(Revision of IEEE802.15.6-2012)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Berlin, Germany, USA</a:t>
            </a:r>
            <a:br>
              <a:rPr lang="en-US" altLang="ja-JP" sz="2800" dirty="0">
                <a:ea typeface="ＭＳ Ｐゴシック" pitchFamily="50" charset="-128"/>
              </a:rPr>
            </a:br>
            <a:r>
              <a:rPr lang="en-US" altLang="ja-JP" sz="2800" dirty="0">
                <a:ea typeface="ＭＳ Ｐゴシック" pitchFamily="50" charset="-128"/>
              </a:rPr>
              <a:t>July 12</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684483" y="1828800"/>
            <a:ext cx="7772400" cy="4114800"/>
          </a:xfrm>
        </p:spPr>
        <p:txBody>
          <a:bodyPr/>
          <a:lstStyle/>
          <a:p>
            <a:pPr marL="457200" indent="-457200"/>
            <a:r>
              <a:rPr lang="en-US" altLang="ja-JP" sz="2000" dirty="0"/>
              <a:t>15.6ma(revision of IEEE802.15.6-2012) focuses on enhanced dependability in cases of coexistence of multiple BANs and different PANs.</a:t>
            </a:r>
          </a:p>
          <a:p>
            <a:pPr marL="457200" indent="-457200"/>
            <a:r>
              <a:rPr lang="en-US" altLang="ja-JP" sz="2000" dirty="0"/>
              <a:t>To identify geographical distribution of multiple BANs and PANs, ranging capability between BAN coordinators is useful and localization is more useful among more than three BANs and PANs.</a:t>
            </a:r>
          </a:p>
          <a:p>
            <a:pPr marL="457200" indent="-457200"/>
            <a:r>
              <a:rPr lang="en-US" altLang="ja-JP" sz="2000" dirty="0"/>
              <a:t>In particular, practical use cases with coexistence for instance two BANs are coming to cross and overlaid their covering ranges.  Relative distance between BAN coordinators and 3D location information in such a dynamic and mobile environment may be used to recognize geographical situation of interference in physical layer and contention in MAC layer.</a:t>
            </a:r>
          </a:p>
          <a:p>
            <a:pPr marL="0" indent="0">
              <a:buNone/>
            </a:pPr>
            <a:endParaRPr lang="en-US" altLang="ja-JP" sz="2000" dirty="0"/>
          </a:p>
          <a:p>
            <a:pPr marL="457200" indent="-457200"/>
            <a:endParaRPr kumimoji="1" lang="ja-JP" altLang="en-US" sz="2800" dirty="0"/>
          </a:p>
        </p:txBody>
      </p:sp>
      <p:sp>
        <p:nvSpPr>
          <p:cNvPr id="3" name="タイトル 2"/>
          <p:cNvSpPr>
            <a:spLocks noGrp="1"/>
          </p:cNvSpPr>
          <p:nvPr>
            <p:ph type="title"/>
          </p:nvPr>
        </p:nvSpPr>
        <p:spPr/>
        <p:txBody>
          <a:bodyPr/>
          <a:lstStyle/>
          <a:p>
            <a:r>
              <a:rPr kumimoji="1" lang="en-US" altLang="ja-JP" sz="4000" b="1" dirty="0"/>
              <a:t>1. Necessity of Ranging in 15.6ma</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717E-4150-4B3E-BD9F-1DB2399E8ABE}"/>
              </a:ext>
            </a:extLst>
          </p:cNvPr>
          <p:cNvSpPr>
            <a:spLocks noGrp="1"/>
          </p:cNvSpPr>
          <p:nvPr>
            <p:ph type="title"/>
          </p:nvPr>
        </p:nvSpPr>
        <p:spPr>
          <a:xfrm>
            <a:off x="685800" y="685798"/>
            <a:ext cx="7772400" cy="1212811"/>
          </a:xfrm>
        </p:spPr>
        <p:txBody>
          <a:bodyPr/>
          <a:lstStyle/>
          <a:p>
            <a:r>
              <a:rPr lang="en-US" dirty="0">
                <a:solidFill>
                  <a:schemeClr val="tx1"/>
                </a:solidFill>
              </a:rPr>
              <a:t>1.1 Use cases of overlaid multiple BANs</a:t>
            </a:r>
            <a:br>
              <a:rPr lang="en-US" dirty="0">
                <a:solidFill>
                  <a:schemeClr val="tx1"/>
                </a:solidFill>
              </a:rPr>
            </a:br>
            <a:r>
              <a:rPr lang="en-US" dirty="0">
                <a:solidFill>
                  <a:schemeClr val="tx1"/>
                </a:solidFill>
              </a:rPr>
              <a:t>and moving BANs</a:t>
            </a:r>
            <a:endParaRPr lang="en-US" dirty="0"/>
          </a:p>
        </p:txBody>
      </p:sp>
      <p:sp>
        <p:nvSpPr>
          <p:cNvPr id="5" name="Slide Number Placeholder 4">
            <a:extLst>
              <a:ext uri="{FF2B5EF4-FFF2-40B4-BE49-F238E27FC236}">
                <a16:creationId xmlns:a16="http://schemas.microsoft.com/office/drawing/2014/main" id="{BBE3F70C-62C2-4141-9A74-894849C0424E}"/>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4</a:t>
            </a:fld>
            <a:endParaRPr dirty="0"/>
          </a:p>
        </p:txBody>
      </p:sp>
      <p:sp>
        <p:nvSpPr>
          <p:cNvPr id="6" name="Content Placeholder 5">
            <a:extLst>
              <a:ext uri="{FF2B5EF4-FFF2-40B4-BE49-F238E27FC236}">
                <a16:creationId xmlns:a16="http://schemas.microsoft.com/office/drawing/2014/main" id="{28288BF3-7D22-45EC-A5F0-49C1727BBBBB}"/>
              </a:ext>
            </a:extLst>
          </p:cNvPr>
          <p:cNvSpPr>
            <a:spLocks noGrp="1"/>
          </p:cNvSpPr>
          <p:nvPr>
            <p:ph sz="quarter" idx="13"/>
          </p:nvPr>
        </p:nvSpPr>
        <p:spPr>
          <a:xfrm>
            <a:off x="685799" y="2043731"/>
            <a:ext cx="8211502" cy="977775"/>
          </a:xfrm>
        </p:spPr>
        <p:txBody>
          <a:bodyPr/>
          <a:lstStyle/>
          <a:p>
            <a:r>
              <a:rPr lang="en-US" sz="2000" dirty="0"/>
              <a:t>Ranging between two BAN coordinators and localization by multiple coordinators may be used to identify a class of coexistence and avoid interference. </a:t>
            </a:r>
          </a:p>
          <a:p>
            <a:endParaRPr lang="en-US" sz="2000" dirty="0"/>
          </a:p>
        </p:txBody>
      </p:sp>
      <p:sp>
        <p:nvSpPr>
          <p:cNvPr id="10" name="TextBox 9">
            <a:extLst>
              <a:ext uri="{FF2B5EF4-FFF2-40B4-BE49-F238E27FC236}">
                <a16:creationId xmlns:a16="http://schemas.microsoft.com/office/drawing/2014/main" id="{03690103-3D92-485D-B9C3-EEF9B7001C13}"/>
              </a:ext>
            </a:extLst>
          </p:cNvPr>
          <p:cNvSpPr txBox="1"/>
          <p:nvPr/>
        </p:nvSpPr>
        <p:spPr>
          <a:xfrm>
            <a:off x="440987" y="5728086"/>
            <a:ext cx="4092969" cy="646331"/>
          </a:xfrm>
          <a:prstGeom prst="rect">
            <a:avLst/>
          </a:prstGeom>
          <a:noFill/>
        </p:spPr>
        <p:txBody>
          <a:bodyPr wrap="square" rtlCol="0">
            <a:spAutoFit/>
          </a:bodyPr>
          <a:lstStyle/>
          <a:p>
            <a:pPr lvl="1"/>
            <a:r>
              <a:rPr lang="en-US" dirty="0"/>
              <a:t>Case 1: already overlaid BANs, using same frequency bands</a:t>
            </a:r>
          </a:p>
        </p:txBody>
      </p:sp>
      <p:sp>
        <p:nvSpPr>
          <p:cNvPr id="11" name="TextBox 10">
            <a:extLst>
              <a:ext uri="{FF2B5EF4-FFF2-40B4-BE49-F238E27FC236}">
                <a16:creationId xmlns:a16="http://schemas.microsoft.com/office/drawing/2014/main" id="{0258DA9A-E63E-4AB4-AB5E-27A714E8B89E}"/>
              </a:ext>
            </a:extLst>
          </p:cNvPr>
          <p:cNvSpPr txBox="1"/>
          <p:nvPr/>
        </p:nvSpPr>
        <p:spPr>
          <a:xfrm>
            <a:off x="5938516" y="5487223"/>
            <a:ext cx="3220278" cy="646331"/>
          </a:xfrm>
          <a:prstGeom prst="rect">
            <a:avLst/>
          </a:prstGeom>
          <a:noFill/>
        </p:spPr>
        <p:txBody>
          <a:bodyPr wrap="square" rtlCol="0">
            <a:spAutoFit/>
          </a:bodyPr>
          <a:lstStyle/>
          <a:p>
            <a:r>
              <a:rPr lang="en-US" dirty="0"/>
              <a:t>Case 2: BAN and PAN are coming cross to be overlaid.</a:t>
            </a:r>
          </a:p>
        </p:txBody>
      </p:sp>
      <p:pic>
        <p:nvPicPr>
          <p:cNvPr id="12" name="Picture 11" descr="A picture containing text, iPod&#10;&#10;Description automatically generated">
            <a:extLst>
              <a:ext uri="{FF2B5EF4-FFF2-40B4-BE49-F238E27FC236}">
                <a16:creationId xmlns:a16="http://schemas.microsoft.com/office/drawing/2014/main" id="{7FEC414F-102E-47E0-B85C-5BCC2907F0BC}"/>
              </a:ext>
            </a:extLst>
          </p:cNvPr>
          <p:cNvPicPr>
            <a:picLocks noChangeAspect="1"/>
          </p:cNvPicPr>
          <p:nvPr/>
        </p:nvPicPr>
        <p:blipFill>
          <a:blip r:embed="rId2"/>
          <a:stretch>
            <a:fillRect/>
          </a:stretch>
        </p:blipFill>
        <p:spPr>
          <a:xfrm>
            <a:off x="579985" y="3213957"/>
            <a:ext cx="4279763" cy="2684911"/>
          </a:xfrm>
          <a:prstGeom prst="rect">
            <a:avLst/>
          </a:prstGeom>
        </p:spPr>
      </p:pic>
      <p:pic>
        <p:nvPicPr>
          <p:cNvPr id="13" name="Picture 12" descr="Chart&#10;&#10;Description automatically generated">
            <a:extLst>
              <a:ext uri="{FF2B5EF4-FFF2-40B4-BE49-F238E27FC236}">
                <a16:creationId xmlns:a16="http://schemas.microsoft.com/office/drawing/2014/main" id="{32D32D48-A5DE-4E26-BC4A-5C1368EF95D8}"/>
              </a:ext>
            </a:extLst>
          </p:cNvPr>
          <p:cNvPicPr>
            <a:picLocks noChangeAspect="1"/>
          </p:cNvPicPr>
          <p:nvPr/>
        </p:nvPicPr>
        <p:blipFill>
          <a:blip r:embed="rId3"/>
          <a:stretch>
            <a:fillRect/>
          </a:stretch>
        </p:blipFill>
        <p:spPr>
          <a:xfrm>
            <a:off x="5721574" y="2893487"/>
            <a:ext cx="3131177" cy="2384962"/>
          </a:xfrm>
          <a:prstGeom prst="rect">
            <a:avLst/>
          </a:prstGeom>
        </p:spPr>
      </p:pic>
      <p:sp>
        <p:nvSpPr>
          <p:cNvPr id="7" name="日付プレースホルダー 6">
            <a:extLst>
              <a:ext uri="{FF2B5EF4-FFF2-40B4-BE49-F238E27FC236}">
                <a16:creationId xmlns:a16="http://schemas.microsoft.com/office/drawing/2014/main" id="{6473DD53-39D9-A6C2-777C-5A22EFB65AC8}"/>
              </a:ext>
            </a:extLst>
          </p:cNvPr>
          <p:cNvSpPr>
            <a:spLocks noGrp="1"/>
          </p:cNvSpPr>
          <p:nvPr>
            <p:ph type="dt" idx="10"/>
          </p:nvPr>
        </p:nvSpPr>
        <p:spPr/>
        <p:txBody>
          <a:bodyPr/>
          <a:lstStyle/>
          <a:p>
            <a:r>
              <a:rPr lang="en-US" altLang="ja-JP"/>
              <a:t>July 2023</a:t>
            </a:r>
            <a:endParaRPr lang="en-US" dirty="0"/>
          </a:p>
        </p:txBody>
      </p:sp>
      <p:sp>
        <p:nvSpPr>
          <p:cNvPr id="4" name="矢印: 右 3">
            <a:extLst>
              <a:ext uri="{FF2B5EF4-FFF2-40B4-BE49-F238E27FC236}">
                <a16:creationId xmlns:a16="http://schemas.microsoft.com/office/drawing/2014/main" id="{D6DD1C04-5C88-B09A-DCD9-C89715EC59DE}"/>
              </a:ext>
            </a:extLst>
          </p:cNvPr>
          <p:cNvSpPr/>
          <p:nvPr/>
        </p:nvSpPr>
        <p:spPr bwMode="auto">
          <a:xfrm rot="10800000">
            <a:off x="5024997" y="4778817"/>
            <a:ext cx="849207" cy="311993"/>
          </a:xfrm>
          <a:prstGeom prst="rightArrow">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8" name="楕円 7">
            <a:extLst>
              <a:ext uri="{FF2B5EF4-FFF2-40B4-BE49-F238E27FC236}">
                <a16:creationId xmlns:a16="http://schemas.microsoft.com/office/drawing/2014/main" id="{58560E50-E6AA-08D2-10A3-5DD465952EB5}"/>
              </a:ext>
            </a:extLst>
          </p:cNvPr>
          <p:cNvSpPr/>
          <p:nvPr/>
        </p:nvSpPr>
        <p:spPr bwMode="auto">
          <a:xfrm>
            <a:off x="959305" y="4381804"/>
            <a:ext cx="1473630" cy="349218"/>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Coordinator 1</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5" name="楕円 14">
            <a:extLst>
              <a:ext uri="{FF2B5EF4-FFF2-40B4-BE49-F238E27FC236}">
                <a16:creationId xmlns:a16="http://schemas.microsoft.com/office/drawing/2014/main" id="{522BE3E4-8BD0-DB20-C237-672B428E9DA7}"/>
              </a:ext>
            </a:extLst>
          </p:cNvPr>
          <p:cNvSpPr/>
          <p:nvPr/>
        </p:nvSpPr>
        <p:spPr bwMode="auto">
          <a:xfrm>
            <a:off x="2981214" y="4590592"/>
            <a:ext cx="1521596" cy="349218"/>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Coordinator 2</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6" name="楕円 15">
            <a:extLst>
              <a:ext uri="{FF2B5EF4-FFF2-40B4-BE49-F238E27FC236}">
                <a16:creationId xmlns:a16="http://schemas.microsoft.com/office/drawing/2014/main" id="{7DA64FDD-11A3-B587-2CCD-7964F14C2D81}"/>
              </a:ext>
            </a:extLst>
          </p:cNvPr>
          <p:cNvSpPr/>
          <p:nvPr/>
        </p:nvSpPr>
        <p:spPr bwMode="auto">
          <a:xfrm>
            <a:off x="6799339" y="4104437"/>
            <a:ext cx="1573136" cy="349218"/>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Coordinator 3</a:t>
            </a:r>
            <a:endParaRPr kumimoji="0" lang="ja-JP" altLang="en-US" sz="1200" b="0" i="0" u="none" strike="noStrike" cap="none" normalizeH="0" baseline="0" dirty="0">
              <a:ln>
                <a:noFill/>
              </a:ln>
              <a:solidFill>
                <a:schemeClr val="tx1"/>
              </a:solidFill>
              <a:effectLst/>
              <a:latin typeface="Times New Roman" pitchFamily="18" charset="0"/>
            </a:endParaRPr>
          </a:p>
        </p:txBody>
      </p:sp>
      <p:cxnSp>
        <p:nvCxnSpPr>
          <p:cNvPr id="18" name="直線矢印コネクタ 17">
            <a:extLst>
              <a:ext uri="{FF2B5EF4-FFF2-40B4-BE49-F238E27FC236}">
                <a16:creationId xmlns:a16="http://schemas.microsoft.com/office/drawing/2014/main" id="{BCC29EF9-A9D4-3936-187C-23BE82E05229}"/>
              </a:ext>
            </a:extLst>
          </p:cNvPr>
          <p:cNvCxnSpPr/>
          <p:nvPr/>
        </p:nvCxnSpPr>
        <p:spPr bwMode="auto">
          <a:xfrm>
            <a:off x="2449335" y="4625629"/>
            <a:ext cx="493743" cy="110431"/>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a:extLst>
              <a:ext uri="{FF2B5EF4-FFF2-40B4-BE49-F238E27FC236}">
                <a16:creationId xmlns:a16="http://schemas.microsoft.com/office/drawing/2014/main" id="{52D05E72-EEF2-6708-5F2D-C0416DD1E562}"/>
              </a:ext>
            </a:extLst>
          </p:cNvPr>
          <p:cNvCxnSpPr/>
          <p:nvPr/>
        </p:nvCxnSpPr>
        <p:spPr bwMode="auto">
          <a:xfrm flipV="1">
            <a:off x="4533956" y="4330671"/>
            <a:ext cx="2234237" cy="43453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a:extLst>
              <a:ext uri="{FF2B5EF4-FFF2-40B4-BE49-F238E27FC236}">
                <a16:creationId xmlns:a16="http://schemas.microsoft.com/office/drawing/2014/main" id="{E9661B42-3807-8610-24F2-E6D0D5B6E705}"/>
              </a:ext>
            </a:extLst>
          </p:cNvPr>
          <p:cNvCxnSpPr/>
          <p:nvPr/>
        </p:nvCxnSpPr>
        <p:spPr bwMode="auto">
          <a:xfrm flipV="1">
            <a:off x="2432934" y="4279046"/>
            <a:ext cx="4286273" cy="204025"/>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テキスト ボックス 26">
            <a:extLst>
              <a:ext uri="{FF2B5EF4-FFF2-40B4-BE49-F238E27FC236}">
                <a16:creationId xmlns:a16="http://schemas.microsoft.com/office/drawing/2014/main" id="{884504F2-ACFB-AF0C-ABCA-6F9FC7CC6C27}"/>
              </a:ext>
            </a:extLst>
          </p:cNvPr>
          <p:cNvSpPr txBox="1"/>
          <p:nvPr/>
        </p:nvSpPr>
        <p:spPr>
          <a:xfrm>
            <a:off x="4998746" y="4078961"/>
            <a:ext cx="1571625" cy="307777"/>
          </a:xfrm>
          <a:prstGeom prst="rect">
            <a:avLst/>
          </a:prstGeom>
          <a:noFill/>
        </p:spPr>
        <p:txBody>
          <a:bodyPr wrap="square" rtlCol="0">
            <a:spAutoFit/>
          </a:bodyPr>
          <a:lstStyle/>
          <a:p>
            <a:r>
              <a:rPr kumimoji="1" lang="en-US" altLang="ja-JP" sz="1400" dirty="0">
                <a:solidFill>
                  <a:srgbClr val="FF0000"/>
                </a:solidFill>
              </a:rPr>
              <a:t>ranging</a:t>
            </a:r>
            <a:endParaRPr kumimoji="1" lang="ja-JP" altLang="en-US" sz="1400" dirty="0">
              <a:solidFill>
                <a:srgbClr val="FF0000"/>
              </a:solidFill>
            </a:endParaRPr>
          </a:p>
        </p:txBody>
      </p:sp>
      <p:sp>
        <p:nvSpPr>
          <p:cNvPr id="28" name="テキスト ボックス 27">
            <a:extLst>
              <a:ext uri="{FF2B5EF4-FFF2-40B4-BE49-F238E27FC236}">
                <a16:creationId xmlns:a16="http://schemas.microsoft.com/office/drawing/2014/main" id="{40C5F6FC-0D40-4EFD-A50A-1FDF48C6A6F1}"/>
              </a:ext>
            </a:extLst>
          </p:cNvPr>
          <p:cNvSpPr txBox="1"/>
          <p:nvPr/>
        </p:nvSpPr>
        <p:spPr>
          <a:xfrm>
            <a:off x="5095925" y="5256827"/>
            <a:ext cx="1571625" cy="523220"/>
          </a:xfrm>
          <a:prstGeom prst="rect">
            <a:avLst/>
          </a:prstGeom>
          <a:noFill/>
        </p:spPr>
        <p:txBody>
          <a:bodyPr wrap="square" rtlCol="0">
            <a:spAutoFit/>
          </a:bodyPr>
          <a:lstStyle/>
          <a:p>
            <a:r>
              <a:rPr kumimoji="1" lang="en-US" altLang="ja-JP" sz="1400" dirty="0"/>
              <a:t>Approaching cross</a:t>
            </a:r>
            <a:endParaRPr kumimoji="1" lang="ja-JP" altLang="en-US" sz="1400" dirty="0"/>
          </a:p>
        </p:txBody>
      </p:sp>
      <p:sp>
        <p:nvSpPr>
          <p:cNvPr id="29" name="テキスト ボックス 28">
            <a:extLst>
              <a:ext uri="{FF2B5EF4-FFF2-40B4-BE49-F238E27FC236}">
                <a16:creationId xmlns:a16="http://schemas.microsoft.com/office/drawing/2014/main" id="{CE32F3CA-8DDF-9D3C-7A0B-203E325E43E8}"/>
              </a:ext>
            </a:extLst>
          </p:cNvPr>
          <p:cNvSpPr txBox="1"/>
          <p:nvPr/>
        </p:nvSpPr>
        <p:spPr>
          <a:xfrm rot="21134804">
            <a:off x="5151146" y="4431379"/>
            <a:ext cx="1571625" cy="307777"/>
          </a:xfrm>
          <a:prstGeom prst="rect">
            <a:avLst/>
          </a:prstGeom>
          <a:noFill/>
        </p:spPr>
        <p:txBody>
          <a:bodyPr wrap="square" rtlCol="0">
            <a:spAutoFit/>
          </a:bodyPr>
          <a:lstStyle/>
          <a:p>
            <a:r>
              <a:rPr kumimoji="1" lang="en-US" altLang="ja-JP" sz="1400" dirty="0">
                <a:solidFill>
                  <a:srgbClr val="FF0000"/>
                </a:solidFill>
              </a:rPr>
              <a:t>ranging</a:t>
            </a:r>
            <a:endParaRPr kumimoji="1" lang="ja-JP" altLang="en-US" sz="1400" dirty="0">
              <a:solidFill>
                <a:srgbClr val="FF0000"/>
              </a:solidFill>
            </a:endParaRPr>
          </a:p>
        </p:txBody>
      </p:sp>
      <p:sp>
        <p:nvSpPr>
          <p:cNvPr id="30" name="テキスト ボックス 29">
            <a:extLst>
              <a:ext uri="{FF2B5EF4-FFF2-40B4-BE49-F238E27FC236}">
                <a16:creationId xmlns:a16="http://schemas.microsoft.com/office/drawing/2014/main" id="{4BEB1C21-1B62-CE33-EBA0-6FCCFFC7D764}"/>
              </a:ext>
            </a:extLst>
          </p:cNvPr>
          <p:cNvSpPr txBox="1"/>
          <p:nvPr/>
        </p:nvSpPr>
        <p:spPr>
          <a:xfrm rot="862891">
            <a:off x="2444709" y="4778367"/>
            <a:ext cx="1571625" cy="307777"/>
          </a:xfrm>
          <a:prstGeom prst="rect">
            <a:avLst/>
          </a:prstGeom>
          <a:noFill/>
        </p:spPr>
        <p:txBody>
          <a:bodyPr wrap="square" rtlCol="0">
            <a:spAutoFit/>
          </a:bodyPr>
          <a:lstStyle/>
          <a:p>
            <a:r>
              <a:rPr kumimoji="1" lang="en-US" altLang="ja-JP" sz="1400" dirty="0">
                <a:solidFill>
                  <a:srgbClr val="FF0000"/>
                </a:solidFill>
              </a:rPr>
              <a:t>ranging</a:t>
            </a:r>
            <a:endParaRPr kumimoji="1" lang="ja-JP" altLang="en-US" sz="1400" dirty="0">
              <a:solidFill>
                <a:srgbClr val="FF0000"/>
              </a:solidFill>
            </a:endParaRPr>
          </a:p>
        </p:txBody>
      </p:sp>
      <p:sp>
        <p:nvSpPr>
          <p:cNvPr id="31" name="フッター プレースホルダー 30">
            <a:extLst>
              <a:ext uri="{FF2B5EF4-FFF2-40B4-BE49-F238E27FC236}">
                <a16:creationId xmlns:a16="http://schemas.microsoft.com/office/drawing/2014/main" id="{41DC3B44-84D7-5102-02AC-EEFBC39A7294}"/>
              </a:ext>
            </a:extLst>
          </p:cNvPr>
          <p:cNvSpPr>
            <a:spLocks noGrp="1"/>
          </p:cNvSpPr>
          <p:nvPr>
            <p:ph type="ftr" idx="11"/>
          </p:nvPr>
        </p:nvSpPr>
        <p:spPr/>
        <p:txBody>
          <a:bodyPr/>
          <a:lstStyle/>
          <a:p>
            <a:endParaRPr lang="en-US" dirty="0"/>
          </a:p>
        </p:txBody>
      </p:sp>
    </p:spTree>
    <p:extLst>
      <p:ext uri="{BB962C8B-B14F-4D97-AF65-F5344CB8AC3E}">
        <p14:creationId xmlns:p14="http://schemas.microsoft.com/office/powerpoint/2010/main" val="488514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楕円 29">
            <a:extLst>
              <a:ext uri="{FF2B5EF4-FFF2-40B4-BE49-F238E27FC236}">
                <a16:creationId xmlns:a16="http://schemas.microsoft.com/office/drawing/2014/main" id="{03D8B8CA-2E6B-4870-87B1-7279A49720FF}"/>
              </a:ext>
            </a:extLst>
          </p:cNvPr>
          <p:cNvSpPr/>
          <p:nvPr/>
        </p:nvSpPr>
        <p:spPr bwMode="grayWhite">
          <a:xfrm>
            <a:off x="1599087" y="3576574"/>
            <a:ext cx="342531" cy="918994"/>
          </a:xfrm>
          <a:prstGeom prst="ellipse">
            <a:avLst/>
          </a:prstGeom>
          <a:solidFill>
            <a:srgbClr val="FF00FF">
              <a:alpha val="22000"/>
            </a:srgbClr>
          </a:solidFill>
          <a:ln w="28575" cap="flat" cmpd="sng" algn="ctr">
            <a:solidFill>
              <a:srgbClr val="3366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 name="スライド番号プレースホルダー 3">
            <a:extLst>
              <a:ext uri="{FF2B5EF4-FFF2-40B4-BE49-F238E27FC236}">
                <a16:creationId xmlns:a16="http://schemas.microsoft.com/office/drawing/2014/main" id="{DFA0A54B-B5F1-4452-AD87-9D57F1092D6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5</a:t>
            </a:fld>
            <a:endParaRPr dirty="0"/>
          </a:p>
        </p:txBody>
      </p:sp>
      <p:sp>
        <p:nvSpPr>
          <p:cNvPr id="5" name="タイトル 4">
            <a:extLst>
              <a:ext uri="{FF2B5EF4-FFF2-40B4-BE49-F238E27FC236}">
                <a16:creationId xmlns:a16="http://schemas.microsoft.com/office/drawing/2014/main" id="{DDE471D8-72CC-4D20-A7A9-FC7BCB15C3E2}"/>
              </a:ext>
            </a:extLst>
          </p:cNvPr>
          <p:cNvSpPr>
            <a:spLocks noGrp="1"/>
          </p:cNvSpPr>
          <p:nvPr>
            <p:ph type="title"/>
          </p:nvPr>
        </p:nvSpPr>
        <p:spPr>
          <a:xfrm>
            <a:off x="992188" y="1317948"/>
            <a:ext cx="7772400" cy="511233"/>
          </a:xfrm>
        </p:spPr>
        <p:txBody>
          <a:bodyPr/>
          <a:lstStyle/>
          <a:p>
            <a:r>
              <a:rPr kumimoji="1" lang="en-US" altLang="ja-JP" sz="2400" b="1" dirty="0">
                <a:latin typeface="+mn-lt"/>
              </a:rPr>
              <a:t>1.2 Ranging and localization between </a:t>
            </a:r>
            <a:r>
              <a:rPr lang="en-US" altLang="ja-JP" sz="2400" b="1" dirty="0">
                <a:latin typeface="+mn-lt"/>
              </a:rPr>
              <a:t>vehicle and human bodies by 15.6ma HBAN and VBAN</a:t>
            </a:r>
            <a:endParaRPr kumimoji="1" lang="ja-JP" altLang="en-US" sz="2400" b="1" dirty="0">
              <a:latin typeface="+mn-lt"/>
            </a:endParaRPr>
          </a:p>
        </p:txBody>
      </p:sp>
      <p:grpSp>
        <p:nvGrpSpPr>
          <p:cNvPr id="103" name="グループ化 102">
            <a:extLst>
              <a:ext uri="{FF2B5EF4-FFF2-40B4-BE49-F238E27FC236}">
                <a16:creationId xmlns:a16="http://schemas.microsoft.com/office/drawing/2014/main" id="{A3B4F211-13F6-F522-F98F-CBF06AC0AC46}"/>
              </a:ext>
            </a:extLst>
          </p:cNvPr>
          <p:cNvGrpSpPr/>
          <p:nvPr/>
        </p:nvGrpSpPr>
        <p:grpSpPr>
          <a:xfrm>
            <a:off x="3437609" y="2750693"/>
            <a:ext cx="5380855" cy="2042941"/>
            <a:chOff x="914400" y="1593575"/>
            <a:chExt cx="7599285" cy="2885209"/>
          </a:xfrm>
        </p:grpSpPr>
        <p:cxnSp>
          <p:nvCxnSpPr>
            <p:cNvPr id="104" name="直線コネクタ 103">
              <a:extLst>
                <a:ext uri="{FF2B5EF4-FFF2-40B4-BE49-F238E27FC236}">
                  <a16:creationId xmlns:a16="http://schemas.microsoft.com/office/drawing/2014/main" id="{7309A7B7-461F-11B4-2611-59D9D373C13E}"/>
                </a:ext>
              </a:extLst>
            </p:cNvPr>
            <p:cNvCxnSpPr/>
            <p:nvPr/>
          </p:nvCxnSpPr>
          <p:spPr>
            <a:xfrm flipV="1">
              <a:off x="955088" y="2654425"/>
              <a:ext cx="115409" cy="949911"/>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18C42B2A-B551-BC20-2C6A-EB88FD1203E2}"/>
                </a:ext>
              </a:extLst>
            </p:cNvPr>
            <p:cNvCxnSpPr>
              <a:cxnSpLocks/>
            </p:cNvCxnSpPr>
            <p:nvPr/>
          </p:nvCxnSpPr>
          <p:spPr>
            <a:xfrm flipV="1">
              <a:off x="1070497" y="2590060"/>
              <a:ext cx="1796990" cy="72234"/>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D6FF229A-05F7-1413-E6C6-9CE559E671B3}"/>
                </a:ext>
              </a:extLst>
            </p:cNvPr>
            <p:cNvCxnSpPr>
              <a:cxnSpLocks/>
            </p:cNvCxnSpPr>
            <p:nvPr/>
          </p:nvCxnSpPr>
          <p:spPr>
            <a:xfrm flipV="1">
              <a:off x="2876365" y="1610221"/>
              <a:ext cx="580008" cy="963564"/>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2EDAF530-7DCA-18C0-CFEC-AC1F48F7FB82}"/>
                </a:ext>
              </a:extLst>
            </p:cNvPr>
            <p:cNvCxnSpPr>
              <a:cxnSpLocks/>
            </p:cNvCxnSpPr>
            <p:nvPr/>
          </p:nvCxnSpPr>
          <p:spPr>
            <a:xfrm>
              <a:off x="3456373" y="1593575"/>
              <a:ext cx="2701771" cy="0"/>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C713B085-E9D1-8E78-0E6C-D539A0530F90}"/>
                </a:ext>
              </a:extLst>
            </p:cNvPr>
            <p:cNvCxnSpPr>
              <a:cxnSpLocks/>
            </p:cNvCxnSpPr>
            <p:nvPr/>
          </p:nvCxnSpPr>
          <p:spPr>
            <a:xfrm flipH="1" flipV="1">
              <a:off x="6158144" y="1593576"/>
              <a:ext cx="695417" cy="824183"/>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CE8DC9C0-2E3F-8823-1D54-451A01CA4B18}"/>
                </a:ext>
              </a:extLst>
            </p:cNvPr>
            <p:cNvCxnSpPr>
              <a:cxnSpLocks/>
            </p:cNvCxnSpPr>
            <p:nvPr/>
          </p:nvCxnSpPr>
          <p:spPr>
            <a:xfrm>
              <a:off x="6853561" y="2388127"/>
              <a:ext cx="1358284" cy="93181"/>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61BB91DB-0F90-9AFC-5CA3-E795B1381F18}"/>
                </a:ext>
              </a:extLst>
            </p:cNvPr>
            <p:cNvCxnSpPr>
              <a:cxnSpLocks/>
            </p:cNvCxnSpPr>
            <p:nvPr/>
          </p:nvCxnSpPr>
          <p:spPr>
            <a:xfrm>
              <a:off x="8211845" y="2477683"/>
              <a:ext cx="301840" cy="1064507"/>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08FA23F9-9029-97A3-DE12-ED36472F5D7C}"/>
                </a:ext>
              </a:extLst>
            </p:cNvPr>
            <p:cNvCxnSpPr>
              <a:cxnSpLocks/>
            </p:cNvCxnSpPr>
            <p:nvPr/>
          </p:nvCxnSpPr>
          <p:spPr>
            <a:xfrm flipV="1">
              <a:off x="914400" y="3542190"/>
              <a:ext cx="7599285" cy="86210"/>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12" name="楕円 111">
              <a:extLst>
                <a:ext uri="{FF2B5EF4-FFF2-40B4-BE49-F238E27FC236}">
                  <a16:creationId xmlns:a16="http://schemas.microsoft.com/office/drawing/2014/main" id="{D074DF66-0C6E-6AD5-45D9-70C2FF1B6A41}"/>
                </a:ext>
              </a:extLst>
            </p:cNvPr>
            <p:cNvSpPr/>
            <p:nvPr/>
          </p:nvSpPr>
          <p:spPr>
            <a:xfrm>
              <a:off x="1396014" y="3315810"/>
              <a:ext cx="1322772" cy="1162974"/>
            </a:xfrm>
            <a:prstGeom prst="ellipse">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3" name="楕円 112">
              <a:extLst>
                <a:ext uri="{FF2B5EF4-FFF2-40B4-BE49-F238E27FC236}">
                  <a16:creationId xmlns:a16="http://schemas.microsoft.com/office/drawing/2014/main" id="{2B38C4CE-855A-A09E-EC53-2BC5CF3B8BC0}"/>
                </a:ext>
              </a:extLst>
            </p:cNvPr>
            <p:cNvSpPr/>
            <p:nvPr/>
          </p:nvSpPr>
          <p:spPr>
            <a:xfrm>
              <a:off x="6505852" y="3121510"/>
              <a:ext cx="1322772" cy="1162974"/>
            </a:xfrm>
            <a:prstGeom prst="ellipse">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pSp>
      <p:sp>
        <p:nvSpPr>
          <p:cNvPr id="116" name="楕円 115">
            <a:extLst>
              <a:ext uri="{FF2B5EF4-FFF2-40B4-BE49-F238E27FC236}">
                <a16:creationId xmlns:a16="http://schemas.microsoft.com/office/drawing/2014/main" id="{E80A5582-B1F8-F512-2F8B-A951249887C3}"/>
              </a:ext>
            </a:extLst>
          </p:cNvPr>
          <p:cNvSpPr/>
          <p:nvPr/>
        </p:nvSpPr>
        <p:spPr>
          <a:xfrm>
            <a:off x="4948079" y="3453616"/>
            <a:ext cx="198797" cy="16474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a:p>
        </p:txBody>
      </p:sp>
      <p:grpSp>
        <p:nvGrpSpPr>
          <p:cNvPr id="117" name="グループ化 116">
            <a:extLst>
              <a:ext uri="{FF2B5EF4-FFF2-40B4-BE49-F238E27FC236}">
                <a16:creationId xmlns:a16="http://schemas.microsoft.com/office/drawing/2014/main" id="{94CA2B42-123C-91B8-D373-EE88490A0930}"/>
              </a:ext>
            </a:extLst>
          </p:cNvPr>
          <p:cNvGrpSpPr/>
          <p:nvPr/>
        </p:nvGrpSpPr>
        <p:grpSpPr>
          <a:xfrm>
            <a:off x="5243640" y="3074420"/>
            <a:ext cx="791286" cy="1260246"/>
            <a:chOff x="3233366" y="3967563"/>
            <a:chExt cx="791286" cy="1260246"/>
          </a:xfrm>
        </p:grpSpPr>
        <p:sp>
          <p:nvSpPr>
            <p:cNvPr id="118" name="楕円 117">
              <a:extLst>
                <a:ext uri="{FF2B5EF4-FFF2-40B4-BE49-F238E27FC236}">
                  <a16:creationId xmlns:a16="http://schemas.microsoft.com/office/drawing/2014/main" id="{F04FEFFE-50AA-DC63-21DA-847709996871}"/>
                </a:ext>
              </a:extLst>
            </p:cNvPr>
            <p:cNvSpPr/>
            <p:nvPr/>
          </p:nvSpPr>
          <p:spPr>
            <a:xfrm>
              <a:off x="3677948" y="3967563"/>
              <a:ext cx="346704" cy="369667"/>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p>
          </p:txBody>
        </p:sp>
        <p:sp>
          <p:nvSpPr>
            <p:cNvPr id="119" name="四角形: 角を丸くする 118">
              <a:extLst>
                <a:ext uri="{FF2B5EF4-FFF2-40B4-BE49-F238E27FC236}">
                  <a16:creationId xmlns:a16="http://schemas.microsoft.com/office/drawing/2014/main" id="{FE0F92CD-102C-01AA-48CD-15F8AD756308}"/>
                </a:ext>
              </a:extLst>
            </p:cNvPr>
            <p:cNvSpPr/>
            <p:nvPr/>
          </p:nvSpPr>
          <p:spPr>
            <a:xfrm rot="862385">
              <a:off x="3621320" y="4342894"/>
              <a:ext cx="220795" cy="519240"/>
            </a:xfrm>
            <a:prstGeom prst="round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400"/>
            </a:p>
          </p:txBody>
        </p:sp>
        <p:sp>
          <p:nvSpPr>
            <p:cNvPr id="120" name="四角形: 角を丸くする 119">
              <a:extLst>
                <a:ext uri="{FF2B5EF4-FFF2-40B4-BE49-F238E27FC236}">
                  <a16:creationId xmlns:a16="http://schemas.microsoft.com/office/drawing/2014/main" id="{FF48B8EA-F107-EC95-F084-21A6807C72C7}"/>
                </a:ext>
              </a:extLst>
            </p:cNvPr>
            <p:cNvSpPr/>
            <p:nvPr/>
          </p:nvSpPr>
          <p:spPr>
            <a:xfrm rot="5400000">
              <a:off x="3415132" y="4533602"/>
              <a:ext cx="220795" cy="519240"/>
            </a:xfrm>
            <a:prstGeom prst="round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400"/>
            </a:p>
          </p:txBody>
        </p:sp>
        <p:sp>
          <p:nvSpPr>
            <p:cNvPr id="121" name="四角形: 角を丸くする 120">
              <a:extLst>
                <a:ext uri="{FF2B5EF4-FFF2-40B4-BE49-F238E27FC236}">
                  <a16:creationId xmlns:a16="http://schemas.microsoft.com/office/drawing/2014/main" id="{1C33D505-8C39-9FD2-6AB2-5D652DB81153}"/>
                </a:ext>
              </a:extLst>
            </p:cNvPr>
            <p:cNvSpPr/>
            <p:nvPr/>
          </p:nvSpPr>
          <p:spPr>
            <a:xfrm rot="827372">
              <a:off x="3233366" y="4708569"/>
              <a:ext cx="220795" cy="519240"/>
            </a:xfrm>
            <a:prstGeom prst="round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400"/>
            </a:p>
          </p:txBody>
        </p:sp>
      </p:grpSp>
      <p:sp>
        <p:nvSpPr>
          <p:cNvPr id="122" name="楕円 121">
            <a:extLst>
              <a:ext uri="{FF2B5EF4-FFF2-40B4-BE49-F238E27FC236}">
                <a16:creationId xmlns:a16="http://schemas.microsoft.com/office/drawing/2014/main" id="{1A6A6708-892D-5B33-51DD-F45796A03EDD}"/>
              </a:ext>
            </a:extLst>
          </p:cNvPr>
          <p:cNvSpPr/>
          <p:nvPr/>
        </p:nvSpPr>
        <p:spPr>
          <a:xfrm>
            <a:off x="5471203" y="3530033"/>
            <a:ext cx="198797" cy="16474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a:p>
        </p:txBody>
      </p:sp>
      <p:sp>
        <p:nvSpPr>
          <p:cNvPr id="123" name="楕円 122">
            <a:extLst>
              <a:ext uri="{FF2B5EF4-FFF2-40B4-BE49-F238E27FC236}">
                <a16:creationId xmlns:a16="http://schemas.microsoft.com/office/drawing/2014/main" id="{D6080655-DBFD-3F16-7760-20C0515E8C9E}"/>
              </a:ext>
            </a:extLst>
          </p:cNvPr>
          <p:cNvSpPr/>
          <p:nvPr/>
        </p:nvSpPr>
        <p:spPr>
          <a:xfrm>
            <a:off x="3334863" y="3874107"/>
            <a:ext cx="198797" cy="16474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a:solidFill>
                <a:srgbClr val="FF00FF"/>
              </a:solidFill>
            </a:endParaRPr>
          </a:p>
        </p:txBody>
      </p:sp>
      <p:pic>
        <p:nvPicPr>
          <p:cNvPr id="124" name="図 123" descr="アイコン&#10;&#10;自動的に生成された説明">
            <a:extLst>
              <a:ext uri="{FF2B5EF4-FFF2-40B4-BE49-F238E27FC236}">
                <a16:creationId xmlns:a16="http://schemas.microsoft.com/office/drawing/2014/main" id="{567C5C7D-417D-0306-7C14-CBF7D6C2A763}"/>
              </a:ext>
            </a:extLst>
          </p:cNvPr>
          <p:cNvPicPr>
            <a:picLocks noChangeAspect="1"/>
          </p:cNvPicPr>
          <p:nvPr/>
        </p:nvPicPr>
        <p:blipFill rotWithShape="1">
          <a:blip r:embed="rId2">
            <a:extLst>
              <a:ext uri="{28A0092B-C50C-407E-A947-70E740481C1C}">
                <a14:useLocalDpi xmlns:a14="http://schemas.microsoft.com/office/drawing/2010/main" val="0"/>
              </a:ext>
            </a:extLst>
          </a:blip>
          <a:srcRect l="6059" t="7408" r="78641" b="52104"/>
          <a:stretch/>
        </p:blipFill>
        <p:spPr>
          <a:xfrm>
            <a:off x="162440" y="2770283"/>
            <a:ext cx="1112320" cy="2207648"/>
          </a:xfrm>
          <a:prstGeom prst="rect">
            <a:avLst/>
          </a:prstGeom>
        </p:spPr>
      </p:pic>
      <p:sp>
        <p:nvSpPr>
          <p:cNvPr id="125" name="楕円 124">
            <a:extLst>
              <a:ext uri="{FF2B5EF4-FFF2-40B4-BE49-F238E27FC236}">
                <a16:creationId xmlns:a16="http://schemas.microsoft.com/office/drawing/2014/main" id="{B0BCBD74-4EB7-7B40-04A8-336333BFEB31}"/>
              </a:ext>
            </a:extLst>
          </p:cNvPr>
          <p:cNvSpPr/>
          <p:nvPr/>
        </p:nvSpPr>
        <p:spPr>
          <a:xfrm>
            <a:off x="1075966" y="3913332"/>
            <a:ext cx="158057" cy="82123"/>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a:p>
        </p:txBody>
      </p:sp>
      <p:cxnSp>
        <p:nvCxnSpPr>
          <p:cNvPr id="130" name="直線矢印コネクタ 129">
            <a:extLst>
              <a:ext uri="{FF2B5EF4-FFF2-40B4-BE49-F238E27FC236}">
                <a16:creationId xmlns:a16="http://schemas.microsoft.com/office/drawing/2014/main" id="{080F38A1-1F55-0E4A-235C-94A84472F9F3}"/>
              </a:ext>
            </a:extLst>
          </p:cNvPr>
          <p:cNvCxnSpPr>
            <a:cxnSpLocks/>
            <a:endCxn id="122" idx="2"/>
          </p:cNvCxnSpPr>
          <p:nvPr/>
        </p:nvCxnSpPr>
        <p:spPr>
          <a:xfrm>
            <a:off x="5160654" y="3524745"/>
            <a:ext cx="310549" cy="87658"/>
          </a:xfrm>
          <a:prstGeom prst="straightConnector1">
            <a:avLst/>
          </a:prstGeom>
          <a:ln w="19050">
            <a:solidFill>
              <a:srgbClr val="0000FF"/>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cxnSp>
        <p:nvCxnSpPr>
          <p:cNvPr id="134" name="直線矢印コネクタ 133">
            <a:extLst>
              <a:ext uri="{FF2B5EF4-FFF2-40B4-BE49-F238E27FC236}">
                <a16:creationId xmlns:a16="http://schemas.microsoft.com/office/drawing/2014/main" id="{F4BF4071-3D19-489F-C185-8F36BEEC0E96}"/>
              </a:ext>
            </a:extLst>
          </p:cNvPr>
          <p:cNvCxnSpPr>
            <a:cxnSpLocks/>
            <a:stCxn id="125" idx="5"/>
            <a:endCxn id="123" idx="2"/>
          </p:cNvCxnSpPr>
          <p:nvPr/>
        </p:nvCxnSpPr>
        <p:spPr>
          <a:xfrm flipV="1">
            <a:off x="1210876" y="3956477"/>
            <a:ext cx="2123987" cy="26951"/>
          </a:xfrm>
          <a:prstGeom prst="straightConnector1">
            <a:avLst/>
          </a:prstGeom>
          <a:ln w="19050">
            <a:solidFill>
              <a:srgbClr val="0000FF"/>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cxnSp>
        <p:nvCxnSpPr>
          <p:cNvPr id="135" name="直線矢印コネクタ 134">
            <a:extLst>
              <a:ext uri="{FF2B5EF4-FFF2-40B4-BE49-F238E27FC236}">
                <a16:creationId xmlns:a16="http://schemas.microsoft.com/office/drawing/2014/main" id="{8BF122DC-1BF8-1506-26E9-6A57EF5B632D}"/>
              </a:ext>
            </a:extLst>
          </p:cNvPr>
          <p:cNvCxnSpPr>
            <a:cxnSpLocks/>
            <a:stCxn id="123" idx="6"/>
            <a:endCxn id="116" idx="3"/>
          </p:cNvCxnSpPr>
          <p:nvPr/>
        </p:nvCxnSpPr>
        <p:spPr>
          <a:xfrm flipV="1">
            <a:off x="3533660" y="3594230"/>
            <a:ext cx="1443532" cy="362247"/>
          </a:xfrm>
          <a:prstGeom prst="straightConnector1">
            <a:avLst/>
          </a:prstGeom>
          <a:ln w="19050">
            <a:solidFill>
              <a:srgbClr val="0000FF"/>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138" name="楕円 137">
            <a:extLst>
              <a:ext uri="{FF2B5EF4-FFF2-40B4-BE49-F238E27FC236}">
                <a16:creationId xmlns:a16="http://schemas.microsoft.com/office/drawing/2014/main" id="{381BB1B0-E740-E29C-1948-33600A76DD2C}"/>
              </a:ext>
            </a:extLst>
          </p:cNvPr>
          <p:cNvSpPr/>
          <p:nvPr/>
        </p:nvSpPr>
        <p:spPr>
          <a:xfrm>
            <a:off x="777129" y="3343348"/>
            <a:ext cx="158057" cy="82123"/>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a:p>
        </p:txBody>
      </p:sp>
      <p:cxnSp>
        <p:nvCxnSpPr>
          <p:cNvPr id="139" name="直線矢印コネクタ 138">
            <a:extLst>
              <a:ext uri="{FF2B5EF4-FFF2-40B4-BE49-F238E27FC236}">
                <a16:creationId xmlns:a16="http://schemas.microsoft.com/office/drawing/2014/main" id="{D008C603-DFCC-6D11-614D-5DEF66E1B82E}"/>
              </a:ext>
            </a:extLst>
          </p:cNvPr>
          <p:cNvCxnSpPr>
            <a:cxnSpLocks/>
            <a:endCxn id="123" idx="0"/>
          </p:cNvCxnSpPr>
          <p:nvPr/>
        </p:nvCxnSpPr>
        <p:spPr>
          <a:xfrm>
            <a:off x="933728" y="3466780"/>
            <a:ext cx="2500534" cy="407327"/>
          </a:xfrm>
          <a:prstGeom prst="straightConnector1">
            <a:avLst/>
          </a:prstGeom>
          <a:ln w="19050">
            <a:solidFill>
              <a:schemeClr val="tx1"/>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 name="日付プレースホルダー 2">
            <a:extLst>
              <a:ext uri="{FF2B5EF4-FFF2-40B4-BE49-F238E27FC236}">
                <a16:creationId xmlns:a16="http://schemas.microsoft.com/office/drawing/2014/main" id="{6014D385-1E2C-3AE4-FE49-1E2E8B64A6BB}"/>
              </a:ext>
            </a:extLst>
          </p:cNvPr>
          <p:cNvSpPr>
            <a:spLocks noGrp="1"/>
          </p:cNvSpPr>
          <p:nvPr>
            <p:ph type="dt" idx="10"/>
          </p:nvPr>
        </p:nvSpPr>
        <p:spPr/>
        <p:txBody>
          <a:bodyPr/>
          <a:lstStyle/>
          <a:p>
            <a:r>
              <a:rPr lang="en-US" altLang="ja-JP"/>
              <a:t>July 2023</a:t>
            </a:r>
            <a:endParaRPr lang="en-US" dirty="0"/>
          </a:p>
        </p:txBody>
      </p:sp>
      <p:sp>
        <p:nvSpPr>
          <p:cNvPr id="11" name="楕円 10">
            <a:extLst>
              <a:ext uri="{FF2B5EF4-FFF2-40B4-BE49-F238E27FC236}">
                <a16:creationId xmlns:a16="http://schemas.microsoft.com/office/drawing/2014/main" id="{B6D28B4B-D0F5-C9CD-3F69-09AB958EA2BF}"/>
              </a:ext>
            </a:extLst>
          </p:cNvPr>
          <p:cNvSpPr/>
          <p:nvPr/>
        </p:nvSpPr>
        <p:spPr>
          <a:xfrm>
            <a:off x="6415197" y="2689237"/>
            <a:ext cx="220735" cy="143825"/>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a:p>
        </p:txBody>
      </p:sp>
      <p:sp>
        <p:nvSpPr>
          <p:cNvPr id="12" name="楕円 11">
            <a:extLst>
              <a:ext uri="{FF2B5EF4-FFF2-40B4-BE49-F238E27FC236}">
                <a16:creationId xmlns:a16="http://schemas.microsoft.com/office/drawing/2014/main" id="{F1C9076D-9ED5-F0A0-8FF3-41EFBA5115A4}"/>
              </a:ext>
            </a:extLst>
          </p:cNvPr>
          <p:cNvSpPr/>
          <p:nvPr/>
        </p:nvSpPr>
        <p:spPr>
          <a:xfrm>
            <a:off x="6151967" y="4174460"/>
            <a:ext cx="220735" cy="143825"/>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a:p>
        </p:txBody>
      </p:sp>
      <p:cxnSp>
        <p:nvCxnSpPr>
          <p:cNvPr id="13" name="直線矢印コネクタ 12">
            <a:extLst>
              <a:ext uri="{FF2B5EF4-FFF2-40B4-BE49-F238E27FC236}">
                <a16:creationId xmlns:a16="http://schemas.microsoft.com/office/drawing/2014/main" id="{1978085F-71E1-2AA0-34D7-3CC0B3C73F04}"/>
              </a:ext>
            </a:extLst>
          </p:cNvPr>
          <p:cNvCxnSpPr>
            <a:cxnSpLocks/>
            <a:stCxn id="12" idx="0"/>
            <a:endCxn id="11" idx="4"/>
          </p:cNvCxnSpPr>
          <p:nvPr/>
        </p:nvCxnSpPr>
        <p:spPr>
          <a:xfrm flipV="1">
            <a:off x="6262335" y="2833062"/>
            <a:ext cx="263230" cy="1341398"/>
          </a:xfrm>
          <a:prstGeom prst="straightConnector1">
            <a:avLst/>
          </a:prstGeom>
          <a:ln w="19050">
            <a:solidFill>
              <a:schemeClr val="tx1"/>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cxnSp>
        <p:nvCxnSpPr>
          <p:cNvPr id="17" name="直線矢印コネクタ 16">
            <a:extLst>
              <a:ext uri="{FF2B5EF4-FFF2-40B4-BE49-F238E27FC236}">
                <a16:creationId xmlns:a16="http://schemas.microsoft.com/office/drawing/2014/main" id="{565A2965-E5AC-A8E0-4010-552CD4281CD8}"/>
              </a:ext>
            </a:extLst>
          </p:cNvPr>
          <p:cNvCxnSpPr>
            <a:cxnSpLocks/>
            <a:endCxn id="11" idx="2"/>
          </p:cNvCxnSpPr>
          <p:nvPr/>
        </p:nvCxnSpPr>
        <p:spPr>
          <a:xfrm flipV="1">
            <a:off x="1026036" y="2761150"/>
            <a:ext cx="5389161" cy="682937"/>
          </a:xfrm>
          <a:prstGeom prst="straightConnector1">
            <a:avLst/>
          </a:prstGeom>
          <a:ln w="19050">
            <a:solidFill>
              <a:schemeClr val="tx1"/>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cxnSp>
        <p:nvCxnSpPr>
          <p:cNvPr id="20" name="直線矢印コネクタ 19">
            <a:extLst>
              <a:ext uri="{FF2B5EF4-FFF2-40B4-BE49-F238E27FC236}">
                <a16:creationId xmlns:a16="http://schemas.microsoft.com/office/drawing/2014/main" id="{70F1A19E-B306-3174-777D-4A07C1F9B734}"/>
              </a:ext>
            </a:extLst>
          </p:cNvPr>
          <p:cNvCxnSpPr>
            <a:cxnSpLocks/>
            <a:stCxn id="125" idx="7"/>
            <a:endCxn id="11" idx="3"/>
          </p:cNvCxnSpPr>
          <p:nvPr/>
        </p:nvCxnSpPr>
        <p:spPr>
          <a:xfrm flipV="1">
            <a:off x="1210876" y="2811999"/>
            <a:ext cx="5236647" cy="1113360"/>
          </a:xfrm>
          <a:prstGeom prst="straightConnector1">
            <a:avLst/>
          </a:prstGeom>
          <a:ln w="19050">
            <a:solidFill>
              <a:srgbClr val="0000FF"/>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cxnSp>
        <p:nvCxnSpPr>
          <p:cNvPr id="23" name="直線矢印コネクタ 22">
            <a:extLst>
              <a:ext uri="{FF2B5EF4-FFF2-40B4-BE49-F238E27FC236}">
                <a16:creationId xmlns:a16="http://schemas.microsoft.com/office/drawing/2014/main" id="{47E8F0E9-D6E9-07C4-2D4A-CDC6BD1450C3}"/>
              </a:ext>
            </a:extLst>
          </p:cNvPr>
          <p:cNvCxnSpPr>
            <a:cxnSpLocks/>
          </p:cNvCxnSpPr>
          <p:nvPr/>
        </p:nvCxnSpPr>
        <p:spPr>
          <a:xfrm>
            <a:off x="1181905" y="4070242"/>
            <a:ext cx="5087189" cy="194753"/>
          </a:xfrm>
          <a:prstGeom prst="straightConnector1">
            <a:avLst/>
          </a:prstGeom>
          <a:ln w="19050">
            <a:solidFill>
              <a:srgbClr val="0000FF">
                <a:alpha val="67000"/>
              </a:srgbClr>
            </a:solidFill>
            <a:prstDash val="dash"/>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26" name="テキスト ボックス 25">
            <a:extLst>
              <a:ext uri="{FF2B5EF4-FFF2-40B4-BE49-F238E27FC236}">
                <a16:creationId xmlns:a16="http://schemas.microsoft.com/office/drawing/2014/main" id="{E9593D4E-1384-9A01-F343-096786F6B74A}"/>
              </a:ext>
            </a:extLst>
          </p:cNvPr>
          <p:cNvSpPr txBox="1"/>
          <p:nvPr/>
        </p:nvSpPr>
        <p:spPr>
          <a:xfrm>
            <a:off x="1360152" y="4614423"/>
            <a:ext cx="1571625" cy="307777"/>
          </a:xfrm>
          <a:prstGeom prst="rect">
            <a:avLst/>
          </a:prstGeom>
          <a:noFill/>
        </p:spPr>
        <p:txBody>
          <a:bodyPr wrap="square" rtlCol="0">
            <a:spAutoFit/>
          </a:bodyPr>
          <a:lstStyle/>
          <a:p>
            <a:r>
              <a:rPr kumimoji="1" lang="en-US" altLang="ja-JP" sz="1400" dirty="0">
                <a:solidFill>
                  <a:srgbClr val="FF00FF"/>
                </a:solidFill>
              </a:rPr>
              <a:t>localization</a:t>
            </a:r>
            <a:endParaRPr kumimoji="1" lang="ja-JP" altLang="en-US" sz="1400" dirty="0">
              <a:solidFill>
                <a:srgbClr val="FF00FF"/>
              </a:solidFill>
            </a:endParaRPr>
          </a:p>
        </p:txBody>
      </p:sp>
      <p:sp>
        <p:nvSpPr>
          <p:cNvPr id="27" name="テキスト ボックス 26">
            <a:extLst>
              <a:ext uri="{FF2B5EF4-FFF2-40B4-BE49-F238E27FC236}">
                <a16:creationId xmlns:a16="http://schemas.microsoft.com/office/drawing/2014/main" id="{6DA5D145-3A24-9247-3286-76302ED8DA2F}"/>
              </a:ext>
            </a:extLst>
          </p:cNvPr>
          <p:cNvSpPr txBox="1"/>
          <p:nvPr/>
        </p:nvSpPr>
        <p:spPr>
          <a:xfrm>
            <a:off x="2390426" y="3341477"/>
            <a:ext cx="1571625" cy="307777"/>
          </a:xfrm>
          <a:prstGeom prst="rect">
            <a:avLst/>
          </a:prstGeom>
          <a:noFill/>
        </p:spPr>
        <p:txBody>
          <a:bodyPr wrap="square" rtlCol="0">
            <a:spAutoFit/>
          </a:bodyPr>
          <a:lstStyle/>
          <a:p>
            <a:r>
              <a:rPr kumimoji="1" lang="en-US" altLang="ja-JP" sz="1400" dirty="0">
                <a:solidFill>
                  <a:srgbClr val="3366FF"/>
                </a:solidFill>
              </a:rPr>
              <a:t>ranging</a:t>
            </a:r>
            <a:endParaRPr kumimoji="1" lang="ja-JP" altLang="en-US" sz="1400" dirty="0">
              <a:solidFill>
                <a:srgbClr val="3366FF"/>
              </a:solidFill>
            </a:endParaRPr>
          </a:p>
        </p:txBody>
      </p:sp>
      <p:sp>
        <p:nvSpPr>
          <p:cNvPr id="28" name="テキスト ボックス 27">
            <a:extLst>
              <a:ext uri="{FF2B5EF4-FFF2-40B4-BE49-F238E27FC236}">
                <a16:creationId xmlns:a16="http://schemas.microsoft.com/office/drawing/2014/main" id="{D799A631-F3B6-0CD1-511B-48567AEBA6A3}"/>
              </a:ext>
            </a:extLst>
          </p:cNvPr>
          <p:cNvSpPr txBox="1"/>
          <p:nvPr/>
        </p:nvSpPr>
        <p:spPr>
          <a:xfrm>
            <a:off x="2005775" y="3736059"/>
            <a:ext cx="1571625" cy="307777"/>
          </a:xfrm>
          <a:prstGeom prst="rect">
            <a:avLst/>
          </a:prstGeom>
          <a:noFill/>
        </p:spPr>
        <p:txBody>
          <a:bodyPr wrap="square" rtlCol="0">
            <a:spAutoFit/>
          </a:bodyPr>
          <a:lstStyle/>
          <a:p>
            <a:r>
              <a:rPr kumimoji="1" lang="en-US" altLang="ja-JP" sz="1400" dirty="0">
                <a:solidFill>
                  <a:srgbClr val="3366FF"/>
                </a:solidFill>
              </a:rPr>
              <a:t>ranging</a:t>
            </a:r>
            <a:endParaRPr kumimoji="1" lang="ja-JP" altLang="en-US" sz="1400" dirty="0">
              <a:solidFill>
                <a:srgbClr val="3366FF"/>
              </a:solidFill>
            </a:endParaRPr>
          </a:p>
        </p:txBody>
      </p:sp>
      <p:sp>
        <p:nvSpPr>
          <p:cNvPr id="29" name="テキスト ボックス 28">
            <a:extLst>
              <a:ext uri="{FF2B5EF4-FFF2-40B4-BE49-F238E27FC236}">
                <a16:creationId xmlns:a16="http://schemas.microsoft.com/office/drawing/2014/main" id="{3C6D1863-EC67-A0D0-C1F9-09EC8E85DA5A}"/>
              </a:ext>
            </a:extLst>
          </p:cNvPr>
          <p:cNvSpPr txBox="1"/>
          <p:nvPr/>
        </p:nvSpPr>
        <p:spPr>
          <a:xfrm>
            <a:off x="2611536" y="4135962"/>
            <a:ext cx="1571625" cy="307777"/>
          </a:xfrm>
          <a:prstGeom prst="rect">
            <a:avLst/>
          </a:prstGeom>
          <a:noFill/>
          <a:ln>
            <a:noFill/>
          </a:ln>
        </p:spPr>
        <p:txBody>
          <a:bodyPr wrap="square" rtlCol="0">
            <a:spAutoFit/>
          </a:bodyPr>
          <a:lstStyle/>
          <a:p>
            <a:r>
              <a:rPr kumimoji="1" lang="en-US" altLang="ja-JP" sz="1400" dirty="0">
                <a:solidFill>
                  <a:srgbClr val="3366FF"/>
                </a:solidFill>
              </a:rPr>
              <a:t>ranging</a:t>
            </a:r>
            <a:endParaRPr kumimoji="1" lang="ja-JP" altLang="en-US" sz="1400" dirty="0">
              <a:solidFill>
                <a:srgbClr val="3366FF"/>
              </a:solidFill>
            </a:endParaRPr>
          </a:p>
        </p:txBody>
      </p:sp>
      <p:sp>
        <p:nvSpPr>
          <p:cNvPr id="31" name="テキスト ボックス 30">
            <a:extLst>
              <a:ext uri="{FF2B5EF4-FFF2-40B4-BE49-F238E27FC236}">
                <a16:creationId xmlns:a16="http://schemas.microsoft.com/office/drawing/2014/main" id="{8A41F6B2-FCEC-4C08-3F76-50E50E59C777}"/>
              </a:ext>
            </a:extLst>
          </p:cNvPr>
          <p:cNvSpPr txBox="1"/>
          <p:nvPr/>
        </p:nvSpPr>
        <p:spPr>
          <a:xfrm>
            <a:off x="2554333" y="3030251"/>
            <a:ext cx="1571625" cy="307777"/>
          </a:xfrm>
          <a:prstGeom prst="rect">
            <a:avLst/>
          </a:prstGeom>
          <a:noFill/>
        </p:spPr>
        <p:txBody>
          <a:bodyPr wrap="square" rtlCol="0">
            <a:spAutoFit/>
          </a:bodyPr>
          <a:lstStyle/>
          <a:p>
            <a:r>
              <a:rPr kumimoji="1" lang="en-US" altLang="ja-JP" sz="1400" dirty="0"/>
              <a:t>ranging</a:t>
            </a:r>
            <a:endParaRPr kumimoji="1" lang="ja-JP" altLang="en-US" sz="1400" dirty="0"/>
          </a:p>
        </p:txBody>
      </p:sp>
      <p:sp>
        <p:nvSpPr>
          <p:cNvPr id="32" name="フッター プレースホルダー 31">
            <a:extLst>
              <a:ext uri="{FF2B5EF4-FFF2-40B4-BE49-F238E27FC236}">
                <a16:creationId xmlns:a16="http://schemas.microsoft.com/office/drawing/2014/main" id="{E371A7E3-C69C-843B-A767-D380F9148E94}"/>
              </a:ext>
            </a:extLst>
          </p:cNvPr>
          <p:cNvSpPr>
            <a:spLocks noGrp="1"/>
          </p:cNvSpPr>
          <p:nvPr>
            <p:ph type="ftr" idx="11"/>
          </p:nvPr>
        </p:nvSpPr>
        <p:spPr/>
        <p:txBody>
          <a:bodyPr/>
          <a:lstStyle/>
          <a:p>
            <a:endParaRPr lang="ja-JP" altLang="en-US" dirty="0"/>
          </a:p>
        </p:txBody>
      </p:sp>
    </p:spTree>
    <p:extLst>
      <p:ext uri="{BB962C8B-B14F-4D97-AF65-F5344CB8AC3E}">
        <p14:creationId xmlns:p14="http://schemas.microsoft.com/office/powerpoint/2010/main" val="306425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684483" y="1589466"/>
            <a:ext cx="7772400" cy="4874377"/>
          </a:xfrm>
        </p:spPr>
        <p:txBody>
          <a:bodyPr/>
          <a:lstStyle/>
          <a:p>
            <a:pPr marL="457200" indent="-457200"/>
            <a:r>
              <a:rPr lang="en-US" altLang="ja-JP" sz="2000" dirty="0"/>
              <a:t>15.6ma PHY uses IR-UWB which can perform two way ranging(TWR) by exchanging time data packets between BAN coordinators.</a:t>
            </a:r>
          </a:p>
          <a:p>
            <a:pPr marL="457200" indent="-457200"/>
            <a:r>
              <a:rPr lang="en-US" altLang="ja-JP" sz="2000" dirty="0"/>
              <a:t>MAC of 15.6ma uses hybrid contention free and contention access period in a superframe. TWR in cases of moving BAN coordinators can be perform in contention free period while TWR in case of fixed locations of BAN coordinators may be done in either contention free or contention access period.</a:t>
            </a:r>
          </a:p>
          <a:p>
            <a:pPr marL="457200" indent="-457200"/>
            <a:r>
              <a:rPr lang="en-US" altLang="ja-JP" sz="2000" dirty="0"/>
              <a:t>This means ranging can be performed under MAC for data transmission and no need for different MAC for ranging. </a:t>
            </a:r>
          </a:p>
          <a:p>
            <a:pPr marL="457200" indent="-457200"/>
            <a:r>
              <a:rPr lang="en-US" altLang="ja-JP" sz="2000" dirty="0"/>
              <a:t>In case of more than two BANs coexisting environment, combination of ranging achieves three dimensional localization.</a:t>
            </a:r>
          </a:p>
          <a:p>
            <a:pPr marL="457200" indent="-457200"/>
            <a:r>
              <a:rPr lang="en-US" altLang="ja-JP" sz="2000" dirty="0"/>
              <a:t>However, ranging performance must be proceeded in multiple BAN coexisting environment with interference mitigation in PHY and contention avoidance in MAC.</a:t>
            </a:r>
          </a:p>
          <a:p>
            <a:pPr marL="457200" indent="-457200"/>
            <a:endParaRPr lang="en-US" altLang="ja-JP" sz="2000" dirty="0"/>
          </a:p>
          <a:p>
            <a:pPr marL="457200" indent="-457200"/>
            <a:endParaRPr lang="en-US" altLang="ja-JP" sz="2000" dirty="0"/>
          </a:p>
          <a:p>
            <a:pPr marL="0" indent="0">
              <a:buNone/>
            </a:pPr>
            <a:endParaRPr lang="en-US" altLang="ja-JP" sz="2800" dirty="0"/>
          </a:p>
        </p:txBody>
      </p:sp>
      <p:sp>
        <p:nvSpPr>
          <p:cNvPr id="3" name="タイトル 2"/>
          <p:cNvSpPr>
            <a:spLocks noGrp="1"/>
          </p:cNvSpPr>
          <p:nvPr>
            <p:ph type="title"/>
          </p:nvPr>
        </p:nvSpPr>
        <p:spPr/>
        <p:txBody>
          <a:bodyPr/>
          <a:lstStyle/>
          <a:p>
            <a:r>
              <a:rPr lang="en-US" altLang="ja-JP" sz="4000" b="1" dirty="0"/>
              <a:t>2.</a:t>
            </a:r>
            <a:r>
              <a:rPr kumimoji="1" lang="en-US" altLang="ja-JP" sz="4000" b="1" dirty="0"/>
              <a:t> Feasibility of Ranging in 15.6ma</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174306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796100" y="1988713"/>
            <a:ext cx="7772400" cy="4114800"/>
          </a:xfrm>
        </p:spPr>
        <p:txBody>
          <a:bodyPr/>
          <a:lstStyle/>
          <a:p>
            <a:pPr marL="457200" indent="-457200"/>
            <a:r>
              <a:rPr lang="en-US" altLang="ja-JP" sz="2000" dirty="0"/>
              <a:t>According to technical requirement document(TRD), 15.6ma must have functionality of two way ranging(TWR) by exchanging time data packets between BAN coordinators.</a:t>
            </a:r>
          </a:p>
          <a:p>
            <a:pPr marL="457200" indent="-457200"/>
            <a:r>
              <a:rPr lang="en-US" altLang="ja-JP" sz="2000" dirty="0"/>
              <a:t>Using data transmission MAC of 15.6ma, TWR can be implemented in contention free and contention access periods in moving and fixed BAN coordinators.</a:t>
            </a:r>
          </a:p>
          <a:p>
            <a:pPr marL="457200" indent="-457200"/>
            <a:r>
              <a:rPr lang="en-US" altLang="ja-JP" sz="2000" dirty="0"/>
              <a:t>This means ranging can be performed under MAC for data transmission and no need for different MAC for ranging. </a:t>
            </a:r>
          </a:p>
          <a:p>
            <a:pPr marL="457200" indent="-457200"/>
            <a:r>
              <a:rPr lang="en-US" altLang="ja-JP" sz="2000" dirty="0"/>
              <a:t>Dependable ranging must be proceeded in multiple BANs and other classes of coexistence by introducing technologies in PHY and MAC to mitigate interference and avoiding packet contention.</a:t>
            </a:r>
          </a:p>
          <a:p>
            <a:pPr marL="0" indent="0">
              <a:buNone/>
            </a:pPr>
            <a:endParaRPr lang="en-US" altLang="ja-JP" sz="2800" dirty="0"/>
          </a:p>
        </p:txBody>
      </p:sp>
      <p:sp>
        <p:nvSpPr>
          <p:cNvPr id="3" name="タイトル 2"/>
          <p:cNvSpPr>
            <a:spLocks noGrp="1"/>
          </p:cNvSpPr>
          <p:nvPr>
            <p:ph type="title"/>
          </p:nvPr>
        </p:nvSpPr>
        <p:spPr/>
        <p:txBody>
          <a:bodyPr/>
          <a:lstStyle/>
          <a:p>
            <a:r>
              <a:rPr lang="en-US" altLang="ja-JP" sz="4000" b="1" dirty="0"/>
              <a:t>3.</a:t>
            </a:r>
            <a:r>
              <a:rPr kumimoji="1" lang="en-US" altLang="ja-JP" sz="4000" b="1" dirty="0"/>
              <a:t> Summary of Ranging in 15.6ma</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2023</a:t>
            </a:r>
            <a:endParaRPr lang="en-US" altLang="ja-JP" dirty="0"/>
          </a:p>
        </p:txBody>
      </p:sp>
    </p:spTree>
    <p:extLst>
      <p:ext uri="{BB962C8B-B14F-4D97-AF65-F5344CB8AC3E}">
        <p14:creationId xmlns:p14="http://schemas.microsoft.com/office/powerpoint/2010/main" val="3109835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73087</TotalTime>
  <Words>861</Words>
  <Application>Microsoft Office PowerPoint</Application>
  <PresentationFormat>画面に合わせる (4:3)</PresentationFormat>
  <Paragraphs>80</Paragraphs>
  <Slides>8</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Arial</vt:lpstr>
      <vt:lpstr>Times New Roman</vt:lpstr>
      <vt:lpstr>IEEE-P802_15</vt:lpstr>
      <vt:lpstr>PowerPoint プレゼンテーション</vt:lpstr>
      <vt:lpstr>Ranging functionality of 15.6ma (Revision of IEEE802.15.6-2012)  In Personal and Virtual Hybrid Plenary Session Berlin, Germany, USA July 12th, 2023  Ryuji Kohno Yokohama National University(YNU), YRP International Alliance Institute(YRP-IAI)</vt:lpstr>
      <vt:lpstr>1. Necessity of Ranging in 15.6ma</vt:lpstr>
      <vt:lpstr>1.1 Use cases of overlaid multiple BANs and moving BANs</vt:lpstr>
      <vt:lpstr>1.2 Ranging and localization between vehicle and human bodies by 15.6ma HBAN and VBAN</vt:lpstr>
      <vt:lpstr>2. Feasibility of Ranging in 15.6ma</vt:lpstr>
      <vt:lpstr>3. Summary of Ranging in 15.6ma</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137</cp:revision>
  <cp:lastPrinted>2022-07-06T15:32:43Z</cp:lastPrinted>
  <dcterms:created xsi:type="dcterms:W3CDTF">2020-12-17T10:56:09Z</dcterms:created>
  <dcterms:modified xsi:type="dcterms:W3CDTF">2023-07-12T15:08:55Z</dcterms:modified>
</cp:coreProperties>
</file>