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57" r:id="rId2"/>
    <p:sldId id="300" r:id="rId3"/>
    <p:sldId id="595" r:id="rId4"/>
    <p:sldId id="693" r:id="rId5"/>
    <p:sldId id="751" r:id="rId6"/>
    <p:sldId id="560" r:id="rId7"/>
    <p:sldId id="674" r:id="rId8"/>
    <p:sldId id="767" r:id="rId9"/>
    <p:sldId id="757" r:id="rId10"/>
    <p:sldId id="776" r:id="rId11"/>
    <p:sldId id="593" r:id="rId12"/>
    <p:sldId id="327" r:id="rId13"/>
    <p:sldId id="482" r:id="rId14"/>
    <p:sldId id="749" r:id="rId15"/>
    <p:sldId id="596" r:id="rId16"/>
    <p:sldId id="590" r:id="rId17"/>
    <p:sldId id="694" r:id="rId1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784" autoAdjust="0"/>
  </p:normalViewPr>
  <p:slideViewPr>
    <p:cSldViewPr>
      <p:cViewPr varScale="1">
        <p:scale>
          <a:sx n="52" d="100"/>
          <a:sy n="52" d="100"/>
        </p:scale>
        <p:origin x="1694" y="1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1" d="100"/>
          <a:sy n="51" d="100"/>
        </p:scale>
        <p:origin x="2694" y="3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A382B7D-C49D-4A71-807E-2F43C648CD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235239C2-C076-49B8-99A6-F8CEA981DF4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C3776E-84FE-4DE5-B9CC-6C037255D337}" type="datetimeFigureOut">
              <a:rPr kumimoji="1" lang="ja-JP" altLang="en-US" smtClean="0"/>
              <a:t>2023/7/11</a:t>
            </a:fld>
            <a:endParaRPr kumimoji="1" lang="ja-JP" altLang="en-US"/>
          </a:p>
        </p:txBody>
      </p:sp>
      <p:sp>
        <p:nvSpPr>
          <p:cNvPr id="4" name="フッター プレースホルダー 3">
            <a:extLst>
              <a:ext uri="{FF2B5EF4-FFF2-40B4-BE49-F238E27FC236}">
                <a16:creationId xmlns:a16="http://schemas.microsoft.com/office/drawing/2014/main" id="{D11F2CD8-9D39-4CDF-B19A-DBC38B73302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7D17C07-F6E6-4B74-8B98-A2B07F316F0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CE562B-7EFA-43C7-891E-8B17A5EBDB48}" type="slidenum">
              <a:rPr kumimoji="1" lang="ja-JP" altLang="en-US" smtClean="0"/>
              <a:t>‹#›</a:t>
            </a:fld>
            <a:endParaRPr kumimoji="1" lang="ja-JP" altLang="en-US"/>
          </a:p>
        </p:txBody>
      </p:sp>
    </p:spTree>
    <p:extLst>
      <p:ext uri="{BB962C8B-B14F-4D97-AF65-F5344CB8AC3E}">
        <p14:creationId xmlns:p14="http://schemas.microsoft.com/office/powerpoint/2010/main" val="2349742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504D60-04A7-4FD1-A50C-0611B71A0DF0}" type="datetimeFigureOut">
              <a:rPr kumimoji="1" lang="ja-JP" altLang="en-US" smtClean="0"/>
              <a:t>2023/7/11</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61DE7-94E4-4B6C-893E-B16DAA432C04}" type="slidenum">
              <a:rPr kumimoji="1" lang="ja-JP" altLang="en-US" smtClean="0"/>
              <a:t>‹#›</a:t>
            </a:fld>
            <a:endParaRPr kumimoji="1" lang="ja-JP" altLang="en-US"/>
          </a:p>
        </p:txBody>
      </p:sp>
    </p:spTree>
    <p:extLst>
      <p:ext uri="{BB962C8B-B14F-4D97-AF65-F5344CB8AC3E}">
        <p14:creationId xmlns:p14="http://schemas.microsoft.com/office/powerpoint/2010/main" val="12395777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hdr" sz="quarter"/>
          </p:nvPr>
        </p:nvSpPr>
        <p:spPr>
          <a:ln/>
        </p:spPr>
        <p:txBody>
          <a:bodyPr/>
          <a:lstStyle/>
          <a:p>
            <a:r>
              <a:rPr lang="en-US">
                <a:solidFill>
                  <a:prstClr val="black"/>
                </a:solidFill>
              </a:rPr>
              <a:t>September 2009doc.: IEEE 802.15-09-0117-00-0007</a:t>
            </a:r>
          </a:p>
        </p:txBody>
      </p:sp>
      <p:sp>
        <p:nvSpPr>
          <p:cNvPr id="9" name="Rectangle 3"/>
          <p:cNvSpPr>
            <a:spLocks noGrp="1" noChangeArrowheads="1"/>
          </p:cNvSpPr>
          <p:nvPr>
            <p:ph type="dt" idx="1"/>
          </p:nvPr>
        </p:nvSpPr>
        <p:spPr>
          <a:ln/>
        </p:spPr>
        <p:txBody>
          <a:bodyPr/>
          <a:lstStyle/>
          <a:p>
            <a:fld id="{DDEB5ECF-DBF0-4B00-A34B-6D739605B8EB}" type="datetime1">
              <a:rPr lang="en-US">
                <a:solidFill>
                  <a:prstClr val="black"/>
                </a:solidFill>
              </a:rPr>
              <a:pPr/>
              <a:t>7/11/2023</a:t>
            </a:fld>
            <a:r>
              <a:rPr lang="en-US">
                <a:solidFill>
                  <a:prstClr val="black"/>
                </a:solidFill>
              </a:rPr>
              <a:t>&lt;month year&gt;</a:t>
            </a:r>
          </a:p>
        </p:txBody>
      </p:sp>
      <p:sp>
        <p:nvSpPr>
          <p:cNvPr id="24578" name="Slide Image Placeholder 1"/>
          <p:cNvSpPr>
            <a:spLocks noGrp="1" noRot="1" noChangeAspect="1" noTextEdit="1"/>
          </p:cNvSpPr>
          <p:nvPr>
            <p:ph type="sldImg"/>
          </p:nvPr>
        </p:nvSpPr>
        <p:spPr>
          <a:xfrm>
            <a:off x="1150938" y="692150"/>
            <a:ext cx="4556125" cy="3416300"/>
          </a:xfrm>
          <a:ln/>
        </p:spPr>
      </p:sp>
      <p:sp>
        <p:nvSpPr>
          <p:cNvPr id="24579" name="Notes Placeholder 2"/>
          <p:cNvSpPr>
            <a:spLocks noGrp="1"/>
          </p:cNvSpPr>
          <p:nvPr>
            <p:ph type="body" idx="1"/>
          </p:nvPr>
        </p:nvSpPr>
        <p:spPr/>
        <p:txBody>
          <a:bodyPr/>
          <a:lstStyle/>
          <a:p>
            <a:endParaRPr lang="en-US"/>
          </a:p>
        </p:txBody>
      </p:sp>
      <p:sp>
        <p:nvSpPr>
          <p:cNvPr id="24580" name="Header Placeholder 3"/>
          <p:cNvSpPr txBox="1">
            <a:spLocks noGrp="1"/>
          </p:cNvSpPr>
          <p:nvPr/>
        </p:nvSpPr>
        <p:spPr bwMode="auto">
          <a:xfrm>
            <a:off x="3429000" y="90607"/>
            <a:ext cx="2782957" cy="215444"/>
          </a:xfrm>
          <a:prstGeom prst="rect">
            <a:avLst/>
          </a:prstGeom>
          <a:noFill/>
          <a:ln w="9525">
            <a:noFill/>
            <a:miter lim="800000"/>
            <a:headEnd/>
            <a:tailEnd/>
          </a:ln>
        </p:spPr>
        <p:txBody>
          <a:bodyPr lIns="0" tIns="0" rIns="0" bIns="0" anchor="b">
            <a:spAutoFit/>
          </a:bodyPr>
          <a:lstStyle/>
          <a:p>
            <a:pPr algn="r" defTabSz="897270" eaLnBrk="0" fontAlgn="base" hangingPunct="0">
              <a:spcBef>
                <a:spcPct val="0"/>
              </a:spcBef>
              <a:spcAft>
                <a:spcPct val="0"/>
              </a:spcAft>
            </a:pPr>
            <a:r>
              <a:rPr kumimoji="0" lang="en-US" sz="1400" b="1" dirty="0">
                <a:solidFill>
                  <a:prstClr val="black"/>
                </a:solidFill>
                <a:latin typeface="Times New Roman" pitchFamily="18" charset="0"/>
              </a:rPr>
              <a:t>doc.: IEEE 802.15-09-0117-00-0007</a:t>
            </a:r>
          </a:p>
        </p:txBody>
      </p:sp>
      <p:sp>
        <p:nvSpPr>
          <p:cNvPr id="24581" name="Date Placeholder 4"/>
          <p:cNvSpPr txBox="1">
            <a:spLocks noGrp="1"/>
          </p:cNvSpPr>
          <p:nvPr/>
        </p:nvSpPr>
        <p:spPr bwMode="auto">
          <a:xfrm>
            <a:off x="647600" y="90607"/>
            <a:ext cx="2705306" cy="215444"/>
          </a:xfrm>
          <a:prstGeom prst="rect">
            <a:avLst/>
          </a:prstGeom>
          <a:noFill/>
          <a:ln w="9525">
            <a:noFill/>
            <a:miter lim="800000"/>
            <a:headEnd/>
            <a:tailEnd/>
          </a:ln>
        </p:spPr>
        <p:txBody>
          <a:bodyPr lIns="0" tIns="0" rIns="0" bIns="0" anchor="b">
            <a:spAutoFit/>
          </a:bodyPr>
          <a:lstStyle/>
          <a:p>
            <a:pPr defTabSz="897270" eaLnBrk="0" fontAlgn="base" hangingPunct="0">
              <a:spcBef>
                <a:spcPct val="0"/>
              </a:spcBef>
              <a:spcAft>
                <a:spcPct val="0"/>
              </a:spcAft>
            </a:pPr>
            <a:r>
              <a:rPr kumimoji="0" lang="en-US" sz="1400" b="1" dirty="0">
                <a:solidFill>
                  <a:prstClr val="black"/>
                </a:solidFill>
                <a:latin typeface="Times New Roman" pitchFamily="18" charset="0"/>
              </a:rPr>
              <a:t>&lt;month year&gt;</a:t>
            </a:r>
          </a:p>
        </p:txBody>
      </p:sp>
      <p:sp>
        <p:nvSpPr>
          <p:cNvPr id="24582" name="Footer Placeholder 5"/>
          <p:cNvSpPr>
            <a:spLocks noGrp="1"/>
          </p:cNvSpPr>
          <p:nvPr>
            <p:ph type="ftr" sz="quarter" idx="4"/>
          </p:nvPr>
        </p:nvSpPr>
        <p:spPr>
          <a:noFill/>
        </p:spPr>
        <p:txBody>
          <a:bodyPr/>
          <a:lstStyle/>
          <a:p>
            <a:pPr lvl="4"/>
            <a:r>
              <a:rPr lang="en-US">
                <a:solidFill>
                  <a:prstClr val="black"/>
                </a:solidFill>
              </a:rPr>
              <a:t>&lt;author&gt;, &lt;company&gt;</a:t>
            </a:r>
          </a:p>
        </p:txBody>
      </p:sp>
      <p:sp>
        <p:nvSpPr>
          <p:cNvPr id="24583" name="Slide Number Placeholder 6"/>
          <p:cNvSpPr>
            <a:spLocks noGrp="1"/>
          </p:cNvSpPr>
          <p:nvPr>
            <p:ph type="sldNum" sz="quarter" idx="5"/>
          </p:nvPr>
        </p:nvSpPr>
        <p:spPr>
          <a:noFill/>
        </p:spPr>
        <p:txBody>
          <a:bodyPr/>
          <a:lstStyle/>
          <a:p>
            <a:r>
              <a:rPr lang="en-US">
                <a:solidFill>
                  <a:prstClr val="black"/>
                </a:solidFill>
              </a:rPr>
              <a:t>Page </a:t>
            </a:r>
            <a:fld id="{DE724A62-13E4-4261-84BB-CCFBA250F072}" type="slidenum">
              <a:rPr lang="en-US">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174B578-1585-473D-A88E-F7875DCA9734}" type="slidenum">
              <a:rPr kumimoji="1" lang="ja-JP" altLang="en-US" smtClean="0"/>
              <a:pPr/>
              <a:t>10</a:t>
            </a:fld>
            <a:endParaRPr kumimoji="1" lang="ja-JP" altLang="en-US"/>
          </a:p>
        </p:txBody>
      </p:sp>
    </p:spTree>
    <p:extLst>
      <p:ext uri="{BB962C8B-B14F-4D97-AF65-F5344CB8AC3E}">
        <p14:creationId xmlns:p14="http://schemas.microsoft.com/office/powerpoint/2010/main" val="2717280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11</a:t>
            </a:fld>
            <a:endParaRPr kumimoji="1" lang="ja-JP" altLang="en-US"/>
          </a:p>
        </p:txBody>
      </p:sp>
    </p:spTree>
    <p:extLst>
      <p:ext uri="{BB962C8B-B14F-4D97-AF65-F5344CB8AC3E}">
        <p14:creationId xmlns:p14="http://schemas.microsoft.com/office/powerpoint/2010/main" val="2674933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14</a:t>
            </a:fld>
            <a:endParaRPr kumimoji="1" lang="ja-JP" altLang="en-US"/>
          </a:p>
        </p:txBody>
      </p:sp>
    </p:spTree>
    <p:extLst>
      <p:ext uri="{BB962C8B-B14F-4D97-AF65-F5344CB8AC3E}">
        <p14:creationId xmlns:p14="http://schemas.microsoft.com/office/powerpoint/2010/main" val="2834808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15</a:t>
            </a:fld>
            <a:endParaRPr kumimoji="1" lang="ja-JP" altLang="en-US"/>
          </a:p>
        </p:txBody>
      </p:sp>
    </p:spTree>
    <p:extLst>
      <p:ext uri="{BB962C8B-B14F-4D97-AF65-F5344CB8AC3E}">
        <p14:creationId xmlns:p14="http://schemas.microsoft.com/office/powerpoint/2010/main" val="2616617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16</a:t>
            </a:fld>
            <a:endParaRPr kumimoji="1" lang="ja-JP" altLang="en-US"/>
          </a:p>
        </p:txBody>
      </p:sp>
    </p:spTree>
    <p:extLst>
      <p:ext uri="{BB962C8B-B14F-4D97-AF65-F5344CB8AC3E}">
        <p14:creationId xmlns:p14="http://schemas.microsoft.com/office/powerpoint/2010/main" val="4177968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en-US" altLang="ja-JP" sz="1200" kern="1200" dirty="0">
              <a:solidFill>
                <a:schemeClr val="tx1"/>
              </a:solidFill>
              <a:effectLst/>
              <a:latin typeface="+mn-lt"/>
              <a:ea typeface="+mn-ea"/>
              <a:cs typeface="+mn-cs"/>
            </a:endParaRPr>
          </a:p>
          <a:p>
            <a:pPr marL="0" indent="0">
              <a:buFont typeface="Wingdings" panose="05000000000000000000" pitchFamily="2" charset="2"/>
              <a:buNone/>
            </a:pPr>
            <a:endParaRPr lang="en-US" altLang="ja-JP"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17</a:t>
            </a:fld>
            <a:endParaRPr kumimoji="1" lang="ja-JP" altLang="en-US"/>
          </a:p>
        </p:txBody>
      </p:sp>
    </p:spTree>
    <p:extLst>
      <p:ext uri="{BB962C8B-B14F-4D97-AF65-F5344CB8AC3E}">
        <p14:creationId xmlns:p14="http://schemas.microsoft.com/office/powerpoint/2010/main" val="707848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endParaRPr kumimoji="1" lang="en-US" altLang="ja-JP"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2</a:t>
            </a:fld>
            <a:endParaRPr kumimoji="1" lang="ja-JP" altLang="en-US"/>
          </a:p>
        </p:txBody>
      </p:sp>
    </p:spTree>
    <p:extLst>
      <p:ext uri="{BB962C8B-B14F-4D97-AF65-F5344CB8AC3E}">
        <p14:creationId xmlns:p14="http://schemas.microsoft.com/office/powerpoint/2010/main" val="3451263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SOCCs have attracted attention as error correction codes for code division multiple access (CDMA) using the spread spectrum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Therefore, SOCCs are considered to be compatible with the UWB, as they use a very wide bandwidth</a:t>
            </a:r>
            <a:endParaRPr lang="en-US" altLang="ja-JP"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ja-JP"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3</a:t>
            </a:fld>
            <a:endParaRPr kumimoji="1" lang="ja-JP" altLang="en-US"/>
          </a:p>
        </p:txBody>
      </p:sp>
    </p:spTree>
    <p:extLst>
      <p:ext uri="{BB962C8B-B14F-4D97-AF65-F5344CB8AC3E}">
        <p14:creationId xmlns:p14="http://schemas.microsoft.com/office/powerpoint/2010/main" val="701525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lang="en-US" altLang="ja-JP" dirty="0"/>
                  <a:t>The inner (</a:t>
                </a:r>
                <a:r>
                  <a:rPr lang="en-US" altLang="ja-JP" i="1" dirty="0"/>
                  <a:t>K</a:t>
                </a:r>
                <a:r>
                  <a:rPr lang="en-US" altLang="ja-JP" dirty="0"/>
                  <a:t>- 2) bit memories are mapped into one Walsh sequence of length </a:t>
                </a:r>
                <a14:m>
                  <m:oMath xmlns:m="http://schemas.openxmlformats.org/officeDocument/2006/math">
                    <m:sSup>
                      <m:sSupPr>
                        <m:ctrlPr>
                          <a:rPr lang="ja-JP" altLang="ja-JP" i="1">
                            <a:latin typeface="Cambria Math" panose="02040503050406030204" pitchFamily="18" charset="0"/>
                          </a:rPr>
                        </m:ctrlPr>
                      </m:sSupPr>
                      <m:e>
                        <m:r>
                          <a:rPr lang="en-US" altLang="ja-JP" i="1">
                            <a:latin typeface="Cambria Math" panose="02040503050406030204" pitchFamily="18" charset="0"/>
                          </a:rPr>
                          <m:t>2</m:t>
                        </m:r>
                      </m:e>
                      <m:sup>
                        <m:r>
                          <a:rPr lang="en-US" altLang="ja-JP" i="1">
                            <a:latin typeface="Cambria Math" panose="02040503050406030204" pitchFamily="18" charset="0"/>
                          </a:rPr>
                          <m:t>𝐾</m:t>
                        </m:r>
                        <m:r>
                          <a:rPr lang="en-US" altLang="ja-JP" i="1">
                            <a:latin typeface="Cambria Math" panose="02040503050406030204" pitchFamily="18" charset="0"/>
                          </a:rPr>
                          <m:t>−</m:t>
                        </m:r>
                        <m:r>
                          <a:rPr lang="en-US" altLang="ja-JP">
                            <a:latin typeface="Cambria Math" panose="02040503050406030204" pitchFamily="18" charset="0"/>
                          </a:rPr>
                          <m:t>2</m:t>
                        </m:r>
                      </m:sup>
                    </m:sSup>
                  </m:oMath>
                </a14:m>
                <a:r>
                  <a:rPr lang="en-US" altLang="ja-JP" dirty="0"/>
                  <a:t> (two to the power of K-2)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dirty="0"/>
                  <a:t>The two outer bits are added to each binary number of the selected Walsh sequence by exclusive 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dirty="0"/>
                  <a:t>One divided by </a:t>
                </a:r>
                <a:r>
                  <a:rPr lang="en-US" altLang="ja-JP" dirty="0"/>
                  <a:t>two to the power of K-2</a:t>
                </a:r>
                <a:endParaRPr kumimoji="1" lang="ja-JP" altLang="en-US" dirty="0"/>
              </a:p>
              <a:p>
                <a:pPr marL="171450" indent="-171450">
                  <a:buFont typeface="Arial" panose="020B0604020202020204" pitchFamily="34" charset="0"/>
                  <a:buChar char="•"/>
                </a:pPr>
                <a:endParaRPr lang="en-US" altLang="ja-JP" dirty="0"/>
              </a:p>
            </p:txBody>
          </p:sp>
        </mc:Choice>
        <mc:Fallback xmlns="">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lang="en-US" altLang="ja-JP" dirty="0"/>
                  <a:t>The inner (</a:t>
                </a:r>
                <a:r>
                  <a:rPr lang="en-US" altLang="ja-JP" i="1" dirty="0"/>
                  <a:t>K</a:t>
                </a:r>
                <a:r>
                  <a:rPr lang="en-US" altLang="ja-JP" dirty="0"/>
                  <a:t>- 2) bit memories are mapped into one Walsh sequence of length </a:t>
                </a:r>
                <a:r>
                  <a:rPr lang="en-US" altLang="ja-JP" i="0">
                    <a:latin typeface="Cambria Math" panose="02040503050406030204" pitchFamily="18" charset="0"/>
                  </a:rPr>
                  <a:t>2</a:t>
                </a:r>
                <a:r>
                  <a:rPr lang="ja-JP" altLang="ja-JP" i="0">
                    <a:latin typeface="Cambria Math" panose="02040503050406030204" pitchFamily="18" charset="0"/>
                  </a:rPr>
                  <a:t>^(</a:t>
                </a:r>
                <a:r>
                  <a:rPr lang="en-US" altLang="ja-JP" i="0">
                    <a:latin typeface="Cambria Math" panose="02040503050406030204" pitchFamily="18" charset="0"/>
                  </a:rPr>
                  <a:t>𝐾−2</a:t>
                </a:r>
                <a:r>
                  <a:rPr lang="ja-JP" altLang="ja-JP" i="0">
                    <a:latin typeface="Cambria Math" panose="02040503050406030204" pitchFamily="18" charset="0"/>
                  </a:rPr>
                  <a:t>)</a:t>
                </a:r>
                <a:r>
                  <a:rPr lang="en-US" altLang="ja-JP" dirty="0"/>
                  <a:t> (two to the power of K-2)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dirty="0"/>
                  <a:t>The two outer bits are added to each binary number of the selected Walsh sequence by exclusive 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dirty="0"/>
                  <a:t>One divided by </a:t>
                </a:r>
                <a:r>
                  <a:rPr lang="en-US" altLang="ja-JP" dirty="0"/>
                  <a:t>two to the power of K-2</a:t>
                </a:r>
                <a:endParaRPr kumimoji="1" lang="ja-JP" altLang="en-US" dirty="0"/>
              </a:p>
              <a:p>
                <a:pPr marL="171450" indent="-171450">
                  <a:buFont typeface="Arial" panose="020B0604020202020204" pitchFamily="34" charset="0"/>
                  <a:buChar char="•"/>
                </a:pPr>
                <a:endParaRPr lang="en-US" altLang="ja-JP" dirty="0"/>
              </a:p>
            </p:txBody>
          </p:sp>
        </mc:Fallback>
      </mc:AlternateContent>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4</a:t>
            </a:fld>
            <a:endParaRPr kumimoji="1" lang="ja-JP" altLang="en-US"/>
          </a:p>
        </p:txBody>
      </p:sp>
    </p:spTree>
    <p:extLst>
      <p:ext uri="{BB962C8B-B14F-4D97-AF65-F5344CB8AC3E}">
        <p14:creationId xmlns:p14="http://schemas.microsoft.com/office/powerpoint/2010/main" val="1801763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5</a:t>
            </a:fld>
            <a:endParaRPr kumimoji="1" lang="ja-JP" altLang="en-US"/>
          </a:p>
        </p:txBody>
      </p:sp>
    </p:spTree>
    <p:extLst>
      <p:ext uri="{BB962C8B-B14F-4D97-AF65-F5344CB8AC3E}">
        <p14:creationId xmlns:p14="http://schemas.microsoft.com/office/powerpoint/2010/main" val="3200490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For comparison, the computer simulation also evaluates the case where the (11, 5) shortened Reed–Solomon (RS) code and the (31, 25) RS code are applied to the PHR and PSDU, respectively, as error correction codes with coding rates almost equal to those of the BCH codes used in IEEE 802.15.6</a:t>
            </a:r>
            <a:endParaRPr kumimoji="1" lang="ja-JP" altLang="en-US"/>
          </a:p>
          <a:p>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6</a:t>
            </a:fld>
            <a:endParaRPr kumimoji="1" lang="ja-JP" altLang="en-US"/>
          </a:p>
        </p:txBody>
      </p:sp>
    </p:spTree>
    <p:extLst>
      <p:ext uri="{BB962C8B-B14F-4D97-AF65-F5344CB8AC3E}">
        <p14:creationId xmlns:p14="http://schemas.microsoft.com/office/powerpoint/2010/main" val="1238187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7</a:t>
            </a:fld>
            <a:endParaRPr kumimoji="1" lang="ja-JP" altLang="en-US"/>
          </a:p>
        </p:txBody>
      </p:sp>
    </p:spTree>
    <p:extLst>
      <p:ext uri="{BB962C8B-B14F-4D97-AF65-F5344CB8AC3E}">
        <p14:creationId xmlns:p14="http://schemas.microsoft.com/office/powerpoint/2010/main" val="2827941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8</a:t>
            </a:fld>
            <a:endParaRPr kumimoji="1" lang="ja-JP" altLang="en-US"/>
          </a:p>
        </p:txBody>
      </p:sp>
    </p:spTree>
    <p:extLst>
      <p:ext uri="{BB962C8B-B14F-4D97-AF65-F5344CB8AC3E}">
        <p14:creationId xmlns:p14="http://schemas.microsoft.com/office/powerpoint/2010/main" val="863021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174B578-1585-473D-A88E-F7875DCA9734}" type="slidenum">
              <a:rPr kumimoji="1" lang="ja-JP" altLang="en-US" smtClean="0"/>
              <a:pPr/>
              <a:t>9</a:t>
            </a:fld>
            <a:endParaRPr kumimoji="1" lang="ja-JP" altLang="en-US"/>
          </a:p>
        </p:txBody>
      </p:sp>
    </p:spTree>
    <p:extLst>
      <p:ext uri="{BB962C8B-B14F-4D97-AF65-F5344CB8AC3E}">
        <p14:creationId xmlns:p14="http://schemas.microsoft.com/office/powerpoint/2010/main" val="2410150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0" name="TextBox 9"/>
          <p:cNvSpPr txBox="1"/>
          <p:nvPr/>
        </p:nvSpPr>
        <p:spPr>
          <a:xfrm>
            <a:off x="5791200" y="228600"/>
            <a:ext cx="2946640" cy="307777"/>
          </a:xfrm>
          <a:prstGeom prst="rect">
            <a:avLst/>
          </a:prstGeom>
          <a:solidFill>
            <a:schemeClr val="bg1"/>
          </a:solidFill>
        </p:spPr>
        <p:txBody>
          <a:bodyPr wrap="none">
            <a:spAutoFit/>
          </a:bodyPr>
          <a:lstStyle/>
          <a:p>
            <a:pPr fontAlgn="base">
              <a:spcBef>
                <a:spcPct val="0"/>
              </a:spcBef>
              <a:spcAft>
                <a:spcPct val="0"/>
              </a:spcAft>
            </a:pPr>
            <a:r>
              <a:rPr kumimoji="0" lang="en-US" altLang="ja-JP" sz="1400" b="1" dirty="0">
                <a:solidFill>
                  <a:srgbClr val="000000"/>
                </a:solidFill>
                <a:latin typeface="Times New Roman" pitchFamily="18" charset="0"/>
              </a:rPr>
              <a:t>doc.: IEEE 802.15-22-0562-04-06ma</a:t>
            </a:r>
          </a:p>
        </p:txBody>
      </p:sp>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13" name="Rectangle 12"/>
          <p:cNvSpPr>
            <a:spLocks noGrp="1" noChangeArrowheads="1"/>
          </p:cNvSpPr>
          <p:nvPr>
            <p:ph type="sldNum" sz="quarter" idx="12"/>
          </p:nvPr>
        </p:nvSpPr>
        <p:spPr>
          <a:xfrm>
            <a:off x="4286294" y="6475413"/>
            <a:ext cx="647613" cy="184666"/>
          </a:xfrm>
        </p:spPr>
        <p:txBody>
          <a:bodyPr/>
          <a:lstStyle>
            <a:lvl1pPr>
              <a:defRPr sz="1200"/>
            </a:lvl1pPr>
          </a:lstStyle>
          <a:p>
            <a:pPr>
              <a:defRPr/>
            </a:pPr>
            <a:r>
              <a:rPr lang="en-US">
                <a:solidFill>
                  <a:srgbClr val="000000"/>
                </a:solidFill>
              </a:rPr>
              <a:t>Slide </a:t>
            </a:r>
            <a:fld id="{BF29BC87-BF55-421B-B54D-29C11A5C93C2}" type="slidenum">
              <a:rPr lang="en-US" smtClean="0">
                <a:solidFill>
                  <a:srgbClr val="000000"/>
                </a:solidFill>
              </a:rPr>
              <a:pPr>
                <a:defRPr/>
              </a:pPr>
              <a:t>‹#›</a:t>
            </a:fld>
            <a:endParaRPr lang="en-US">
              <a:solidFill>
                <a:srgbClr val="000000"/>
              </a:solidFill>
            </a:endParaRPr>
          </a:p>
        </p:txBody>
      </p:sp>
      <p:sp>
        <p:nvSpPr>
          <p:cNvPr id="15" name="Rectangle 4">
            <a:extLst>
              <a:ext uri="{FF2B5EF4-FFF2-40B4-BE49-F238E27FC236}">
                <a16:creationId xmlns:a16="http://schemas.microsoft.com/office/drawing/2014/main" id="{633D371D-6596-4050-8217-C96AA1A60217}"/>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July 2023</a:t>
            </a:r>
          </a:p>
        </p:txBody>
      </p:sp>
      <p:sp>
        <p:nvSpPr>
          <p:cNvPr id="16" name="フッター プレースホルダー 4">
            <a:extLst>
              <a:ext uri="{FF2B5EF4-FFF2-40B4-BE49-F238E27FC236}">
                <a16:creationId xmlns:a16="http://schemas.microsoft.com/office/drawing/2014/main" id="{71F44B61-1F50-4509-AD5A-602D9646B4C6}"/>
              </a:ext>
            </a:extLst>
          </p:cNvPr>
          <p:cNvSpPr>
            <a:spLocks noGrp="1"/>
          </p:cNvSpPr>
          <p:nvPr>
            <p:ph type="ftr" sz="quarter" idx="3"/>
          </p:nvPr>
        </p:nvSpPr>
        <p:spPr>
          <a:xfrm>
            <a:off x="5724128" y="6453336"/>
            <a:ext cx="3168352" cy="553998"/>
          </a:xfrm>
          <a:prstGeom prst="rect">
            <a:avLst/>
          </a:prstGeo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265333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a:spLocks noGrp="1" noChangeArrowheads="1"/>
          </p:cNvSpPr>
          <p:nvPr>
            <p:ph type="sldNum" sz="quarter" idx="12"/>
          </p:nvPr>
        </p:nvSpPr>
        <p:spPr>
          <a:xfrm>
            <a:off x="4286294" y="6475413"/>
            <a:ext cx="647613" cy="184666"/>
          </a:xfrm>
        </p:spPr>
        <p:txBody>
          <a:bodyPr/>
          <a:lstStyle>
            <a:lvl1pPr>
              <a:defRPr sz="1200"/>
            </a:lvl1pPr>
          </a:lstStyle>
          <a:p>
            <a:pPr>
              <a:defRPr/>
            </a:pPr>
            <a:r>
              <a:rPr lang="en-US">
                <a:solidFill>
                  <a:srgbClr val="000000"/>
                </a:solidFill>
              </a:rPr>
              <a:t>Slide </a:t>
            </a:r>
            <a:fld id="{B3B06152-741F-4076-B040-D5427CE11BFD}" type="slidenum">
              <a:rPr lang="en-US" smtClean="0">
                <a:solidFill>
                  <a:srgbClr val="000000"/>
                </a:solidFill>
              </a:rPr>
              <a:pPr>
                <a:defRPr/>
              </a:pPr>
              <a:t>‹#›</a:t>
            </a:fld>
            <a:endParaRPr lang="en-US" dirty="0">
              <a:solidFill>
                <a:srgbClr val="000000"/>
              </a:solidFill>
            </a:endParaRPr>
          </a:p>
        </p:txBody>
      </p:sp>
      <p:sp>
        <p:nvSpPr>
          <p:cNvPr id="14" name="Line 8"/>
          <p:cNvSpPr>
            <a:spLocks noChangeShapeType="1"/>
          </p:cNvSpPr>
          <p:nvPr userDrawn="1"/>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7" name="TextBox 9"/>
          <p:cNvSpPr txBox="1"/>
          <p:nvPr userDrawn="1"/>
        </p:nvSpPr>
        <p:spPr>
          <a:xfrm>
            <a:off x="5693770" y="227110"/>
            <a:ext cx="2946640" cy="307777"/>
          </a:xfrm>
          <a:prstGeom prst="rect">
            <a:avLst/>
          </a:prstGeom>
          <a:solidFill>
            <a:schemeClr val="bg1"/>
          </a:solidFill>
        </p:spPr>
        <p:txBody>
          <a:bodyPr wrap="none">
            <a:spAutoFit/>
          </a:bodyPr>
          <a:lstStyle/>
          <a:p>
            <a:pPr fontAlgn="base">
              <a:spcBef>
                <a:spcPct val="0"/>
              </a:spcBef>
              <a:spcAft>
                <a:spcPct val="0"/>
              </a:spcAft>
            </a:pPr>
            <a:r>
              <a:rPr kumimoji="0" lang="en-US" altLang="ja-JP" sz="1400" b="1" dirty="0">
                <a:solidFill>
                  <a:srgbClr val="000000"/>
                </a:solidFill>
                <a:latin typeface="Times New Roman" pitchFamily="18" charset="0"/>
              </a:rPr>
              <a:t>doc.: IEEE 802.15-22-0562-04-06ma</a:t>
            </a:r>
          </a:p>
        </p:txBody>
      </p:sp>
      <p:sp>
        <p:nvSpPr>
          <p:cNvPr id="16" name="Rectangle 4">
            <a:extLst>
              <a:ext uri="{FF2B5EF4-FFF2-40B4-BE49-F238E27FC236}">
                <a16:creationId xmlns:a16="http://schemas.microsoft.com/office/drawing/2014/main" id="{87C10E1B-3F96-40A5-ABFD-87C830D01F78}"/>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July 2023</a:t>
            </a:r>
          </a:p>
        </p:txBody>
      </p:sp>
      <p:sp>
        <p:nvSpPr>
          <p:cNvPr id="19" name="フッター プレースホルダー 4">
            <a:extLst>
              <a:ext uri="{FF2B5EF4-FFF2-40B4-BE49-F238E27FC236}">
                <a16:creationId xmlns:a16="http://schemas.microsoft.com/office/drawing/2014/main" id="{6EEC89D4-7561-4EC9-8DC3-24F127260744}"/>
              </a:ext>
            </a:extLst>
          </p:cNvPr>
          <p:cNvSpPr>
            <a:spLocks noGrp="1"/>
          </p:cNvSpPr>
          <p:nvPr>
            <p:ph type="ftr" sz="quarter" idx="3"/>
          </p:nvPr>
        </p:nvSpPr>
        <p:spPr>
          <a:xfrm>
            <a:off x="5724128" y="6453336"/>
            <a:ext cx="3168352"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1137733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xfrm>
            <a:off x="4286294" y="6475413"/>
            <a:ext cx="647613" cy="184666"/>
          </a:xfrm>
          <a:ln/>
        </p:spPr>
        <p:txBody>
          <a:bodyPr/>
          <a:lstStyle>
            <a:lvl1pPr>
              <a:defRPr sz="1200"/>
            </a:lvl1pPr>
          </a:lstStyle>
          <a:p>
            <a:pPr>
              <a:defRPr/>
            </a:pPr>
            <a:r>
              <a:rPr lang="en-US">
                <a:solidFill>
                  <a:srgbClr val="000000"/>
                </a:solidFill>
              </a:rPr>
              <a:t>Slide </a:t>
            </a:r>
            <a:fld id="{088E86A2-24BB-437A-8099-76D2C87A4801}" type="slidenum">
              <a:rPr lang="en-US" smtClean="0">
                <a:solidFill>
                  <a:srgbClr val="000000"/>
                </a:solidFill>
              </a:rPr>
              <a:pPr>
                <a:defRPr/>
              </a:pPr>
              <a:t>‹#›</a:t>
            </a:fld>
            <a:endParaRPr lang="en-US">
              <a:solidFill>
                <a:srgbClr val="000000"/>
              </a:solidFill>
            </a:endParaRPr>
          </a:p>
        </p:txBody>
      </p:sp>
      <p:sp>
        <p:nvSpPr>
          <p:cNvPr id="8" name="Rectangle 4">
            <a:extLst>
              <a:ext uri="{FF2B5EF4-FFF2-40B4-BE49-F238E27FC236}">
                <a16:creationId xmlns:a16="http://schemas.microsoft.com/office/drawing/2014/main" id="{1207BCD2-703E-4A6E-93A4-8F1C4BE4F96B}"/>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May 2023</a:t>
            </a:r>
          </a:p>
        </p:txBody>
      </p:sp>
      <p:sp>
        <p:nvSpPr>
          <p:cNvPr id="9" name="フッター プレースホルダー 4">
            <a:extLst>
              <a:ext uri="{FF2B5EF4-FFF2-40B4-BE49-F238E27FC236}">
                <a16:creationId xmlns:a16="http://schemas.microsoft.com/office/drawing/2014/main" id="{7F905874-7CF5-4107-A30B-0CD039618D00}"/>
              </a:ext>
            </a:extLst>
          </p:cNvPr>
          <p:cNvSpPr>
            <a:spLocks noGrp="1"/>
          </p:cNvSpPr>
          <p:nvPr>
            <p:ph type="ftr" sz="quarter" idx="3"/>
          </p:nvPr>
        </p:nvSpPr>
        <p:spPr>
          <a:xfrm>
            <a:off x="5724128" y="6453336"/>
            <a:ext cx="3168352"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3604684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4342399" y="6475413"/>
            <a:ext cx="535403" cy="184666"/>
          </a:xfrm>
          <a:ln/>
        </p:spPr>
        <p:txBody>
          <a:bodyPr/>
          <a:lstStyle>
            <a:lvl1pPr>
              <a:defRPr sz="1200">
                <a:latin typeface="+mj-lt"/>
              </a:defRPr>
            </a:lvl1pPr>
          </a:lstStyle>
          <a:p>
            <a:pPr>
              <a:defRPr/>
            </a:pPr>
            <a:r>
              <a:rPr lang="en-US">
                <a:solidFill>
                  <a:srgbClr val="000000"/>
                </a:solidFill>
              </a:rPr>
              <a:t>Slide </a:t>
            </a:r>
            <a:fld id="{C65D8D74-25E4-4A14-9B13-1C1CBE0663D9}" type="slidenum">
              <a:rPr lang="en-US" smtClean="0">
                <a:solidFill>
                  <a:srgbClr val="000000"/>
                </a:solidFill>
              </a:rPr>
              <a:pPr>
                <a:defRPr/>
              </a:pPr>
              <a:t>‹#›</a:t>
            </a:fld>
            <a:endParaRPr lang="en-US" dirty="0">
              <a:solidFill>
                <a:srgbClr val="000000"/>
              </a:solidFill>
              <a:latin typeface="+mj-lt"/>
            </a:endParaRPr>
          </a:p>
        </p:txBody>
      </p:sp>
      <p:sp>
        <p:nvSpPr>
          <p:cNvPr id="5" name="タイトル 4"/>
          <p:cNvSpPr>
            <a:spLocks noGrp="1"/>
          </p:cNvSpPr>
          <p:nvPr>
            <p:ph type="title"/>
          </p:nvPr>
        </p:nvSpPr>
        <p:spPr/>
        <p:txBody>
          <a:bodyPr/>
          <a:lstStyle/>
          <a:p>
            <a:r>
              <a:rPr kumimoji="1" lang="ja-JP" altLang="en-US"/>
              <a:t>マスタ タイトルの書式設定</a:t>
            </a:r>
          </a:p>
        </p:txBody>
      </p:sp>
      <p:sp>
        <p:nvSpPr>
          <p:cNvPr id="8" name="Rectangle 4">
            <a:extLst>
              <a:ext uri="{FF2B5EF4-FFF2-40B4-BE49-F238E27FC236}">
                <a16:creationId xmlns:a16="http://schemas.microsoft.com/office/drawing/2014/main" id="{8B7B025E-5AD3-4FC8-8538-2264AD38BF1A}"/>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July 2023</a:t>
            </a:r>
          </a:p>
        </p:txBody>
      </p:sp>
      <p:sp>
        <p:nvSpPr>
          <p:cNvPr id="9" name="フッター プレースホルダー 4">
            <a:extLst>
              <a:ext uri="{FF2B5EF4-FFF2-40B4-BE49-F238E27FC236}">
                <a16:creationId xmlns:a16="http://schemas.microsoft.com/office/drawing/2014/main" id="{674B2FA7-A919-49FF-9D77-45873A0BBCFE}"/>
              </a:ext>
            </a:extLst>
          </p:cNvPr>
          <p:cNvSpPr>
            <a:spLocks noGrp="1"/>
          </p:cNvSpPr>
          <p:nvPr>
            <p:ph type="ftr" sz="quarter" idx="3"/>
          </p:nvPr>
        </p:nvSpPr>
        <p:spPr>
          <a:xfrm>
            <a:off x="5724128" y="6453336"/>
            <a:ext cx="3168352" cy="553998"/>
          </a:xfrm>
        </p:spPr>
        <p:txBody>
          <a:bodyPr/>
          <a:lstStyle>
            <a:lvl1pPr>
              <a:defRPr>
                <a:latin typeface="+mj-lt"/>
              </a:defRPr>
            </a:lvl1p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40967830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Content Placeholder 2"/>
          <p:cNvSpPr>
            <a:spLocks noGrp="1"/>
          </p:cNvSpPr>
          <p:nvPr>
            <p:ph idx="1"/>
          </p:nvPr>
        </p:nvSpPr>
        <p:spPr>
          <a:xfrm>
            <a:off x="685800" y="1981200"/>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4286294" y="6475413"/>
            <a:ext cx="647613" cy="184666"/>
          </a:xfrm>
        </p:spPr>
        <p:txBody>
          <a:bodyPr/>
          <a:lstStyle>
            <a:lvl1pPr>
              <a:defRPr sz="1200" smtClean="0"/>
            </a:lvl1pPr>
          </a:lstStyle>
          <a:p>
            <a:pPr>
              <a:defRPr/>
            </a:pPr>
            <a:r>
              <a:rPr lang="en-US">
                <a:solidFill>
                  <a:srgbClr val="000000"/>
                </a:solidFill>
              </a:rPr>
              <a:t>Slide </a:t>
            </a:r>
            <a:fld id="{656268D0-4611-45F7-BF6F-449ED53C6C0E}" type="slidenum">
              <a:rPr lang="en-US">
                <a:solidFill>
                  <a:srgbClr val="000000"/>
                </a:solidFill>
              </a:rPr>
              <a:pPr>
                <a:defRPr/>
              </a:pPr>
              <a:t>‹#›</a:t>
            </a:fld>
            <a:endParaRPr lang="en-US">
              <a:solidFill>
                <a:srgbClr val="000000"/>
              </a:solidFill>
            </a:endParaRPr>
          </a:p>
        </p:txBody>
      </p:sp>
      <p:sp>
        <p:nvSpPr>
          <p:cNvPr id="9" name="Rectangle 4">
            <a:extLst>
              <a:ext uri="{FF2B5EF4-FFF2-40B4-BE49-F238E27FC236}">
                <a16:creationId xmlns:a16="http://schemas.microsoft.com/office/drawing/2014/main" id="{E2EFD6D0-629F-49B8-A4AD-9D561B411206}"/>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July 2023</a:t>
            </a:r>
            <a:endParaRPr kumimoji="0" lang="en-US" dirty="0">
              <a:solidFill>
                <a:srgbClr val="000000"/>
              </a:solidFill>
              <a:latin typeface="Times New Roman" pitchFamily="18" charset="0"/>
            </a:endParaRPr>
          </a:p>
        </p:txBody>
      </p:sp>
      <p:sp>
        <p:nvSpPr>
          <p:cNvPr id="10" name="フッター プレースホルダー 4">
            <a:extLst>
              <a:ext uri="{FF2B5EF4-FFF2-40B4-BE49-F238E27FC236}">
                <a16:creationId xmlns:a16="http://schemas.microsoft.com/office/drawing/2014/main" id="{69791D2B-B802-4BBF-8768-58B658871AF6}"/>
              </a:ext>
            </a:extLst>
          </p:cNvPr>
          <p:cNvSpPr>
            <a:spLocks noGrp="1"/>
          </p:cNvSpPr>
          <p:nvPr>
            <p:ph type="ftr" sz="quarter" idx="3"/>
          </p:nvPr>
        </p:nvSpPr>
        <p:spPr>
          <a:xfrm>
            <a:off x="5724128" y="6403394"/>
            <a:ext cx="3168352"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3782643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WC_Otsikko_ja_sisältö, ei ranskalaisia viivoja">
    <p:spTree>
      <p:nvGrpSpPr>
        <p:cNvPr id="1" name=""/>
        <p:cNvGrpSpPr/>
        <p:nvPr/>
      </p:nvGrpSpPr>
      <p:grpSpPr>
        <a:xfrm>
          <a:off x="0" y="0"/>
          <a:ext cx="0" cy="0"/>
          <a:chOff x="0" y="0"/>
          <a:chExt cx="0" cy="0"/>
        </a:xfrm>
      </p:grpSpPr>
      <p:sp>
        <p:nvSpPr>
          <p:cNvPr id="2" name="Otsikko 1"/>
          <p:cNvSpPr>
            <a:spLocks noGrp="1"/>
          </p:cNvSpPr>
          <p:nvPr>
            <p:ph type="title"/>
          </p:nvPr>
        </p:nvSpPr>
        <p:spPr>
          <a:xfrm>
            <a:off x="838200" y="620713"/>
            <a:ext cx="7543800" cy="1165205"/>
          </a:xfrm>
          <a:prstGeom prst="rect">
            <a:avLst/>
          </a:prstGeom>
        </p:spPr>
        <p:txBody>
          <a:bodyPr vert="horz" anchor="ctr"/>
          <a:lstStyle>
            <a:lvl1pPr>
              <a:defRPr/>
            </a:lvl1pPr>
          </a:lstStyle>
          <a:p>
            <a:r>
              <a:rPr lang="fi-FI"/>
              <a:t>Click to edit Master title style</a:t>
            </a:r>
            <a:endParaRPr lang="fi-FI" dirty="0"/>
          </a:p>
        </p:txBody>
      </p:sp>
      <p:sp>
        <p:nvSpPr>
          <p:cNvPr id="6" name="Sisällön paikkamerkki 5"/>
          <p:cNvSpPr>
            <a:spLocks noGrp="1"/>
          </p:cNvSpPr>
          <p:nvPr>
            <p:ph sz="quarter" idx="12"/>
          </p:nvPr>
        </p:nvSpPr>
        <p:spPr>
          <a:xfrm>
            <a:off x="838200" y="2000240"/>
            <a:ext cx="7543800" cy="3943360"/>
          </a:xfrm>
          <a:prstGeom prst="rect">
            <a:avLst/>
          </a:prstGeom>
        </p:spPr>
        <p:txBody>
          <a:bodyPr vert="horz"/>
          <a:lstStyle>
            <a:lvl1pPr marL="3175" indent="-3175">
              <a:buNone/>
              <a:defRPr sz="2800" baseline="0"/>
            </a:lvl1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5" name="Dian numeron paikkamerkki 2"/>
          <p:cNvSpPr>
            <a:spLocks noGrp="1"/>
          </p:cNvSpPr>
          <p:nvPr>
            <p:ph type="sldNum" sz="quarter" idx="13"/>
          </p:nvPr>
        </p:nvSpPr>
        <p:spPr/>
        <p:txBody>
          <a:bodyPr/>
          <a:lstStyle>
            <a:lvl1pPr>
              <a:defRPr/>
            </a:lvl1pPr>
          </a:lstStyle>
          <a:p>
            <a:pPr>
              <a:defRPr/>
            </a:pPr>
            <a:fld id="{71D2E830-3EDC-424A-9B52-3BF5206E939D}" type="slidenum">
              <a:rPr lang="fi-FI">
                <a:solidFill>
                  <a:srgbClr val="F7ECCD"/>
                </a:solidFill>
              </a:rPr>
              <a:pPr>
                <a:defRPr/>
              </a:pPr>
              <a:t>‹#›</a:t>
            </a:fld>
            <a:endParaRPr lang="fi-FI" dirty="0">
              <a:solidFill>
                <a:srgbClr val="F7ECCD"/>
              </a:solidFill>
            </a:endParaRPr>
          </a:p>
        </p:txBody>
      </p:sp>
      <p:sp>
        <p:nvSpPr>
          <p:cNvPr id="10" name="Rectangle 6"/>
          <p:cNvSpPr txBox="1">
            <a:spLocks noChangeArrowheads="1"/>
          </p:cNvSpPr>
          <p:nvPr userDrawn="1"/>
        </p:nvSpPr>
        <p:spPr bwMode="auto">
          <a:xfrm>
            <a:off x="4346575" y="6523038"/>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defRPr/>
            </a:lvl1pPr>
          </a:lstStyle>
          <a:p>
            <a:pPr algn="ctr" eaLnBrk="0" fontAlgn="base" hangingPunct="0">
              <a:spcBef>
                <a:spcPct val="0"/>
              </a:spcBef>
              <a:spcAft>
                <a:spcPct val="0"/>
              </a:spcAft>
              <a:defRPr/>
            </a:pPr>
            <a:r>
              <a:rPr kumimoji="0" lang="en-US" sz="1200">
                <a:solidFill>
                  <a:srgbClr val="000000"/>
                </a:solidFill>
                <a:latin typeface="Times New Roman" pitchFamily="18" charset="0"/>
              </a:rPr>
              <a:t>Slide </a:t>
            </a:r>
            <a:fld id="{1DD008D0-DE3E-462A-80B6-DB0642E9FE13}" type="slidenum">
              <a:rPr kumimoji="0" lang="en-US" sz="1200" smtClean="0">
                <a:solidFill>
                  <a:srgbClr val="000000"/>
                </a:solidFill>
                <a:latin typeface="Times New Roman" pitchFamily="18" charset="0"/>
              </a:rPr>
              <a:pPr algn="ctr" eaLnBrk="0" fontAlgn="base" hangingPunct="0">
                <a:spcBef>
                  <a:spcPct val="0"/>
                </a:spcBef>
                <a:spcAft>
                  <a:spcPct val="0"/>
                </a:spcAft>
                <a:defRPr/>
              </a:pPr>
              <a:t>‹#›</a:t>
            </a:fld>
            <a:endParaRPr kumimoji="0" lang="en-US" sz="1200">
              <a:solidFill>
                <a:srgbClr val="000000"/>
              </a:solidFill>
              <a:latin typeface="Times New Roman" pitchFamily="18" charset="0"/>
            </a:endParaRPr>
          </a:p>
        </p:txBody>
      </p:sp>
      <p:sp>
        <p:nvSpPr>
          <p:cNvPr id="12" name="Rectangle 4">
            <a:extLst>
              <a:ext uri="{FF2B5EF4-FFF2-40B4-BE49-F238E27FC236}">
                <a16:creationId xmlns:a16="http://schemas.microsoft.com/office/drawing/2014/main" id="{93B56D90-56C2-4AD6-B7BD-35BF74619B20}"/>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July 2023</a:t>
            </a:r>
          </a:p>
        </p:txBody>
      </p:sp>
      <p:sp>
        <p:nvSpPr>
          <p:cNvPr id="13" name="フッター プレースホルダー 4">
            <a:extLst>
              <a:ext uri="{FF2B5EF4-FFF2-40B4-BE49-F238E27FC236}">
                <a16:creationId xmlns:a16="http://schemas.microsoft.com/office/drawing/2014/main" id="{DF678EBD-A0F2-4B31-A1B2-D54083317BE7}"/>
              </a:ext>
            </a:extLst>
          </p:cNvPr>
          <p:cNvSpPr>
            <a:spLocks noGrp="1"/>
          </p:cNvSpPr>
          <p:nvPr>
            <p:ph type="ftr" sz="quarter" idx="3"/>
          </p:nvPr>
        </p:nvSpPr>
        <p:spPr>
          <a:xfrm>
            <a:off x="5724128" y="6403394"/>
            <a:ext cx="3168352"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504504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baseline="0">
                <a:latin typeface="+mj-lt"/>
              </a:defRPr>
            </a:lvl1pPr>
          </a:lstStyle>
          <a:p>
            <a:pPr fontAlgn="base">
              <a:spcBef>
                <a:spcPct val="0"/>
              </a:spcBef>
              <a:spcAft>
                <a:spcPct val="0"/>
              </a:spcAft>
            </a:pPr>
            <a:r>
              <a:rPr kumimoji="0" lang="en-US" altLang="ja-JP" dirty="0">
                <a:solidFill>
                  <a:srgbClr val="000000"/>
                </a:solidFill>
                <a:latin typeface="Times New Roman" pitchFamily="18" charset="0"/>
              </a:rPr>
              <a:t>July 2023</a:t>
            </a:r>
          </a:p>
        </p:txBody>
      </p:sp>
      <p:sp>
        <p:nvSpPr>
          <p:cNvPr id="3" name="フッター プレースホルダ 2"/>
          <p:cNvSpPr>
            <a:spLocks noGrp="1"/>
          </p:cNvSpPr>
          <p:nvPr>
            <p:ph type="ftr" sz="quarter" idx="11"/>
          </p:nvPr>
        </p:nvSpPr>
        <p:spPr/>
        <p:txBody>
          <a:bodyPr/>
          <a:lstStyle>
            <a:lvl1pPr>
              <a:defRPr sz="1100"/>
            </a:lvl1pPr>
          </a:lstStyle>
          <a:p>
            <a:r>
              <a:rPr lang="en-US" altLang="ja-JP" dirty="0">
                <a:solidFill>
                  <a:srgbClr val="000000"/>
                </a:solidFill>
              </a:rPr>
              <a:t>Kento Takabayashi(Toyo Univ.)</a:t>
            </a:r>
          </a:p>
          <a:p>
            <a:r>
              <a:rPr lang="en-US" altLang="ja-JP" sz="1050" dirty="0">
                <a:solidFill>
                  <a:srgbClr val="000000"/>
                </a:solidFill>
              </a:rPr>
              <a:t>Ryuji Kohno(YNU/YRP-IAI) </a:t>
            </a:r>
          </a:p>
        </p:txBody>
      </p:sp>
      <p:sp>
        <p:nvSpPr>
          <p:cNvPr id="4" name="スライド番号プレースホルダ 3"/>
          <p:cNvSpPr>
            <a:spLocks noGrp="1"/>
          </p:cNvSpPr>
          <p:nvPr>
            <p:ph type="sldNum" sz="quarter" idx="12"/>
          </p:nvPr>
        </p:nvSpPr>
        <p:spPr/>
        <p:txBody>
          <a:bodyPr/>
          <a:lstStyle>
            <a:lvl1pPr>
              <a:defRPr/>
            </a:lvl1pPr>
          </a:lstStyle>
          <a:p>
            <a:fld id="{769171EF-81C0-43B1-9967-509DCBA38FA2}" type="slidenum">
              <a:rPr kumimoji="1" lang="ja-JP" altLang="en-US" smtClean="0"/>
              <a:pPr/>
              <a:t>‹#›</a:t>
            </a:fld>
            <a:endParaRPr kumimoji="1" lang="ja-JP" altLang="en-US"/>
          </a:p>
        </p:txBody>
      </p:sp>
    </p:spTree>
    <p:extLst>
      <p:ext uri="{BB962C8B-B14F-4D97-AF65-F5344CB8AC3E}">
        <p14:creationId xmlns:p14="http://schemas.microsoft.com/office/powerpoint/2010/main" val="2644440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July 2023</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vl1pPr>
          </a:lstStyle>
          <a:p>
            <a:pPr fontAlgn="base">
              <a:spcBef>
                <a:spcPct val="0"/>
              </a:spcBef>
              <a:spcAft>
                <a:spcPct val="0"/>
              </a:spcAft>
              <a:defRPr/>
            </a:pPr>
            <a:r>
              <a:rPr kumimoji="0" lang="en-US" sz="1200">
                <a:solidFill>
                  <a:srgbClr val="000000"/>
                </a:solidFill>
                <a:latin typeface="Times New Roman" pitchFamily="18" charset="0"/>
              </a:rPr>
              <a:t>Slide </a:t>
            </a:r>
            <a:fld id="{4EBBADF4-F1EE-4625-B56B-3F43C0FFBEC0}" type="slidenum">
              <a:rPr kumimoji="0" lang="en-US" sz="1200">
                <a:solidFill>
                  <a:srgbClr val="000000"/>
                </a:solidFill>
                <a:latin typeface="Times New Roman" pitchFamily="18" charset="0"/>
              </a:rPr>
              <a:pPr fontAlgn="base">
                <a:spcBef>
                  <a:spcPct val="0"/>
                </a:spcBef>
                <a:spcAft>
                  <a:spcPct val="0"/>
                </a:spcAft>
                <a:defRPr/>
              </a:pPr>
              <a:t>‹#›</a:t>
            </a:fld>
            <a:endParaRPr kumimoji="0" lang="en-US" sz="1200">
              <a:solidFill>
                <a:srgbClr val="000000"/>
              </a:solidFill>
              <a:latin typeface="Times New Roman" pitchFamily="18" charset="0"/>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dirty="0">
              <a:solidFill>
                <a:srgbClr val="000000"/>
              </a:solidFill>
              <a:latin typeface="Times New Roman" pitchFamily="18" charset="0"/>
            </a:endParaRPr>
          </a:p>
        </p:txBody>
      </p:sp>
      <p:sp>
        <p:nvSpPr>
          <p:cNvPr id="11" name="TextBox 10"/>
          <p:cNvSpPr txBox="1"/>
          <p:nvPr/>
        </p:nvSpPr>
        <p:spPr>
          <a:xfrm>
            <a:off x="5791200" y="228600"/>
            <a:ext cx="2946640" cy="307777"/>
          </a:xfrm>
          <a:prstGeom prst="rect">
            <a:avLst/>
          </a:prstGeom>
          <a:solidFill>
            <a:schemeClr val="bg1"/>
          </a:solidFill>
        </p:spPr>
        <p:txBody>
          <a:bodyPr wrap="none">
            <a:spAutoFit/>
          </a:bodyPr>
          <a:lstStyle/>
          <a:p>
            <a:pPr fontAlgn="base">
              <a:spcBef>
                <a:spcPct val="0"/>
              </a:spcBef>
              <a:spcAft>
                <a:spcPct val="0"/>
              </a:spcAft>
            </a:pPr>
            <a:r>
              <a:rPr kumimoji="0" lang="en-US" sz="1400" b="1" dirty="0">
                <a:solidFill>
                  <a:srgbClr val="000000"/>
                </a:solidFill>
                <a:latin typeface="Times New Roman" pitchFamily="18" charset="0"/>
              </a:rPr>
              <a:t>doc.: IEEE 802.15-22-0562-04-06ma</a:t>
            </a:r>
          </a:p>
        </p:txBody>
      </p:sp>
      <p:sp>
        <p:nvSpPr>
          <p:cNvPr id="12" name="フッター プレースホルダー 4">
            <a:extLst>
              <a:ext uri="{FF2B5EF4-FFF2-40B4-BE49-F238E27FC236}">
                <a16:creationId xmlns:a16="http://schemas.microsoft.com/office/drawing/2014/main" id="{8CA3CC44-0506-41FF-864D-018BBDEFE166}"/>
              </a:ext>
            </a:extLst>
          </p:cNvPr>
          <p:cNvSpPr>
            <a:spLocks noGrp="1"/>
          </p:cNvSpPr>
          <p:nvPr>
            <p:ph type="ftr" sz="quarter" idx="3"/>
          </p:nvPr>
        </p:nvSpPr>
        <p:spPr>
          <a:xfrm>
            <a:off x="5846452" y="6453336"/>
            <a:ext cx="3046027" cy="553998"/>
          </a:xfrm>
          <a:prstGeom prst="rect">
            <a:avLst/>
          </a:prstGeom>
        </p:spPr>
        <p:txBody>
          <a:bodyPr/>
          <a:lstStyle>
            <a:lvl1pPr>
              <a:defRPr>
                <a:latin typeface="+mj-lt"/>
              </a:defRPr>
            </a:lvl1pPr>
          </a:lstStyle>
          <a:p>
            <a:r>
              <a:rPr lang="en-US" sz="1200" dirty="0">
                <a:solidFill>
                  <a:srgbClr val="000000"/>
                </a:solidFill>
              </a:rPr>
              <a:t>Kento Takabayashi(Toyo Univ.)</a:t>
            </a:r>
          </a:p>
          <a:p>
            <a:r>
              <a:rPr lang="en-US" sz="1200" dirty="0">
                <a:solidFill>
                  <a:srgbClr val="000000"/>
                </a:solidFill>
              </a:rPr>
              <a:t>Ryuji Kohno(YNU/YRP-IAI) </a:t>
            </a:r>
            <a:endParaRPr lang="en-US" sz="1200" dirty="0">
              <a:solidFill>
                <a:srgbClr val="000000"/>
              </a:solidFill>
              <a:latin typeface="+mj-lt"/>
            </a:endParaRPr>
          </a:p>
        </p:txBody>
      </p:sp>
    </p:spTree>
    <p:extLst>
      <p:ext uri="{BB962C8B-B14F-4D97-AF65-F5344CB8AC3E}">
        <p14:creationId xmlns:p14="http://schemas.microsoft.com/office/powerpoint/2010/main" val="34152483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085850" indent="-228600" algn="l" rtl="0" eaLnBrk="0" fontAlgn="base" hangingPunct="0">
        <a:spcBef>
          <a:spcPct val="20000"/>
        </a:spcBef>
        <a:spcAft>
          <a:spcPct val="0"/>
        </a:spcAft>
        <a:buChar char="•"/>
        <a:defRPr sz="2400">
          <a:solidFill>
            <a:schemeClr val="tx1"/>
          </a:solidFill>
          <a:latin typeface="Times New Roman" pitchFamily="18" charset="0"/>
        </a:defRPr>
      </a:lvl3pPr>
      <a:lvl4pPr marL="1428750" indent="-228600" algn="l" rtl="0" eaLnBrk="0" fontAlgn="base" hangingPunct="0">
        <a:spcBef>
          <a:spcPct val="20000"/>
        </a:spcBef>
        <a:spcAft>
          <a:spcPct val="0"/>
        </a:spcAft>
        <a:buChar char="–"/>
        <a:defRPr sz="2000">
          <a:solidFill>
            <a:schemeClr val="tx1"/>
          </a:solidFill>
          <a:latin typeface="Times New Roman" pitchFamily="18" charset="0"/>
        </a:defRPr>
      </a:lvl4pPr>
      <a:lvl5pPr marL="1771650" indent="-228600" algn="l" rtl="0" eaLnBrk="0" fontAlgn="base" hangingPunct="0">
        <a:spcBef>
          <a:spcPct val="20000"/>
        </a:spcBef>
        <a:spcAft>
          <a:spcPct val="0"/>
        </a:spcAft>
        <a:buChar char="•"/>
        <a:defRPr sz="2000">
          <a:solidFill>
            <a:schemeClr val="tx1"/>
          </a:solidFill>
          <a:latin typeface="Times New Roman" pitchFamily="18" charset="0"/>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ln/>
        </p:spPr>
        <p:txBody>
          <a:bodyPr/>
          <a:lstStyle/>
          <a:p>
            <a:pPr>
              <a:defRPr/>
            </a:pPr>
            <a:r>
              <a:rPr lang="en-US" dirty="0">
                <a:solidFill>
                  <a:srgbClr val="000000"/>
                </a:solidFill>
              </a:rPr>
              <a:t>Slide </a:t>
            </a:r>
            <a:fld id="{168A0E28-C750-41B9-A69D-2C32EC8D3106}" type="slidenum">
              <a:rPr lang="en-US">
                <a:solidFill>
                  <a:srgbClr val="000000"/>
                </a:solidFill>
              </a:rPr>
              <a:pPr>
                <a:defRPr/>
              </a:pPr>
              <a:t>1</a:t>
            </a:fld>
            <a:endParaRPr lang="en-US" dirty="0">
              <a:solidFill>
                <a:srgbClr val="000000"/>
              </a:solidFill>
            </a:endParaRPr>
          </a:p>
        </p:txBody>
      </p:sp>
      <p:sp>
        <p:nvSpPr>
          <p:cNvPr id="27651" name="Rectangle 3"/>
          <p:cNvSpPr>
            <a:spLocks noChangeArrowheads="1"/>
          </p:cNvSpPr>
          <p:nvPr/>
        </p:nvSpPr>
        <p:spPr bwMode="auto">
          <a:xfrm>
            <a:off x="152400" y="550714"/>
            <a:ext cx="8915400" cy="6017032"/>
          </a:xfrm>
          <a:prstGeom prst="rect">
            <a:avLst/>
          </a:prstGeom>
          <a:noFill/>
          <a:ln w="12700">
            <a:noFill/>
            <a:miter lim="800000"/>
            <a:headEnd type="none" w="sm" len="sm"/>
            <a:tailEnd type="none" w="sm" len="sm"/>
          </a:ln>
          <a:effectLst/>
        </p:spPr>
        <p:txBody>
          <a:bodyPr wrap="square">
            <a:spAutoFit/>
          </a:bodyPr>
          <a:lstStyle/>
          <a:p>
            <a:pPr marL="739775" indent="-739775" algn="ctr" eaLnBrk="0" fontAlgn="base" hangingPunct="0">
              <a:spcBef>
                <a:spcPct val="0"/>
              </a:spcBef>
              <a:spcAft>
                <a:spcPct val="0"/>
              </a:spcAft>
            </a:pPr>
            <a:r>
              <a:rPr kumimoji="0" lang="en-US" b="1" u="sng" dirty="0">
                <a:solidFill>
                  <a:srgbClr val="000000"/>
                </a:solidFill>
                <a:effectLst>
                  <a:outerShdw blurRad="38100" dist="38100" dir="2700000" algn="tl">
                    <a:srgbClr val="C0C0C0"/>
                  </a:outerShdw>
                </a:effectLst>
                <a:latin typeface="Times New Roman" pitchFamily="18" charset="0"/>
              </a:rPr>
              <a:t>Project: IEEE P802.15 Working Group for Wireless Personal Area Networks (WPANs)</a:t>
            </a:r>
            <a:endParaRPr kumimoji="0" lang="en-US" sz="1600" b="1" dirty="0">
              <a:solidFill>
                <a:srgbClr val="000000"/>
              </a:solidFill>
              <a:latin typeface="Times New Roman" pitchFamily="18" charset="0"/>
            </a:endParaRPr>
          </a:p>
          <a:p>
            <a:pPr marL="739775" indent="-739775" eaLnBrk="0" fontAlgn="base" hangingPunct="0">
              <a:spcBef>
                <a:spcPct val="0"/>
              </a:spcBef>
              <a:spcAft>
                <a:spcPct val="0"/>
              </a:spcAft>
            </a:pPr>
            <a:r>
              <a:rPr kumimoji="0" lang="en-US" sz="1600" b="1" dirty="0">
                <a:solidFill>
                  <a:srgbClr val="000000"/>
                </a:solidFill>
                <a:latin typeface="Times New Roman" pitchFamily="18" charset="0"/>
              </a:rPr>
              <a:t>Submission Title:</a:t>
            </a:r>
            <a:r>
              <a:rPr kumimoji="0" lang="en-US" sz="1600" dirty="0">
                <a:solidFill>
                  <a:srgbClr val="000000"/>
                </a:solidFill>
                <a:latin typeface="Times New Roman" pitchFamily="18" charset="0"/>
              </a:rPr>
              <a:t> [Evaluation of IEEE 802.15.6ma Ultra-wideband Physical Layer Utilizing Super Orthogonal Convolutional Code]</a:t>
            </a:r>
          </a:p>
          <a:p>
            <a:pPr marL="739775" indent="-739775" eaLnBrk="0" fontAlgn="base" hangingPunct="0">
              <a:spcBef>
                <a:spcPct val="0"/>
              </a:spcBef>
              <a:spcAft>
                <a:spcPct val="0"/>
              </a:spcAft>
            </a:pPr>
            <a:r>
              <a:rPr kumimoji="0" lang="en-US" sz="1600" b="1" dirty="0">
                <a:solidFill>
                  <a:srgbClr val="000000"/>
                </a:solidFill>
                <a:latin typeface="Times New Roman" pitchFamily="18" charset="0"/>
              </a:rPr>
              <a:t>Date Submitted: </a:t>
            </a:r>
            <a:r>
              <a:rPr kumimoji="0" lang="en-US" sz="1600" dirty="0">
                <a:solidFill>
                  <a:srgbClr val="000000"/>
                </a:solidFill>
                <a:latin typeface="Times New Roman" pitchFamily="18" charset="0"/>
              </a:rPr>
              <a:t>[12 July 2023]	</a:t>
            </a:r>
          </a:p>
          <a:p>
            <a:pPr eaLnBrk="0" fontAlgn="base" hangingPunct="0">
              <a:spcBef>
                <a:spcPct val="0"/>
              </a:spcBef>
              <a:spcAft>
                <a:spcPct val="0"/>
              </a:spcAft>
            </a:pPr>
            <a:r>
              <a:rPr kumimoji="0" lang="en-US" sz="1600" b="1" dirty="0">
                <a:solidFill>
                  <a:srgbClr val="000000"/>
                </a:solidFill>
                <a:latin typeface="Times New Roman" pitchFamily="18" charset="0"/>
              </a:rPr>
              <a:t>Source:</a:t>
            </a:r>
            <a:r>
              <a:rPr kumimoji="0" lang="en-US" sz="1600" dirty="0">
                <a:solidFill>
                  <a:srgbClr val="000000"/>
                </a:solidFill>
                <a:latin typeface="Times New Roman" pitchFamily="18" charset="0"/>
              </a:rPr>
              <a:t> </a:t>
            </a:r>
            <a:r>
              <a:rPr kumimoji="0" lang="en-US" altLang="ko-KR" sz="1600" dirty="0">
                <a:solidFill>
                  <a:srgbClr val="000000"/>
                </a:solidFill>
                <a:latin typeface="Times New Roman" pitchFamily="18" charset="0"/>
              </a:rPr>
              <a:t>[Kento Takabayashi</a:t>
            </a:r>
            <a:r>
              <a:rPr kumimoji="0" lang="en-US" altLang="ko-KR" sz="1600" baseline="30000" dirty="0">
                <a:solidFill>
                  <a:srgbClr val="000000"/>
                </a:solidFill>
                <a:latin typeface="Times New Roman" pitchFamily="18" charset="0"/>
              </a:rPr>
              <a:t>1</a:t>
            </a:r>
            <a:r>
              <a:rPr kumimoji="0" lang="en-US" altLang="ko-KR" sz="1600" dirty="0">
                <a:solidFill>
                  <a:srgbClr val="000000"/>
                </a:solidFill>
                <a:latin typeface="Times New Roman" pitchFamily="18" charset="0"/>
              </a:rPr>
              <a:t>, Ryuji Kohno</a:t>
            </a:r>
            <a:r>
              <a:rPr kumimoji="0" lang="en-US" altLang="ko-KR" sz="1600" baseline="30000" dirty="0">
                <a:solidFill>
                  <a:srgbClr val="000000"/>
                </a:solidFill>
                <a:latin typeface="Times New Roman" pitchFamily="18" charset="0"/>
              </a:rPr>
              <a:t>2,3</a:t>
            </a:r>
            <a:r>
              <a:rPr kumimoji="0" lang="en-US" altLang="ko-KR" sz="1600" dirty="0">
                <a:solidFill>
                  <a:srgbClr val="000000"/>
                </a:solidFill>
                <a:latin typeface="Times New Roman" pitchFamily="18" charset="0"/>
              </a:rPr>
              <a:t> ] [1;Toyo University, 2;Yokohama National University, 3;YRP International Alliance Institute(YRP-IAI)] </a:t>
            </a:r>
            <a:endParaRPr kumimoji="0" lang="en-US" sz="1600" dirty="0">
              <a:solidFill>
                <a:srgbClr val="000000"/>
              </a:solidFill>
              <a:latin typeface="Times New Roman" pitchFamily="18" charset="0"/>
            </a:endParaRPr>
          </a:p>
          <a:p>
            <a:pPr marL="739775" indent="-739775" eaLnBrk="0" fontAlgn="base" hangingPunct="0">
              <a:spcBef>
                <a:spcPct val="0"/>
              </a:spcBef>
              <a:spcAft>
                <a:spcPct val="0"/>
              </a:spcAft>
            </a:pPr>
            <a:r>
              <a:rPr kumimoji="0" lang="en-US" sz="1600" b="1" dirty="0">
                <a:solidFill>
                  <a:srgbClr val="000000"/>
                </a:solidFill>
                <a:latin typeface="Times New Roman" pitchFamily="18" charset="0"/>
              </a:rPr>
              <a:t>Address </a:t>
            </a:r>
            <a:r>
              <a:rPr kumimoji="0" lang="en-US" sz="1600" dirty="0">
                <a:solidFill>
                  <a:srgbClr val="000000"/>
                </a:solidFill>
                <a:latin typeface="Times New Roman" pitchFamily="18" charset="0"/>
              </a:rPr>
              <a:t>[1: </a:t>
            </a:r>
            <a:r>
              <a:rPr kumimoji="0" lang="en-US" altLang="ja-JP"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2</a:t>
            </a:r>
            <a:r>
              <a:rPr kumimoji="0" lang="it-IT" altLang="zh-TW" sz="1600" dirty="0">
                <a:solidFill>
                  <a:srgbClr val="000000"/>
                </a:solidFill>
                <a:latin typeface="Times New Roman" pitchFamily="18" charset="0"/>
              </a:rPr>
              <a:t>100 Kujirai, Kawagoe, Saitama, Japan 351-8585, Japan 719-1197,</a:t>
            </a:r>
            <a:endParaRPr kumimoji="0" lang="en-US" sz="1600" dirty="0">
              <a:solidFill>
                <a:srgbClr val="000000"/>
              </a:solidFill>
              <a:latin typeface="Times New Roman" pitchFamily="18" charset="0"/>
            </a:endParaRPr>
          </a:p>
          <a:p>
            <a:pPr marL="739775" indent="-739775" eaLnBrk="0" fontAlgn="base" hangingPunct="0">
              <a:spcBef>
                <a:spcPct val="0"/>
              </a:spcBef>
              <a:spcAft>
                <a:spcPct val="0"/>
              </a:spcAft>
            </a:pPr>
            <a:r>
              <a:rPr kumimoji="0" lang="en-US" sz="1600" dirty="0">
                <a:solidFill>
                  <a:srgbClr val="000000"/>
                </a:solidFill>
                <a:latin typeface="Times New Roman" pitchFamily="18" charset="0"/>
              </a:rPr>
              <a:t>      2; 79-5 </a:t>
            </a:r>
            <a:r>
              <a:rPr kumimoji="0" lang="en-US" sz="1600" dirty="0" err="1">
                <a:solidFill>
                  <a:srgbClr val="000000"/>
                </a:solidFill>
                <a:latin typeface="Times New Roman" pitchFamily="18" charset="0"/>
              </a:rPr>
              <a:t>Tokiwadai</a:t>
            </a:r>
            <a:r>
              <a:rPr kumimoji="0" lang="en-US" sz="1600" dirty="0">
                <a:solidFill>
                  <a:srgbClr val="000000"/>
                </a:solidFill>
                <a:latin typeface="Times New Roman" pitchFamily="18" charset="0"/>
              </a:rPr>
              <a:t>, Hodogaya-</a:t>
            </a:r>
            <a:r>
              <a:rPr kumimoji="0" lang="en-US" sz="1600" dirty="0" err="1">
                <a:solidFill>
                  <a:srgbClr val="000000"/>
                </a:solidFill>
                <a:latin typeface="Times New Roman" pitchFamily="18" charset="0"/>
              </a:rPr>
              <a:t>ku</a:t>
            </a:r>
            <a:r>
              <a:rPr kumimoji="0" lang="en-US" sz="1600" dirty="0">
                <a:solidFill>
                  <a:srgbClr val="000000"/>
                </a:solidFill>
                <a:latin typeface="Times New Roman" pitchFamily="18" charset="0"/>
              </a:rPr>
              <a:t>, Yokohama, Japan 240-8501, </a:t>
            </a:r>
          </a:p>
          <a:p>
            <a:pPr marL="739775" indent="-739775" eaLnBrk="0" fontAlgn="base" hangingPunct="0">
              <a:spcBef>
                <a:spcPct val="0"/>
              </a:spcBef>
              <a:spcAft>
                <a:spcPct val="0"/>
              </a:spcAft>
            </a:pPr>
            <a:r>
              <a:rPr kumimoji="0" lang="en-US" sz="1600" dirty="0">
                <a:solidFill>
                  <a:srgbClr val="000000"/>
                </a:solidFill>
                <a:latin typeface="Times New Roman" pitchFamily="18" charset="0"/>
              </a:rPr>
              <a:t>      3; </a:t>
            </a:r>
            <a:r>
              <a:rPr kumimoji="0" lang="pl-PL" sz="1600" dirty="0">
                <a:solidFill>
                  <a:srgbClr val="000000"/>
                </a:solidFill>
                <a:latin typeface="Times New Roman" pitchFamily="18" charset="0"/>
              </a:rPr>
              <a:t>YRP1 Blg., 3-4 HikarinoOka, Yokosuka-City, Kanagawa, 239-0847 Japan</a:t>
            </a:r>
            <a:r>
              <a:rPr kumimoji="0" lang="en-US" sz="1600" dirty="0">
                <a:solidFill>
                  <a:srgbClr val="000000"/>
                </a:solidFill>
                <a:latin typeface="Times New Roman" pitchFamily="18" charset="0"/>
              </a:rPr>
              <a:t>]</a:t>
            </a:r>
          </a:p>
          <a:p>
            <a:pPr marL="739775" indent="-739775" eaLnBrk="0" fontAlgn="base" hangingPunct="0">
              <a:spcBef>
                <a:spcPct val="0"/>
              </a:spcBef>
              <a:spcAft>
                <a:spcPct val="0"/>
              </a:spcAft>
            </a:pPr>
            <a:r>
              <a:rPr kumimoji="0" lang="en-US" sz="1600" dirty="0">
                <a:solidFill>
                  <a:srgbClr val="000000"/>
                </a:solidFill>
                <a:latin typeface="Times New Roman" pitchFamily="18" charset="0"/>
              </a:rPr>
              <a:t>Voice:[1; +81-866-94-2104, 2: +81-90-5408-0611], </a:t>
            </a:r>
          </a:p>
          <a:p>
            <a:pPr marL="739775" indent="-739775" eaLnBrk="0" fontAlgn="base" hangingPunct="0">
              <a:spcBef>
                <a:spcPct val="0"/>
              </a:spcBef>
              <a:spcAft>
                <a:spcPct val="0"/>
              </a:spcAft>
            </a:pPr>
            <a:r>
              <a:rPr kumimoji="0" lang="en-US" sz="1600" dirty="0">
                <a:solidFill>
                  <a:srgbClr val="000000"/>
                </a:solidFill>
                <a:latin typeface="Times New Roman" pitchFamily="18" charset="0"/>
              </a:rPr>
              <a:t>Email:[1: takabayashi.kento.xp@gmail.com, 2:kohno@ynu.ac.jp] </a:t>
            </a:r>
          </a:p>
          <a:p>
            <a:pPr marL="739775" indent="-739775" eaLnBrk="0" fontAlgn="base" hangingPunct="0">
              <a:spcBef>
                <a:spcPct val="0"/>
              </a:spcBef>
              <a:spcAft>
                <a:spcPct val="0"/>
              </a:spcAft>
            </a:pPr>
            <a:r>
              <a:rPr kumimoji="0" lang="en-US" sz="1600" b="1" dirty="0">
                <a:solidFill>
                  <a:srgbClr val="000000"/>
                </a:solidFill>
                <a:latin typeface="Times New Roman" pitchFamily="18" charset="0"/>
              </a:rPr>
              <a:t>Re:</a:t>
            </a:r>
            <a:r>
              <a:rPr kumimoji="0" lang="en-US" sz="1600" dirty="0">
                <a:solidFill>
                  <a:srgbClr val="000000"/>
                </a:solidFill>
                <a:latin typeface="Times New Roman" pitchFamily="18" charset="0"/>
              </a:rPr>
              <a:t> []</a:t>
            </a:r>
          </a:p>
          <a:p>
            <a:pPr eaLnBrk="0" fontAlgn="base" hangingPunct="0">
              <a:spcBef>
                <a:spcPts val="600"/>
              </a:spcBef>
              <a:spcAft>
                <a:spcPts val="600"/>
              </a:spcAft>
            </a:pPr>
            <a:r>
              <a:rPr kumimoji="0" lang="en-US" sz="1600" b="1" dirty="0">
                <a:solidFill>
                  <a:srgbClr val="000000"/>
                </a:solidFill>
                <a:latin typeface="Times New Roman" pitchFamily="18" charset="0"/>
              </a:rPr>
              <a:t>Abstract:</a:t>
            </a:r>
            <a:r>
              <a:rPr kumimoji="0" lang="en-US" sz="1600" dirty="0">
                <a:solidFill>
                  <a:srgbClr val="000000"/>
                </a:solidFill>
                <a:latin typeface="Times New Roman" pitchFamily="18" charset="0"/>
              </a:rPr>
              <a:t>	[</a:t>
            </a:r>
            <a:r>
              <a:rPr lang="en-US" altLang="ja-JP" sz="1600" dirty="0">
                <a:solidFill>
                  <a:srgbClr val="000000"/>
                </a:solidFill>
                <a:effectLst/>
                <a:latin typeface="Times New Roman" panose="02020603050405020304" pitchFamily="18" charset="0"/>
                <a:ea typeface="Times New Roman" panose="02020603050405020304" pitchFamily="18" charset="0"/>
              </a:rPr>
              <a:t>The performance of an IEEE 802.15.6ma ultra-wideband physical layer utilizing </a:t>
            </a:r>
            <a:r>
              <a:rPr lang="en-US" altLang="ja-JP" sz="1600" dirty="0">
                <a:solidFill>
                  <a:srgbClr val="000000"/>
                </a:solidFill>
                <a:latin typeface="Times New Roman" panose="02020603050405020304" pitchFamily="18" charset="0"/>
                <a:ea typeface="Times New Roman" panose="02020603050405020304" pitchFamily="18" charset="0"/>
              </a:rPr>
              <a:t>s</a:t>
            </a:r>
            <a:r>
              <a:rPr lang="en-US" altLang="ja-JP" sz="1600" dirty="0">
                <a:solidFill>
                  <a:srgbClr val="000000"/>
                </a:solidFill>
                <a:effectLst/>
                <a:latin typeface="Times New Roman" panose="02020603050405020304" pitchFamily="18" charset="0"/>
                <a:ea typeface="Times New Roman" panose="02020603050405020304" pitchFamily="18" charset="0"/>
              </a:rPr>
              <a:t>uper </a:t>
            </a:r>
            <a:r>
              <a:rPr lang="en-US" altLang="ja-JP" sz="1600" dirty="0">
                <a:solidFill>
                  <a:srgbClr val="000000"/>
                </a:solidFill>
                <a:latin typeface="Times New Roman" panose="02020603050405020304" pitchFamily="18" charset="0"/>
                <a:ea typeface="Times New Roman" panose="02020603050405020304" pitchFamily="18" charset="0"/>
              </a:rPr>
              <a:t>o</a:t>
            </a:r>
            <a:r>
              <a:rPr lang="en-US" altLang="ja-JP" sz="1600" dirty="0">
                <a:solidFill>
                  <a:srgbClr val="000000"/>
                </a:solidFill>
                <a:effectLst/>
                <a:latin typeface="Times New Roman" panose="02020603050405020304" pitchFamily="18" charset="0"/>
                <a:ea typeface="Times New Roman" panose="02020603050405020304" pitchFamily="18" charset="0"/>
              </a:rPr>
              <a:t>rthogonal convolutional codes is evaluated. </a:t>
            </a:r>
            <a:r>
              <a:rPr kumimoji="0" lang="en-US" sz="1600" dirty="0">
                <a:solidFill>
                  <a:srgbClr val="000000"/>
                </a:solidFill>
                <a:latin typeface="Times New Roman" pitchFamily="18" charset="0"/>
              </a:rPr>
              <a:t>These slides may offer opportunity to discuss on  revision for a dependable physical layer technology of a new standard IEEE802.15.6ma.]                                                                                                              </a:t>
            </a:r>
            <a:r>
              <a:rPr kumimoji="0" lang="en-US" sz="1600" b="1" dirty="0">
                <a:solidFill>
                  <a:srgbClr val="000000"/>
                </a:solidFill>
                <a:latin typeface="Times New Roman" pitchFamily="18" charset="0"/>
              </a:rPr>
              <a:t>Purpose:</a:t>
            </a:r>
            <a:r>
              <a:rPr kumimoji="0" lang="en-US" sz="1600" dirty="0">
                <a:solidFill>
                  <a:srgbClr val="000000"/>
                </a:solidFill>
                <a:latin typeface="Times New Roman" pitchFamily="18" charset="0"/>
              </a:rPr>
              <a:t>	[The discussion will lead definition and requirement of  current ongoing research and development on dependable wireless networks.]</a:t>
            </a:r>
          </a:p>
          <a:p>
            <a:pPr eaLnBrk="0" fontAlgn="base" hangingPunct="0">
              <a:spcBef>
                <a:spcPts val="600"/>
              </a:spcBef>
              <a:spcAft>
                <a:spcPts val="600"/>
              </a:spcAft>
            </a:pPr>
            <a:r>
              <a:rPr kumimoji="0" lang="en-US" sz="1600" b="1" dirty="0">
                <a:solidFill>
                  <a:srgbClr val="000000"/>
                </a:solidFill>
                <a:latin typeface="Times New Roman" pitchFamily="18" charset="0"/>
              </a:rPr>
              <a:t>Notice:</a:t>
            </a:r>
            <a:r>
              <a:rPr kumimoji="0" lang="en-US" sz="1600" dirty="0">
                <a:solidFill>
                  <a:srgbClr val="000000"/>
                </a:solidFill>
                <a:latin typeface="Times New Roman"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                                                                 </a:t>
            </a:r>
            <a:r>
              <a:rPr kumimoji="0" lang="en-US" sz="1600" b="1" dirty="0">
                <a:solidFill>
                  <a:srgbClr val="000000"/>
                </a:solidFill>
                <a:latin typeface="Times New Roman" pitchFamily="18" charset="0"/>
              </a:rPr>
              <a:t>Release:</a:t>
            </a:r>
            <a:r>
              <a:rPr kumimoji="0" lang="en-US" sz="1600" dirty="0">
                <a:solidFill>
                  <a:srgbClr val="000000"/>
                </a:solidFill>
                <a:latin typeface="Times New Roman" pitchFamily="18" charset="0"/>
              </a:rPr>
              <a:t>	The contributor acknowledges and accepts that this contribution becomes the property of IEEE and may be made publicly available by P802.15.	</a:t>
            </a:r>
          </a:p>
        </p:txBody>
      </p:sp>
      <p:sp>
        <p:nvSpPr>
          <p:cNvPr id="6" name="フッター プレースホルダー 4"/>
          <p:cNvSpPr>
            <a:spLocks noGrp="1"/>
          </p:cNvSpPr>
          <p:nvPr>
            <p:ph type="ftr" sz="quarter" idx="3"/>
          </p:nvPr>
        </p:nvSpPr>
        <p:spPr>
          <a:xfrm>
            <a:off x="5724128" y="6453336"/>
            <a:ext cx="3024336"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2" name="日付プレースホルダー 3">
            <a:extLst>
              <a:ext uri="{FF2B5EF4-FFF2-40B4-BE49-F238E27FC236}">
                <a16:creationId xmlns:a16="http://schemas.microsoft.com/office/drawing/2014/main" id="{C1EBA4FB-0D44-46E6-0D9D-708F92C779C3}"/>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July 2023</a:t>
            </a:r>
          </a:p>
        </p:txBody>
      </p:sp>
    </p:spTree>
    <p:extLst>
      <p:ext uri="{BB962C8B-B14F-4D97-AF65-F5344CB8AC3E}">
        <p14:creationId xmlns:p14="http://schemas.microsoft.com/office/powerpoint/2010/main" val="1391184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7E591C-E4EB-4300-A27D-777020BB26F9}"/>
              </a:ext>
            </a:extLst>
          </p:cNvPr>
          <p:cNvSpPr>
            <a:spLocks noGrp="1"/>
          </p:cNvSpPr>
          <p:nvPr>
            <p:ph type="title"/>
          </p:nvPr>
        </p:nvSpPr>
        <p:spPr>
          <a:xfrm>
            <a:off x="685800" y="296837"/>
            <a:ext cx="7772400" cy="1066800"/>
          </a:xfrm>
        </p:spPr>
        <p:txBody>
          <a:bodyPr/>
          <a:lstStyle/>
          <a:p>
            <a:r>
              <a:rPr lang="en-US" altLang="ja-JP" sz="3200" dirty="0"/>
              <a:t>4. Discussion – Single Pulse Option </a:t>
            </a:r>
            <a:endParaRPr kumimoji="1" lang="ja-JP" altLang="en-US" sz="3200" dirty="0"/>
          </a:p>
        </p:txBody>
      </p:sp>
      <p:sp>
        <p:nvSpPr>
          <p:cNvPr id="4" name="スライド番号プレースホルダー 3">
            <a:extLst>
              <a:ext uri="{FF2B5EF4-FFF2-40B4-BE49-F238E27FC236}">
                <a16:creationId xmlns:a16="http://schemas.microsoft.com/office/drawing/2014/main" id="{41A9B296-F309-47A5-A954-24C3FE95CA49}"/>
              </a:ext>
            </a:extLst>
          </p:cNvPr>
          <p:cNvSpPr>
            <a:spLocks noGrp="1"/>
          </p:cNvSpPr>
          <p:nvPr>
            <p:ph type="sldNum" sz="quarter" idx="12"/>
          </p:nvPr>
        </p:nvSpPr>
        <p:spPr>
          <a:xfrm>
            <a:off x="4355222" y="6475413"/>
            <a:ext cx="509756" cy="184666"/>
          </a:xfrm>
        </p:spPr>
        <p:txBody>
          <a:bodyPr/>
          <a:lstStyle/>
          <a:p>
            <a:r>
              <a:rPr lang="en-US" altLang="ja-JP" dirty="0">
                <a:latin typeface="+mj-lt"/>
              </a:rPr>
              <a:t>Slide </a:t>
            </a:r>
            <a:fld id="{769171EF-81C0-43B1-9967-509DCBA38FA2}" type="slidenum">
              <a:rPr kumimoji="1" lang="ja-JP" altLang="en-US" smtClean="0">
                <a:latin typeface="+mj-lt"/>
              </a:rPr>
              <a:pPr/>
              <a:t>10</a:t>
            </a:fld>
            <a:endParaRPr kumimoji="1" lang="ja-JP" altLang="en-US" dirty="0">
              <a:latin typeface="+mj-lt"/>
            </a:endParaRPr>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34930E1F-936E-9C22-724B-05C98E1BCEEA}"/>
                  </a:ext>
                </a:extLst>
              </p:cNvPr>
              <p:cNvSpPr txBox="1"/>
              <p:nvPr/>
            </p:nvSpPr>
            <p:spPr>
              <a:xfrm>
                <a:off x="104664" y="1124744"/>
                <a:ext cx="8856984" cy="5037726"/>
              </a:xfrm>
              <a:prstGeom prst="rect">
                <a:avLst/>
              </a:prstGeom>
              <a:noFill/>
            </p:spPr>
            <p:txBody>
              <a:bodyPr wrap="square" rtlCol="0">
                <a:spAutoFit/>
              </a:bodyPr>
              <a:lstStyle/>
              <a:p>
                <a:pPr marL="285750" indent="-285750">
                  <a:buFont typeface="Wingdings" panose="05000000000000000000" pitchFamily="2" charset="2"/>
                  <a:buChar char="p"/>
                </a:pPr>
                <a:r>
                  <a:rPr kumimoji="1" lang="en-US" altLang="ja-JP" sz="2000" dirty="0">
                    <a:latin typeface="+mj-lt"/>
                  </a:rPr>
                  <a:t>The</a:t>
                </a:r>
                <a:r>
                  <a:rPr lang="en-US" altLang="ja-JP" sz="2000" dirty="0">
                    <a:effectLst/>
                    <a:latin typeface="+mj-lt"/>
                    <a:ea typeface="游明朝" panose="02020400000000000000" pitchFamily="18" charset="-128"/>
                    <a:cs typeface="Times New Roman" panose="02020603050405020304" pitchFamily="18" charset="0"/>
                  </a:rPr>
                  <a:t> transmission failure ratio is focused on when meeting the UWB usage limitation such that </a:t>
                </a:r>
                <a:r>
                  <a:rPr lang="en-US" altLang="ja-JP" sz="2000" b="1" u="sng" dirty="0">
                    <a:solidFill>
                      <a:srgbClr val="FF0000"/>
                    </a:solidFill>
                    <a:effectLst/>
                    <a:latin typeface="+mj-lt"/>
                    <a:ea typeface="游明朝" panose="02020400000000000000" pitchFamily="18" charset="-128"/>
                    <a:cs typeface="Times New Roman" panose="02020603050405020304" pitchFamily="18" charset="0"/>
                  </a:rPr>
                  <a:t>BW = 499.2 MHz and </a:t>
                </a:r>
                <a14:m>
                  <m:oMath xmlns:m="http://schemas.openxmlformats.org/officeDocument/2006/math">
                    <m:sSub>
                      <m:sSubPr>
                        <m:ctrlPr>
                          <a:rPr lang="ja-JP" altLang="ja-JP" sz="2000" b="1" i="1" u="sng">
                            <a:solidFill>
                              <a:srgbClr val="FF0000"/>
                            </a:solidFill>
                            <a:effectLst/>
                            <a:latin typeface="Cambria Math" panose="02040503050406030204" pitchFamily="18" charset="0"/>
                            <a:ea typeface="Cambria Math" panose="02040503050406030204" pitchFamily="18" charset="0"/>
                          </a:rPr>
                        </m:ctrlPr>
                      </m:sSubPr>
                      <m:e>
                        <m:r>
                          <a:rPr lang="en-US" altLang="ja-JP" sz="2000" b="1" i="1" u="sng">
                            <a:solidFill>
                              <a:srgbClr val="FF0000"/>
                            </a:solidFill>
                            <a:effectLst/>
                            <a:latin typeface="Cambria Math" panose="02040503050406030204" pitchFamily="18" charset="0"/>
                            <a:ea typeface="游明朝" panose="02020400000000000000" pitchFamily="18" charset="-128"/>
                            <a:cs typeface="Times New Roman" panose="02020603050405020304" pitchFamily="18" charset="0"/>
                          </a:rPr>
                          <m:t>𝑮</m:t>
                        </m:r>
                      </m:e>
                      <m:sub>
                        <m:r>
                          <a:rPr lang="en-US" altLang="ja-JP" sz="2000" b="1" i="1" u="sng">
                            <a:solidFill>
                              <a:srgbClr val="FF0000"/>
                            </a:solidFill>
                            <a:effectLst/>
                            <a:latin typeface="Cambria Math" panose="02040503050406030204" pitchFamily="18" charset="0"/>
                            <a:ea typeface="游明朝" panose="02020400000000000000" pitchFamily="18" charset="-128"/>
                            <a:cs typeface="Times New Roman" panose="02020603050405020304" pitchFamily="18" charset="0"/>
                          </a:rPr>
                          <m:t>𝒍𝒊𝒎</m:t>
                        </m:r>
                      </m:sub>
                    </m:sSub>
                  </m:oMath>
                </a14:m>
                <a:r>
                  <a:rPr lang="en-US" altLang="ja-JP" sz="2000" b="1" u="sng" dirty="0">
                    <a:solidFill>
                      <a:srgbClr val="FF0000"/>
                    </a:solidFill>
                    <a:effectLst/>
                    <a:latin typeface="+mj-lt"/>
                    <a:ea typeface="游明朝" panose="02020400000000000000" pitchFamily="18" charset="-128"/>
                    <a:cs typeface="Times New Roman" panose="02020603050405020304" pitchFamily="18" charset="0"/>
                  </a:rPr>
                  <a:t> = –41.3 dBm/MHz (transmission power of -14.3 dBm)</a:t>
                </a:r>
                <a:endParaRPr lang="en-US" altLang="ja-JP" sz="2000" b="1" u="sng" dirty="0">
                  <a:effectLst/>
                  <a:latin typeface="+mj-lt"/>
                  <a:ea typeface="游明朝" panose="02020400000000000000" pitchFamily="18" charset="-128"/>
                  <a:cs typeface="Times New Roman" panose="02020603050405020304" pitchFamily="18" charset="0"/>
                </a:endParaRPr>
              </a:p>
              <a:p>
                <a:pPr marL="285750" indent="-285750">
                  <a:buFont typeface="Wingdings" panose="05000000000000000000" pitchFamily="2" charset="2"/>
                  <a:buChar char="p"/>
                </a:pPr>
                <a:endParaRPr lang="en-US" altLang="ja-JP" sz="2000" dirty="0">
                  <a:latin typeface="+mj-lt"/>
                </a:endParaRPr>
              </a:p>
              <a:p>
                <a:pPr marL="285750" indent="-285750">
                  <a:buFont typeface="Wingdings" panose="05000000000000000000" pitchFamily="2" charset="2"/>
                  <a:buChar char="p"/>
                </a:pPr>
                <a:r>
                  <a:rPr lang="en-US" altLang="ja-JP" sz="2000" dirty="0">
                    <a:effectLst/>
                    <a:latin typeface="+mj-lt"/>
                    <a:ea typeface="游明朝" panose="02020400000000000000" pitchFamily="18" charset="-128"/>
                    <a:cs typeface="Times New Roman" panose="02020603050405020304" pitchFamily="18" charset="0"/>
                  </a:rPr>
                  <a:t>Under the above conditions, the transmission failure ratio was more than </a:t>
                </a:r>
                <a14:m>
                  <m:oMath xmlns:m="http://schemas.openxmlformats.org/officeDocument/2006/math">
                    <m:sSup>
                      <m:sSupPr>
                        <m:ctrlPr>
                          <a:rPr lang="ja-JP" altLang="ja-JP" sz="2000" i="1">
                            <a:effectLst/>
                            <a:latin typeface="Cambria Math" panose="02040503050406030204" pitchFamily="18" charset="0"/>
                            <a:ea typeface="Cambria Math" panose="02040503050406030204" pitchFamily="18" charset="0"/>
                          </a:rPr>
                        </m:ctrlPr>
                      </m:sSupPr>
                      <m:e>
                        <m:r>
                          <a:rPr lang="en-US" altLang="ja-JP" sz="2000" i="1">
                            <a:effectLst/>
                            <a:latin typeface="Cambria Math" panose="02040503050406030204" pitchFamily="18" charset="0"/>
                            <a:ea typeface="游明朝" panose="02020400000000000000" pitchFamily="18" charset="-128"/>
                            <a:cs typeface="Times New Roman" panose="02020603050405020304" pitchFamily="18" charset="0"/>
                          </a:rPr>
                          <m:t>10</m:t>
                        </m:r>
                      </m:e>
                      <m:sup>
                        <m:r>
                          <a:rPr lang="en-US" altLang="ja-JP" sz="2000" i="1">
                            <a:effectLst/>
                            <a:latin typeface="Cambria Math" panose="02040503050406030204" pitchFamily="18" charset="0"/>
                            <a:ea typeface="游明朝" panose="02020400000000000000" pitchFamily="18" charset="-128"/>
                            <a:cs typeface="Times New Roman" panose="02020603050405020304" pitchFamily="18" charset="0"/>
                          </a:rPr>
                          <m:t>−1</m:t>
                        </m:r>
                      </m:sup>
                    </m:sSup>
                  </m:oMath>
                </a14:m>
                <a:r>
                  <a:rPr lang="en-US" altLang="ja-JP" sz="2000" dirty="0">
                    <a:effectLst/>
                    <a:latin typeface="+mj-lt"/>
                    <a:ea typeface="游明朝" panose="02020400000000000000" pitchFamily="18" charset="-128"/>
                    <a:cs typeface="Times New Roman" panose="02020603050405020304" pitchFamily="18" charset="0"/>
                  </a:rPr>
                  <a:t> unless an SOCC was applied, which means that sufficient reliability cannot be ensured by the current standard in the case of the single pulse option</a:t>
                </a:r>
                <a:endParaRPr kumimoji="1" lang="en-US" altLang="ja-JP" sz="2000" dirty="0">
                  <a:latin typeface="+mj-lt"/>
                </a:endParaRPr>
              </a:p>
              <a:p>
                <a:pPr marL="285750" indent="-285750">
                  <a:buFont typeface="Wingdings" panose="05000000000000000000" pitchFamily="2" charset="2"/>
                  <a:buChar char="p"/>
                </a:pPr>
                <a:endParaRPr lang="en-US" altLang="ja-JP" sz="2000" dirty="0">
                  <a:latin typeface="+mj-lt"/>
                </a:endParaRPr>
              </a:p>
              <a:p>
                <a:pPr marL="285750" indent="-285750">
                  <a:buFont typeface="Wingdings" panose="05000000000000000000" pitchFamily="2" charset="2"/>
                  <a:buChar char="p"/>
                </a:pPr>
                <a:r>
                  <a:rPr lang="en-US" altLang="ja-JP" sz="2000" dirty="0">
                    <a:effectLst/>
                    <a:latin typeface="+mj-lt"/>
                    <a:ea typeface="游明朝" panose="02020400000000000000" pitchFamily="18" charset="-128"/>
                    <a:cs typeface="Times New Roman" panose="02020603050405020304" pitchFamily="18" charset="0"/>
                  </a:rPr>
                  <a:t>Then, the transmission failure ratio was below </a:t>
                </a:r>
                <a14:m>
                  <m:oMath xmlns:m="http://schemas.openxmlformats.org/officeDocument/2006/math">
                    <m:sSup>
                      <m:sSupPr>
                        <m:ctrlPr>
                          <a:rPr lang="ja-JP" altLang="ja-JP" sz="2000" i="1">
                            <a:effectLst/>
                            <a:latin typeface="Cambria Math" panose="02040503050406030204" pitchFamily="18" charset="0"/>
                            <a:ea typeface="Cambria Math" panose="02040503050406030204" pitchFamily="18" charset="0"/>
                          </a:rPr>
                        </m:ctrlPr>
                      </m:sSupPr>
                      <m:e>
                        <m:r>
                          <a:rPr lang="en-US" altLang="ja-JP" sz="2000" i="1">
                            <a:effectLst/>
                            <a:latin typeface="Cambria Math" panose="02040503050406030204" pitchFamily="18" charset="0"/>
                            <a:ea typeface="游明朝" panose="02020400000000000000" pitchFamily="18" charset="-128"/>
                            <a:cs typeface="Times New Roman" panose="02020603050405020304" pitchFamily="18" charset="0"/>
                          </a:rPr>
                          <m:t>10</m:t>
                        </m:r>
                      </m:e>
                      <m:sup>
                        <m:r>
                          <a:rPr lang="en-US" altLang="ja-JP" sz="2000" i="1">
                            <a:effectLst/>
                            <a:latin typeface="Cambria Math" panose="02040503050406030204" pitchFamily="18" charset="0"/>
                            <a:ea typeface="游明朝" panose="02020400000000000000" pitchFamily="18" charset="-128"/>
                            <a:cs typeface="Times New Roman" panose="02020603050405020304" pitchFamily="18" charset="0"/>
                          </a:rPr>
                          <m:t>−1</m:t>
                        </m:r>
                      </m:sup>
                    </m:sSup>
                  </m:oMath>
                </a14:m>
                <a:r>
                  <a:rPr lang="en-US" altLang="ja-JP" sz="2000" dirty="0">
                    <a:effectLst/>
                    <a:latin typeface="+mj-lt"/>
                    <a:ea typeface="游明朝" panose="02020400000000000000" pitchFamily="18" charset="-128"/>
                    <a:cs typeface="Times New Roman" panose="02020603050405020304" pitchFamily="18" charset="0"/>
                  </a:rPr>
                  <a:t> when </a:t>
                </a:r>
                <a14:m>
                  <m:oMath xmlns:m="http://schemas.openxmlformats.org/officeDocument/2006/math">
                    <m:sSub>
                      <m:sSubPr>
                        <m:ctrlPr>
                          <a:rPr lang="ja-JP" altLang="ja-JP" sz="2000" i="1">
                            <a:effectLst/>
                            <a:latin typeface="Cambria Math" panose="02040503050406030204" pitchFamily="18" charset="0"/>
                            <a:ea typeface="Cambria Math" panose="02040503050406030204" pitchFamily="18" charset="0"/>
                          </a:rPr>
                        </m:ctrlPr>
                      </m:sSubPr>
                      <m:e>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𝑅</m:t>
                        </m:r>
                      </m:e>
                      <m:sub>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𝑆𝑂𝐶𝐶</m:t>
                        </m:r>
                      </m:sub>
                    </m:sSub>
                  </m:oMath>
                </a14:m>
                <a:r>
                  <a:rPr lang="en-US" altLang="ja-JP" sz="2000" dirty="0">
                    <a:effectLst/>
                    <a:latin typeface="+mj-lt"/>
                    <a:ea typeface="游明朝" panose="02020400000000000000" pitchFamily="18" charset="-128"/>
                    <a:cs typeface="Times New Roman" panose="02020603050405020304" pitchFamily="18" charset="0"/>
                  </a:rPr>
                  <a:t> = 1/2 and below </a:t>
                </a:r>
                <a14:m>
                  <m:oMath xmlns:m="http://schemas.openxmlformats.org/officeDocument/2006/math">
                    <m:sSup>
                      <m:sSupPr>
                        <m:ctrlPr>
                          <a:rPr lang="ja-JP" altLang="ja-JP" sz="2000" i="1">
                            <a:effectLst/>
                            <a:latin typeface="Cambria Math" panose="02040503050406030204" pitchFamily="18" charset="0"/>
                            <a:ea typeface="Cambria Math" panose="02040503050406030204" pitchFamily="18" charset="0"/>
                          </a:rPr>
                        </m:ctrlPr>
                      </m:sSupPr>
                      <m:e>
                        <m:r>
                          <a:rPr lang="en-US" altLang="ja-JP" sz="2000" i="1">
                            <a:effectLst/>
                            <a:latin typeface="Cambria Math" panose="02040503050406030204" pitchFamily="18" charset="0"/>
                            <a:ea typeface="游明朝" panose="02020400000000000000" pitchFamily="18" charset="-128"/>
                            <a:cs typeface="Times New Roman" panose="02020603050405020304" pitchFamily="18" charset="0"/>
                          </a:rPr>
                          <m:t>10</m:t>
                        </m:r>
                      </m:e>
                      <m:sup>
                        <m:r>
                          <a:rPr lang="en-US" altLang="ja-JP" sz="2000" i="1">
                            <a:effectLst/>
                            <a:latin typeface="Cambria Math" panose="02040503050406030204" pitchFamily="18" charset="0"/>
                            <a:ea typeface="游明朝" panose="02020400000000000000" pitchFamily="18" charset="-128"/>
                            <a:cs typeface="Times New Roman" panose="02020603050405020304" pitchFamily="18" charset="0"/>
                          </a:rPr>
                          <m:t>−2</m:t>
                        </m:r>
                      </m:sup>
                    </m:sSup>
                  </m:oMath>
                </a14:m>
                <a:r>
                  <a:rPr lang="en-US" altLang="ja-JP" sz="2000" dirty="0">
                    <a:effectLst/>
                    <a:latin typeface="+mj-lt"/>
                    <a:ea typeface="游明朝" panose="02020400000000000000" pitchFamily="18" charset="-128"/>
                    <a:cs typeface="Times New Roman" panose="02020603050405020304" pitchFamily="18" charset="0"/>
                  </a:rPr>
                  <a:t> when </a:t>
                </a:r>
                <a14:m>
                  <m:oMath xmlns:m="http://schemas.openxmlformats.org/officeDocument/2006/math">
                    <m:sSub>
                      <m:sSubPr>
                        <m:ctrlPr>
                          <a:rPr lang="ja-JP" altLang="ja-JP" sz="2000" i="1">
                            <a:effectLst/>
                            <a:latin typeface="Cambria Math" panose="02040503050406030204" pitchFamily="18" charset="0"/>
                            <a:ea typeface="Cambria Math" panose="02040503050406030204" pitchFamily="18" charset="0"/>
                          </a:rPr>
                        </m:ctrlPr>
                      </m:sSubPr>
                      <m:e>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𝑅</m:t>
                        </m:r>
                      </m:e>
                      <m:sub>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𝑆𝑂𝐶𝐶</m:t>
                        </m:r>
                      </m:sub>
                    </m:sSub>
                  </m:oMath>
                </a14:m>
                <a:r>
                  <a:rPr lang="en-US" altLang="ja-JP" sz="2000" dirty="0">
                    <a:effectLst/>
                    <a:latin typeface="+mj-lt"/>
                    <a:ea typeface="游明朝" panose="02020400000000000000" pitchFamily="18" charset="-128"/>
                    <a:cs typeface="Times New Roman" panose="02020603050405020304" pitchFamily="18" charset="0"/>
                  </a:rPr>
                  <a:t> = 1/8</a:t>
                </a:r>
              </a:p>
              <a:p>
                <a:pPr marL="285750" indent="-285750">
                  <a:buFont typeface="Wingdings" panose="05000000000000000000" pitchFamily="2" charset="2"/>
                  <a:buChar char="p"/>
                </a:pPr>
                <a:endParaRPr lang="en-US" altLang="ja-JP" sz="2000" dirty="0">
                  <a:latin typeface="+mj-lt"/>
                </a:endParaRPr>
              </a:p>
              <a:p>
                <a:pPr marL="285750" indent="-285750">
                  <a:buFont typeface="Wingdings" panose="05000000000000000000" pitchFamily="2" charset="2"/>
                  <a:buChar char="p"/>
                </a:pPr>
                <a:r>
                  <a:rPr lang="en-US" altLang="ja-JP" sz="2000" dirty="0">
                    <a:effectLst/>
                    <a:latin typeface="+mj-lt"/>
                    <a:ea typeface="SimSun" panose="02010600030101010101" pitchFamily="2" charset="-122"/>
                    <a:cs typeface="Times New Roman" panose="02020603050405020304" pitchFamily="18" charset="0"/>
                  </a:rPr>
                  <a:t>RS encoding obtained better results</a:t>
                </a:r>
                <a:r>
                  <a:rPr lang="en-US" altLang="ja-JP" sz="2000" dirty="0">
                    <a:latin typeface="+mj-lt"/>
                    <a:ea typeface="SimSun" panose="02010600030101010101" pitchFamily="2" charset="-122"/>
                    <a:cs typeface="Times New Roman" panose="02020603050405020304" pitchFamily="18" charset="0"/>
                  </a:rPr>
                  <a:t> than BCH encoding</a:t>
                </a:r>
                <a:endParaRPr kumimoji="1" lang="en-US" altLang="ja-JP" sz="2000" dirty="0">
                  <a:latin typeface="+mj-lt"/>
                  <a:ea typeface="SimSun" panose="02010600030101010101" pitchFamily="2" charset="-122"/>
                  <a:cs typeface="Times New Roman" panose="02020603050405020304" pitchFamily="18" charset="0"/>
                </a:endParaRPr>
              </a:p>
              <a:p>
                <a:pPr marL="800100" lvl="1" indent="-342900">
                  <a:buFont typeface="Wingdings" panose="05000000000000000000" pitchFamily="2" charset="2"/>
                  <a:buChar char="Ø"/>
                </a:pPr>
                <a:r>
                  <a:rPr lang="en-US" altLang="ja-JP" sz="2000" dirty="0">
                    <a:effectLst/>
                    <a:latin typeface="+mj-lt"/>
                    <a:ea typeface="SimSun" panose="02010600030101010101" pitchFamily="2" charset="-122"/>
                    <a:cs typeface="Times New Roman" panose="02020603050405020304" pitchFamily="18" charset="0"/>
                  </a:rPr>
                  <a:t>The compared RS code has better error-correcting capabilities than the BCH code specified in the standard</a:t>
                </a:r>
              </a:p>
              <a:p>
                <a:pPr marL="800100" lvl="1" indent="-342900">
                  <a:buFont typeface="Wingdings" panose="05000000000000000000" pitchFamily="2" charset="2"/>
                  <a:buChar char="Ø"/>
                </a:pPr>
                <a:r>
                  <a:rPr lang="en-US" altLang="ja-JP" sz="2000" dirty="0">
                    <a:latin typeface="+mj-lt"/>
                    <a:ea typeface="SimSun" panose="02010600030101010101" pitchFamily="2" charset="-122"/>
                    <a:cs typeface="Times New Roman" panose="02020603050405020304" pitchFamily="18" charset="0"/>
                  </a:rPr>
                  <a:t>T</a:t>
                </a:r>
                <a:r>
                  <a:rPr lang="en-US" altLang="ja-JP" sz="2000" dirty="0">
                    <a:effectLst/>
                    <a:latin typeface="+mj-lt"/>
                    <a:ea typeface="SimSun" panose="02010600030101010101" pitchFamily="2" charset="-122"/>
                    <a:cs typeface="Times New Roman" panose="02020603050405020304" pitchFamily="18" charset="0"/>
                  </a:rPr>
                  <a:t>he RS code can be expected to correct burst errors that occur during SOCC decoding since the RS code is a burst error-correcting code</a:t>
                </a:r>
                <a:endParaRPr kumimoji="1" lang="ja-JP" altLang="en-US" sz="2000" dirty="0">
                  <a:latin typeface="+mj-lt"/>
                </a:endParaRPr>
              </a:p>
            </p:txBody>
          </p:sp>
        </mc:Choice>
        <mc:Fallback xmlns="">
          <p:sp>
            <p:nvSpPr>
              <p:cNvPr id="5" name="テキスト ボックス 4">
                <a:extLst>
                  <a:ext uri="{FF2B5EF4-FFF2-40B4-BE49-F238E27FC236}">
                    <a16:creationId xmlns:a16="http://schemas.microsoft.com/office/drawing/2014/main" id="{34930E1F-936E-9C22-724B-05C98E1BCEEA}"/>
                  </a:ext>
                </a:extLst>
              </p:cNvPr>
              <p:cNvSpPr txBox="1">
                <a:spLocks noRot="1" noChangeAspect="1" noMove="1" noResize="1" noEditPoints="1" noAdjustHandles="1" noChangeArrowheads="1" noChangeShapeType="1" noTextEdit="1"/>
              </p:cNvSpPr>
              <p:nvPr/>
            </p:nvSpPr>
            <p:spPr>
              <a:xfrm>
                <a:off x="104664" y="1124744"/>
                <a:ext cx="8856984" cy="5037726"/>
              </a:xfrm>
              <a:prstGeom prst="rect">
                <a:avLst/>
              </a:prstGeom>
              <a:blipFill>
                <a:blip r:embed="rId3"/>
                <a:stretch>
                  <a:fillRect l="-619" t="-726" r="-551" b="-1332"/>
                </a:stretch>
              </a:blipFill>
            </p:spPr>
            <p:txBody>
              <a:bodyPr/>
              <a:lstStyle/>
              <a:p>
                <a:r>
                  <a:rPr lang="ja-JP" altLang="en-US">
                    <a:noFill/>
                  </a:rPr>
                  <a:t> </a:t>
                </a:r>
              </a:p>
            </p:txBody>
          </p:sp>
        </mc:Fallback>
      </mc:AlternateContent>
      <p:sp>
        <p:nvSpPr>
          <p:cNvPr id="3" name="フッター プレースホルダー 2">
            <a:extLst>
              <a:ext uri="{FF2B5EF4-FFF2-40B4-BE49-F238E27FC236}">
                <a16:creationId xmlns:a16="http://schemas.microsoft.com/office/drawing/2014/main" id="{9DC10701-F8CA-8584-93BD-59EEF2469A8D}"/>
              </a:ext>
            </a:extLst>
          </p:cNvPr>
          <p:cNvSpPr>
            <a:spLocks noGrp="1"/>
          </p:cNvSpPr>
          <p:nvPr>
            <p:ph type="ftr" sz="quarter" idx="3"/>
          </p:nvPr>
        </p:nvSpPr>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6" name="日付プレースホルダー 3">
            <a:extLst>
              <a:ext uri="{FF2B5EF4-FFF2-40B4-BE49-F238E27FC236}">
                <a16:creationId xmlns:a16="http://schemas.microsoft.com/office/drawing/2014/main" id="{152317A1-0F52-6FCA-5296-DCF29C276D11}"/>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July 2023</a:t>
            </a:r>
          </a:p>
        </p:txBody>
      </p:sp>
    </p:spTree>
    <p:extLst>
      <p:ext uri="{BB962C8B-B14F-4D97-AF65-F5344CB8AC3E}">
        <p14:creationId xmlns:p14="http://schemas.microsoft.com/office/powerpoint/2010/main" val="3848287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313536"/>
            <a:ext cx="7772400" cy="1066800"/>
          </a:xfrm>
        </p:spPr>
        <p:txBody>
          <a:bodyPr/>
          <a:lstStyle/>
          <a:p>
            <a:r>
              <a:rPr kumimoji="1" lang="en-US" altLang="ja-JP" dirty="0"/>
              <a:t>5. Conclusion</a:t>
            </a:r>
            <a:endParaRPr kumimoji="1" lang="ja-JP" altLang="en-US" dirty="0"/>
          </a:p>
        </p:txBody>
      </p:sp>
      <p:sp>
        <p:nvSpPr>
          <p:cNvPr id="4" name="スライド番号プレースホルダー 3"/>
          <p:cNvSpPr>
            <a:spLocks noGrp="1"/>
          </p:cNvSpPr>
          <p:nvPr>
            <p:ph type="sldNum" sz="quarter" idx="12"/>
          </p:nvPr>
        </p:nvSpPr>
        <p:spPr>
          <a:xfrm>
            <a:off x="4355222" y="6475413"/>
            <a:ext cx="509756" cy="184666"/>
          </a:xfrm>
        </p:spPr>
        <p:txBody>
          <a:bodyPr/>
          <a:lstStyle/>
          <a:p>
            <a:r>
              <a:rPr lang="en-US" altLang="ja-JP" dirty="0">
                <a:latin typeface="+mj-lt"/>
              </a:rPr>
              <a:t>Slide </a:t>
            </a:r>
            <a:fld id="{769171EF-81C0-43B1-9967-509DCBA38FA2}" type="slidenum">
              <a:rPr kumimoji="1" lang="ja-JP" altLang="en-US" smtClean="0">
                <a:latin typeface="+mj-lt"/>
              </a:rPr>
              <a:pPr/>
              <a:t>11</a:t>
            </a:fld>
            <a:endParaRPr kumimoji="1" lang="ja-JP" altLang="en-US" dirty="0">
              <a:latin typeface="+mj-lt"/>
            </a:endParaRPr>
          </a:p>
        </p:txBody>
      </p:sp>
      <p:sp>
        <p:nvSpPr>
          <p:cNvPr id="6" name="テキスト ボックス 5">
            <a:extLst>
              <a:ext uri="{FF2B5EF4-FFF2-40B4-BE49-F238E27FC236}">
                <a16:creationId xmlns:a16="http://schemas.microsoft.com/office/drawing/2014/main" id="{7468A3A1-0FDB-47BC-B8EC-0964A12BE68A}"/>
              </a:ext>
            </a:extLst>
          </p:cNvPr>
          <p:cNvSpPr txBox="1"/>
          <p:nvPr/>
        </p:nvSpPr>
        <p:spPr>
          <a:xfrm>
            <a:off x="99349" y="1276143"/>
            <a:ext cx="8784084" cy="4524315"/>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sz="2400" dirty="0">
                <a:latin typeface="+mj-lt"/>
              </a:rPr>
              <a:t>Numerical results showed that sufficient dependability could not be ensured by the error control method defined by IEEE 802.15.6 and that high energy efficiency was obtained while ensuring a sufficient transmission failure ratio by applying an SOCC</a:t>
            </a:r>
          </a:p>
          <a:p>
            <a:pPr marL="285750" indent="-285750">
              <a:buFont typeface="Arial" panose="020B0604020202020204" pitchFamily="34" charset="0"/>
              <a:buChar char="•"/>
            </a:pPr>
            <a:endParaRPr lang="en-US" altLang="ja-JP" sz="2400" dirty="0">
              <a:latin typeface="+mj-lt"/>
            </a:endParaRPr>
          </a:p>
          <a:p>
            <a:pPr marL="285750" indent="-285750">
              <a:buFont typeface="Arial" panose="020B0604020202020204" pitchFamily="34" charset="0"/>
              <a:buChar char="•"/>
            </a:pPr>
            <a:r>
              <a:rPr lang="en-US" altLang="ja-JP" sz="2400" dirty="0">
                <a:latin typeface="+mj-lt"/>
              </a:rPr>
              <a:t>I</a:t>
            </a:r>
            <a:r>
              <a:rPr kumimoji="1" lang="en-US" altLang="ja-JP" sz="2400" dirty="0">
                <a:latin typeface="+mj-lt"/>
              </a:rPr>
              <a:t>t was also confirmed that a combination effect could be obtained with an SOCC by applying RS codes with almost the same coding rate as the BCH code specified in IEEE 802.15.6</a:t>
            </a:r>
          </a:p>
          <a:p>
            <a:pPr marL="285750" indent="-285750">
              <a:buFont typeface="Arial" panose="020B0604020202020204" pitchFamily="34" charset="0"/>
              <a:buChar char="•"/>
            </a:pPr>
            <a:endParaRPr lang="en-US" altLang="ja-JP" sz="2400" dirty="0">
              <a:latin typeface="+mj-lt"/>
            </a:endParaRPr>
          </a:p>
          <a:p>
            <a:pPr marL="285750" indent="-285750">
              <a:buFont typeface="Arial" panose="020B0604020202020204" pitchFamily="34" charset="0"/>
              <a:buChar char="•"/>
            </a:pPr>
            <a:r>
              <a:rPr kumimoji="1" lang="en-US" altLang="ja-JP" sz="2400" dirty="0">
                <a:latin typeface="+mj-lt"/>
              </a:rPr>
              <a:t>SOCC has potential to be applied </a:t>
            </a:r>
            <a:r>
              <a:rPr kumimoji="1" lang="en-US" altLang="ja-JP" sz="2400">
                <a:latin typeface="+mj-lt"/>
              </a:rPr>
              <a:t>to more important </a:t>
            </a:r>
            <a:r>
              <a:rPr kumimoji="1" lang="en-US" altLang="ja-JP" sz="2400" dirty="0">
                <a:latin typeface="+mj-lt"/>
              </a:rPr>
              <a:t>user priority case because of the powerful error correcting capability but very low coding rate</a:t>
            </a:r>
          </a:p>
        </p:txBody>
      </p:sp>
      <p:sp>
        <p:nvSpPr>
          <p:cNvPr id="3" name="フッター プレースホルダー 2">
            <a:extLst>
              <a:ext uri="{FF2B5EF4-FFF2-40B4-BE49-F238E27FC236}">
                <a16:creationId xmlns:a16="http://schemas.microsoft.com/office/drawing/2014/main" id="{BB85EE7B-F4EA-E857-86D4-078359F4CB18}"/>
              </a:ext>
            </a:extLst>
          </p:cNvPr>
          <p:cNvSpPr>
            <a:spLocks noGrp="1"/>
          </p:cNvSpPr>
          <p:nvPr>
            <p:ph type="ftr" sz="quarter" idx="3"/>
          </p:nvPr>
        </p:nvSpPr>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5" name="日付プレースホルダー 3">
            <a:extLst>
              <a:ext uri="{FF2B5EF4-FFF2-40B4-BE49-F238E27FC236}">
                <a16:creationId xmlns:a16="http://schemas.microsoft.com/office/drawing/2014/main" id="{93EFFDD4-194E-E4FD-9F0D-FC0712768E7E}"/>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July 2023</a:t>
            </a:r>
          </a:p>
        </p:txBody>
      </p:sp>
    </p:spTree>
    <p:extLst>
      <p:ext uri="{BB962C8B-B14F-4D97-AF65-F5344CB8AC3E}">
        <p14:creationId xmlns:p14="http://schemas.microsoft.com/office/powerpoint/2010/main" val="513407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BD7C394-011C-4506-88C5-0ECEEDCB357C}"/>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12</a:t>
            </a:fld>
            <a:endParaRPr lang="en-US" dirty="0">
              <a:solidFill>
                <a:srgbClr val="000000"/>
              </a:solidFill>
            </a:endParaRPr>
          </a:p>
        </p:txBody>
      </p:sp>
      <p:sp>
        <p:nvSpPr>
          <p:cNvPr id="3" name="タイトル 2">
            <a:extLst>
              <a:ext uri="{FF2B5EF4-FFF2-40B4-BE49-F238E27FC236}">
                <a16:creationId xmlns:a16="http://schemas.microsoft.com/office/drawing/2014/main" id="{A94E3BDD-4E50-4159-80D1-C42DC262F34C}"/>
              </a:ext>
            </a:extLst>
          </p:cNvPr>
          <p:cNvSpPr>
            <a:spLocks noGrp="1"/>
          </p:cNvSpPr>
          <p:nvPr>
            <p:ph type="title"/>
          </p:nvPr>
        </p:nvSpPr>
        <p:spPr>
          <a:xfrm>
            <a:off x="685800" y="412522"/>
            <a:ext cx="7772400" cy="1066800"/>
          </a:xfrm>
        </p:spPr>
        <p:txBody>
          <a:bodyPr/>
          <a:lstStyle/>
          <a:p>
            <a:r>
              <a:rPr kumimoji="1" lang="en-US" altLang="ja-JP" dirty="0"/>
              <a:t>Reference</a:t>
            </a:r>
            <a:endParaRPr kumimoji="1" lang="ja-JP" altLang="en-US" dirty="0"/>
          </a:p>
        </p:txBody>
      </p:sp>
      <p:sp>
        <p:nvSpPr>
          <p:cNvPr id="5" name="フッター プレースホルダー 4">
            <a:extLst>
              <a:ext uri="{FF2B5EF4-FFF2-40B4-BE49-F238E27FC236}">
                <a16:creationId xmlns:a16="http://schemas.microsoft.com/office/drawing/2014/main" id="{7506F742-1126-441E-A7B3-35CD1E1037A0}"/>
              </a:ext>
            </a:extLst>
          </p:cNvPr>
          <p:cNvSpPr>
            <a:spLocks noGrp="1"/>
          </p:cNvSpPr>
          <p:nvPr>
            <p:ph type="ftr" sz="quarter" idx="3"/>
          </p:nvPr>
        </p:nvSpPr>
        <p:spPr>
          <a:xfrm>
            <a:off x="5724128" y="6453336"/>
            <a:ext cx="3240360"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6" name="テキスト ボックス 5">
            <a:extLst>
              <a:ext uri="{FF2B5EF4-FFF2-40B4-BE49-F238E27FC236}">
                <a16:creationId xmlns:a16="http://schemas.microsoft.com/office/drawing/2014/main" id="{A348D37F-5C40-4D50-B31A-1FCA2EE07044}"/>
              </a:ext>
            </a:extLst>
          </p:cNvPr>
          <p:cNvSpPr txBox="1"/>
          <p:nvPr/>
        </p:nvSpPr>
        <p:spPr>
          <a:xfrm>
            <a:off x="431540" y="1412776"/>
            <a:ext cx="8280920" cy="2062103"/>
          </a:xfrm>
          <a:prstGeom prst="rect">
            <a:avLst/>
          </a:prstGeom>
          <a:noFill/>
        </p:spPr>
        <p:txBody>
          <a:bodyPr wrap="square" rtlCol="0">
            <a:spAutoFit/>
          </a:bodyPr>
          <a:lstStyle/>
          <a:p>
            <a:pPr marL="285750" indent="-285750">
              <a:buFont typeface="Arial" panose="020B0604020202020204" pitchFamily="34" charset="0"/>
              <a:buChar char="•"/>
            </a:pPr>
            <a:r>
              <a:rPr lang="en-US" altLang="ja-JP" sz="1600" i="0" dirty="0">
                <a:solidFill>
                  <a:srgbClr val="111111"/>
                </a:solidFill>
                <a:effectLst/>
                <a:latin typeface="+mj-lt"/>
              </a:rPr>
              <a:t>Kento Takabayashi, Hirokazu Tanaka, Katsumi Sakakibara, "Evaluation of Wireless Body Area Network Utilizing Super Orthogonal Convolutional Code," in Proceedings of 2019 International Symposium on Intelligent Signal Processing and Communication Systems (ISPACS 2019), </a:t>
            </a:r>
            <a:r>
              <a:rPr lang="en-US" altLang="ja-JP" sz="1600" i="0" dirty="0" err="1">
                <a:solidFill>
                  <a:srgbClr val="111111"/>
                </a:solidFill>
                <a:effectLst/>
                <a:latin typeface="+mj-lt"/>
              </a:rPr>
              <a:t>Beitou</a:t>
            </a:r>
            <a:r>
              <a:rPr lang="en-US" altLang="ja-JP" sz="1600" i="0" dirty="0">
                <a:solidFill>
                  <a:srgbClr val="111111"/>
                </a:solidFill>
                <a:effectLst/>
                <a:latin typeface="+mj-lt"/>
              </a:rPr>
              <a:t>, Taipei, Taiwan, pp.1-2, Dec. 2019.</a:t>
            </a:r>
          </a:p>
          <a:p>
            <a:pPr marL="285750" indent="-285750">
              <a:buFont typeface="Arial" panose="020B0604020202020204" pitchFamily="34" charset="0"/>
              <a:buChar char="•"/>
            </a:pPr>
            <a:endParaRPr lang="en-US" altLang="ja-JP" sz="1600" dirty="0">
              <a:latin typeface="+mj-lt"/>
            </a:endParaRPr>
          </a:p>
          <a:p>
            <a:pPr marL="285750" indent="-285750">
              <a:buFont typeface="Arial" panose="020B0604020202020204" pitchFamily="34" charset="0"/>
              <a:buChar char="•"/>
            </a:pPr>
            <a:r>
              <a:rPr kumimoji="1" lang="en-US" altLang="ja-JP" sz="1600" dirty="0">
                <a:latin typeface="+mj-lt"/>
              </a:rPr>
              <a:t>Kento Takabayashi, Hirokazu Tanaka, Katsumi Sakakibara, "Toward Dependable Internet of Medical Things: IEEE 802.15.6 Ultra-Wideband Physical Layer Utilizing </a:t>
            </a:r>
            <a:r>
              <a:rPr kumimoji="1" lang="en-US" altLang="ja-JP" sz="1600" dirty="0" err="1">
                <a:latin typeface="+mj-lt"/>
              </a:rPr>
              <a:t>Superorthogonal</a:t>
            </a:r>
            <a:r>
              <a:rPr kumimoji="1" lang="en-US" altLang="ja-JP" sz="1600" dirty="0">
                <a:latin typeface="+mj-lt"/>
              </a:rPr>
              <a:t> Convolutional Code," Sensors, 2022, vol. 22, no. 6, 2172, Mar. 2022.</a:t>
            </a:r>
            <a:endParaRPr kumimoji="1" lang="ja-JP" altLang="en-US" sz="1600" dirty="0">
              <a:latin typeface="+mj-lt"/>
            </a:endParaRPr>
          </a:p>
        </p:txBody>
      </p:sp>
      <p:sp>
        <p:nvSpPr>
          <p:cNvPr id="7" name="日付プレースホルダー 3">
            <a:extLst>
              <a:ext uri="{FF2B5EF4-FFF2-40B4-BE49-F238E27FC236}">
                <a16:creationId xmlns:a16="http://schemas.microsoft.com/office/drawing/2014/main" id="{46A7CDE1-2620-7814-6845-1FFCCF1688DD}"/>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July 2023</a:t>
            </a:r>
          </a:p>
        </p:txBody>
      </p:sp>
    </p:spTree>
    <p:extLst>
      <p:ext uri="{BB962C8B-B14F-4D97-AF65-F5344CB8AC3E}">
        <p14:creationId xmlns:p14="http://schemas.microsoft.com/office/powerpoint/2010/main" val="3900775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xfrm>
            <a:off x="4355222" y="6475413"/>
            <a:ext cx="509755" cy="184666"/>
          </a:xfrm>
        </p:spPr>
        <p:txBody>
          <a:bodyPr/>
          <a:lstStyle/>
          <a:p>
            <a:pPr>
              <a:defRPr/>
            </a:pPr>
            <a:r>
              <a:rPr lang="en-US" altLang="ja-JP" sz="1200" dirty="0">
                <a:latin typeface="+mj-lt"/>
              </a:rPr>
              <a:t>Slide </a:t>
            </a:r>
            <a:fld id="{8CE37C8C-D372-447C-BB1B-5CE70563E00F}" type="slidenum">
              <a:rPr lang="ja-JP" altLang="en-US" sz="1200" smtClean="0">
                <a:latin typeface="+mj-lt"/>
              </a:rPr>
              <a:pPr>
                <a:defRPr/>
              </a:pPr>
              <a:t>13</a:t>
            </a:fld>
            <a:endParaRPr lang="ja-JP" altLang="en-US" sz="1200" dirty="0">
              <a:latin typeface="+mj-lt"/>
            </a:endParaRPr>
          </a:p>
        </p:txBody>
      </p:sp>
      <p:sp>
        <p:nvSpPr>
          <p:cNvPr id="11267" name="スライド番号プレースホルダー 1"/>
          <p:cNvSpPr txBox="1">
            <a:spLocks noGrp="1"/>
          </p:cNvSpPr>
          <p:nvPr/>
        </p:nvSpPr>
        <p:spPr bwMode="auto">
          <a:xfrm>
            <a:off x="6692900" y="6453188"/>
            <a:ext cx="2133600"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92B16EEB-5EBE-49F1-AA04-0227A0583093}" type="slidenum">
              <a:rPr lang="ja-JP" altLang="en-US" sz="1400">
                <a:latin typeface="+mj-lt"/>
              </a:rPr>
              <a:pPr algn="r" eaLnBrk="1" hangingPunct="1"/>
              <a:t>13</a:t>
            </a:fld>
            <a:endParaRPr lang="ja-JP" altLang="en-US" sz="1400">
              <a:latin typeface="+mj-lt"/>
            </a:endParaRPr>
          </a:p>
        </p:txBody>
      </p:sp>
      <p:sp>
        <p:nvSpPr>
          <p:cNvPr id="11268" name="テキスト ボックス 2"/>
          <p:cNvSpPr txBox="1">
            <a:spLocks noChangeArrowheads="1"/>
          </p:cNvSpPr>
          <p:nvPr/>
        </p:nvSpPr>
        <p:spPr bwMode="auto">
          <a:xfrm>
            <a:off x="132316" y="3068960"/>
            <a:ext cx="88804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4800" dirty="0">
                <a:latin typeface="+mj-lt"/>
              </a:rPr>
              <a:t>Thank you for your attention ! ! !</a:t>
            </a:r>
            <a:endParaRPr lang="ja-JP" altLang="en-US" sz="4800" dirty="0">
              <a:latin typeface="+mj-lt"/>
            </a:endParaRPr>
          </a:p>
        </p:txBody>
      </p:sp>
      <p:sp>
        <p:nvSpPr>
          <p:cNvPr id="2" name="日付プレースホルダー 1"/>
          <p:cNvSpPr>
            <a:spLocks noGrp="1"/>
          </p:cNvSpPr>
          <p:nvPr>
            <p:ph type="dt" sz="quarter" idx="10"/>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July 2023</a:t>
            </a:r>
          </a:p>
        </p:txBody>
      </p:sp>
      <p:sp>
        <p:nvSpPr>
          <p:cNvPr id="3" name="テキスト ボックス 2">
            <a:extLst>
              <a:ext uri="{FF2B5EF4-FFF2-40B4-BE49-F238E27FC236}">
                <a16:creationId xmlns:a16="http://schemas.microsoft.com/office/drawing/2014/main" id="{FB689997-24C0-4551-9F93-4B1E70FE44FE}"/>
              </a:ext>
            </a:extLst>
          </p:cNvPr>
          <p:cNvSpPr txBox="1"/>
          <p:nvPr/>
        </p:nvSpPr>
        <p:spPr>
          <a:xfrm>
            <a:off x="131723" y="6184901"/>
            <a:ext cx="8184693" cy="307777"/>
          </a:xfrm>
          <a:prstGeom prst="rect">
            <a:avLst/>
          </a:prstGeom>
          <a:noFill/>
        </p:spPr>
        <p:txBody>
          <a:bodyPr wrap="square" rtlCol="0">
            <a:spAutoFit/>
          </a:bodyPr>
          <a:lstStyle/>
          <a:p>
            <a:r>
              <a:rPr lang="en-US" altLang="ja-JP" sz="1400" dirty="0">
                <a:latin typeface="+mj-lt"/>
              </a:rPr>
              <a:t>* This research was funded by JSPS Grant-in-Aid for Early-Career Scientists Grant Number JP20K14737</a:t>
            </a:r>
            <a:endParaRPr kumimoji="1" lang="ja-JP" altLang="en-US" sz="1400" dirty="0">
              <a:latin typeface="+mj-lt"/>
            </a:endParaRPr>
          </a:p>
        </p:txBody>
      </p:sp>
      <p:sp>
        <p:nvSpPr>
          <p:cNvPr id="4" name="フッター プレースホルダー 3">
            <a:extLst>
              <a:ext uri="{FF2B5EF4-FFF2-40B4-BE49-F238E27FC236}">
                <a16:creationId xmlns:a16="http://schemas.microsoft.com/office/drawing/2014/main" id="{AE3BA819-60E3-A39A-63C4-0CF57B2DF952}"/>
              </a:ext>
            </a:extLst>
          </p:cNvPr>
          <p:cNvSpPr>
            <a:spLocks noGrp="1"/>
          </p:cNvSpPr>
          <p:nvPr>
            <p:ph type="ftr" sz="quarter" idx="11"/>
          </p:nvPr>
        </p:nvSpPr>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456602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5E9E029C-B2E2-47EF-8CA7-A054F2E1909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65121" y="1949788"/>
            <a:ext cx="4147682" cy="2124647"/>
          </a:xfrm>
          <a:prstGeom prst="rect">
            <a:avLst/>
          </a:prstGeom>
        </p:spPr>
      </p:pic>
      <p:sp>
        <p:nvSpPr>
          <p:cNvPr id="2" name="タイトル 1">
            <a:extLst>
              <a:ext uri="{FF2B5EF4-FFF2-40B4-BE49-F238E27FC236}">
                <a16:creationId xmlns:a16="http://schemas.microsoft.com/office/drawing/2014/main" id="{57481F2E-5D7B-40F4-9A2C-2AA2EBA26D7B}"/>
              </a:ext>
            </a:extLst>
          </p:cNvPr>
          <p:cNvSpPr>
            <a:spLocks noGrp="1"/>
          </p:cNvSpPr>
          <p:nvPr>
            <p:ph type="title"/>
          </p:nvPr>
        </p:nvSpPr>
        <p:spPr>
          <a:xfrm>
            <a:off x="723900" y="331981"/>
            <a:ext cx="7772400" cy="1066800"/>
          </a:xfrm>
        </p:spPr>
        <p:txBody>
          <a:bodyPr/>
          <a:lstStyle/>
          <a:p>
            <a:r>
              <a:rPr lang="en-US" altLang="ja-JP" dirty="0"/>
              <a:t>2. IEEE 802.15.6 UWB PHY</a:t>
            </a:r>
            <a:endParaRPr kumimoji="1" lang="ja-JP" altLang="en-US" dirty="0"/>
          </a:p>
        </p:txBody>
      </p:sp>
      <p:sp>
        <p:nvSpPr>
          <p:cNvPr id="4" name="スライド番号プレースホルダー 3">
            <a:extLst>
              <a:ext uri="{FF2B5EF4-FFF2-40B4-BE49-F238E27FC236}">
                <a16:creationId xmlns:a16="http://schemas.microsoft.com/office/drawing/2014/main" id="{F7F6387D-8A78-4FB1-9ECC-F3748C2333F7}"/>
              </a:ext>
            </a:extLst>
          </p:cNvPr>
          <p:cNvSpPr>
            <a:spLocks noGrp="1"/>
          </p:cNvSpPr>
          <p:nvPr>
            <p:ph type="sldNum" sz="quarter" idx="12"/>
          </p:nvPr>
        </p:nvSpPr>
        <p:spPr>
          <a:xfrm>
            <a:off x="4355223" y="6475413"/>
            <a:ext cx="509755" cy="184666"/>
          </a:xfrm>
        </p:spPr>
        <p:txBody>
          <a:bodyPr/>
          <a:lstStyle/>
          <a:p>
            <a:r>
              <a:rPr lang="en-US" altLang="ja-JP" dirty="0">
                <a:latin typeface="+mj-lt"/>
              </a:rPr>
              <a:t>Slide </a:t>
            </a:r>
            <a:fld id="{769171EF-81C0-43B1-9967-509DCBA38FA2}" type="slidenum">
              <a:rPr kumimoji="1" lang="ja-JP" altLang="en-US" smtClean="0">
                <a:latin typeface="+mj-lt"/>
              </a:rPr>
              <a:pPr/>
              <a:t>14</a:t>
            </a:fld>
            <a:endParaRPr kumimoji="1" lang="ja-JP" altLang="en-US" dirty="0">
              <a:latin typeface="+mj-lt"/>
            </a:endParaRPr>
          </a:p>
        </p:txBody>
      </p:sp>
      <p:sp>
        <p:nvSpPr>
          <p:cNvPr id="10" name="テキスト ボックス 9">
            <a:extLst>
              <a:ext uri="{FF2B5EF4-FFF2-40B4-BE49-F238E27FC236}">
                <a16:creationId xmlns:a16="http://schemas.microsoft.com/office/drawing/2014/main" id="{FAC631CC-69D6-486E-B5E5-8AB4D0942A41}"/>
              </a:ext>
            </a:extLst>
          </p:cNvPr>
          <p:cNvSpPr txBox="1"/>
          <p:nvPr/>
        </p:nvSpPr>
        <p:spPr>
          <a:xfrm>
            <a:off x="395536" y="1196752"/>
            <a:ext cx="2016224" cy="369332"/>
          </a:xfrm>
          <a:prstGeom prst="rect">
            <a:avLst/>
          </a:prstGeom>
          <a:noFill/>
          <a:ln w="28575">
            <a:solidFill>
              <a:srgbClr val="008BBC"/>
            </a:solidFill>
          </a:ln>
        </p:spPr>
        <p:txBody>
          <a:bodyPr wrap="square" rtlCol="0">
            <a:spAutoFit/>
          </a:bodyPr>
          <a:lstStyle/>
          <a:p>
            <a:pPr algn="ctr"/>
            <a:r>
              <a:rPr lang="en-US" altLang="ja-JP" b="1" dirty="0">
                <a:latin typeface="+mj-lt"/>
              </a:rPr>
              <a:t>P</a:t>
            </a:r>
            <a:r>
              <a:rPr kumimoji="1" lang="en-US" altLang="ja-JP" b="1" dirty="0">
                <a:latin typeface="+mj-lt"/>
              </a:rPr>
              <a:t>ulse option</a:t>
            </a:r>
            <a:endParaRPr kumimoji="1" lang="ja-JP" altLang="en-US" dirty="0">
              <a:latin typeface="+mj-lt"/>
            </a:endParaRPr>
          </a:p>
        </p:txBody>
      </p:sp>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036F019B-B4B6-4625-BD37-BF256F59662A}"/>
                  </a:ext>
                </a:extLst>
              </p:cNvPr>
              <p:cNvSpPr txBox="1"/>
              <p:nvPr/>
            </p:nvSpPr>
            <p:spPr>
              <a:xfrm>
                <a:off x="103848" y="4890008"/>
                <a:ext cx="8932647" cy="1520160"/>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latin typeface="+mj-lt"/>
                  </a:rPr>
                  <a:t>Single pulse option: A single pulse transmitted per symbol</a:t>
                </a:r>
              </a:p>
              <a:p>
                <a:pPr marL="285750" indent="-285750">
                  <a:buFont typeface="Arial" panose="020B0604020202020204" pitchFamily="34" charset="0"/>
                  <a:buChar char="•"/>
                </a:pPr>
                <a:endParaRPr kumimoji="1" lang="en-US" altLang="ja-JP" dirty="0">
                  <a:latin typeface="+mj-lt"/>
                </a:endParaRPr>
              </a:p>
              <a:p>
                <a:pPr marL="285750" indent="-285750">
                  <a:buFont typeface="Arial" panose="020B0604020202020204" pitchFamily="34" charset="0"/>
                  <a:buChar char="•"/>
                </a:pPr>
                <a:r>
                  <a:rPr lang="en-US" altLang="ja-JP" dirty="0">
                    <a:latin typeface="+mj-lt"/>
                  </a:rPr>
                  <a:t>Burst pulse option: A concatenation of </a:t>
                </a:r>
                <a14:m>
                  <m:oMath xmlns:m="http://schemas.openxmlformats.org/officeDocument/2006/math">
                    <m:sSub>
                      <m:sSubPr>
                        <m:ctrlPr>
                          <a:rPr lang="ja-JP" altLang="ja-JP" i="1" smtClean="0">
                            <a:effectLst/>
                            <a:latin typeface="Cambria Math" panose="02040503050406030204" pitchFamily="18" charset="0"/>
                            <a:ea typeface="Cambria Math" panose="02040503050406030204" pitchFamily="18" charset="0"/>
                          </a:rPr>
                        </m:ctrlPr>
                      </m:sSubPr>
                      <m:e>
                        <m:r>
                          <a:rPr lang="en-US" altLang="ja-JP" sz="1800"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𝑁</m:t>
                        </m:r>
                      </m:e>
                      <m:sub>
                        <m:r>
                          <a:rPr lang="en-US" altLang="ja-JP" sz="1800"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𝑐𝑝𝑏</m:t>
                        </m:r>
                      </m:sub>
                    </m:sSub>
                  </m:oMath>
                </a14:m>
                <a:r>
                  <a:rPr lang="en-US" altLang="ja-JP" dirty="0">
                    <a:latin typeface="+mj-lt"/>
                  </a:rPr>
                  <a:t> pulses transmitted per symbol</a:t>
                </a:r>
              </a:p>
              <a:p>
                <a:pPr marL="742950" lvl="1" indent="-285750">
                  <a:buFont typeface="Wingdings" panose="05000000000000000000" pitchFamily="2" charset="2"/>
                  <a:buChar char="ü"/>
                </a:pPr>
                <a:r>
                  <a:rPr lang="en-US" altLang="ja-JP" dirty="0">
                    <a:latin typeface="+mj-lt"/>
                  </a:rPr>
                  <a:t>This option improves the received power by correlating multiple pulses while decreasing the </a:t>
                </a:r>
                <a:r>
                  <a:rPr lang="en-US" altLang="ja-JP" dirty="0" err="1">
                    <a:latin typeface="+mj-lt"/>
                  </a:rPr>
                  <a:t>uncoded</a:t>
                </a:r>
                <a:r>
                  <a:rPr lang="en-US" altLang="ja-JP" dirty="0">
                    <a:latin typeface="+mj-lt"/>
                  </a:rPr>
                  <a:t> bit rate as </a:t>
                </a:r>
                <a14:m>
                  <m:oMath xmlns:m="http://schemas.openxmlformats.org/officeDocument/2006/math">
                    <m:sSub>
                      <m:sSubPr>
                        <m:ctrlPr>
                          <a:rPr lang="ja-JP" altLang="ja-JP" i="1">
                            <a:latin typeface="Cambria Math" panose="02040503050406030204" pitchFamily="18" charset="0"/>
                            <a:ea typeface="Cambria Math" panose="02040503050406030204" pitchFamily="18" charset="0"/>
                          </a:rPr>
                        </m:ctrlPr>
                      </m:sSubPr>
                      <m:e>
                        <m:r>
                          <a:rPr lang="en-US" altLang="ja-JP"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𝑁</m:t>
                        </m:r>
                      </m:e>
                      <m:sub>
                        <m:r>
                          <a:rPr lang="en-US" altLang="ja-JP"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𝑐𝑝𝑏</m:t>
                        </m:r>
                      </m:sub>
                    </m:sSub>
                  </m:oMath>
                </a14:m>
                <a:r>
                  <a:rPr kumimoji="1" lang="en-US" altLang="ja-JP" dirty="0">
                    <a:latin typeface="+mj-lt"/>
                  </a:rPr>
                  <a:t> increases</a:t>
                </a:r>
              </a:p>
            </p:txBody>
          </p:sp>
        </mc:Choice>
        <mc:Fallback xmlns="">
          <p:sp>
            <p:nvSpPr>
              <p:cNvPr id="15" name="テキスト ボックス 14">
                <a:extLst>
                  <a:ext uri="{FF2B5EF4-FFF2-40B4-BE49-F238E27FC236}">
                    <a16:creationId xmlns:a16="http://schemas.microsoft.com/office/drawing/2014/main" id="{036F019B-B4B6-4625-BD37-BF256F59662A}"/>
                  </a:ext>
                </a:extLst>
              </p:cNvPr>
              <p:cNvSpPr txBox="1">
                <a:spLocks noRot="1" noChangeAspect="1" noMove="1" noResize="1" noEditPoints="1" noAdjustHandles="1" noChangeArrowheads="1" noChangeShapeType="1" noTextEdit="1"/>
              </p:cNvSpPr>
              <p:nvPr/>
            </p:nvSpPr>
            <p:spPr>
              <a:xfrm>
                <a:off x="103848" y="4890008"/>
                <a:ext cx="8932647" cy="1520160"/>
              </a:xfrm>
              <a:prstGeom prst="rect">
                <a:avLst/>
              </a:prstGeom>
              <a:blipFill>
                <a:blip r:embed="rId4"/>
                <a:stretch>
                  <a:fillRect l="-410" t="-2000" b="-36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A8374873-8495-4F14-A2B5-487EF9466C75}"/>
                  </a:ext>
                </a:extLst>
              </p:cNvPr>
              <p:cNvSpPr txBox="1"/>
              <p:nvPr/>
            </p:nvSpPr>
            <p:spPr>
              <a:xfrm>
                <a:off x="4499992" y="1949788"/>
                <a:ext cx="3672408" cy="78951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1600" i="1">
                          <a:latin typeface="Cambria Math" panose="02040503050406030204" pitchFamily="18" charset="0"/>
                        </a:rPr>
                        <m:t>𝑥</m:t>
                      </m:r>
                      <m:d>
                        <m:dPr>
                          <m:ctrlPr>
                            <a:rPr lang="ja-JP" altLang="ja-JP" sz="1600" i="1">
                              <a:latin typeface="Cambria Math" panose="02040503050406030204" pitchFamily="18" charset="0"/>
                            </a:rPr>
                          </m:ctrlPr>
                        </m:dPr>
                        <m:e>
                          <m:r>
                            <a:rPr lang="en-US" altLang="ja-JP" sz="1600" i="1">
                              <a:latin typeface="Cambria Math" panose="02040503050406030204" pitchFamily="18" charset="0"/>
                            </a:rPr>
                            <m:t>𝑡</m:t>
                          </m:r>
                        </m:e>
                      </m:d>
                      <m:r>
                        <a:rPr lang="en-US" altLang="ja-JP" sz="1600" i="1">
                          <a:latin typeface="Cambria Math" panose="02040503050406030204" pitchFamily="18" charset="0"/>
                        </a:rPr>
                        <m:t>=</m:t>
                      </m:r>
                      <m:nary>
                        <m:naryPr>
                          <m:chr m:val="∑"/>
                          <m:limLoc m:val="undOvr"/>
                          <m:ctrlPr>
                            <a:rPr lang="ja-JP" altLang="ja-JP" sz="1600" i="1">
                              <a:latin typeface="Cambria Math" panose="02040503050406030204" pitchFamily="18" charset="0"/>
                            </a:rPr>
                          </m:ctrlPr>
                        </m:naryPr>
                        <m:sub>
                          <m:r>
                            <a:rPr lang="en-US" altLang="ja-JP" sz="1600" i="1">
                              <a:latin typeface="Cambria Math" panose="02040503050406030204" pitchFamily="18" charset="0"/>
                            </a:rPr>
                            <m:t>𝑚</m:t>
                          </m:r>
                          <m:r>
                            <a:rPr lang="en-US" altLang="ja-JP" sz="1600" i="1">
                              <a:latin typeface="Cambria Math" panose="02040503050406030204" pitchFamily="18" charset="0"/>
                            </a:rPr>
                            <m:t>=0</m:t>
                          </m:r>
                        </m:sub>
                        <m:sup>
                          <m:r>
                            <a:rPr lang="en-US" altLang="ja-JP" sz="1600" i="1">
                              <a:latin typeface="Cambria Math" panose="02040503050406030204" pitchFamily="18" charset="0"/>
                            </a:rPr>
                            <m:t>𝑁</m:t>
                          </m:r>
                        </m:sup>
                        <m:e>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𝑐</m:t>
                              </m:r>
                            </m:e>
                            <m:sub>
                              <m:r>
                                <a:rPr lang="en-US" altLang="ja-JP" sz="1600" i="1">
                                  <a:latin typeface="Cambria Math" panose="02040503050406030204" pitchFamily="18" charset="0"/>
                                </a:rPr>
                                <m:t>𝑚</m:t>
                              </m:r>
                            </m:sub>
                          </m:sSub>
                          <m:r>
                            <a:rPr lang="en-US" altLang="ja-JP" sz="1600" i="1">
                              <a:latin typeface="Cambria Math" panose="02040503050406030204" pitchFamily="18" charset="0"/>
                            </a:rPr>
                            <m:t>𝑤</m:t>
                          </m:r>
                          <m:d>
                            <m:dPr>
                              <m:ctrlPr>
                                <a:rPr lang="ja-JP" altLang="ja-JP" sz="1600" i="1">
                                  <a:latin typeface="Cambria Math" panose="02040503050406030204" pitchFamily="18" charset="0"/>
                                </a:rPr>
                              </m:ctrlPr>
                            </m:dPr>
                            <m:e>
                              <m:r>
                                <a:rPr lang="en-US" altLang="ja-JP" sz="1600" i="1">
                                  <a:latin typeface="Cambria Math" panose="02040503050406030204" pitchFamily="18" charset="0"/>
                                </a:rPr>
                                <m:t>𝑡</m:t>
                              </m:r>
                              <m:r>
                                <a:rPr lang="en-US" altLang="ja-JP" sz="1600" i="1">
                                  <a:latin typeface="Cambria Math" panose="02040503050406030204" pitchFamily="18" charset="0"/>
                                </a:rPr>
                                <m:t>−</m:t>
                              </m:r>
                              <m:r>
                                <a:rPr lang="en-US" altLang="ja-JP" sz="1600" i="1">
                                  <a:latin typeface="Cambria Math" panose="02040503050406030204" pitchFamily="18" charset="0"/>
                                </a:rPr>
                                <m:t>𝑚</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𝑠𝑦𝑠</m:t>
                                  </m:r>
                                </m:sub>
                              </m:sSub>
                              <m:r>
                                <a:rPr lang="en-US" altLang="ja-JP" sz="1600" i="1">
                                  <a:latin typeface="Cambria Math" panose="02040503050406030204" pitchFamily="18" charset="0"/>
                                </a:rPr>
                                <m:t>−</m:t>
                              </m:r>
                              <m:sSup>
                                <m:sSupPr>
                                  <m:ctrlPr>
                                    <a:rPr lang="ja-JP" altLang="ja-JP" sz="1600" i="1">
                                      <a:latin typeface="Cambria Math" panose="02040503050406030204" pitchFamily="18" charset="0"/>
                                    </a:rPr>
                                  </m:ctrlPr>
                                </m:sSupPr>
                                <m:e>
                                  <m:r>
                                    <a:rPr lang="en-US" altLang="ja-JP" sz="1600" i="1">
                                      <a:latin typeface="Cambria Math" panose="02040503050406030204" pitchFamily="18" charset="0"/>
                                    </a:rPr>
                                    <m:t>h</m:t>
                                  </m:r>
                                </m:e>
                                <m:sup>
                                  <m:r>
                                    <a:rPr lang="en-US" altLang="ja-JP" sz="1600" i="1">
                                      <a:latin typeface="Cambria Math" panose="02040503050406030204" pitchFamily="18" charset="0"/>
                                    </a:rPr>
                                    <m:t>(</m:t>
                                  </m:r>
                                  <m:r>
                                    <a:rPr lang="en-US" altLang="ja-JP" sz="1600" i="1">
                                      <a:latin typeface="Cambria Math" panose="02040503050406030204" pitchFamily="18" charset="0"/>
                                    </a:rPr>
                                    <m:t>𝑚</m:t>
                                  </m:r>
                                  <m:r>
                                    <a:rPr lang="en-US" altLang="ja-JP" sz="1600" i="1">
                                      <a:latin typeface="Cambria Math" panose="02040503050406030204" pitchFamily="18" charset="0"/>
                                    </a:rPr>
                                    <m:t>)</m:t>
                                  </m:r>
                                </m:sup>
                              </m:sSup>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𝑤</m:t>
                                  </m:r>
                                </m:sub>
                              </m:sSub>
                            </m:e>
                          </m:d>
                        </m:e>
                      </m:nary>
                    </m:oMath>
                  </m:oMathPara>
                </a14:m>
                <a:endParaRPr kumimoji="1" lang="ja-JP" altLang="en-US" sz="1600" dirty="0">
                  <a:latin typeface="+mj-lt"/>
                </a:endParaRPr>
              </a:p>
            </p:txBody>
          </p:sp>
        </mc:Choice>
        <mc:Fallback xmlns="">
          <p:sp>
            <p:nvSpPr>
              <p:cNvPr id="5" name="テキスト ボックス 4">
                <a:extLst>
                  <a:ext uri="{FF2B5EF4-FFF2-40B4-BE49-F238E27FC236}">
                    <a16:creationId xmlns:a16="http://schemas.microsoft.com/office/drawing/2014/main" id="{A8374873-8495-4F14-A2B5-487EF9466C75}"/>
                  </a:ext>
                </a:extLst>
              </p:cNvPr>
              <p:cNvSpPr txBox="1">
                <a:spLocks noRot="1" noChangeAspect="1" noMove="1" noResize="1" noEditPoints="1" noAdjustHandles="1" noChangeArrowheads="1" noChangeShapeType="1" noTextEdit="1"/>
              </p:cNvSpPr>
              <p:nvPr/>
            </p:nvSpPr>
            <p:spPr>
              <a:xfrm>
                <a:off x="4499992" y="1949788"/>
                <a:ext cx="3672408" cy="789512"/>
              </a:xfrm>
              <a:prstGeom prst="rect">
                <a:avLst/>
              </a:prstGeom>
              <a:blipFill>
                <a:blip r:embed="rId5"/>
                <a:stretch>
                  <a:fillRect/>
                </a:stretch>
              </a:blipFill>
            </p:spPr>
            <p:txBody>
              <a:bodyPr/>
              <a:lstStyle/>
              <a:p>
                <a:r>
                  <a:rPr lang="ja-JP" altLang="en-US">
                    <a:noFill/>
                  </a:rPr>
                  <a:t> </a:t>
                </a:r>
              </a:p>
            </p:txBody>
          </p:sp>
        </mc:Fallback>
      </mc:AlternateContent>
      <p:sp>
        <p:nvSpPr>
          <p:cNvPr id="13" name="テキスト ボックス 12">
            <a:extLst>
              <a:ext uri="{FF2B5EF4-FFF2-40B4-BE49-F238E27FC236}">
                <a16:creationId xmlns:a16="http://schemas.microsoft.com/office/drawing/2014/main" id="{4C353856-FD29-4DED-B74B-6E60BF0F3D64}"/>
              </a:ext>
            </a:extLst>
          </p:cNvPr>
          <p:cNvSpPr txBox="1"/>
          <p:nvPr/>
        </p:nvSpPr>
        <p:spPr>
          <a:xfrm>
            <a:off x="4575586" y="1463217"/>
            <a:ext cx="2300670" cy="338554"/>
          </a:xfrm>
          <a:prstGeom prst="rect">
            <a:avLst/>
          </a:prstGeom>
          <a:noFill/>
          <a:ln w="19050">
            <a:solidFill>
              <a:srgbClr val="FF0066"/>
            </a:solidFill>
            <a:prstDash val="dash"/>
          </a:ln>
        </p:spPr>
        <p:txBody>
          <a:bodyPr wrap="square" rtlCol="0">
            <a:spAutoFit/>
          </a:bodyPr>
          <a:lstStyle/>
          <a:p>
            <a:pPr algn="ctr"/>
            <a:r>
              <a:rPr kumimoji="1" lang="en-US" altLang="ja-JP" sz="1600" b="1" dirty="0">
                <a:latin typeface="+mj-lt"/>
              </a:rPr>
              <a:t>Transmitting signal</a:t>
            </a:r>
            <a:endParaRPr kumimoji="1" lang="ja-JP" altLang="en-US" sz="1600" dirty="0">
              <a:latin typeface="+mj-lt"/>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75B21E49-E398-4067-A621-D8930CFE08D8}"/>
                  </a:ext>
                </a:extLst>
              </p:cNvPr>
              <p:cNvSpPr txBox="1"/>
              <p:nvPr/>
            </p:nvSpPr>
            <p:spPr>
              <a:xfrm>
                <a:off x="4538552" y="2791421"/>
                <a:ext cx="4603399" cy="16614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1600" i="1" smtClean="0">
                          <a:latin typeface="Cambria Math" panose="02040503050406030204" pitchFamily="18" charset="0"/>
                        </a:rPr>
                        <m:t>𝑤</m:t>
                      </m:r>
                      <m:d>
                        <m:dPr>
                          <m:ctrlPr>
                            <a:rPr lang="ja-JP" altLang="ja-JP" sz="1600" i="1">
                              <a:latin typeface="Cambria Math" panose="02040503050406030204" pitchFamily="18" charset="0"/>
                            </a:rPr>
                          </m:ctrlPr>
                        </m:dPr>
                        <m:e>
                          <m:r>
                            <a:rPr lang="en-US" altLang="ja-JP" sz="1600" i="1">
                              <a:latin typeface="Cambria Math" panose="02040503050406030204" pitchFamily="18" charset="0"/>
                            </a:rPr>
                            <m:t>𝑡</m:t>
                          </m:r>
                        </m:e>
                      </m:d>
                      <m:r>
                        <a:rPr lang="en-US" altLang="ja-JP" sz="1600" i="1">
                          <a:latin typeface="Cambria Math" panose="02040503050406030204" pitchFamily="18" charset="0"/>
                        </a:rPr>
                        <m:t>=</m:t>
                      </m:r>
                      <m:d>
                        <m:dPr>
                          <m:begChr m:val="{"/>
                          <m:endChr m:val=""/>
                          <m:ctrlPr>
                            <a:rPr lang="ja-JP" altLang="ja-JP" sz="1600" i="1">
                              <a:latin typeface="Cambria Math" panose="02040503050406030204" pitchFamily="18" charset="0"/>
                            </a:rPr>
                          </m:ctrlPr>
                        </m:dPr>
                        <m:e>
                          <m:eqArr>
                            <m:eqArrPr>
                              <m:ctrlPr>
                                <a:rPr lang="ja-JP" altLang="ja-JP" sz="1600" i="1">
                                  <a:latin typeface="Cambria Math" panose="02040503050406030204" pitchFamily="18" charset="0"/>
                                </a:rPr>
                              </m:ctrlPr>
                            </m:eqArrPr>
                            <m:e>
                              <m:r>
                                <a:rPr lang="en-US" altLang="ja-JP" sz="1600" i="1">
                                  <a:latin typeface="Cambria Math" panose="02040503050406030204" pitchFamily="18" charset="0"/>
                                </a:rPr>
                                <m:t>𝑝</m:t>
                              </m:r>
                              <m:d>
                                <m:dPr>
                                  <m:ctrlPr>
                                    <a:rPr lang="ja-JP" altLang="ja-JP" sz="1600" i="1">
                                      <a:latin typeface="Cambria Math" panose="02040503050406030204" pitchFamily="18" charset="0"/>
                                    </a:rPr>
                                  </m:ctrlPr>
                                </m:dPr>
                                <m:e>
                                  <m:r>
                                    <a:rPr lang="en-US" altLang="ja-JP" sz="1600" i="1">
                                      <a:latin typeface="Cambria Math" panose="02040503050406030204" pitchFamily="18" charset="0"/>
                                    </a:rPr>
                                    <m:t>𝑡</m:t>
                                  </m:r>
                                </m:e>
                              </m:d>
                            </m:e>
                            <m:e>
                              <m:r>
                                <a:rPr lang="en-US" altLang="ja-JP" sz="1600" i="1">
                                  <a:latin typeface="Cambria Math" panose="02040503050406030204" pitchFamily="18" charset="0"/>
                                </a:rPr>
                                <m:t> (</m:t>
                              </m:r>
                              <m:r>
                                <m:rPr>
                                  <m:sty m:val="p"/>
                                </m:rPr>
                                <a:rPr lang="en-US" altLang="ja-JP" sz="1600" b="0" i="0" smtClean="0">
                                  <a:latin typeface="Cambria Math" panose="02040503050406030204" pitchFamily="18" charset="0"/>
                                </a:rPr>
                                <m:t>Single</m:t>
                              </m:r>
                              <m:r>
                                <a:rPr lang="en-US" altLang="ja-JP" sz="1600" b="0" i="0" smtClean="0">
                                  <a:latin typeface="Cambria Math" panose="02040503050406030204" pitchFamily="18" charset="0"/>
                                </a:rPr>
                                <m:t> </m:t>
                              </m:r>
                              <m:r>
                                <m:rPr>
                                  <m:sty m:val="p"/>
                                </m:rPr>
                                <a:rPr lang="en-US" altLang="ja-JP" sz="1600" b="0" i="0" smtClean="0">
                                  <a:latin typeface="Cambria Math" panose="02040503050406030204" pitchFamily="18" charset="0"/>
                                </a:rPr>
                                <m:t>Pulse</m:t>
                              </m:r>
                              <m:r>
                                <a:rPr lang="en-US" altLang="ja-JP" sz="1600" b="0" i="0" smtClean="0">
                                  <a:latin typeface="Cambria Math" panose="02040503050406030204" pitchFamily="18" charset="0"/>
                                </a:rPr>
                                <m:t> </m:t>
                              </m:r>
                              <m:r>
                                <m:rPr>
                                  <m:sty m:val="p"/>
                                </m:rPr>
                                <a:rPr lang="en-US" altLang="ja-JP" sz="1600" b="0" i="0" smtClean="0">
                                  <a:latin typeface="Cambria Math" panose="02040503050406030204" pitchFamily="18" charset="0"/>
                                </a:rPr>
                                <m:t>Option</m:t>
                              </m:r>
                              <m:r>
                                <a:rPr lang="en-US" altLang="ja-JP" sz="1600" i="1">
                                  <a:latin typeface="Cambria Math" panose="02040503050406030204" pitchFamily="18" charset="0"/>
                                </a:rPr>
                                <m:t>, </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𝑤</m:t>
                                  </m:r>
                                </m:sub>
                              </m:sSub>
                              <m:r>
                                <a:rPr lang="en-US" altLang="ja-JP" sz="1600" i="1">
                                  <a:latin typeface="Cambria Math" panose="02040503050406030204" pitchFamily="18" charset="0"/>
                                </a:rPr>
                                <m:t>=</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𝑝</m:t>
                                  </m:r>
                                </m:sub>
                              </m:sSub>
                              <m:r>
                                <a:rPr lang="en-US" altLang="ja-JP" sz="1600" i="1">
                                  <a:latin typeface="Cambria Math" panose="02040503050406030204" pitchFamily="18" charset="0"/>
                                </a:rPr>
                                <m:t>)</m:t>
                              </m:r>
                            </m:e>
                            <m:e>
                              <m:nary>
                                <m:naryPr>
                                  <m:chr m:val="∑"/>
                                  <m:limLoc m:val="undOvr"/>
                                  <m:ctrlPr>
                                    <a:rPr lang="ja-JP" altLang="ja-JP" sz="1600" i="1">
                                      <a:latin typeface="Cambria Math" panose="02040503050406030204" pitchFamily="18" charset="0"/>
                                    </a:rPr>
                                  </m:ctrlPr>
                                </m:naryPr>
                                <m:sub>
                                  <m:r>
                                    <a:rPr lang="en-US" altLang="ja-JP" sz="1600" i="1">
                                      <a:latin typeface="Cambria Math" panose="02040503050406030204" pitchFamily="18" charset="0"/>
                                    </a:rPr>
                                    <m:t>𝑖</m:t>
                                  </m:r>
                                  <m:r>
                                    <a:rPr lang="en-US" altLang="ja-JP" sz="1600" i="1">
                                      <a:latin typeface="Cambria Math" panose="02040503050406030204" pitchFamily="18" charset="0"/>
                                    </a:rPr>
                                    <m:t>=0</m:t>
                                  </m:r>
                                </m:sub>
                                <m:sup>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𝑁</m:t>
                                      </m:r>
                                    </m:e>
                                    <m:sub>
                                      <m:r>
                                        <a:rPr lang="en-US" altLang="ja-JP" sz="1600" i="1">
                                          <a:latin typeface="Cambria Math" panose="02040503050406030204" pitchFamily="18" charset="0"/>
                                        </a:rPr>
                                        <m:t>𝑐𝑝𝑏</m:t>
                                      </m:r>
                                    </m:sub>
                                  </m:sSub>
                                  <m:r>
                                    <a:rPr lang="en-US" altLang="ja-JP" sz="1600" i="1">
                                      <a:latin typeface="Cambria Math" panose="02040503050406030204" pitchFamily="18" charset="0"/>
                                    </a:rPr>
                                    <m:t>−1</m:t>
                                  </m:r>
                                </m:sup>
                                <m:e>
                                  <m:d>
                                    <m:dPr>
                                      <m:ctrlPr>
                                        <a:rPr lang="ja-JP" altLang="ja-JP" sz="1600" i="1">
                                          <a:latin typeface="Cambria Math" panose="02040503050406030204" pitchFamily="18" charset="0"/>
                                        </a:rPr>
                                      </m:ctrlPr>
                                    </m:dPr>
                                    <m:e>
                                      <m:r>
                                        <a:rPr lang="en-US" altLang="ja-JP" sz="1600" i="1">
                                          <a:latin typeface="Cambria Math" panose="02040503050406030204" pitchFamily="18" charset="0"/>
                                        </a:rPr>
                                        <m:t>1−2</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𝑠</m:t>
                                          </m:r>
                                        </m:e>
                                        <m:sub>
                                          <m:r>
                                            <a:rPr lang="en-US" altLang="ja-JP" sz="1600" i="1">
                                              <a:latin typeface="Cambria Math" panose="02040503050406030204" pitchFamily="18" charset="0"/>
                                            </a:rPr>
                                            <m:t>𝑖</m:t>
                                          </m:r>
                                        </m:sub>
                                      </m:sSub>
                                    </m:e>
                                  </m:d>
                                  <m:r>
                                    <a:rPr lang="en-US" altLang="ja-JP" sz="1600" i="1">
                                      <a:latin typeface="Cambria Math" panose="02040503050406030204" pitchFamily="18" charset="0"/>
                                    </a:rPr>
                                    <m:t>𝑝</m:t>
                                  </m:r>
                                  <m:d>
                                    <m:dPr>
                                      <m:ctrlPr>
                                        <a:rPr lang="ja-JP" altLang="ja-JP" sz="1600" i="1">
                                          <a:latin typeface="Cambria Math" panose="02040503050406030204" pitchFamily="18" charset="0"/>
                                        </a:rPr>
                                      </m:ctrlPr>
                                    </m:dPr>
                                    <m:e>
                                      <m:r>
                                        <a:rPr lang="en-US" altLang="ja-JP" sz="1600" i="1">
                                          <a:latin typeface="Cambria Math" panose="02040503050406030204" pitchFamily="18" charset="0"/>
                                        </a:rPr>
                                        <m:t>𝑡</m:t>
                                      </m:r>
                                      <m:r>
                                        <a:rPr lang="en-US" altLang="ja-JP" sz="1600" i="1">
                                          <a:latin typeface="Cambria Math" panose="02040503050406030204" pitchFamily="18" charset="0"/>
                                        </a:rPr>
                                        <m:t>−</m:t>
                                      </m:r>
                                      <m:r>
                                        <a:rPr lang="en-US" altLang="ja-JP" sz="1600" i="1">
                                          <a:latin typeface="Cambria Math" panose="02040503050406030204" pitchFamily="18" charset="0"/>
                                        </a:rPr>
                                        <m:t>𝑖</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𝑝</m:t>
                                          </m:r>
                                        </m:sub>
                                      </m:sSub>
                                    </m:e>
                                  </m:d>
                                  <m:r>
                                    <a:rPr lang="en-US" altLang="ja-JP" sz="1600" i="1">
                                      <a:latin typeface="Cambria Math" panose="02040503050406030204" pitchFamily="18" charset="0"/>
                                    </a:rPr>
                                    <m:t> </m:t>
                                  </m:r>
                                </m:e>
                              </m:nary>
                            </m:e>
                            <m:e>
                              <m:r>
                                <a:rPr lang="en-US" altLang="ja-JP" sz="1600" i="1">
                                  <a:latin typeface="Cambria Math" panose="02040503050406030204" pitchFamily="18" charset="0"/>
                                </a:rPr>
                                <m:t>(</m:t>
                              </m:r>
                              <m:r>
                                <m:rPr>
                                  <m:sty m:val="p"/>
                                </m:rPr>
                                <a:rPr lang="en-US" altLang="ja-JP" sz="1600" b="0" i="0" smtClean="0">
                                  <a:latin typeface="Cambria Math" panose="02040503050406030204" pitchFamily="18" charset="0"/>
                                </a:rPr>
                                <m:t>Burst</m:t>
                              </m:r>
                              <m:r>
                                <a:rPr lang="en-US" altLang="ja-JP" sz="1600" b="0" i="0" smtClean="0">
                                  <a:latin typeface="Cambria Math" panose="02040503050406030204" pitchFamily="18" charset="0"/>
                                </a:rPr>
                                <m:t> </m:t>
                              </m:r>
                              <m:r>
                                <m:rPr>
                                  <m:sty m:val="p"/>
                                </m:rPr>
                                <a:rPr lang="en-US" altLang="ja-JP" sz="1600" b="0" i="0" smtClean="0">
                                  <a:latin typeface="Cambria Math" panose="02040503050406030204" pitchFamily="18" charset="0"/>
                                </a:rPr>
                                <m:t>Pulse</m:t>
                              </m:r>
                              <m:r>
                                <a:rPr lang="en-US" altLang="ja-JP" sz="1600" b="0" i="0" smtClean="0">
                                  <a:latin typeface="Cambria Math" panose="02040503050406030204" pitchFamily="18" charset="0"/>
                                </a:rPr>
                                <m:t> </m:t>
                              </m:r>
                              <m:r>
                                <m:rPr>
                                  <m:sty m:val="p"/>
                                </m:rPr>
                                <a:rPr lang="en-US" altLang="ja-JP" sz="1600" b="0" i="0" smtClean="0">
                                  <a:latin typeface="Cambria Math" panose="02040503050406030204" pitchFamily="18" charset="0"/>
                                </a:rPr>
                                <m:t>Option</m:t>
                              </m:r>
                              <m:r>
                                <a:rPr lang="en-US" altLang="ja-JP" sz="1600" i="1">
                                  <a:latin typeface="Cambria Math" panose="02040503050406030204" pitchFamily="18" charset="0"/>
                                </a:rPr>
                                <m:t>, </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𝑤</m:t>
                                  </m:r>
                                </m:sub>
                              </m:sSub>
                              <m:r>
                                <a:rPr lang="en-US" altLang="ja-JP" sz="1600" i="1">
                                  <a:latin typeface="Cambria Math" panose="02040503050406030204" pitchFamily="18" charset="0"/>
                                </a:rPr>
                                <m:t>=</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𝑁</m:t>
                                  </m:r>
                                </m:e>
                                <m:sub>
                                  <m:r>
                                    <a:rPr lang="en-US" altLang="ja-JP" sz="1600" i="1">
                                      <a:latin typeface="Cambria Math" panose="02040503050406030204" pitchFamily="18" charset="0"/>
                                    </a:rPr>
                                    <m:t>𝑐𝑝𝑏</m:t>
                                  </m:r>
                                </m:sub>
                              </m:sSub>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𝑝</m:t>
                                  </m:r>
                                </m:sub>
                              </m:sSub>
                              <m:r>
                                <a:rPr lang="en-US" altLang="ja-JP" sz="1600" i="1">
                                  <a:latin typeface="Cambria Math" panose="02040503050406030204" pitchFamily="18" charset="0"/>
                                </a:rPr>
                                <m:t>)</m:t>
                              </m:r>
                            </m:e>
                          </m:eqArr>
                        </m:e>
                      </m:d>
                    </m:oMath>
                  </m:oMathPara>
                </a14:m>
                <a:endParaRPr kumimoji="1" lang="ja-JP" altLang="en-US" sz="1600" dirty="0">
                  <a:latin typeface="+mj-lt"/>
                </a:endParaRPr>
              </a:p>
            </p:txBody>
          </p:sp>
        </mc:Choice>
        <mc:Fallback xmlns="">
          <p:sp>
            <p:nvSpPr>
              <p:cNvPr id="6" name="テキスト ボックス 5">
                <a:extLst>
                  <a:ext uri="{FF2B5EF4-FFF2-40B4-BE49-F238E27FC236}">
                    <a16:creationId xmlns:a16="http://schemas.microsoft.com/office/drawing/2014/main" id="{75B21E49-E398-4067-A621-D8930CFE08D8}"/>
                  </a:ext>
                </a:extLst>
              </p:cNvPr>
              <p:cNvSpPr txBox="1">
                <a:spLocks noRot="1" noChangeAspect="1" noMove="1" noResize="1" noEditPoints="1" noAdjustHandles="1" noChangeArrowheads="1" noChangeShapeType="1" noTextEdit="1"/>
              </p:cNvSpPr>
              <p:nvPr/>
            </p:nvSpPr>
            <p:spPr>
              <a:xfrm>
                <a:off x="4538552" y="2791421"/>
                <a:ext cx="4603399" cy="1661417"/>
              </a:xfrm>
              <a:prstGeom prst="rect">
                <a:avLst/>
              </a:prstGeom>
              <a:blipFill>
                <a:blip r:embed="rId6"/>
                <a:stretch>
                  <a:fillRect/>
                </a:stretch>
              </a:blipFill>
            </p:spPr>
            <p:txBody>
              <a:bodyPr/>
              <a:lstStyle/>
              <a:p>
                <a:r>
                  <a:rPr lang="ja-JP" altLang="en-US">
                    <a:noFill/>
                  </a:rPr>
                  <a:t> </a:t>
                </a:r>
              </a:p>
            </p:txBody>
          </p:sp>
        </mc:Fallback>
      </mc:AlternateContent>
      <p:sp>
        <p:nvSpPr>
          <p:cNvPr id="7" name="テキスト ボックス 6">
            <a:extLst>
              <a:ext uri="{FF2B5EF4-FFF2-40B4-BE49-F238E27FC236}">
                <a16:creationId xmlns:a16="http://schemas.microsoft.com/office/drawing/2014/main" id="{EE7E675C-413F-4724-AA88-F8EB834EE1F3}"/>
              </a:ext>
            </a:extLst>
          </p:cNvPr>
          <p:cNvSpPr txBox="1"/>
          <p:nvPr/>
        </p:nvSpPr>
        <p:spPr>
          <a:xfrm>
            <a:off x="75708" y="4174444"/>
            <a:ext cx="4326508" cy="523220"/>
          </a:xfrm>
          <a:prstGeom prst="rect">
            <a:avLst/>
          </a:prstGeom>
          <a:noFill/>
        </p:spPr>
        <p:txBody>
          <a:bodyPr wrap="square" rtlCol="0">
            <a:spAutoFit/>
          </a:bodyPr>
          <a:lstStyle/>
          <a:p>
            <a:pPr algn="ctr"/>
            <a:r>
              <a:rPr lang="en-US" altLang="ja-JP" sz="1400" b="1" dirty="0">
                <a:latin typeface="+mj-lt"/>
              </a:rPr>
              <a:t>Fig. Signal transmission example where the burst pulse option is used</a:t>
            </a:r>
            <a:endParaRPr kumimoji="1" lang="ja-JP" altLang="en-US" sz="1400" b="1" dirty="0">
              <a:latin typeface="+mj-lt"/>
            </a:endParaRPr>
          </a:p>
        </p:txBody>
      </p:sp>
      <p:sp>
        <p:nvSpPr>
          <p:cNvPr id="3" name="フッター プレースホルダー 2">
            <a:extLst>
              <a:ext uri="{FF2B5EF4-FFF2-40B4-BE49-F238E27FC236}">
                <a16:creationId xmlns:a16="http://schemas.microsoft.com/office/drawing/2014/main" id="{4552CBE2-FE17-B671-DBC6-F3AD09D302B5}"/>
              </a:ext>
            </a:extLst>
          </p:cNvPr>
          <p:cNvSpPr>
            <a:spLocks noGrp="1"/>
          </p:cNvSpPr>
          <p:nvPr>
            <p:ph type="ftr" sz="quarter" idx="3"/>
          </p:nvPr>
        </p:nvSpPr>
        <p:spPr/>
        <p:txBody>
          <a:bodyPr/>
          <a:lstStyle/>
          <a:p>
            <a:r>
              <a:rPr lang="en-US" sz="1200" dirty="0" err="1">
                <a:solidFill>
                  <a:srgbClr val="000000"/>
                </a:solidFill>
              </a:rPr>
              <a:t>Kento</a:t>
            </a:r>
            <a:r>
              <a:rPr lang="en-US" sz="1200" dirty="0">
                <a:solidFill>
                  <a:srgbClr val="000000"/>
                </a:solidFill>
              </a:rPr>
              <a:t> </a:t>
            </a:r>
            <a:r>
              <a:rPr lang="en-US" sz="1200" dirty="0" err="1">
                <a:solidFill>
                  <a:srgbClr val="000000"/>
                </a:solidFill>
              </a:rPr>
              <a:t>Takabayashi</a:t>
            </a:r>
            <a:r>
              <a:rPr lang="en-US" sz="1200" dirty="0">
                <a:solidFill>
                  <a:srgbClr val="000000"/>
                </a:solidFill>
              </a:rPr>
              <a:t>(Okayama Pref. Univ.) </a:t>
            </a:r>
          </a:p>
          <a:p>
            <a:r>
              <a:rPr lang="en-US" sz="1200" dirty="0">
                <a:solidFill>
                  <a:srgbClr val="000000"/>
                </a:solidFill>
              </a:rPr>
              <a:t>Ryuji Kohno(YNU/YRP-IAI) </a:t>
            </a:r>
          </a:p>
        </p:txBody>
      </p:sp>
      <p:sp>
        <p:nvSpPr>
          <p:cNvPr id="8" name="日付プレースホルダー 3">
            <a:extLst>
              <a:ext uri="{FF2B5EF4-FFF2-40B4-BE49-F238E27FC236}">
                <a16:creationId xmlns:a16="http://schemas.microsoft.com/office/drawing/2014/main" id="{06357EE4-AE25-343F-85B5-5A4317EE69A9}"/>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January 2023</a:t>
            </a:r>
          </a:p>
        </p:txBody>
      </p:sp>
    </p:spTree>
    <p:extLst>
      <p:ext uri="{BB962C8B-B14F-4D97-AF65-F5344CB8AC3E}">
        <p14:creationId xmlns:p14="http://schemas.microsoft.com/office/powerpoint/2010/main" val="3977981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054B38-82F2-4A35-A366-6E3FC283BF0A}"/>
              </a:ext>
            </a:extLst>
          </p:cNvPr>
          <p:cNvSpPr>
            <a:spLocks noGrp="1"/>
          </p:cNvSpPr>
          <p:nvPr>
            <p:ph type="title"/>
          </p:nvPr>
        </p:nvSpPr>
        <p:spPr>
          <a:xfrm>
            <a:off x="685428" y="381305"/>
            <a:ext cx="7772400" cy="1066800"/>
          </a:xfrm>
        </p:spPr>
        <p:txBody>
          <a:bodyPr/>
          <a:lstStyle/>
          <a:p>
            <a:r>
              <a:rPr kumimoji="1" lang="en-US" altLang="ja-JP" dirty="0"/>
              <a:t>2. IEEE 802.15.6 UWB PHY</a:t>
            </a:r>
            <a:endParaRPr kumimoji="1" lang="ja-JP" altLang="en-US" dirty="0"/>
          </a:p>
        </p:txBody>
      </p:sp>
      <p:sp>
        <p:nvSpPr>
          <p:cNvPr id="4" name="スライド番号プレースホルダー 3">
            <a:extLst>
              <a:ext uri="{FF2B5EF4-FFF2-40B4-BE49-F238E27FC236}">
                <a16:creationId xmlns:a16="http://schemas.microsoft.com/office/drawing/2014/main" id="{BF99AEBE-84B0-412F-975D-C0769E8E35D0}"/>
              </a:ext>
            </a:extLst>
          </p:cNvPr>
          <p:cNvSpPr>
            <a:spLocks noGrp="1"/>
          </p:cNvSpPr>
          <p:nvPr>
            <p:ph type="sldNum" sz="quarter" idx="12"/>
          </p:nvPr>
        </p:nvSpPr>
        <p:spPr>
          <a:xfrm>
            <a:off x="4393694" y="6475413"/>
            <a:ext cx="432812" cy="184666"/>
          </a:xfrm>
        </p:spPr>
        <p:txBody>
          <a:bodyPr/>
          <a:lstStyle/>
          <a:p>
            <a:r>
              <a:rPr lang="en-US" altLang="ja-JP" dirty="0">
                <a:latin typeface="+mj-lt"/>
              </a:rPr>
              <a:t>Slide </a:t>
            </a:r>
            <a:fld id="{769171EF-81C0-43B1-9967-509DCBA38FA2}" type="slidenum">
              <a:rPr kumimoji="1" lang="ja-JP" altLang="en-US" smtClean="0">
                <a:latin typeface="+mj-lt"/>
              </a:rPr>
              <a:pPr/>
              <a:t>15</a:t>
            </a:fld>
            <a:endParaRPr kumimoji="1" lang="ja-JP" altLang="en-US" dirty="0">
              <a:latin typeface="+mj-lt"/>
            </a:endParaRPr>
          </a:p>
        </p:txBody>
      </p:sp>
      <p:cxnSp>
        <p:nvCxnSpPr>
          <p:cNvPr id="7" name="直線矢印コネクタ 6">
            <a:extLst>
              <a:ext uri="{FF2B5EF4-FFF2-40B4-BE49-F238E27FC236}">
                <a16:creationId xmlns:a16="http://schemas.microsoft.com/office/drawing/2014/main" id="{FAE125F6-3A4B-4C6E-8B4F-4525E4D18F5D}"/>
              </a:ext>
            </a:extLst>
          </p:cNvPr>
          <p:cNvCxnSpPr>
            <a:cxnSpLocks/>
          </p:cNvCxnSpPr>
          <p:nvPr/>
        </p:nvCxnSpPr>
        <p:spPr>
          <a:xfrm>
            <a:off x="323155" y="3320559"/>
            <a:ext cx="763284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C63D7A0C-CFD0-4B7C-9E34-25EE76CFFC83}"/>
                  </a:ext>
                </a:extLst>
              </p:cNvPr>
              <p:cNvSpPr txBox="1"/>
              <p:nvPr/>
            </p:nvSpPr>
            <p:spPr>
              <a:xfrm>
                <a:off x="7466899" y="3339849"/>
                <a:ext cx="1299074" cy="369332"/>
              </a:xfrm>
              <a:prstGeom prst="rect">
                <a:avLst/>
              </a:prstGeom>
              <a:noFill/>
            </p:spPr>
            <p:txBody>
              <a:bodyPr wrap="none" rtlCol="0">
                <a:spAutoFit/>
              </a:bodyPr>
              <a:lstStyle/>
              <a:p>
                <a:r>
                  <a:rPr kumimoji="1" lang="en-US" altLang="ja-JP" dirty="0">
                    <a:latin typeface="+mj-lt"/>
                  </a:rPr>
                  <a:t>frequency</a:t>
                </a:r>
                <a:r>
                  <a:rPr kumimoji="1" lang="ja-JP" altLang="en-US" dirty="0">
                    <a:latin typeface="+mj-lt"/>
                  </a:rPr>
                  <a:t> </a:t>
                </a:r>
                <a14:m>
                  <m:oMath xmlns:m="http://schemas.openxmlformats.org/officeDocument/2006/math">
                    <m:r>
                      <a:rPr kumimoji="1" lang="en-US" altLang="ja-JP" b="0" i="1" smtClean="0">
                        <a:latin typeface="Cambria Math" panose="02040503050406030204" pitchFamily="18" charset="0"/>
                      </a:rPr>
                      <m:t>𝑓</m:t>
                    </m:r>
                  </m:oMath>
                </a14:m>
                <a:endParaRPr kumimoji="1" lang="ja-JP" altLang="en-US" dirty="0">
                  <a:latin typeface="+mj-lt"/>
                </a:endParaRPr>
              </a:p>
            </p:txBody>
          </p:sp>
        </mc:Choice>
        <mc:Fallback xmlns="">
          <p:sp>
            <p:nvSpPr>
              <p:cNvPr id="9" name="テキスト ボックス 8">
                <a:extLst>
                  <a:ext uri="{FF2B5EF4-FFF2-40B4-BE49-F238E27FC236}">
                    <a16:creationId xmlns:a16="http://schemas.microsoft.com/office/drawing/2014/main" id="{C63D7A0C-CFD0-4B7C-9E34-25EE76CFFC83}"/>
                  </a:ext>
                </a:extLst>
              </p:cNvPr>
              <p:cNvSpPr txBox="1">
                <a:spLocks noRot="1" noChangeAspect="1" noMove="1" noResize="1" noEditPoints="1" noAdjustHandles="1" noChangeArrowheads="1" noChangeShapeType="1" noTextEdit="1"/>
              </p:cNvSpPr>
              <p:nvPr/>
            </p:nvSpPr>
            <p:spPr>
              <a:xfrm>
                <a:off x="7466899" y="3339849"/>
                <a:ext cx="1299074" cy="369332"/>
              </a:xfrm>
              <a:prstGeom prst="rect">
                <a:avLst/>
              </a:prstGeom>
              <a:blipFill>
                <a:blip r:embed="rId3"/>
                <a:stretch>
                  <a:fillRect l="-4225" t="-10000" b="-26667"/>
                </a:stretch>
              </a:blipFill>
            </p:spPr>
            <p:txBody>
              <a:bodyPr/>
              <a:lstStyle/>
              <a:p>
                <a:r>
                  <a:rPr lang="ja-JP" altLang="en-US">
                    <a:noFill/>
                  </a:rPr>
                  <a:t> </a:t>
                </a:r>
              </a:p>
            </p:txBody>
          </p:sp>
        </mc:Fallback>
      </mc:AlternateContent>
      <p:sp>
        <p:nvSpPr>
          <p:cNvPr id="13" name="フローチャート: 論理積ゲート 12">
            <a:extLst>
              <a:ext uri="{FF2B5EF4-FFF2-40B4-BE49-F238E27FC236}">
                <a16:creationId xmlns:a16="http://schemas.microsoft.com/office/drawing/2014/main" id="{60B7B18F-9EC2-4C63-96D3-47BA9CC7AF1D}"/>
              </a:ext>
            </a:extLst>
          </p:cNvPr>
          <p:cNvSpPr/>
          <p:nvPr/>
        </p:nvSpPr>
        <p:spPr>
          <a:xfrm rot="16200000">
            <a:off x="607563" y="2658353"/>
            <a:ext cx="369332" cy="924170"/>
          </a:xfrm>
          <a:prstGeom prst="flowChartDelay">
            <a:avLst/>
          </a:prstGeom>
          <a:ln>
            <a:solidFill>
              <a:srgbClr val="008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cxnSp>
        <p:nvCxnSpPr>
          <p:cNvPr id="20" name="直線矢印コネクタ 19">
            <a:extLst>
              <a:ext uri="{FF2B5EF4-FFF2-40B4-BE49-F238E27FC236}">
                <a16:creationId xmlns:a16="http://schemas.microsoft.com/office/drawing/2014/main" id="{CBD7F19C-31ED-44A4-B2B4-B31AA4797443}"/>
              </a:ext>
            </a:extLst>
          </p:cNvPr>
          <p:cNvCxnSpPr>
            <a:cxnSpLocks/>
          </p:cNvCxnSpPr>
          <p:nvPr/>
        </p:nvCxnSpPr>
        <p:spPr>
          <a:xfrm>
            <a:off x="2225307" y="3464575"/>
            <a:ext cx="951503" cy="0"/>
          </a:xfrm>
          <a:prstGeom prst="straightConnector1">
            <a:avLst/>
          </a:prstGeom>
          <a:ln w="381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ACAC23BC-7F16-4FB7-9526-57C946044444}"/>
              </a:ext>
            </a:extLst>
          </p:cNvPr>
          <p:cNvSpPr txBox="1"/>
          <p:nvPr/>
        </p:nvSpPr>
        <p:spPr>
          <a:xfrm>
            <a:off x="2376642" y="3565328"/>
            <a:ext cx="2268570" cy="369332"/>
          </a:xfrm>
          <a:prstGeom prst="rect">
            <a:avLst/>
          </a:prstGeom>
          <a:noFill/>
        </p:spPr>
        <p:txBody>
          <a:bodyPr wrap="none" rtlCol="0">
            <a:spAutoFit/>
          </a:bodyPr>
          <a:lstStyle/>
          <a:p>
            <a:r>
              <a:rPr kumimoji="1" lang="en-US" altLang="ja-JP" dirty="0">
                <a:latin typeface="+mj-lt"/>
              </a:rPr>
              <a:t>bandwidth 499.2 MHz</a:t>
            </a:r>
            <a:endParaRPr kumimoji="1" lang="ja-JP" altLang="en-US" dirty="0">
              <a:latin typeface="+mj-lt"/>
            </a:endParaRPr>
          </a:p>
        </p:txBody>
      </p:sp>
      <p:cxnSp>
        <p:nvCxnSpPr>
          <p:cNvPr id="24" name="直線矢印コネクタ 23">
            <a:extLst>
              <a:ext uri="{FF2B5EF4-FFF2-40B4-BE49-F238E27FC236}">
                <a16:creationId xmlns:a16="http://schemas.microsoft.com/office/drawing/2014/main" id="{BEC51166-D126-4587-B8D4-C0EE2A5889B0}"/>
              </a:ext>
            </a:extLst>
          </p:cNvPr>
          <p:cNvCxnSpPr>
            <a:cxnSpLocks/>
          </p:cNvCxnSpPr>
          <p:nvPr/>
        </p:nvCxnSpPr>
        <p:spPr>
          <a:xfrm flipV="1">
            <a:off x="1049263" y="3347632"/>
            <a:ext cx="633392" cy="543215"/>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6F450EAC-6628-495C-A83F-9D40197DF7B1}"/>
              </a:ext>
            </a:extLst>
          </p:cNvPr>
          <p:cNvSpPr txBox="1"/>
          <p:nvPr/>
        </p:nvSpPr>
        <p:spPr>
          <a:xfrm>
            <a:off x="18078" y="3944803"/>
            <a:ext cx="1351652" cy="369332"/>
          </a:xfrm>
          <a:prstGeom prst="rect">
            <a:avLst/>
          </a:prstGeom>
          <a:noFill/>
        </p:spPr>
        <p:txBody>
          <a:bodyPr wrap="none" rtlCol="0">
            <a:spAutoFit/>
          </a:bodyPr>
          <a:lstStyle/>
          <a:p>
            <a:r>
              <a:rPr lang="en-US" altLang="ja-JP" dirty="0">
                <a:latin typeface="+mj-lt"/>
              </a:rPr>
              <a:t>3993.6 </a:t>
            </a:r>
            <a:r>
              <a:rPr kumimoji="1" lang="en-US" altLang="ja-JP" dirty="0">
                <a:latin typeface="+mj-lt"/>
              </a:rPr>
              <a:t>MHz</a:t>
            </a:r>
            <a:endParaRPr kumimoji="1" lang="ja-JP" altLang="en-US" dirty="0">
              <a:latin typeface="+mj-lt"/>
            </a:endParaRPr>
          </a:p>
        </p:txBody>
      </p:sp>
      <p:cxnSp>
        <p:nvCxnSpPr>
          <p:cNvPr id="26" name="直線矢印コネクタ 25">
            <a:extLst>
              <a:ext uri="{FF2B5EF4-FFF2-40B4-BE49-F238E27FC236}">
                <a16:creationId xmlns:a16="http://schemas.microsoft.com/office/drawing/2014/main" id="{27EA845E-9E92-4279-B470-A116800DBBC1}"/>
              </a:ext>
            </a:extLst>
          </p:cNvPr>
          <p:cNvCxnSpPr/>
          <p:nvPr/>
        </p:nvCxnSpPr>
        <p:spPr>
          <a:xfrm flipV="1">
            <a:off x="5719362" y="3356561"/>
            <a:ext cx="144015" cy="579535"/>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5164AE17-4336-4D31-B363-194CA28CCD32}"/>
              </a:ext>
            </a:extLst>
          </p:cNvPr>
          <p:cNvSpPr txBox="1"/>
          <p:nvPr/>
        </p:nvSpPr>
        <p:spPr>
          <a:xfrm>
            <a:off x="5462319" y="3964605"/>
            <a:ext cx="1351652" cy="369332"/>
          </a:xfrm>
          <a:prstGeom prst="rect">
            <a:avLst/>
          </a:prstGeom>
          <a:noFill/>
        </p:spPr>
        <p:txBody>
          <a:bodyPr wrap="none" rtlCol="0">
            <a:spAutoFit/>
          </a:bodyPr>
          <a:lstStyle/>
          <a:p>
            <a:r>
              <a:rPr lang="en-US" altLang="ja-JP" dirty="0">
                <a:latin typeface="+mj-lt"/>
              </a:rPr>
              <a:t>7987.2 </a:t>
            </a:r>
            <a:r>
              <a:rPr kumimoji="1" lang="en-US" altLang="ja-JP" dirty="0">
                <a:latin typeface="+mj-lt"/>
              </a:rPr>
              <a:t>MHz</a:t>
            </a:r>
            <a:endParaRPr kumimoji="1" lang="ja-JP" altLang="en-US" dirty="0">
              <a:latin typeface="+mj-lt"/>
            </a:endParaRPr>
          </a:p>
        </p:txBody>
      </p:sp>
      <p:sp>
        <p:nvSpPr>
          <p:cNvPr id="30" name="テキスト ボックス 29">
            <a:extLst>
              <a:ext uri="{FF2B5EF4-FFF2-40B4-BE49-F238E27FC236}">
                <a16:creationId xmlns:a16="http://schemas.microsoft.com/office/drawing/2014/main" id="{28E34328-5131-4206-A3C8-A1207AEA46E3}"/>
              </a:ext>
            </a:extLst>
          </p:cNvPr>
          <p:cNvSpPr txBox="1"/>
          <p:nvPr/>
        </p:nvSpPr>
        <p:spPr>
          <a:xfrm>
            <a:off x="3318594" y="2766561"/>
            <a:ext cx="877163" cy="369332"/>
          </a:xfrm>
          <a:prstGeom prst="rect">
            <a:avLst/>
          </a:prstGeom>
          <a:noFill/>
        </p:spPr>
        <p:txBody>
          <a:bodyPr wrap="none" rtlCol="0">
            <a:spAutoFit/>
          </a:bodyPr>
          <a:lstStyle/>
          <a:p>
            <a:r>
              <a:rPr kumimoji="1" lang="ja-JP" altLang="en-US" dirty="0">
                <a:latin typeface="+mj-lt"/>
              </a:rPr>
              <a:t>・・・</a:t>
            </a:r>
          </a:p>
        </p:txBody>
      </p:sp>
      <p:sp>
        <p:nvSpPr>
          <p:cNvPr id="32" name="テキスト ボックス 31">
            <a:extLst>
              <a:ext uri="{FF2B5EF4-FFF2-40B4-BE49-F238E27FC236}">
                <a16:creationId xmlns:a16="http://schemas.microsoft.com/office/drawing/2014/main" id="{2FFD0379-C1C7-40E3-A8B8-3E6977CE4259}"/>
              </a:ext>
            </a:extLst>
          </p:cNvPr>
          <p:cNvSpPr txBox="1"/>
          <p:nvPr/>
        </p:nvSpPr>
        <p:spPr>
          <a:xfrm>
            <a:off x="258067" y="1291647"/>
            <a:ext cx="2807419" cy="369332"/>
          </a:xfrm>
          <a:prstGeom prst="rect">
            <a:avLst/>
          </a:prstGeom>
          <a:noFill/>
          <a:ln w="28575">
            <a:solidFill>
              <a:srgbClr val="008BBC"/>
            </a:solidFill>
          </a:ln>
        </p:spPr>
        <p:txBody>
          <a:bodyPr wrap="square" rtlCol="0">
            <a:spAutoFit/>
          </a:bodyPr>
          <a:lstStyle/>
          <a:p>
            <a:pPr algn="ctr"/>
            <a:r>
              <a:rPr lang="en-US" altLang="ja-JP" b="1" dirty="0">
                <a:latin typeface="+mj-lt"/>
              </a:rPr>
              <a:t>Frequency spectrum</a:t>
            </a:r>
            <a:endParaRPr kumimoji="1" lang="ja-JP" altLang="en-US" dirty="0">
              <a:latin typeface="+mj-lt"/>
            </a:endParaRPr>
          </a:p>
        </p:txBody>
      </p:sp>
      <p:sp>
        <p:nvSpPr>
          <p:cNvPr id="33" name="テキスト ボックス 32">
            <a:extLst>
              <a:ext uri="{FF2B5EF4-FFF2-40B4-BE49-F238E27FC236}">
                <a16:creationId xmlns:a16="http://schemas.microsoft.com/office/drawing/2014/main" id="{B9C639FD-FA3B-44CE-A227-6A274E21C9B8}"/>
              </a:ext>
            </a:extLst>
          </p:cNvPr>
          <p:cNvSpPr txBox="1"/>
          <p:nvPr/>
        </p:nvSpPr>
        <p:spPr>
          <a:xfrm>
            <a:off x="60819" y="4365104"/>
            <a:ext cx="9125347" cy="2031325"/>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latin typeface="+mj-lt"/>
              </a:rPr>
              <a:t>The UWB band is divided into two band groups: low band (channel 0-2) and high band (channel 3-10) which are divided into operating frequency channels with 499.2 MHz bandwidth</a:t>
            </a:r>
          </a:p>
          <a:p>
            <a:pPr marL="285750" indent="-285750">
              <a:buFont typeface="Arial" panose="020B0604020202020204" pitchFamily="34" charset="0"/>
              <a:buChar char="•"/>
            </a:pPr>
            <a:endParaRPr lang="en-US" altLang="ja-JP" dirty="0">
              <a:latin typeface="+mj-lt"/>
            </a:endParaRPr>
          </a:p>
          <a:p>
            <a:pPr marL="285750" indent="-285750">
              <a:buFont typeface="Arial" panose="020B0604020202020204" pitchFamily="34" charset="0"/>
              <a:buChar char="•"/>
            </a:pPr>
            <a:r>
              <a:rPr kumimoji="1" lang="en-US" altLang="ja-JP" dirty="0">
                <a:latin typeface="+mj-lt"/>
              </a:rPr>
              <a:t>Orange colors are mandatory channels</a:t>
            </a:r>
            <a:r>
              <a:rPr lang="ja-JP" altLang="en-US" dirty="0">
                <a:latin typeface="+mj-lt"/>
              </a:rPr>
              <a:t> </a:t>
            </a:r>
            <a:r>
              <a:rPr lang="en-US" altLang="ja-JP" dirty="0">
                <a:latin typeface="+mj-lt"/>
              </a:rPr>
              <a:t>(Low Band: channel 1</a:t>
            </a:r>
            <a:r>
              <a:rPr lang="ja-JP" altLang="en-US" dirty="0" err="1">
                <a:latin typeface="+mj-lt"/>
              </a:rPr>
              <a:t>，</a:t>
            </a:r>
            <a:r>
              <a:rPr lang="en-US" altLang="ja-JP" dirty="0">
                <a:latin typeface="+mj-lt"/>
              </a:rPr>
              <a:t>High Band: channel 6)</a:t>
            </a:r>
          </a:p>
          <a:p>
            <a:pPr marL="285750" indent="-285750">
              <a:buFont typeface="Arial" panose="020B0604020202020204" pitchFamily="34" charset="0"/>
              <a:buChar char="•"/>
            </a:pPr>
            <a:endParaRPr kumimoji="1" lang="en-US" altLang="ja-JP" dirty="0">
              <a:latin typeface="+mj-lt"/>
            </a:endParaRPr>
          </a:p>
          <a:p>
            <a:pPr marL="285750" indent="-285750">
              <a:buFont typeface="Arial" panose="020B0604020202020204" pitchFamily="34" charset="0"/>
              <a:buChar char="•"/>
            </a:pPr>
            <a:r>
              <a:rPr lang="en-US" altLang="ja-JP" dirty="0">
                <a:latin typeface="+mj-lt"/>
              </a:rPr>
              <a:t>The power spectral density emission limit is </a:t>
            </a:r>
            <a:r>
              <a:rPr lang="en-US" altLang="ja-JP" b="1" u="sng" dirty="0">
                <a:solidFill>
                  <a:srgbClr val="FF0000"/>
                </a:solidFill>
                <a:latin typeface="+mj-lt"/>
              </a:rPr>
              <a:t>-41.3 dBm/MHz which is very low</a:t>
            </a:r>
            <a:endParaRPr kumimoji="1" lang="ja-JP" altLang="en-US" b="1" u="sng" dirty="0">
              <a:latin typeface="+mj-lt"/>
            </a:endParaRPr>
          </a:p>
        </p:txBody>
      </p:sp>
      <p:sp>
        <p:nvSpPr>
          <p:cNvPr id="34" name="テキスト ボックス 33">
            <a:extLst>
              <a:ext uri="{FF2B5EF4-FFF2-40B4-BE49-F238E27FC236}">
                <a16:creationId xmlns:a16="http://schemas.microsoft.com/office/drawing/2014/main" id="{A9D61D73-B49D-48B0-A248-AB89CF7B2BCC}"/>
              </a:ext>
            </a:extLst>
          </p:cNvPr>
          <p:cNvSpPr txBox="1"/>
          <p:nvPr/>
        </p:nvSpPr>
        <p:spPr>
          <a:xfrm flipH="1">
            <a:off x="617215" y="2946063"/>
            <a:ext cx="530915" cy="365854"/>
          </a:xfrm>
          <a:prstGeom prst="rect">
            <a:avLst/>
          </a:prstGeom>
          <a:noFill/>
        </p:spPr>
        <p:txBody>
          <a:bodyPr wrap="square" rtlCol="0">
            <a:spAutoFit/>
          </a:bodyPr>
          <a:lstStyle/>
          <a:p>
            <a:r>
              <a:rPr kumimoji="1" lang="en-US" altLang="ja-JP" dirty="0">
                <a:latin typeface="+mj-lt"/>
              </a:rPr>
              <a:t>0</a:t>
            </a:r>
            <a:endParaRPr kumimoji="1" lang="ja-JP" altLang="en-US" dirty="0">
              <a:latin typeface="+mj-lt"/>
            </a:endParaRPr>
          </a:p>
        </p:txBody>
      </p:sp>
      <p:sp>
        <p:nvSpPr>
          <p:cNvPr id="37" name="フローチャート: 論理積ゲート 36">
            <a:extLst>
              <a:ext uri="{FF2B5EF4-FFF2-40B4-BE49-F238E27FC236}">
                <a16:creationId xmlns:a16="http://schemas.microsoft.com/office/drawing/2014/main" id="{EE2062C2-6CC7-4C28-9275-6A108F55D07C}"/>
              </a:ext>
            </a:extLst>
          </p:cNvPr>
          <p:cNvSpPr/>
          <p:nvPr/>
        </p:nvSpPr>
        <p:spPr>
          <a:xfrm rot="16200000">
            <a:off x="1542789" y="2663953"/>
            <a:ext cx="369332" cy="924170"/>
          </a:xfrm>
          <a:prstGeom prst="flowChartDelay">
            <a:avLst/>
          </a:prstGeom>
          <a:solidFill>
            <a:srgbClr val="FFC000"/>
          </a:solidFill>
          <a:ln>
            <a:solidFill>
              <a:srgbClr val="008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39" name="フローチャート: 論理積ゲート 38">
            <a:extLst>
              <a:ext uri="{FF2B5EF4-FFF2-40B4-BE49-F238E27FC236}">
                <a16:creationId xmlns:a16="http://schemas.microsoft.com/office/drawing/2014/main" id="{3B74637C-5535-4ADA-A912-5C7AA421DDD1}"/>
              </a:ext>
            </a:extLst>
          </p:cNvPr>
          <p:cNvSpPr/>
          <p:nvPr/>
        </p:nvSpPr>
        <p:spPr>
          <a:xfrm rot="16200000">
            <a:off x="2483236" y="2658352"/>
            <a:ext cx="369332" cy="924170"/>
          </a:xfrm>
          <a:prstGeom prst="flowChartDelay">
            <a:avLst/>
          </a:prstGeom>
          <a:ln>
            <a:solidFill>
              <a:srgbClr val="008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40" name="テキスト ボックス 39">
            <a:extLst>
              <a:ext uri="{FF2B5EF4-FFF2-40B4-BE49-F238E27FC236}">
                <a16:creationId xmlns:a16="http://schemas.microsoft.com/office/drawing/2014/main" id="{4296FC08-2905-4D07-8775-A85FCA438326}"/>
              </a:ext>
            </a:extLst>
          </p:cNvPr>
          <p:cNvSpPr txBox="1"/>
          <p:nvPr/>
        </p:nvSpPr>
        <p:spPr>
          <a:xfrm flipH="1">
            <a:off x="1563024" y="2960482"/>
            <a:ext cx="530915" cy="365854"/>
          </a:xfrm>
          <a:prstGeom prst="rect">
            <a:avLst/>
          </a:prstGeom>
          <a:noFill/>
        </p:spPr>
        <p:txBody>
          <a:bodyPr wrap="square" rtlCol="0">
            <a:spAutoFit/>
          </a:bodyPr>
          <a:lstStyle/>
          <a:p>
            <a:r>
              <a:rPr lang="en-US" altLang="ja-JP" dirty="0">
                <a:latin typeface="+mj-lt"/>
              </a:rPr>
              <a:t>1</a:t>
            </a:r>
            <a:endParaRPr kumimoji="1" lang="ja-JP" altLang="en-US" dirty="0">
              <a:latin typeface="+mj-lt"/>
            </a:endParaRPr>
          </a:p>
        </p:txBody>
      </p:sp>
      <p:sp>
        <p:nvSpPr>
          <p:cNvPr id="41" name="テキスト ボックス 40">
            <a:extLst>
              <a:ext uri="{FF2B5EF4-FFF2-40B4-BE49-F238E27FC236}">
                <a16:creationId xmlns:a16="http://schemas.microsoft.com/office/drawing/2014/main" id="{7A93AD63-D58D-4978-B78B-0C87661BA086}"/>
              </a:ext>
            </a:extLst>
          </p:cNvPr>
          <p:cNvSpPr txBox="1"/>
          <p:nvPr/>
        </p:nvSpPr>
        <p:spPr>
          <a:xfrm flipH="1">
            <a:off x="2393265" y="2952785"/>
            <a:ext cx="530915" cy="365854"/>
          </a:xfrm>
          <a:prstGeom prst="rect">
            <a:avLst/>
          </a:prstGeom>
          <a:noFill/>
        </p:spPr>
        <p:txBody>
          <a:bodyPr wrap="square" rtlCol="0">
            <a:spAutoFit/>
          </a:bodyPr>
          <a:lstStyle/>
          <a:p>
            <a:pPr algn="ctr"/>
            <a:r>
              <a:rPr lang="en-US" altLang="ja-JP" dirty="0">
                <a:latin typeface="+mj-lt"/>
              </a:rPr>
              <a:t>2</a:t>
            </a:r>
            <a:endParaRPr kumimoji="1" lang="ja-JP" altLang="en-US" dirty="0">
              <a:latin typeface="+mj-lt"/>
            </a:endParaRPr>
          </a:p>
        </p:txBody>
      </p:sp>
      <p:cxnSp>
        <p:nvCxnSpPr>
          <p:cNvPr id="42" name="直線矢印コネクタ 41">
            <a:extLst>
              <a:ext uri="{FF2B5EF4-FFF2-40B4-BE49-F238E27FC236}">
                <a16:creationId xmlns:a16="http://schemas.microsoft.com/office/drawing/2014/main" id="{ACA28987-CE39-4429-951F-12B21EF6B1A8}"/>
              </a:ext>
            </a:extLst>
          </p:cNvPr>
          <p:cNvCxnSpPr>
            <a:cxnSpLocks/>
          </p:cNvCxnSpPr>
          <p:nvPr/>
        </p:nvCxnSpPr>
        <p:spPr>
          <a:xfrm>
            <a:off x="262432" y="2544278"/>
            <a:ext cx="2867555" cy="0"/>
          </a:xfrm>
          <a:prstGeom prst="straightConnector1">
            <a:avLst/>
          </a:prstGeom>
          <a:ln w="381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52DCFB90-0C24-42EC-AF75-74BFE815BD1A}"/>
              </a:ext>
            </a:extLst>
          </p:cNvPr>
          <p:cNvSpPr txBox="1"/>
          <p:nvPr/>
        </p:nvSpPr>
        <p:spPr>
          <a:xfrm>
            <a:off x="995229" y="1985826"/>
            <a:ext cx="1152880" cy="369332"/>
          </a:xfrm>
          <a:prstGeom prst="rect">
            <a:avLst/>
          </a:prstGeom>
          <a:noFill/>
        </p:spPr>
        <p:txBody>
          <a:bodyPr wrap="none" rtlCol="0">
            <a:spAutoFit/>
          </a:bodyPr>
          <a:lstStyle/>
          <a:p>
            <a:r>
              <a:rPr lang="en-US" altLang="ja-JP" dirty="0">
                <a:latin typeface="+mj-lt"/>
              </a:rPr>
              <a:t>Low Band</a:t>
            </a:r>
            <a:endParaRPr kumimoji="1" lang="ja-JP" altLang="en-US" dirty="0">
              <a:latin typeface="+mj-lt"/>
            </a:endParaRPr>
          </a:p>
        </p:txBody>
      </p:sp>
      <p:sp>
        <p:nvSpPr>
          <p:cNvPr id="44" name="フローチャート: 論理積ゲート 43">
            <a:extLst>
              <a:ext uri="{FF2B5EF4-FFF2-40B4-BE49-F238E27FC236}">
                <a16:creationId xmlns:a16="http://schemas.microsoft.com/office/drawing/2014/main" id="{1B246B67-BC5E-4D3A-8030-6AC0F75A0DAB}"/>
              </a:ext>
            </a:extLst>
          </p:cNvPr>
          <p:cNvSpPr/>
          <p:nvPr/>
        </p:nvSpPr>
        <p:spPr>
          <a:xfrm rot="16200000">
            <a:off x="4233112" y="2660873"/>
            <a:ext cx="369332" cy="924170"/>
          </a:xfrm>
          <a:prstGeom prst="flowChartDelay">
            <a:avLst/>
          </a:prstGeom>
          <a:ln>
            <a:solidFill>
              <a:srgbClr val="008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45" name="フローチャート: 論理積ゲート 44">
            <a:extLst>
              <a:ext uri="{FF2B5EF4-FFF2-40B4-BE49-F238E27FC236}">
                <a16:creationId xmlns:a16="http://schemas.microsoft.com/office/drawing/2014/main" id="{551CF6CA-4976-45A8-8878-DD6E576EA2CC}"/>
              </a:ext>
            </a:extLst>
          </p:cNvPr>
          <p:cNvSpPr/>
          <p:nvPr/>
        </p:nvSpPr>
        <p:spPr>
          <a:xfrm rot="16200000">
            <a:off x="5672850" y="2681324"/>
            <a:ext cx="369332" cy="924170"/>
          </a:xfrm>
          <a:prstGeom prst="flowChartDelay">
            <a:avLst/>
          </a:prstGeom>
          <a:solidFill>
            <a:srgbClr val="FFC000"/>
          </a:solidFill>
          <a:ln>
            <a:solidFill>
              <a:srgbClr val="008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46" name="フローチャート: 論理積ゲート 45">
            <a:extLst>
              <a:ext uri="{FF2B5EF4-FFF2-40B4-BE49-F238E27FC236}">
                <a16:creationId xmlns:a16="http://schemas.microsoft.com/office/drawing/2014/main" id="{A4DB633B-6142-456D-AD4B-E628AEF0769E}"/>
              </a:ext>
            </a:extLst>
          </p:cNvPr>
          <p:cNvSpPr/>
          <p:nvPr/>
        </p:nvSpPr>
        <p:spPr>
          <a:xfrm rot="16200000">
            <a:off x="7118604" y="2671162"/>
            <a:ext cx="369332" cy="924170"/>
          </a:xfrm>
          <a:prstGeom prst="flowChartDelay">
            <a:avLst/>
          </a:prstGeom>
          <a:ln>
            <a:solidFill>
              <a:srgbClr val="008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47" name="テキスト ボックス 46">
            <a:extLst>
              <a:ext uri="{FF2B5EF4-FFF2-40B4-BE49-F238E27FC236}">
                <a16:creationId xmlns:a16="http://schemas.microsoft.com/office/drawing/2014/main" id="{9D44528B-32A3-46A0-9C86-B23044C0E382}"/>
              </a:ext>
            </a:extLst>
          </p:cNvPr>
          <p:cNvSpPr txBox="1"/>
          <p:nvPr/>
        </p:nvSpPr>
        <p:spPr>
          <a:xfrm>
            <a:off x="4901691" y="2751104"/>
            <a:ext cx="877163" cy="369332"/>
          </a:xfrm>
          <a:prstGeom prst="rect">
            <a:avLst/>
          </a:prstGeom>
          <a:noFill/>
        </p:spPr>
        <p:txBody>
          <a:bodyPr wrap="none" rtlCol="0">
            <a:spAutoFit/>
          </a:bodyPr>
          <a:lstStyle/>
          <a:p>
            <a:r>
              <a:rPr kumimoji="1" lang="ja-JP" altLang="en-US" dirty="0">
                <a:latin typeface="+mj-lt"/>
              </a:rPr>
              <a:t>・・・</a:t>
            </a:r>
          </a:p>
        </p:txBody>
      </p:sp>
      <p:sp>
        <p:nvSpPr>
          <p:cNvPr id="48" name="テキスト ボックス 47">
            <a:extLst>
              <a:ext uri="{FF2B5EF4-FFF2-40B4-BE49-F238E27FC236}">
                <a16:creationId xmlns:a16="http://schemas.microsoft.com/office/drawing/2014/main" id="{FDF0412A-7342-4CB7-86BB-4E1C75C6067B}"/>
              </a:ext>
            </a:extLst>
          </p:cNvPr>
          <p:cNvSpPr txBox="1"/>
          <p:nvPr/>
        </p:nvSpPr>
        <p:spPr>
          <a:xfrm>
            <a:off x="6341429" y="2756186"/>
            <a:ext cx="877163" cy="369332"/>
          </a:xfrm>
          <a:prstGeom prst="rect">
            <a:avLst/>
          </a:prstGeom>
          <a:noFill/>
        </p:spPr>
        <p:txBody>
          <a:bodyPr wrap="none" rtlCol="0">
            <a:spAutoFit/>
          </a:bodyPr>
          <a:lstStyle/>
          <a:p>
            <a:r>
              <a:rPr kumimoji="1" lang="ja-JP" altLang="en-US" dirty="0">
                <a:latin typeface="+mj-lt"/>
              </a:rPr>
              <a:t>・・・</a:t>
            </a:r>
          </a:p>
        </p:txBody>
      </p:sp>
      <p:sp>
        <p:nvSpPr>
          <p:cNvPr id="49" name="テキスト ボックス 48">
            <a:extLst>
              <a:ext uri="{FF2B5EF4-FFF2-40B4-BE49-F238E27FC236}">
                <a16:creationId xmlns:a16="http://schemas.microsoft.com/office/drawing/2014/main" id="{9B2A9E22-E891-40C2-9DB8-9A72F3996030}"/>
              </a:ext>
            </a:extLst>
          </p:cNvPr>
          <p:cNvSpPr txBox="1"/>
          <p:nvPr/>
        </p:nvSpPr>
        <p:spPr>
          <a:xfrm flipH="1">
            <a:off x="4139579" y="2960481"/>
            <a:ext cx="530915" cy="365854"/>
          </a:xfrm>
          <a:prstGeom prst="rect">
            <a:avLst/>
          </a:prstGeom>
          <a:noFill/>
        </p:spPr>
        <p:txBody>
          <a:bodyPr wrap="square" rtlCol="0">
            <a:spAutoFit/>
          </a:bodyPr>
          <a:lstStyle/>
          <a:p>
            <a:pPr algn="ctr"/>
            <a:r>
              <a:rPr kumimoji="1" lang="en-US" altLang="ja-JP" dirty="0">
                <a:latin typeface="+mj-lt"/>
              </a:rPr>
              <a:t>3</a:t>
            </a:r>
            <a:endParaRPr kumimoji="1" lang="ja-JP" altLang="en-US" dirty="0">
              <a:latin typeface="+mj-lt"/>
            </a:endParaRPr>
          </a:p>
        </p:txBody>
      </p:sp>
      <p:sp>
        <p:nvSpPr>
          <p:cNvPr id="50" name="テキスト ボックス 49">
            <a:extLst>
              <a:ext uri="{FF2B5EF4-FFF2-40B4-BE49-F238E27FC236}">
                <a16:creationId xmlns:a16="http://schemas.microsoft.com/office/drawing/2014/main" id="{B8E117E6-36F9-4B10-A6E7-27AEC1BD8C08}"/>
              </a:ext>
            </a:extLst>
          </p:cNvPr>
          <p:cNvSpPr txBox="1"/>
          <p:nvPr/>
        </p:nvSpPr>
        <p:spPr>
          <a:xfrm flipH="1">
            <a:off x="5594048" y="2960481"/>
            <a:ext cx="530915" cy="365854"/>
          </a:xfrm>
          <a:prstGeom prst="rect">
            <a:avLst/>
          </a:prstGeom>
          <a:noFill/>
        </p:spPr>
        <p:txBody>
          <a:bodyPr wrap="square" rtlCol="0">
            <a:spAutoFit/>
          </a:bodyPr>
          <a:lstStyle/>
          <a:p>
            <a:pPr algn="ctr"/>
            <a:r>
              <a:rPr kumimoji="1" lang="en-US" altLang="ja-JP" dirty="0">
                <a:latin typeface="+mj-lt"/>
              </a:rPr>
              <a:t>6</a:t>
            </a:r>
            <a:endParaRPr kumimoji="1" lang="ja-JP" altLang="en-US" dirty="0">
              <a:latin typeface="+mj-lt"/>
            </a:endParaRPr>
          </a:p>
        </p:txBody>
      </p:sp>
      <p:sp>
        <p:nvSpPr>
          <p:cNvPr id="51" name="テキスト ボックス 50">
            <a:extLst>
              <a:ext uri="{FF2B5EF4-FFF2-40B4-BE49-F238E27FC236}">
                <a16:creationId xmlns:a16="http://schemas.microsoft.com/office/drawing/2014/main" id="{17C29E70-94E6-466C-8D79-7D526772BF0A}"/>
              </a:ext>
            </a:extLst>
          </p:cNvPr>
          <p:cNvSpPr txBox="1"/>
          <p:nvPr/>
        </p:nvSpPr>
        <p:spPr>
          <a:xfrm flipH="1">
            <a:off x="7033786" y="2954806"/>
            <a:ext cx="530915" cy="365854"/>
          </a:xfrm>
          <a:prstGeom prst="rect">
            <a:avLst/>
          </a:prstGeom>
          <a:noFill/>
        </p:spPr>
        <p:txBody>
          <a:bodyPr wrap="square" rtlCol="0">
            <a:spAutoFit/>
          </a:bodyPr>
          <a:lstStyle/>
          <a:p>
            <a:pPr algn="ctr"/>
            <a:r>
              <a:rPr kumimoji="1" lang="en-US" altLang="ja-JP" dirty="0">
                <a:latin typeface="+mj-lt"/>
              </a:rPr>
              <a:t>10</a:t>
            </a:r>
            <a:endParaRPr kumimoji="1" lang="ja-JP" altLang="en-US" dirty="0">
              <a:latin typeface="+mj-lt"/>
            </a:endParaRPr>
          </a:p>
        </p:txBody>
      </p:sp>
      <p:cxnSp>
        <p:nvCxnSpPr>
          <p:cNvPr id="52" name="直線矢印コネクタ 51">
            <a:extLst>
              <a:ext uri="{FF2B5EF4-FFF2-40B4-BE49-F238E27FC236}">
                <a16:creationId xmlns:a16="http://schemas.microsoft.com/office/drawing/2014/main" id="{4034C859-D922-4E41-90CD-8E14EEA43A1D}"/>
              </a:ext>
            </a:extLst>
          </p:cNvPr>
          <p:cNvCxnSpPr>
            <a:cxnSpLocks/>
          </p:cNvCxnSpPr>
          <p:nvPr/>
        </p:nvCxnSpPr>
        <p:spPr>
          <a:xfrm>
            <a:off x="3929583" y="2544278"/>
            <a:ext cx="3888432" cy="0"/>
          </a:xfrm>
          <a:prstGeom prst="straightConnector1">
            <a:avLst/>
          </a:prstGeom>
          <a:ln w="381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5D9F4223-5957-4F38-8AFE-F6519E088F3C}"/>
              </a:ext>
            </a:extLst>
          </p:cNvPr>
          <p:cNvSpPr txBox="1"/>
          <p:nvPr/>
        </p:nvSpPr>
        <p:spPr>
          <a:xfrm>
            <a:off x="5268505" y="1983952"/>
            <a:ext cx="1191352" cy="369332"/>
          </a:xfrm>
          <a:prstGeom prst="rect">
            <a:avLst/>
          </a:prstGeom>
          <a:noFill/>
        </p:spPr>
        <p:txBody>
          <a:bodyPr wrap="none" rtlCol="0">
            <a:spAutoFit/>
          </a:bodyPr>
          <a:lstStyle/>
          <a:p>
            <a:r>
              <a:rPr lang="en-US" altLang="ja-JP" dirty="0">
                <a:latin typeface="+mj-lt"/>
              </a:rPr>
              <a:t>High Band</a:t>
            </a:r>
            <a:endParaRPr kumimoji="1" lang="ja-JP" altLang="en-US" dirty="0">
              <a:latin typeface="+mj-lt"/>
            </a:endParaRPr>
          </a:p>
        </p:txBody>
      </p:sp>
      <p:sp>
        <p:nvSpPr>
          <p:cNvPr id="3" name="フッター プレースホルダー 2">
            <a:extLst>
              <a:ext uri="{FF2B5EF4-FFF2-40B4-BE49-F238E27FC236}">
                <a16:creationId xmlns:a16="http://schemas.microsoft.com/office/drawing/2014/main" id="{32E0D4AD-01EF-F578-8ED1-03D097882476}"/>
              </a:ext>
            </a:extLst>
          </p:cNvPr>
          <p:cNvSpPr>
            <a:spLocks noGrp="1"/>
          </p:cNvSpPr>
          <p:nvPr>
            <p:ph type="ftr" sz="quarter" idx="3"/>
          </p:nvPr>
        </p:nvSpPr>
        <p:spPr/>
        <p:txBody>
          <a:bodyPr/>
          <a:lstStyle/>
          <a:p>
            <a:r>
              <a:rPr lang="en-US" sz="1200" dirty="0" err="1">
                <a:solidFill>
                  <a:srgbClr val="000000"/>
                </a:solidFill>
              </a:rPr>
              <a:t>Kento</a:t>
            </a:r>
            <a:r>
              <a:rPr lang="en-US" sz="1200" dirty="0">
                <a:solidFill>
                  <a:srgbClr val="000000"/>
                </a:solidFill>
              </a:rPr>
              <a:t> </a:t>
            </a:r>
            <a:r>
              <a:rPr lang="en-US" sz="1200" dirty="0" err="1">
                <a:solidFill>
                  <a:srgbClr val="000000"/>
                </a:solidFill>
              </a:rPr>
              <a:t>Takabayashi</a:t>
            </a:r>
            <a:r>
              <a:rPr lang="en-US" sz="1200" dirty="0">
                <a:solidFill>
                  <a:srgbClr val="000000"/>
                </a:solidFill>
              </a:rPr>
              <a:t>(Okayama Pref. Univ.) </a:t>
            </a:r>
          </a:p>
          <a:p>
            <a:r>
              <a:rPr lang="en-US" sz="1200" dirty="0">
                <a:solidFill>
                  <a:srgbClr val="000000"/>
                </a:solidFill>
              </a:rPr>
              <a:t>Ryuji Kohno(YNU/YRP-IAI) </a:t>
            </a:r>
          </a:p>
        </p:txBody>
      </p:sp>
      <p:sp>
        <p:nvSpPr>
          <p:cNvPr id="5" name="日付プレースホルダー 3">
            <a:extLst>
              <a:ext uri="{FF2B5EF4-FFF2-40B4-BE49-F238E27FC236}">
                <a16:creationId xmlns:a16="http://schemas.microsoft.com/office/drawing/2014/main" id="{5587F9FB-59E3-5BDF-447C-DA3C04E4BC53}"/>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January 2023</a:t>
            </a:r>
          </a:p>
        </p:txBody>
      </p:sp>
    </p:spTree>
    <p:extLst>
      <p:ext uri="{BB962C8B-B14F-4D97-AF65-F5344CB8AC3E}">
        <p14:creationId xmlns:p14="http://schemas.microsoft.com/office/powerpoint/2010/main" val="4086790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descr="Table&#10;&#10;Description automatically generated">
            <a:extLst>
              <a:ext uri="{FF2B5EF4-FFF2-40B4-BE49-F238E27FC236}">
                <a16:creationId xmlns:a16="http://schemas.microsoft.com/office/drawing/2014/main" id="{D13539B5-78A8-7211-C13F-A5DA0146CF75}"/>
              </a:ext>
            </a:extLst>
          </p:cNvPr>
          <p:cNvPicPr>
            <a:picLocks noChangeAspect="1"/>
          </p:cNvPicPr>
          <p:nvPr/>
        </p:nvPicPr>
        <p:blipFill rotWithShape="1">
          <a:blip r:embed="rId3">
            <a:extLst>
              <a:ext uri="{28A0092B-C50C-407E-A947-70E740481C1C}">
                <a14:useLocalDpi xmlns:a14="http://schemas.microsoft.com/office/drawing/2010/main" val="0"/>
              </a:ext>
            </a:extLst>
          </a:blip>
          <a:srcRect r="4009"/>
          <a:stretch/>
        </p:blipFill>
        <p:spPr bwMode="auto">
          <a:xfrm>
            <a:off x="2120677" y="1245387"/>
            <a:ext cx="4783410" cy="2875951"/>
          </a:xfrm>
          <a:prstGeom prst="rect">
            <a:avLst/>
          </a:prstGeom>
          <a:ln>
            <a:noFill/>
          </a:ln>
          <a:extLst>
            <a:ext uri="{53640926-AAD7-44D8-BBD7-CCE9431645EC}">
              <a14:shadowObscured xmlns:a14="http://schemas.microsoft.com/office/drawing/2010/main"/>
            </a:ext>
          </a:extLst>
        </p:spPr>
      </p:pic>
      <p:sp>
        <p:nvSpPr>
          <p:cNvPr id="2" name="タイトル 1">
            <a:extLst>
              <a:ext uri="{FF2B5EF4-FFF2-40B4-BE49-F238E27FC236}">
                <a16:creationId xmlns:a16="http://schemas.microsoft.com/office/drawing/2014/main" id="{DACC35D3-5C69-492C-BDBD-EFFBDB16373B}"/>
              </a:ext>
            </a:extLst>
          </p:cNvPr>
          <p:cNvSpPr>
            <a:spLocks noGrp="1"/>
          </p:cNvSpPr>
          <p:nvPr>
            <p:ph type="title"/>
          </p:nvPr>
        </p:nvSpPr>
        <p:spPr>
          <a:xfrm>
            <a:off x="626182" y="390903"/>
            <a:ext cx="7772400" cy="1066800"/>
          </a:xfrm>
        </p:spPr>
        <p:txBody>
          <a:bodyPr/>
          <a:lstStyle/>
          <a:p>
            <a:r>
              <a:rPr lang="en-US" altLang="ja-JP" dirty="0"/>
              <a:t>2. IEEE 802.15.6 UWB PHY</a:t>
            </a:r>
            <a:endParaRPr kumimoji="1" lang="ja-JP" altLang="en-US" dirty="0"/>
          </a:p>
        </p:txBody>
      </p:sp>
      <p:sp>
        <p:nvSpPr>
          <p:cNvPr id="4" name="スライド番号プレースホルダー 3">
            <a:extLst>
              <a:ext uri="{FF2B5EF4-FFF2-40B4-BE49-F238E27FC236}">
                <a16:creationId xmlns:a16="http://schemas.microsoft.com/office/drawing/2014/main" id="{1172EFD1-C4F2-4F69-AFC3-946C86123622}"/>
              </a:ext>
            </a:extLst>
          </p:cNvPr>
          <p:cNvSpPr>
            <a:spLocks noGrp="1"/>
          </p:cNvSpPr>
          <p:nvPr>
            <p:ph type="sldNum" sz="quarter" idx="12"/>
          </p:nvPr>
        </p:nvSpPr>
        <p:spPr>
          <a:xfrm>
            <a:off x="4393694" y="6475413"/>
            <a:ext cx="432812" cy="184666"/>
          </a:xfrm>
        </p:spPr>
        <p:txBody>
          <a:bodyPr/>
          <a:lstStyle/>
          <a:p>
            <a:r>
              <a:rPr lang="en-US" altLang="ja-JP" dirty="0">
                <a:latin typeface="+mj-lt"/>
              </a:rPr>
              <a:t>Slide </a:t>
            </a:r>
            <a:fld id="{769171EF-81C0-43B1-9967-509DCBA38FA2}" type="slidenum">
              <a:rPr kumimoji="1" lang="ja-JP" altLang="en-US" smtClean="0">
                <a:latin typeface="+mj-lt"/>
              </a:rPr>
              <a:pPr/>
              <a:t>16</a:t>
            </a:fld>
            <a:endParaRPr kumimoji="1" lang="ja-JP" altLang="en-US" dirty="0">
              <a:latin typeface="+mj-lt"/>
            </a:endParaRPr>
          </a:p>
        </p:txBody>
      </p:sp>
      <p:sp>
        <p:nvSpPr>
          <p:cNvPr id="8" name="テキスト ボックス 7">
            <a:extLst>
              <a:ext uri="{FF2B5EF4-FFF2-40B4-BE49-F238E27FC236}">
                <a16:creationId xmlns:a16="http://schemas.microsoft.com/office/drawing/2014/main" id="{072F4CE6-C5EB-423E-84C5-C58C6E313719}"/>
              </a:ext>
            </a:extLst>
          </p:cNvPr>
          <p:cNvSpPr txBox="1"/>
          <p:nvPr/>
        </p:nvSpPr>
        <p:spPr>
          <a:xfrm>
            <a:off x="241975" y="1274192"/>
            <a:ext cx="2378306" cy="369332"/>
          </a:xfrm>
          <a:prstGeom prst="rect">
            <a:avLst/>
          </a:prstGeom>
          <a:noFill/>
          <a:ln w="28575">
            <a:solidFill>
              <a:srgbClr val="008BBC"/>
            </a:solidFill>
          </a:ln>
        </p:spPr>
        <p:txBody>
          <a:bodyPr wrap="square" rtlCol="0">
            <a:spAutoFit/>
          </a:bodyPr>
          <a:lstStyle/>
          <a:p>
            <a:pPr algn="ctr"/>
            <a:r>
              <a:rPr lang="en-US" altLang="ja-JP" b="1" dirty="0">
                <a:latin typeface="+mj-lt"/>
              </a:rPr>
              <a:t>F</a:t>
            </a:r>
            <a:r>
              <a:rPr kumimoji="1" lang="en-US" altLang="ja-JP" b="1" dirty="0">
                <a:latin typeface="+mj-lt"/>
              </a:rPr>
              <a:t>rame format</a:t>
            </a:r>
            <a:endParaRPr kumimoji="1" lang="ja-JP" altLang="en-US" dirty="0">
              <a:latin typeface="+mj-lt"/>
            </a:endParaRPr>
          </a:p>
        </p:txBody>
      </p:sp>
      <p:sp>
        <p:nvSpPr>
          <p:cNvPr id="22" name="テキスト ボックス 21">
            <a:extLst>
              <a:ext uri="{FF2B5EF4-FFF2-40B4-BE49-F238E27FC236}">
                <a16:creationId xmlns:a16="http://schemas.microsoft.com/office/drawing/2014/main" id="{E7005629-2985-4238-BFD2-A45A6DCD4DBB}"/>
              </a:ext>
            </a:extLst>
          </p:cNvPr>
          <p:cNvSpPr txBox="1"/>
          <p:nvPr/>
        </p:nvSpPr>
        <p:spPr>
          <a:xfrm>
            <a:off x="14808" y="4147973"/>
            <a:ext cx="8640063" cy="2308324"/>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latin typeface="+mj-lt"/>
              </a:rPr>
              <a:t>SHR is divided into two parts: The first part is the preamble, intended for timing synchronization, packet detection, and carrier frequency offset recovery, and The second part is the start-of-frame delimiter (SFD) for frame synchronization</a:t>
            </a:r>
            <a:endParaRPr lang="en-US" altLang="ja-JP" dirty="0">
              <a:latin typeface="+mj-lt"/>
            </a:endParaRPr>
          </a:p>
          <a:p>
            <a:pPr marL="285750" indent="-285750">
              <a:buFont typeface="Arial" panose="020B0604020202020204" pitchFamily="34" charset="0"/>
              <a:buChar char="•"/>
            </a:pPr>
            <a:endParaRPr lang="en-US" altLang="ja-JP" dirty="0">
              <a:latin typeface="+mj-lt"/>
            </a:endParaRPr>
          </a:p>
          <a:p>
            <a:pPr marL="285750" indent="-285750">
              <a:buFont typeface="Arial" panose="020B0604020202020204" pitchFamily="34" charset="0"/>
              <a:buChar char="•"/>
            </a:pPr>
            <a:r>
              <a:rPr kumimoji="1" lang="en-US" altLang="ja-JP" dirty="0">
                <a:latin typeface="+mj-lt"/>
              </a:rPr>
              <a:t>The PHR contains information about the data rate of the PSDU, length of the medium access control (MAC) frame body, pulse shape, burst mode, and so on</a:t>
            </a:r>
          </a:p>
          <a:p>
            <a:pPr marL="285750" indent="-285750">
              <a:buFont typeface="Arial" panose="020B0604020202020204" pitchFamily="34" charset="0"/>
              <a:buChar char="•"/>
            </a:pPr>
            <a:endParaRPr lang="en-US" altLang="ja-JP" dirty="0">
              <a:latin typeface="+mj-lt"/>
            </a:endParaRPr>
          </a:p>
          <a:p>
            <a:pPr marL="285750" indent="-285750">
              <a:buFont typeface="Arial" panose="020B0604020202020204" pitchFamily="34" charset="0"/>
              <a:buChar char="•"/>
            </a:pPr>
            <a:r>
              <a:rPr lang="en-US" altLang="ja-JP" dirty="0">
                <a:latin typeface="+mj-lt"/>
              </a:rPr>
              <a:t>The PSDU contains the MAC protocol data unit (MPDU)</a:t>
            </a:r>
            <a:endParaRPr kumimoji="1" lang="ja-JP" altLang="en-US" dirty="0">
              <a:latin typeface="+mj-lt"/>
            </a:endParaRPr>
          </a:p>
        </p:txBody>
      </p:sp>
      <p:sp>
        <p:nvSpPr>
          <p:cNvPr id="3" name="フッター プレースホルダー 2">
            <a:extLst>
              <a:ext uri="{FF2B5EF4-FFF2-40B4-BE49-F238E27FC236}">
                <a16:creationId xmlns:a16="http://schemas.microsoft.com/office/drawing/2014/main" id="{1D1B1781-2A0C-C322-6DAF-312CCE351F96}"/>
              </a:ext>
            </a:extLst>
          </p:cNvPr>
          <p:cNvSpPr>
            <a:spLocks noGrp="1"/>
          </p:cNvSpPr>
          <p:nvPr>
            <p:ph type="ftr" sz="quarter" idx="3"/>
          </p:nvPr>
        </p:nvSpPr>
        <p:spPr/>
        <p:txBody>
          <a:bodyPr/>
          <a:lstStyle/>
          <a:p>
            <a:r>
              <a:rPr lang="en-US" sz="1200" dirty="0" err="1">
                <a:solidFill>
                  <a:srgbClr val="000000"/>
                </a:solidFill>
              </a:rPr>
              <a:t>Kento</a:t>
            </a:r>
            <a:r>
              <a:rPr lang="en-US" sz="1200" dirty="0">
                <a:solidFill>
                  <a:srgbClr val="000000"/>
                </a:solidFill>
              </a:rPr>
              <a:t> </a:t>
            </a:r>
            <a:r>
              <a:rPr lang="en-US" sz="1200" dirty="0" err="1">
                <a:solidFill>
                  <a:srgbClr val="000000"/>
                </a:solidFill>
              </a:rPr>
              <a:t>Takabayashi</a:t>
            </a:r>
            <a:r>
              <a:rPr lang="en-US" sz="1200" dirty="0">
                <a:solidFill>
                  <a:srgbClr val="000000"/>
                </a:solidFill>
              </a:rPr>
              <a:t>(Okayama Pref. Univ.) </a:t>
            </a:r>
          </a:p>
          <a:p>
            <a:r>
              <a:rPr lang="en-US" sz="1200" dirty="0">
                <a:solidFill>
                  <a:srgbClr val="000000"/>
                </a:solidFill>
              </a:rPr>
              <a:t>Ryuji Kohno(YNU/YRP-IAI) </a:t>
            </a:r>
          </a:p>
        </p:txBody>
      </p:sp>
      <p:sp>
        <p:nvSpPr>
          <p:cNvPr id="5" name="日付プレースホルダー 3">
            <a:extLst>
              <a:ext uri="{FF2B5EF4-FFF2-40B4-BE49-F238E27FC236}">
                <a16:creationId xmlns:a16="http://schemas.microsoft.com/office/drawing/2014/main" id="{B3E1D6D9-5E0B-5EEA-13C1-7D35D3F91FD4}"/>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January 2023</a:t>
            </a:r>
          </a:p>
        </p:txBody>
      </p:sp>
    </p:spTree>
    <p:extLst>
      <p:ext uri="{BB962C8B-B14F-4D97-AF65-F5344CB8AC3E}">
        <p14:creationId xmlns:p14="http://schemas.microsoft.com/office/powerpoint/2010/main" val="3647916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0459ED08-D993-DC70-0750-C5C4F97E3F4F}"/>
              </a:ext>
            </a:extLst>
          </p:cNvPr>
          <p:cNvPicPr>
            <a:picLocks noChangeAspect="1"/>
          </p:cNvPicPr>
          <p:nvPr/>
        </p:nvPicPr>
        <p:blipFill>
          <a:blip r:embed="rId3"/>
          <a:stretch>
            <a:fillRect/>
          </a:stretch>
        </p:blipFill>
        <p:spPr>
          <a:xfrm>
            <a:off x="4432" y="1218668"/>
            <a:ext cx="9144000" cy="4154548"/>
          </a:xfrm>
          <a:prstGeom prst="rect">
            <a:avLst/>
          </a:prstGeom>
        </p:spPr>
      </p:pic>
      <p:sp>
        <p:nvSpPr>
          <p:cNvPr id="2" name="タイトル 1"/>
          <p:cNvSpPr>
            <a:spLocks noGrp="1"/>
          </p:cNvSpPr>
          <p:nvPr>
            <p:ph type="title"/>
          </p:nvPr>
        </p:nvSpPr>
        <p:spPr>
          <a:xfrm>
            <a:off x="723900" y="332656"/>
            <a:ext cx="7772400" cy="1066800"/>
          </a:xfrm>
        </p:spPr>
        <p:txBody>
          <a:bodyPr/>
          <a:lstStyle/>
          <a:p>
            <a:r>
              <a:rPr lang="en-US" altLang="ja-JP" dirty="0"/>
              <a:t>2</a:t>
            </a:r>
            <a:r>
              <a:rPr kumimoji="1" lang="en-US" altLang="ja-JP" dirty="0"/>
              <a:t>. </a:t>
            </a:r>
            <a:r>
              <a:rPr lang="en-US" altLang="ja-JP" dirty="0"/>
              <a:t>IEEE 802.15.6 UWB PHY</a:t>
            </a:r>
            <a:endParaRPr kumimoji="1" lang="ja-JP" altLang="en-US" dirty="0"/>
          </a:p>
        </p:txBody>
      </p:sp>
      <p:sp>
        <p:nvSpPr>
          <p:cNvPr id="5" name="スライド番号プレースホルダー 4"/>
          <p:cNvSpPr>
            <a:spLocks noGrp="1"/>
          </p:cNvSpPr>
          <p:nvPr>
            <p:ph type="sldNum" sz="quarter" idx="12"/>
          </p:nvPr>
        </p:nvSpPr>
        <p:spPr>
          <a:xfrm>
            <a:off x="4358076" y="6475413"/>
            <a:ext cx="504049" cy="184666"/>
          </a:xfrm>
        </p:spPr>
        <p:txBody>
          <a:bodyPr/>
          <a:lstStyle/>
          <a:p>
            <a:r>
              <a:rPr lang="en-US" altLang="ja-JP" dirty="0">
                <a:latin typeface="+mj-lt"/>
              </a:rPr>
              <a:t>Slide </a:t>
            </a:r>
            <a:fld id="{769171EF-81C0-43B1-9967-509DCBA38FA2}" type="slidenum">
              <a:rPr kumimoji="1" lang="ja-JP" altLang="en-US" smtClean="0">
                <a:latin typeface="+mj-lt"/>
              </a:rPr>
              <a:pPr/>
              <a:t>17</a:t>
            </a:fld>
            <a:endParaRPr kumimoji="1" lang="ja-JP" altLang="en-US" dirty="0">
              <a:latin typeface="+mj-lt"/>
            </a:endParaRPr>
          </a:p>
        </p:txBody>
      </p: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70AD48D9-92CD-4A38-A904-E5B683449606}"/>
                  </a:ext>
                </a:extLst>
              </p:cNvPr>
              <p:cNvSpPr txBox="1"/>
              <p:nvPr/>
            </p:nvSpPr>
            <p:spPr>
              <a:xfrm>
                <a:off x="190592" y="5373216"/>
                <a:ext cx="8574087" cy="966162"/>
              </a:xfrm>
              <a:prstGeom prst="rect">
                <a:avLst/>
              </a:prstGeom>
              <a:noFill/>
            </p:spPr>
            <p:txBody>
              <a:bodyPr wrap="square" rtlCol="0">
                <a:spAutoFit/>
              </a:bodyPr>
              <a:lstStyle/>
              <a:p>
                <a:pPr marL="285750" indent="-285750">
                  <a:buFont typeface="Wingdings" panose="05000000000000000000" pitchFamily="2" charset="2"/>
                  <a:buChar char="u"/>
                </a:pP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𝑁</m:t>
                        </m:r>
                      </m:e>
                      <m:sub>
                        <m:r>
                          <a:rPr lang="en-US" altLang="ja-JP" i="1">
                            <a:latin typeface="Cambria Math" panose="02040503050406030204" pitchFamily="18" charset="0"/>
                          </a:rPr>
                          <m:t>𝑐𝑝𝑏</m:t>
                        </m:r>
                      </m:sub>
                    </m:sSub>
                  </m:oMath>
                </a14:m>
                <a:r>
                  <a:rPr lang="en-US" altLang="ja-JP" dirty="0">
                    <a:latin typeface="+mj-lt"/>
                  </a:rPr>
                  <a:t> is the power of two</a:t>
                </a:r>
              </a:p>
              <a:p>
                <a:pPr marL="285750" indent="-285750">
                  <a:buFont typeface="Wingdings" panose="05000000000000000000" pitchFamily="2" charset="2"/>
                  <a:buChar char="u"/>
                </a:pPr>
                <a:r>
                  <a:rPr lang="en-US" altLang="ja-JP" dirty="0">
                    <a:latin typeface="+mj-lt"/>
                  </a:rPr>
                  <a:t>As </a:t>
                </a:r>
                <a14:m>
                  <m:oMath xmlns:m="http://schemas.openxmlformats.org/officeDocument/2006/math">
                    <m:sSub>
                      <m:sSubPr>
                        <m:ctrlPr>
                          <a:rPr lang="en-US" altLang="ja-JP" i="1" smtClean="0">
                            <a:solidFill>
                              <a:schemeClr val="tx1"/>
                            </a:solidFill>
                            <a:latin typeface="Cambria Math" panose="02040503050406030204" pitchFamily="18" charset="0"/>
                          </a:rPr>
                        </m:ctrlPr>
                      </m:sSubPr>
                      <m:e>
                        <m:r>
                          <a:rPr lang="en-US" altLang="ja-JP" b="0" i="1">
                            <a:solidFill>
                              <a:schemeClr val="tx1"/>
                            </a:solidFill>
                            <a:latin typeface="Cambria Math" panose="02040503050406030204" pitchFamily="18" charset="0"/>
                          </a:rPr>
                          <m:t>𝑁</m:t>
                        </m:r>
                      </m:e>
                      <m:sub>
                        <m:r>
                          <a:rPr lang="en-US" altLang="ja-JP" b="0" i="1">
                            <a:solidFill>
                              <a:schemeClr val="tx1"/>
                            </a:solidFill>
                            <a:latin typeface="Cambria Math" panose="02040503050406030204" pitchFamily="18" charset="0"/>
                          </a:rPr>
                          <m:t>𝑐𝑝𝑏</m:t>
                        </m:r>
                      </m:sub>
                    </m:sSub>
                  </m:oMath>
                </a14:m>
                <a:r>
                  <a:rPr lang="en-US" altLang="ja-JP" dirty="0">
                    <a:latin typeface="+mj-lt"/>
                  </a:rPr>
                  <a:t> increases, a uncoded bit rate decreases</a:t>
                </a:r>
              </a:p>
              <a:p>
                <a:pPr marL="285750" indent="-285750">
                  <a:buFont typeface="Wingdings" panose="05000000000000000000" pitchFamily="2" charset="2"/>
                  <a:buChar char="u"/>
                </a:pPr>
                <a:r>
                  <a:rPr lang="en-US" altLang="ja-JP" dirty="0">
                    <a:latin typeface="+mj-lt"/>
                  </a:rPr>
                  <a:t>Uncoded bit rate and received signal to noise ratio (SNR) are in a trade-off relationship</a:t>
                </a:r>
                <a:endParaRPr kumimoji="1" lang="ja-JP" altLang="en-US" dirty="0">
                  <a:latin typeface="+mj-lt"/>
                </a:endParaRPr>
              </a:p>
            </p:txBody>
          </p:sp>
        </mc:Choice>
        <mc:Fallback xmlns="">
          <p:sp>
            <p:nvSpPr>
              <p:cNvPr id="9" name="テキスト ボックス 8">
                <a:extLst>
                  <a:ext uri="{FF2B5EF4-FFF2-40B4-BE49-F238E27FC236}">
                    <a16:creationId xmlns:a16="http://schemas.microsoft.com/office/drawing/2014/main" id="{70AD48D9-92CD-4A38-A904-E5B683449606}"/>
                  </a:ext>
                </a:extLst>
              </p:cNvPr>
              <p:cNvSpPr txBox="1">
                <a:spLocks noRot="1" noChangeAspect="1" noMove="1" noResize="1" noEditPoints="1" noAdjustHandles="1" noChangeArrowheads="1" noChangeShapeType="1" noTextEdit="1"/>
              </p:cNvSpPr>
              <p:nvPr/>
            </p:nvSpPr>
            <p:spPr>
              <a:xfrm>
                <a:off x="190592" y="5373216"/>
                <a:ext cx="8574087" cy="966162"/>
              </a:xfrm>
              <a:prstGeom prst="rect">
                <a:avLst/>
              </a:prstGeom>
              <a:blipFill>
                <a:blip r:embed="rId4"/>
                <a:stretch>
                  <a:fillRect l="-426" t="-3145" b="-8805"/>
                </a:stretch>
              </a:blipFill>
            </p:spPr>
            <p:txBody>
              <a:bodyPr/>
              <a:lstStyle/>
              <a:p>
                <a:r>
                  <a:rPr lang="ja-JP" altLang="en-US">
                    <a:noFill/>
                  </a:rPr>
                  <a:t> </a:t>
                </a:r>
              </a:p>
            </p:txBody>
          </p:sp>
        </mc:Fallback>
      </mc:AlternateContent>
      <p:sp>
        <p:nvSpPr>
          <p:cNvPr id="14" name="正方形/長方形 13">
            <a:extLst>
              <a:ext uri="{FF2B5EF4-FFF2-40B4-BE49-F238E27FC236}">
                <a16:creationId xmlns:a16="http://schemas.microsoft.com/office/drawing/2014/main" id="{43F4A3AA-771F-4A3E-9AA8-1B45A50ECF90}"/>
              </a:ext>
            </a:extLst>
          </p:cNvPr>
          <p:cNvSpPr/>
          <p:nvPr/>
        </p:nvSpPr>
        <p:spPr>
          <a:xfrm>
            <a:off x="2638864" y="1720574"/>
            <a:ext cx="5472608" cy="2664296"/>
          </a:xfrm>
          <a:prstGeom prst="rect">
            <a:avLst/>
          </a:prstGeom>
          <a:noFill/>
          <a:ln w="57150">
            <a:solidFill>
              <a:srgbClr val="FF006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3" name="フッター プレースホルダー 2">
            <a:extLst>
              <a:ext uri="{FF2B5EF4-FFF2-40B4-BE49-F238E27FC236}">
                <a16:creationId xmlns:a16="http://schemas.microsoft.com/office/drawing/2014/main" id="{79C41E05-4CCE-1C3E-C892-ADFD3A63CA46}"/>
              </a:ext>
            </a:extLst>
          </p:cNvPr>
          <p:cNvSpPr>
            <a:spLocks noGrp="1"/>
          </p:cNvSpPr>
          <p:nvPr>
            <p:ph type="ftr" sz="quarter" idx="3"/>
          </p:nvPr>
        </p:nvSpPr>
        <p:spPr/>
        <p:txBody>
          <a:bodyPr/>
          <a:lstStyle/>
          <a:p>
            <a:r>
              <a:rPr lang="en-US" sz="1200" dirty="0" err="1">
                <a:solidFill>
                  <a:srgbClr val="000000"/>
                </a:solidFill>
              </a:rPr>
              <a:t>Kento</a:t>
            </a:r>
            <a:r>
              <a:rPr lang="en-US" sz="1200" dirty="0">
                <a:solidFill>
                  <a:srgbClr val="000000"/>
                </a:solidFill>
              </a:rPr>
              <a:t> </a:t>
            </a:r>
            <a:r>
              <a:rPr lang="en-US" sz="1200" dirty="0" err="1">
                <a:solidFill>
                  <a:srgbClr val="000000"/>
                </a:solidFill>
              </a:rPr>
              <a:t>Takabayashi</a:t>
            </a:r>
            <a:r>
              <a:rPr lang="en-US" sz="1200" dirty="0">
                <a:solidFill>
                  <a:srgbClr val="000000"/>
                </a:solidFill>
              </a:rPr>
              <a:t>(Okayama Pref. Univ.) </a:t>
            </a:r>
          </a:p>
          <a:p>
            <a:r>
              <a:rPr lang="en-US" sz="1200" dirty="0">
                <a:solidFill>
                  <a:srgbClr val="000000"/>
                </a:solidFill>
              </a:rPr>
              <a:t>Ryuji Kohno(YNU/YRP-IAI) </a:t>
            </a:r>
          </a:p>
        </p:txBody>
      </p:sp>
      <p:sp>
        <p:nvSpPr>
          <p:cNvPr id="4" name="日付プレースホルダー 3">
            <a:extLst>
              <a:ext uri="{FF2B5EF4-FFF2-40B4-BE49-F238E27FC236}">
                <a16:creationId xmlns:a16="http://schemas.microsoft.com/office/drawing/2014/main" id="{D1BC7B38-68AA-A235-7C18-5CFD8BA2DE8E}"/>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January 2023</a:t>
            </a:r>
          </a:p>
        </p:txBody>
      </p:sp>
    </p:spTree>
    <p:extLst>
      <p:ext uri="{BB962C8B-B14F-4D97-AF65-F5344CB8AC3E}">
        <p14:creationId xmlns:p14="http://schemas.microsoft.com/office/powerpoint/2010/main" val="435704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00EAB7E-3EB6-403C-ADF7-E9BBC3A2CC8A}"/>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2</a:t>
            </a:fld>
            <a:endParaRPr lang="en-US" dirty="0">
              <a:solidFill>
                <a:srgbClr val="000000"/>
              </a:solidFill>
            </a:endParaRPr>
          </a:p>
        </p:txBody>
      </p:sp>
      <p:sp>
        <p:nvSpPr>
          <p:cNvPr id="5" name="フッター プレースホルダー 4">
            <a:extLst>
              <a:ext uri="{FF2B5EF4-FFF2-40B4-BE49-F238E27FC236}">
                <a16:creationId xmlns:a16="http://schemas.microsoft.com/office/drawing/2014/main" id="{18DBD2F2-4779-4783-BE5A-82DB2B75EE48}"/>
              </a:ext>
            </a:extLst>
          </p:cNvPr>
          <p:cNvSpPr>
            <a:spLocks noGrp="1"/>
          </p:cNvSpPr>
          <p:nvPr>
            <p:ph type="ftr" sz="quarter" idx="3"/>
          </p:nvPr>
        </p:nvSpPr>
        <p:spPr>
          <a:xfrm>
            <a:off x="5724128" y="6453336"/>
            <a:ext cx="3096344"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7" name="正方形/長方形 6">
            <a:extLst>
              <a:ext uri="{FF2B5EF4-FFF2-40B4-BE49-F238E27FC236}">
                <a16:creationId xmlns:a16="http://schemas.microsoft.com/office/drawing/2014/main" id="{2E44A7DB-020E-4564-AB49-10B8E521B52A}"/>
              </a:ext>
            </a:extLst>
          </p:cNvPr>
          <p:cNvSpPr/>
          <p:nvPr/>
        </p:nvSpPr>
        <p:spPr>
          <a:xfrm>
            <a:off x="84112" y="1211268"/>
            <a:ext cx="8763000" cy="1569660"/>
          </a:xfrm>
          <a:prstGeom prst="rect">
            <a:avLst/>
          </a:prstGeom>
        </p:spPr>
        <p:txBody>
          <a:bodyPr wrap="square">
            <a:spAutoFit/>
          </a:bodyPr>
          <a:lstStyle/>
          <a:p>
            <a:pPr algn="ctr" fontAlgn="base">
              <a:spcBef>
                <a:spcPct val="0"/>
              </a:spcBef>
              <a:spcAft>
                <a:spcPct val="0"/>
              </a:spcAft>
            </a:pPr>
            <a:r>
              <a:rPr kumimoji="0" lang="en-US" altLang="ja-JP" sz="3200" b="1" dirty="0">
                <a:solidFill>
                  <a:srgbClr val="000000"/>
                </a:solidFill>
                <a:latin typeface="+mj-lt"/>
                <a:ea typeface="+mj-ea"/>
              </a:rPr>
              <a:t>Evaluation of IEEE 802.15.6ma Ultra-wideband Physical Layer Utilizing Super Orthogonal Convolutional Code</a:t>
            </a:r>
            <a:endParaRPr kumimoji="0" lang="ja-JP" altLang="en-US" sz="2400" b="1" dirty="0">
              <a:solidFill>
                <a:srgbClr val="000000"/>
              </a:solidFill>
              <a:latin typeface="+mj-lt"/>
              <a:ea typeface="+mj-ea"/>
            </a:endParaRPr>
          </a:p>
        </p:txBody>
      </p:sp>
      <p:sp>
        <p:nvSpPr>
          <p:cNvPr id="8" name="正方形/長方形 7">
            <a:extLst>
              <a:ext uri="{FF2B5EF4-FFF2-40B4-BE49-F238E27FC236}">
                <a16:creationId xmlns:a16="http://schemas.microsoft.com/office/drawing/2014/main" id="{508A86BD-133B-4AB5-B1AB-C2C1010562C1}"/>
              </a:ext>
            </a:extLst>
          </p:cNvPr>
          <p:cNvSpPr/>
          <p:nvPr/>
        </p:nvSpPr>
        <p:spPr>
          <a:xfrm>
            <a:off x="539552" y="2780928"/>
            <a:ext cx="8223448" cy="3785652"/>
          </a:xfrm>
          <a:prstGeom prst="rect">
            <a:avLst/>
          </a:prstGeom>
        </p:spPr>
        <p:txBody>
          <a:bodyPr wrap="square">
            <a:spAutoFit/>
          </a:bodyPr>
          <a:lstStyle/>
          <a:p>
            <a:pPr algn="ctr" fontAlgn="base">
              <a:spcBef>
                <a:spcPct val="0"/>
              </a:spcBef>
              <a:spcAft>
                <a:spcPct val="0"/>
              </a:spcAft>
            </a:pPr>
            <a:endParaRPr kumimoji="0" lang="en-US" altLang="ja-JP" sz="2800" dirty="0">
              <a:solidFill>
                <a:srgbClr val="000000"/>
              </a:solidFill>
              <a:latin typeface="Times New Roman" pitchFamily="18" charset="0"/>
            </a:endParaRPr>
          </a:p>
          <a:p>
            <a:pPr algn="ctr" fontAlgn="base">
              <a:spcBef>
                <a:spcPct val="0"/>
              </a:spcBef>
              <a:spcAft>
                <a:spcPct val="0"/>
              </a:spcAft>
            </a:pPr>
            <a:r>
              <a:rPr kumimoji="0" lang="en-US" altLang="ja-JP" sz="2800" dirty="0">
                <a:solidFill>
                  <a:srgbClr val="000000"/>
                </a:solidFill>
                <a:latin typeface="Times New Roman" pitchFamily="18" charset="0"/>
              </a:rPr>
              <a:t>July 2023,</a:t>
            </a:r>
          </a:p>
          <a:p>
            <a:pPr algn="ctr" fontAlgn="base">
              <a:spcBef>
                <a:spcPct val="0"/>
              </a:spcBef>
              <a:spcAft>
                <a:spcPct val="0"/>
              </a:spcAft>
            </a:pPr>
            <a:r>
              <a:rPr kumimoji="0" lang="en-US" altLang="ja-JP" sz="2800" dirty="0">
                <a:solidFill>
                  <a:srgbClr val="000000"/>
                </a:solidFill>
                <a:latin typeface="Times New Roman" pitchFamily="18" charset="0"/>
              </a:rPr>
              <a:t>Hybrid Session ,</a:t>
            </a:r>
          </a:p>
          <a:p>
            <a:pPr algn="ctr" fontAlgn="base">
              <a:spcBef>
                <a:spcPct val="0"/>
              </a:spcBef>
              <a:spcAft>
                <a:spcPct val="0"/>
              </a:spcAft>
            </a:pPr>
            <a:r>
              <a:rPr kumimoji="0" lang="en-US" altLang="ja-JP" sz="2800" dirty="0" err="1">
                <a:solidFill>
                  <a:srgbClr val="000000"/>
                </a:solidFill>
                <a:latin typeface="Times New Roman" pitchFamily="18" charset="0"/>
              </a:rPr>
              <a:t>Estrel</a:t>
            </a:r>
            <a:r>
              <a:rPr kumimoji="0" lang="en-US" altLang="ja-JP" sz="2800" dirty="0">
                <a:solidFill>
                  <a:srgbClr val="000000"/>
                </a:solidFill>
                <a:latin typeface="Times New Roman" pitchFamily="18" charset="0"/>
              </a:rPr>
              <a:t> Hotel, Berlin, Germany </a:t>
            </a:r>
          </a:p>
          <a:p>
            <a:pPr algn="ctr" fontAlgn="base">
              <a:spcBef>
                <a:spcPct val="0"/>
              </a:spcBef>
              <a:spcAft>
                <a:spcPct val="0"/>
              </a:spcAft>
            </a:pPr>
            <a:r>
              <a:rPr kumimoji="0" lang="en-US" altLang="ja-JP" sz="2800" dirty="0">
                <a:solidFill>
                  <a:srgbClr val="000000"/>
                </a:solidFill>
                <a:latin typeface="Times New Roman" pitchFamily="18" charset="0"/>
              </a:rPr>
              <a:t>Kento Takabayashi</a:t>
            </a:r>
            <a:r>
              <a:rPr kumimoji="0" lang="en-US" altLang="ja-JP" sz="2800" baseline="30000" dirty="0">
                <a:solidFill>
                  <a:srgbClr val="000000"/>
                </a:solidFill>
                <a:latin typeface="Times New Roman" pitchFamily="18" charset="0"/>
              </a:rPr>
              <a:t>1</a:t>
            </a:r>
            <a:r>
              <a:rPr kumimoji="0" lang="en-US" altLang="ja-JP" sz="2800" dirty="0">
                <a:solidFill>
                  <a:srgbClr val="000000"/>
                </a:solidFill>
                <a:latin typeface="Times New Roman" pitchFamily="18" charset="0"/>
              </a:rPr>
              <a:t>, Ryuji Kohno</a:t>
            </a:r>
            <a:r>
              <a:rPr kumimoji="0" lang="en-US" altLang="ja-JP" sz="2800" baseline="30000" dirty="0">
                <a:solidFill>
                  <a:srgbClr val="000000"/>
                </a:solidFill>
                <a:latin typeface="Times New Roman" pitchFamily="18" charset="0"/>
              </a:rPr>
              <a:t>2,3 </a:t>
            </a:r>
          </a:p>
          <a:p>
            <a:pPr algn="ctr" fontAlgn="base">
              <a:spcBef>
                <a:spcPct val="0"/>
              </a:spcBef>
              <a:spcAft>
                <a:spcPct val="0"/>
              </a:spcAft>
            </a:pPr>
            <a:endParaRPr kumimoji="0" lang="en-US" altLang="ja-JP" sz="2800" dirty="0">
              <a:solidFill>
                <a:srgbClr val="000000"/>
              </a:solidFill>
              <a:latin typeface="Times New Roman" pitchFamily="18" charset="0"/>
            </a:endParaRPr>
          </a:p>
          <a:p>
            <a:pPr fontAlgn="base">
              <a:spcBef>
                <a:spcPct val="0"/>
              </a:spcBef>
              <a:spcAft>
                <a:spcPct val="0"/>
              </a:spcAft>
            </a:pPr>
            <a:r>
              <a:rPr kumimoji="0" lang="en-US" altLang="ja-JP" sz="2400" dirty="0">
                <a:solidFill>
                  <a:srgbClr val="000000"/>
                </a:solidFill>
                <a:latin typeface="Times New Roman" pitchFamily="18" charset="0"/>
              </a:rPr>
              <a:t>1. Toyo University, Japan</a:t>
            </a:r>
          </a:p>
          <a:p>
            <a:pPr fontAlgn="base">
              <a:spcBef>
                <a:spcPct val="0"/>
              </a:spcBef>
              <a:spcAft>
                <a:spcPct val="0"/>
              </a:spcAft>
            </a:pPr>
            <a:r>
              <a:rPr kumimoji="0" lang="en-US" altLang="ja-JP" sz="2400" dirty="0">
                <a:solidFill>
                  <a:srgbClr val="000000"/>
                </a:solidFill>
                <a:latin typeface="Times New Roman" pitchFamily="18" charset="0"/>
              </a:rPr>
              <a:t>2. Yokohama National University, Japan </a:t>
            </a:r>
          </a:p>
          <a:p>
            <a:pPr fontAlgn="base">
              <a:spcBef>
                <a:spcPct val="0"/>
              </a:spcBef>
              <a:spcAft>
                <a:spcPct val="0"/>
              </a:spcAft>
            </a:pPr>
            <a:r>
              <a:rPr kumimoji="0" lang="en-US" altLang="ja-JP" sz="2400" dirty="0">
                <a:solidFill>
                  <a:srgbClr val="000000"/>
                </a:solidFill>
                <a:latin typeface="Times New Roman" pitchFamily="18" charset="0"/>
              </a:rPr>
              <a:t>3. YRP International Alliance Institute, Japan</a:t>
            </a:r>
          </a:p>
        </p:txBody>
      </p:sp>
      <p:sp>
        <p:nvSpPr>
          <p:cNvPr id="3" name="日付プレースホルダー 3">
            <a:extLst>
              <a:ext uri="{FF2B5EF4-FFF2-40B4-BE49-F238E27FC236}">
                <a16:creationId xmlns:a16="http://schemas.microsoft.com/office/drawing/2014/main" id="{76AA6AD3-7895-4796-9B13-08561D27AEBE}"/>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July 2023</a:t>
            </a:r>
          </a:p>
        </p:txBody>
      </p:sp>
    </p:spTree>
    <p:extLst>
      <p:ext uri="{BB962C8B-B14F-4D97-AF65-F5344CB8AC3E}">
        <p14:creationId xmlns:p14="http://schemas.microsoft.com/office/powerpoint/2010/main" val="1397303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973DAD-204D-4DC2-AF2D-8CF9DCE5DD18}"/>
              </a:ext>
            </a:extLst>
          </p:cNvPr>
          <p:cNvSpPr>
            <a:spLocks noGrp="1"/>
          </p:cNvSpPr>
          <p:nvPr>
            <p:ph type="title"/>
          </p:nvPr>
        </p:nvSpPr>
        <p:spPr>
          <a:xfrm>
            <a:off x="663774" y="400234"/>
            <a:ext cx="7772400" cy="1066800"/>
          </a:xfrm>
        </p:spPr>
        <p:txBody>
          <a:bodyPr/>
          <a:lstStyle/>
          <a:p>
            <a:r>
              <a:rPr kumimoji="1" lang="en-US" altLang="ja-JP" dirty="0"/>
              <a:t>1. Motivation and Aim of study</a:t>
            </a:r>
            <a:endParaRPr kumimoji="1" lang="ja-JP" altLang="en-US" dirty="0"/>
          </a:p>
        </p:txBody>
      </p:sp>
      <p:sp>
        <p:nvSpPr>
          <p:cNvPr id="4" name="スライド番号プレースホルダー 3">
            <a:extLst>
              <a:ext uri="{FF2B5EF4-FFF2-40B4-BE49-F238E27FC236}">
                <a16:creationId xmlns:a16="http://schemas.microsoft.com/office/drawing/2014/main" id="{CA292720-4A6F-4B1F-807B-4C5E98DC2972}"/>
              </a:ext>
            </a:extLst>
          </p:cNvPr>
          <p:cNvSpPr>
            <a:spLocks noGrp="1"/>
          </p:cNvSpPr>
          <p:nvPr>
            <p:ph type="sldNum" sz="quarter" idx="12"/>
          </p:nvPr>
        </p:nvSpPr>
        <p:spPr>
          <a:xfrm>
            <a:off x="4571628" y="6475413"/>
            <a:ext cx="76944" cy="184666"/>
          </a:xfrm>
        </p:spPr>
        <p:txBody>
          <a:bodyPr/>
          <a:lstStyle/>
          <a:p>
            <a:fld id="{769171EF-81C0-43B1-9967-509DCBA38FA2}" type="slidenum">
              <a:rPr kumimoji="1" lang="ja-JP" altLang="en-US" smtClean="0">
                <a:latin typeface="+mj-lt"/>
              </a:rPr>
              <a:pPr/>
              <a:t>3</a:t>
            </a:fld>
            <a:endParaRPr kumimoji="1" lang="ja-JP" altLang="en-US">
              <a:latin typeface="+mj-lt"/>
            </a:endParaRPr>
          </a:p>
        </p:txBody>
      </p:sp>
      <p:sp>
        <p:nvSpPr>
          <p:cNvPr id="6" name="テキスト ボックス 5">
            <a:extLst>
              <a:ext uri="{FF2B5EF4-FFF2-40B4-BE49-F238E27FC236}">
                <a16:creationId xmlns:a16="http://schemas.microsoft.com/office/drawing/2014/main" id="{74475C1F-72EE-4835-85C5-02DB3A7E4CC9}"/>
              </a:ext>
            </a:extLst>
          </p:cNvPr>
          <p:cNvSpPr txBox="1"/>
          <p:nvPr/>
        </p:nvSpPr>
        <p:spPr>
          <a:xfrm>
            <a:off x="71499" y="1467034"/>
            <a:ext cx="8928992" cy="1569660"/>
          </a:xfrm>
          <a:prstGeom prst="rect">
            <a:avLst/>
          </a:prstGeom>
          <a:noFill/>
          <a:ln w="38100">
            <a:solidFill>
              <a:srgbClr val="FF0066"/>
            </a:solidFill>
          </a:ln>
        </p:spPr>
        <p:txBody>
          <a:bodyPr wrap="square" rtlCol="0">
            <a:spAutoFit/>
          </a:bodyPr>
          <a:lstStyle/>
          <a:p>
            <a:pPr marL="285750" indent="-285750">
              <a:buFont typeface="Wingdings" panose="05000000000000000000" pitchFamily="2" charset="2"/>
              <a:buChar char="n"/>
            </a:pPr>
            <a:r>
              <a:rPr lang="en-US" altLang="ja-JP" sz="2400" dirty="0">
                <a:latin typeface="+mj-lt"/>
              </a:rPr>
              <a:t>UWB is a promising technology that may satisfy the requirements of IoMT</a:t>
            </a:r>
          </a:p>
          <a:p>
            <a:pPr marL="285750" indent="-285750">
              <a:buFont typeface="Wingdings" panose="05000000000000000000" pitchFamily="2" charset="2"/>
              <a:buChar char="n"/>
            </a:pPr>
            <a:r>
              <a:rPr kumimoji="1" lang="en-US" altLang="ja-JP" sz="2400" dirty="0">
                <a:latin typeface="+mj-lt"/>
              </a:rPr>
              <a:t>IEEE 802.15.6 UWB PHY has limited transmission output and requires to ensure dependability</a:t>
            </a:r>
            <a:endParaRPr kumimoji="1" lang="ja-JP" altLang="en-US" sz="2400" dirty="0">
              <a:latin typeface="+mj-lt"/>
            </a:endParaRPr>
          </a:p>
        </p:txBody>
      </p:sp>
      <p:sp>
        <p:nvSpPr>
          <p:cNvPr id="7" name="矢印: 下 6">
            <a:extLst>
              <a:ext uri="{FF2B5EF4-FFF2-40B4-BE49-F238E27FC236}">
                <a16:creationId xmlns:a16="http://schemas.microsoft.com/office/drawing/2014/main" id="{2D8F2920-2148-4E3B-9352-39C3C41972AF}"/>
              </a:ext>
            </a:extLst>
          </p:cNvPr>
          <p:cNvSpPr/>
          <p:nvPr/>
        </p:nvSpPr>
        <p:spPr>
          <a:xfrm>
            <a:off x="4211959" y="3212976"/>
            <a:ext cx="648073" cy="656184"/>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8" name="テキスト ボックス 7">
            <a:extLst>
              <a:ext uri="{FF2B5EF4-FFF2-40B4-BE49-F238E27FC236}">
                <a16:creationId xmlns:a16="http://schemas.microsoft.com/office/drawing/2014/main" id="{090686F1-D739-4095-9F29-E04D6EF455F2}"/>
              </a:ext>
            </a:extLst>
          </p:cNvPr>
          <p:cNvSpPr txBox="1"/>
          <p:nvPr/>
        </p:nvSpPr>
        <p:spPr>
          <a:xfrm>
            <a:off x="132983" y="4005064"/>
            <a:ext cx="8833983" cy="2308324"/>
          </a:xfrm>
          <a:prstGeom prst="rect">
            <a:avLst/>
          </a:prstGeom>
          <a:noFill/>
          <a:ln w="38100">
            <a:solidFill>
              <a:srgbClr val="008BBC"/>
            </a:solidFill>
          </a:ln>
        </p:spPr>
        <p:txBody>
          <a:bodyPr wrap="square" rtlCol="0">
            <a:spAutoFit/>
          </a:bodyPr>
          <a:lstStyle/>
          <a:p>
            <a:pPr marL="285750" indent="-285750">
              <a:buFont typeface="Wingdings" panose="05000000000000000000" pitchFamily="2" charset="2"/>
              <a:buChar char="u"/>
            </a:pPr>
            <a:r>
              <a:rPr lang="en-US" altLang="ja-JP" sz="2400" dirty="0">
                <a:latin typeface="+mj-lt"/>
              </a:rPr>
              <a:t>New consideration is given to the application of Super Orthogonal Convolutional Codes (SOCC) as a technique for improving dependability for higher priority case</a:t>
            </a:r>
          </a:p>
          <a:p>
            <a:pPr marL="285750" indent="-285750">
              <a:buFont typeface="Wingdings" panose="05000000000000000000" pitchFamily="2" charset="2"/>
              <a:buChar char="u"/>
            </a:pPr>
            <a:endParaRPr lang="en-US" altLang="ja-JP" sz="2400" dirty="0">
              <a:latin typeface="+mj-lt"/>
            </a:endParaRPr>
          </a:p>
          <a:p>
            <a:pPr marL="285750" indent="-285750">
              <a:buFont typeface="Wingdings" panose="05000000000000000000" pitchFamily="2" charset="2"/>
              <a:buChar char="u"/>
            </a:pPr>
            <a:r>
              <a:rPr lang="en-US" altLang="ja-JP" sz="2400" dirty="0">
                <a:latin typeface="+mj-lt"/>
              </a:rPr>
              <a:t>We perform evaluation when SOCC is applied at the IEEE 802.15.6 UWB PHY, and confirm the effectiveness of these combinations</a:t>
            </a:r>
            <a:endParaRPr kumimoji="1" lang="ja-JP" altLang="en-US" sz="2400" dirty="0">
              <a:latin typeface="+mj-lt"/>
            </a:endParaRPr>
          </a:p>
        </p:txBody>
      </p:sp>
      <p:sp>
        <p:nvSpPr>
          <p:cNvPr id="3" name="フッター プレースホルダー 2">
            <a:extLst>
              <a:ext uri="{FF2B5EF4-FFF2-40B4-BE49-F238E27FC236}">
                <a16:creationId xmlns:a16="http://schemas.microsoft.com/office/drawing/2014/main" id="{86E172A7-F53C-72A1-498B-6A591CCF5350}"/>
              </a:ext>
            </a:extLst>
          </p:cNvPr>
          <p:cNvSpPr>
            <a:spLocks noGrp="1"/>
          </p:cNvSpPr>
          <p:nvPr>
            <p:ph type="ftr" sz="quarter" idx="3"/>
          </p:nvPr>
        </p:nvSpPr>
        <p:spPr>
          <a:xfrm>
            <a:off x="5724128" y="6453336"/>
            <a:ext cx="3168352"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5" name="日付プレースホルダー 3">
            <a:extLst>
              <a:ext uri="{FF2B5EF4-FFF2-40B4-BE49-F238E27FC236}">
                <a16:creationId xmlns:a16="http://schemas.microsoft.com/office/drawing/2014/main" id="{812C88F7-BA31-F16C-FE2D-EBECD14B6275}"/>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July 2023</a:t>
            </a:r>
          </a:p>
        </p:txBody>
      </p:sp>
    </p:spTree>
    <p:extLst>
      <p:ext uri="{BB962C8B-B14F-4D97-AF65-F5344CB8AC3E}">
        <p14:creationId xmlns:p14="http://schemas.microsoft.com/office/powerpoint/2010/main" val="2447889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FDB3F8A5-58D5-A511-1090-76CB83D4947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69891" y="1397163"/>
            <a:ext cx="6984776" cy="3113562"/>
          </a:xfrm>
          <a:prstGeom prst="rect">
            <a:avLst/>
          </a:prstGeom>
        </p:spPr>
      </p:pic>
      <p:sp>
        <p:nvSpPr>
          <p:cNvPr id="2" name="タイトル 1"/>
          <p:cNvSpPr>
            <a:spLocks noGrp="1"/>
          </p:cNvSpPr>
          <p:nvPr>
            <p:ph type="title"/>
          </p:nvPr>
        </p:nvSpPr>
        <p:spPr>
          <a:xfrm>
            <a:off x="685800" y="332656"/>
            <a:ext cx="7772400" cy="1066800"/>
          </a:xfrm>
        </p:spPr>
        <p:txBody>
          <a:bodyPr/>
          <a:lstStyle/>
          <a:p>
            <a:r>
              <a:rPr kumimoji="1" lang="en-US" altLang="ja-JP" dirty="0"/>
              <a:t>3. SOCC</a:t>
            </a:r>
            <a:endParaRPr kumimoji="1" lang="ja-JP" altLang="en-US" dirty="0"/>
          </a:p>
        </p:txBody>
      </p:sp>
      <p:sp>
        <p:nvSpPr>
          <p:cNvPr id="5" name="スライド番号プレースホルダー 4"/>
          <p:cNvSpPr>
            <a:spLocks noGrp="1"/>
          </p:cNvSpPr>
          <p:nvPr>
            <p:ph type="sldNum" sz="quarter" idx="12"/>
          </p:nvPr>
        </p:nvSpPr>
        <p:spPr>
          <a:xfrm>
            <a:off x="4533156" y="6475413"/>
            <a:ext cx="153888" cy="184666"/>
          </a:xfrm>
        </p:spPr>
        <p:txBody>
          <a:bodyPr/>
          <a:lstStyle/>
          <a:p>
            <a:fld id="{769171EF-81C0-43B1-9967-509DCBA38FA2}" type="slidenum">
              <a:rPr kumimoji="1" lang="ja-JP" altLang="en-US" smtClean="0">
                <a:latin typeface="+mj-lt"/>
              </a:rPr>
              <a:pPr/>
              <a:t>4</a:t>
            </a:fld>
            <a:endParaRPr kumimoji="1" lang="ja-JP" altLang="en-US">
              <a:latin typeface="+mj-lt"/>
            </a:endParaRPr>
          </a:p>
        </p:txBody>
      </p:sp>
      <p:sp>
        <p:nvSpPr>
          <p:cNvPr id="8" name="テキスト ボックス 7">
            <a:extLst>
              <a:ext uri="{FF2B5EF4-FFF2-40B4-BE49-F238E27FC236}">
                <a16:creationId xmlns:a16="http://schemas.microsoft.com/office/drawing/2014/main" id="{13565BD2-39B4-4601-A642-B9DDF294AC63}"/>
              </a:ext>
            </a:extLst>
          </p:cNvPr>
          <p:cNvSpPr txBox="1"/>
          <p:nvPr/>
        </p:nvSpPr>
        <p:spPr>
          <a:xfrm>
            <a:off x="1835696" y="4323113"/>
            <a:ext cx="5256584" cy="338554"/>
          </a:xfrm>
          <a:prstGeom prst="rect">
            <a:avLst/>
          </a:prstGeom>
          <a:noFill/>
        </p:spPr>
        <p:txBody>
          <a:bodyPr wrap="square" rtlCol="0">
            <a:spAutoFit/>
          </a:bodyPr>
          <a:lstStyle/>
          <a:p>
            <a:pPr algn="ctr"/>
            <a:r>
              <a:rPr lang="en-US" altLang="ja-JP" sz="1600" b="1" u="sng" dirty="0">
                <a:latin typeface="+mj-lt"/>
              </a:rPr>
              <a:t>Fig.</a:t>
            </a:r>
            <a:r>
              <a:rPr kumimoji="1" lang="ja-JP" altLang="en-US" sz="1600" b="1" u="sng" dirty="0">
                <a:latin typeface="+mj-lt"/>
              </a:rPr>
              <a:t> </a:t>
            </a:r>
            <a:r>
              <a:rPr lang="en-US" altLang="ja-JP" sz="1600" b="1" u="sng" dirty="0">
                <a:latin typeface="+mj-lt"/>
              </a:rPr>
              <a:t>SOCC encoder</a:t>
            </a:r>
            <a:endParaRPr kumimoji="1" lang="ja-JP" altLang="en-US" sz="1600" b="1" u="sng" dirty="0">
              <a:latin typeface="+mj-lt"/>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58933744-D30B-49CF-B575-D9F8AAC1B22D}"/>
                  </a:ext>
                </a:extLst>
              </p:cNvPr>
              <p:cNvSpPr txBox="1"/>
              <p:nvPr/>
            </p:nvSpPr>
            <p:spPr>
              <a:xfrm>
                <a:off x="107504" y="4731493"/>
                <a:ext cx="8712968" cy="1599092"/>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latin typeface="+mj-lt"/>
                  </a:rPr>
                  <a:t>SOCC is a kind of orthogonal convolutional code of </a:t>
                </a:r>
                <a:r>
                  <a:rPr lang="en-US" altLang="ja-JP" b="1" u="sng" dirty="0">
                    <a:solidFill>
                      <a:srgbClr val="0070C0"/>
                    </a:solidFill>
                    <a:latin typeface="+mj-lt"/>
                  </a:rPr>
                  <a:t>very low coding rate</a:t>
                </a:r>
              </a:p>
              <a:p>
                <a:pPr marL="285750" indent="-285750">
                  <a:buFont typeface="Arial" panose="020B0604020202020204" pitchFamily="34" charset="0"/>
                  <a:buChar char="•"/>
                </a:pPr>
                <a:r>
                  <a:rPr lang="en-US" altLang="ja-JP" dirty="0">
                    <a:latin typeface="+mj-lt"/>
                  </a:rPr>
                  <a:t>The encoder is composed of </a:t>
                </a:r>
                <a:r>
                  <a:rPr lang="en-US" altLang="ja-JP" b="1" i="1" u="sng" dirty="0">
                    <a:solidFill>
                      <a:srgbClr val="00B050"/>
                    </a:solidFill>
                    <a:latin typeface="+mj-lt"/>
                  </a:rPr>
                  <a:t>K </a:t>
                </a:r>
                <a:r>
                  <a:rPr lang="en-US" altLang="ja-JP" b="1" u="sng" dirty="0">
                    <a:solidFill>
                      <a:srgbClr val="00B050"/>
                    </a:solidFill>
                    <a:latin typeface="+mj-lt"/>
                  </a:rPr>
                  <a:t>length shift registers </a:t>
                </a:r>
                <a:r>
                  <a:rPr lang="en-US" altLang="ja-JP" dirty="0">
                    <a:latin typeface="+mj-lt"/>
                  </a:rPr>
                  <a:t>(constraint length) and a </a:t>
                </a:r>
                <a:r>
                  <a:rPr lang="en-US" altLang="ja-JP" b="1" u="sng" dirty="0">
                    <a:solidFill>
                      <a:srgbClr val="00B050"/>
                    </a:solidFill>
                    <a:latin typeface="+mj-lt"/>
                  </a:rPr>
                  <a:t>block orthogonal (Hadamard) encoder</a:t>
                </a:r>
              </a:p>
              <a:p>
                <a:pPr marL="285750" indent="-285750">
                  <a:buFont typeface="Arial" panose="020B0604020202020204" pitchFamily="34" charset="0"/>
                  <a:buChar char="•"/>
                </a:pPr>
                <a:r>
                  <a:rPr lang="en-US" altLang="ja-JP" dirty="0">
                    <a:latin typeface="+mj-lt"/>
                  </a:rPr>
                  <a:t>The coding rate is given by </a:t>
                </a:r>
                <a14:m>
                  <m:oMath xmlns:m="http://schemas.openxmlformats.org/officeDocument/2006/math">
                    <m:sSub>
                      <m:sSubPr>
                        <m:ctrlPr>
                          <a:rPr lang="ja-JP" altLang="ja-JP" b="1" i="1" smtClean="0">
                            <a:solidFill>
                              <a:srgbClr val="0070C0"/>
                            </a:solidFill>
                            <a:latin typeface="Cambria Math" panose="02040503050406030204" pitchFamily="18" charset="0"/>
                          </a:rPr>
                        </m:ctrlPr>
                      </m:sSubPr>
                      <m:e>
                        <m:r>
                          <a:rPr lang="en-US" altLang="ja-JP" b="1" i="1">
                            <a:solidFill>
                              <a:srgbClr val="0070C0"/>
                            </a:solidFill>
                            <a:latin typeface="Cambria Math" panose="02040503050406030204" pitchFamily="18" charset="0"/>
                          </a:rPr>
                          <m:t>𝑹</m:t>
                        </m:r>
                      </m:e>
                      <m:sub>
                        <m:r>
                          <a:rPr lang="en-US" altLang="ja-JP" b="1" i="1" smtClean="0">
                            <a:solidFill>
                              <a:srgbClr val="0070C0"/>
                            </a:solidFill>
                            <a:latin typeface="Cambria Math" panose="02040503050406030204" pitchFamily="18" charset="0"/>
                          </a:rPr>
                          <m:t>𝑺𝑶𝑪𝑪</m:t>
                        </m:r>
                      </m:sub>
                    </m:sSub>
                    <m:r>
                      <a:rPr lang="en-US" altLang="ja-JP" b="1" i="1">
                        <a:solidFill>
                          <a:srgbClr val="0070C0"/>
                        </a:solidFill>
                        <a:latin typeface="Cambria Math" panose="02040503050406030204" pitchFamily="18" charset="0"/>
                      </a:rPr>
                      <m:t>=</m:t>
                    </m:r>
                    <m:f>
                      <m:fPr>
                        <m:ctrlPr>
                          <a:rPr lang="ja-JP" altLang="ja-JP" b="1" i="1">
                            <a:solidFill>
                              <a:srgbClr val="0070C0"/>
                            </a:solidFill>
                            <a:latin typeface="Cambria Math" panose="02040503050406030204" pitchFamily="18" charset="0"/>
                          </a:rPr>
                        </m:ctrlPr>
                      </m:fPr>
                      <m:num>
                        <m:r>
                          <a:rPr lang="en-US" altLang="ja-JP" b="1" i="1">
                            <a:solidFill>
                              <a:srgbClr val="0070C0"/>
                            </a:solidFill>
                            <a:latin typeface="Cambria Math" panose="02040503050406030204" pitchFamily="18" charset="0"/>
                          </a:rPr>
                          <m:t>𝟏</m:t>
                        </m:r>
                      </m:num>
                      <m:den>
                        <m:sSup>
                          <m:sSupPr>
                            <m:ctrlPr>
                              <a:rPr lang="ja-JP" altLang="ja-JP" b="1" i="1">
                                <a:solidFill>
                                  <a:srgbClr val="0070C0"/>
                                </a:solidFill>
                                <a:latin typeface="Cambria Math" panose="02040503050406030204" pitchFamily="18" charset="0"/>
                              </a:rPr>
                            </m:ctrlPr>
                          </m:sSupPr>
                          <m:e>
                            <m:r>
                              <a:rPr lang="en-US" altLang="ja-JP" b="1" i="1">
                                <a:solidFill>
                                  <a:srgbClr val="0070C0"/>
                                </a:solidFill>
                                <a:latin typeface="Cambria Math" panose="02040503050406030204" pitchFamily="18" charset="0"/>
                              </a:rPr>
                              <m:t>𝟐</m:t>
                            </m:r>
                          </m:e>
                          <m:sup>
                            <m:r>
                              <a:rPr lang="en-US" altLang="ja-JP" b="1" i="1">
                                <a:solidFill>
                                  <a:srgbClr val="0070C0"/>
                                </a:solidFill>
                                <a:latin typeface="Cambria Math" panose="02040503050406030204" pitchFamily="18" charset="0"/>
                              </a:rPr>
                              <m:t>𝑲</m:t>
                            </m:r>
                            <m:r>
                              <a:rPr lang="en-US" altLang="ja-JP" b="1" i="1">
                                <a:solidFill>
                                  <a:srgbClr val="0070C0"/>
                                </a:solidFill>
                                <a:latin typeface="Cambria Math" panose="02040503050406030204" pitchFamily="18" charset="0"/>
                              </a:rPr>
                              <m:t>−</m:t>
                            </m:r>
                            <m:r>
                              <a:rPr lang="en-US" altLang="ja-JP" b="1" i="1">
                                <a:solidFill>
                                  <a:srgbClr val="0070C0"/>
                                </a:solidFill>
                                <a:latin typeface="Cambria Math" panose="02040503050406030204" pitchFamily="18" charset="0"/>
                              </a:rPr>
                              <m:t>𝟐</m:t>
                            </m:r>
                          </m:sup>
                        </m:sSup>
                      </m:den>
                    </m:f>
                  </m:oMath>
                </a14:m>
                <a:endParaRPr lang="en-US" altLang="ja-JP" b="1" dirty="0">
                  <a:latin typeface="+mj-lt"/>
                </a:endParaRPr>
              </a:p>
              <a:p>
                <a:pPr marL="285750" indent="-285750">
                  <a:buFont typeface="Arial" panose="020B0604020202020204" pitchFamily="34" charset="0"/>
                  <a:buChar char="•"/>
                </a:pPr>
                <a:r>
                  <a:rPr lang="en-US" altLang="ja-JP" dirty="0">
                    <a:latin typeface="+mj-lt"/>
                  </a:rPr>
                  <a:t>The decoder uses the Viterbi algorithm</a:t>
                </a:r>
              </a:p>
            </p:txBody>
          </p:sp>
        </mc:Choice>
        <mc:Fallback xmlns="">
          <p:sp>
            <p:nvSpPr>
              <p:cNvPr id="6" name="テキスト ボックス 5">
                <a:extLst>
                  <a:ext uri="{FF2B5EF4-FFF2-40B4-BE49-F238E27FC236}">
                    <a16:creationId xmlns:a16="http://schemas.microsoft.com/office/drawing/2014/main" id="{58933744-D30B-49CF-B575-D9F8AAC1B22D}"/>
                  </a:ext>
                </a:extLst>
              </p:cNvPr>
              <p:cNvSpPr txBox="1">
                <a:spLocks noRot="1" noChangeAspect="1" noMove="1" noResize="1" noEditPoints="1" noAdjustHandles="1" noChangeArrowheads="1" noChangeShapeType="1" noTextEdit="1"/>
              </p:cNvSpPr>
              <p:nvPr/>
            </p:nvSpPr>
            <p:spPr>
              <a:xfrm>
                <a:off x="107504" y="4731493"/>
                <a:ext cx="8712968" cy="1599092"/>
              </a:xfrm>
              <a:prstGeom prst="rect">
                <a:avLst/>
              </a:prstGeom>
              <a:blipFill>
                <a:blip r:embed="rId4"/>
                <a:stretch>
                  <a:fillRect l="-490" t="-1908" b="-5344"/>
                </a:stretch>
              </a:blipFill>
            </p:spPr>
            <p:txBody>
              <a:bodyPr/>
              <a:lstStyle/>
              <a:p>
                <a:r>
                  <a:rPr lang="ja-JP" altLang="en-US">
                    <a:noFill/>
                  </a:rPr>
                  <a:t> </a:t>
                </a:r>
              </a:p>
            </p:txBody>
          </p:sp>
        </mc:Fallback>
      </mc:AlternateContent>
      <p:sp>
        <p:nvSpPr>
          <p:cNvPr id="3" name="フッター プレースホルダー 2">
            <a:extLst>
              <a:ext uri="{FF2B5EF4-FFF2-40B4-BE49-F238E27FC236}">
                <a16:creationId xmlns:a16="http://schemas.microsoft.com/office/drawing/2014/main" id="{7697C359-8EF1-92D9-DC50-38898366D72E}"/>
              </a:ext>
            </a:extLst>
          </p:cNvPr>
          <p:cNvSpPr>
            <a:spLocks noGrp="1"/>
          </p:cNvSpPr>
          <p:nvPr>
            <p:ph type="ftr" sz="quarter" idx="3"/>
          </p:nvPr>
        </p:nvSpPr>
        <p:spPr>
          <a:xfrm>
            <a:off x="5724128" y="6453336"/>
            <a:ext cx="3168352"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4" name="日付プレースホルダー 3">
            <a:extLst>
              <a:ext uri="{FF2B5EF4-FFF2-40B4-BE49-F238E27FC236}">
                <a16:creationId xmlns:a16="http://schemas.microsoft.com/office/drawing/2014/main" id="{0DE561C1-405A-55B9-EA62-18531D03B3B2}"/>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July 2023</a:t>
            </a:r>
          </a:p>
        </p:txBody>
      </p:sp>
    </p:spTree>
    <p:extLst>
      <p:ext uri="{BB962C8B-B14F-4D97-AF65-F5344CB8AC3E}">
        <p14:creationId xmlns:p14="http://schemas.microsoft.com/office/powerpoint/2010/main" val="2864222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481F2E-5D7B-40F4-9A2C-2AA2EBA26D7B}"/>
              </a:ext>
            </a:extLst>
          </p:cNvPr>
          <p:cNvSpPr>
            <a:spLocks noGrp="1"/>
          </p:cNvSpPr>
          <p:nvPr>
            <p:ph type="title"/>
          </p:nvPr>
        </p:nvSpPr>
        <p:spPr>
          <a:xfrm>
            <a:off x="487008" y="332656"/>
            <a:ext cx="8539637" cy="1066800"/>
          </a:xfrm>
        </p:spPr>
        <p:txBody>
          <a:bodyPr/>
          <a:lstStyle/>
          <a:p>
            <a:r>
              <a:rPr lang="en-US" altLang="ja-JP" sz="2800" dirty="0"/>
              <a:t>3. Application of SOCCs to IEEE 802.15.6 UWB PHY</a:t>
            </a:r>
            <a:endParaRPr kumimoji="1" lang="ja-JP" altLang="en-US" sz="2800" dirty="0"/>
          </a:p>
        </p:txBody>
      </p:sp>
      <p:sp>
        <p:nvSpPr>
          <p:cNvPr id="4" name="スライド番号プレースホルダー 3">
            <a:extLst>
              <a:ext uri="{FF2B5EF4-FFF2-40B4-BE49-F238E27FC236}">
                <a16:creationId xmlns:a16="http://schemas.microsoft.com/office/drawing/2014/main" id="{F7F6387D-8A78-4FB1-9ECC-F3748C2333F7}"/>
              </a:ext>
            </a:extLst>
          </p:cNvPr>
          <p:cNvSpPr>
            <a:spLocks noGrp="1"/>
          </p:cNvSpPr>
          <p:nvPr>
            <p:ph type="sldNum" sz="quarter" idx="12"/>
          </p:nvPr>
        </p:nvSpPr>
        <p:spPr>
          <a:xfrm>
            <a:off x="4383754" y="6554317"/>
            <a:ext cx="509755" cy="184666"/>
          </a:xfrm>
        </p:spPr>
        <p:txBody>
          <a:bodyPr/>
          <a:lstStyle/>
          <a:p>
            <a:r>
              <a:rPr lang="en-US" altLang="ja-JP" dirty="0">
                <a:latin typeface="+mj-lt"/>
              </a:rPr>
              <a:t>Slide </a:t>
            </a:r>
            <a:fld id="{769171EF-81C0-43B1-9967-509DCBA38FA2}" type="slidenum">
              <a:rPr kumimoji="1" lang="ja-JP" altLang="en-US" smtClean="0">
                <a:latin typeface="+mj-lt"/>
              </a:rPr>
              <a:pPr/>
              <a:t>5</a:t>
            </a:fld>
            <a:endParaRPr kumimoji="1" lang="ja-JP" altLang="en-US" dirty="0">
              <a:latin typeface="+mj-lt"/>
            </a:endParaRPr>
          </a:p>
        </p:txBody>
      </p:sp>
      <p:sp>
        <p:nvSpPr>
          <p:cNvPr id="10" name="テキスト ボックス 9">
            <a:extLst>
              <a:ext uri="{FF2B5EF4-FFF2-40B4-BE49-F238E27FC236}">
                <a16:creationId xmlns:a16="http://schemas.microsoft.com/office/drawing/2014/main" id="{FAC631CC-69D6-486E-B5E5-8AB4D0942A41}"/>
              </a:ext>
            </a:extLst>
          </p:cNvPr>
          <p:cNvSpPr txBox="1"/>
          <p:nvPr/>
        </p:nvSpPr>
        <p:spPr>
          <a:xfrm>
            <a:off x="206594" y="1167851"/>
            <a:ext cx="3600925" cy="369332"/>
          </a:xfrm>
          <a:prstGeom prst="rect">
            <a:avLst/>
          </a:prstGeom>
          <a:noFill/>
          <a:ln w="28575">
            <a:solidFill>
              <a:srgbClr val="008BBC"/>
            </a:solidFill>
          </a:ln>
        </p:spPr>
        <p:txBody>
          <a:bodyPr wrap="square" rtlCol="0">
            <a:spAutoFit/>
          </a:bodyPr>
          <a:lstStyle/>
          <a:p>
            <a:pPr algn="ctr"/>
            <a:r>
              <a:rPr kumimoji="1" lang="en-US" altLang="ja-JP" dirty="0">
                <a:latin typeface="+mj-lt"/>
              </a:rPr>
              <a:t>Procedure for applying an SOCC</a:t>
            </a:r>
            <a:endParaRPr kumimoji="1" lang="ja-JP" altLang="en-US" dirty="0">
              <a:latin typeface="+mj-lt"/>
            </a:endParaRPr>
          </a:p>
        </p:txBody>
      </p:sp>
      <p:sp>
        <p:nvSpPr>
          <p:cNvPr id="15" name="テキスト ボックス 14">
            <a:extLst>
              <a:ext uri="{FF2B5EF4-FFF2-40B4-BE49-F238E27FC236}">
                <a16:creationId xmlns:a16="http://schemas.microsoft.com/office/drawing/2014/main" id="{036F019B-B4B6-4625-BD37-BF256F59662A}"/>
              </a:ext>
            </a:extLst>
          </p:cNvPr>
          <p:cNvSpPr txBox="1"/>
          <p:nvPr/>
        </p:nvSpPr>
        <p:spPr>
          <a:xfrm>
            <a:off x="27082" y="4320307"/>
            <a:ext cx="9133167" cy="2062103"/>
          </a:xfrm>
          <a:prstGeom prst="rect">
            <a:avLst/>
          </a:prstGeom>
          <a:noFill/>
        </p:spPr>
        <p:txBody>
          <a:bodyPr wrap="square" rtlCol="0">
            <a:spAutoFit/>
          </a:bodyPr>
          <a:lstStyle/>
          <a:p>
            <a:pPr marL="285750" indent="-285750">
              <a:buFont typeface="Arial" panose="020B0604020202020204" pitchFamily="34" charset="0"/>
              <a:buChar char="•"/>
            </a:pPr>
            <a:r>
              <a:rPr lang="en-US" altLang="ja-JP" sz="1600" dirty="0">
                <a:latin typeface="+mj-lt"/>
              </a:rPr>
              <a:t>For the PHR, after the CRC encoding of the PHR frame, whether to apply the shortened BCH code is determined, and then, whether to apply an SOCC is determined</a:t>
            </a:r>
          </a:p>
          <a:p>
            <a:pPr marL="285750" indent="-285750">
              <a:buFont typeface="Arial" panose="020B0604020202020204" pitchFamily="34" charset="0"/>
              <a:buChar char="•"/>
            </a:pPr>
            <a:endParaRPr lang="en-US" altLang="ja-JP" sz="1600" dirty="0">
              <a:latin typeface="+mj-lt"/>
            </a:endParaRPr>
          </a:p>
          <a:p>
            <a:pPr marL="285750" indent="-285750">
              <a:buFont typeface="Arial" panose="020B0604020202020204" pitchFamily="34" charset="0"/>
              <a:buChar char="•"/>
            </a:pPr>
            <a:r>
              <a:rPr lang="en-US" altLang="ja-JP" sz="1600" dirty="0">
                <a:latin typeface="+mj-lt"/>
              </a:rPr>
              <a:t>Similarly, for the PSDU, after the CRC encoding of the MAC header and MAC frame body, whether to apply the BCH code is determined, and then, whether to apply an SOCC is determined</a:t>
            </a:r>
          </a:p>
          <a:p>
            <a:pPr marL="285750" indent="-285750">
              <a:buFont typeface="Arial" panose="020B0604020202020204" pitchFamily="34" charset="0"/>
              <a:buChar char="•"/>
            </a:pPr>
            <a:endParaRPr lang="en-US" altLang="ja-JP" sz="1600" dirty="0">
              <a:latin typeface="+mj-lt"/>
            </a:endParaRPr>
          </a:p>
          <a:p>
            <a:pPr marL="285750" indent="-285750">
              <a:buFont typeface="Arial" panose="020B0604020202020204" pitchFamily="34" charset="0"/>
              <a:buChar char="•"/>
            </a:pPr>
            <a:r>
              <a:rPr lang="en-US" altLang="ja-JP" sz="1600" dirty="0">
                <a:latin typeface="+mj-lt"/>
              </a:rPr>
              <a:t>Concatenated encoding using the BCH code as the outer code and an SOCC as the inner code is performed when both the BCH code and SOCC are applied</a:t>
            </a:r>
          </a:p>
        </p:txBody>
      </p:sp>
      <p:sp>
        <p:nvSpPr>
          <p:cNvPr id="7" name="テキスト ボックス 6">
            <a:extLst>
              <a:ext uri="{FF2B5EF4-FFF2-40B4-BE49-F238E27FC236}">
                <a16:creationId xmlns:a16="http://schemas.microsoft.com/office/drawing/2014/main" id="{EE7E675C-413F-4724-AA88-F8EB834EE1F3}"/>
              </a:ext>
            </a:extLst>
          </p:cNvPr>
          <p:cNvSpPr txBox="1"/>
          <p:nvPr/>
        </p:nvSpPr>
        <p:spPr>
          <a:xfrm>
            <a:off x="1298058" y="4058697"/>
            <a:ext cx="6917538" cy="261610"/>
          </a:xfrm>
          <a:prstGeom prst="rect">
            <a:avLst/>
          </a:prstGeom>
          <a:noFill/>
        </p:spPr>
        <p:txBody>
          <a:bodyPr wrap="square" rtlCol="0">
            <a:spAutoFit/>
          </a:bodyPr>
          <a:lstStyle/>
          <a:p>
            <a:pPr algn="ctr"/>
            <a:r>
              <a:rPr lang="en-US" altLang="ja-JP" sz="1100" b="1" dirty="0">
                <a:latin typeface="+mj-lt"/>
              </a:rPr>
              <a:t>Fig. Block diagrams showing the procedure for applying an SOCC to the IEEE 802.15.6 UWB PHY</a:t>
            </a:r>
            <a:endParaRPr kumimoji="1" lang="ja-JP" altLang="en-US" sz="1100" b="1" dirty="0">
              <a:latin typeface="+mj-lt"/>
            </a:endParaRPr>
          </a:p>
        </p:txBody>
      </p:sp>
      <p:pic>
        <p:nvPicPr>
          <p:cNvPr id="12" name="図 11" descr="Diagram&#10;&#10;Description automatically generated">
            <a:extLst>
              <a:ext uri="{FF2B5EF4-FFF2-40B4-BE49-F238E27FC236}">
                <a16:creationId xmlns:a16="http://schemas.microsoft.com/office/drawing/2014/main" id="{11A862CC-7C28-4A7D-3385-75BEDF421486}"/>
              </a:ext>
            </a:extLst>
          </p:cNvPr>
          <p:cNvPicPr>
            <a:picLocks noChangeAspect="1"/>
          </p:cNvPicPr>
          <p:nvPr/>
        </p:nvPicPr>
        <p:blipFill>
          <a:blip r:embed="rId3"/>
          <a:stretch>
            <a:fillRect/>
          </a:stretch>
        </p:blipFill>
        <p:spPr>
          <a:xfrm>
            <a:off x="1529069" y="1694131"/>
            <a:ext cx="5864487" cy="2274336"/>
          </a:xfrm>
          <a:prstGeom prst="rect">
            <a:avLst/>
          </a:prstGeom>
        </p:spPr>
      </p:pic>
      <p:sp>
        <p:nvSpPr>
          <p:cNvPr id="3" name="フッター プレースホルダー 2">
            <a:extLst>
              <a:ext uri="{FF2B5EF4-FFF2-40B4-BE49-F238E27FC236}">
                <a16:creationId xmlns:a16="http://schemas.microsoft.com/office/drawing/2014/main" id="{68027953-9D02-AA36-12AF-F8B649B2EF2E}"/>
              </a:ext>
            </a:extLst>
          </p:cNvPr>
          <p:cNvSpPr>
            <a:spLocks noGrp="1"/>
          </p:cNvSpPr>
          <p:nvPr>
            <p:ph type="ftr" sz="quarter" idx="3"/>
          </p:nvPr>
        </p:nvSpPr>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5" name="日付プレースホルダー 3">
            <a:extLst>
              <a:ext uri="{FF2B5EF4-FFF2-40B4-BE49-F238E27FC236}">
                <a16:creationId xmlns:a16="http://schemas.microsoft.com/office/drawing/2014/main" id="{2E4BD0A3-4919-83C0-5E49-2E0B915B002E}"/>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July 2023</a:t>
            </a:r>
          </a:p>
        </p:txBody>
      </p:sp>
    </p:spTree>
    <p:extLst>
      <p:ext uri="{BB962C8B-B14F-4D97-AF65-F5344CB8AC3E}">
        <p14:creationId xmlns:p14="http://schemas.microsoft.com/office/powerpoint/2010/main" val="308776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4355222" y="6475413"/>
            <a:ext cx="509756" cy="184666"/>
          </a:xfrm>
        </p:spPr>
        <p:txBody>
          <a:bodyPr/>
          <a:lstStyle/>
          <a:p>
            <a:r>
              <a:rPr lang="en-US" altLang="ja-JP" dirty="0">
                <a:latin typeface="+mj-lt"/>
              </a:rPr>
              <a:t>Slide </a:t>
            </a:r>
            <a:fld id="{769171EF-81C0-43B1-9967-509DCBA38FA2}" type="slidenum">
              <a:rPr kumimoji="1" lang="ja-JP" altLang="en-US" smtClean="0">
                <a:latin typeface="+mj-lt"/>
              </a:rPr>
              <a:pPr/>
              <a:t>6</a:t>
            </a:fld>
            <a:endParaRPr kumimoji="1" lang="ja-JP" altLang="en-US" dirty="0">
              <a:latin typeface="+mj-lt"/>
            </a:endParaRPr>
          </a:p>
        </p:txBody>
      </p:sp>
      <mc:AlternateContent xmlns:mc="http://schemas.openxmlformats.org/markup-compatibility/2006" xmlns:a14="http://schemas.microsoft.com/office/drawing/2010/main">
        <mc:Choice Requires="a14">
          <p:graphicFrame>
            <p:nvGraphicFramePr>
              <p:cNvPr id="8" name="表 7"/>
              <p:cNvGraphicFramePr>
                <a:graphicFrameLocks noGrp="1"/>
              </p:cNvGraphicFramePr>
              <p:nvPr>
                <p:extLst>
                  <p:ext uri="{D42A27DB-BD31-4B8C-83A1-F6EECF244321}">
                    <p14:modId xmlns:p14="http://schemas.microsoft.com/office/powerpoint/2010/main" val="950755786"/>
                  </p:ext>
                </p:extLst>
              </p:nvPr>
            </p:nvGraphicFramePr>
            <p:xfrm>
              <a:off x="855965" y="1401685"/>
              <a:ext cx="7532459" cy="4947606"/>
            </p:xfrm>
            <a:graphic>
              <a:graphicData uri="http://schemas.openxmlformats.org/drawingml/2006/table">
                <a:tbl>
                  <a:tblPr firstRow="1" bandRow="1">
                    <a:tableStyleId>{69012ECD-51FC-41F1-AA8D-1B2483CD663E}</a:tableStyleId>
                  </a:tblPr>
                  <a:tblGrid>
                    <a:gridCol w="3227974">
                      <a:extLst>
                        <a:ext uri="{9D8B030D-6E8A-4147-A177-3AD203B41FA5}">
                          <a16:colId xmlns:a16="http://schemas.microsoft.com/office/drawing/2014/main" val="20000"/>
                        </a:ext>
                      </a:extLst>
                    </a:gridCol>
                    <a:gridCol w="4304485">
                      <a:extLst>
                        <a:ext uri="{9D8B030D-6E8A-4147-A177-3AD203B41FA5}">
                          <a16:colId xmlns:a16="http://schemas.microsoft.com/office/drawing/2014/main" val="20001"/>
                        </a:ext>
                      </a:extLst>
                    </a:gridCol>
                  </a:tblGrid>
                  <a:tr h="288032">
                    <a:tc>
                      <a:txBody>
                        <a:bodyPr/>
                        <a:lstStyle/>
                        <a:p>
                          <a:r>
                            <a:rPr kumimoji="1" lang="en-US" altLang="ja-JP" sz="1400" b="0" dirty="0">
                              <a:solidFill>
                                <a:schemeClr val="tx1"/>
                              </a:solidFill>
                              <a:latin typeface="+mj-lt"/>
                            </a:rPr>
                            <a:t>Channel model</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mj-lt"/>
                            </a:rPr>
                            <a:t>AWGN, IEEE</a:t>
                          </a:r>
                          <a:r>
                            <a:rPr kumimoji="1" lang="en-US" altLang="ja-JP" sz="1400" b="0" baseline="0" dirty="0">
                              <a:solidFill>
                                <a:schemeClr val="tx1"/>
                              </a:solidFill>
                              <a:latin typeface="+mj-lt"/>
                            </a:rPr>
                            <a:t> model CM3</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0"/>
                      </a:ext>
                    </a:extLst>
                  </a:tr>
                  <a:tr h="288032">
                    <a:tc>
                      <a:txBody>
                        <a:bodyPr/>
                        <a:lstStyle/>
                        <a:p>
                          <a:r>
                            <a:rPr kumimoji="1" lang="en-US" altLang="ja-JP" sz="1400" dirty="0">
                              <a:latin typeface="+mj-lt"/>
                            </a:rPr>
                            <a:t>Pass loss model</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b="0" dirty="0">
                              <a:solidFill>
                                <a:schemeClr val="tx1"/>
                              </a:solidFill>
                              <a:latin typeface="+mj-lt"/>
                            </a:rPr>
                            <a:t>IEEE</a:t>
                          </a:r>
                          <a:r>
                            <a:rPr kumimoji="1" lang="en-US" altLang="ja-JP" sz="1400" b="0" baseline="0" dirty="0">
                              <a:solidFill>
                                <a:schemeClr val="tx1"/>
                              </a:solidFill>
                              <a:latin typeface="+mj-lt"/>
                            </a:rPr>
                            <a:t> model CM3</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151308591"/>
                      </a:ext>
                    </a:extLst>
                  </a:tr>
                  <a:tr h="216024">
                    <a:tc>
                      <a:txBody>
                        <a:bodyPr/>
                        <a:lstStyle/>
                        <a:p>
                          <a:r>
                            <a:rPr kumimoji="1" lang="en-US" altLang="ja-JP" sz="1400" dirty="0">
                              <a:latin typeface="+mj-lt"/>
                            </a:rPr>
                            <a:t>Bandwidth (</a:t>
                          </a:r>
                          <a14:m>
                            <m:oMath xmlns:m="http://schemas.openxmlformats.org/officeDocument/2006/math">
                              <m:r>
                                <m:rPr>
                                  <m:sty m:val="p"/>
                                </m:rPr>
                                <a:rPr kumimoji="1" lang="en-US" altLang="ja-JP" sz="1400" b="0" i="0" smtClean="0">
                                  <a:latin typeface="Cambria Math" panose="02040503050406030204" pitchFamily="18" charset="0"/>
                                </a:rPr>
                                <m:t>BW</m:t>
                              </m:r>
                            </m:oMath>
                          </a14:m>
                          <a:r>
                            <a:rPr kumimoji="1" lang="en-US" altLang="ja-JP" sz="1400" dirty="0">
                              <a:latin typeface="+mj-lt"/>
                            </a:rPr>
                            <a:t>)</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499.2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2"/>
                      </a:ext>
                    </a:extLst>
                  </a:tr>
                  <a:tr h="216024">
                    <a:tc>
                      <a:txBody>
                        <a:bodyPr/>
                        <a:lstStyle/>
                        <a:p>
                          <a:r>
                            <a:rPr kumimoji="1" lang="en-US" altLang="ja-JP" sz="1400" dirty="0">
                              <a:latin typeface="+mj-lt"/>
                            </a:rPr>
                            <a:t>Center Frequency</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3993.6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135248905"/>
                      </a:ext>
                    </a:extLst>
                  </a:tr>
                  <a:tr h="229736">
                    <a:tc>
                      <a:txBody>
                        <a:bodyPr/>
                        <a:lstStyle/>
                        <a:p>
                          <a:r>
                            <a:rPr kumimoji="1" lang="en-US" altLang="ja-JP" sz="1400" dirty="0">
                              <a:latin typeface="+mj-lt"/>
                            </a:rPr>
                            <a:t>Modulation</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DBPSK</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3"/>
                      </a:ext>
                    </a:extLst>
                  </a:tr>
                  <a:tr h="229736">
                    <a:tc>
                      <a:txBody>
                        <a:bodyPr/>
                        <a:lstStyle/>
                        <a:p>
                          <a:r>
                            <a:rPr kumimoji="1" lang="en-US" altLang="ja-JP" sz="1400" kern="1200" dirty="0">
                              <a:solidFill>
                                <a:schemeClr val="tx1"/>
                              </a:solidFill>
                              <a:effectLst/>
                              <a:latin typeface="+mj-lt"/>
                              <a:ea typeface="+mn-ea"/>
                              <a:cs typeface="+mn-cs"/>
                            </a:rPr>
                            <a:t>Transmission power (</a:t>
                          </a:r>
                          <a14:m>
                            <m:oMath xmlns:m="http://schemas.openxmlformats.org/officeDocument/2006/math">
                              <m:sSub>
                                <m:sSubPr>
                                  <m:ctrlPr>
                                    <a:rPr kumimoji="1" lang="ja-JP" altLang="ja-JP" sz="1400" i="1" kern="1200">
                                      <a:solidFill>
                                        <a:schemeClr val="tx1"/>
                                      </a:solidFill>
                                      <a:effectLst/>
                                      <a:latin typeface="Cambria Math" panose="02040503050406030204" pitchFamily="18" charset="0"/>
                                      <a:ea typeface="+mn-ea"/>
                                      <a:cs typeface="+mn-cs"/>
                                    </a:rPr>
                                  </m:ctrlPr>
                                </m:sSubPr>
                                <m:e>
                                  <m:r>
                                    <a:rPr kumimoji="1" lang="en-US" altLang="ja-JP" sz="1400" i="1" kern="1200">
                                      <a:solidFill>
                                        <a:schemeClr val="tx1"/>
                                      </a:solidFill>
                                      <a:effectLst/>
                                      <a:latin typeface="Cambria Math" panose="02040503050406030204" pitchFamily="18" charset="0"/>
                                      <a:ea typeface="+mn-ea"/>
                                      <a:cs typeface="+mn-cs"/>
                                    </a:rPr>
                                    <m:t>𝑃</m:t>
                                  </m:r>
                                </m:e>
                                <m:sub>
                                  <m:r>
                                    <a:rPr kumimoji="1" lang="en-US" altLang="ja-JP" sz="1400" i="1" kern="1200">
                                      <a:solidFill>
                                        <a:schemeClr val="tx1"/>
                                      </a:solidFill>
                                      <a:effectLst/>
                                      <a:latin typeface="Cambria Math" panose="02040503050406030204" pitchFamily="18" charset="0"/>
                                      <a:ea typeface="+mn-ea"/>
                                      <a:cs typeface="+mn-cs"/>
                                    </a:rPr>
                                    <m:t>𝑡𝑟</m:t>
                                  </m:r>
                                </m:sub>
                              </m:sSub>
                            </m:oMath>
                          </a14:m>
                          <a:r>
                            <a:rPr kumimoji="1" lang="en-US" altLang="ja-JP" sz="1400" kern="1200" dirty="0">
                              <a:solidFill>
                                <a:schemeClr val="tx1"/>
                              </a:solidFill>
                              <a:effectLst/>
                              <a:latin typeface="+mj-lt"/>
                              <a:ea typeface="+mn-ea"/>
                              <a:cs typeface="+mn-cs"/>
                            </a:rPr>
                            <a:t>)</a:t>
                          </a:r>
                          <a:endParaRPr kumimoji="1" lang="ja-JP" altLang="en-US" sz="11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kern="1200" dirty="0">
                              <a:solidFill>
                                <a:schemeClr val="tx1"/>
                              </a:solidFill>
                              <a:effectLst/>
                              <a:latin typeface="+mj-lt"/>
                              <a:ea typeface="+mn-ea"/>
                              <a:cs typeface="+mn-cs"/>
                            </a:rPr>
                            <a:t>0 dBm </a:t>
                          </a:r>
                          <a14:m>
                            <m:oMath xmlns:m="http://schemas.openxmlformats.org/officeDocument/2006/math">
                              <m:r>
                                <a:rPr kumimoji="1" lang="en-US" altLang="ja-JP" sz="1400" kern="1200">
                                  <a:solidFill>
                                    <a:schemeClr val="tx1"/>
                                  </a:solidFill>
                                  <a:effectLst/>
                                  <a:latin typeface="Cambria Math" panose="02040503050406030204" pitchFamily="18" charset="0"/>
                                  <a:ea typeface="+mn-ea"/>
                                  <a:cs typeface="+mn-cs"/>
                                </a:rPr>
                                <m:t>≥</m:t>
                              </m:r>
                            </m:oMath>
                          </a14:m>
                          <a:r>
                            <a:rPr kumimoji="1" lang="en-US" altLang="ja-JP" sz="1400" kern="1200" dirty="0">
                              <a:solidFill>
                                <a:schemeClr val="tx1"/>
                              </a:solidFill>
                              <a:effectLst/>
                              <a:latin typeface="+mj-lt"/>
                              <a:ea typeface="+mn-ea"/>
                              <a:cs typeface="+mn-cs"/>
                            </a:rPr>
                            <a:t> </a:t>
                          </a:r>
                          <a14:m>
                            <m:oMath xmlns:m="http://schemas.openxmlformats.org/officeDocument/2006/math">
                              <m:sSub>
                                <m:sSubPr>
                                  <m:ctrlPr>
                                    <a:rPr kumimoji="1" lang="ja-JP" altLang="ja-JP" sz="1400" i="1" kern="1200">
                                      <a:solidFill>
                                        <a:schemeClr val="tx1"/>
                                      </a:solidFill>
                                      <a:effectLst/>
                                      <a:latin typeface="Cambria Math" panose="02040503050406030204" pitchFamily="18" charset="0"/>
                                      <a:ea typeface="+mn-ea"/>
                                      <a:cs typeface="+mn-cs"/>
                                    </a:rPr>
                                  </m:ctrlPr>
                                </m:sSubPr>
                                <m:e>
                                  <m:r>
                                    <a:rPr kumimoji="1" lang="en-US" altLang="ja-JP" sz="1400" i="1" kern="1200">
                                      <a:solidFill>
                                        <a:schemeClr val="tx1"/>
                                      </a:solidFill>
                                      <a:effectLst/>
                                      <a:latin typeface="Cambria Math" panose="02040503050406030204" pitchFamily="18" charset="0"/>
                                      <a:ea typeface="+mn-ea"/>
                                      <a:cs typeface="+mn-cs"/>
                                    </a:rPr>
                                    <m:t>𝑃</m:t>
                                  </m:r>
                                </m:e>
                                <m:sub>
                                  <m:r>
                                    <a:rPr kumimoji="1" lang="en-US" altLang="ja-JP" sz="1400" i="1" kern="1200">
                                      <a:solidFill>
                                        <a:schemeClr val="tx1"/>
                                      </a:solidFill>
                                      <a:effectLst/>
                                      <a:latin typeface="Cambria Math" panose="02040503050406030204" pitchFamily="18" charset="0"/>
                                      <a:ea typeface="+mn-ea"/>
                                      <a:cs typeface="+mn-cs"/>
                                    </a:rPr>
                                    <m:t>𝑡𝑟</m:t>
                                  </m:r>
                                </m:sub>
                              </m:sSub>
                            </m:oMath>
                          </a14:m>
                          <a:endParaRPr kumimoji="1" lang="ja-JP" altLang="en-US" sz="11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070250606"/>
                      </a:ext>
                    </a:extLst>
                  </a:tr>
                  <a:tr h="270523">
                    <a:tc>
                      <a:txBody>
                        <a:bodyPr/>
                        <a:lstStyle/>
                        <a:p>
                          <a:pPr indent="63500" algn="l">
                            <a:spcAft>
                              <a:spcPts val="0"/>
                            </a:spcAft>
                          </a:pPr>
                          <a:r>
                            <a:rPr lang="en-US" sz="1400" kern="0" dirty="0">
                              <a:effectLst/>
                              <a:latin typeface="+mj-lt"/>
                              <a:ea typeface="ＭＳ 明朝" panose="02020609040205080304" pitchFamily="17" charset="-128"/>
                            </a:rPr>
                            <a:t>Thermal noise density (</a:t>
                          </a:r>
                          <a14:m>
                            <m:oMath xmlns:m="http://schemas.openxmlformats.org/officeDocument/2006/math">
                              <m:sSub>
                                <m:sSubPr>
                                  <m:ctrlPr>
                                    <a:rPr lang="ja-JP" sz="1400" i="1" kern="100">
                                      <a:effectLst/>
                                      <a:latin typeface="Cambria Math" panose="02040503050406030204" pitchFamily="18" charset="0"/>
                                      <a:ea typeface="Cambria Math" panose="02040503050406030204" pitchFamily="18" charset="0"/>
                                    </a:rPr>
                                  </m:ctrlPr>
                                </m:sSubPr>
                                <m:e>
                                  <m:r>
                                    <a:rPr lang="en-US" sz="1400" i="1" kern="0">
                                      <a:effectLst/>
                                      <a:latin typeface="Cambria Math" panose="02040503050406030204" pitchFamily="18" charset="0"/>
                                      <a:ea typeface="ＭＳ 明朝" panose="02020609040205080304" pitchFamily="17" charset="-128"/>
                                    </a:rPr>
                                    <m:t>𝑁</m:t>
                                  </m:r>
                                </m:e>
                                <m:sub>
                                  <m:r>
                                    <a:rPr lang="en-US" sz="1400" i="1" kern="0">
                                      <a:effectLst/>
                                      <a:latin typeface="Cambria Math" panose="02040503050406030204" pitchFamily="18" charset="0"/>
                                      <a:ea typeface="ＭＳ 明朝" panose="02020609040205080304" pitchFamily="17" charset="-128"/>
                                    </a:rPr>
                                    <m:t>0</m:t>
                                  </m:r>
                                </m:sub>
                              </m:sSub>
                            </m:oMath>
                          </a14:m>
                          <a:r>
                            <a:rPr lang="en-US" sz="1400" kern="0" dirty="0">
                              <a:effectLst/>
                              <a:latin typeface="+mj-lt"/>
                              <a:ea typeface="ＭＳ 明朝" panose="02020609040205080304" pitchFamily="17" charset="-128"/>
                            </a:rPr>
                            <a:t>)</a:t>
                          </a:r>
                          <a:endParaRPr lang="ja-JP" sz="1400" kern="100" dirty="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indent="63500" algn="l">
                            <a:spcAft>
                              <a:spcPts val="0"/>
                            </a:spcAft>
                          </a:pPr>
                          <a:r>
                            <a:rPr lang="en-US" sz="1400" kern="0">
                              <a:effectLst/>
                              <a:latin typeface="+mj-lt"/>
                              <a:ea typeface="ＭＳ 明朝" panose="02020609040205080304" pitchFamily="17" charset="-128"/>
                            </a:rPr>
                            <a:t>-174 dBm/Hz</a:t>
                          </a:r>
                          <a:endParaRPr lang="ja-JP" sz="1400" kern="10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452445302"/>
                      </a:ext>
                    </a:extLst>
                  </a:tr>
                  <a:tr h="288032">
                    <a:tc>
                      <a:txBody>
                        <a:bodyPr/>
                        <a:lstStyle/>
                        <a:p>
                          <a:pPr indent="63500" algn="l">
                            <a:spcAft>
                              <a:spcPts val="0"/>
                            </a:spcAft>
                          </a:pPr>
                          <a:r>
                            <a:rPr lang="en-US" sz="1400" kern="0" dirty="0">
                              <a:effectLst/>
                              <a:latin typeface="+mj-lt"/>
                              <a:ea typeface="ＭＳ 明朝" panose="02020609040205080304" pitchFamily="17" charset="-128"/>
                            </a:rPr>
                            <a:t>Implementation losses (</a:t>
                          </a:r>
                          <a14:m>
                            <m:oMath xmlns:m="http://schemas.openxmlformats.org/officeDocument/2006/math">
                              <m:r>
                                <a:rPr lang="en-US" sz="1400" i="1" kern="0">
                                  <a:effectLst/>
                                  <a:latin typeface="Cambria Math" panose="02040503050406030204" pitchFamily="18" charset="0"/>
                                  <a:ea typeface="ＭＳ 明朝" panose="02020609040205080304" pitchFamily="17" charset="-128"/>
                                </a:rPr>
                                <m:t>𝐼</m:t>
                              </m:r>
                            </m:oMath>
                          </a14:m>
                          <a:r>
                            <a:rPr lang="en-US" sz="1400" kern="0" dirty="0">
                              <a:effectLst/>
                              <a:latin typeface="+mj-lt"/>
                              <a:ea typeface="ＭＳ 明朝" panose="02020609040205080304" pitchFamily="17" charset="-128"/>
                            </a:rPr>
                            <a:t>)</a:t>
                          </a:r>
                          <a:endParaRPr lang="ja-JP" sz="1400" kern="100" dirty="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indent="63500" algn="l">
                            <a:spcAft>
                              <a:spcPts val="0"/>
                            </a:spcAft>
                          </a:pPr>
                          <a:r>
                            <a:rPr lang="en-US" sz="1400" kern="0">
                              <a:effectLst/>
                              <a:latin typeface="+mj-lt"/>
                              <a:ea typeface="ＭＳ 明朝" panose="02020609040205080304" pitchFamily="17" charset="-128"/>
                            </a:rPr>
                            <a:t>3 dB</a:t>
                          </a:r>
                          <a:endParaRPr lang="ja-JP" sz="1400" kern="10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02678490"/>
                      </a:ext>
                    </a:extLst>
                  </a:tr>
                  <a:tr h="288032">
                    <a:tc>
                      <a:txBody>
                        <a:bodyPr/>
                        <a:lstStyle/>
                        <a:p>
                          <a:pPr indent="63500" algn="l">
                            <a:spcAft>
                              <a:spcPts val="0"/>
                            </a:spcAft>
                          </a:pPr>
                          <a:r>
                            <a:rPr lang="en-US" sz="1400" kern="0">
                              <a:effectLst/>
                              <a:latin typeface="+mj-lt"/>
                              <a:ea typeface="ＭＳ 明朝" panose="02020609040205080304" pitchFamily="17" charset="-128"/>
                            </a:rPr>
                            <a:t>Receiver noise figure (</a:t>
                          </a:r>
                          <a14:m>
                            <m:oMath xmlns:m="http://schemas.openxmlformats.org/officeDocument/2006/math">
                              <m:r>
                                <a:rPr lang="en-US" sz="1400" i="1" kern="0">
                                  <a:effectLst/>
                                  <a:latin typeface="Cambria Math" panose="02040503050406030204" pitchFamily="18" charset="0"/>
                                  <a:ea typeface="ＭＳ 明朝" panose="02020609040205080304" pitchFamily="17" charset="-128"/>
                                </a:rPr>
                                <m:t>𝑁𝐹</m:t>
                              </m:r>
                            </m:oMath>
                          </a14:m>
                          <a:r>
                            <a:rPr lang="en-US" sz="1400" kern="0">
                              <a:effectLst/>
                              <a:latin typeface="+mj-lt"/>
                              <a:ea typeface="ＭＳ 明朝" panose="02020609040205080304" pitchFamily="17" charset="-128"/>
                            </a:rPr>
                            <a:t>)</a:t>
                          </a:r>
                          <a:endParaRPr lang="ja-JP" sz="1400" kern="10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indent="63500" algn="l">
                            <a:spcAft>
                              <a:spcPts val="0"/>
                            </a:spcAft>
                          </a:pPr>
                          <a:r>
                            <a:rPr lang="en-US" sz="1400" kern="0" dirty="0">
                              <a:effectLst/>
                              <a:latin typeface="+mj-lt"/>
                              <a:ea typeface="ＭＳ 明朝" panose="02020609040205080304" pitchFamily="17" charset="-128"/>
                            </a:rPr>
                            <a:t>5 dB</a:t>
                          </a:r>
                          <a:endParaRPr lang="ja-JP" sz="1400" kern="100" dirty="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2213469701"/>
                      </a:ext>
                    </a:extLst>
                  </a:tr>
                  <a:tr h="407525">
                    <a:tc>
                      <a:txBody>
                        <a:bodyPr/>
                        <a:lstStyle/>
                        <a:p>
                          <a:r>
                            <a:rPr kumimoji="1" lang="en-US" altLang="ja-JP" sz="1400" dirty="0">
                              <a:latin typeface="+mj-lt"/>
                            </a:rPr>
                            <a:t>FEC (PHR</a:t>
                          </a:r>
                          <a:r>
                            <a:rPr kumimoji="1" lang="en-US" altLang="ja-JP" sz="1400" baseline="0" dirty="0">
                              <a:latin typeface="+mj-lt"/>
                            </a:rPr>
                            <a:t>)</a:t>
                          </a:r>
                          <a:r>
                            <a:rPr kumimoji="1" lang="en-US" altLang="ja-JP" sz="1400" dirty="0">
                              <a:latin typeface="+mj-lt"/>
                            </a:rPr>
                            <a:t> </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(40, 28) Shortened BCH code, (11, 5) Shortened Reed-Solomon (RS) code, SOCC (K=3~7)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4"/>
                      </a:ext>
                    </a:extLst>
                  </a:tr>
                  <a:tr h="288032">
                    <a:tc>
                      <a:txBody>
                        <a:bodyPr/>
                        <a:lstStyle/>
                        <a:p>
                          <a:r>
                            <a:rPr kumimoji="1" lang="en-US" altLang="ja-JP" sz="1400" dirty="0">
                              <a:latin typeface="+mj-lt"/>
                            </a:rPr>
                            <a:t>FEC (PSDU</a:t>
                          </a:r>
                          <a:r>
                            <a:rPr kumimoji="1" lang="en-US" altLang="ja-JP" sz="1400" baseline="0" dirty="0">
                              <a:latin typeface="+mj-lt"/>
                            </a:rPr>
                            <a:t>)</a:t>
                          </a:r>
                          <a:r>
                            <a:rPr kumimoji="1" lang="en-US" altLang="ja-JP" sz="1400" dirty="0">
                              <a:latin typeface="+mj-lt"/>
                            </a:rPr>
                            <a:t> </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(63, 51) BCH code, (31, 25) Reed-Solomon (RS) code, SOCC (K=3~7)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5"/>
                      </a:ext>
                    </a:extLst>
                  </a:tr>
                  <a:tr h="304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0" dirty="0">
                              <a:latin typeface="+mj-lt"/>
                            </a:rPr>
                            <a:t>Communication distance (</a:t>
                          </a:r>
                          <a14:m>
                            <m:oMath xmlns:m="http://schemas.openxmlformats.org/officeDocument/2006/math">
                              <m:r>
                                <a:rPr lang="en-US" altLang="ja-JP" sz="1400" b="0" i="1" kern="0" smtClean="0">
                                  <a:effectLst/>
                                  <a:latin typeface="Cambria Math" panose="02040503050406030204" pitchFamily="18" charset="0"/>
                                  <a:ea typeface="ＭＳ 明朝" panose="02020609040205080304" pitchFamily="17" charset="-128"/>
                                </a:rPr>
                                <m:t>𝑑</m:t>
                              </m:r>
                            </m:oMath>
                          </a14:m>
                          <a:r>
                            <a:rPr kumimoji="1" lang="en-US" altLang="ja-JP" sz="1400" baseline="0" dirty="0">
                              <a:latin typeface="+mj-lt"/>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0.5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384557414"/>
                      </a:ext>
                    </a:extLst>
                  </a:tr>
                  <a:tr h="304417">
                    <a:tc>
                      <a:txBody>
                        <a:bodyPr/>
                        <a:lstStyle/>
                        <a:p>
                          <a:pPr algn="l">
                            <a:spcAft>
                              <a:spcPts val="0"/>
                            </a:spcAft>
                          </a:pPr>
                          <a:r>
                            <a:rPr kumimoji="1" lang="en-US" altLang="ja-JP" sz="1400" kern="1200" dirty="0">
                              <a:solidFill>
                                <a:schemeClr val="tx1"/>
                              </a:solidFill>
                              <a:effectLst/>
                              <a:latin typeface="+mj-lt"/>
                              <a:ea typeface="+mn-ea"/>
                              <a:cs typeface="+mn-cs"/>
                            </a:rPr>
                            <a:t>Pulse waveform duration (</a:t>
                          </a:r>
                          <a14:m>
                            <m:oMath xmlns:m="http://schemas.openxmlformats.org/officeDocument/2006/math">
                              <m:sSub>
                                <m:sSubPr>
                                  <m:ctrlPr>
                                    <a:rPr kumimoji="1" lang="ja-JP" altLang="ja-JP" sz="1400" i="1" kern="1200">
                                      <a:solidFill>
                                        <a:schemeClr val="tx1"/>
                                      </a:solidFill>
                                      <a:effectLst/>
                                      <a:latin typeface="Cambria Math" panose="02040503050406030204" pitchFamily="18" charset="0"/>
                                      <a:ea typeface="+mn-ea"/>
                                      <a:cs typeface="+mn-cs"/>
                                    </a:rPr>
                                  </m:ctrlPr>
                                </m:sSubPr>
                                <m:e>
                                  <m:r>
                                    <a:rPr kumimoji="1" lang="en-US" altLang="ja-JP" sz="1400" i="1" kern="1200">
                                      <a:solidFill>
                                        <a:schemeClr val="tx1"/>
                                      </a:solidFill>
                                      <a:effectLst/>
                                      <a:latin typeface="Cambria Math" panose="02040503050406030204" pitchFamily="18" charset="0"/>
                                      <a:ea typeface="+mn-ea"/>
                                      <a:cs typeface="+mn-cs"/>
                                    </a:rPr>
                                    <m:t>𝑇</m:t>
                                  </m:r>
                                </m:e>
                                <m:sub>
                                  <m:r>
                                    <a:rPr kumimoji="1" lang="en-US" altLang="ja-JP" sz="1400" i="1" kern="1200">
                                      <a:solidFill>
                                        <a:schemeClr val="tx1"/>
                                      </a:solidFill>
                                      <a:effectLst/>
                                      <a:latin typeface="Cambria Math" panose="02040503050406030204" pitchFamily="18" charset="0"/>
                                      <a:ea typeface="+mn-ea"/>
                                      <a:cs typeface="+mn-cs"/>
                                    </a:rPr>
                                    <m:t>𝑤</m:t>
                                  </m:r>
                                </m:sub>
                              </m:sSub>
                            </m:oMath>
                          </a14:m>
                          <a:r>
                            <a:rPr kumimoji="1" lang="en-US" altLang="ja-JP" sz="1400" kern="1200" dirty="0">
                              <a:solidFill>
                                <a:schemeClr val="tx1"/>
                              </a:solidFill>
                              <a:effectLst/>
                              <a:latin typeface="+mj-lt"/>
                              <a:ea typeface="+mn-ea"/>
                              <a:cs typeface="+mn-cs"/>
                            </a:rPr>
                            <a:t>)</a:t>
                          </a:r>
                          <a:endParaRPr lang="ja-JP" sz="1400" u="dbl" kern="100" dirty="0">
                            <a:effectLst/>
                            <a:latin typeface="+mj-lt"/>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algn="l">
                            <a:spcAft>
                              <a:spcPts val="0"/>
                            </a:spcAft>
                          </a:pPr>
                          <a:r>
                            <a:rPr lang="en-US" altLang="ja-JP" sz="1400" u="none" strike="noStrike" kern="100" dirty="0">
                              <a:effectLst/>
                              <a:latin typeface="+mj-lt"/>
                              <a:ea typeface="ＭＳ 明朝" panose="02020609040205080304" pitchFamily="17" charset="-128"/>
                              <a:cs typeface="Arial" panose="020B0604020202020204" pitchFamily="34" charset="0"/>
                            </a:rPr>
                            <a:t>2.003 ns</a:t>
                          </a:r>
                          <a:endParaRPr lang="ja-JP" sz="1800" u="dbl" kern="100" dirty="0">
                            <a:effectLst/>
                            <a:latin typeface="+mj-lt"/>
                            <a:ea typeface="ＭＳ 明朝" panose="02020609040205080304" pitchFamily="17"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3769748173"/>
                      </a:ext>
                    </a:extLst>
                  </a:tr>
                  <a:tr h="304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dirty="0">
                              <a:solidFill>
                                <a:schemeClr val="tx1"/>
                              </a:solidFill>
                              <a:effectLst/>
                              <a:latin typeface="+mj-lt"/>
                              <a:ea typeface="+mn-ea"/>
                              <a:cs typeface="+mn-cs"/>
                            </a:rPr>
                            <a:t>Information bit length (</a:t>
                          </a:r>
                          <a14:m>
                            <m:oMath xmlns:m="http://schemas.openxmlformats.org/officeDocument/2006/math">
                              <m:sSub>
                                <m:sSubPr>
                                  <m:ctrlPr>
                                    <a:rPr kumimoji="1" lang="ja-JP" altLang="ja-JP" sz="1400" i="1" kern="1200">
                                      <a:solidFill>
                                        <a:schemeClr val="tx1"/>
                                      </a:solidFill>
                                      <a:effectLst/>
                                      <a:latin typeface="Cambria Math" panose="02040503050406030204" pitchFamily="18" charset="0"/>
                                      <a:ea typeface="+mn-ea"/>
                                      <a:cs typeface="+mn-cs"/>
                                    </a:rPr>
                                  </m:ctrlPr>
                                </m:sSubPr>
                                <m:e>
                                  <m:r>
                                    <a:rPr kumimoji="1" lang="en-US" altLang="ja-JP" sz="1400" i="1" kern="1200">
                                      <a:solidFill>
                                        <a:schemeClr val="tx1"/>
                                      </a:solidFill>
                                      <a:effectLst/>
                                      <a:latin typeface="Cambria Math" panose="02040503050406030204" pitchFamily="18" charset="0"/>
                                      <a:ea typeface="+mn-ea"/>
                                      <a:cs typeface="+mn-cs"/>
                                    </a:rPr>
                                    <m:t>𝐿</m:t>
                                  </m:r>
                                </m:e>
                                <m:sub>
                                  <m:r>
                                    <a:rPr kumimoji="1" lang="en-US" altLang="ja-JP" sz="1400" i="1" kern="1200">
                                      <a:solidFill>
                                        <a:schemeClr val="tx1"/>
                                      </a:solidFill>
                                      <a:effectLst/>
                                      <a:latin typeface="Cambria Math" panose="02040503050406030204" pitchFamily="18" charset="0"/>
                                      <a:ea typeface="+mn-ea"/>
                                      <a:cs typeface="+mn-cs"/>
                                    </a:rPr>
                                    <m:t>𝑖𝑛𝑓𝑜</m:t>
                                  </m:r>
                                </m:sub>
                              </m:sSub>
                            </m:oMath>
                          </a14:m>
                          <a:r>
                            <a:rPr kumimoji="1" lang="en-US" altLang="ja-JP" sz="1400" kern="1200" dirty="0">
                              <a:solidFill>
                                <a:schemeClr val="tx1"/>
                              </a:solidFill>
                              <a:effectLst/>
                              <a:latin typeface="+mj-lt"/>
                              <a:ea typeface="+mn-ea"/>
                              <a:cs typeface="+mn-cs"/>
                            </a:rPr>
                            <a:t>)</a:t>
                          </a:r>
                          <a:endParaRPr kumimoji="1" lang="en-US" altLang="ja-JP" sz="1100" baseline="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540 bits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8"/>
                      </a:ext>
                    </a:extLst>
                  </a:tr>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dirty="0">
                              <a:solidFill>
                                <a:schemeClr val="tx1"/>
                              </a:solidFill>
                              <a:effectLst/>
                              <a:latin typeface="+mj-lt"/>
                              <a:ea typeface="+mn-ea"/>
                              <a:cs typeface="+mn-cs"/>
                            </a:rPr>
                            <a:t>Pulse option</a:t>
                          </a:r>
                          <a:endParaRPr kumimoji="1" lang="en-US" altLang="ja-JP" sz="1100" baseline="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Single pulse option, burst pulse option</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9"/>
                      </a:ext>
                    </a:extLst>
                  </a:tr>
                </a:tbl>
              </a:graphicData>
            </a:graphic>
          </p:graphicFrame>
        </mc:Choice>
        <mc:Fallback xmlns="">
          <p:graphicFrame>
            <p:nvGraphicFramePr>
              <p:cNvPr id="8" name="表 7"/>
              <p:cNvGraphicFramePr>
                <a:graphicFrameLocks noGrp="1"/>
              </p:cNvGraphicFramePr>
              <p:nvPr>
                <p:extLst>
                  <p:ext uri="{D42A27DB-BD31-4B8C-83A1-F6EECF244321}">
                    <p14:modId xmlns:p14="http://schemas.microsoft.com/office/powerpoint/2010/main" val="950755786"/>
                  </p:ext>
                </p:extLst>
              </p:nvPr>
            </p:nvGraphicFramePr>
            <p:xfrm>
              <a:off x="855965" y="1401685"/>
              <a:ext cx="7532459" cy="4950717"/>
            </p:xfrm>
            <a:graphic>
              <a:graphicData uri="http://schemas.openxmlformats.org/drawingml/2006/table">
                <a:tbl>
                  <a:tblPr firstRow="1" bandRow="1">
                    <a:tableStyleId>{69012ECD-51FC-41F1-AA8D-1B2483CD663E}</a:tableStyleId>
                  </a:tblPr>
                  <a:tblGrid>
                    <a:gridCol w="3227974">
                      <a:extLst>
                        <a:ext uri="{9D8B030D-6E8A-4147-A177-3AD203B41FA5}">
                          <a16:colId xmlns:a16="http://schemas.microsoft.com/office/drawing/2014/main" val="20000"/>
                        </a:ext>
                      </a:extLst>
                    </a:gridCol>
                    <a:gridCol w="4304485">
                      <a:extLst>
                        <a:ext uri="{9D8B030D-6E8A-4147-A177-3AD203B41FA5}">
                          <a16:colId xmlns:a16="http://schemas.microsoft.com/office/drawing/2014/main" val="20001"/>
                        </a:ext>
                      </a:extLst>
                    </a:gridCol>
                  </a:tblGrid>
                  <a:tr h="304800">
                    <a:tc>
                      <a:txBody>
                        <a:bodyPr/>
                        <a:lstStyle/>
                        <a:p>
                          <a:r>
                            <a:rPr kumimoji="1" lang="en-US" altLang="ja-JP" sz="1400" b="0" dirty="0">
                              <a:solidFill>
                                <a:schemeClr val="tx1"/>
                              </a:solidFill>
                              <a:latin typeface="+mj-lt"/>
                            </a:rPr>
                            <a:t>Channel model</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mj-lt"/>
                            </a:rPr>
                            <a:t>AWGN, IEEE</a:t>
                          </a:r>
                          <a:r>
                            <a:rPr kumimoji="1" lang="en-US" altLang="ja-JP" sz="1400" b="0" baseline="0" dirty="0">
                              <a:solidFill>
                                <a:schemeClr val="tx1"/>
                              </a:solidFill>
                              <a:latin typeface="+mj-lt"/>
                            </a:rPr>
                            <a:t> model CM3</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0"/>
                      </a:ext>
                    </a:extLst>
                  </a:tr>
                  <a:tr h="304800">
                    <a:tc>
                      <a:txBody>
                        <a:bodyPr/>
                        <a:lstStyle/>
                        <a:p>
                          <a:r>
                            <a:rPr kumimoji="1" lang="en-US" altLang="ja-JP" sz="1400" dirty="0">
                              <a:latin typeface="+mj-lt"/>
                            </a:rPr>
                            <a:t>Pass loss model</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b="0" dirty="0">
                              <a:solidFill>
                                <a:schemeClr val="tx1"/>
                              </a:solidFill>
                              <a:latin typeface="+mj-lt"/>
                            </a:rPr>
                            <a:t>IEEE</a:t>
                          </a:r>
                          <a:r>
                            <a:rPr kumimoji="1" lang="en-US" altLang="ja-JP" sz="1400" b="0" baseline="0" dirty="0">
                              <a:solidFill>
                                <a:schemeClr val="tx1"/>
                              </a:solidFill>
                              <a:latin typeface="+mj-lt"/>
                            </a:rPr>
                            <a:t> model CM3</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151308591"/>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202000" r="-133774" b="-1348000"/>
                          </a:stretch>
                        </a:blipFill>
                      </a:tcPr>
                    </a:tc>
                    <a:tc>
                      <a:txBody>
                        <a:bodyPr/>
                        <a:lstStyle/>
                        <a:p>
                          <a:r>
                            <a:rPr kumimoji="1" lang="en-US" altLang="ja-JP" sz="1400" dirty="0">
                              <a:latin typeface="+mj-lt"/>
                            </a:rPr>
                            <a:t>499.2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2"/>
                      </a:ext>
                    </a:extLst>
                  </a:tr>
                  <a:tr h="304800">
                    <a:tc>
                      <a:txBody>
                        <a:bodyPr/>
                        <a:lstStyle/>
                        <a:p>
                          <a:r>
                            <a:rPr kumimoji="1" lang="en-US" altLang="ja-JP" sz="1400" dirty="0">
                              <a:latin typeface="+mj-lt"/>
                            </a:rPr>
                            <a:t>Center Frequency</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3993.6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135248905"/>
                      </a:ext>
                    </a:extLst>
                  </a:tr>
                  <a:tr h="304800">
                    <a:tc>
                      <a:txBody>
                        <a:bodyPr/>
                        <a:lstStyle/>
                        <a:p>
                          <a:r>
                            <a:rPr kumimoji="1" lang="en-US" altLang="ja-JP" sz="1400" dirty="0">
                              <a:latin typeface="+mj-lt"/>
                            </a:rPr>
                            <a:t>Modulation</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DBPSK</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3"/>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504000" r="-133774" b="-1046000"/>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75106" t="-504000" r="-283" b="-1046000"/>
                          </a:stretch>
                        </a:blipFill>
                      </a:tcPr>
                    </a:tc>
                    <a:extLst>
                      <a:ext uri="{0D108BD9-81ED-4DB2-BD59-A6C34878D82A}">
                        <a16:rowId xmlns:a16="http://schemas.microsoft.com/office/drawing/2014/main" val="4070250606"/>
                      </a:ext>
                    </a:extLst>
                  </a:tr>
                  <a:tr h="270523">
                    <a:tc>
                      <a:txBody>
                        <a:bodyPr/>
                        <a:lstStyle/>
                        <a:p>
                          <a:endParaRPr lang="ja-JP"/>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686364" r="-133774" b="-1088636"/>
                          </a:stretch>
                        </a:blipFill>
                      </a:tcPr>
                    </a:tc>
                    <a:tc>
                      <a:txBody>
                        <a:bodyPr/>
                        <a:lstStyle/>
                        <a:p>
                          <a:pPr indent="63500" algn="l">
                            <a:spcAft>
                              <a:spcPts val="0"/>
                            </a:spcAft>
                          </a:pPr>
                          <a:r>
                            <a:rPr lang="en-US" sz="1400" kern="0">
                              <a:effectLst/>
                              <a:latin typeface="+mj-lt"/>
                              <a:ea typeface="ＭＳ 明朝" panose="02020609040205080304" pitchFamily="17" charset="-128"/>
                            </a:rPr>
                            <a:t>-174 dBm/Hz</a:t>
                          </a:r>
                          <a:endParaRPr lang="ja-JP" sz="1400" kern="10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452445302"/>
                      </a:ext>
                    </a:extLst>
                  </a:tr>
                  <a:tr h="288032">
                    <a:tc>
                      <a:txBody>
                        <a:bodyPr/>
                        <a:lstStyle/>
                        <a:p>
                          <a:endParaRPr lang="ja-JP"/>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720833" r="-133774" b="-897917"/>
                          </a:stretch>
                        </a:blipFill>
                      </a:tcPr>
                    </a:tc>
                    <a:tc>
                      <a:txBody>
                        <a:bodyPr/>
                        <a:lstStyle/>
                        <a:p>
                          <a:pPr indent="63500" algn="l">
                            <a:spcAft>
                              <a:spcPts val="0"/>
                            </a:spcAft>
                          </a:pPr>
                          <a:r>
                            <a:rPr lang="en-US" sz="1400" kern="0">
                              <a:effectLst/>
                              <a:latin typeface="+mj-lt"/>
                              <a:ea typeface="ＭＳ 明朝" panose="02020609040205080304" pitchFamily="17" charset="-128"/>
                            </a:rPr>
                            <a:t>3 dB</a:t>
                          </a:r>
                          <a:endParaRPr lang="ja-JP" sz="1400" kern="10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02678490"/>
                      </a:ext>
                    </a:extLst>
                  </a:tr>
                  <a:tr h="288032">
                    <a:tc>
                      <a:txBody>
                        <a:bodyPr/>
                        <a:lstStyle/>
                        <a:p>
                          <a:endParaRPr lang="ja-JP"/>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838298" r="-133774" b="-817021"/>
                          </a:stretch>
                        </a:blipFill>
                      </a:tcPr>
                    </a:tc>
                    <a:tc>
                      <a:txBody>
                        <a:bodyPr/>
                        <a:lstStyle/>
                        <a:p>
                          <a:pPr indent="63500" algn="l">
                            <a:spcAft>
                              <a:spcPts val="0"/>
                            </a:spcAft>
                          </a:pPr>
                          <a:r>
                            <a:rPr lang="en-US" sz="1400" kern="0" dirty="0">
                              <a:effectLst/>
                              <a:latin typeface="+mj-lt"/>
                              <a:ea typeface="ＭＳ 明朝" panose="02020609040205080304" pitchFamily="17" charset="-128"/>
                            </a:rPr>
                            <a:t>5 dB</a:t>
                          </a:r>
                          <a:endParaRPr lang="ja-JP" sz="1400" kern="100" dirty="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2213469701"/>
                      </a:ext>
                    </a:extLst>
                  </a:tr>
                  <a:tr h="518160">
                    <a:tc>
                      <a:txBody>
                        <a:bodyPr/>
                        <a:lstStyle/>
                        <a:p>
                          <a:r>
                            <a:rPr kumimoji="1" lang="en-US" altLang="ja-JP" sz="1400" dirty="0">
                              <a:latin typeface="+mj-lt"/>
                            </a:rPr>
                            <a:t>FEC (PHR</a:t>
                          </a:r>
                          <a:r>
                            <a:rPr kumimoji="1" lang="en-US" altLang="ja-JP" sz="1400" baseline="0" dirty="0">
                              <a:latin typeface="+mj-lt"/>
                            </a:rPr>
                            <a:t>)</a:t>
                          </a:r>
                          <a:r>
                            <a:rPr kumimoji="1" lang="en-US" altLang="ja-JP" sz="1400" dirty="0">
                              <a:latin typeface="+mj-lt"/>
                            </a:rPr>
                            <a:t> </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(40, 28) Shortened BCH code, (11, 5) Shortened Reed-Solomon (RS) code, SOCC (K=3~7)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4"/>
                      </a:ext>
                    </a:extLst>
                  </a:tr>
                  <a:tr h="518160">
                    <a:tc>
                      <a:txBody>
                        <a:bodyPr/>
                        <a:lstStyle/>
                        <a:p>
                          <a:r>
                            <a:rPr kumimoji="1" lang="en-US" altLang="ja-JP" sz="1400" dirty="0">
                              <a:latin typeface="+mj-lt"/>
                            </a:rPr>
                            <a:t>FEC (PSDU</a:t>
                          </a:r>
                          <a:r>
                            <a:rPr kumimoji="1" lang="en-US" altLang="ja-JP" sz="1400" baseline="0" dirty="0">
                              <a:latin typeface="+mj-lt"/>
                            </a:rPr>
                            <a:t>)</a:t>
                          </a:r>
                          <a:r>
                            <a:rPr kumimoji="1" lang="en-US" altLang="ja-JP" sz="1400" dirty="0">
                              <a:latin typeface="+mj-lt"/>
                            </a:rPr>
                            <a:t> </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(63, 51) BCH code, (31, 25) Reed-Solomon (RS) code, SOCC (K=3~7)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5"/>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1222000" r="-133774" b="-328000"/>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0.5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384557414"/>
                      </a:ext>
                    </a:extLst>
                  </a:tr>
                  <a:tr h="304417">
                    <a:tc>
                      <a:txBody>
                        <a:bodyPr/>
                        <a:lstStyle/>
                        <a:p>
                          <a:endParaRPr lang="ja-JP"/>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1322000" r="-133774" b="-228000"/>
                          </a:stretch>
                        </a:blipFill>
                      </a:tcPr>
                    </a:tc>
                    <a:tc>
                      <a:txBody>
                        <a:bodyPr/>
                        <a:lstStyle/>
                        <a:p>
                          <a:pPr algn="l">
                            <a:spcAft>
                              <a:spcPts val="0"/>
                            </a:spcAft>
                          </a:pPr>
                          <a:r>
                            <a:rPr lang="en-US" altLang="ja-JP" sz="1400" u="none" strike="noStrike" kern="100" dirty="0">
                              <a:effectLst/>
                              <a:latin typeface="+mj-lt"/>
                              <a:ea typeface="ＭＳ 明朝" panose="02020609040205080304" pitchFamily="17" charset="-128"/>
                              <a:cs typeface="Arial" panose="020B0604020202020204" pitchFamily="34" charset="0"/>
                            </a:rPr>
                            <a:t>2.003 ns</a:t>
                          </a:r>
                          <a:endParaRPr lang="ja-JP" sz="1800" u="dbl" kern="100" dirty="0">
                            <a:effectLst/>
                            <a:latin typeface="+mj-lt"/>
                            <a:ea typeface="ＭＳ 明朝" panose="02020609040205080304" pitchFamily="17"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3769748173"/>
                      </a:ext>
                    </a:extLst>
                  </a:tr>
                  <a:tr h="324993">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1316667" r="-133774" b="-111111"/>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540 bits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8"/>
                      </a:ext>
                    </a:extLst>
                  </a:tr>
                  <a:tr h="304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dirty="0">
                              <a:solidFill>
                                <a:schemeClr val="tx1"/>
                              </a:solidFill>
                              <a:effectLst/>
                              <a:latin typeface="+mj-lt"/>
                              <a:ea typeface="+mn-ea"/>
                              <a:cs typeface="+mn-cs"/>
                            </a:rPr>
                            <a:t>Pulse option</a:t>
                          </a:r>
                          <a:endParaRPr kumimoji="1" lang="en-US" altLang="ja-JP" sz="1100" baseline="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Single pulse option, burst pulse option</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9"/>
                      </a:ext>
                    </a:extLst>
                  </a:tr>
                </a:tbl>
              </a:graphicData>
            </a:graphic>
          </p:graphicFrame>
        </mc:Fallback>
      </mc:AlternateContent>
      <p:sp>
        <p:nvSpPr>
          <p:cNvPr id="12" name="タイトル 1"/>
          <p:cNvSpPr txBox="1">
            <a:spLocks/>
          </p:cNvSpPr>
          <p:nvPr/>
        </p:nvSpPr>
        <p:spPr bwMode="auto">
          <a:xfrm>
            <a:off x="107503" y="386307"/>
            <a:ext cx="8574087" cy="6334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3600">
                <a:solidFill>
                  <a:schemeClr val="bg1"/>
                </a:solidFill>
                <a:latin typeface="+mj-lt"/>
                <a:ea typeface="+mj-ea"/>
                <a:cs typeface="+mj-cs"/>
              </a:defRPr>
            </a:lvl1pPr>
            <a:lvl2pPr algn="l" rtl="0" eaLnBrk="1" fontAlgn="base" hangingPunct="1">
              <a:spcBef>
                <a:spcPct val="0"/>
              </a:spcBef>
              <a:spcAft>
                <a:spcPct val="0"/>
              </a:spcAft>
              <a:defRPr kumimoji="1" sz="3600">
                <a:solidFill>
                  <a:schemeClr val="bg1"/>
                </a:solidFill>
                <a:latin typeface="Arial" charset="0"/>
                <a:ea typeface="ＭＳ Ｐゴシック" charset="-128"/>
              </a:defRPr>
            </a:lvl2pPr>
            <a:lvl3pPr algn="l" rtl="0" eaLnBrk="1" fontAlgn="base" hangingPunct="1">
              <a:spcBef>
                <a:spcPct val="0"/>
              </a:spcBef>
              <a:spcAft>
                <a:spcPct val="0"/>
              </a:spcAft>
              <a:defRPr kumimoji="1" sz="3600">
                <a:solidFill>
                  <a:schemeClr val="bg1"/>
                </a:solidFill>
                <a:latin typeface="Arial" charset="0"/>
                <a:ea typeface="ＭＳ Ｐゴシック" charset="-128"/>
              </a:defRPr>
            </a:lvl3pPr>
            <a:lvl4pPr algn="l" rtl="0" eaLnBrk="1" fontAlgn="base" hangingPunct="1">
              <a:spcBef>
                <a:spcPct val="0"/>
              </a:spcBef>
              <a:spcAft>
                <a:spcPct val="0"/>
              </a:spcAft>
              <a:defRPr kumimoji="1" sz="3600">
                <a:solidFill>
                  <a:schemeClr val="bg1"/>
                </a:solidFill>
                <a:latin typeface="Arial" charset="0"/>
                <a:ea typeface="ＭＳ Ｐゴシック" charset="-128"/>
              </a:defRPr>
            </a:lvl4pPr>
            <a:lvl5pPr algn="l" rtl="0" eaLnBrk="1" fontAlgn="base" hangingPunct="1">
              <a:spcBef>
                <a:spcPct val="0"/>
              </a:spcBef>
              <a:spcAft>
                <a:spcPct val="0"/>
              </a:spcAft>
              <a:defRPr kumimoji="1" sz="3600">
                <a:solidFill>
                  <a:schemeClr val="bg1"/>
                </a:solidFill>
                <a:latin typeface="Arial" charset="0"/>
                <a:ea typeface="ＭＳ Ｐゴシック" charset="-128"/>
              </a:defRPr>
            </a:lvl5pPr>
            <a:lvl6pPr marL="457200" algn="l" rtl="0" eaLnBrk="1" fontAlgn="base" hangingPunct="1">
              <a:spcBef>
                <a:spcPct val="0"/>
              </a:spcBef>
              <a:spcAft>
                <a:spcPct val="0"/>
              </a:spcAft>
              <a:defRPr kumimoji="1" sz="3600">
                <a:solidFill>
                  <a:schemeClr val="bg1"/>
                </a:solidFill>
                <a:latin typeface="Arial" charset="0"/>
                <a:ea typeface="ＭＳ Ｐゴシック" charset="-128"/>
              </a:defRPr>
            </a:lvl6pPr>
            <a:lvl7pPr marL="914400" algn="l" rtl="0" eaLnBrk="1" fontAlgn="base" hangingPunct="1">
              <a:spcBef>
                <a:spcPct val="0"/>
              </a:spcBef>
              <a:spcAft>
                <a:spcPct val="0"/>
              </a:spcAft>
              <a:defRPr kumimoji="1" sz="3600">
                <a:solidFill>
                  <a:schemeClr val="bg1"/>
                </a:solidFill>
                <a:latin typeface="Arial" charset="0"/>
                <a:ea typeface="ＭＳ Ｐゴシック" charset="-128"/>
              </a:defRPr>
            </a:lvl7pPr>
            <a:lvl8pPr marL="1371600" algn="l" rtl="0" eaLnBrk="1" fontAlgn="base" hangingPunct="1">
              <a:spcBef>
                <a:spcPct val="0"/>
              </a:spcBef>
              <a:spcAft>
                <a:spcPct val="0"/>
              </a:spcAft>
              <a:defRPr kumimoji="1" sz="3600">
                <a:solidFill>
                  <a:schemeClr val="bg1"/>
                </a:solidFill>
                <a:latin typeface="Arial" charset="0"/>
                <a:ea typeface="ＭＳ Ｐゴシック" charset="-128"/>
              </a:defRPr>
            </a:lvl8pPr>
            <a:lvl9pPr marL="1828800" algn="l" rtl="0" eaLnBrk="1" fontAlgn="base" hangingPunct="1">
              <a:spcBef>
                <a:spcPct val="0"/>
              </a:spcBef>
              <a:spcAft>
                <a:spcPct val="0"/>
              </a:spcAft>
              <a:defRPr kumimoji="1" sz="3600">
                <a:solidFill>
                  <a:schemeClr val="bg1"/>
                </a:solidFill>
                <a:latin typeface="Arial" charset="0"/>
                <a:ea typeface="ＭＳ Ｐゴシック" charset="-128"/>
              </a:defRPr>
            </a:lvl9pPr>
          </a:lstStyle>
          <a:p>
            <a:r>
              <a:rPr lang="en-US" altLang="ja-JP" kern="0" dirty="0"/>
              <a:t>4. Evaluation</a:t>
            </a:r>
            <a:endParaRPr lang="ja-JP" altLang="en-US" kern="0" dirty="0"/>
          </a:p>
        </p:txBody>
      </p:sp>
      <p:sp>
        <p:nvSpPr>
          <p:cNvPr id="10" name="テキスト ボックス 9">
            <a:extLst>
              <a:ext uri="{FF2B5EF4-FFF2-40B4-BE49-F238E27FC236}">
                <a16:creationId xmlns:a16="http://schemas.microsoft.com/office/drawing/2014/main" id="{914F1810-249A-43CD-A99E-D680CE7DEB5D}"/>
              </a:ext>
            </a:extLst>
          </p:cNvPr>
          <p:cNvSpPr txBox="1"/>
          <p:nvPr/>
        </p:nvSpPr>
        <p:spPr>
          <a:xfrm>
            <a:off x="2162299" y="1041425"/>
            <a:ext cx="4464496" cy="338554"/>
          </a:xfrm>
          <a:prstGeom prst="rect">
            <a:avLst/>
          </a:prstGeom>
          <a:noFill/>
        </p:spPr>
        <p:txBody>
          <a:bodyPr wrap="square" rtlCol="0">
            <a:spAutoFit/>
          </a:bodyPr>
          <a:lstStyle/>
          <a:p>
            <a:pPr algn="ctr"/>
            <a:r>
              <a:rPr kumimoji="1" lang="en-US" altLang="ja-JP" sz="1600" dirty="0">
                <a:latin typeface="+mj-lt"/>
              </a:rPr>
              <a:t>Table. Simulation Parameters</a:t>
            </a:r>
            <a:endParaRPr kumimoji="1" lang="ja-JP" altLang="en-US" sz="1600" dirty="0">
              <a:latin typeface="+mj-lt"/>
            </a:endParaRPr>
          </a:p>
        </p:txBody>
      </p:sp>
      <p:sp>
        <p:nvSpPr>
          <p:cNvPr id="11" name="タイトル 1">
            <a:extLst>
              <a:ext uri="{FF2B5EF4-FFF2-40B4-BE49-F238E27FC236}">
                <a16:creationId xmlns:a16="http://schemas.microsoft.com/office/drawing/2014/main" id="{69AF11AB-9664-E2A1-8E27-34D8C1FBD717}"/>
              </a:ext>
            </a:extLst>
          </p:cNvPr>
          <p:cNvSpPr>
            <a:spLocks noGrp="1"/>
          </p:cNvSpPr>
          <p:nvPr>
            <p:ph type="title"/>
          </p:nvPr>
        </p:nvSpPr>
        <p:spPr>
          <a:xfrm>
            <a:off x="616024" y="298923"/>
            <a:ext cx="7772400" cy="1066800"/>
          </a:xfrm>
        </p:spPr>
        <p:txBody>
          <a:bodyPr/>
          <a:lstStyle/>
          <a:p>
            <a:r>
              <a:rPr lang="en-US" altLang="ja-JP" sz="3200" dirty="0"/>
              <a:t>4. </a:t>
            </a:r>
            <a:r>
              <a:rPr lang="en-US" altLang="ja-JP" sz="3200" kern="0" dirty="0"/>
              <a:t>Evaluation</a:t>
            </a:r>
            <a:endParaRPr kumimoji="1" lang="ja-JP" altLang="en-US" sz="3200" dirty="0"/>
          </a:p>
        </p:txBody>
      </p:sp>
      <p:sp>
        <p:nvSpPr>
          <p:cNvPr id="2" name="フッター プレースホルダー 1">
            <a:extLst>
              <a:ext uri="{FF2B5EF4-FFF2-40B4-BE49-F238E27FC236}">
                <a16:creationId xmlns:a16="http://schemas.microsoft.com/office/drawing/2014/main" id="{E2EEDD64-2030-8BC9-DDA6-D5DF1E9CADAE}"/>
              </a:ext>
            </a:extLst>
          </p:cNvPr>
          <p:cNvSpPr>
            <a:spLocks noGrp="1"/>
          </p:cNvSpPr>
          <p:nvPr>
            <p:ph type="ftr" sz="quarter" idx="3"/>
          </p:nvPr>
        </p:nvSpPr>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3" name="日付プレースホルダー 3">
            <a:extLst>
              <a:ext uri="{FF2B5EF4-FFF2-40B4-BE49-F238E27FC236}">
                <a16:creationId xmlns:a16="http://schemas.microsoft.com/office/drawing/2014/main" id="{131DF453-9386-C093-2DE9-A29787C31595}"/>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July 2023</a:t>
            </a:r>
          </a:p>
        </p:txBody>
      </p:sp>
    </p:spTree>
    <p:extLst>
      <p:ext uri="{BB962C8B-B14F-4D97-AF65-F5344CB8AC3E}">
        <p14:creationId xmlns:p14="http://schemas.microsoft.com/office/powerpoint/2010/main" val="1851294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F988B3FE-185D-05B1-EF70-0CF67E5DDFB4}"/>
              </a:ext>
            </a:extLst>
          </p:cNvPr>
          <p:cNvPicPr>
            <a:picLocks noChangeAspect="1"/>
          </p:cNvPicPr>
          <p:nvPr/>
        </p:nvPicPr>
        <p:blipFill>
          <a:blip r:embed="rId3"/>
          <a:stretch>
            <a:fillRect/>
          </a:stretch>
        </p:blipFill>
        <p:spPr>
          <a:xfrm>
            <a:off x="35396" y="1014079"/>
            <a:ext cx="9027012" cy="3954691"/>
          </a:xfrm>
          <a:prstGeom prst="rect">
            <a:avLst/>
          </a:prstGeom>
        </p:spPr>
      </p:pic>
      <p:sp>
        <p:nvSpPr>
          <p:cNvPr id="2" name="タイトル 1">
            <a:extLst>
              <a:ext uri="{FF2B5EF4-FFF2-40B4-BE49-F238E27FC236}">
                <a16:creationId xmlns:a16="http://schemas.microsoft.com/office/drawing/2014/main" id="{6777E98B-0131-4B14-B121-DFFE3B3AEA7D}"/>
              </a:ext>
            </a:extLst>
          </p:cNvPr>
          <p:cNvSpPr>
            <a:spLocks noGrp="1"/>
          </p:cNvSpPr>
          <p:nvPr>
            <p:ph type="title"/>
          </p:nvPr>
        </p:nvSpPr>
        <p:spPr>
          <a:xfrm>
            <a:off x="685800" y="312585"/>
            <a:ext cx="7772400" cy="1066800"/>
          </a:xfrm>
        </p:spPr>
        <p:txBody>
          <a:bodyPr/>
          <a:lstStyle/>
          <a:p>
            <a:r>
              <a:rPr lang="en-US" altLang="ja-JP" sz="3200" dirty="0"/>
              <a:t>4. </a:t>
            </a:r>
            <a:r>
              <a:rPr lang="en-US" altLang="ja-JP" sz="3200" kern="0" dirty="0"/>
              <a:t>Evaluation</a:t>
            </a:r>
            <a:r>
              <a:rPr lang="en-US" altLang="ja-JP" sz="3200" dirty="0"/>
              <a:t> </a:t>
            </a:r>
            <a:endParaRPr kumimoji="1" lang="ja-JP" altLang="en-US" sz="3200" dirty="0"/>
          </a:p>
        </p:txBody>
      </p:sp>
      <p:sp>
        <p:nvSpPr>
          <p:cNvPr id="4" name="スライド番号プレースホルダー 3">
            <a:extLst>
              <a:ext uri="{FF2B5EF4-FFF2-40B4-BE49-F238E27FC236}">
                <a16:creationId xmlns:a16="http://schemas.microsoft.com/office/drawing/2014/main" id="{A984ECBD-D214-4862-BD85-FDF891DF3CF2}"/>
              </a:ext>
            </a:extLst>
          </p:cNvPr>
          <p:cNvSpPr>
            <a:spLocks noGrp="1"/>
          </p:cNvSpPr>
          <p:nvPr>
            <p:ph type="sldNum" sz="quarter" idx="12"/>
          </p:nvPr>
        </p:nvSpPr>
        <p:spPr>
          <a:xfrm>
            <a:off x="4355222" y="6475413"/>
            <a:ext cx="509756" cy="184666"/>
          </a:xfrm>
        </p:spPr>
        <p:txBody>
          <a:bodyPr/>
          <a:lstStyle/>
          <a:p>
            <a:r>
              <a:rPr lang="en-US" altLang="ja-JP" dirty="0">
                <a:latin typeface="+mj-lt"/>
              </a:rPr>
              <a:t>Slide </a:t>
            </a:r>
            <a:fld id="{769171EF-81C0-43B1-9967-509DCBA38FA2}" type="slidenum">
              <a:rPr kumimoji="1" lang="ja-JP" altLang="en-US" smtClean="0">
                <a:latin typeface="+mj-lt"/>
              </a:rPr>
              <a:pPr/>
              <a:t>7</a:t>
            </a:fld>
            <a:endParaRPr kumimoji="1" lang="ja-JP" altLang="en-US" dirty="0">
              <a:latin typeface="+mj-lt"/>
            </a:endParaRPr>
          </a:p>
        </p:txBody>
      </p:sp>
      <p:sp>
        <p:nvSpPr>
          <p:cNvPr id="6" name="テキスト ボックス 5">
            <a:extLst>
              <a:ext uri="{FF2B5EF4-FFF2-40B4-BE49-F238E27FC236}">
                <a16:creationId xmlns:a16="http://schemas.microsoft.com/office/drawing/2014/main" id="{BE5794EC-F717-4488-8723-5D90378A0802}"/>
              </a:ext>
            </a:extLst>
          </p:cNvPr>
          <p:cNvSpPr txBox="1"/>
          <p:nvPr/>
        </p:nvSpPr>
        <p:spPr>
          <a:xfrm>
            <a:off x="1187624" y="5806857"/>
            <a:ext cx="7128792" cy="646331"/>
          </a:xfrm>
          <a:prstGeom prst="rect">
            <a:avLst/>
          </a:prstGeom>
          <a:noFill/>
        </p:spPr>
        <p:txBody>
          <a:bodyPr wrap="square" rtlCol="0">
            <a:spAutoFit/>
          </a:bodyPr>
          <a:lstStyle/>
          <a:p>
            <a:pPr algn="ctr"/>
            <a:r>
              <a:rPr lang="en-US" altLang="ja-JP" b="1" dirty="0">
                <a:latin typeface="+mj-lt"/>
              </a:rPr>
              <a:t>Fig. Transmission failure ratio as a function of the transmission power</a:t>
            </a:r>
            <a:r>
              <a:rPr lang="ja-JP" altLang="en-US" b="1" dirty="0">
                <a:latin typeface="+mj-lt"/>
              </a:rPr>
              <a:t> </a:t>
            </a:r>
            <a:r>
              <a:rPr lang="en-US" altLang="ja-JP" b="1" dirty="0">
                <a:latin typeface="+mj-lt"/>
              </a:rPr>
              <a:t>(IEEE model CM3</a:t>
            </a:r>
            <a:r>
              <a:rPr lang="ja-JP" altLang="en-US" b="1" dirty="0">
                <a:latin typeface="+mj-lt"/>
              </a:rPr>
              <a:t>，</a:t>
            </a:r>
            <a:r>
              <a:rPr lang="en-US" altLang="ja-JP" b="1" dirty="0">
                <a:latin typeface="+mj-lt"/>
              </a:rPr>
              <a:t>BCH</a:t>
            </a:r>
            <a:r>
              <a:rPr lang="ja-JP" altLang="en-US" b="1" dirty="0">
                <a:latin typeface="+mj-lt"/>
              </a:rPr>
              <a:t> </a:t>
            </a:r>
            <a:r>
              <a:rPr lang="en-US" altLang="ja-JP" b="1" dirty="0">
                <a:latin typeface="+mj-lt"/>
              </a:rPr>
              <a:t>encoding)</a:t>
            </a:r>
            <a:endParaRPr kumimoji="1" lang="ja-JP" altLang="en-US" b="1" dirty="0">
              <a:latin typeface="+mj-lt"/>
            </a:endParaRPr>
          </a:p>
        </p:txBody>
      </p:sp>
      <p:cxnSp>
        <p:nvCxnSpPr>
          <p:cNvPr id="8" name="直線コネクタ 7">
            <a:extLst>
              <a:ext uri="{FF2B5EF4-FFF2-40B4-BE49-F238E27FC236}">
                <a16:creationId xmlns:a16="http://schemas.microsoft.com/office/drawing/2014/main" id="{AE3E4EA3-AA79-4732-9989-9B3458E6DC74}"/>
              </a:ext>
            </a:extLst>
          </p:cNvPr>
          <p:cNvCxnSpPr>
            <a:cxnSpLocks/>
          </p:cNvCxnSpPr>
          <p:nvPr/>
        </p:nvCxnSpPr>
        <p:spPr>
          <a:xfrm>
            <a:off x="3347864" y="1052736"/>
            <a:ext cx="0" cy="3528392"/>
          </a:xfrm>
          <a:prstGeom prst="line">
            <a:avLst/>
          </a:prstGeom>
          <a:ln w="57150">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A47532BF-F52E-96BA-38F8-D5780CF51A0E}"/>
                  </a:ext>
                </a:extLst>
              </p:cNvPr>
              <p:cNvSpPr txBox="1"/>
              <p:nvPr/>
            </p:nvSpPr>
            <p:spPr>
              <a:xfrm>
                <a:off x="467544" y="4968771"/>
                <a:ext cx="2368222" cy="669992"/>
              </a:xfrm>
              <a:prstGeom prst="rect">
                <a:avLst/>
              </a:prstGeom>
              <a:noFill/>
            </p:spPr>
            <p:txBody>
              <a:bodyPr wrap="square" rtlCol="0">
                <a:spAutoFit/>
              </a:bodyPr>
              <a:lstStyle/>
              <a:p>
                <a:pPr marL="285750" indent="-285750">
                  <a:buFont typeface="Wingdings" panose="05000000000000000000" pitchFamily="2" charset="2"/>
                  <a:buChar char="ü"/>
                </a:pPr>
                <a:r>
                  <a:rPr kumimoji="1" lang="en-US" altLang="ja-JP" dirty="0">
                    <a:solidFill>
                      <a:srgbClr val="FF0000"/>
                    </a:solidFill>
                    <a:latin typeface="+mj-lt"/>
                  </a:rPr>
                  <a:t>Red line: </a:t>
                </a:r>
                <a14:m>
                  <m:oMath xmlns:m="http://schemas.openxmlformats.org/officeDocument/2006/math">
                    <m:sSub>
                      <m:sSubPr>
                        <m:ctrlPr>
                          <a:rPr lang="ja-JP" altLang="ja-JP" b="1" i="1">
                            <a:solidFill>
                              <a:srgbClr val="FF0000"/>
                            </a:solidFill>
                            <a:latin typeface="Cambria Math" panose="02040503050406030204" pitchFamily="18" charset="0"/>
                            <a:ea typeface="Cambria Math" panose="02040503050406030204" pitchFamily="18" charset="0"/>
                          </a:rPr>
                        </m:ctrlPr>
                      </m:sSubPr>
                      <m:e>
                        <m:r>
                          <a:rPr lang="en-US" altLang="ja-JP" b="1" i="1">
                            <a:solidFill>
                              <a:srgbClr val="FF0000"/>
                            </a:solidFill>
                            <a:latin typeface="Cambria Math" panose="02040503050406030204" pitchFamily="18" charset="0"/>
                            <a:ea typeface="游明朝" panose="02020400000000000000" pitchFamily="18" charset="-128"/>
                            <a:cs typeface="Times New Roman" panose="02020603050405020304" pitchFamily="18" charset="0"/>
                          </a:rPr>
                          <m:t>𝑮</m:t>
                        </m:r>
                      </m:e>
                      <m:sub>
                        <m:r>
                          <a:rPr lang="en-US" altLang="ja-JP" b="1" i="1">
                            <a:solidFill>
                              <a:srgbClr val="FF0000"/>
                            </a:solidFill>
                            <a:latin typeface="Cambria Math" panose="02040503050406030204" pitchFamily="18" charset="0"/>
                            <a:ea typeface="游明朝" panose="02020400000000000000" pitchFamily="18" charset="-128"/>
                            <a:cs typeface="Times New Roman" panose="02020603050405020304" pitchFamily="18" charset="0"/>
                          </a:rPr>
                          <m:t>𝒍𝒊𝒎</m:t>
                        </m:r>
                      </m:sub>
                    </m:sSub>
                    <m:r>
                      <a:rPr kumimoji="1" lang="en-US" altLang="ja-JP" b="0" i="1" smtClean="0">
                        <a:solidFill>
                          <a:srgbClr val="FF0000"/>
                        </a:solidFill>
                        <a:latin typeface="Cambria Math" panose="02040503050406030204" pitchFamily="18" charset="0"/>
                      </a:rPr>
                      <m:t>=−41.3</m:t>
                    </m:r>
                  </m:oMath>
                </a14:m>
                <a:r>
                  <a:rPr kumimoji="1" lang="en-US" altLang="ja-JP" dirty="0">
                    <a:solidFill>
                      <a:srgbClr val="FF0000"/>
                    </a:solidFill>
                    <a:latin typeface="+mj-lt"/>
                  </a:rPr>
                  <a:t> dBm/MHz</a:t>
                </a:r>
                <a:endParaRPr kumimoji="1" lang="ja-JP" altLang="en-US" dirty="0">
                  <a:solidFill>
                    <a:srgbClr val="FF0000"/>
                  </a:solidFill>
                  <a:latin typeface="+mj-lt"/>
                </a:endParaRPr>
              </a:p>
            </p:txBody>
          </p:sp>
        </mc:Choice>
        <mc:Fallback xmlns="">
          <p:sp>
            <p:nvSpPr>
              <p:cNvPr id="17" name="テキスト ボックス 16">
                <a:extLst>
                  <a:ext uri="{FF2B5EF4-FFF2-40B4-BE49-F238E27FC236}">
                    <a16:creationId xmlns:a16="http://schemas.microsoft.com/office/drawing/2014/main" id="{A47532BF-F52E-96BA-38F8-D5780CF51A0E}"/>
                  </a:ext>
                </a:extLst>
              </p:cNvPr>
              <p:cNvSpPr txBox="1">
                <a:spLocks noRot="1" noChangeAspect="1" noMove="1" noResize="1" noEditPoints="1" noAdjustHandles="1" noChangeArrowheads="1" noChangeShapeType="1" noTextEdit="1"/>
              </p:cNvSpPr>
              <p:nvPr/>
            </p:nvSpPr>
            <p:spPr>
              <a:xfrm>
                <a:off x="467544" y="4968771"/>
                <a:ext cx="2368222" cy="669992"/>
              </a:xfrm>
              <a:prstGeom prst="rect">
                <a:avLst/>
              </a:prstGeom>
              <a:blipFill>
                <a:blip r:embed="rId4"/>
                <a:stretch>
                  <a:fillRect l="-1804" t="-4545" b="-10000"/>
                </a:stretch>
              </a:blipFill>
            </p:spPr>
            <p:txBody>
              <a:bodyPr/>
              <a:lstStyle/>
              <a:p>
                <a:r>
                  <a:rPr lang="ja-JP" altLang="en-US">
                    <a:noFill/>
                  </a:rPr>
                  <a:t> </a:t>
                </a:r>
              </a:p>
            </p:txBody>
          </p:sp>
        </mc:Fallback>
      </mc:AlternateContent>
      <p:sp>
        <p:nvSpPr>
          <p:cNvPr id="3" name="フッター プレースホルダー 2">
            <a:extLst>
              <a:ext uri="{FF2B5EF4-FFF2-40B4-BE49-F238E27FC236}">
                <a16:creationId xmlns:a16="http://schemas.microsoft.com/office/drawing/2014/main" id="{A9F58ABA-2804-93EA-FEB1-33E804C6D195}"/>
              </a:ext>
            </a:extLst>
          </p:cNvPr>
          <p:cNvSpPr>
            <a:spLocks noGrp="1"/>
          </p:cNvSpPr>
          <p:nvPr>
            <p:ph type="ftr" sz="quarter" idx="3"/>
          </p:nvPr>
        </p:nvSpPr>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5" name="日付プレースホルダー 3">
            <a:extLst>
              <a:ext uri="{FF2B5EF4-FFF2-40B4-BE49-F238E27FC236}">
                <a16:creationId xmlns:a16="http://schemas.microsoft.com/office/drawing/2014/main" id="{D57F9FE3-9AB9-D0A3-2939-B7BE215F3DF5}"/>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July 2023</a:t>
            </a:r>
          </a:p>
        </p:txBody>
      </p:sp>
    </p:spTree>
    <p:extLst>
      <p:ext uri="{BB962C8B-B14F-4D97-AF65-F5344CB8AC3E}">
        <p14:creationId xmlns:p14="http://schemas.microsoft.com/office/powerpoint/2010/main" val="2890349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FD478940-033A-5A91-7F3F-3B5CA83443D0}"/>
              </a:ext>
            </a:extLst>
          </p:cNvPr>
          <p:cNvPicPr>
            <a:picLocks noChangeAspect="1"/>
          </p:cNvPicPr>
          <p:nvPr/>
        </p:nvPicPr>
        <p:blipFill>
          <a:blip r:embed="rId3"/>
          <a:stretch>
            <a:fillRect/>
          </a:stretch>
        </p:blipFill>
        <p:spPr>
          <a:xfrm>
            <a:off x="0" y="983423"/>
            <a:ext cx="9095357" cy="3985348"/>
          </a:xfrm>
          <a:prstGeom prst="rect">
            <a:avLst/>
          </a:prstGeom>
        </p:spPr>
      </p:pic>
      <p:sp>
        <p:nvSpPr>
          <p:cNvPr id="2" name="タイトル 1">
            <a:extLst>
              <a:ext uri="{FF2B5EF4-FFF2-40B4-BE49-F238E27FC236}">
                <a16:creationId xmlns:a16="http://schemas.microsoft.com/office/drawing/2014/main" id="{6777E98B-0131-4B14-B121-DFFE3B3AEA7D}"/>
              </a:ext>
            </a:extLst>
          </p:cNvPr>
          <p:cNvSpPr>
            <a:spLocks noGrp="1"/>
          </p:cNvSpPr>
          <p:nvPr>
            <p:ph type="title"/>
          </p:nvPr>
        </p:nvSpPr>
        <p:spPr>
          <a:xfrm>
            <a:off x="685800" y="281929"/>
            <a:ext cx="7772400" cy="1066800"/>
          </a:xfrm>
        </p:spPr>
        <p:txBody>
          <a:bodyPr/>
          <a:lstStyle/>
          <a:p>
            <a:r>
              <a:rPr lang="en-US" altLang="ja-JP" sz="3200" dirty="0"/>
              <a:t>4. </a:t>
            </a:r>
            <a:r>
              <a:rPr lang="en-US" altLang="ja-JP" sz="3200" kern="0" dirty="0"/>
              <a:t>Evaluation</a:t>
            </a:r>
            <a:r>
              <a:rPr lang="en-US" altLang="ja-JP" sz="3200" dirty="0"/>
              <a:t> </a:t>
            </a:r>
            <a:endParaRPr kumimoji="1" lang="ja-JP" altLang="en-US" sz="3200" dirty="0"/>
          </a:p>
        </p:txBody>
      </p:sp>
      <p:sp>
        <p:nvSpPr>
          <p:cNvPr id="4" name="スライド番号プレースホルダー 3">
            <a:extLst>
              <a:ext uri="{FF2B5EF4-FFF2-40B4-BE49-F238E27FC236}">
                <a16:creationId xmlns:a16="http://schemas.microsoft.com/office/drawing/2014/main" id="{A984ECBD-D214-4862-BD85-FDF891DF3CF2}"/>
              </a:ext>
            </a:extLst>
          </p:cNvPr>
          <p:cNvSpPr>
            <a:spLocks noGrp="1"/>
          </p:cNvSpPr>
          <p:nvPr>
            <p:ph type="sldNum" sz="quarter" idx="12"/>
          </p:nvPr>
        </p:nvSpPr>
        <p:spPr>
          <a:xfrm>
            <a:off x="4355222" y="6475413"/>
            <a:ext cx="509756" cy="184666"/>
          </a:xfrm>
        </p:spPr>
        <p:txBody>
          <a:bodyPr/>
          <a:lstStyle/>
          <a:p>
            <a:r>
              <a:rPr lang="en-US" altLang="ja-JP" dirty="0">
                <a:latin typeface="+mj-lt"/>
              </a:rPr>
              <a:t>Slide </a:t>
            </a:r>
            <a:fld id="{769171EF-81C0-43B1-9967-509DCBA38FA2}" type="slidenum">
              <a:rPr kumimoji="1" lang="ja-JP" altLang="en-US" smtClean="0">
                <a:latin typeface="+mj-lt"/>
              </a:rPr>
              <a:pPr/>
              <a:t>8</a:t>
            </a:fld>
            <a:endParaRPr kumimoji="1" lang="ja-JP" altLang="en-US" dirty="0">
              <a:latin typeface="+mj-lt"/>
            </a:endParaRPr>
          </a:p>
        </p:txBody>
      </p:sp>
      <p:sp>
        <p:nvSpPr>
          <p:cNvPr id="6" name="テキスト ボックス 5">
            <a:extLst>
              <a:ext uri="{FF2B5EF4-FFF2-40B4-BE49-F238E27FC236}">
                <a16:creationId xmlns:a16="http://schemas.microsoft.com/office/drawing/2014/main" id="{BE5794EC-F717-4488-8723-5D90378A0802}"/>
              </a:ext>
            </a:extLst>
          </p:cNvPr>
          <p:cNvSpPr txBox="1"/>
          <p:nvPr/>
        </p:nvSpPr>
        <p:spPr>
          <a:xfrm>
            <a:off x="1187624" y="5806857"/>
            <a:ext cx="7056784" cy="646331"/>
          </a:xfrm>
          <a:prstGeom prst="rect">
            <a:avLst/>
          </a:prstGeom>
          <a:noFill/>
        </p:spPr>
        <p:txBody>
          <a:bodyPr wrap="square" rtlCol="0">
            <a:spAutoFit/>
          </a:bodyPr>
          <a:lstStyle/>
          <a:p>
            <a:pPr algn="ctr"/>
            <a:r>
              <a:rPr lang="en-US" altLang="ja-JP" b="1" dirty="0">
                <a:latin typeface="+mj-lt"/>
              </a:rPr>
              <a:t>Fig. Transmission failure ratio as a function of the transmission power</a:t>
            </a:r>
            <a:r>
              <a:rPr lang="ja-JP" altLang="en-US" b="1" dirty="0">
                <a:latin typeface="+mj-lt"/>
              </a:rPr>
              <a:t> </a:t>
            </a:r>
            <a:r>
              <a:rPr lang="en-US" altLang="ja-JP" b="1" dirty="0">
                <a:latin typeface="+mj-lt"/>
              </a:rPr>
              <a:t>(IEEE model CM3</a:t>
            </a:r>
            <a:r>
              <a:rPr lang="ja-JP" altLang="en-US" b="1" dirty="0">
                <a:latin typeface="+mj-lt"/>
              </a:rPr>
              <a:t>，</a:t>
            </a:r>
            <a:r>
              <a:rPr lang="en-US" altLang="ja-JP" b="1" dirty="0">
                <a:latin typeface="+mj-lt"/>
              </a:rPr>
              <a:t>RS</a:t>
            </a:r>
            <a:r>
              <a:rPr lang="ja-JP" altLang="en-US" b="1" dirty="0">
                <a:latin typeface="+mj-lt"/>
              </a:rPr>
              <a:t> </a:t>
            </a:r>
            <a:r>
              <a:rPr lang="en-US" altLang="ja-JP" b="1" dirty="0">
                <a:latin typeface="+mj-lt"/>
              </a:rPr>
              <a:t>encoding)</a:t>
            </a:r>
            <a:endParaRPr kumimoji="1" lang="ja-JP" altLang="en-US" b="1" dirty="0">
              <a:latin typeface="+mj-lt"/>
            </a:endParaRPr>
          </a:p>
        </p:txBody>
      </p:sp>
      <p:cxnSp>
        <p:nvCxnSpPr>
          <p:cNvPr id="8" name="直線コネクタ 7">
            <a:extLst>
              <a:ext uri="{FF2B5EF4-FFF2-40B4-BE49-F238E27FC236}">
                <a16:creationId xmlns:a16="http://schemas.microsoft.com/office/drawing/2014/main" id="{AE3E4EA3-AA79-4732-9989-9B3458E6DC74}"/>
              </a:ext>
            </a:extLst>
          </p:cNvPr>
          <p:cNvCxnSpPr>
            <a:cxnSpLocks/>
          </p:cNvCxnSpPr>
          <p:nvPr/>
        </p:nvCxnSpPr>
        <p:spPr>
          <a:xfrm>
            <a:off x="3347864" y="1052736"/>
            <a:ext cx="0" cy="3528392"/>
          </a:xfrm>
          <a:prstGeom prst="line">
            <a:avLst/>
          </a:prstGeom>
          <a:ln w="57150">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44EEC8C8-4F61-0925-A0D3-25635BA10039}"/>
                  </a:ext>
                </a:extLst>
              </p:cNvPr>
              <p:cNvSpPr txBox="1"/>
              <p:nvPr/>
            </p:nvSpPr>
            <p:spPr>
              <a:xfrm>
                <a:off x="467544" y="4968771"/>
                <a:ext cx="2368222" cy="669992"/>
              </a:xfrm>
              <a:prstGeom prst="rect">
                <a:avLst/>
              </a:prstGeom>
              <a:noFill/>
            </p:spPr>
            <p:txBody>
              <a:bodyPr wrap="square" rtlCol="0">
                <a:spAutoFit/>
              </a:bodyPr>
              <a:lstStyle/>
              <a:p>
                <a:pPr marL="285750" indent="-285750">
                  <a:buFont typeface="Wingdings" panose="05000000000000000000" pitchFamily="2" charset="2"/>
                  <a:buChar char="ü"/>
                </a:pPr>
                <a:r>
                  <a:rPr kumimoji="1" lang="en-US" altLang="ja-JP" dirty="0">
                    <a:solidFill>
                      <a:srgbClr val="FF0000"/>
                    </a:solidFill>
                    <a:latin typeface="+mj-lt"/>
                  </a:rPr>
                  <a:t>Red line: </a:t>
                </a:r>
                <a14:m>
                  <m:oMath xmlns:m="http://schemas.openxmlformats.org/officeDocument/2006/math">
                    <m:sSub>
                      <m:sSubPr>
                        <m:ctrlPr>
                          <a:rPr lang="ja-JP" altLang="ja-JP" b="1" i="1">
                            <a:solidFill>
                              <a:srgbClr val="FF0000"/>
                            </a:solidFill>
                            <a:latin typeface="Cambria Math" panose="02040503050406030204" pitchFamily="18" charset="0"/>
                            <a:ea typeface="Cambria Math" panose="02040503050406030204" pitchFamily="18" charset="0"/>
                          </a:rPr>
                        </m:ctrlPr>
                      </m:sSubPr>
                      <m:e>
                        <m:r>
                          <a:rPr lang="en-US" altLang="ja-JP" b="1" i="1">
                            <a:solidFill>
                              <a:srgbClr val="FF0000"/>
                            </a:solidFill>
                            <a:latin typeface="Cambria Math" panose="02040503050406030204" pitchFamily="18" charset="0"/>
                            <a:ea typeface="游明朝" panose="02020400000000000000" pitchFamily="18" charset="-128"/>
                            <a:cs typeface="Times New Roman" panose="02020603050405020304" pitchFamily="18" charset="0"/>
                          </a:rPr>
                          <m:t>𝑮</m:t>
                        </m:r>
                      </m:e>
                      <m:sub>
                        <m:r>
                          <a:rPr lang="en-US" altLang="ja-JP" b="1" i="1">
                            <a:solidFill>
                              <a:srgbClr val="FF0000"/>
                            </a:solidFill>
                            <a:latin typeface="Cambria Math" panose="02040503050406030204" pitchFamily="18" charset="0"/>
                            <a:ea typeface="游明朝" panose="02020400000000000000" pitchFamily="18" charset="-128"/>
                            <a:cs typeface="Times New Roman" panose="02020603050405020304" pitchFamily="18" charset="0"/>
                          </a:rPr>
                          <m:t>𝒍𝒊𝒎</m:t>
                        </m:r>
                      </m:sub>
                    </m:sSub>
                    <m:r>
                      <a:rPr kumimoji="1" lang="en-US" altLang="ja-JP" b="0" i="1" smtClean="0">
                        <a:solidFill>
                          <a:srgbClr val="FF0000"/>
                        </a:solidFill>
                        <a:latin typeface="Cambria Math" panose="02040503050406030204" pitchFamily="18" charset="0"/>
                      </a:rPr>
                      <m:t>=−41.3</m:t>
                    </m:r>
                  </m:oMath>
                </a14:m>
                <a:r>
                  <a:rPr kumimoji="1" lang="en-US" altLang="ja-JP" dirty="0">
                    <a:solidFill>
                      <a:srgbClr val="FF0000"/>
                    </a:solidFill>
                    <a:latin typeface="+mj-lt"/>
                  </a:rPr>
                  <a:t> dBm/MHz</a:t>
                </a:r>
                <a:endParaRPr kumimoji="1" lang="ja-JP" altLang="en-US" dirty="0">
                  <a:solidFill>
                    <a:srgbClr val="FF0000"/>
                  </a:solidFill>
                  <a:latin typeface="+mj-lt"/>
                </a:endParaRPr>
              </a:p>
            </p:txBody>
          </p:sp>
        </mc:Choice>
        <mc:Fallback xmlns="">
          <p:sp>
            <p:nvSpPr>
              <p:cNvPr id="11" name="テキスト ボックス 10">
                <a:extLst>
                  <a:ext uri="{FF2B5EF4-FFF2-40B4-BE49-F238E27FC236}">
                    <a16:creationId xmlns:a16="http://schemas.microsoft.com/office/drawing/2014/main" id="{44EEC8C8-4F61-0925-A0D3-25635BA10039}"/>
                  </a:ext>
                </a:extLst>
              </p:cNvPr>
              <p:cNvSpPr txBox="1">
                <a:spLocks noRot="1" noChangeAspect="1" noMove="1" noResize="1" noEditPoints="1" noAdjustHandles="1" noChangeArrowheads="1" noChangeShapeType="1" noTextEdit="1"/>
              </p:cNvSpPr>
              <p:nvPr/>
            </p:nvSpPr>
            <p:spPr>
              <a:xfrm>
                <a:off x="467544" y="4968771"/>
                <a:ext cx="2368222" cy="669992"/>
              </a:xfrm>
              <a:prstGeom prst="rect">
                <a:avLst/>
              </a:prstGeom>
              <a:blipFill>
                <a:blip r:embed="rId4"/>
                <a:stretch>
                  <a:fillRect l="-1804" t="-4545" b="-10000"/>
                </a:stretch>
              </a:blipFill>
            </p:spPr>
            <p:txBody>
              <a:bodyPr/>
              <a:lstStyle/>
              <a:p>
                <a:r>
                  <a:rPr lang="ja-JP" altLang="en-US">
                    <a:noFill/>
                  </a:rPr>
                  <a:t> </a:t>
                </a:r>
              </a:p>
            </p:txBody>
          </p:sp>
        </mc:Fallback>
      </mc:AlternateContent>
      <p:sp>
        <p:nvSpPr>
          <p:cNvPr id="3" name="フッター プレースホルダー 2">
            <a:extLst>
              <a:ext uri="{FF2B5EF4-FFF2-40B4-BE49-F238E27FC236}">
                <a16:creationId xmlns:a16="http://schemas.microsoft.com/office/drawing/2014/main" id="{F0289A58-1A92-D0F3-3B59-1A19D2587790}"/>
              </a:ext>
            </a:extLst>
          </p:cNvPr>
          <p:cNvSpPr>
            <a:spLocks noGrp="1"/>
          </p:cNvSpPr>
          <p:nvPr>
            <p:ph type="ftr" sz="quarter" idx="3"/>
          </p:nvPr>
        </p:nvSpPr>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5" name="日付プレースホルダー 3">
            <a:extLst>
              <a:ext uri="{FF2B5EF4-FFF2-40B4-BE49-F238E27FC236}">
                <a16:creationId xmlns:a16="http://schemas.microsoft.com/office/drawing/2014/main" id="{21E714BB-3A1A-0C56-6638-316EDD87B0A0}"/>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July 2023</a:t>
            </a:r>
          </a:p>
        </p:txBody>
      </p:sp>
    </p:spTree>
    <p:extLst>
      <p:ext uri="{BB962C8B-B14F-4D97-AF65-F5344CB8AC3E}">
        <p14:creationId xmlns:p14="http://schemas.microsoft.com/office/powerpoint/2010/main" val="3316292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7E591C-E4EB-4300-A27D-777020BB26F9}"/>
              </a:ext>
            </a:extLst>
          </p:cNvPr>
          <p:cNvSpPr>
            <a:spLocks noGrp="1"/>
          </p:cNvSpPr>
          <p:nvPr>
            <p:ph type="title"/>
          </p:nvPr>
        </p:nvSpPr>
        <p:spPr>
          <a:xfrm>
            <a:off x="685800" y="332656"/>
            <a:ext cx="7772400" cy="1066800"/>
          </a:xfrm>
        </p:spPr>
        <p:txBody>
          <a:bodyPr/>
          <a:lstStyle/>
          <a:p>
            <a:r>
              <a:rPr lang="en-US" altLang="ja-JP" sz="3200" dirty="0"/>
              <a:t>4. </a:t>
            </a:r>
            <a:r>
              <a:rPr lang="en-US" altLang="ja-JP" sz="3200"/>
              <a:t>Result </a:t>
            </a:r>
            <a:endParaRPr kumimoji="1" lang="ja-JP" altLang="en-US" sz="3200" dirty="0"/>
          </a:p>
        </p:txBody>
      </p:sp>
      <p:sp>
        <p:nvSpPr>
          <p:cNvPr id="4" name="スライド番号プレースホルダー 3">
            <a:extLst>
              <a:ext uri="{FF2B5EF4-FFF2-40B4-BE49-F238E27FC236}">
                <a16:creationId xmlns:a16="http://schemas.microsoft.com/office/drawing/2014/main" id="{41A9B296-F309-47A5-A954-24C3FE95CA49}"/>
              </a:ext>
            </a:extLst>
          </p:cNvPr>
          <p:cNvSpPr>
            <a:spLocks noGrp="1"/>
          </p:cNvSpPr>
          <p:nvPr>
            <p:ph type="sldNum" sz="quarter" idx="12"/>
          </p:nvPr>
        </p:nvSpPr>
        <p:spPr>
          <a:xfrm>
            <a:off x="4355222" y="6475413"/>
            <a:ext cx="509756" cy="184666"/>
          </a:xfrm>
        </p:spPr>
        <p:txBody>
          <a:bodyPr/>
          <a:lstStyle/>
          <a:p>
            <a:r>
              <a:rPr lang="en-US" altLang="ja-JP" dirty="0">
                <a:latin typeface="+mj-lt"/>
              </a:rPr>
              <a:t>Slide </a:t>
            </a:r>
            <a:fld id="{769171EF-81C0-43B1-9967-509DCBA38FA2}" type="slidenum">
              <a:rPr kumimoji="1" lang="ja-JP" altLang="en-US" smtClean="0">
                <a:latin typeface="+mj-lt"/>
              </a:rPr>
              <a:pPr/>
              <a:t>9</a:t>
            </a:fld>
            <a:endParaRPr kumimoji="1" lang="ja-JP" altLang="en-US" dirty="0">
              <a:latin typeface="+mj-lt"/>
            </a:endParaRPr>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34930E1F-936E-9C22-724B-05C98E1BCEEA}"/>
                  </a:ext>
                </a:extLst>
              </p:cNvPr>
              <p:cNvSpPr txBox="1"/>
              <p:nvPr/>
            </p:nvSpPr>
            <p:spPr>
              <a:xfrm>
                <a:off x="104664" y="1268760"/>
                <a:ext cx="8856984" cy="5016758"/>
              </a:xfrm>
              <a:prstGeom prst="rect">
                <a:avLst/>
              </a:prstGeom>
              <a:noFill/>
            </p:spPr>
            <p:txBody>
              <a:bodyPr wrap="square" rtlCol="0">
                <a:spAutoFit/>
              </a:bodyPr>
              <a:lstStyle/>
              <a:p>
                <a:pPr marL="285750" indent="-285750">
                  <a:buFont typeface="Wingdings" panose="05000000000000000000" pitchFamily="2" charset="2"/>
                  <a:buChar char="p"/>
                </a:pPr>
                <a:r>
                  <a:rPr kumimoji="1" lang="en-US" altLang="ja-JP" sz="2000" dirty="0">
                    <a:latin typeface="+mj-lt"/>
                  </a:rPr>
                  <a:t>The overall tendency was for the performance of the IEEE model CM3 to deteriorate compared to that of the AWGN channel due to the effect of multipath fading</a:t>
                </a:r>
              </a:p>
              <a:p>
                <a:pPr marL="285750" indent="-285750">
                  <a:buFont typeface="Wingdings" panose="05000000000000000000" pitchFamily="2" charset="2"/>
                  <a:buChar char="p"/>
                </a:pPr>
                <a:endParaRPr lang="en-US" altLang="ja-JP" sz="2000" dirty="0">
                  <a:latin typeface="+mj-lt"/>
                </a:endParaRPr>
              </a:p>
              <a:p>
                <a:pPr marL="285750" indent="-285750">
                  <a:buFont typeface="Wingdings" panose="05000000000000000000" pitchFamily="2" charset="2"/>
                  <a:buChar char="p"/>
                </a:pPr>
                <a:r>
                  <a:rPr lang="en-US" altLang="ja-JP" sz="2000" dirty="0">
                    <a:effectLst/>
                    <a:latin typeface="+mj-lt"/>
                    <a:ea typeface="游明朝" panose="02020400000000000000" pitchFamily="18" charset="-128"/>
                    <a:cs typeface="Arial" panose="020B0604020202020204" pitchFamily="34" charset="0"/>
                  </a:rPr>
                  <a:t>When the constraint length of the SOCC increased, the transmission failure ratio improved because the error-correcting capability increased with decreasing </a:t>
                </a:r>
                <a14:m>
                  <m:oMath xmlns:m="http://schemas.openxmlformats.org/officeDocument/2006/math">
                    <m:sSub>
                      <m:sSubPr>
                        <m:ctrlPr>
                          <a:rPr lang="ja-JP" altLang="ja-JP" sz="2000" i="1">
                            <a:effectLst/>
                            <a:latin typeface="Cambria Math" panose="02040503050406030204" pitchFamily="18" charset="0"/>
                            <a:ea typeface="Cambria Math" panose="02040503050406030204" pitchFamily="18" charset="0"/>
                          </a:rPr>
                        </m:ctrlPr>
                      </m:sSubPr>
                      <m:e>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𝑅</m:t>
                        </m:r>
                      </m:e>
                      <m:sub>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𝑆𝑂𝐶𝐶</m:t>
                        </m:r>
                      </m:sub>
                    </m:sSub>
                  </m:oMath>
                </a14:m>
                <a:endParaRPr kumimoji="1" lang="en-US" altLang="ja-JP" sz="2000" dirty="0">
                  <a:latin typeface="+mj-lt"/>
                </a:endParaRPr>
              </a:p>
              <a:p>
                <a:pPr marL="285750" indent="-285750">
                  <a:buFont typeface="Wingdings" panose="05000000000000000000" pitchFamily="2" charset="2"/>
                  <a:buChar char="p"/>
                </a:pPr>
                <a:endParaRPr lang="en-US" altLang="ja-JP" sz="2000" dirty="0">
                  <a:latin typeface="+mj-lt"/>
                </a:endParaRPr>
              </a:p>
              <a:p>
                <a:pPr marL="285750" indent="-285750">
                  <a:buFont typeface="Wingdings" panose="05000000000000000000" pitchFamily="2" charset="2"/>
                  <a:buChar char="p"/>
                </a:pPr>
                <a:r>
                  <a:rPr kumimoji="1" lang="en-US" altLang="ja-JP" sz="2000" dirty="0">
                    <a:latin typeface="+mj-lt"/>
                  </a:rPr>
                  <a:t>On the other hand, the energy efficiency decreased because the number of redundant bits in the PPDU increased</a:t>
                </a:r>
              </a:p>
              <a:p>
                <a:pPr marL="285750" indent="-285750">
                  <a:buFont typeface="Wingdings" panose="05000000000000000000" pitchFamily="2" charset="2"/>
                  <a:buChar char="p"/>
                </a:pPr>
                <a:endParaRPr lang="en-US" altLang="ja-JP" sz="2000" dirty="0">
                  <a:latin typeface="+mj-lt"/>
                </a:endParaRPr>
              </a:p>
              <a:p>
                <a:pPr marL="285750" indent="-285750">
                  <a:buFont typeface="Wingdings" panose="05000000000000000000" pitchFamily="2" charset="2"/>
                  <a:buChar char="p"/>
                </a:pPr>
                <a:r>
                  <a:rPr lang="en-US" altLang="ja-JP" sz="2000" dirty="0">
                    <a:effectLst/>
                    <a:latin typeface="+mj-lt"/>
                    <a:ea typeface="SimSun" panose="02010600030101010101" pitchFamily="2" charset="-122"/>
                    <a:cs typeface="Times New Roman" panose="02020603050405020304" pitchFamily="18" charset="0"/>
                  </a:rPr>
                  <a:t>There was almost no difference between the applications of the concatenated coding of BCH codes and an SOCC and a single SOCC when </a:t>
                </a:r>
                <a14:m>
                  <m:oMath xmlns:m="http://schemas.openxmlformats.org/officeDocument/2006/math">
                    <m:sSub>
                      <m:sSubPr>
                        <m:ctrlPr>
                          <a:rPr lang="ja-JP" altLang="ja-JP" sz="2000" i="1">
                            <a:effectLst/>
                            <a:latin typeface="Cambria Math" panose="02040503050406030204" pitchFamily="18" charset="0"/>
                            <a:ea typeface="Cambria Math" panose="02040503050406030204" pitchFamily="18" charset="0"/>
                          </a:rPr>
                        </m:ctrlPr>
                      </m:sSubPr>
                      <m:e>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𝑅</m:t>
                        </m:r>
                      </m:e>
                      <m:sub>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𝑆𝑂𝐶𝐶</m:t>
                        </m:r>
                      </m:sub>
                    </m:sSub>
                  </m:oMath>
                </a14:m>
                <a:r>
                  <a:rPr lang="en-US" altLang="ja-JP" sz="2000" dirty="0">
                    <a:effectLst/>
                    <a:latin typeface="+mj-lt"/>
                    <a:ea typeface="SimSun" panose="02010600030101010101" pitchFamily="2" charset="-122"/>
                    <a:cs typeface="Times New Roman" panose="02020603050405020304" pitchFamily="18" charset="0"/>
                  </a:rPr>
                  <a:t> = 1/8 or less in the former</a:t>
                </a:r>
              </a:p>
              <a:p>
                <a:pPr marL="285750" indent="-285750">
                  <a:buFont typeface="Wingdings" panose="05000000000000000000" pitchFamily="2" charset="2"/>
                  <a:buChar char="p"/>
                </a:pPr>
                <a:endParaRPr kumimoji="1" lang="en-US" altLang="ja-JP" sz="2000" dirty="0">
                  <a:latin typeface="+mj-lt"/>
                  <a:ea typeface="SimSun" panose="02010600030101010101" pitchFamily="2" charset="-122"/>
                  <a:cs typeface="Times New Roman" panose="02020603050405020304" pitchFamily="18" charset="0"/>
                </a:endParaRPr>
              </a:p>
              <a:p>
                <a:pPr marL="285750" indent="-285750">
                  <a:buFont typeface="Wingdings" panose="05000000000000000000" pitchFamily="2" charset="2"/>
                  <a:buChar char="p"/>
                </a:pPr>
                <a:r>
                  <a:rPr lang="en-US" altLang="ja-JP" sz="2000" dirty="0">
                    <a:latin typeface="+mj-lt"/>
                    <a:ea typeface="SimSun" panose="02010600030101010101" pitchFamily="2" charset="-122"/>
                    <a:cs typeface="Times New Roman" panose="02020603050405020304" pitchFamily="18" charset="0"/>
                  </a:rPr>
                  <a:t>A</a:t>
                </a:r>
                <a:r>
                  <a:rPr lang="en-US" altLang="ja-JP" sz="2000" dirty="0">
                    <a:effectLst/>
                    <a:latin typeface="+mj-lt"/>
                    <a:ea typeface="SimSun" panose="02010600030101010101" pitchFamily="2" charset="-122"/>
                    <a:cs typeface="Times New Roman" panose="02020603050405020304" pitchFamily="18" charset="0"/>
                  </a:rPr>
                  <a:t>n improvement effect was seen even at </a:t>
                </a:r>
                <a14:m>
                  <m:oMath xmlns:m="http://schemas.openxmlformats.org/officeDocument/2006/math">
                    <m:sSub>
                      <m:sSubPr>
                        <m:ctrlPr>
                          <a:rPr lang="ja-JP" altLang="ja-JP" sz="2000" i="1">
                            <a:effectLst/>
                            <a:latin typeface="Cambria Math" panose="02040503050406030204" pitchFamily="18" charset="0"/>
                            <a:ea typeface="Cambria Math" panose="02040503050406030204" pitchFamily="18" charset="0"/>
                          </a:rPr>
                        </m:ctrlPr>
                      </m:sSubPr>
                      <m:e>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𝑅</m:t>
                        </m:r>
                      </m:e>
                      <m:sub>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𝑆𝑂𝐶𝐶</m:t>
                        </m:r>
                      </m:sub>
                    </m:sSub>
                  </m:oMath>
                </a14:m>
                <a:r>
                  <a:rPr lang="en-US" altLang="ja-JP" sz="2000" dirty="0">
                    <a:effectLst/>
                    <a:latin typeface="+mj-lt"/>
                    <a:ea typeface="SimSun" panose="02010600030101010101" pitchFamily="2" charset="-122"/>
                    <a:cs typeface="Times New Roman" panose="02020603050405020304" pitchFamily="18" charset="0"/>
                  </a:rPr>
                  <a:t> = 1/32 in the case of the concatenated coding of RS codes and an SOCC</a:t>
                </a:r>
                <a:endParaRPr kumimoji="1" lang="ja-JP" altLang="en-US" sz="2000" dirty="0">
                  <a:latin typeface="+mj-lt"/>
                </a:endParaRPr>
              </a:p>
            </p:txBody>
          </p:sp>
        </mc:Choice>
        <mc:Fallback xmlns="">
          <p:sp>
            <p:nvSpPr>
              <p:cNvPr id="5" name="テキスト ボックス 4">
                <a:extLst>
                  <a:ext uri="{FF2B5EF4-FFF2-40B4-BE49-F238E27FC236}">
                    <a16:creationId xmlns:a16="http://schemas.microsoft.com/office/drawing/2014/main" id="{34930E1F-936E-9C22-724B-05C98E1BCEEA}"/>
                  </a:ext>
                </a:extLst>
              </p:cNvPr>
              <p:cNvSpPr txBox="1">
                <a:spLocks noRot="1" noChangeAspect="1" noMove="1" noResize="1" noEditPoints="1" noAdjustHandles="1" noChangeArrowheads="1" noChangeShapeType="1" noTextEdit="1"/>
              </p:cNvSpPr>
              <p:nvPr/>
            </p:nvSpPr>
            <p:spPr>
              <a:xfrm>
                <a:off x="104664" y="1268760"/>
                <a:ext cx="8856984" cy="5016758"/>
              </a:xfrm>
              <a:prstGeom prst="rect">
                <a:avLst/>
              </a:prstGeom>
              <a:blipFill>
                <a:blip r:embed="rId3"/>
                <a:stretch>
                  <a:fillRect l="-619" t="-608" r="-138" b="-1215"/>
                </a:stretch>
              </a:blipFill>
            </p:spPr>
            <p:txBody>
              <a:bodyPr/>
              <a:lstStyle/>
              <a:p>
                <a:r>
                  <a:rPr lang="ja-JP" altLang="en-US">
                    <a:noFill/>
                  </a:rPr>
                  <a:t> </a:t>
                </a:r>
              </a:p>
            </p:txBody>
          </p:sp>
        </mc:Fallback>
      </mc:AlternateContent>
      <p:sp>
        <p:nvSpPr>
          <p:cNvPr id="3" name="フッター プレースホルダー 2">
            <a:extLst>
              <a:ext uri="{FF2B5EF4-FFF2-40B4-BE49-F238E27FC236}">
                <a16:creationId xmlns:a16="http://schemas.microsoft.com/office/drawing/2014/main" id="{CE102E3E-EA72-5BEF-3BF2-DBFC58CA9EDA}"/>
              </a:ext>
            </a:extLst>
          </p:cNvPr>
          <p:cNvSpPr>
            <a:spLocks noGrp="1"/>
          </p:cNvSpPr>
          <p:nvPr>
            <p:ph type="ftr" sz="quarter" idx="3"/>
          </p:nvPr>
        </p:nvSpPr>
        <p:spPr/>
        <p:txBody>
          <a:bodyPr/>
          <a:lstStyle/>
          <a:p>
            <a:r>
              <a:rPr lang="en-US" sz="1200" dirty="0" err="1">
                <a:solidFill>
                  <a:srgbClr val="000000"/>
                </a:solidFill>
              </a:rPr>
              <a:t>Kento</a:t>
            </a:r>
            <a:r>
              <a:rPr lang="en-US" sz="1200" dirty="0">
                <a:solidFill>
                  <a:srgbClr val="000000"/>
                </a:solidFill>
              </a:rPr>
              <a:t> </a:t>
            </a:r>
            <a:r>
              <a:rPr lang="en-US" sz="1200" dirty="0" err="1">
                <a:solidFill>
                  <a:srgbClr val="000000"/>
                </a:solidFill>
              </a:rPr>
              <a:t>Takabayashi</a:t>
            </a:r>
            <a:r>
              <a:rPr lang="en-US" sz="1200" dirty="0">
                <a:solidFill>
                  <a:srgbClr val="000000"/>
                </a:solidFill>
              </a:rPr>
              <a:t>(Okayama Pref. Univ.) </a:t>
            </a:r>
          </a:p>
          <a:p>
            <a:r>
              <a:rPr lang="en-US" sz="1200" dirty="0">
                <a:solidFill>
                  <a:srgbClr val="000000"/>
                </a:solidFill>
              </a:rPr>
              <a:t>Ryuji Kohno(YNU/YRP-IAI) </a:t>
            </a:r>
          </a:p>
        </p:txBody>
      </p:sp>
      <p:sp>
        <p:nvSpPr>
          <p:cNvPr id="6" name="日付プレースホルダー 3">
            <a:extLst>
              <a:ext uri="{FF2B5EF4-FFF2-40B4-BE49-F238E27FC236}">
                <a16:creationId xmlns:a16="http://schemas.microsoft.com/office/drawing/2014/main" id="{7171930F-54DD-BAA1-C797-FBD61AE72536}"/>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July 2023</a:t>
            </a:r>
          </a:p>
        </p:txBody>
      </p:sp>
    </p:spTree>
    <p:extLst>
      <p:ext uri="{BB962C8B-B14F-4D97-AF65-F5344CB8AC3E}">
        <p14:creationId xmlns:p14="http://schemas.microsoft.com/office/powerpoint/2010/main" val="214931"/>
      </p:ext>
    </p:extLst>
  </p:cSld>
  <p:clrMapOvr>
    <a:masterClrMapping/>
  </p:clrMapOvr>
</p:sld>
</file>

<file path=ppt/theme/theme1.xml><?xml version="1.0" encoding="utf-8"?>
<a:theme xmlns:a="http://schemas.openxmlformats.org/drawingml/2006/main" name="VLC_Composition_090917">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6602</TotalTime>
  <Words>2156</Words>
  <Application>Microsoft Office PowerPoint</Application>
  <PresentationFormat>画面に合わせる (4:3)</PresentationFormat>
  <Paragraphs>251</Paragraphs>
  <Slides>17</Slides>
  <Notes>15</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17</vt:i4>
      </vt:variant>
    </vt:vector>
  </HeadingPairs>
  <TitlesOfParts>
    <vt:vector size="25" baseType="lpstr">
      <vt:lpstr>游ゴシック</vt:lpstr>
      <vt:lpstr>Arial</vt:lpstr>
      <vt:lpstr>Calibri</vt:lpstr>
      <vt:lpstr>Cambria Math</vt:lpstr>
      <vt:lpstr>Palatino Linotype</vt:lpstr>
      <vt:lpstr>Times New Roman</vt:lpstr>
      <vt:lpstr>Wingdings</vt:lpstr>
      <vt:lpstr>VLC_Composition_090917</vt:lpstr>
      <vt:lpstr>PowerPoint プレゼンテーション</vt:lpstr>
      <vt:lpstr>PowerPoint プレゼンテーション</vt:lpstr>
      <vt:lpstr>1. Motivation and Aim of study</vt:lpstr>
      <vt:lpstr>3. SOCC</vt:lpstr>
      <vt:lpstr>3. Application of SOCCs to IEEE 802.15.6 UWB PHY</vt:lpstr>
      <vt:lpstr>4. Evaluation</vt:lpstr>
      <vt:lpstr>4. Evaluation </vt:lpstr>
      <vt:lpstr>4. Evaluation </vt:lpstr>
      <vt:lpstr>4. Result </vt:lpstr>
      <vt:lpstr>4. Discussion – Single Pulse Option </vt:lpstr>
      <vt:lpstr>5. Conclusion</vt:lpstr>
      <vt:lpstr>Reference</vt:lpstr>
      <vt:lpstr>PowerPoint プレゼンテーション</vt:lpstr>
      <vt:lpstr>2. IEEE 802.15.6 UWB PHY</vt:lpstr>
      <vt:lpstr>2. IEEE 802.15.6 UWB PHY</vt:lpstr>
      <vt:lpstr>2. IEEE 802.15.6 UWB PHY</vt:lpstr>
      <vt:lpstr>2. IEEE 802.15.6 UWB 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kohno</dc:creator>
  <cp:lastModifiedBy>TakabayashiKento</cp:lastModifiedBy>
  <cp:revision>318</cp:revision>
  <dcterms:created xsi:type="dcterms:W3CDTF">2014-03-17T07:14:24Z</dcterms:created>
  <dcterms:modified xsi:type="dcterms:W3CDTF">2023-07-11T13:57:29Z</dcterms:modified>
</cp:coreProperties>
</file>