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6"/>
  </p:notesMasterIdLst>
  <p:sldIdLst>
    <p:sldId id="256" r:id="rId2"/>
    <p:sldId id="322" r:id="rId3"/>
    <p:sldId id="321" r:id="rId4"/>
    <p:sldId id="315" r:id="rId5"/>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5268" autoAdjust="0"/>
  </p:normalViewPr>
  <p:slideViewPr>
    <p:cSldViewPr snapToGrid="0">
      <p:cViewPr varScale="1">
        <p:scale>
          <a:sx n="94" d="100"/>
          <a:sy n="94" d="100"/>
        </p:scale>
        <p:origin x="90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4540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July 2023</a:t>
            </a:r>
          </a:p>
        </p:txBody>
      </p:sp>
      <p:sp>
        <p:nvSpPr>
          <p:cNvPr id="24" name="Google Shape;24;p2"/>
          <p:cNvSpPr txBox="1">
            <a:spLocks noGrp="1"/>
          </p:cNvSpPr>
          <p:nvPr>
            <p:ph type="ftr" idx="11"/>
          </p:nvPr>
        </p:nvSpPr>
        <p:spPr>
          <a:xfrm>
            <a:off x="5486400" y="63992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a:t>
            </a:r>
            <a:r>
              <a:rPr lang="en-US" dirty="0" err="1"/>
              <a:t>Anzai</a:t>
            </a:r>
            <a:r>
              <a:rPr lang="en-US" dirty="0"/>
              <a:t>, Hernandez and Kohno (YRP-IAI, NIT, CWC Oulu, YNU)</a:t>
            </a:r>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July 2023</a:t>
            </a:r>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a:t>
            </a:r>
            <a:r>
              <a:rPr lang="en-US" dirty="0" err="1"/>
              <a:t>Anzai</a:t>
            </a:r>
            <a:r>
              <a:rPr lang="en-US" dirty="0"/>
              <a:t>, Hernandez and Kohno (YRP-IAI, NIT, CWC Oulu, YNU)</a:t>
            </a:r>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July 2023</a:t>
            </a:r>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a:t>
            </a:r>
            <a:r>
              <a:rPr lang="en-US" dirty="0" err="1"/>
              <a:t>Anzai</a:t>
            </a:r>
            <a:r>
              <a:rPr lang="en-US" dirty="0"/>
              <a:t>, Hernandez and Kohno (YRP-IAI, NIT, CWC Oulu, YNU)</a:t>
            </a:r>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July 2023</a:t>
            </a:r>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a:t>
            </a:r>
            <a:r>
              <a:rPr lang="en-US" dirty="0" err="1"/>
              <a:t>Anzai</a:t>
            </a:r>
            <a:r>
              <a:rPr lang="en-US" dirty="0"/>
              <a:t>, Hernandez and Kohno (YRP-IAI, NIT, CWC Oulu, YNU)</a:t>
            </a:r>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July 2023</a:t>
            </a:r>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a:t>
            </a:r>
            <a:r>
              <a:rPr lang="en-US" dirty="0" err="1"/>
              <a:t>Anzai</a:t>
            </a:r>
            <a:r>
              <a:rPr lang="en-US" dirty="0"/>
              <a:t>, Hernandez and Kohno (YRP-IAI, NIT, CWC Oulu, YNU)</a:t>
            </a:r>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July 2023</a:t>
            </a:r>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a:t>
            </a:r>
            <a:r>
              <a:rPr lang="en-US" dirty="0" err="1"/>
              <a:t>Anzai</a:t>
            </a:r>
            <a:r>
              <a:rPr lang="en-US" dirty="0"/>
              <a:t>, Hernandez and Kohno (YRP-IAI, NIT, CWC Oulu, YNU)</a:t>
            </a:r>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July 2023</a:t>
            </a:r>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a:t>
            </a:r>
            <a:r>
              <a:rPr lang="en-US" dirty="0" err="1"/>
              <a:t>Anzai</a:t>
            </a:r>
            <a:r>
              <a:rPr lang="en-US" dirty="0"/>
              <a:t>, Hernandez and Kohno (YRP-IAI, NIT, CWC Oulu, YNU)</a:t>
            </a:r>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July 2023</a:t>
            </a:r>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a:t>
            </a:r>
            <a:r>
              <a:rPr lang="en-US" dirty="0" err="1"/>
              <a:t>Anzai</a:t>
            </a:r>
            <a:r>
              <a:rPr lang="en-US" dirty="0"/>
              <a:t>, Hernandez and Kohno (YRP-IAI, NIT, CWC Oulu, YNU)</a:t>
            </a:r>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3"/>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July 2023</a:t>
            </a:r>
          </a:p>
        </p:txBody>
      </p:sp>
      <p:sp>
        <p:nvSpPr>
          <p:cNvPr id="30" name="Google Shape;30;p3"/>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a:t>
            </a:r>
            <a:r>
              <a:rPr lang="en-US" dirty="0" err="1"/>
              <a:t>Anzai</a:t>
            </a:r>
            <a:r>
              <a:rPr lang="en-US" dirty="0"/>
              <a:t>, Hernandez and Kohno (YRP-IAI, NIT, CWC Oulu, YNU)</a:t>
            </a:r>
          </a:p>
        </p:txBody>
      </p:sp>
      <p:sp>
        <p:nvSpPr>
          <p:cNvPr id="31" name="Google Shape;31;p3"/>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1524452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5" name="Google Shape;15;p1"/>
          <p:cNvSpPr txBox="1">
            <a:spLocks noGrp="1"/>
          </p:cNvSpPr>
          <p:nvPr>
            <p:ph type="dt" idx="10"/>
          </p:nvPr>
        </p:nvSpPr>
        <p:spPr>
          <a:xfrm>
            <a:off x="685800" y="46926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July 2023</a:t>
            </a:r>
            <a:endParaRPr dirty="0"/>
          </a:p>
        </p:txBody>
      </p:sp>
      <p:sp>
        <p:nvSpPr>
          <p:cNvPr id="16" name="Google Shape;16;p1"/>
          <p:cNvSpPr txBox="1">
            <a:spLocks noGrp="1"/>
          </p:cNvSpPr>
          <p:nvPr>
            <p:ph type="ftr" idx="11"/>
          </p:nvPr>
        </p:nvSpPr>
        <p:spPr>
          <a:xfrm>
            <a:off x="5486400" y="63992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Kim, Kobayashi, </a:t>
            </a:r>
            <a:r>
              <a:rPr lang="en-US" dirty="0" err="1"/>
              <a:t>Anzai</a:t>
            </a:r>
            <a:r>
              <a:rPr lang="en-US" dirty="0"/>
              <a:t>, Hernandez and Kohno (YRP-IAI, NIT, CWC Oulu, YNU)</a:t>
            </a:r>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P802.15-23-0387-00-006a</a:t>
            </a:r>
          </a:p>
        </p:txBody>
      </p:sp>
      <p:cxnSp>
        <p:nvCxnSpPr>
          <p:cNvPr id="19" name="Google Shape;19;p1"/>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51" r:id="rId2"/>
    <p:sldLayoutId id="2147483652" r:id="rId3"/>
    <p:sldLayoutId id="2147483653" r:id="rId4"/>
    <p:sldLayoutId id="2147483655" r:id="rId5"/>
    <p:sldLayoutId id="2147483656" r:id="rId6"/>
    <p:sldLayoutId id="2147483657" r:id="rId7"/>
    <p:sldLayoutId id="2147483658" r:id="rId8"/>
    <p:sldLayoutId id="2147483671" r:id="rId9"/>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9.xml"/><Relationship Id="rId5" Type="http://schemas.openxmlformats.org/officeDocument/2006/relationships/image" Target="../media/image4.sv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r>
              <a:rPr lang="en-US" dirty="0"/>
              <a:t>July 2023</a:t>
            </a:r>
          </a:p>
        </p:txBody>
      </p:sp>
      <p:sp>
        <p:nvSpPr>
          <p:cNvPr id="175" name="Google Shape;175;p25"/>
          <p:cNvSpPr txBox="1">
            <a:spLocks noGrp="1"/>
          </p:cNvSpPr>
          <p:nvPr>
            <p:ph type="ftr" idx="11"/>
          </p:nvPr>
        </p:nvSpPr>
        <p:spPr>
          <a:xfrm>
            <a:off x="5486400" y="6475413"/>
            <a:ext cx="3124200" cy="184150"/>
          </a:xfrm>
          <a:prstGeom prst="rect">
            <a:avLst/>
          </a:prstGeom>
          <a:noFill/>
          <a:ln>
            <a:noFill/>
          </a:ln>
        </p:spPr>
        <p:txBody>
          <a:bodyPr spcFirstLastPara="1" wrap="square" lIns="0" tIns="0" rIns="0" bIns="0" anchor="t" anchorCtr="0">
            <a:noAutofit/>
          </a:bodyPr>
          <a:lstStyle/>
          <a:p>
            <a:r>
              <a:rPr lang="en-US" dirty="0"/>
              <a:t>Kim, Kobayashi, </a:t>
            </a:r>
            <a:r>
              <a:rPr lang="en-US" dirty="0" err="1"/>
              <a:t>Anzai</a:t>
            </a:r>
            <a:r>
              <a:rPr lang="en-US" dirty="0"/>
              <a:t>, Hernandez and Kohno (YRP-IAI, NIT, CWC Oulu, YNU)</a:t>
            </a:r>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lvl="0" algn="ctr">
              <a:buClr>
                <a:schemeClr val="dk2"/>
              </a:buClr>
            </a:pPr>
            <a:r>
              <a:rPr lang="en-US" sz="1800" b="1" i="0" u="sng" strike="noStrike" cap="none" dirty="0">
                <a:solidFill>
                  <a:schemeClr val="dk2"/>
                </a:solidFill>
                <a:latin typeface="Times New Roman"/>
                <a:ea typeface="Times New Roman"/>
                <a:cs typeface="Times New Roman"/>
                <a:sym typeface="Times New Roman"/>
              </a:rPr>
              <a:t>Project: </a:t>
            </a:r>
            <a:r>
              <a:rPr lang="en-US" sz="1800" b="1" u="sng" dirty="0">
                <a:solidFill>
                  <a:schemeClr val="dk2"/>
                </a:solidFill>
                <a:latin typeface="Times New Roman"/>
                <a:ea typeface="Times New Roman"/>
                <a:cs typeface="Times New Roman"/>
                <a:sym typeface="Times New Roman"/>
              </a:rPr>
              <a:t>P802.15 Working Group for Wireless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Submission Title: </a:t>
            </a:r>
            <a:r>
              <a:rPr lang="en-US" sz="1600" i="0" u="none" strike="noStrike" cap="none" dirty="0">
                <a:solidFill>
                  <a:schemeClr val="dk2"/>
                </a:solidFill>
                <a:latin typeface="Times New Roman"/>
                <a:ea typeface="Times New Roman"/>
                <a:cs typeface="Times New Roman"/>
                <a:sym typeface="Times New Roman"/>
              </a:rPr>
              <a:t>Proposal of control and data channels unification for 6ma MAC</a:t>
            </a:r>
            <a:endParaRPr lang="en-US"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November </a:t>
            </a:r>
            <a:r>
              <a:rPr lang="en-US" sz="1600" dirty="0">
                <a:solidFill>
                  <a:schemeClr val="dk2"/>
                </a:solidFill>
                <a:latin typeface="Times New Roman"/>
                <a:ea typeface="Times New Roman"/>
                <a:cs typeface="Times New Roman"/>
                <a:sym typeface="Times New Roman"/>
              </a:rPr>
              <a:t>16</a:t>
            </a:r>
            <a:r>
              <a:rPr lang="en-US" sz="1600" b="0" i="0" u="none" strike="noStrike" cap="none" dirty="0">
                <a:solidFill>
                  <a:schemeClr val="dk2"/>
                </a:solidFill>
                <a:latin typeface="Times New Roman"/>
                <a:ea typeface="Times New Roman"/>
                <a:cs typeface="Times New Roman"/>
                <a:sym typeface="Times New Roman"/>
              </a:rPr>
              <a:t>th, 2022 </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Minsoo Kim, Takumi Kobayashi, Daisuke </a:t>
            </a:r>
            <a:r>
              <a:rPr lang="en-US" sz="1600" b="0" i="0" u="none" strike="noStrike" cap="none" dirty="0" err="1">
                <a:solidFill>
                  <a:schemeClr val="dk2"/>
                </a:solidFill>
                <a:latin typeface="Times New Roman"/>
                <a:ea typeface="Times New Roman"/>
                <a:cs typeface="Times New Roman"/>
                <a:sym typeface="Times New Roman"/>
              </a:rPr>
              <a:t>Anzai</a:t>
            </a:r>
            <a:r>
              <a:rPr lang="en-US" sz="1600" b="0" i="0" u="none" strike="noStrike" cap="none" dirty="0">
                <a:solidFill>
                  <a:schemeClr val="dk2"/>
                </a:solidFill>
                <a:latin typeface="Times New Roman"/>
                <a:ea typeface="Times New Roman"/>
                <a:cs typeface="Times New Roman"/>
                <a:sym typeface="Times New Roman"/>
              </a:rPr>
              <a:t>, Marco Hernandez and Ryuji Kohno</a:t>
            </a:r>
            <a:r>
              <a:rPr lang="en-US" sz="1600" b="0" i="0" u="none" strike="noStrike" cap="none" dirty="0">
                <a:solidFill>
                  <a:schemeClr val="dk1"/>
                </a:solidFill>
                <a:latin typeface="Times New Roman"/>
                <a:ea typeface="Times New Roman"/>
                <a:cs typeface="Times New Roman"/>
                <a:sym typeface="Times New Roman"/>
              </a:rPr>
              <a:t> </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YRP-IAI, NIT, CWC Oulu, YNU</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Address: </a:t>
            </a:r>
            <a:r>
              <a:rPr lang="en-US" sz="1600" b="0" i="0" u="none" strike="noStrike" cap="none" dirty="0">
                <a:solidFill>
                  <a:schemeClr val="dk1"/>
                </a:solidFill>
                <a:latin typeface="Times New Roman"/>
                <a:ea typeface="Times New Roman"/>
                <a:cs typeface="Times New Roman"/>
                <a:sym typeface="Times New Roman"/>
              </a:rPr>
              <a:t>3-4 Hikarino-oka, Yokosuka, 239-0847, Japan</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+81 46-847-5439</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Fax:</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+81 46-847-5431</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E-Mail:</a:t>
            </a:r>
            <a:r>
              <a:rPr lang="en-US" sz="1600" b="0" i="0" u="none" strike="noStrike" cap="none" dirty="0">
                <a:solidFill>
                  <a:schemeClr val="dk2"/>
                </a:solidFill>
                <a:latin typeface="Times New Roman"/>
                <a:ea typeface="Times New Roman"/>
                <a:cs typeface="Times New Roman"/>
                <a:sym typeface="Times New Roman"/>
              </a:rPr>
              <a:t>	</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Re:</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the call for technical contributions </a:t>
            </a:r>
            <a:endParaRPr sz="1200" b="0" i="0" u="none" strike="noStrike" cap="none" dirty="0">
              <a:solidFill>
                <a:schemeClr val="dk2"/>
              </a:solidFill>
              <a:latin typeface="Times New Roman"/>
              <a:ea typeface="Times New Roman"/>
              <a:cs typeface="Times New Roman"/>
              <a:sym typeface="Times New Roman"/>
            </a:endParaRPr>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Abstract:</a:t>
            </a:r>
            <a:endParaRPr dirty="0"/>
          </a:p>
          <a:p>
            <a:pPr lvl="0">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the call for technical contributions </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7338E-1497-81A3-67EB-1CFB574E236E}"/>
              </a:ext>
            </a:extLst>
          </p:cNvPr>
          <p:cNvSpPr>
            <a:spLocks noGrp="1"/>
          </p:cNvSpPr>
          <p:nvPr>
            <p:ph type="title"/>
          </p:nvPr>
        </p:nvSpPr>
        <p:spPr/>
        <p:txBody>
          <a:bodyPr/>
          <a:lstStyle/>
          <a:p>
            <a:r>
              <a:rPr lang="en-US" dirty="0"/>
              <a:t>Unifying Control and Data Channels</a:t>
            </a:r>
          </a:p>
        </p:txBody>
      </p:sp>
      <p:sp>
        <p:nvSpPr>
          <p:cNvPr id="4" name="Date Placeholder 3">
            <a:extLst>
              <a:ext uri="{FF2B5EF4-FFF2-40B4-BE49-F238E27FC236}">
                <a16:creationId xmlns:a16="http://schemas.microsoft.com/office/drawing/2014/main" id="{D2146500-8BD9-48CE-1DD8-6E0C740A1DF7}"/>
              </a:ext>
            </a:extLst>
          </p:cNvPr>
          <p:cNvSpPr>
            <a:spLocks noGrp="1"/>
          </p:cNvSpPr>
          <p:nvPr>
            <p:ph type="dt" idx="10"/>
          </p:nvPr>
        </p:nvSpPr>
        <p:spPr/>
        <p:txBody>
          <a:bodyPr/>
          <a:lstStyle/>
          <a:p>
            <a:r>
              <a:rPr lang="en-US" dirty="0"/>
              <a:t>July 2023</a:t>
            </a:r>
          </a:p>
        </p:txBody>
      </p:sp>
      <p:sp>
        <p:nvSpPr>
          <p:cNvPr id="5" name="Footer Placeholder 4">
            <a:extLst>
              <a:ext uri="{FF2B5EF4-FFF2-40B4-BE49-F238E27FC236}">
                <a16:creationId xmlns:a16="http://schemas.microsoft.com/office/drawing/2014/main" id="{D692629A-DB0F-6AE9-F780-8E596DD912C4}"/>
              </a:ext>
            </a:extLst>
          </p:cNvPr>
          <p:cNvSpPr>
            <a:spLocks noGrp="1"/>
          </p:cNvSpPr>
          <p:nvPr>
            <p:ph type="ftr" idx="11"/>
          </p:nvPr>
        </p:nvSpPr>
        <p:spPr>
          <a:xfrm>
            <a:off x="5486400" y="6405244"/>
            <a:ext cx="3124200" cy="184150"/>
          </a:xfrm>
        </p:spPr>
        <p:txBody>
          <a:bodyPr/>
          <a:lstStyle/>
          <a:p>
            <a:r>
              <a:rPr lang="en-US" dirty="0"/>
              <a:t>Kim, Kobayashi, </a:t>
            </a:r>
            <a:r>
              <a:rPr lang="en-US" dirty="0" err="1"/>
              <a:t>Anzai</a:t>
            </a:r>
            <a:r>
              <a:rPr lang="en-US" dirty="0"/>
              <a:t>, Hernandez and Kohno (YRP-IAI, NIT, CWC Oulu, YNU)</a:t>
            </a:r>
          </a:p>
        </p:txBody>
      </p:sp>
      <p:sp>
        <p:nvSpPr>
          <p:cNvPr id="6" name="Slide Number Placeholder 5">
            <a:extLst>
              <a:ext uri="{FF2B5EF4-FFF2-40B4-BE49-F238E27FC236}">
                <a16:creationId xmlns:a16="http://schemas.microsoft.com/office/drawing/2014/main" id="{3DC89BF7-0FC7-F12E-6FE0-F1AEFD10A069}"/>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sp>
        <p:nvSpPr>
          <p:cNvPr id="14" name="Arrow: Down 13" descr="c">
            <a:extLst>
              <a:ext uri="{FF2B5EF4-FFF2-40B4-BE49-F238E27FC236}">
                <a16:creationId xmlns:a16="http://schemas.microsoft.com/office/drawing/2014/main" id="{00131E3D-796B-372B-AF3B-C870A79087E0}"/>
              </a:ext>
            </a:extLst>
          </p:cNvPr>
          <p:cNvSpPr/>
          <p:nvPr/>
        </p:nvSpPr>
        <p:spPr>
          <a:xfrm rot="20091917">
            <a:off x="957684" y="3985564"/>
            <a:ext cx="320047" cy="844495"/>
          </a:xfrm>
          <a:prstGeom prst="downArrow">
            <a:avLst>
              <a:gd name="adj1" fmla="val 25197"/>
              <a:gd name="adj2" fmla="val 53893"/>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US"/>
          </a:p>
        </p:txBody>
      </p:sp>
      <p:sp>
        <p:nvSpPr>
          <p:cNvPr id="15" name="Arrow: Down 14" descr="c">
            <a:extLst>
              <a:ext uri="{FF2B5EF4-FFF2-40B4-BE49-F238E27FC236}">
                <a16:creationId xmlns:a16="http://schemas.microsoft.com/office/drawing/2014/main" id="{BF111408-1E26-DB28-2745-6B4FE4DEFE47}"/>
              </a:ext>
            </a:extLst>
          </p:cNvPr>
          <p:cNvSpPr/>
          <p:nvPr/>
        </p:nvSpPr>
        <p:spPr>
          <a:xfrm rot="1873254">
            <a:off x="7298797" y="3988295"/>
            <a:ext cx="396462" cy="915895"/>
          </a:xfrm>
          <a:prstGeom prst="downArrow">
            <a:avLst>
              <a:gd name="adj1" fmla="val 19752"/>
              <a:gd name="adj2" fmla="val 33159"/>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US"/>
          </a:p>
        </p:txBody>
      </p:sp>
      <p:cxnSp>
        <p:nvCxnSpPr>
          <p:cNvPr id="17" name="Straight Connector 16">
            <a:extLst>
              <a:ext uri="{FF2B5EF4-FFF2-40B4-BE49-F238E27FC236}">
                <a16:creationId xmlns:a16="http://schemas.microsoft.com/office/drawing/2014/main" id="{D353D32A-31D5-CE44-5554-C259D7683D80}"/>
              </a:ext>
            </a:extLst>
          </p:cNvPr>
          <p:cNvCxnSpPr>
            <a:cxnSpLocks/>
          </p:cNvCxnSpPr>
          <p:nvPr/>
        </p:nvCxnSpPr>
        <p:spPr>
          <a:xfrm>
            <a:off x="503406" y="5069840"/>
            <a:ext cx="8107194" cy="0"/>
          </a:xfrm>
          <a:prstGeom prst="line">
            <a:avLst/>
          </a:prstGeom>
          <a:ln w="28575">
            <a:headEnd type="none"/>
            <a:tailEnd type="triangle" w="lg" len="lg"/>
          </a:ln>
        </p:spPr>
        <p:style>
          <a:lnRef idx="1">
            <a:schemeClr val="dk1"/>
          </a:lnRef>
          <a:fillRef idx="0">
            <a:schemeClr val="dk1"/>
          </a:fillRef>
          <a:effectRef idx="0">
            <a:schemeClr val="dk1"/>
          </a:effectRef>
          <a:fontRef idx="minor">
            <a:schemeClr val="tx1"/>
          </a:fontRef>
        </p:style>
      </p:cxnSp>
      <p:grpSp>
        <p:nvGrpSpPr>
          <p:cNvPr id="20" name="Group 19">
            <a:extLst>
              <a:ext uri="{FF2B5EF4-FFF2-40B4-BE49-F238E27FC236}">
                <a16:creationId xmlns:a16="http://schemas.microsoft.com/office/drawing/2014/main" id="{324660AC-57D7-B749-D99F-8D1A8F422820}"/>
              </a:ext>
            </a:extLst>
          </p:cNvPr>
          <p:cNvGrpSpPr/>
          <p:nvPr/>
        </p:nvGrpSpPr>
        <p:grpSpPr>
          <a:xfrm>
            <a:off x="202989" y="2051515"/>
            <a:ext cx="4348480" cy="1734200"/>
            <a:chOff x="325120" y="1714810"/>
            <a:chExt cx="4348480" cy="1734200"/>
          </a:xfrm>
        </p:grpSpPr>
        <p:pic>
          <p:nvPicPr>
            <p:cNvPr id="12" name="Graphic 1">
              <a:extLst>
                <a:ext uri="{FF2B5EF4-FFF2-40B4-BE49-F238E27FC236}">
                  <a16:creationId xmlns:a16="http://schemas.microsoft.com/office/drawing/2014/main" id="{6894B83A-EAD9-F685-FF5A-3A968785382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23937" y="1793753"/>
              <a:ext cx="3950846" cy="1576314"/>
            </a:xfrm>
            <a:prstGeom prst="rect">
              <a:avLst/>
            </a:prstGeom>
          </p:spPr>
        </p:pic>
        <p:sp>
          <p:nvSpPr>
            <p:cNvPr id="18" name="Rectangle 17">
              <a:extLst>
                <a:ext uri="{FF2B5EF4-FFF2-40B4-BE49-F238E27FC236}">
                  <a16:creationId xmlns:a16="http://schemas.microsoft.com/office/drawing/2014/main" id="{064B1B66-55E7-46B6-D19F-F10205BA2ED6}"/>
                </a:ext>
              </a:extLst>
            </p:cNvPr>
            <p:cNvSpPr/>
            <p:nvPr/>
          </p:nvSpPr>
          <p:spPr>
            <a:xfrm>
              <a:off x="325120" y="1714810"/>
              <a:ext cx="4348480" cy="17342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D3C43BFB-67C4-BCBD-D54E-CFE6A37C1E1C}"/>
              </a:ext>
            </a:extLst>
          </p:cNvPr>
          <p:cNvGrpSpPr/>
          <p:nvPr/>
        </p:nvGrpSpPr>
        <p:grpSpPr>
          <a:xfrm>
            <a:off x="4673600" y="2051515"/>
            <a:ext cx="4348480" cy="1734200"/>
            <a:chOff x="4775200" y="1677020"/>
            <a:chExt cx="4348480" cy="1734200"/>
          </a:xfrm>
        </p:grpSpPr>
        <p:pic>
          <p:nvPicPr>
            <p:cNvPr id="13" name="Graphic 5">
              <a:extLst>
                <a:ext uri="{FF2B5EF4-FFF2-40B4-BE49-F238E27FC236}">
                  <a16:creationId xmlns:a16="http://schemas.microsoft.com/office/drawing/2014/main" id="{2A7BEE9E-AE62-C326-ADB3-856FEA5DDC1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5019462" y="1724944"/>
              <a:ext cx="3859957" cy="1638352"/>
            </a:xfrm>
            <a:prstGeom prst="rect">
              <a:avLst/>
            </a:prstGeom>
          </p:spPr>
        </p:pic>
        <p:sp>
          <p:nvSpPr>
            <p:cNvPr id="19" name="Rectangle 18">
              <a:extLst>
                <a:ext uri="{FF2B5EF4-FFF2-40B4-BE49-F238E27FC236}">
                  <a16:creationId xmlns:a16="http://schemas.microsoft.com/office/drawing/2014/main" id="{1FA50389-0FDA-28F0-4D4B-198B59D6DD05}"/>
                </a:ext>
              </a:extLst>
            </p:cNvPr>
            <p:cNvSpPr/>
            <p:nvPr/>
          </p:nvSpPr>
          <p:spPr>
            <a:xfrm>
              <a:off x="4775200" y="1677020"/>
              <a:ext cx="4348480" cy="17342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TextBox 21">
            <a:extLst>
              <a:ext uri="{FF2B5EF4-FFF2-40B4-BE49-F238E27FC236}">
                <a16:creationId xmlns:a16="http://schemas.microsoft.com/office/drawing/2014/main" id="{5A0C44C6-5148-2F39-FC2E-310F69BCA568}"/>
              </a:ext>
            </a:extLst>
          </p:cNvPr>
          <p:cNvSpPr txBox="1"/>
          <p:nvPr/>
        </p:nvSpPr>
        <p:spPr>
          <a:xfrm>
            <a:off x="202989" y="1753898"/>
            <a:ext cx="1478290" cy="307777"/>
          </a:xfrm>
          <a:prstGeom prst="rect">
            <a:avLst/>
          </a:prstGeom>
          <a:noFill/>
        </p:spPr>
        <p:txBody>
          <a:bodyPr wrap="none" rtlCol="0">
            <a:spAutoFit/>
          </a:bodyPr>
          <a:lstStyle/>
          <a:p>
            <a:r>
              <a:rPr lang="en-US" dirty="0"/>
              <a:t>Control Channel</a:t>
            </a:r>
          </a:p>
        </p:txBody>
      </p:sp>
      <p:sp>
        <p:nvSpPr>
          <p:cNvPr id="23" name="TextBox 22">
            <a:extLst>
              <a:ext uri="{FF2B5EF4-FFF2-40B4-BE49-F238E27FC236}">
                <a16:creationId xmlns:a16="http://schemas.microsoft.com/office/drawing/2014/main" id="{2A48E7FD-DC4A-C534-6474-49CE8FA96790}"/>
              </a:ext>
            </a:extLst>
          </p:cNvPr>
          <p:cNvSpPr txBox="1"/>
          <p:nvPr/>
        </p:nvSpPr>
        <p:spPr>
          <a:xfrm>
            <a:off x="4564372" y="1776735"/>
            <a:ext cx="1279517" cy="307777"/>
          </a:xfrm>
          <a:prstGeom prst="rect">
            <a:avLst/>
          </a:prstGeom>
          <a:noFill/>
        </p:spPr>
        <p:txBody>
          <a:bodyPr wrap="none" rtlCol="0">
            <a:spAutoFit/>
          </a:bodyPr>
          <a:lstStyle/>
          <a:p>
            <a:r>
              <a:rPr lang="en-US" dirty="0"/>
              <a:t>Data Channel</a:t>
            </a:r>
          </a:p>
        </p:txBody>
      </p:sp>
      <p:cxnSp>
        <p:nvCxnSpPr>
          <p:cNvPr id="26" name="Straight Connector 25">
            <a:extLst>
              <a:ext uri="{FF2B5EF4-FFF2-40B4-BE49-F238E27FC236}">
                <a16:creationId xmlns:a16="http://schemas.microsoft.com/office/drawing/2014/main" id="{308B6280-3890-60D8-EB34-D5435F717678}"/>
              </a:ext>
            </a:extLst>
          </p:cNvPr>
          <p:cNvCxnSpPr>
            <a:cxnSpLocks/>
          </p:cNvCxnSpPr>
          <p:nvPr/>
        </p:nvCxnSpPr>
        <p:spPr>
          <a:xfrm flipV="1">
            <a:off x="903332" y="4602480"/>
            <a:ext cx="0" cy="1544320"/>
          </a:xfrm>
          <a:prstGeom prst="line">
            <a:avLst/>
          </a:prstGeom>
          <a:ln w="28575"/>
        </p:spPr>
        <p:style>
          <a:lnRef idx="1">
            <a:schemeClr val="dk1"/>
          </a:lnRef>
          <a:fillRef idx="0">
            <a:schemeClr val="dk1"/>
          </a:fillRef>
          <a:effectRef idx="0">
            <a:schemeClr val="dk1"/>
          </a:effectRef>
          <a:fontRef idx="minor">
            <a:schemeClr val="tx1"/>
          </a:fontRef>
        </p:style>
      </p:cxnSp>
      <p:cxnSp>
        <p:nvCxnSpPr>
          <p:cNvPr id="28" name="Straight Connector 27">
            <a:extLst>
              <a:ext uri="{FF2B5EF4-FFF2-40B4-BE49-F238E27FC236}">
                <a16:creationId xmlns:a16="http://schemas.microsoft.com/office/drawing/2014/main" id="{AE6241A8-783C-2C49-E232-12E865A8D6C5}"/>
              </a:ext>
            </a:extLst>
          </p:cNvPr>
          <p:cNvCxnSpPr>
            <a:cxnSpLocks/>
          </p:cNvCxnSpPr>
          <p:nvPr/>
        </p:nvCxnSpPr>
        <p:spPr>
          <a:xfrm flipV="1">
            <a:off x="2458509" y="4602480"/>
            <a:ext cx="0" cy="934720"/>
          </a:xfrm>
          <a:prstGeom prst="line">
            <a:avLst/>
          </a:prstGeom>
          <a:ln w="28575"/>
        </p:spPr>
        <p:style>
          <a:lnRef idx="1">
            <a:schemeClr val="dk1"/>
          </a:lnRef>
          <a:fillRef idx="0">
            <a:schemeClr val="dk1"/>
          </a:fillRef>
          <a:effectRef idx="0">
            <a:schemeClr val="dk1"/>
          </a:effectRef>
          <a:fontRef idx="minor">
            <a:schemeClr val="tx1"/>
          </a:fontRef>
        </p:style>
      </p:cxnSp>
      <p:cxnSp>
        <p:nvCxnSpPr>
          <p:cNvPr id="29" name="Straight Connector 28">
            <a:extLst>
              <a:ext uri="{FF2B5EF4-FFF2-40B4-BE49-F238E27FC236}">
                <a16:creationId xmlns:a16="http://schemas.microsoft.com/office/drawing/2014/main" id="{BFA58940-4C95-1288-FD7C-2039E80FFFF6}"/>
              </a:ext>
            </a:extLst>
          </p:cNvPr>
          <p:cNvCxnSpPr>
            <a:cxnSpLocks/>
          </p:cNvCxnSpPr>
          <p:nvPr/>
        </p:nvCxnSpPr>
        <p:spPr>
          <a:xfrm flipV="1">
            <a:off x="7630160" y="4602480"/>
            <a:ext cx="0" cy="1544320"/>
          </a:xfrm>
          <a:prstGeom prst="line">
            <a:avLst/>
          </a:prstGeom>
          <a:ln w="28575"/>
        </p:spPr>
        <p:style>
          <a:lnRef idx="1">
            <a:schemeClr val="dk1"/>
          </a:lnRef>
          <a:fillRef idx="0">
            <a:schemeClr val="dk1"/>
          </a:fillRef>
          <a:effectRef idx="0">
            <a:schemeClr val="dk1"/>
          </a:effectRef>
          <a:fontRef idx="minor">
            <a:schemeClr val="tx1"/>
          </a:fontRef>
        </p:style>
      </p:cxnSp>
      <p:sp>
        <p:nvSpPr>
          <p:cNvPr id="31" name="TextBox 30">
            <a:extLst>
              <a:ext uri="{FF2B5EF4-FFF2-40B4-BE49-F238E27FC236}">
                <a16:creationId xmlns:a16="http://schemas.microsoft.com/office/drawing/2014/main" id="{A2F14A1F-592D-5133-6F8E-CE0D0BF82B46}"/>
              </a:ext>
            </a:extLst>
          </p:cNvPr>
          <p:cNvSpPr txBox="1"/>
          <p:nvPr/>
        </p:nvSpPr>
        <p:spPr>
          <a:xfrm>
            <a:off x="7928518" y="5230471"/>
            <a:ext cx="950901" cy="307777"/>
          </a:xfrm>
          <a:prstGeom prst="rect">
            <a:avLst/>
          </a:prstGeom>
          <a:noFill/>
        </p:spPr>
        <p:txBody>
          <a:bodyPr wrap="none" rtlCol="0">
            <a:spAutoFit/>
          </a:bodyPr>
          <a:lstStyle/>
          <a:p>
            <a:r>
              <a:rPr lang="en-US" dirty="0"/>
              <a:t>Time axis</a:t>
            </a:r>
          </a:p>
        </p:txBody>
      </p:sp>
      <p:sp>
        <p:nvSpPr>
          <p:cNvPr id="32" name="TextBox 31">
            <a:extLst>
              <a:ext uri="{FF2B5EF4-FFF2-40B4-BE49-F238E27FC236}">
                <a16:creationId xmlns:a16="http://schemas.microsoft.com/office/drawing/2014/main" id="{51BD2734-524F-E2F2-E99E-31298F679331}"/>
              </a:ext>
            </a:extLst>
          </p:cNvPr>
          <p:cNvSpPr txBox="1"/>
          <p:nvPr/>
        </p:nvSpPr>
        <p:spPr>
          <a:xfrm>
            <a:off x="1025010" y="5348913"/>
            <a:ext cx="1447832" cy="523220"/>
          </a:xfrm>
          <a:prstGeom prst="rect">
            <a:avLst/>
          </a:prstGeom>
          <a:noFill/>
        </p:spPr>
        <p:txBody>
          <a:bodyPr wrap="none" rtlCol="0">
            <a:spAutoFit/>
          </a:bodyPr>
          <a:lstStyle/>
          <a:p>
            <a:r>
              <a:rPr lang="en-US" dirty="0"/>
              <a:t>Time period</a:t>
            </a:r>
            <a:br>
              <a:rPr lang="en-US" dirty="0"/>
            </a:br>
            <a:r>
              <a:rPr lang="en-US" dirty="0"/>
              <a:t>for C2C frames</a:t>
            </a:r>
          </a:p>
        </p:txBody>
      </p:sp>
      <p:sp>
        <p:nvSpPr>
          <p:cNvPr id="33" name="TextBox 32">
            <a:extLst>
              <a:ext uri="{FF2B5EF4-FFF2-40B4-BE49-F238E27FC236}">
                <a16:creationId xmlns:a16="http://schemas.microsoft.com/office/drawing/2014/main" id="{90B46C43-423F-F179-D8E6-B52DC67DFAC9}"/>
              </a:ext>
            </a:extLst>
          </p:cNvPr>
          <p:cNvSpPr txBox="1"/>
          <p:nvPr/>
        </p:nvSpPr>
        <p:spPr>
          <a:xfrm>
            <a:off x="3639917" y="5348913"/>
            <a:ext cx="2759089" cy="523220"/>
          </a:xfrm>
          <a:prstGeom prst="rect">
            <a:avLst/>
          </a:prstGeom>
          <a:noFill/>
        </p:spPr>
        <p:txBody>
          <a:bodyPr wrap="none" rtlCol="0">
            <a:spAutoFit/>
          </a:bodyPr>
          <a:lstStyle/>
          <a:p>
            <a:r>
              <a:rPr lang="en-US" dirty="0"/>
              <a:t>Time period</a:t>
            </a:r>
            <a:br>
              <a:rPr lang="en-US" dirty="0"/>
            </a:br>
            <a:r>
              <a:rPr lang="en-US" dirty="0"/>
              <a:t>for Coordinator-to-Nodes frames</a:t>
            </a:r>
          </a:p>
        </p:txBody>
      </p:sp>
      <p:cxnSp>
        <p:nvCxnSpPr>
          <p:cNvPr id="37" name="Straight Arrow Connector 36">
            <a:extLst>
              <a:ext uri="{FF2B5EF4-FFF2-40B4-BE49-F238E27FC236}">
                <a16:creationId xmlns:a16="http://schemas.microsoft.com/office/drawing/2014/main" id="{5318AE73-827A-D3A3-26E4-495F68AD936D}"/>
              </a:ext>
            </a:extLst>
          </p:cNvPr>
          <p:cNvCxnSpPr>
            <a:cxnSpLocks/>
          </p:cNvCxnSpPr>
          <p:nvPr/>
        </p:nvCxnSpPr>
        <p:spPr>
          <a:xfrm>
            <a:off x="903332" y="5301591"/>
            <a:ext cx="1555177" cy="0"/>
          </a:xfrm>
          <a:prstGeom prst="straightConnector1">
            <a:avLst/>
          </a:prstGeom>
          <a:ln w="22225">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D1F5287D-95DD-0C14-CE26-E9D23448897A}"/>
              </a:ext>
            </a:extLst>
          </p:cNvPr>
          <p:cNvCxnSpPr>
            <a:cxnSpLocks/>
          </p:cNvCxnSpPr>
          <p:nvPr/>
        </p:nvCxnSpPr>
        <p:spPr>
          <a:xfrm>
            <a:off x="2472842" y="5301591"/>
            <a:ext cx="5157318" cy="0"/>
          </a:xfrm>
          <a:prstGeom prst="straightConnector1">
            <a:avLst/>
          </a:prstGeom>
          <a:ln w="22225">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4968B263-BDF3-D21A-47A2-439D5F06B16C}"/>
              </a:ext>
            </a:extLst>
          </p:cNvPr>
          <p:cNvCxnSpPr>
            <a:cxnSpLocks/>
          </p:cNvCxnSpPr>
          <p:nvPr/>
        </p:nvCxnSpPr>
        <p:spPr>
          <a:xfrm>
            <a:off x="903332" y="6002631"/>
            <a:ext cx="6726828" cy="0"/>
          </a:xfrm>
          <a:prstGeom prst="straightConnector1">
            <a:avLst/>
          </a:prstGeom>
          <a:ln w="22225">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DD69883C-96F6-7310-CA93-0BC5A7D16B0A}"/>
              </a:ext>
            </a:extLst>
          </p:cNvPr>
          <p:cNvSpPr txBox="1"/>
          <p:nvPr/>
        </p:nvSpPr>
        <p:spPr>
          <a:xfrm>
            <a:off x="3436524" y="6037137"/>
            <a:ext cx="1119217" cy="307777"/>
          </a:xfrm>
          <a:prstGeom prst="rect">
            <a:avLst/>
          </a:prstGeom>
          <a:noFill/>
        </p:spPr>
        <p:txBody>
          <a:bodyPr wrap="none" rtlCol="0">
            <a:spAutoFit/>
          </a:bodyPr>
          <a:lstStyle/>
          <a:p>
            <a:r>
              <a:rPr lang="en-US" dirty="0"/>
              <a:t>Superframe</a:t>
            </a:r>
          </a:p>
        </p:txBody>
      </p:sp>
      <p:sp>
        <p:nvSpPr>
          <p:cNvPr id="48" name="Text Placeholder 2">
            <a:extLst>
              <a:ext uri="{FF2B5EF4-FFF2-40B4-BE49-F238E27FC236}">
                <a16:creationId xmlns:a16="http://schemas.microsoft.com/office/drawing/2014/main" id="{C45DA3E1-BB3F-4B80-F0B0-C040201E4B3A}"/>
              </a:ext>
            </a:extLst>
          </p:cNvPr>
          <p:cNvSpPr>
            <a:spLocks noGrp="1"/>
          </p:cNvSpPr>
          <p:nvPr>
            <p:ph type="body" idx="1"/>
          </p:nvPr>
        </p:nvSpPr>
        <p:spPr>
          <a:xfrm>
            <a:off x="1274068" y="3704234"/>
            <a:ext cx="6375624" cy="758195"/>
          </a:xfrm>
        </p:spPr>
        <p:txBody>
          <a:bodyPr/>
          <a:lstStyle/>
          <a:p>
            <a:pPr marL="25400" indent="0">
              <a:spcBef>
                <a:spcPts val="0"/>
              </a:spcBef>
              <a:buNone/>
            </a:pPr>
            <a:r>
              <a:rPr lang="en-US" sz="1600" dirty="0">
                <a:latin typeface="+mn-lt"/>
              </a:rPr>
              <a:t>Frames for both Control Channel and Data Channels are accommodated into one single channel.</a:t>
            </a:r>
            <a:br>
              <a:rPr lang="en-US" sz="1600" dirty="0">
                <a:latin typeface="+mn-lt"/>
              </a:rPr>
            </a:br>
            <a:r>
              <a:rPr lang="en-US" sz="1600" dirty="0">
                <a:latin typeface="+mn-lt"/>
              </a:rPr>
              <a:t>The time axis is divided into separate time periods for each frame types.</a:t>
            </a:r>
          </a:p>
        </p:txBody>
      </p:sp>
    </p:spTree>
    <p:extLst>
      <p:ext uri="{BB962C8B-B14F-4D97-AF65-F5344CB8AC3E}">
        <p14:creationId xmlns:p14="http://schemas.microsoft.com/office/powerpoint/2010/main" val="2296752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7338E-1497-81A3-67EB-1CFB574E236E}"/>
              </a:ext>
            </a:extLst>
          </p:cNvPr>
          <p:cNvSpPr>
            <a:spLocks noGrp="1"/>
          </p:cNvSpPr>
          <p:nvPr>
            <p:ph type="title"/>
          </p:nvPr>
        </p:nvSpPr>
        <p:spPr/>
        <p:txBody>
          <a:bodyPr/>
          <a:lstStyle/>
          <a:p>
            <a:r>
              <a:rPr lang="en-US" dirty="0"/>
              <a:t>Channel usage strategy</a:t>
            </a:r>
          </a:p>
        </p:txBody>
      </p:sp>
      <p:sp>
        <p:nvSpPr>
          <p:cNvPr id="3" name="Text Placeholder 2">
            <a:extLst>
              <a:ext uri="{FF2B5EF4-FFF2-40B4-BE49-F238E27FC236}">
                <a16:creationId xmlns:a16="http://schemas.microsoft.com/office/drawing/2014/main" id="{F9ED226B-D20C-E84C-1EF4-FE6145823FB1}"/>
              </a:ext>
            </a:extLst>
          </p:cNvPr>
          <p:cNvSpPr>
            <a:spLocks noGrp="1"/>
          </p:cNvSpPr>
          <p:nvPr>
            <p:ph type="body" idx="1"/>
          </p:nvPr>
        </p:nvSpPr>
        <p:spPr>
          <a:xfrm>
            <a:off x="685800" y="5635302"/>
            <a:ext cx="8072120" cy="758195"/>
          </a:xfrm>
        </p:spPr>
        <p:txBody>
          <a:bodyPr/>
          <a:lstStyle/>
          <a:p>
            <a:pPr>
              <a:spcBef>
                <a:spcPts val="0"/>
              </a:spcBef>
            </a:pPr>
            <a:r>
              <a:rPr lang="en-US" sz="2000" dirty="0">
                <a:latin typeface="+mn-lt"/>
              </a:rPr>
              <a:t>All channels carry both Coordinator-to-Coordinator Frames</a:t>
            </a:r>
            <a:br>
              <a:rPr lang="en-US" sz="2000" dirty="0">
                <a:latin typeface="+mn-lt"/>
              </a:rPr>
            </a:br>
            <a:r>
              <a:rPr lang="en-US" sz="2000" dirty="0">
                <a:latin typeface="+mn-lt"/>
              </a:rPr>
              <a:t>and Coordinator-to-Node Frames.</a:t>
            </a:r>
          </a:p>
        </p:txBody>
      </p:sp>
      <p:sp>
        <p:nvSpPr>
          <p:cNvPr id="4" name="Date Placeholder 3">
            <a:extLst>
              <a:ext uri="{FF2B5EF4-FFF2-40B4-BE49-F238E27FC236}">
                <a16:creationId xmlns:a16="http://schemas.microsoft.com/office/drawing/2014/main" id="{D2146500-8BD9-48CE-1DD8-6E0C740A1DF7}"/>
              </a:ext>
            </a:extLst>
          </p:cNvPr>
          <p:cNvSpPr>
            <a:spLocks noGrp="1"/>
          </p:cNvSpPr>
          <p:nvPr>
            <p:ph type="dt" idx="10"/>
          </p:nvPr>
        </p:nvSpPr>
        <p:spPr/>
        <p:txBody>
          <a:bodyPr/>
          <a:lstStyle/>
          <a:p>
            <a:r>
              <a:rPr lang="en-US" dirty="0"/>
              <a:t>July 2023</a:t>
            </a:r>
          </a:p>
        </p:txBody>
      </p:sp>
      <p:sp>
        <p:nvSpPr>
          <p:cNvPr id="5" name="Footer Placeholder 4">
            <a:extLst>
              <a:ext uri="{FF2B5EF4-FFF2-40B4-BE49-F238E27FC236}">
                <a16:creationId xmlns:a16="http://schemas.microsoft.com/office/drawing/2014/main" id="{D692629A-DB0F-6AE9-F780-8E596DD912C4}"/>
              </a:ext>
            </a:extLst>
          </p:cNvPr>
          <p:cNvSpPr>
            <a:spLocks noGrp="1"/>
          </p:cNvSpPr>
          <p:nvPr>
            <p:ph type="ftr" idx="11"/>
          </p:nvPr>
        </p:nvSpPr>
        <p:spPr>
          <a:xfrm>
            <a:off x="5486400" y="6383338"/>
            <a:ext cx="3124200" cy="184150"/>
          </a:xfrm>
        </p:spPr>
        <p:txBody>
          <a:bodyPr/>
          <a:lstStyle/>
          <a:p>
            <a:r>
              <a:rPr lang="en-US" dirty="0"/>
              <a:t>Kim, Kobayashi, </a:t>
            </a:r>
            <a:r>
              <a:rPr lang="en-US" dirty="0" err="1"/>
              <a:t>Anzai</a:t>
            </a:r>
            <a:r>
              <a:rPr lang="en-US" dirty="0"/>
              <a:t>, Hernandez and Kohno (YRP-IAI, NIT, CWC Oulu, YNU)</a:t>
            </a:r>
          </a:p>
        </p:txBody>
      </p:sp>
      <p:sp>
        <p:nvSpPr>
          <p:cNvPr id="6" name="Slide Number Placeholder 5">
            <a:extLst>
              <a:ext uri="{FF2B5EF4-FFF2-40B4-BE49-F238E27FC236}">
                <a16:creationId xmlns:a16="http://schemas.microsoft.com/office/drawing/2014/main" id="{3DC89BF7-0FC7-F12E-6FE0-F1AEFD10A069}"/>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graphicFrame>
        <p:nvGraphicFramePr>
          <p:cNvPr id="7" name="Content Placeholder 5">
            <a:extLst>
              <a:ext uri="{FF2B5EF4-FFF2-40B4-BE49-F238E27FC236}">
                <a16:creationId xmlns:a16="http://schemas.microsoft.com/office/drawing/2014/main" id="{BFD3D558-C987-7ACB-9C2E-2B8C949B21B1}"/>
              </a:ext>
            </a:extLst>
          </p:cNvPr>
          <p:cNvGraphicFramePr>
            <a:graphicFrameLocks/>
          </p:cNvGraphicFramePr>
          <p:nvPr>
            <p:extLst>
              <p:ext uri="{D42A27DB-BD31-4B8C-83A1-F6EECF244321}">
                <p14:modId xmlns:p14="http://schemas.microsoft.com/office/powerpoint/2010/main" val="1553959425"/>
              </p:ext>
            </p:extLst>
          </p:nvPr>
        </p:nvGraphicFramePr>
        <p:xfrm>
          <a:off x="685801" y="2062078"/>
          <a:ext cx="7772399" cy="1444099"/>
        </p:xfrm>
        <a:graphic>
          <a:graphicData uri="http://schemas.openxmlformats.org/drawingml/2006/table">
            <a:tbl>
              <a:tblPr firstRow="1" firstCol="1" bandRow="1">
                <a:tableStyleId>{5940675A-B579-460E-94D1-54222C63F5DA}</a:tableStyleId>
              </a:tblPr>
              <a:tblGrid>
                <a:gridCol w="768793">
                  <a:extLst>
                    <a:ext uri="{9D8B030D-6E8A-4147-A177-3AD203B41FA5}">
                      <a16:colId xmlns:a16="http://schemas.microsoft.com/office/drawing/2014/main" val="1521290653"/>
                    </a:ext>
                  </a:extLst>
                </a:gridCol>
                <a:gridCol w="986014">
                  <a:extLst>
                    <a:ext uri="{9D8B030D-6E8A-4147-A177-3AD203B41FA5}">
                      <a16:colId xmlns:a16="http://schemas.microsoft.com/office/drawing/2014/main" val="4241708084"/>
                    </a:ext>
                  </a:extLst>
                </a:gridCol>
                <a:gridCol w="1140130">
                  <a:extLst>
                    <a:ext uri="{9D8B030D-6E8A-4147-A177-3AD203B41FA5}">
                      <a16:colId xmlns:a16="http://schemas.microsoft.com/office/drawing/2014/main" val="1826506401"/>
                    </a:ext>
                  </a:extLst>
                </a:gridCol>
                <a:gridCol w="1137569">
                  <a:extLst>
                    <a:ext uri="{9D8B030D-6E8A-4147-A177-3AD203B41FA5}">
                      <a16:colId xmlns:a16="http://schemas.microsoft.com/office/drawing/2014/main" val="1189475924"/>
                    </a:ext>
                  </a:extLst>
                </a:gridCol>
                <a:gridCol w="1502189">
                  <a:extLst>
                    <a:ext uri="{9D8B030D-6E8A-4147-A177-3AD203B41FA5}">
                      <a16:colId xmlns:a16="http://schemas.microsoft.com/office/drawing/2014/main" val="3505678578"/>
                    </a:ext>
                  </a:extLst>
                </a:gridCol>
                <a:gridCol w="1204130">
                  <a:extLst>
                    <a:ext uri="{9D8B030D-6E8A-4147-A177-3AD203B41FA5}">
                      <a16:colId xmlns:a16="http://schemas.microsoft.com/office/drawing/2014/main" val="4071166485"/>
                    </a:ext>
                  </a:extLst>
                </a:gridCol>
                <a:gridCol w="1033574">
                  <a:extLst>
                    <a:ext uri="{9D8B030D-6E8A-4147-A177-3AD203B41FA5}">
                      <a16:colId xmlns:a16="http://schemas.microsoft.com/office/drawing/2014/main" val="3366600948"/>
                    </a:ext>
                  </a:extLst>
                </a:gridCol>
              </a:tblGrid>
              <a:tr h="722050">
                <a:tc>
                  <a:txBody>
                    <a:bodyPr/>
                    <a:lstStyle/>
                    <a:p>
                      <a:pPr marL="0" marR="0" algn="ctr">
                        <a:spcBef>
                          <a:spcPts val="0"/>
                        </a:spcBef>
                        <a:spcAft>
                          <a:spcPts val="0"/>
                        </a:spcAft>
                      </a:pPr>
                      <a:r>
                        <a:rPr lang="en-US" sz="1400" b="1" dirty="0">
                          <a:effectLst/>
                        </a:rPr>
                        <a:t>Band group</a:t>
                      </a:r>
                      <a:endParaRPr lang="en-US" sz="14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400" b="1" dirty="0">
                          <a:effectLst/>
                        </a:rPr>
                        <a:t>Channel number</a:t>
                      </a:r>
                      <a:endParaRPr lang="en-US" sz="14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400" b="1" dirty="0">
                          <a:effectLst/>
                        </a:rPr>
                        <a:t>Central frequency (MHz)</a:t>
                      </a:r>
                      <a:endParaRPr lang="en-US" sz="1400" b="1" dirty="0">
                        <a:effectLst/>
                        <a:latin typeface="Times New Roman" panose="02020603050405020304" pitchFamily="18" charset="0"/>
                        <a:ea typeface="Batang" panose="02030600000101010101" pitchFamily="18" charset="-127"/>
                      </a:endParaRPr>
                    </a:p>
                  </a:txBody>
                  <a:tcPr marL="68580" marR="68580" marT="0" marB="0" anchor="ctr">
                    <a:lnR w="12700" cap="flat" cmpd="sng" algn="ctr">
                      <a:solidFill>
                        <a:schemeClr val="tx1"/>
                      </a:solidFill>
                      <a:prstDash val="sysDot"/>
                      <a:round/>
                      <a:headEnd type="none" w="med" len="med"/>
                      <a:tailEnd type="none" w="med" len="med"/>
                    </a:lnR>
                    <a:solidFill>
                      <a:schemeClr val="bg1">
                        <a:lumMod val="75000"/>
                      </a:schemeClr>
                    </a:solidFill>
                  </a:tcPr>
                </a:tc>
                <a:tc>
                  <a:txBody>
                    <a:bodyPr/>
                    <a:lstStyle/>
                    <a:p>
                      <a:pPr marL="0" marR="0" algn="ctr">
                        <a:spcBef>
                          <a:spcPts val="0"/>
                        </a:spcBef>
                        <a:spcAft>
                          <a:spcPts val="0"/>
                        </a:spcAft>
                      </a:pPr>
                      <a:r>
                        <a:rPr lang="en-US" sz="1400" b="1" dirty="0">
                          <a:effectLst/>
                        </a:rPr>
                        <a:t>Bandwidth (MHz)</a:t>
                      </a:r>
                      <a:endParaRPr lang="en-US" sz="1400" b="1" dirty="0">
                        <a:effectLst/>
                        <a:latin typeface="Times New Roman" panose="02020603050405020304" pitchFamily="18" charset="0"/>
                        <a:ea typeface="Batang" panose="02030600000101010101" pitchFamily="18" charset="-127"/>
                      </a:endParaRPr>
                    </a:p>
                  </a:txBody>
                  <a:tcPr marL="68580" marR="68580" marT="0" marB="0" anchor="ctr">
                    <a:lnL w="12700" cap="flat" cmpd="sng" algn="ctr">
                      <a:solidFill>
                        <a:schemeClr val="tx1"/>
                      </a:solidFill>
                      <a:prstDash val="sysDot"/>
                      <a:round/>
                      <a:headEnd type="none" w="med" len="med"/>
                      <a:tailEnd type="none" w="med" len="med"/>
                    </a:lnL>
                    <a:solidFill>
                      <a:schemeClr val="bg1">
                        <a:lumMod val="75000"/>
                      </a:schemeClr>
                    </a:solidFill>
                  </a:tcPr>
                </a:tc>
                <a:tc>
                  <a:txBody>
                    <a:bodyPr/>
                    <a:lstStyle/>
                    <a:p>
                      <a:pPr marL="0" marR="0" algn="ctr">
                        <a:spcBef>
                          <a:spcPts val="0"/>
                        </a:spcBef>
                        <a:spcAft>
                          <a:spcPts val="0"/>
                        </a:spcAft>
                      </a:pPr>
                      <a:r>
                        <a:rPr lang="en-US" sz="1400" b="1" dirty="0">
                          <a:effectLst/>
                        </a:rPr>
                        <a:t>Channel attribute</a:t>
                      </a:r>
                      <a:br>
                        <a:rPr lang="en-US" sz="1400" b="1" dirty="0">
                          <a:effectLst/>
                        </a:rPr>
                      </a:br>
                      <a:r>
                        <a:rPr lang="en-US" sz="1400" b="1" dirty="0">
                          <a:effectLst/>
                        </a:rPr>
                        <a:t>in 802.15.6-2012</a:t>
                      </a:r>
                      <a:endParaRPr lang="en-US" sz="14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gridSpan="2">
                  <a:txBody>
                    <a:bodyPr/>
                    <a:lstStyle/>
                    <a:p>
                      <a:pPr marL="0" marR="0" algn="ctr">
                        <a:spcBef>
                          <a:spcPts val="0"/>
                        </a:spcBef>
                        <a:spcAft>
                          <a:spcPts val="0"/>
                        </a:spcAft>
                      </a:pPr>
                      <a:r>
                        <a:rPr lang="en-US" sz="1400" b="1" dirty="0">
                          <a:effectLst/>
                        </a:rPr>
                        <a:t>Channel attribute</a:t>
                      </a:r>
                      <a:br>
                        <a:rPr lang="en-US" sz="1400" b="1" dirty="0">
                          <a:effectLst/>
                        </a:rPr>
                      </a:br>
                      <a:r>
                        <a:rPr lang="en-US" sz="1400" b="1" dirty="0">
                          <a:effectLst/>
                        </a:rPr>
                        <a:t>for the revision</a:t>
                      </a:r>
                      <a:endParaRPr lang="en-US" sz="14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hMerge="1">
                  <a:txBody>
                    <a:bodyPr/>
                    <a:lstStyle/>
                    <a:p>
                      <a:endParaRPr lang="en-US"/>
                    </a:p>
                  </a:txBody>
                  <a:tcPr/>
                </a:tc>
                <a:extLst>
                  <a:ext uri="{0D108BD9-81ED-4DB2-BD59-A6C34878D82A}">
                    <a16:rowId xmlns:a16="http://schemas.microsoft.com/office/drawing/2014/main" val="2731804553"/>
                  </a:ext>
                </a:extLst>
              </a:tr>
              <a:tr h="240683">
                <a:tc rowSpan="3">
                  <a:txBody>
                    <a:bodyPr/>
                    <a:lstStyle/>
                    <a:p>
                      <a:pPr marL="0" marR="0" algn="ctr">
                        <a:spcBef>
                          <a:spcPts val="0"/>
                        </a:spcBef>
                        <a:spcAft>
                          <a:spcPts val="0"/>
                        </a:spcAft>
                      </a:pPr>
                      <a:r>
                        <a:rPr lang="en-US" sz="1400" dirty="0">
                          <a:effectLst/>
                        </a:rPr>
                        <a:t>Low band</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400" dirty="0">
                          <a:effectLst/>
                        </a:rPr>
                        <a:t>0</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400" dirty="0">
                          <a:effectLst/>
                        </a:rPr>
                        <a:t>3494.4</a:t>
                      </a:r>
                      <a:endParaRPr lang="en-US" sz="1400" dirty="0">
                        <a:effectLst/>
                        <a:latin typeface="Times New Roman" panose="02020603050405020304" pitchFamily="18" charset="0"/>
                        <a:ea typeface="Batang" panose="02030600000101010101" pitchFamily="18" charset="-127"/>
                      </a:endParaRPr>
                    </a:p>
                  </a:txBody>
                  <a:tcPr marL="68580" marR="68580" marT="0" marB="0" anchor="ctr">
                    <a:lnR w="12700" cap="flat" cmpd="sng" algn="ctr">
                      <a:solidFill>
                        <a:schemeClr val="tx1"/>
                      </a:solidFill>
                      <a:prstDash val="sysDot"/>
                      <a:round/>
                      <a:headEnd type="none" w="med" len="med"/>
                      <a:tailEnd type="none" w="med" len="med"/>
                    </a:lnR>
                    <a:solidFill>
                      <a:schemeClr val="bg1">
                        <a:lumMod val="95000"/>
                      </a:schemeClr>
                    </a:solidFill>
                  </a:tcPr>
                </a:tc>
                <a:tc>
                  <a:txBody>
                    <a:bodyPr/>
                    <a:lstStyle/>
                    <a:p>
                      <a:pPr marL="0" marR="0" algn="ctr">
                        <a:spcBef>
                          <a:spcPts val="0"/>
                        </a:spcBef>
                        <a:spcAft>
                          <a:spcPts val="0"/>
                        </a:spcAft>
                      </a:pPr>
                      <a:r>
                        <a:rPr lang="en-US" sz="1400" dirty="0">
                          <a:effectLst/>
                        </a:rPr>
                        <a:t>499.2</a:t>
                      </a:r>
                      <a:endParaRPr lang="en-US" sz="1400" dirty="0">
                        <a:effectLst/>
                        <a:latin typeface="Times New Roman" panose="02020603050405020304" pitchFamily="18" charset="0"/>
                        <a:ea typeface="Batang" panose="02030600000101010101" pitchFamily="18" charset="-127"/>
                      </a:endParaRPr>
                    </a:p>
                  </a:txBody>
                  <a:tcPr marL="68580" marR="68580" marT="0" marB="0" anchor="ctr">
                    <a:lnL w="12700" cap="flat" cmpd="sng" algn="ctr">
                      <a:solidFill>
                        <a:schemeClr val="tx1"/>
                      </a:solidFill>
                      <a:prstDash val="sysDot"/>
                      <a:round/>
                      <a:headEnd type="none" w="med" len="med"/>
                      <a:tailEnd type="none" w="med" len="med"/>
                    </a:lnL>
                    <a:solidFill>
                      <a:schemeClr val="bg1">
                        <a:lumMod val="95000"/>
                      </a:schemeClr>
                    </a:solidFill>
                  </a:tcPr>
                </a:tc>
                <a:tc>
                  <a:txBody>
                    <a:bodyPr/>
                    <a:lstStyle/>
                    <a:p>
                      <a:pPr marL="0" marR="0" algn="ctr">
                        <a:spcBef>
                          <a:spcPts val="0"/>
                        </a:spcBef>
                        <a:spcAft>
                          <a:spcPts val="0"/>
                        </a:spcAft>
                      </a:pPr>
                      <a:r>
                        <a:rPr lang="en-US" sz="1400">
                          <a:effectLst/>
                        </a:rPr>
                        <a:t>Optional</a:t>
                      </a:r>
                      <a:endParaRPr lang="en-US" sz="1400">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400" b="1" dirty="0">
                          <a:effectLst/>
                        </a:rPr>
                        <a:t>Control</a:t>
                      </a:r>
                      <a:endParaRPr lang="en-US" sz="14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400" dirty="0">
                          <a:effectLst/>
                        </a:rPr>
                        <a:t>Optional</a:t>
                      </a:r>
                      <a:endParaRPr lang="en-US" sz="14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extLst>
                  <a:ext uri="{0D108BD9-81ED-4DB2-BD59-A6C34878D82A}">
                    <a16:rowId xmlns:a16="http://schemas.microsoft.com/office/drawing/2014/main" val="3011408418"/>
                  </a:ext>
                </a:extLst>
              </a:tr>
              <a:tr h="240683">
                <a:tc vMerge="1">
                  <a:txBody>
                    <a:bodyPr/>
                    <a:lstStyle/>
                    <a:p>
                      <a:endParaRPr lang="en-US"/>
                    </a:p>
                  </a:txBody>
                  <a:tcPr/>
                </a:tc>
                <a:tc>
                  <a:txBody>
                    <a:bodyPr/>
                    <a:lstStyle/>
                    <a:p>
                      <a:pPr marL="0" marR="0" algn="ctr">
                        <a:spcBef>
                          <a:spcPts val="0"/>
                        </a:spcBef>
                        <a:spcAft>
                          <a:spcPts val="0"/>
                        </a:spcAft>
                      </a:pPr>
                      <a:r>
                        <a:rPr lang="en-US" sz="1400" dirty="0">
                          <a:effectLst/>
                        </a:rPr>
                        <a:t>1</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400">
                          <a:effectLst/>
                        </a:rPr>
                        <a:t>3993.6</a:t>
                      </a:r>
                      <a:endParaRPr lang="en-US" sz="1400">
                        <a:effectLst/>
                        <a:latin typeface="Times New Roman" panose="02020603050405020304" pitchFamily="18" charset="0"/>
                        <a:ea typeface="Batang" panose="02030600000101010101" pitchFamily="18" charset="-127"/>
                      </a:endParaRPr>
                    </a:p>
                  </a:txBody>
                  <a:tcPr marL="68580" marR="68580" marT="0" marB="0" anchor="ctr">
                    <a:lnR w="12700" cap="flat" cmpd="sng" algn="ctr">
                      <a:solidFill>
                        <a:schemeClr val="tx1"/>
                      </a:solidFill>
                      <a:prstDash val="sysDot"/>
                      <a:round/>
                      <a:headEnd type="none" w="med" len="med"/>
                      <a:tailEnd type="none" w="med" len="med"/>
                    </a:lnR>
                    <a:solidFill>
                      <a:schemeClr val="bg1">
                        <a:lumMod val="95000"/>
                      </a:schemeClr>
                    </a:solidFill>
                  </a:tcPr>
                </a:tc>
                <a:tc>
                  <a:txBody>
                    <a:bodyPr/>
                    <a:lstStyle/>
                    <a:p>
                      <a:pPr marL="0" marR="0" algn="ctr">
                        <a:spcBef>
                          <a:spcPts val="0"/>
                        </a:spcBef>
                        <a:spcAft>
                          <a:spcPts val="0"/>
                        </a:spcAft>
                      </a:pPr>
                      <a:r>
                        <a:rPr lang="en-US" sz="1400" dirty="0">
                          <a:effectLst/>
                        </a:rPr>
                        <a:t>499.2</a:t>
                      </a:r>
                      <a:endParaRPr lang="en-US" sz="1400" dirty="0">
                        <a:effectLst/>
                        <a:latin typeface="Times New Roman" panose="02020603050405020304" pitchFamily="18" charset="0"/>
                        <a:ea typeface="Batang" panose="02030600000101010101" pitchFamily="18" charset="-127"/>
                      </a:endParaRPr>
                    </a:p>
                  </a:txBody>
                  <a:tcPr marL="68580" marR="68580" marT="0" marB="0" anchor="ctr">
                    <a:lnL w="12700" cap="flat" cmpd="sng" algn="ctr">
                      <a:solidFill>
                        <a:schemeClr val="tx1"/>
                      </a:solidFill>
                      <a:prstDash val="sysDot"/>
                      <a:round/>
                      <a:headEnd type="none" w="med" len="med"/>
                      <a:tailEnd type="none" w="med" len="med"/>
                    </a:lnL>
                    <a:solidFill>
                      <a:schemeClr val="bg1">
                        <a:lumMod val="95000"/>
                      </a:schemeClr>
                    </a:solidFill>
                  </a:tcPr>
                </a:tc>
                <a:tc>
                  <a:txBody>
                    <a:bodyPr/>
                    <a:lstStyle/>
                    <a:p>
                      <a:pPr marL="0" marR="0" algn="ctr">
                        <a:spcBef>
                          <a:spcPts val="0"/>
                        </a:spcBef>
                        <a:spcAft>
                          <a:spcPts val="0"/>
                        </a:spcAft>
                      </a:pPr>
                      <a:r>
                        <a:rPr lang="en-US" sz="1400" b="1" dirty="0">
                          <a:effectLst/>
                        </a:rPr>
                        <a:t>Mandatory</a:t>
                      </a:r>
                      <a:endParaRPr lang="en-US" sz="14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400" b="0" dirty="0">
                          <a:effectLst/>
                        </a:rPr>
                        <a:t>Control/Data</a:t>
                      </a:r>
                      <a:endParaRPr lang="en-US" sz="1400" b="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400" b="1" dirty="0">
                          <a:effectLst/>
                        </a:rPr>
                        <a:t>Mandatory</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extLst>
                  <a:ext uri="{0D108BD9-81ED-4DB2-BD59-A6C34878D82A}">
                    <a16:rowId xmlns:a16="http://schemas.microsoft.com/office/drawing/2014/main" val="2330008570"/>
                  </a:ext>
                </a:extLst>
              </a:tr>
              <a:tr h="240683">
                <a:tc vMerge="1">
                  <a:txBody>
                    <a:bodyPr/>
                    <a:lstStyle/>
                    <a:p>
                      <a:endParaRPr lang="en-US"/>
                    </a:p>
                  </a:txBody>
                  <a:tcPr/>
                </a:tc>
                <a:tc>
                  <a:txBody>
                    <a:bodyPr/>
                    <a:lstStyle/>
                    <a:p>
                      <a:pPr marL="0" marR="0" algn="ctr">
                        <a:spcBef>
                          <a:spcPts val="0"/>
                        </a:spcBef>
                        <a:spcAft>
                          <a:spcPts val="0"/>
                        </a:spcAft>
                      </a:pPr>
                      <a:r>
                        <a:rPr lang="en-US" sz="1400" dirty="0">
                          <a:effectLst/>
                        </a:rPr>
                        <a:t>2</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400" dirty="0">
                          <a:effectLst/>
                        </a:rPr>
                        <a:t>4492.8</a:t>
                      </a:r>
                      <a:endParaRPr lang="en-US" sz="1400" dirty="0">
                        <a:effectLst/>
                        <a:latin typeface="Times New Roman" panose="02020603050405020304" pitchFamily="18" charset="0"/>
                        <a:ea typeface="Batang" panose="02030600000101010101" pitchFamily="18" charset="-127"/>
                      </a:endParaRPr>
                    </a:p>
                  </a:txBody>
                  <a:tcPr marL="68580" marR="68580" marT="0" marB="0" anchor="ctr">
                    <a:lnR w="12700" cap="flat" cmpd="sng" algn="ctr">
                      <a:solidFill>
                        <a:schemeClr val="tx1"/>
                      </a:solidFill>
                      <a:prstDash val="sysDot"/>
                      <a:round/>
                      <a:headEnd type="none" w="med" len="med"/>
                      <a:tailEnd type="none" w="med" len="med"/>
                    </a:lnR>
                    <a:solidFill>
                      <a:schemeClr val="bg1">
                        <a:lumMod val="95000"/>
                      </a:schemeClr>
                    </a:solidFill>
                  </a:tcPr>
                </a:tc>
                <a:tc>
                  <a:txBody>
                    <a:bodyPr/>
                    <a:lstStyle/>
                    <a:p>
                      <a:pPr marL="0" marR="0" algn="ctr">
                        <a:spcBef>
                          <a:spcPts val="0"/>
                        </a:spcBef>
                        <a:spcAft>
                          <a:spcPts val="0"/>
                        </a:spcAft>
                      </a:pPr>
                      <a:r>
                        <a:rPr lang="en-US" sz="1400">
                          <a:effectLst/>
                        </a:rPr>
                        <a:t>499.2</a:t>
                      </a:r>
                      <a:endParaRPr lang="en-US" sz="1400">
                        <a:effectLst/>
                        <a:latin typeface="Times New Roman" panose="02020603050405020304" pitchFamily="18" charset="0"/>
                        <a:ea typeface="Batang" panose="02030600000101010101" pitchFamily="18" charset="-127"/>
                      </a:endParaRPr>
                    </a:p>
                  </a:txBody>
                  <a:tcPr marL="68580" marR="68580" marT="0" marB="0" anchor="ctr">
                    <a:lnL w="12700" cap="flat" cmpd="sng" algn="ctr">
                      <a:solidFill>
                        <a:schemeClr val="tx1"/>
                      </a:solidFill>
                      <a:prstDash val="sysDot"/>
                      <a:round/>
                      <a:headEnd type="none" w="med" len="med"/>
                      <a:tailEnd type="none" w="med" len="med"/>
                    </a:lnL>
                    <a:solidFill>
                      <a:schemeClr val="bg1">
                        <a:lumMod val="95000"/>
                      </a:schemeClr>
                    </a:solidFill>
                  </a:tcPr>
                </a:tc>
                <a:tc>
                  <a:txBody>
                    <a:bodyPr/>
                    <a:lstStyle/>
                    <a:p>
                      <a:pPr marL="0" marR="0" algn="ctr">
                        <a:spcBef>
                          <a:spcPts val="0"/>
                        </a:spcBef>
                        <a:spcAft>
                          <a:spcPts val="0"/>
                        </a:spcAft>
                      </a:pPr>
                      <a:r>
                        <a:rPr lang="en-US" sz="1400" dirty="0">
                          <a:effectLst/>
                        </a:rPr>
                        <a:t>Optional</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400" b="0" dirty="0">
                          <a:effectLst/>
                        </a:rPr>
                        <a:t>Control/Data</a:t>
                      </a:r>
                      <a:endParaRPr lang="en-US" sz="1400" b="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400" dirty="0">
                          <a:effectLst/>
                        </a:rPr>
                        <a:t>Optional</a:t>
                      </a:r>
                      <a:endParaRPr lang="en-US" sz="14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extLst>
                  <a:ext uri="{0D108BD9-81ED-4DB2-BD59-A6C34878D82A}">
                    <a16:rowId xmlns:a16="http://schemas.microsoft.com/office/drawing/2014/main" val="3328999887"/>
                  </a:ext>
                </a:extLst>
              </a:tr>
            </a:tbl>
          </a:graphicData>
        </a:graphic>
      </p:graphicFrame>
      <p:graphicFrame>
        <p:nvGraphicFramePr>
          <p:cNvPr id="8" name="Content Placeholder 5">
            <a:extLst>
              <a:ext uri="{FF2B5EF4-FFF2-40B4-BE49-F238E27FC236}">
                <a16:creationId xmlns:a16="http://schemas.microsoft.com/office/drawing/2014/main" id="{13367A82-19C2-1637-CB05-8557472A318A}"/>
              </a:ext>
            </a:extLst>
          </p:cNvPr>
          <p:cNvGraphicFramePr>
            <a:graphicFrameLocks/>
          </p:cNvGraphicFramePr>
          <p:nvPr>
            <p:extLst>
              <p:ext uri="{D42A27DB-BD31-4B8C-83A1-F6EECF244321}">
                <p14:modId xmlns:p14="http://schemas.microsoft.com/office/powerpoint/2010/main" val="2357537362"/>
              </p:ext>
            </p:extLst>
          </p:nvPr>
        </p:nvGraphicFramePr>
        <p:xfrm>
          <a:off x="685801" y="4105522"/>
          <a:ext cx="7772399" cy="1444099"/>
        </p:xfrm>
        <a:graphic>
          <a:graphicData uri="http://schemas.openxmlformats.org/drawingml/2006/table">
            <a:tbl>
              <a:tblPr firstRow="1" firstCol="1" bandRow="1">
                <a:tableStyleId>{5940675A-B579-460E-94D1-54222C63F5DA}</a:tableStyleId>
              </a:tblPr>
              <a:tblGrid>
                <a:gridCol w="768793">
                  <a:extLst>
                    <a:ext uri="{9D8B030D-6E8A-4147-A177-3AD203B41FA5}">
                      <a16:colId xmlns:a16="http://schemas.microsoft.com/office/drawing/2014/main" val="1521290653"/>
                    </a:ext>
                  </a:extLst>
                </a:gridCol>
                <a:gridCol w="986014">
                  <a:extLst>
                    <a:ext uri="{9D8B030D-6E8A-4147-A177-3AD203B41FA5}">
                      <a16:colId xmlns:a16="http://schemas.microsoft.com/office/drawing/2014/main" val="4241708084"/>
                    </a:ext>
                  </a:extLst>
                </a:gridCol>
                <a:gridCol w="1140130">
                  <a:extLst>
                    <a:ext uri="{9D8B030D-6E8A-4147-A177-3AD203B41FA5}">
                      <a16:colId xmlns:a16="http://schemas.microsoft.com/office/drawing/2014/main" val="1826506401"/>
                    </a:ext>
                  </a:extLst>
                </a:gridCol>
                <a:gridCol w="1137569">
                  <a:extLst>
                    <a:ext uri="{9D8B030D-6E8A-4147-A177-3AD203B41FA5}">
                      <a16:colId xmlns:a16="http://schemas.microsoft.com/office/drawing/2014/main" val="1189475924"/>
                    </a:ext>
                  </a:extLst>
                </a:gridCol>
                <a:gridCol w="1502189">
                  <a:extLst>
                    <a:ext uri="{9D8B030D-6E8A-4147-A177-3AD203B41FA5}">
                      <a16:colId xmlns:a16="http://schemas.microsoft.com/office/drawing/2014/main" val="3505678578"/>
                    </a:ext>
                  </a:extLst>
                </a:gridCol>
                <a:gridCol w="1204130">
                  <a:extLst>
                    <a:ext uri="{9D8B030D-6E8A-4147-A177-3AD203B41FA5}">
                      <a16:colId xmlns:a16="http://schemas.microsoft.com/office/drawing/2014/main" val="4071166485"/>
                    </a:ext>
                  </a:extLst>
                </a:gridCol>
                <a:gridCol w="1033574">
                  <a:extLst>
                    <a:ext uri="{9D8B030D-6E8A-4147-A177-3AD203B41FA5}">
                      <a16:colId xmlns:a16="http://schemas.microsoft.com/office/drawing/2014/main" val="3366600948"/>
                    </a:ext>
                  </a:extLst>
                </a:gridCol>
              </a:tblGrid>
              <a:tr h="722050">
                <a:tc>
                  <a:txBody>
                    <a:bodyPr/>
                    <a:lstStyle/>
                    <a:p>
                      <a:pPr marL="0" marR="0" algn="ctr">
                        <a:spcBef>
                          <a:spcPts val="0"/>
                        </a:spcBef>
                        <a:spcAft>
                          <a:spcPts val="0"/>
                        </a:spcAft>
                      </a:pPr>
                      <a:r>
                        <a:rPr lang="en-US" sz="1400" b="1" dirty="0">
                          <a:effectLst/>
                        </a:rPr>
                        <a:t>Band group</a:t>
                      </a:r>
                      <a:endParaRPr lang="en-US" sz="14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400" b="1" dirty="0">
                          <a:effectLst/>
                        </a:rPr>
                        <a:t>Channel number</a:t>
                      </a:r>
                      <a:endParaRPr lang="en-US" sz="14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a:txBody>
                    <a:bodyPr/>
                    <a:lstStyle/>
                    <a:p>
                      <a:pPr marL="0" marR="0" algn="ctr">
                        <a:spcBef>
                          <a:spcPts val="0"/>
                        </a:spcBef>
                        <a:spcAft>
                          <a:spcPts val="0"/>
                        </a:spcAft>
                      </a:pPr>
                      <a:r>
                        <a:rPr lang="en-US" sz="1400" b="1" dirty="0">
                          <a:effectLst/>
                        </a:rPr>
                        <a:t>Central frequency (MHz)</a:t>
                      </a:r>
                      <a:endParaRPr lang="en-US" sz="1400" b="1" dirty="0">
                        <a:effectLst/>
                        <a:latin typeface="Times New Roman" panose="02020603050405020304" pitchFamily="18" charset="0"/>
                        <a:ea typeface="Batang" panose="02030600000101010101" pitchFamily="18" charset="-127"/>
                      </a:endParaRPr>
                    </a:p>
                  </a:txBody>
                  <a:tcPr marL="68580" marR="68580" marT="0" marB="0" anchor="ctr">
                    <a:lnR w="12700" cap="flat" cmpd="sng" algn="ctr">
                      <a:solidFill>
                        <a:schemeClr val="tx1"/>
                      </a:solidFill>
                      <a:prstDash val="sysDot"/>
                      <a:round/>
                      <a:headEnd type="none" w="med" len="med"/>
                      <a:tailEnd type="none" w="med" len="med"/>
                    </a:lnR>
                    <a:solidFill>
                      <a:schemeClr val="bg1">
                        <a:lumMod val="75000"/>
                      </a:schemeClr>
                    </a:solidFill>
                  </a:tcPr>
                </a:tc>
                <a:tc>
                  <a:txBody>
                    <a:bodyPr/>
                    <a:lstStyle/>
                    <a:p>
                      <a:pPr marL="0" marR="0" algn="ctr">
                        <a:spcBef>
                          <a:spcPts val="0"/>
                        </a:spcBef>
                        <a:spcAft>
                          <a:spcPts val="0"/>
                        </a:spcAft>
                      </a:pPr>
                      <a:r>
                        <a:rPr lang="en-US" sz="1400" b="1" dirty="0">
                          <a:effectLst/>
                        </a:rPr>
                        <a:t>Bandwidth (MHz)</a:t>
                      </a:r>
                      <a:endParaRPr lang="en-US" sz="1400" b="1" dirty="0">
                        <a:effectLst/>
                        <a:latin typeface="Times New Roman" panose="02020603050405020304" pitchFamily="18" charset="0"/>
                        <a:ea typeface="Batang" panose="02030600000101010101" pitchFamily="18" charset="-127"/>
                      </a:endParaRPr>
                    </a:p>
                  </a:txBody>
                  <a:tcPr marL="68580" marR="68580" marT="0" marB="0" anchor="ctr">
                    <a:lnL w="12700" cap="flat" cmpd="sng" algn="ctr">
                      <a:solidFill>
                        <a:schemeClr val="tx1"/>
                      </a:solidFill>
                      <a:prstDash val="sysDot"/>
                      <a:round/>
                      <a:headEnd type="none" w="med" len="med"/>
                      <a:tailEnd type="none" w="med" len="med"/>
                    </a:lnL>
                    <a:solidFill>
                      <a:schemeClr val="bg1">
                        <a:lumMod val="75000"/>
                      </a:schemeClr>
                    </a:solidFill>
                  </a:tcPr>
                </a:tc>
                <a:tc>
                  <a:txBody>
                    <a:bodyPr/>
                    <a:lstStyle/>
                    <a:p>
                      <a:pPr marL="0" marR="0" algn="ctr">
                        <a:spcBef>
                          <a:spcPts val="0"/>
                        </a:spcBef>
                        <a:spcAft>
                          <a:spcPts val="0"/>
                        </a:spcAft>
                      </a:pPr>
                      <a:r>
                        <a:rPr lang="en-US" sz="1400" b="1" dirty="0">
                          <a:effectLst/>
                        </a:rPr>
                        <a:t>Channel attribute</a:t>
                      </a:r>
                      <a:br>
                        <a:rPr lang="en-US" sz="1400" b="1" dirty="0">
                          <a:effectLst/>
                        </a:rPr>
                      </a:br>
                      <a:r>
                        <a:rPr lang="en-US" sz="1400" b="1" dirty="0">
                          <a:effectLst/>
                        </a:rPr>
                        <a:t>in 802.15.6-2012</a:t>
                      </a:r>
                      <a:endParaRPr lang="en-US" sz="14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gridSpan="2">
                  <a:txBody>
                    <a:bodyPr/>
                    <a:lstStyle/>
                    <a:p>
                      <a:pPr marL="0" marR="0" algn="ctr">
                        <a:spcBef>
                          <a:spcPts val="0"/>
                        </a:spcBef>
                        <a:spcAft>
                          <a:spcPts val="0"/>
                        </a:spcAft>
                      </a:pPr>
                      <a:r>
                        <a:rPr lang="en-US" sz="1400" b="1" dirty="0">
                          <a:effectLst/>
                        </a:rPr>
                        <a:t>Channel attribute</a:t>
                      </a:r>
                      <a:br>
                        <a:rPr lang="en-US" sz="1400" b="1" dirty="0">
                          <a:effectLst/>
                        </a:rPr>
                      </a:br>
                      <a:r>
                        <a:rPr lang="en-US" sz="1400" b="1" dirty="0">
                          <a:effectLst/>
                        </a:rPr>
                        <a:t>for the revision</a:t>
                      </a:r>
                      <a:endParaRPr lang="en-US" sz="14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75000"/>
                      </a:schemeClr>
                    </a:solidFill>
                  </a:tcPr>
                </a:tc>
                <a:tc hMerge="1">
                  <a:txBody>
                    <a:bodyPr/>
                    <a:lstStyle/>
                    <a:p>
                      <a:endParaRPr lang="en-US"/>
                    </a:p>
                  </a:txBody>
                  <a:tcPr/>
                </a:tc>
                <a:extLst>
                  <a:ext uri="{0D108BD9-81ED-4DB2-BD59-A6C34878D82A}">
                    <a16:rowId xmlns:a16="http://schemas.microsoft.com/office/drawing/2014/main" val="2731804553"/>
                  </a:ext>
                </a:extLst>
              </a:tr>
              <a:tr h="240683">
                <a:tc rowSpan="3">
                  <a:txBody>
                    <a:bodyPr/>
                    <a:lstStyle/>
                    <a:p>
                      <a:pPr marL="0" marR="0" algn="ctr">
                        <a:spcBef>
                          <a:spcPts val="0"/>
                        </a:spcBef>
                        <a:spcAft>
                          <a:spcPts val="0"/>
                        </a:spcAft>
                      </a:pPr>
                      <a:r>
                        <a:rPr lang="en-US" sz="1400" dirty="0">
                          <a:effectLst/>
                        </a:rPr>
                        <a:t>Low band</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400" dirty="0">
                          <a:effectLst/>
                        </a:rPr>
                        <a:t>0</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400" dirty="0">
                          <a:effectLst/>
                        </a:rPr>
                        <a:t>3494.4</a:t>
                      </a:r>
                      <a:endParaRPr lang="en-US" sz="1400" dirty="0">
                        <a:effectLst/>
                        <a:latin typeface="Times New Roman" panose="02020603050405020304" pitchFamily="18" charset="0"/>
                        <a:ea typeface="Batang" panose="02030600000101010101" pitchFamily="18" charset="-127"/>
                      </a:endParaRPr>
                    </a:p>
                  </a:txBody>
                  <a:tcPr marL="68580" marR="68580" marT="0" marB="0" anchor="ctr">
                    <a:lnR w="12700" cap="flat" cmpd="sng" algn="ctr">
                      <a:solidFill>
                        <a:schemeClr val="tx1"/>
                      </a:solidFill>
                      <a:prstDash val="sysDot"/>
                      <a:round/>
                      <a:headEnd type="none" w="med" len="med"/>
                      <a:tailEnd type="none" w="med" len="med"/>
                    </a:lnR>
                    <a:solidFill>
                      <a:schemeClr val="bg1">
                        <a:lumMod val="95000"/>
                      </a:schemeClr>
                    </a:solidFill>
                  </a:tcPr>
                </a:tc>
                <a:tc>
                  <a:txBody>
                    <a:bodyPr/>
                    <a:lstStyle/>
                    <a:p>
                      <a:pPr marL="0" marR="0" algn="ctr">
                        <a:spcBef>
                          <a:spcPts val="0"/>
                        </a:spcBef>
                        <a:spcAft>
                          <a:spcPts val="0"/>
                        </a:spcAft>
                      </a:pPr>
                      <a:r>
                        <a:rPr lang="en-US" sz="1400" dirty="0">
                          <a:effectLst/>
                        </a:rPr>
                        <a:t>499.2</a:t>
                      </a:r>
                      <a:endParaRPr lang="en-US" sz="1400" dirty="0">
                        <a:effectLst/>
                        <a:latin typeface="Times New Roman" panose="02020603050405020304" pitchFamily="18" charset="0"/>
                        <a:ea typeface="Batang" panose="02030600000101010101" pitchFamily="18" charset="-127"/>
                      </a:endParaRPr>
                    </a:p>
                  </a:txBody>
                  <a:tcPr marL="68580" marR="68580" marT="0" marB="0" anchor="ctr">
                    <a:lnL w="12700" cap="flat" cmpd="sng" algn="ctr">
                      <a:solidFill>
                        <a:schemeClr val="tx1"/>
                      </a:solidFill>
                      <a:prstDash val="sysDot"/>
                      <a:round/>
                      <a:headEnd type="none" w="med" len="med"/>
                      <a:tailEnd type="none" w="med" len="med"/>
                    </a:lnL>
                    <a:solidFill>
                      <a:schemeClr val="bg1">
                        <a:lumMod val="95000"/>
                      </a:schemeClr>
                    </a:solidFill>
                  </a:tcPr>
                </a:tc>
                <a:tc>
                  <a:txBody>
                    <a:bodyPr/>
                    <a:lstStyle/>
                    <a:p>
                      <a:pPr marL="0" marR="0" algn="ctr">
                        <a:spcBef>
                          <a:spcPts val="0"/>
                        </a:spcBef>
                        <a:spcAft>
                          <a:spcPts val="0"/>
                        </a:spcAft>
                      </a:pPr>
                      <a:r>
                        <a:rPr lang="en-US" sz="1400" dirty="0">
                          <a:effectLst/>
                        </a:rPr>
                        <a:t>Optional</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400" b="1" dirty="0">
                          <a:solidFill>
                            <a:srgbClr val="FF0000"/>
                          </a:solidFill>
                          <a:effectLst/>
                        </a:rPr>
                        <a:t>Control/Data</a:t>
                      </a:r>
                      <a:endParaRPr lang="en-US" sz="1400" b="1" dirty="0">
                        <a:solidFill>
                          <a:srgbClr val="FF0000"/>
                        </a:solidFill>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400" dirty="0">
                          <a:effectLst/>
                        </a:rPr>
                        <a:t>Optional</a:t>
                      </a:r>
                      <a:endParaRPr lang="en-US" sz="14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extLst>
                  <a:ext uri="{0D108BD9-81ED-4DB2-BD59-A6C34878D82A}">
                    <a16:rowId xmlns:a16="http://schemas.microsoft.com/office/drawing/2014/main" val="3011408418"/>
                  </a:ext>
                </a:extLst>
              </a:tr>
              <a:tr h="240683">
                <a:tc vMerge="1">
                  <a:txBody>
                    <a:bodyPr/>
                    <a:lstStyle/>
                    <a:p>
                      <a:endParaRPr lang="en-US"/>
                    </a:p>
                  </a:txBody>
                  <a:tcPr/>
                </a:tc>
                <a:tc>
                  <a:txBody>
                    <a:bodyPr/>
                    <a:lstStyle/>
                    <a:p>
                      <a:pPr marL="0" marR="0" algn="ctr">
                        <a:spcBef>
                          <a:spcPts val="0"/>
                        </a:spcBef>
                        <a:spcAft>
                          <a:spcPts val="0"/>
                        </a:spcAft>
                      </a:pPr>
                      <a:r>
                        <a:rPr lang="en-US" sz="1400" dirty="0">
                          <a:effectLst/>
                        </a:rPr>
                        <a:t>1</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400">
                          <a:effectLst/>
                        </a:rPr>
                        <a:t>3993.6</a:t>
                      </a:r>
                      <a:endParaRPr lang="en-US" sz="1400">
                        <a:effectLst/>
                        <a:latin typeface="Times New Roman" panose="02020603050405020304" pitchFamily="18" charset="0"/>
                        <a:ea typeface="Batang" panose="02030600000101010101" pitchFamily="18" charset="-127"/>
                      </a:endParaRPr>
                    </a:p>
                  </a:txBody>
                  <a:tcPr marL="68580" marR="68580" marT="0" marB="0" anchor="ctr">
                    <a:lnR w="12700" cap="flat" cmpd="sng" algn="ctr">
                      <a:solidFill>
                        <a:schemeClr val="tx1"/>
                      </a:solidFill>
                      <a:prstDash val="sysDot"/>
                      <a:round/>
                      <a:headEnd type="none" w="med" len="med"/>
                      <a:tailEnd type="none" w="med" len="med"/>
                    </a:lnR>
                    <a:solidFill>
                      <a:schemeClr val="bg1">
                        <a:lumMod val="95000"/>
                      </a:schemeClr>
                    </a:solidFill>
                  </a:tcPr>
                </a:tc>
                <a:tc>
                  <a:txBody>
                    <a:bodyPr/>
                    <a:lstStyle/>
                    <a:p>
                      <a:pPr marL="0" marR="0" algn="ctr">
                        <a:spcBef>
                          <a:spcPts val="0"/>
                        </a:spcBef>
                        <a:spcAft>
                          <a:spcPts val="0"/>
                        </a:spcAft>
                      </a:pPr>
                      <a:r>
                        <a:rPr lang="en-US" sz="1400" dirty="0">
                          <a:effectLst/>
                        </a:rPr>
                        <a:t>499.2</a:t>
                      </a:r>
                      <a:endParaRPr lang="en-US" sz="1400" dirty="0">
                        <a:effectLst/>
                        <a:latin typeface="Times New Roman" panose="02020603050405020304" pitchFamily="18" charset="0"/>
                        <a:ea typeface="Batang" panose="02030600000101010101" pitchFamily="18" charset="-127"/>
                      </a:endParaRPr>
                    </a:p>
                  </a:txBody>
                  <a:tcPr marL="68580" marR="68580" marT="0" marB="0" anchor="ctr">
                    <a:lnL w="12700" cap="flat" cmpd="sng" algn="ctr">
                      <a:solidFill>
                        <a:schemeClr val="tx1"/>
                      </a:solidFill>
                      <a:prstDash val="sysDot"/>
                      <a:round/>
                      <a:headEnd type="none" w="med" len="med"/>
                      <a:tailEnd type="none" w="med" len="med"/>
                    </a:lnL>
                    <a:solidFill>
                      <a:schemeClr val="bg1">
                        <a:lumMod val="95000"/>
                      </a:schemeClr>
                    </a:solidFill>
                  </a:tcPr>
                </a:tc>
                <a:tc>
                  <a:txBody>
                    <a:bodyPr/>
                    <a:lstStyle/>
                    <a:p>
                      <a:pPr marL="0" marR="0" algn="ctr">
                        <a:spcBef>
                          <a:spcPts val="0"/>
                        </a:spcBef>
                        <a:spcAft>
                          <a:spcPts val="0"/>
                        </a:spcAft>
                      </a:pPr>
                      <a:r>
                        <a:rPr lang="en-US" sz="1400" b="1" dirty="0">
                          <a:effectLst/>
                        </a:rPr>
                        <a:t>Mandatory</a:t>
                      </a:r>
                      <a:endParaRPr lang="en-US" sz="14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400" b="0" dirty="0">
                          <a:effectLst/>
                        </a:rPr>
                        <a:t>Control/Data</a:t>
                      </a:r>
                      <a:endParaRPr lang="en-US" sz="1400" b="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400" b="1" dirty="0">
                          <a:effectLst/>
                        </a:rPr>
                        <a:t>Mandatory</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extLst>
                  <a:ext uri="{0D108BD9-81ED-4DB2-BD59-A6C34878D82A}">
                    <a16:rowId xmlns:a16="http://schemas.microsoft.com/office/drawing/2014/main" val="2330008570"/>
                  </a:ext>
                </a:extLst>
              </a:tr>
              <a:tr h="240683">
                <a:tc vMerge="1">
                  <a:txBody>
                    <a:bodyPr/>
                    <a:lstStyle/>
                    <a:p>
                      <a:endParaRPr lang="en-US"/>
                    </a:p>
                  </a:txBody>
                  <a:tcPr/>
                </a:tc>
                <a:tc>
                  <a:txBody>
                    <a:bodyPr/>
                    <a:lstStyle/>
                    <a:p>
                      <a:pPr marL="0" marR="0" algn="ctr">
                        <a:spcBef>
                          <a:spcPts val="0"/>
                        </a:spcBef>
                        <a:spcAft>
                          <a:spcPts val="0"/>
                        </a:spcAft>
                      </a:pPr>
                      <a:r>
                        <a:rPr lang="en-US" sz="1400" dirty="0">
                          <a:effectLst/>
                        </a:rPr>
                        <a:t>2</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400" dirty="0">
                          <a:effectLst/>
                        </a:rPr>
                        <a:t>4492.8</a:t>
                      </a:r>
                      <a:endParaRPr lang="en-US" sz="1400" dirty="0">
                        <a:effectLst/>
                        <a:latin typeface="Times New Roman" panose="02020603050405020304" pitchFamily="18" charset="0"/>
                        <a:ea typeface="Batang" panose="02030600000101010101" pitchFamily="18" charset="-127"/>
                      </a:endParaRPr>
                    </a:p>
                  </a:txBody>
                  <a:tcPr marL="68580" marR="68580" marT="0" marB="0" anchor="ctr">
                    <a:lnR w="12700" cap="flat" cmpd="sng" algn="ctr">
                      <a:solidFill>
                        <a:schemeClr val="tx1"/>
                      </a:solidFill>
                      <a:prstDash val="sysDot"/>
                      <a:round/>
                      <a:headEnd type="none" w="med" len="med"/>
                      <a:tailEnd type="none" w="med" len="med"/>
                    </a:lnR>
                    <a:solidFill>
                      <a:schemeClr val="bg1">
                        <a:lumMod val="95000"/>
                      </a:schemeClr>
                    </a:solidFill>
                  </a:tcPr>
                </a:tc>
                <a:tc>
                  <a:txBody>
                    <a:bodyPr/>
                    <a:lstStyle/>
                    <a:p>
                      <a:pPr marL="0" marR="0" algn="ctr">
                        <a:spcBef>
                          <a:spcPts val="0"/>
                        </a:spcBef>
                        <a:spcAft>
                          <a:spcPts val="0"/>
                        </a:spcAft>
                      </a:pPr>
                      <a:r>
                        <a:rPr lang="en-US" sz="1400">
                          <a:effectLst/>
                        </a:rPr>
                        <a:t>499.2</a:t>
                      </a:r>
                      <a:endParaRPr lang="en-US" sz="1400">
                        <a:effectLst/>
                        <a:latin typeface="Times New Roman" panose="02020603050405020304" pitchFamily="18" charset="0"/>
                        <a:ea typeface="Batang" panose="02030600000101010101" pitchFamily="18" charset="-127"/>
                      </a:endParaRPr>
                    </a:p>
                  </a:txBody>
                  <a:tcPr marL="68580" marR="68580" marT="0" marB="0" anchor="ctr">
                    <a:lnL w="12700" cap="flat" cmpd="sng" algn="ctr">
                      <a:solidFill>
                        <a:schemeClr val="tx1"/>
                      </a:solidFill>
                      <a:prstDash val="sysDot"/>
                      <a:round/>
                      <a:headEnd type="none" w="med" len="med"/>
                      <a:tailEnd type="none" w="med" len="med"/>
                    </a:lnL>
                    <a:solidFill>
                      <a:schemeClr val="bg1">
                        <a:lumMod val="95000"/>
                      </a:schemeClr>
                    </a:solidFill>
                  </a:tcPr>
                </a:tc>
                <a:tc>
                  <a:txBody>
                    <a:bodyPr/>
                    <a:lstStyle/>
                    <a:p>
                      <a:pPr marL="0" marR="0" algn="ctr">
                        <a:spcBef>
                          <a:spcPts val="0"/>
                        </a:spcBef>
                        <a:spcAft>
                          <a:spcPts val="0"/>
                        </a:spcAft>
                      </a:pPr>
                      <a:r>
                        <a:rPr lang="en-US" sz="1400" dirty="0">
                          <a:effectLst/>
                        </a:rPr>
                        <a:t>Optional</a:t>
                      </a:r>
                      <a:endParaRPr lang="en-US" sz="140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400" b="0" dirty="0">
                          <a:effectLst/>
                        </a:rPr>
                        <a:t>Control/Data</a:t>
                      </a:r>
                      <a:endParaRPr lang="en-US" sz="1400" b="0"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tc>
                  <a:txBody>
                    <a:bodyPr/>
                    <a:lstStyle/>
                    <a:p>
                      <a:pPr marL="0" marR="0" algn="ctr">
                        <a:spcBef>
                          <a:spcPts val="0"/>
                        </a:spcBef>
                        <a:spcAft>
                          <a:spcPts val="0"/>
                        </a:spcAft>
                      </a:pPr>
                      <a:r>
                        <a:rPr lang="en-US" sz="1400" dirty="0">
                          <a:effectLst/>
                        </a:rPr>
                        <a:t>Optional</a:t>
                      </a:r>
                      <a:endParaRPr lang="en-US" sz="1400" b="1" dirty="0">
                        <a:effectLst/>
                        <a:latin typeface="Times New Roman" panose="02020603050405020304" pitchFamily="18" charset="0"/>
                        <a:ea typeface="Batang" panose="02030600000101010101" pitchFamily="18" charset="-127"/>
                      </a:endParaRPr>
                    </a:p>
                  </a:txBody>
                  <a:tcPr marL="68580" marR="68580" marT="0" marB="0" anchor="ctr">
                    <a:solidFill>
                      <a:schemeClr val="bg1">
                        <a:lumMod val="95000"/>
                      </a:schemeClr>
                    </a:solidFill>
                  </a:tcPr>
                </a:tc>
                <a:extLst>
                  <a:ext uri="{0D108BD9-81ED-4DB2-BD59-A6C34878D82A}">
                    <a16:rowId xmlns:a16="http://schemas.microsoft.com/office/drawing/2014/main" val="3328999887"/>
                  </a:ext>
                </a:extLst>
              </a:tr>
            </a:tbl>
          </a:graphicData>
        </a:graphic>
      </p:graphicFrame>
      <p:sp>
        <p:nvSpPr>
          <p:cNvPr id="9" name="Arrow: Down 8">
            <a:extLst>
              <a:ext uri="{FF2B5EF4-FFF2-40B4-BE49-F238E27FC236}">
                <a16:creationId xmlns:a16="http://schemas.microsoft.com/office/drawing/2014/main" id="{8322D123-5A57-A07F-432E-6B958652D6EA}"/>
              </a:ext>
            </a:extLst>
          </p:cNvPr>
          <p:cNvSpPr/>
          <p:nvPr/>
        </p:nvSpPr>
        <p:spPr>
          <a:xfrm>
            <a:off x="4332950" y="3618083"/>
            <a:ext cx="478101" cy="375533"/>
          </a:xfrm>
          <a:prstGeom prst="downArrow">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F13DB38-17AD-3DEF-3AAE-D7E56E4768BC}"/>
              </a:ext>
            </a:extLst>
          </p:cNvPr>
          <p:cNvSpPr/>
          <p:nvPr/>
        </p:nvSpPr>
        <p:spPr>
          <a:xfrm>
            <a:off x="568960" y="1928813"/>
            <a:ext cx="8128000" cy="378269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17DF7846-F03E-F5F9-4F7C-83FE8560B603}"/>
              </a:ext>
            </a:extLst>
          </p:cNvPr>
          <p:cNvSpPr txBox="1"/>
          <p:nvPr/>
        </p:nvSpPr>
        <p:spPr>
          <a:xfrm>
            <a:off x="508000" y="1640306"/>
            <a:ext cx="3706464" cy="307777"/>
          </a:xfrm>
          <a:prstGeom prst="rect">
            <a:avLst/>
          </a:prstGeom>
          <a:noFill/>
        </p:spPr>
        <p:txBody>
          <a:bodyPr wrap="none" rtlCol="0">
            <a:spAutoFit/>
          </a:bodyPr>
          <a:lstStyle/>
          <a:p>
            <a:r>
              <a:rPr lang="en-US" dirty="0"/>
              <a:t>Case of low band, according to this proposal</a:t>
            </a:r>
          </a:p>
        </p:txBody>
      </p:sp>
    </p:spTree>
    <p:extLst>
      <p:ext uri="{BB962C8B-B14F-4D97-AF65-F5344CB8AC3E}">
        <p14:creationId xmlns:p14="http://schemas.microsoft.com/office/powerpoint/2010/main" val="34443525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A9F59-E41C-F4C7-2411-29F2915C5AD8}"/>
              </a:ext>
            </a:extLst>
          </p:cNvPr>
          <p:cNvSpPr>
            <a:spLocks noGrp="1"/>
          </p:cNvSpPr>
          <p:nvPr>
            <p:ph type="title"/>
          </p:nvPr>
        </p:nvSpPr>
        <p:spPr/>
        <p:txBody>
          <a:bodyPr/>
          <a:lstStyle/>
          <a:p>
            <a:r>
              <a:rPr lang="en-US" dirty="0"/>
              <a:t>Motivation</a:t>
            </a:r>
          </a:p>
        </p:txBody>
      </p:sp>
      <p:sp>
        <p:nvSpPr>
          <p:cNvPr id="3" name="Text Placeholder 2">
            <a:extLst>
              <a:ext uri="{FF2B5EF4-FFF2-40B4-BE49-F238E27FC236}">
                <a16:creationId xmlns:a16="http://schemas.microsoft.com/office/drawing/2014/main" id="{CF1C4B21-8E0A-D4E7-EEAA-02D1D60B4460}"/>
              </a:ext>
            </a:extLst>
          </p:cNvPr>
          <p:cNvSpPr>
            <a:spLocks noGrp="1"/>
          </p:cNvSpPr>
          <p:nvPr>
            <p:ph type="body" idx="1"/>
          </p:nvPr>
        </p:nvSpPr>
        <p:spPr/>
        <p:txBody>
          <a:bodyPr/>
          <a:lstStyle/>
          <a:p>
            <a:r>
              <a:rPr lang="en-US" sz="2400" dirty="0">
                <a:latin typeface="+mn-lt"/>
              </a:rPr>
              <a:t>Low implementation difficulties</a:t>
            </a:r>
          </a:p>
          <a:p>
            <a:pPr lvl="1"/>
            <a:r>
              <a:rPr lang="en-US" sz="2400" dirty="0">
                <a:latin typeface="+mn-lt"/>
              </a:rPr>
              <a:t>Requires only one UWB RF.</a:t>
            </a:r>
          </a:p>
          <a:p>
            <a:r>
              <a:rPr lang="en-US" sz="2400" dirty="0">
                <a:latin typeface="+mn-lt"/>
              </a:rPr>
              <a:t>Increase channel efficiency</a:t>
            </a:r>
          </a:p>
          <a:p>
            <a:pPr lvl="1"/>
            <a:r>
              <a:rPr lang="en-US" sz="2000" dirty="0">
                <a:latin typeface="+mn-lt"/>
              </a:rPr>
              <a:t>All channel can carry Coordinator-to-Node frames.</a:t>
            </a:r>
          </a:p>
          <a:p>
            <a:pPr lvl="1"/>
            <a:r>
              <a:rPr lang="en-US" sz="2000" dirty="0">
                <a:latin typeface="+mn-lt"/>
              </a:rPr>
              <a:t>Previously we had 1 control channel and </a:t>
            </a:r>
            <a:r>
              <a:rPr lang="en-US" sz="2000" i="1" dirty="0">
                <a:latin typeface="+mn-lt"/>
              </a:rPr>
              <a:t>n </a:t>
            </a:r>
            <a:r>
              <a:rPr lang="en-US" sz="2000" dirty="0">
                <a:latin typeface="+mn-lt"/>
              </a:rPr>
              <a:t>data channels.</a:t>
            </a:r>
            <a:br>
              <a:rPr lang="en-US" sz="2000" dirty="0">
                <a:latin typeface="+mn-lt"/>
              </a:rPr>
            </a:br>
            <a:r>
              <a:rPr lang="en-US" sz="2000" dirty="0">
                <a:latin typeface="+mn-lt"/>
              </a:rPr>
              <a:t>Now we have </a:t>
            </a:r>
            <a:r>
              <a:rPr lang="en-US" sz="2000" i="1" dirty="0">
                <a:latin typeface="+mn-lt"/>
              </a:rPr>
              <a:t>n</a:t>
            </a:r>
            <a:r>
              <a:rPr lang="en-US" sz="2000" dirty="0">
                <a:latin typeface="+mn-lt"/>
              </a:rPr>
              <a:t>+1 channels.</a:t>
            </a:r>
            <a:endParaRPr lang="en-US" sz="2400" dirty="0">
              <a:latin typeface="+mn-lt"/>
            </a:endParaRPr>
          </a:p>
        </p:txBody>
      </p:sp>
      <p:sp>
        <p:nvSpPr>
          <p:cNvPr id="4" name="Date Placeholder 3">
            <a:extLst>
              <a:ext uri="{FF2B5EF4-FFF2-40B4-BE49-F238E27FC236}">
                <a16:creationId xmlns:a16="http://schemas.microsoft.com/office/drawing/2014/main" id="{E9C0AAE4-77B0-C0FD-6A60-44A490CF4114}"/>
              </a:ext>
            </a:extLst>
          </p:cNvPr>
          <p:cNvSpPr>
            <a:spLocks noGrp="1"/>
          </p:cNvSpPr>
          <p:nvPr>
            <p:ph type="dt" idx="10"/>
          </p:nvPr>
        </p:nvSpPr>
        <p:spPr/>
        <p:txBody>
          <a:bodyPr/>
          <a:lstStyle/>
          <a:p>
            <a:r>
              <a:rPr lang="en-US" dirty="0"/>
              <a:t>July 2023</a:t>
            </a:r>
          </a:p>
        </p:txBody>
      </p:sp>
      <p:sp>
        <p:nvSpPr>
          <p:cNvPr id="5" name="Footer Placeholder 4">
            <a:extLst>
              <a:ext uri="{FF2B5EF4-FFF2-40B4-BE49-F238E27FC236}">
                <a16:creationId xmlns:a16="http://schemas.microsoft.com/office/drawing/2014/main" id="{26E826D5-C3B4-B1FF-F279-06BBD744198D}"/>
              </a:ext>
            </a:extLst>
          </p:cNvPr>
          <p:cNvSpPr>
            <a:spLocks noGrp="1"/>
          </p:cNvSpPr>
          <p:nvPr>
            <p:ph type="ftr" idx="11"/>
          </p:nvPr>
        </p:nvSpPr>
        <p:spPr>
          <a:xfrm>
            <a:off x="5486400" y="6407151"/>
            <a:ext cx="3124200" cy="184150"/>
          </a:xfrm>
        </p:spPr>
        <p:txBody>
          <a:bodyPr/>
          <a:lstStyle/>
          <a:p>
            <a:r>
              <a:rPr lang="en-US" dirty="0"/>
              <a:t>Kim, Kobayashi, </a:t>
            </a:r>
            <a:r>
              <a:rPr lang="en-US" dirty="0" err="1"/>
              <a:t>Anzai</a:t>
            </a:r>
            <a:r>
              <a:rPr lang="en-US" dirty="0"/>
              <a:t>, Hernandez and Kohno (YRP-IAI, NIT, CWC Oulu, YNU)</a:t>
            </a:r>
          </a:p>
        </p:txBody>
      </p:sp>
      <p:sp>
        <p:nvSpPr>
          <p:cNvPr id="6" name="Slide Number Placeholder 5">
            <a:extLst>
              <a:ext uri="{FF2B5EF4-FFF2-40B4-BE49-F238E27FC236}">
                <a16:creationId xmlns:a16="http://schemas.microsoft.com/office/drawing/2014/main" id="{5155E8A2-98C0-62D2-FABD-90D61238E75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spTree>
    <p:extLst>
      <p:ext uri="{BB962C8B-B14F-4D97-AF65-F5344CB8AC3E}">
        <p14:creationId xmlns:p14="http://schemas.microsoft.com/office/powerpoint/2010/main" val="2406012066"/>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6044</TotalTime>
  <Words>525</Words>
  <Application>Microsoft Office PowerPoint</Application>
  <PresentationFormat>On-screen Show (4:3)</PresentationFormat>
  <Paragraphs>97</Paragraphs>
  <Slides>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Times New Roman</vt:lpstr>
      <vt:lpstr>Default Design</vt:lpstr>
      <vt:lpstr>PowerPoint Presentation</vt:lpstr>
      <vt:lpstr>Unifying Control and Data Channels</vt:lpstr>
      <vt:lpstr>Channel usage strategy</vt:lpstr>
      <vt:lpstr>Motivation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Minsoo Kim-Origuchi</cp:lastModifiedBy>
  <cp:revision>307</cp:revision>
  <dcterms:modified xsi:type="dcterms:W3CDTF">2023-07-11T13:56:06Z</dcterms:modified>
</cp:coreProperties>
</file>