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61" r:id="rId3"/>
    <p:sldId id="289" r:id="rId4"/>
    <p:sldId id="265" r:id="rId5"/>
    <p:sldId id="294" r:id="rId6"/>
    <p:sldId id="273" r:id="rId7"/>
    <p:sldId id="293" r:id="rId8"/>
    <p:sldId id="291" r:id="rId9"/>
    <p:sldId id="299" r:id="rId10"/>
    <p:sldId id="295" r:id="rId11"/>
    <p:sldId id="297" r:id="rId12"/>
    <p:sldId id="298" r:id="rId13"/>
    <p:sldId id="296" r:id="rId14"/>
    <p:sldId id="29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75"/>
    <p:restoredTop sz="86599"/>
  </p:normalViewPr>
  <p:slideViewPr>
    <p:cSldViewPr>
      <p:cViewPr varScale="1">
        <p:scale>
          <a:sx n="110" d="100"/>
          <a:sy n="110" d="100"/>
        </p:scale>
        <p:origin x="156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15-23-0386-06-04me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September</a:t>
            </a:r>
            <a:r>
              <a:rPr lang="en-US" altLang="en-US" sz="1600" dirty="0">
                <a:solidFill>
                  <a:schemeClr val="tx2"/>
                </a:solidFill>
              </a:rPr>
              <a:t>, 2023 IEEE 802.15.4me Opening Agenda and Closing</a:t>
            </a:r>
          </a:p>
          <a:p>
            <a:r>
              <a:rPr lang="en-US" altLang="en-US" sz="1600" b="1" dirty="0">
                <a:solidFill>
                  <a:schemeClr val="tx2"/>
                </a:solidFill>
              </a:rPr>
              <a:t>Date Submitted: September 14,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a:t>DCN </a:t>
            </a:r>
            <a:r>
              <a:rPr lang="en-US" sz="1800" b="1"/>
              <a:t>15-23-0386-06-04me </a:t>
            </a:r>
            <a:r>
              <a:rPr lang="en-US" altLang="en-US" sz="1600" b="1" dirty="0">
                <a:solidFill>
                  <a:schemeClr val="tx2"/>
                </a:solidFill>
              </a:rPr>
              <a:t>Abstract: September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TG Motion for Recirculation</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8A0F84D7-5BFE-C0E1-BF59-1F78B6B9A86F}"/>
              </a:ext>
            </a:extLst>
          </p:cNvPr>
          <p:cNvSpPr txBox="1"/>
          <p:nvPr/>
        </p:nvSpPr>
        <p:spPr>
          <a:xfrm>
            <a:off x="452718" y="1333721"/>
            <a:ext cx="8229600" cy="3416320"/>
          </a:xfrm>
          <a:prstGeom prst="rect">
            <a:avLst/>
          </a:prstGeom>
          <a:noFill/>
        </p:spPr>
        <p:txBody>
          <a:bodyPr wrap="square">
            <a:spAutoFit/>
          </a:bodyPr>
          <a:lstStyle/>
          <a:p>
            <a:r>
              <a:rPr lang="en-US" sz="2400" dirty="0"/>
              <a:t>Move that 802.15.4me formally request that 802.15 WG start a WG recirculation requesting approval of document P802-15-04.me-D01 (as edited in accordance with the instructions in document 15-23-0497-06-04me) and to forward document P802-15-04.me-D01, as edited in accordance with the instructions in document 15-23-0497-06-04me, to Standards Association ballot pending the completion and inclusion of the edits in the draft.</a:t>
            </a:r>
          </a:p>
          <a:p>
            <a:r>
              <a:rPr lang="en-US" sz="2400" dirty="0"/>
              <a:t>Moved: Phil Beecher</a:t>
            </a:r>
          </a:p>
          <a:p>
            <a:r>
              <a:rPr lang="en-US" sz="2400" dirty="0"/>
              <a:t>Second: Ann Krieger</a:t>
            </a:r>
          </a:p>
        </p:txBody>
      </p:sp>
    </p:spTree>
    <p:extLst>
      <p:ext uri="{BB962C8B-B14F-4D97-AF65-F5344CB8AC3E}">
        <p14:creationId xmlns:p14="http://schemas.microsoft.com/office/powerpoint/2010/main" val="3918129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TG Motion for CRG</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A70F86A0-EE29-3292-0818-5AEE289F71D8}"/>
              </a:ext>
            </a:extLst>
          </p:cNvPr>
          <p:cNvSpPr txBox="1"/>
          <p:nvPr/>
        </p:nvSpPr>
        <p:spPr>
          <a:xfrm>
            <a:off x="742292" y="1269565"/>
            <a:ext cx="7711425" cy="3785652"/>
          </a:xfrm>
          <a:prstGeom prst="rect">
            <a:avLst/>
          </a:prstGeom>
          <a:noFill/>
        </p:spPr>
        <p:txBody>
          <a:bodyPr wrap="square">
            <a:spAutoFit/>
          </a:bodyPr>
          <a:lstStyle/>
          <a:p>
            <a:r>
              <a:rPr lang="en-US" sz="2000" dirty="0"/>
              <a:t>Move that TG4me formally request that 802.15 WG approve the formation of a Comment Resolution Group (CRG) for the WG balloting of the P802.15.04.me_D01 with the following membership: Gary Stuebing(chair), Tero </a:t>
            </a:r>
            <a:r>
              <a:rPr lang="en-US" sz="2000" dirty="0" err="1"/>
              <a:t>Kivinen</a:t>
            </a:r>
            <a:r>
              <a:rPr lang="en-US" sz="2000" dirty="0"/>
              <a:t>, Phil Beecher, Billy Verso, Ann Krieger and Ben Rolfe.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Phil Beecher</a:t>
            </a:r>
          </a:p>
          <a:p>
            <a:r>
              <a:rPr lang="en-US" sz="2000" dirty="0"/>
              <a:t>Second: Ann Krieger</a:t>
            </a:r>
          </a:p>
        </p:txBody>
      </p:sp>
    </p:spTree>
    <p:extLst>
      <p:ext uri="{BB962C8B-B14F-4D97-AF65-F5344CB8AC3E}">
        <p14:creationId xmlns:p14="http://schemas.microsoft.com/office/powerpoint/2010/main" val="2668761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WG Motion for Recirculation</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12</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TextBox 4">
            <a:extLst>
              <a:ext uri="{FF2B5EF4-FFF2-40B4-BE49-F238E27FC236}">
                <a16:creationId xmlns:a16="http://schemas.microsoft.com/office/drawing/2014/main" id="{DA95DEC4-0422-8FF3-0710-8449CCAC26D8}"/>
              </a:ext>
            </a:extLst>
          </p:cNvPr>
          <p:cNvSpPr txBox="1"/>
          <p:nvPr/>
        </p:nvSpPr>
        <p:spPr>
          <a:xfrm>
            <a:off x="452718" y="1333721"/>
            <a:ext cx="8229600" cy="3416320"/>
          </a:xfrm>
          <a:prstGeom prst="rect">
            <a:avLst/>
          </a:prstGeom>
          <a:noFill/>
        </p:spPr>
        <p:txBody>
          <a:bodyPr wrap="square">
            <a:spAutoFit/>
          </a:bodyPr>
          <a:lstStyle/>
          <a:p>
            <a:r>
              <a:rPr lang="en-US" sz="2400" dirty="0"/>
              <a:t>Move that 802.15 WG start a WG recirculation requesting approval of document P802-15-04.me-D01 (as edited in accordance with the instructions in document 15-23-0497-06-04me) and to forward document P802-15-04.me-D01, as edited in accordance with the instructions in document 15-23-0497-06-04me, to Standards Association ballot pending the completion and inclusion of the edits in the draft.</a:t>
            </a:r>
          </a:p>
          <a:p>
            <a:r>
              <a:rPr lang="en-US" sz="2400" dirty="0"/>
              <a:t>Moved: Gary Stuebing</a:t>
            </a:r>
          </a:p>
          <a:p>
            <a:r>
              <a:rPr lang="en-US" sz="2400" dirty="0"/>
              <a:t>Second:</a:t>
            </a:r>
          </a:p>
        </p:txBody>
      </p:sp>
    </p:spTree>
    <p:extLst>
      <p:ext uri="{BB962C8B-B14F-4D97-AF65-F5344CB8AC3E}">
        <p14:creationId xmlns:p14="http://schemas.microsoft.com/office/powerpoint/2010/main" val="2970682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WG Motion for CRG</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13</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D62CCA44-A7F6-3DBF-D7C2-18E518D907F6}"/>
              </a:ext>
            </a:extLst>
          </p:cNvPr>
          <p:cNvSpPr txBox="1"/>
          <p:nvPr/>
        </p:nvSpPr>
        <p:spPr>
          <a:xfrm>
            <a:off x="638736" y="1363621"/>
            <a:ext cx="7857564" cy="3785652"/>
          </a:xfrm>
          <a:prstGeom prst="rect">
            <a:avLst/>
          </a:prstGeom>
          <a:noFill/>
        </p:spPr>
        <p:txBody>
          <a:bodyPr wrap="square">
            <a:spAutoFit/>
          </a:bodyPr>
          <a:lstStyle/>
          <a:p>
            <a:r>
              <a:rPr lang="en-US" sz="2000" dirty="0"/>
              <a:t>Move that 802.15 WG approve the formation of a Comment Resolution Group (CRG) for the WG balloting of the P802.15.04.me_D01 with the following membership: Gary Stuebing(chair), Tero </a:t>
            </a:r>
            <a:r>
              <a:rPr lang="en-US" sz="2000" dirty="0" err="1"/>
              <a:t>Kivinen</a:t>
            </a:r>
            <a:r>
              <a:rPr lang="en-US" sz="2000" dirty="0"/>
              <a:t>, Phil Beecher, Billy Verso, Ann Krieger and Ben Rolfe.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Gary Stuebing</a:t>
            </a:r>
          </a:p>
          <a:p>
            <a:r>
              <a:rPr lang="en-US" sz="2000" dirty="0"/>
              <a:t>Second:</a:t>
            </a:r>
          </a:p>
        </p:txBody>
      </p:sp>
    </p:spTree>
    <p:extLst>
      <p:ext uri="{BB962C8B-B14F-4D97-AF65-F5344CB8AC3E}">
        <p14:creationId xmlns:p14="http://schemas.microsoft.com/office/powerpoint/2010/main" val="2728472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Sep/23 – Review of Comments (Form CRG)</a:t>
            </a:r>
          </a:p>
          <a:p>
            <a:r>
              <a:rPr lang="en-US" sz="2000" dirty="0"/>
              <a:t>Oct/23 – Recirculation of Draft</a:t>
            </a:r>
          </a:p>
          <a:p>
            <a:r>
              <a:rPr lang="en-US" sz="2000" dirty="0"/>
              <a:t>Nov/23 – Comment  Resolution and Recirc (LSMC Package and conditional approval?) (CRG)</a:t>
            </a:r>
          </a:p>
          <a:p>
            <a:r>
              <a:rPr lang="en-US" sz="2000" dirty="0"/>
              <a:t>Dec/23 – Optimistic SA Ballot </a:t>
            </a:r>
          </a:p>
          <a:p>
            <a:r>
              <a:rPr lang="en-US" sz="2000" dirty="0"/>
              <a:t>Jan 23– SA Ballot comment resolution and CRG</a:t>
            </a:r>
          </a:p>
          <a:p>
            <a:r>
              <a:rPr lang="en-US" sz="2000" dirty="0"/>
              <a:t>Feb-Mar/24 – SA Recirc (CRG)</a:t>
            </a:r>
          </a:p>
          <a:p>
            <a:r>
              <a:rPr lang="en-US" sz="2000" dirty="0"/>
              <a:t>May/24 – Optimistic SA to </a:t>
            </a:r>
            <a:r>
              <a:rPr lang="en-US" sz="2000" dirty="0" err="1"/>
              <a:t>Revcom</a:t>
            </a:r>
            <a:endParaRPr lang="en-US" sz="2000" dirty="0"/>
          </a:p>
          <a:p>
            <a:r>
              <a:rPr lang="en-US" sz="2000" dirty="0"/>
              <a:t>Sep/24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September,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677686496"/>
              </p:ext>
            </p:extLst>
          </p:nvPr>
        </p:nvGraphicFramePr>
        <p:xfrm>
          <a:off x="857825" y="1493440"/>
          <a:ext cx="7752774" cy="39757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Starts at 9:00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4</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endParaRPr lang="en-US" sz="2800" dirty="0"/>
          </a:p>
          <a:p>
            <a:pPr lvl="1"/>
            <a:r>
              <a:rPr lang="en-US" sz="2400" dirty="0"/>
              <a:t>Call for Patents</a:t>
            </a:r>
          </a:p>
          <a:p>
            <a:pPr lvl="1"/>
            <a:r>
              <a:rPr lang="en-US" sz="2400" dirty="0"/>
              <a:t>Approve Agenda</a:t>
            </a:r>
          </a:p>
          <a:p>
            <a:pPr lvl="1"/>
            <a:r>
              <a:rPr lang="en-US" sz="2400" dirty="0"/>
              <a:t>Approve Minutes</a:t>
            </a:r>
          </a:p>
          <a:p>
            <a:pPr lvl="1"/>
            <a:r>
              <a:rPr lang="en-US" sz="2400" dirty="0"/>
              <a:t>Review Results of Letter Ballot</a:t>
            </a:r>
          </a:p>
          <a:p>
            <a:pPr lvl="2"/>
            <a:r>
              <a:rPr lang="en-US" sz="2000" dirty="0"/>
              <a:t>Task List Document DCN 15-23-400-01-04me</a:t>
            </a:r>
          </a:p>
          <a:p>
            <a:pPr lvl="2"/>
            <a:r>
              <a:rPr lang="en-US" sz="2000" dirty="0"/>
              <a:t>Tally Sheet DCN 15-23-471-00-04me</a:t>
            </a:r>
          </a:p>
          <a:p>
            <a:pPr lvl="2"/>
            <a:r>
              <a:rPr lang="en-US" sz="2000" dirty="0"/>
              <a:t>Comments DCN 15-23-472-02-04me</a:t>
            </a:r>
          </a:p>
          <a:p>
            <a:pPr lvl="1"/>
            <a:r>
              <a:rPr lang="en-US" sz="2400" dirty="0"/>
              <a:t>Review Letter Ballot Comment Submissions</a:t>
            </a:r>
          </a:p>
          <a:p>
            <a:pPr lvl="1"/>
            <a:r>
              <a:rPr lang="en-US" sz="2400" dirty="0"/>
              <a:t>Comment resolution</a:t>
            </a:r>
          </a:p>
          <a:p>
            <a:pPr marL="0" indent="0">
              <a:buNone/>
            </a:pPr>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1234253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endParaRPr lang="en-US" sz="2400" dirty="0"/>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481791415"/>
              </p:ext>
            </p:extLst>
          </p:nvPr>
        </p:nvGraphicFramePr>
        <p:xfrm>
          <a:off x="3124200" y="1337579"/>
          <a:ext cx="2743200" cy="3781425"/>
        </p:xfrm>
        <a:graphic>
          <a:graphicData uri="http://schemas.openxmlformats.org/drawingml/2006/table">
            <a:tbl>
              <a:tblPr>
                <a:tableStyleId>{5C22544A-7EE6-4342-B048-85BDC9FD1C3A}</a:tableStyleId>
              </a:tblPr>
              <a:tblGrid>
                <a:gridCol w="1769807">
                  <a:extLst>
                    <a:ext uri="{9D8B030D-6E8A-4147-A177-3AD203B41FA5}">
                      <a16:colId xmlns:a16="http://schemas.microsoft.com/office/drawing/2014/main" val="1156844265"/>
                    </a:ext>
                  </a:extLst>
                </a:gridCol>
                <a:gridCol w="973393">
                  <a:extLst>
                    <a:ext uri="{9D8B030D-6E8A-4147-A177-3AD203B41FA5}">
                      <a16:colId xmlns:a16="http://schemas.microsoft.com/office/drawing/2014/main" val="1976653183"/>
                    </a:ext>
                  </a:extLst>
                </a:gridCol>
              </a:tblGrid>
              <a:tr h="198474">
                <a:tc>
                  <a:txBody>
                    <a:bodyPr/>
                    <a:lstStyle/>
                    <a:p>
                      <a:pPr algn="r" fontAlgn="b"/>
                      <a:r>
                        <a:rPr lang="en-US" sz="1600" u="none" strike="noStrike">
                          <a:effectLst/>
                        </a:rPr>
                        <a:t>VOTERS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133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600" u="none" strike="noStrike" dirty="0">
                          <a:effectLst/>
                        </a:rPr>
                        <a:t>VOTED</a:t>
                      </a:r>
                      <a:endParaRPr lang="en-US" sz="1600" b="1" i="0" u="none" strike="noStrike" dirty="0">
                        <a:effectLst/>
                        <a:latin typeface="Arial" panose="020B0604020202020204" pitchFamily="34" charset="0"/>
                      </a:endParaRPr>
                    </a:p>
                  </a:txBody>
                  <a:tcPr marL="9525" marR="9525" marT="9525" marB="0" anchor="b"/>
                </a:tc>
                <a:tc>
                  <a:txBody>
                    <a:bodyPr/>
                    <a:lstStyle/>
                    <a:p>
                      <a:pPr algn="ctr" fontAlgn="ctr"/>
                      <a:r>
                        <a:rPr lang="en-US" sz="1600" u="none" strike="noStrike">
                          <a:effectLst/>
                        </a:rPr>
                        <a:t>97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600" u="none" strike="noStrike">
                          <a:effectLst/>
                        </a:rPr>
                        <a:t>YES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87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600" u="none" strike="noStrike">
                          <a:effectLst/>
                        </a:rPr>
                        <a:t>ABSTAIN</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600" u="none" strike="noStrike">
                          <a:effectLst/>
                        </a:rPr>
                        <a:t>NO</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600" u="none" strike="noStrike" dirty="0">
                          <a:effectLst/>
                        </a:rPr>
                        <a:t>% VOTERS</a:t>
                      </a:r>
                      <a:endParaRPr lang="en-US" sz="1600" b="1" i="0" u="none" strike="noStrike" dirty="0">
                        <a:effectLst/>
                        <a:latin typeface="Arial" panose="020B0604020202020204" pitchFamily="34" charset="0"/>
                      </a:endParaRPr>
                    </a:p>
                  </a:txBody>
                  <a:tcPr marL="9525" marR="9525" marT="9525" marB="0" anchor="b"/>
                </a:tc>
                <a:tc>
                  <a:txBody>
                    <a:bodyPr/>
                    <a:lstStyle/>
                    <a:p>
                      <a:pPr algn="ctr" fontAlgn="ctr"/>
                      <a:r>
                        <a:rPr lang="en-US" sz="1600" u="none" strike="noStrike">
                          <a:effectLst/>
                        </a:rPr>
                        <a:t>72.93%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600" u="none" strike="noStrike">
                          <a:effectLst/>
                        </a:rPr>
                        <a:t>% YES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94.57%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600" u="none" strike="noStrike" dirty="0">
                          <a:effectLst/>
                        </a:rPr>
                        <a:t>% ABSTAIN</a:t>
                      </a:r>
                      <a:endParaRPr lang="en-US" sz="1600" b="1" i="0" u="none" strike="noStrike" dirty="0">
                        <a:effectLst/>
                        <a:latin typeface="Arial" panose="020B0604020202020204" pitchFamily="34" charset="0"/>
                      </a:endParaRPr>
                    </a:p>
                  </a:txBody>
                  <a:tcPr marL="9525" marR="9525" marT="9525" marB="0" anchor="b"/>
                </a:tc>
                <a:tc>
                  <a:txBody>
                    <a:bodyPr/>
                    <a:lstStyle/>
                    <a:p>
                      <a:pPr algn="ctr" fontAlgn="ctr"/>
                      <a:r>
                        <a:rPr lang="en-US" sz="1600" u="none" strike="noStrike">
                          <a:effectLst/>
                        </a:rPr>
                        <a:t>5.15%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600" u="none" strike="noStrike">
                          <a:effectLst/>
                        </a:rPr>
                        <a:t>Did Not Vote (cum.)</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41</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600" u="none" strike="noStrike">
                          <a:effectLst/>
                        </a:rPr>
                        <a:t>Did Not Vote (cum.) %</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30.8%</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600" u="none" strike="noStrike">
                          <a:effectLst/>
                        </a:rPr>
                        <a:t>Open Date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7/27/23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600" u="none" strike="noStrike">
                          <a:effectLst/>
                        </a:rPr>
                        <a:t>Close Date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dirty="0">
                          <a:effectLst/>
                        </a:rPr>
                        <a:t>9/8/23</a:t>
                      </a:r>
                      <a:endParaRPr lang="en-US" sz="16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600" u="none" strike="noStrike">
                          <a:effectLst/>
                        </a:rPr>
                        <a:t>Draft P802.15.4me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dirty="0">
                          <a:effectLst/>
                        </a:rPr>
                        <a:t>D2 LB197</a:t>
                      </a:r>
                      <a:endParaRPr lang="en-US" sz="16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1588935" y="5391090"/>
            <a:ext cx="3669594" cy="707886"/>
          </a:xfrm>
          <a:prstGeom prst="rect">
            <a:avLst/>
          </a:prstGeom>
          <a:noFill/>
        </p:spPr>
        <p:txBody>
          <a:bodyPr wrap="none" rtlCol="0">
            <a:spAutoFit/>
          </a:bodyPr>
          <a:lstStyle/>
          <a:p>
            <a:r>
              <a:rPr lang="en-US" sz="2000" dirty="0"/>
              <a:t>Accepted Comments: 139</a:t>
            </a:r>
          </a:p>
          <a:p>
            <a:r>
              <a:rPr lang="en-US" sz="2000" dirty="0"/>
              <a:t>Rogue Comments: 163+15+1 179</a:t>
            </a:r>
          </a:p>
        </p:txBody>
      </p:sp>
    </p:spTree>
    <p:extLst>
      <p:ext uri="{BB962C8B-B14F-4D97-AF65-F5344CB8AC3E}">
        <p14:creationId xmlns:p14="http://schemas.microsoft.com/office/powerpoint/2010/main" val="2737222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TextBox 4">
            <a:extLst>
              <a:ext uri="{FF2B5EF4-FFF2-40B4-BE49-F238E27FC236}">
                <a16:creationId xmlns:a16="http://schemas.microsoft.com/office/drawing/2014/main" id="{13FBAC3D-2433-7114-1D01-B86C5DB7F396}"/>
              </a:ext>
            </a:extLst>
          </p:cNvPr>
          <p:cNvSpPr txBox="1"/>
          <p:nvPr/>
        </p:nvSpPr>
        <p:spPr>
          <a:xfrm>
            <a:off x="533400" y="1333722"/>
            <a:ext cx="4836789" cy="1015663"/>
          </a:xfrm>
          <a:prstGeom prst="rect">
            <a:avLst/>
          </a:prstGeom>
          <a:noFill/>
        </p:spPr>
        <p:txBody>
          <a:bodyPr wrap="square" rtlCol="0">
            <a:spAutoFit/>
          </a:bodyPr>
          <a:lstStyle/>
          <a:p>
            <a:r>
              <a:rPr lang="en-US" sz="2000" dirty="0"/>
              <a:t>Four Sessions were held this week</a:t>
            </a:r>
          </a:p>
          <a:p>
            <a:r>
              <a:rPr lang="en-US" sz="2000" dirty="0"/>
              <a:t>Results of Workgroup Ballot were given:</a:t>
            </a:r>
          </a:p>
          <a:p>
            <a:endParaRPr lang="en-US" sz="2000" dirty="0"/>
          </a:p>
        </p:txBody>
      </p:sp>
      <p:pic>
        <p:nvPicPr>
          <p:cNvPr id="7" name="Graphic 6">
            <a:extLst>
              <a:ext uri="{FF2B5EF4-FFF2-40B4-BE49-F238E27FC236}">
                <a16:creationId xmlns:a16="http://schemas.microsoft.com/office/drawing/2014/main" id="{949CA982-1124-7DC8-B081-3D2CEFEF0CC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4365" y="2073828"/>
            <a:ext cx="2000250" cy="2862743"/>
          </a:xfrm>
          <a:prstGeom prst="rect">
            <a:avLst/>
          </a:prstGeom>
        </p:spPr>
      </p:pic>
      <p:sp>
        <p:nvSpPr>
          <p:cNvPr id="9" name="TextBox 8">
            <a:extLst>
              <a:ext uri="{FF2B5EF4-FFF2-40B4-BE49-F238E27FC236}">
                <a16:creationId xmlns:a16="http://schemas.microsoft.com/office/drawing/2014/main" id="{1B343755-4A25-789B-E105-9BAD13BEACE2}"/>
              </a:ext>
            </a:extLst>
          </p:cNvPr>
          <p:cNvSpPr txBox="1"/>
          <p:nvPr/>
        </p:nvSpPr>
        <p:spPr>
          <a:xfrm>
            <a:off x="475286" y="4898549"/>
            <a:ext cx="4884799" cy="830997"/>
          </a:xfrm>
          <a:prstGeom prst="rect">
            <a:avLst/>
          </a:prstGeom>
          <a:noFill/>
        </p:spPr>
        <p:txBody>
          <a:bodyPr wrap="none" rtlCol="0">
            <a:spAutoFit/>
          </a:bodyPr>
          <a:lstStyle/>
          <a:p>
            <a:r>
              <a:rPr lang="en-US" sz="1600" dirty="0"/>
              <a:t>Task Group worked on Comment resolution for the week</a:t>
            </a:r>
          </a:p>
          <a:p>
            <a:r>
              <a:rPr lang="en-US" sz="1600" dirty="0"/>
              <a:t>Document DCN 15-23-0497-06-04me</a:t>
            </a:r>
            <a:endParaRPr lang="en-US" sz="1600" dirty="0">
              <a:solidFill>
                <a:srgbClr val="FF0000"/>
              </a:solidFill>
            </a:endParaRPr>
          </a:p>
          <a:p>
            <a:endParaRPr lang="en-US" sz="1600" dirty="0">
              <a:solidFill>
                <a:srgbClr val="FF0000"/>
              </a:solidFill>
            </a:endParaRPr>
          </a:p>
        </p:txBody>
      </p:sp>
      <p:graphicFrame>
        <p:nvGraphicFramePr>
          <p:cNvPr id="10" name="Table 9">
            <a:extLst>
              <a:ext uri="{FF2B5EF4-FFF2-40B4-BE49-F238E27FC236}">
                <a16:creationId xmlns:a16="http://schemas.microsoft.com/office/drawing/2014/main" id="{080F5F66-457D-D84A-33B4-CFAAE61CA825}"/>
              </a:ext>
            </a:extLst>
          </p:cNvPr>
          <p:cNvGraphicFramePr>
            <a:graphicFrameLocks noGrp="1"/>
          </p:cNvGraphicFramePr>
          <p:nvPr>
            <p:extLst>
              <p:ext uri="{D42A27DB-BD31-4B8C-83A1-F6EECF244321}">
                <p14:modId xmlns:p14="http://schemas.microsoft.com/office/powerpoint/2010/main" val="525911860"/>
              </p:ext>
            </p:extLst>
          </p:nvPr>
        </p:nvGraphicFramePr>
        <p:xfrm>
          <a:off x="638736" y="5460491"/>
          <a:ext cx="7772402" cy="890461"/>
        </p:xfrm>
        <a:graphic>
          <a:graphicData uri="http://schemas.openxmlformats.org/drawingml/2006/table">
            <a:tbl>
              <a:tblPr>
                <a:tableStyleId>{5C22544A-7EE6-4342-B048-85BDC9FD1C3A}</a:tableStyleId>
              </a:tblPr>
              <a:tblGrid>
                <a:gridCol w="786197">
                  <a:extLst>
                    <a:ext uri="{9D8B030D-6E8A-4147-A177-3AD203B41FA5}">
                      <a16:colId xmlns:a16="http://schemas.microsoft.com/office/drawing/2014/main" val="3913333104"/>
                    </a:ext>
                  </a:extLst>
                </a:gridCol>
                <a:gridCol w="776245">
                  <a:extLst>
                    <a:ext uri="{9D8B030D-6E8A-4147-A177-3AD203B41FA5}">
                      <a16:colId xmlns:a16="http://schemas.microsoft.com/office/drawing/2014/main" val="2541537230"/>
                    </a:ext>
                  </a:extLst>
                </a:gridCol>
                <a:gridCol w="776245">
                  <a:extLst>
                    <a:ext uri="{9D8B030D-6E8A-4147-A177-3AD203B41FA5}">
                      <a16:colId xmlns:a16="http://schemas.microsoft.com/office/drawing/2014/main" val="261946048"/>
                    </a:ext>
                  </a:extLst>
                </a:gridCol>
                <a:gridCol w="776245">
                  <a:extLst>
                    <a:ext uri="{9D8B030D-6E8A-4147-A177-3AD203B41FA5}">
                      <a16:colId xmlns:a16="http://schemas.microsoft.com/office/drawing/2014/main" val="2082496323"/>
                    </a:ext>
                  </a:extLst>
                </a:gridCol>
                <a:gridCol w="776245">
                  <a:extLst>
                    <a:ext uri="{9D8B030D-6E8A-4147-A177-3AD203B41FA5}">
                      <a16:colId xmlns:a16="http://schemas.microsoft.com/office/drawing/2014/main" val="1139479350"/>
                    </a:ext>
                  </a:extLst>
                </a:gridCol>
                <a:gridCol w="776245">
                  <a:extLst>
                    <a:ext uri="{9D8B030D-6E8A-4147-A177-3AD203B41FA5}">
                      <a16:colId xmlns:a16="http://schemas.microsoft.com/office/drawing/2014/main" val="3432774917"/>
                    </a:ext>
                  </a:extLst>
                </a:gridCol>
                <a:gridCol w="776245">
                  <a:extLst>
                    <a:ext uri="{9D8B030D-6E8A-4147-A177-3AD203B41FA5}">
                      <a16:colId xmlns:a16="http://schemas.microsoft.com/office/drawing/2014/main" val="3355574667"/>
                    </a:ext>
                  </a:extLst>
                </a:gridCol>
                <a:gridCol w="776245">
                  <a:extLst>
                    <a:ext uri="{9D8B030D-6E8A-4147-A177-3AD203B41FA5}">
                      <a16:colId xmlns:a16="http://schemas.microsoft.com/office/drawing/2014/main" val="2479676519"/>
                    </a:ext>
                  </a:extLst>
                </a:gridCol>
                <a:gridCol w="776245">
                  <a:extLst>
                    <a:ext uri="{9D8B030D-6E8A-4147-A177-3AD203B41FA5}">
                      <a16:colId xmlns:a16="http://schemas.microsoft.com/office/drawing/2014/main" val="3482160785"/>
                    </a:ext>
                  </a:extLst>
                </a:gridCol>
                <a:gridCol w="776245">
                  <a:extLst>
                    <a:ext uri="{9D8B030D-6E8A-4147-A177-3AD203B41FA5}">
                      <a16:colId xmlns:a16="http://schemas.microsoft.com/office/drawing/2014/main" val="2674733871"/>
                    </a:ext>
                  </a:extLst>
                </a:gridCol>
              </a:tblGrid>
              <a:tr h="412771">
                <a:tc>
                  <a:txBody>
                    <a:bodyPr/>
                    <a:lstStyle/>
                    <a:p>
                      <a:pPr algn="l" fontAlgn="b"/>
                      <a:r>
                        <a:rPr lang="en-US" sz="800" u="none" strike="noStrike">
                          <a:effectLst/>
                        </a:rPr>
                        <a:t> </a:t>
                      </a:r>
                      <a:endParaRPr lang="en-US" sz="800" b="0" i="0" u="none" strike="noStrike">
                        <a:effectLst/>
                        <a:latin typeface="Arial" panose="020B0604020202020204" pitchFamily="34" charset="0"/>
                      </a:endParaRPr>
                    </a:p>
                  </a:txBody>
                  <a:tcPr marL="7464" marR="7464" marT="7464" marB="0" anchor="b"/>
                </a:tc>
                <a:tc>
                  <a:txBody>
                    <a:bodyPr/>
                    <a:lstStyle/>
                    <a:p>
                      <a:pPr algn="l" fontAlgn="b"/>
                      <a:r>
                        <a:rPr lang="en-US" sz="800" u="none" strike="noStrike">
                          <a:effectLst/>
                        </a:rPr>
                        <a:t> </a:t>
                      </a:r>
                      <a:endParaRPr lang="en-US" sz="800" b="0" i="0" u="none" strike="noStrike">
                        <a:effectLst/>
                        <a:latin typeface="Arial" panose="020B0604020202020204" pitchFamily="34" charset="0"/>
                      </a:endParaRPr>
                    </a:p>
                  </a:txBody>
                  <a:tcPr marL="7464" marR="7464" marT="7464" marB="0" anchor="b"/>
                </a:tc>
                <a:tc gridSpan="4">
                  <a:txBody>
                    <a:bodyPr/>
                    <a:lstStyle/>
                    <a:p>
                      <a:pPr algn="ctr" fontAlgn="ctr"/>
                      <a:r>
                        <a:rPr lang="en-US" sz="1600" u="none" strike="noStrike" dirty="0">
                          <a:effectLst/>
                        </a:rPr>
                        <a:t>Category</a:t>
                      </a:r>
                      <a:endParaRPr lang="en-US" sz="1600" b="1" i="0" u="none" strike="noStrike" dirty="0">
                        <a:effectLst/>
                        <a:latin typeface="Arial" panose="020B0604020202020204" pitchFamily="34" charset="0"/>
                      </a:endParaRPr>
                    </a:p>
                  </a:txBody>
                  <a:tcPr marL="7464" marR="7464" marT="7464"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600" u="none" strike="noStrike">
                          <a:effectLst/>
                        </a:rPr>
                        <a:t>Disposition status</a:t>
                      </a:r>
                      <a:endParaRPr lang="en-US" sz="1600" b="1" i="0" u="none" strike="noStrike">
                        <a:effectLst/>
                        <a:latin typeface="Arial" panose="020B0604020202020204" pitchFamily="34" charset="0"/>
                      </a:endParaRPr>
                    </a:p>
                  </a:txBody>
                  <a:tcPr marL="7464" marR="7464" marT="7464"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53023188"/>
                  </a:ext>
                </a:extLst>
              </a:tr>
              <a:tr h="159230">
                <a:tc>
                  <a:txBody>
                    <a:bodyPr/>
                    <a:lstStyle/>
                    <a:p>
                      <a:pPr algn="l" fontAlgn="b"/>
                      <a:r>
                        <a:rPr lang="en-US" sz="900" u="none" strike="noStrike">
                          <a:effectLst/>
                        </a:rPr>
                        <a:t>Letter ballot</a:t>
                      </a:r>
                      <a:endParaRPr lang="en-US" sz="900" b="1"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Total</a:t>
                      </a:r>
                      <a:endParaRPr lang="en-US" sz="900" b="1"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Editorial</a:t>
                      </a:r>
                      <a:endParaRPr lang="en-US" sz="900" b="1"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Technical</a:t>
                      </a:r>
                      <a:endParaRPr lang="en-US" sz="900" b="1"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General</a:t>
                      </a:r>
                      <a:endParaRPr lang="en-US" sz="900" b="1"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Unknown</a:t>
                      </a:r>
                      <a:endParaRPr lang="en-US" sz="900" b="1"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Accepted</a:t>
                      </a:r>
                      <a:endParaRPr lang="en-US" sz="900" b="1"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Revised</a:t>
                      </a:r>
                      <a:endParaRPr lang="en-US" sz="900" b="1"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Rejected</a:t>
                      </a:r>
                      <a:endParaRPr lang="en-US" sz="900" b="1"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Unresolved</a:t>
                      </a:r>
                      <a:endParaRPr lang="en-US" sz="900" b="1" i="0" u="none" strike="noStrike">
                        <a:effectLst/>
                        <a:latin typeface="Arial" panose="020B0604020202020204" pitchFamily="34" charset="0"/>
                      </a:endParaRPr>
                    </a:p>
                  </a:txBody>
                  <a:tcPr marL="7464" marR="7464" marT="7464" marB="0" anchor="b"/>
                </a:tc>
                <a:extLst>
                  <a:ext uri="{0D108BD9-81ED-4DB2-BD59-A6C34878D82A}">
                    <a16:rowId xmlns:a16="http://schemas.microsoft.com/office/drawing/2014/main" val="3565337790"/>
                  </a:ext>
                </a:extLst>
              </a:tr>
              <a:tr h="159230">
                <a:tc>
                  <a:txBody>
                    <a:bodyPr/>
                    <a:lstStyle/>
                    <a:p>
                      <a:pPr algn="l" fontAlgn="b"/>
                      <a:r>
                        <a:rPr lang="en-US" sz="900" u="none" strike="noStrike">
                          <a:effectLst/>
                        </a:rPr>
                        <a:t>LB197</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141</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115</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21</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3</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2</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89</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20</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32</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0</a:t>
                      </a:r>
                      <a:endParaRPr lang="en-US" sz="900" b="0" i="0" u="none" strike="noStrike">
                        <a:effectLst/>
                        <a:latin typeface="Arial" panose="020B0604020202020204" pitchFamily="34" charset="0"/>
                      </a:endParaRPr>
                    </a:p>
                  </a:txBody>
                  <a:tcPr marL="7464" marR="7464" marT="7464" marB="0" anchor="b"/>
                </a:tc>
                <a:extLst>
                  <a:ext uri="{0D108BD9-81ED-4DB2-BD59-A6C34878D82A}">
                    <a16:rowId xmlns:a16="http://schemas.microsoft.com/office/drawing/2014/main" val="2417866447"/>
                  </a:ext>
                </a:extLst>
              </a:tr>
              <a:tr h="159230">
                <a:tc>
                  <a:txBody>
                    <a:bodyPr/>
                    <a:lstStyle/>
                    <a:p>
                      <a:pPr algn="l" fontAlgn="b"/>
                      <a:r>
                        <a:rPr lang="en-US" sz="900" u="none" strike="noStrike">
                          <a:effectLst/>
                        </a:rPr>
                        <a:t>LB197_rogue</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182</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126</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56</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0</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0</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151</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26</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a:effectLst/>
                        </a:rPr>
                        <a:t>5</a:t>
                      </a:r>
                      <a:endParaRPr lang="en-US" sz="900" b="0" i="0" u="none" strike="noStrike">
                        <a:effectLst/>
                        <a:latin typeface="Arial" panose="020B0604020202020204" pitchFamily="34" charset="0"/>
                      </a:endParaRPr>
                    </a:p>
                  </a:txBody>
                  <a:tcPr marL="7464" marR="7464" marT="7464" marB="0" anchor="b"/>
                </a:tc>
                <a:tc>
                  <a:txBody>
                    <a:bodyPr/>
                    <a:lstStyle/>
                    <a:p>
                      <a:pPr algn="ctr" fontAlgn="b"/>
                      <a:r>
                        <a:rPr lang="en-US" sz="900" u="none" strike="noStrike" dirty="0">
                          <a:effectLst/>
                        </a:rPr>
                        <a:t>0</a:t>
                      </a:r>
                      <a:endParaRPr lang="en-US" sz="900" b="0" i="0" u="none" strike="noStrike" dirty="0">
                        <a:effectLst/>
                        <a:latin typeface="Arial" panose="020B0604020202020204" pitchFamily="34" charset="0"/>
                      </a:endParaRPr>
                    </a:p>
                  </a:txBody>
                  <a:tcPr marL="7464" marR="7464" marT="7464" marB="0" anchor="b"/>
                </a:tc>
                <a:extLst>
                  <a:ext uri="{0D108BD9-81ED-4DB2-BD59-A6C34878D82A}">
                    <a16:rowId xmlns:a16="http://schemas.microsoft.com/office/drawing/2014/main" val="864336458"/>
                  </a:ext>
                </a:extLst>
              </a:tr>
            </a:tbl>
          </a:graphicData>
        </a:graphic>
      </p:graphicFrame>
    </p:spTree>
    <p:extLst>
      <p:ext uri="{BB962C8B-B14F-4D97-AF65-F5344CB8AC3E}">
        <p14:creationId xmlns:p14="http://schemas.microsoft.com/office/powerpoint/2010/main" val="2664823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TextBox 4">
            <a:extLst>
              <a:ext uri="{FF2B5EF4-FFF2-40B4-BE49-F238E27FC236}">
                <a16:creationId xmlns:a16="http://schemas.microsoft.com/office/drawing/2014/main" id="{13FBAC3D-2433-7114-1D01-B86C5DB7F396}"/>
              </a:ext>
            </a:extLst>
          </p:cNvPr>
          <p:cNvSpPr txBox="1"/>
          <p:nvPr/>
        </p:nvSpPr>
        <p:spPr>
          <a:xfrm>
            <a:off x="681318" y="1322146"/>
            <a:ext cx="7395882" cy="4708981"/>
          </a:xfrm>
          <a:prstGeom prst="rect">
            <a:avLst/>
          </a:prstGeom>
          <a:noFill/>
        </p:spPr>
        <p:txBody>
          <a:bodyPr wrap="square" rtlCol="0">
            <a:spAutoFit/>
          </a:bodyPr>
          <a:lstStyle/>
          <a:p>
            <a:r>
              <a:rPr lang="en-US" sz="2000" dirty="0"/>
              <a:t>As a result, two Task Group motions were made to hold a recirculation ballot once new Draft is complete as well as form a CRG.  </a:t>
            </a:r>
          </a:p>
          <a:p>
            <a:endParaRPr lang="en-US" sz="2000" dirty="0"/>
          </a:p>
          <a:p>
            <a:r>
              <a:rPr lang="en-US" sz="2000" dirty="0"/>
              <a:t>Motions were sent to the Working Group for Recirculation and CRG</a:t>
            </a:r>
          </a:p>
          <a:p>
            <a:endParaRPr lang="en-US" sz="2000" dirty="0"/>
          </a:p>
          <a:p>
            <a:r>
              <a:rPr lang="en-US" sz="2000" dirty="0"/>
              <a:t>Minutes are posted at:</a:t>
            </a:r>
          </a:p>
          <a:p>
            <a:r>
              <a:rPr lang="en-US" sz="2000" dirty="0"/>
              <a:t>DCN 15-23-0511-00-04me</a:t>
            </a:r>
          </a:p>
          <a:p>
            <a:endParaRPr lang="en-US" sz="2000" dirty="0"/>
          </a:p>
          <a:p>
            <a:r>
              <a:rPr lang="en-US" sz="2000" dirty="0"/>
              <a:t>Task list is at:</a:t>
            </a:r>
          </a:p>
          <a:p>
            <a:r>
              <a:rPr lang="en-US" sz="2000" dirty="0"/>
              <a:t>DCN 15-23-0400-02-04me</a:t>
            </a:r>
          </a:p>
          <a:p>
            <a:endParaRPr lang="en-US" sz="2000" dirty="0"/>
          </a:p>
          <a:p>
            <a:r>
              <a:rPr lang="en-US" sz="2000" dirty="0"/>
              <a:t>November Draft Agenda posted at:</a:t>
            </a:r>
          </a:p>
          <a:p>
            <a:r>
              <a:rPr lang="en-US" sz="2000" dirty="0"/>
              <a:t>DCN 15-23-0518-00-04me</a:t>
            </a:r>
          </a:p>
          <a:p>
            <a:endParaRPr lang="en-US" sz="2000" dirty="0"/>
          </a:p>
          <a:p>
            <a:r>
              <a:rPr lang="en-US" sz="2000" dirty="0"/>
              <a:t>Four sessions are requested for November Plenary</a:t>
            </a:r>
          </a:p>
        </p:txBody>
      </p:sp>
    </p:spTree>
    <p:extLst>
      <p:ext uri="{BB962C8B-B14F-4D97-AF65-F5344CB8AC3E}">
        <p14:creationId xmlns:p14="http://schemas.microsoft.com/office/powerpoint/2010/main" val="35536325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7898</TotalTime>
  <Words>1147</Words>
  <Application>Microsoft Macintosh PowerPoint</Application>
  <PresentationFormat>On-screen Show (4:3)</PresentationFormat>
  <Paragraphs>194</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IEEE 802.15.4me September, 2023 Interim Plenary Agenda and Closing</vt:lpstr>
      <vt:lpstr>15.4me Sessions this Week</vt:lpstr>
      <vt:lpstr>Agenda </vt:lpstr>
      <vt:lpstr>Agenda </vt:lpstr>
      <vt:lpstr>Results of Workgroup Ballot </vt:lpstr>
      <vt:lpstr>CLOSING REPORT </vt:lpstr>
      <vt:lpstr>CLOSING REPORT </vt:lpstr>
      <vt:lpstr>TG Motion for Recirculation</vt:lpstr>
      <vt:lpstr>TG Motion for CRG</vt:lpstr>
      <vt:lpstr>WG Motion for Recirculation</vt:lpstr>
      <vt:lpstr>WG Motion for CRG</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139</cp:revision>
  <cp:lastPrinted>1998-02-10T13:28:06Z</cp:lastPrinted>
  <dcterms:created xsi:type="dcterms:W3CDTF">2018-03-03T14:04:29Z</dcterms:created>
  <dcterms:modified xsi:type="dcterms:W3CDTF">2023-09-14T16:21:52Z</dcterms:modified>
  <cp:category/>
</cp:coreProperties>
</file>