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2.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13.xml.rels" ContentType="application/vnd.openxmlformats-package.relationships+xml"/>
  <Override PartName="/ppt/slideLayouts/_rels/slideLayout58.xml.rels" ContentType="application/vnd.openxmlformats-package.relationships+xml"/>
  <Override PartName="/ppt/slideLayouts/_rels/slideLayout65.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12.xml.rels" ContentType="application/vnd.openxmlformats-package.relationships+xml"/>
  <Override PartName="/ppt/slideLayouts/_rels/slideLayout55.xml.rels" ContentType="application/vnd.openxmlformats-package.relationships+xml"/>
  <Override PartName="/ppt/slideLayouts/_rels/slideLayout54.xml.rels" ContentType="application/vnd.openxmlformats-package.relationships+xml"/>
  <Override PartName="/ppt/slideLayouts/_rels/slideLayout69.xml.rels" ContentType="application/vnd.openxmlformats-package.relationships+xml"/>
  <Override PartName="/ppt/slideLayouts/_rels/slideLayout63.xml.rels" ContentType="application/vnd.openxmlformats-package.relationships+xml"/>
  <Override PartName="/ppt/slideLayouts/_rels/slideLayout47.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0.xml.rels" ContentType="application/vnd.openxmlformats-package.relationships+xml"/>
  <Override PartName="/ppt/slideLayouts/_rels/slideLayout52.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30.xml.rels" ContentType="application/vnd.openxmlformats-package.relationships+xml"/>
  <Override PartName="/ppt/slideLayouts/_rels/slideLayout45.xml.rels" ContentType="application/vnd.openxmlformats-package.relationships+xml"/>
  <Override PartName="/ppt/slideLayouts/_rels/slideLayout14.xml.rels" ContentType="application/vnd.openxmlformats-package.relationships+xml"/>
  <Override PartName="/ppt/slideLayouts/_rels/slideLayout8.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5.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31.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64.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60.xml" ContentType="application/vnd.openxmlformats-officedocument.presentationml.slideLayout+xml"/>
  <Override PartName="/ppt/slideLayouts/slideLayout19.xml" ContentType="application/vnd.openxmlformats-officedocument.presentationml.slideLayout+xml"/>
  <Override PartName="/ppt/slideLayouts/slideLayout61.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58.xml" ContentType="application/vnd.openxmlformats-officedocument.presentationml.slideLayout+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72.xml" ContentType="application/vnd.openxmlformats-officedocument.presentationml.slideLayout+xml"/>
  <Override PartName="/ppt/slideLayouts/slideLayout23.xml" ContentType="application/vnd.openxmlformats-officedocument.presentationml.slideLayout+xml"/>
  <Override PartName="/ppt/slideLayouts/slideLayout71.xml" ContentType="application/vnd.openxmlformats-officedocument.presentationml.slideLayout+xml"/>
  <Override PartName="/ppt/slideLayouts/slideLayout29.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70.xml" ContentType="application/vnd.openxmlformats-officedocument.presentationml.slideLayout+xml"/>
  <Override PartName="/ppt/slideLayouts/slideLayout28.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media/image1.png" ContentType="image/png"/>
  <Override PartName="/ppt/media/image2.png" ContentType="image/png"/>
  <Override PartName="/ppt/media/image3.png" ContentType="image/png"/>
  <Override PartName="/ppt/media/image4.png" ContentType="image/png"/>
  <Override PartName="/ppt/presProps.xml" ContentType="application/vnd.openxmlformats-officedocument.presentationml.presProps+xml"/>
  <Override PartName="/ppt/slides/slide1.xml" ContentType="application/vnd.openxmlformats-officedocument.presentationml.slide+xml"/>
  <Override PartName="/ppt/slides/_rels/slide9.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sldIdLst>
    <p:sldId id="256" r:id="rId8"/>
    <p:sldId id="257" r:id="rId9"/>
    <p:sldId id="258" r:id="rId10"/>
    <p:sldId id="259" r:id="rId11"/>
    <p:sldId id="260" r:id="rId12"/>
    <p:sldId id="261" r:id="rId13"/>
    <p:sldId id="262" r:id="rId14"/>
    <p:sldId id="263" r:id="rId15"/>
    <p:sldId id="264" r:id="rId16"/>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251496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181512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317268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181512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317268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4015440" cy="3976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251496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251496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4015440" cy="3976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251496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251496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181512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317268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181512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317268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4015440" cy="3976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251496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251496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251496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251496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181512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317268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181512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317268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4015440" cy="3976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251496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251496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251496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251496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251496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181512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317268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181512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317268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4015440" cy="3976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251496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251496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251496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251496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181512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317268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181512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317268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4015440" cy="3976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251496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251496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251496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251496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251496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181512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317268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181512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317268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251496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7440" cy="1983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802.15-23-0384-00</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23680" cy="290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23680" cy="290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FC2066E-EEFE-496B-97D0-1F7E1FB70308}" type="slidenum">
              <a:rPr b="0" lang="en-IE" sz="2000" spc="-1" strike="noStrike">
                <a:solidFill>
                  <a:srgbClr val="000000"/>
                </a:solidFill>
                <a:latin typeface="Times New Roman"/>
                <a:ea typeface="DejaVu Sans"/>
              </a:rPr>
              <a:t>9</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23680" cy="290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9240" cy="1983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2023</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a:t>
            </a:r>
            <a:r>
              <a:rPr b="0" lang="en-US" sz="3200" spc="-1" strike="noStrike">
                <a:solidFill>
                  <a:srgbClr val="000000"/>
                </a:solidFill>
                <a:latin typeface="Arial"/>
              </a:rPr>
              <a:t>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7440" cy="1983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802.15-23-0384-00</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23680" cy="290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23680" cy="290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E605AB33-4CEF-4C6F-96C1-3EA538F5D38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23680" cy="290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9240" cy="1983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2023</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7440" cy="1983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802.15-23-0384-00</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23680" cy="290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23680" cy="290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C4AC9FE-C854-4A59-8F06-A912DD56F86A}"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23680" cy="290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9240" cy="1983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2023</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7440" cy="1983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802.15-23-0384-00</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23680" cy="290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23680" cy="290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CA1834C6-9395-4FFB-A112-16733BE1E379}"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23680" cy="290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9240" cy="1983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2023</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7440" cy="1983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802.15-23-0384-00</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23680" cy="290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23680" cy="290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E37F249-95F6-488C-8315-EA559A54F89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23680" cy="290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9240" cy="1983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2023</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7440" cy="1983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802.15-23-0384-00</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23680" cy="290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23680" cy="290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6E97C60-7E2C-4F30-AABF-F6BECFA8ADD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23680" cy="290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9240" cy="1983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2023</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40.xml"/>
</Relationships>
</file>

<file path=ppt/slides/_rels/slide4.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39.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9.xml"/>
</Relationships>
</file>

<file path=ppt/slides/_rels/slide6.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39.xml"/>
</Relationships>
</file>

<file path=ppt/slides/_rels/slide7.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39.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9.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152280" y="609480"/>
            <a:ext cx="8976600" cy="461124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MAC address format for private addresses</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11</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July, 2023</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TG4ac Privacy Meeting in Berlin</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Questions about the possible MAC address formats for private addresses.</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8" name="CustomShape 1"/>
          <p:cNvSpPr/>
          <p:nvPr/>
        </p:nvSpPr>
        <p:spPr>
          <a:xfrm>
            <a:off x="685800" y="685440"/>
            <a:ext cx="7757280" cy="1051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279" name="CustomShape 2"/>
          <p:cNvSpPr/>
          <p:nvPr/>
        </p:nvSpPr>
        <p:spPr>
          <a:xfrm>
            <a:off x="438120" y="602280"/>
            <a:ext cx="821592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TG4ac and privacy addresses</a:t>
            </a:r>
            <a:endParaRPr b="0" lang="en-US" sz="4400" spc="-1" strike="noStrike">
              <a:solidFill>
                <a:srgbClr val="000000"/>
              </a:solidFill>
              <a:latin typeface="Arial"/>
            </a:endParaRPr>
          </a:p>
        </p:txBody>
      </p:sp>
      <p:sp>
        <p:nvSpPr>
          <p:cNvPr id="280" name="CustomShape 3"/>
          <p:cNvSpPr/>
          <p:nvPr/>
        </p:nvSpPr>
        <p:spPr>
          <a:xfrm>
            <a:off x="457200" y="1604520"/>
            <a:ext cx="8215920" cy="39639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281" name="CustomShape 4"/>
          <p:cNvSpPr/>
          <p:nvPr/>
        </p:nvSpPr>
        <p:spPr>
          <a:xfrm>
            <a:off x="457200" y="1604520"/>
            <a:ext cx="8214480" cy="396252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TG4ac Privacy is an task group to enhance privacy in IEEE Std 802.15.4.</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TG4ac needs to decide how privacy addresses are generated and what kind of format is used for them</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IEEE Std 802.15.4 uses 64-bit address with mixed byte ordering.</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2" name="CustomShape 1"/>
          <p:cNvSpPr/>
          <p:nvPr/>
        </p:nvSpPr>
        <p:spPr>
          <a:xfrm>
            <a:off x="457200" y="273600"/>
            <a:ext cx="8220600" cy="1136160"/>
          </a:xfrm>
          <a:prstGeom prst="rect">
            <a:avLst/>
          </a:prstGeom>
          <a:noFill/>
          <a:ln w="0">
            <a:noFill/>
          </a:ln>
        </p:spPr>
        <p:style>
          <a:lnRef idx="0"/>
          <a:fillRef idx="0"/>
          <a:effectRef idx="0"/>
          <a:fontRef idx="minor"/>
        </p:style>
        <p:txBody>
          <a:bodyPr lIns="0" rIns="0" tIns="0" bIns="0" anchor="ctr">
            <a:noAutofit/>
          </a:bodyPr>
          <a:p>
            <a:pPr algn="ctr">
              <a:lnSpc>
                <a:spcPct val="100000"/>
              </a:lnSpc>
            </a:pPr>
            <a:endParaRPr b="0" lang="en-US" sz="1800" spc="-1" strike="noStrike">
              <a:solidFill>
                <a:srgbClr val="000000"/>
              </a:solidFill>
              <a:latin typeface="Arial"/>
            </a:endParaRPr>
          </a:p>
        </p:txBody>
      </p:sp>
      <p:sp>
        <p:nvSpPr>
          <p:cNvPr id="283" name="CustomShape 2"/>
          <p:cNvSpPr/>
          <p:nvPr/>
        </p:nvSpPr>
        <p:spPr>
          <a:xfrm>
            <a:off x="457200" y="1604520"/>
            <a:ext cx="7766640" cy="3968640"/>
          </a:xfrm>
          <a:prstGeom prst="rect">
            <a:avLst/>
          </a:prstGeom>
          <a:noFill/>
          <a:ln w="0">
            <a:noFill/>
          </a:ln>
        </p:spPr>
        <p:style>
          <a:lnRef idx="0"/>
          <a:fillRef idx="0"/>
          <a:effectRef idx="0"/>
          <a:fontRef idx="minor"/>
        </p:style>
        <p:txBody>
          <a:bodyPr lIns="0" rIns="0" tIns="0" bIns="0" anchor="t">
            <a:normAutofit/>
          </a:bodyPr>
          <a:p>
            <a:pPr marL="1233000" indent="-909000">
              <a:lnSpc>
                <a:spcPct val="100000"/>
              </a:lnSpc>
              <a:spcBef>
                <a:spcPts val="1417"/>
              </a:spcBef>
              <a:buClr>
                <a:srgbClr val="000000"/>
              </a:buClr>
              <a:buSzPct val="45000"/>
              <a:buFont typeface="Wingdings" charset="2"/>
              <a:buChar char=""/>
            </a:pPr>
            <a:endParaRPr b="0" lang="en-US" sz="1800" spc="-1" strike="noStrike">
              <a:solidFill>
                <a:srgbClr val="000000"/>
              </a:solidFill>
              <a:latin typeface="Arial"/>
            </a:endParaRPr>
          </a:p>
        </p:txBody>
      </p:sp>
      <p:sp>
        <p:nvSpPr>
          <p:cNvPr id="28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lnSpc>
                <a:spcPct val="100000"/>
              </a:lnSpc>
              <a:buNone/>
            </a:pPr>
            <a:r>
              <a:rPr b="0" lang="en-IE" sz="4400" spc="-1" strike="noStrike">
                <a:solidFill>
                  <a:srgbClr val="000000"/>
                </a:solidFill>
                <a:latin typeface="Arial"/>
                <a:ea typeface="DejaVu Sans"/>
              </a:rPr>
              <a:t>Extended addresses in 802.15.4</a:t>
            </a:r>
            <a:endParaRPr b="0" lang="en-US" sz="4400" spc="-1" strike="noStrike">
              <a:solidFill>
                <a:srgbClr val="000000"/>
              </a:solidFill>
              <a:latin typeface="Arial"/>
            </a:endParaRPr>
          </a:p>
        </p:txBody>
      </p:sp>
      <p:sp>
        <p:nvSpPr>
          <p:cNvPr id="285" name="PlaceHolder 2"/>
          <p:cNvSpPr>
            <a:spLocks noGrp="1"/>
          </p:cNvSpPr>
          <p:nvPr>
            <p:ph/>
          </p:nvPr>
        </p:nvSpPr>
        <p:spPr>
          <a:xfrm>
            <a:off x="457200" y="1604520"/>
            <a:ext cx="822960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In </a:t>
            </a:r>
            <a:r>
              <a:rPr b="0" lang="en-US" sz="3200" spc="-1" strike="noStrike">
                <a:solidFill>
                  <a:srgbClr val="000000"/>
                </a:solidFill>
                <a:latin typeface="Arial"/>
              </a:rPr>
              <a:t>frames </a:t>
            </a:r>
            <a:r>
              <a:rPr b="0" lang="en-US" sz="3200" spc="-1" strike="noStrike">
                <a:solidFill>
                  <a:srgbClr val="000000"/>
                </a:solidFill>
                <a:latin typeface="Arial"/>
              </a:rPr>
              <a:t>it uses </a:t>
            </a:r>
            <a:r>
              <a:rPr b="0" lang="en-US" sz="3200" spc="-1" strike="noStrike">
                <a:solidFill>
                  <a:srgbClr val="000000"/>
                </a:solidFill>
                <a:latin typeface="Arial"/>
              </a:rPr>
              <a:t>least </a:t>
            </a:r>
            <a:r>
              <a:rPr b="0" lang="en-US" sz="3200" spc="-1" strike="noStrike">
                <a:solidFill>
                  <a:srgbClr val="000000"/>
                </a:solidFill>
                <a:latin typeface="Arial"/>
              </a:rPr>
              <a:t>significa</a:t>
            </a:r>
            <a:r>
              <a:rPr b="0" lang="en-US" sz="3200" spc="-1" strike="noStrike">
                <a:solidFill>
                  <a:srgbClr val="000000"/>
                </a:solidFill>
                <a:latin typeface="Arial"/>
              </a:rPr>
              <a:t>nt bit </a:t>
            </a:r>
            <a:r>
              <a:rPr b="0" lang="en-US" sz="3200" spc="-1" strike="noStrike">
                <a:solidFill>
                  <a:srgbClr val="000000"/>
                </a:solidFill>
                <a:latin typeface="Arial"/>
              </a:rPr>
              <a:t>first and </a:t>
            </a:r>
            <a:r>
              <a:rPr b="0" lang="en-US" sz="3200" spc="-1" strike="noStrike">
                <a:solidFill>
                  <a:srgbClr val="000000"/>
                </a:solidFill>
                <a:latin typeface="Arial"/>
              </a:rPr>
              <a:t>least </a:t>
            </a:r>
            <a:r>
              <a:rPr b="0" lang="en-US" sz="3200" spc="-1" strike="noStrike">
                <a:solidFill>
                  <a:srgbClr val="000000"/>
                </a:solidFill>
                <a:latin typeface="Arial"/>
              </a:rPr>
              <a:t>significa</a:t>
            </a:r>
            <a:r>
              <a:rPr b="0" lang="en-US" sz="3200" spc="-1" strike="noStrike">
                <a:solidFill>
                  <a:srgbClr val="000000"/>
                </a:solidFill>
                <a:latin typeface="Arial"/>
              </a:rPr>
              <a:t>nt byte </a:t>
            </a:r>
            <a:r>
              <a:rPr b="0" lang="en-US" sz="3200" spc="-1" strike="noStrike">
                <a:solidFill>
                  <a:srgbClr val="000000"/>
                </a:solidFill>
                <a:latin typeface="Arial"/>
              </a:rPr>
              <a:t>first:</a:t>
            </a:r>
            <a:endParaRPr b="0" lang="en-US" sz="3200" spc="-1" strike="noStrike">
              <a:solidFill>
                <a:srgbClr val="000000"/>
              </a:solidFill>
              <a:latin typeface="Arial"/>
            </a:endParaRPr>
          </a:p>
          <a:p>
            <a:pPr marL="432000" indent="0">
              <a:spcBef>
                <a:spcPts val="1417"/>
              </a:spcBef>
              <a:buNone/>
            </a:pPr>
            <a:endParaRPr b="0" lang="en-US" sz="3200" spc="-1" strike="noStrike">
              <a:solidFill>
                <a:srgbClr val="000000"/>
              </a:solidFill>
              <a:latin typeface="Arial"/>
            </a:endParaRPr>
          </a:p>
        </p:txBody>
      </p:sp>
      <p:pic>
        <p:nvPicPr>
          <p:cNvPr id="286" name="" descr=""/>
          <p:cNvPicPr/>
          <p:nvPr/>
        </p:nvPicPr>
        <p:blipFill>
          <a:blip r:embed="rId1"/>
          <a:stretch/>
        </p:blipFill>
        <p:spPr>
          <a:xfrm>
            <a:off x="685800" y="2601360"/>
            <a:ext cx="8102880" cy="379944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Extended addresses in security</a:t>
            </a:r>
            <a:endParaRPr b="0" lang="en-US" sz="4400" spc="-1" strike="noStrike">
              <a:solidFill>
                <a:srgbClr val="000000"/>
              </a:solidFill>
              <a:latin typeface="Arial"/>
            </a:endParaRPr>
          </a:p>
        </p:txBody>
      </p:sp>
      <p:sp>
        <p:nvSpPr>
          <p:cNvPr id="288" name="PlaceHolder 2"/>
          <p:cNvSpPr>
            <a:spLocks noGrp="1"/>
          </p:cNvSpPr>
          <p:nvPr>
            <p:ph/>
          </p:nvPr>
        </p:nvSpPr>
        <p:spPr>
          <a:xfrm>
            <a:off x="457200" y="1604520"/>
            <a:ext cx="822960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In security when generating nonces the extended addresses are used as octet string with most significant byte first:</a:t>
            </a:r>
            <a:endParaRPr b="0" lang="en-US" sz="3200" spc="-1" strike="noStrike">
              <a:solidFill>
                <a:srgbClr val="000000"/>
              </a:solidFill>
              <a:latin typeface="Arial"/>
            </a:endParaRPr>
          </a:p>
        </p:txBody>
      </p:sp>
      <p:pic>
        <p:nvPicPr>
          <p:cNvPr id="289" name="" descr=""/>
          <p:cNvPicPr/>
          <p:nvPr/>
        </p:nvPicPr>
        <p:blipFill>
          <a:blip r:embed="rId1"/>
          <a:stretch/>
        </p:blipFill>
        <p:spPr>
          <a:xfrm>
            <a:off x="1371600" y="3156840"/>
            <a:ext cx="5943600" cy="325620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Extended addresses</a:t>
            </a:r>
            <a:endParaRPr b="0" lang="en-US" sz="4400" spc="-1" strike="noStrike">
              <a:solidFill>
                <a:srgbClr val="000000"/>
              </a:solidFill>
              <a:latin typeface="Arial"/>
            </a:endParaRPr>
          </a:p>
        </p:txBody>
      </p:sp>
      <p:sp>
        <p:nvSpPr>
          <p:cNvPr id="291" name="PlaceHolder 2"/>
          <p:cNvSpPr>
            <a:spLocks noGrp="1"/>
          </p:cNvSpPr>
          <p:nvPr>
            <p:ph/>
          </p:nvPr>
        </p:nvSpPr>
        <p:spPr>
          <a:xfrm>
            <a:off x="457200" y="1604520"/>
            <a:ext cx="822960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IEEE </a:t>
            </a:r>
            <a:r>
              <a:rPr b="0" lang="en-US" sz="3200" spc="-1" strike="noStrike">
                <a:solidFill>
                  <a:srgbClr val="000000"/>
                </a:solidFill>
                <a:latin typeface="Arial"/>
              </a:rPr>
              <a:t>Std </a:t>
            </a:r>
            <a:r>
              <a:rPr b="0" lang="en-US" sz="3200" spc="-1" strike="noStrike">
                <a:solidFill>
                  <a:srgbClr val="000000"/>
                </a:solidFill>
                <a:latin typeface="Arial"/>
              </a:rPr>
              <a:t>802.15.</a:t>
            </a:r>
            <a:r>
              <a:rPr b="0" lang="en-US" sz="3200" spc="-1" strike="noStrike">
                <a:solidFill>
                  <a:srgbClr val="000000"/>
                </a:solidFill>
                <a:latin typeface="Arial"/>
              </a:rPr>
              <a:t>4 only </a:t>
            </a:r>
            <a:r>
              <a:rPr b="0" lang="en-US" sz="3200" spc="-1" strike="noStrike">
                <a:solidFill>
                  <a:srgbClr val="000000"/>
                </a:solidFill>
                <a:latin typeface="Arial"/>
              </a:rPr>
              <a:t>defines </a:t>
            </a:r>
            <a:r>
              <a:rPr b="0" lang="en-US" sz="3200" spc="-1" strike="noStrike">
                <a:solidFill>
                  <a:srgbClr val="000000"/>
                </a:solidFill>
                <a:latin typeface="Arial"/>
              </a:rPr>
              <a:t>one </a:t>
            </a:r>
            <a:r>
              <a:rPr b="0" lang="en-US" sz="3200" spc="-1" strike="noStrike">
                <a:solidFill>
                  <a:srgbClr val="000000"/>
                </a:solidFill>
                <a:latin typeface="Arial"/>
              </a:rPr>
              <a:t>special </a:t>
            </a:r>
            <a:r>
              <a:rPr b="0" lang="en-US" sz="3200" spc="-1" strike="noStrike">
                <a:solidFill>
                  <a:srgbClr val="000000"/>
                </a:solidFill>
                <a:latin typeface="Arial"/>
              </a:rPr>
              <a:t>extende</a:t>
            </a:r>
            <a:r>
              <a:rPr b="0" lang="en-US" sz="3200" spc="-1" strike="noStrike">
                <a:solidFill>
                  <a:srgbClr val="000000"/>
                </a:solidFill>
                <a:latin typeface="Arial"/>
              </a:rPr>
              <a:t>d </a:t>
            </a:r>
            <a:r>
              <a:rPr b="0" lang="en-US" sz="3200" spc="-1" strike="noStrike">
                <a:solidFill>
                  <a:srgbClr val="000000"/>
                </a:solidFill>
                <a:latin typeface="Arial"/>
              </a:rPr>
              <a:t>address</a:t>
            </a:r>
            <a:r>
              <a:rPr b="0" lang="en-US" sz="3200" spc="-1" strike="noStrike">
                <a:solidFill>
                  <a:srgbClr val="000000"/>
                </a:solidFill>
                <a:latin typeface="Arial"/>
              </a:rPr>
              <a:t>, i.e., </a:t>
            </a:r>
            <a:r>
              <a:rPr b="0" lang="en-US" sz="3200" spc="-1" strike="noStrike">
                <a:solidFill>
                  <a:srgbClr val="000000"/>
                </a:solidFill>
                <a:latin typeface="Arial"/>
              </a:rPr>
              <a:t>broadca</a:t>
            </a:r>
            <a:r>
              <a:rPr b="0" lang="en-US" sz="3200" spc="-1" strike="noStrike">
                <a:solidFill>
                  <a:srgbClr val="000000"/>
                </a:solidFill>
                <a:latin typeface="Arial"/>
              </a:rPr>
              <a:t>st </a:t>
            </a:r>
            <a:r>
              <a:rPr b="0" lang="en-US" sz="3200" spc="-1" strike="noStrike">
                <a:solidFill>
                  <a:srgbClr val="000000"/>
                </a:solidFill>
                <a:latin typeface="Arial"/>
              </a:rPr>
              <a:t>address </a:t>
            </a:r>
            <a:r>
              <a:rPr b="0" lang="en-US" sz="3200" spc="-1" strike="noStrike">
                <a:solidFill>
                  <a:srgbClr val="000000"/>
                </a:solidFill>
                <a:latin typeface="Arial"/>
              </a:rPr>
              <a:t>is </a:t>
            </a:r>
            <a:r>
              <a:rPr b="0" lang="en-US" sz="3200" spc="-1" strike="noStrike">
                <a:solidFill>
                  <a:srgbClr val="000000"/>
                </a:solidFill>
                <a:latin typeface="Arial"/>
              </a:rPr>
              <a:t>speficie</a:t>
            </a:r>
            <a:r>
              <a:rPr b="0" lang="en-US" sz="3200" spc="-1" strike="noStrike">
                <a:solidFill>
                  <a:srgbClr val="000000"/>
                </a:solidFill>
                <a:latin typeface="Arial"/>
              </a:rPr>
              <a:t>d to be </a:t>
            </a:r>
            <a:r>
              <a:rPr b="0" lang="en-US" sz="3200" spc="-1" strike="noStrike">
                <a:solidFill>
                  <a:srgbClr val="000000"/>
                </a:solidFill>
                <a:latin typeface="Arial"/>
              </a:rPr>
              <a:t>0xffff ffff </a:t>
            </a:r>
            <a:r>
              <a:rPr b="0" lang="en-US" sz="3200" spc="-1" strike="noStrike">
                <a:solidFill>
                  <a:srgbClr val="000000"/>
                </a:solidFill>
                <a:latin typeface="Arial"/>
              </a:rPr>
              <a:t>ffff ffff.</a:t>
            </a:r>
            <a:endParaRPr b="0" lang="en-US" sz="3200" spc="-1" strike="noStrike">
              <a:solidFill>
                <a:srgbClr val="000000"/>
              </a:solidFill>
              <a:latin typeface="Arial"/>
            </a:endParaRPr>
          </a:p>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It does </a:t>
            </a:r>
            <a:r>
              <a:rPr b="0" lang="en-US" sz="3200" spc="-1" strike="noStrike">
                <a:solidFill>
                  <a:srgbClr val="000000"/>
                </a:solidFill>
                <a:latin typeface="Arial"/>
              </a:rPr>
              <a:t>not use </a:t>
            </a:r>
            <a:r>
              <a:rPr b="0" lang="en-US" sz="3200" spc="-1" strike="noStrike">
                <a:solidFill>
                  <a:srgbClr val="000000"/>
                </a:solidFill>
                <a:latin typeface="Arial"/>
              </a:rPr>
              <a:t>or </a:t>
            </a:r>
            <a:r>
              <a:rPr b="0" lang="en-US" sz="3200" spc="-1" strike="noStrike">
                <a:solidFill>
                  <a:srgbClr val="000000"/>
                </a:solidFill>
                <a:latin typeface="Arial"/>
              </a:rPr>
              <a:t>define </a:t>
            </a:r>
            <a:r>
              <a:rPr b="0" lang="en-US" sz="3200" spc="-1" strike="noStrike">
                <a:solidFill>
                  <a:srgbClr val="000000"/>
                </a:solidFill>
                <a:latin typeface="Arial"/>
              </a:rPr>
              <a:t>meanin</a:t>
            </a:r>
            <a:r>
              <a:rPr b="0" lang="en-US" sz="3200" spc="-1" strike="noStrike">
                <a:solidFill>
                  <a:srgbClr val="000000"/>
                </a:solidFill>
                <a:latin typeface="Arial"/>
              </a:rPr>
              <a:t>g for </a:t>
            </a:r>
            <a:r>
              <a:rPr b="0" lang="en-US" sz="3200" spc="-1" strike="noStrike">
                <a:solidFill>
                  <a:srgbClr val="000000"/>
                </a:solidFill>
                <a:latin typeface="Arial"/>
              </a:rPr>
              <a:t>I/G, or </a:t>
            </a:r>
            <a:r>
              <a:rPr b="0" lang="en-US" sz="3200" spc="-1" strike="noStrike">
                <a:solidFill>
                  <a:srgbClr val="000000"/>
                </a:solidFill>
                <a:latin typeface="Arial"/>
              </a:rPr>
              <a:t>U/L bits </a:t>
            </a:r>
            <a:r>
              <a:rPr b="0" lang="en-US" sz="3200" spc="-1" strike="noStrike">
                <a:solidFill>
                  <a:srgbClr val="000000"/>
                </a:solidFill>
                <a:latin typeface="Arial"/>
              </a:rPr>
              <a:t>for the </a:t>
            </a:r>
            <a:r>
              <a:rPr b="0" lang="en-US" sz="3200" spc="-1" strike="noStrike">
                <a:solidFill>
                  <a:srgbClr val="000000"/>
                </a:solidFill>
                <a:latin typeface="Arial"/>
              </a:rPr>
              <a:t>address</a:t>
            </a:r>
            <a:r>
              <a:rPr b="0" lang="en-US" sz="3200" spc="-1" strike="noStrike">
                <a:solidFill>
                  <a:srgbClr val="000000"/>
                </a:solidFill>
                <a:latin typeface="Arial"/>
              </a:rPr>
              <a: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802-2014</a:t>
            </a:r>
            <a:endParaRPr b="0" lang="en-US" sz="4400" spc="-1" strike="noStrike">
              <a:solidFill>
                <a:srgbClr val="000000"/>
              </a:solidFill>
              <a:latin typeface="Arial"/>
            </a:endParaRPr>
          </a:p>
        </p:txBody>
      </p:sp>
      <p:sp>
        <p:nvSpPr>
          <p:cNvPr id="293" name="PlaceHolder 2"/>
          <p:cNvSpPr>
            <a:spLocks noGrp="1"/>
          </p:cNvSpPr>
          <p:nvPr>
            <p:ph/>
          </p:nvPr>
        </p:nvSpPr>
        <p:spPr>
          <a:xfrm>
            <a:off x="457200" y="1604520"/>
            <a:ext cx="822960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Define 64-bit addresses using different byte order:</a:t>
            </a:r>
            <a:endParaRPr b="0" lang="en-US" sz="3200" spc="-1" strike="noStrike">
              <a:solidFill>
                <a:srgbClr val="000000"/>
              </a:solidFill>
              <a:latin typeface="Arial"/>
            </a:endParaRPr>
          </a:p>
        </p:txBody>
      </p:sp>
      <p:pic>
        <p:nvPicPr>
          <p:cNvPr id="294" name="" descr=""/>
          <p:cNvPicPr/>
          <p:nvPr/>
        </p:nvPicPr>
        <p:blipFill>
          <a:blip r:embed="rId1"/>
          <a:stretch/>
        </p:blipFill>
        <p:spPr>
          <a:xfrm>
            <a:off x="1371600" y="2566440"/>
            <a:ext cx="6201720" cy="3834360"/>
          </a:xfrm>
          <a:prstGeom prst="rect">
            <a:avLst/>
          </a:prstGeom>
          <a:ln w="0">
            <a:noFill/>
          </a:ln>
        </p:spPr>
      </p:pic>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802c-2017</a:t>
            </a:r>
            <a:endParaRPr b="0" lang="en-US" sz="4400" spc="-1" strike="noStrike">
              <a:solidFill>
                <a:srgbClr val="000000"/>
              </a:solidFill>
              <a:latin typeface="Arial"/>
            </a:endParaRPr>
          </a:p>
        </p:txBody>
      </p:sp>
      <p:sp>
        <p:nvSpPr>
          <p:cNvPr id="296" name="PlaceHolder 2"/>
          <p:cNvSpPr>
            <a:spLocks noGrp="1"/>
          </p:cNvSpPr>
          <p:nvPr>
            <p:ph/>
          </p:nvPr>
        </p:nvSpPr>
        <p:spPr>
          <a:xfrm>
            <a:off x="457200" y="1604520"/>
            <a:ext cx="822960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Defines new structured local address plan:</a:t>
            </a:r>
            <a:endParaRPr b="0" lang="en-US" sz="3200" spc="-1" strike="noStrike">
              <a:solidFill>
                <a:srgbClr val="000000"/>
              </a:solidFill>
              <a:latin typeface="Arial"/>
            </a:endParaRPr>
          </a:p>
        </p:txBody>
      </p:sp>
      <p:pic>
        <p:nvPicPr>
          <p:cNvPr id="297" name="" descr=""/>
          <p:cNvPicPr/>
          <p:nvPr/>
        </p:nvPicPr>
        <p:blipFill>
          <a:blip r:embed="rId1"/>
          <a:stretch/>
        </p:blipFill>
        <p:spPr>
          <a:xfrm>
            <a:off x="1570680" y="2181600"/>
            <a:ext cx="5744520" cy="4219200"/>
          </a:xfrm>
          <a:prstGeom prst="rect">
            <a:avLst/>
          </a:prstGeom>
          <a:ln w="0">
            <a:noFill/>
          </a:ln>
        </p:spPr>
      </p:pic>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Options for the TG4ac</a:t>
            </a:r>
            <a:endParaRPr b="0" lang="en-US" sz="4400" spc="-1" strike="noStrike">
              <a:solidFill>
                <a:srgbClr val="000000"/>
              </a:solidFill>
              <a:latin typeface="Arial"/>
            </a:endParaRPr>
          </a:p>
        </p:txBody>
      </p:sp>
      <p:sp>
        <p:nvSpPr>
          <p:cNvPr id="299" name="PlaceHolder 2"/>
          <p:cNvSpPr>
            <a:spLocks noGrp="1"/>
          </p:cNvSpPr>
          <p:nvPr>
            <p:ph/>
          </p:nvPr>
        </p:nvSpPr>
        <p:spPr>
          <a:xfrm>
            <a:off x="457200" y="1604520"/>
            <a:ext cx="8229600" cy="3976920"/>
          </a:xfrm>
          <a:prstGeom prst="rect">
            <a:avLst/>
          </a:prstGeom>
          <a:noFill/>
          <a:ln w="0">
            <a:noFill/>
          </a:ln>
        </p:spPr>
        <p:txBody>
          <a:bodyPr lIns="0" rIns="0" tIns="0" bIns="0" anchor="t">
            <a:normAutofit fontScale="92000"/>
          </a:bodyPr>
          <a:p>
            <a:pPr marL="397440" indent="-298080">
              <a:spcBef>
                <a:spcPts val="1417"/>
              </a:spcBef>
              <a:buClr>
                <a:srgbClr val="000000"/>
              </a:buClr>
              <a:buSzPct val="45000"/>
              <a:buFont typeface="Wingdings" charset="2"/>
              <a:buChar char=""/>
            </a:pPr>
            <a:r>
              <a:rPr b="0" lang="en-US" sz="3200" spc="-1" strike="noStrike">
                <a:solidFill>
                  <a:srgbClr val="000000"/>
                </a:solidFill>
                <a:latin typeface="Arial"/>
              </a:rPr>
              <a:t>Use ELI-64 as defined in the 802c-2017, setting M/X/Y/Z bits as x/1/0/1 and leaving rest of 60 bits for private addressing.</a:t>
            </a:r>
            <a:endParaRPr b="0" lang="en-US" sz="3200" spc="-1" strike="noStrike">
              <a:solidFill>
                <a:srgbClr val="000000"/>
              </a:solidFill>
              <a:latin typeface="Arial"/>
            </a:endParaRPr>
          </a:p>
          <a:p>
            <a:pPr marL="397440" indent="-298080">
              <a:spcBef>
                <a:spcPts val="1417"/>
              </a:spcBef>
              <a:buClr>
                <a:srgbClr val="000000"/>
              </a:buClr>
              <a:buSzPct val="45000"/>
              <a:buFont typeface="Wingdings" charset="2"/>
              <a:buChar char=""/>
            </a:pPr>
            <a:r>
              <a:rPr b="0" lang="en-US" sz="3200" spc="-1" strike="noStrike">
                <a:solidFill>
                  <a:srgbClr val="000000"/>
                </a:solidFill>
                <a:latin typeface="Arial"/>
              </a:rPr>
              <a:t>Use already existing 802.15 CID BA-55-EC and use one bit from the next octet to separate it for already specified use of it for TSCH and rest of the 39 bits for private addressing.</a:t>
            </a:r>
            <a:endParaRPr b="0" lang="en-US" sz="3200" spc="-1" strike="noStrike">
              <a:solidFill>
                <a:srgbClr val="000000"/>
              </a:solidFill>
              <a:latin typeface="Arial"/>
            </a:endParaRPr>
          </a:p>
          <a:p>
            <a:pPr marL="397440" indent="-298080">
              <a:spcBef>
                <a:spcPts val="1417"/>
              </a:spcBef>
              <a:buClr>
                <a:srgbClr val="000000"/>
              </a:buClr>
              <a:buSzPct val="45000"/>
              <a:buFont typeface="Wingdings" charset="2"/>
              <a:buChar char=""/>
            </a:pPr>
            <a:r>
              <a:rPr b="0" lang="en-US" sz="3200" spc="-1" strike="noStrike">
                <a:solidFill>
                  <a:srgbClr val="000000"/>
                </a:solidFill>
                <a:latin typeface="Arial"/>
              </a:rPr>
              <a:t>Allocate new CID for private addressing.</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Comments</a:t>
            </a: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8229600" cy="3976920"/>
          </a:xfrm>
          <a:prstGeom prst="rect">
            <a:avLst/>
          </a:prstGeom>
          <a:noFill/>
          <a:ln w="0">
            <a:noFill/>
          </a:ln>
        </p:spPr>
        <p:txBody>
          <a:bodyPr lIns="0" rIns="0" tIns="0" bIns="0" anchor="t">
            <a:normAutofit fontScale="68000"/>
          </a:bodyPr>
          <a:p>
            <a:pPr marL="293760" indent="-220320">
              <a:spcBef>
                <a:spcPts val="1417"/>
              </a:spcBef>
              <a:buClr>
                <a:srgbClr val="000000"/>
              </a:buClr>
              <a:buSzPct val="45000"/>
              <a:buFont typeface="Wingdings" charset="2"/>
              <a:buChar char=""/>
            </a:pPr>
            <a:r>
              <a:rPr b="0" lang="en-US" sz="3200" spc="-1" strike="noStrike">
                <a:solidFill>
                  <a:srgbClr val="000000"/>
                </a:solidFill>
                <a:latin typeface="Arial"/>
              </a:rPr>
              <a:t>Note, that most 802.15.4 implementations do not understand anything about the I/G, U/L etc bits in the addresses they just assume address is given to them by upper layer and they use it as is in the frames.</a:t>
            </a:r>
            <a:endParaRPr b="0" lang="en-US" sz="3200" spc="-1" strike="noStrike">
              <a:solidFill>
                <a:srgbClr val="000000"/>
              </a:solidFill>
              <a:latin typeface="Arial"/>
            </a:endParaRPr>
          </a:p>
          <a:p>
            <a:pPr marL="293760" indent="-220320">
              <a:spcBef>
                <a:spcPts val="1417"/>
              </a:spcBef>
              <a:buClr>
                <a:srgbClr val="000000"/>
              </a:buClr>
              <a:buSzPct val="45000"/>
              <a:buFont typeface="Wingdings" charset="2"/>
              <a:buChar char=""/>
            </a:pPr>
            <a:r>
              <a:rPr b="0" lang="en-US" sz="3200" spc="-1" strike="noStrike">
                <a:solidFill>
                  <a:srgbClr val="000000"/>
                </a:solidFill>
                <a:latin typeface="Arial"/>
              </a:rPr>
              <a:t>Thus there might be implementations that are using I/G and U/L bits incorrectly, thus assuming that we can just set U/L bit to one and assume we get local addresses that does not collide with other addresses might not be true.</a:t>
            </a:r>
            <a:endParaRPr b="0" lang="en-US" sz="3200" spc="-1" strike="noStrike">
              <a:solidFill>
                <a:srgbClr val="000000"/>
              </a:solidFill>
              <a:latin typeface="Arial"/>
            </a:endParaRPr>
          </a:p>
          <a:p>
            <a:pPr marL="293760" indent="-220320">
              <a:spcBef>
                <a:spcPts val="1417"/>
              </a:spcBef>
              <a:buClr>
                <a:srgbClr val="000000"/>
              </a:buClr>
              <a:buSzPct val="45000"/>
              <a:buFont typeface="Wingdings" charset="2"/>
              <a:buChar char=""/>
            </a:pPr>
            <a:r>
              <a:rPr b="0" lang="en-US" sz="3200" spc="-1" strike="noStrike">
                <a:solidFill>
                  <a:srgbClr val="000000"/>
                </a:solidFill>
                <a:latin typeface="Arial"/>
              </a:rPr>
              <a:t>Also as the location of the U/L bit is different in 802.15.4 than in other 802 standard use this might also cause confusion, having 24-bit CID will make private addresses more separate than just setting few bits.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1179</TotalTime>
  <Application>LibreOffice/7.4.5.1$Linux_X86_64 LibreOffice_project/40$Build-1</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2023-07-11T11:51:36Z</dcterms:modified>
  <cp:revision>137</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