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366" r:id="rId3"/>
    <p:sldId id="2372" r:id="rId4"/>
    <p:sldId id="290" r:id="rId5"/>
    <p:sldId id="2369" r:id="rId6"/>
    <p:sldId id="2376" r:id="rId7"/>
    <p:sldId id="2375" r:id="rId8"/>
    <p:sldId id="2370" r:id="rId9"/>
    <p:sldId id="287" r:id="rId10"/>
    <p:sldId id="2378" r:id="rId11"/>
    <p:sldId id="2377" r:id="rId12"/>
    <p:sldId id="2371" r:id="rId13"/>
    <p:sldId id="2379" r:id="rId14"/>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 id="287"/>
            <p14:sldId id="2378"/>
            <p14:sldId id="2377"/>
          </p14:sldIdLst>
        </p14:section>
        <p14:section name="Closing Slide" id="{17524BA6-C3AC-EE4D-BA9D-E46A8CDB0646}">
          <p14:sldIdLst>
            <p14:sldId id="2371"/>
            <p14:sldId id="23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954C69-D102-4BB2-878C-FFF4ED1D3BB9}" v="3" dt="2023-07-13T14:32:48.3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p:scale>
          <a:sx n="80" d="100"/>
          <a:sy n="80" d="100"/>
        </p:scale>
        <p:origin x="825" y="13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30954C69-D102-4BB2-878C-FFF4ED1D3BB9}"/>
    <pc:docChg chg="custSel addSld modSld modMainMaster">
      <pc:chgData name="Phil Beecher" userId="8e59e9d451c39ba5" providerId="LiveId" clId="{30954C69-D102-4BB2-878C-FFF4ED1D3BB9}" dt="2023-07-13T14:37:53.708" v="558" actId="20577"/>
      <pc:docMkLst>
        <pc:docMk/>
      </pc:docMkLst>
      <pc:sldChg chg="modSp mod">
        <pc:chgData name="Phil Beecher" userId="8e59e9d451c39ba5" providerId="LiveId" clId="{30954C69-D102-4BB2-878C-FFF4ED1D3BB9}" dt="2023-07-11T09:45:03.101" v="18" actId="6549"/>
        <pc:sldMkLst>
          <pc:docMk/>
          <pc:sldMk cId="822775208" sldId="287"/>
        </pc:sldMkLst>
        <pc:spChg chg="mod">
          <ac:chgData name="Phil Beecher" userId="8e59e9d451c39ba5" providerId="LiveId" clId="{30954C69-D102-4BB2-878C-FFF4ED1D3BB9}" dt="2023-07-11T09:45:03.101" v="18" actId="6549"/>
          <ac:spMkLst>
            <pc:docMk/>
            <pc:sldMk cId="822775208" sldId="287"/>
            <ac:spMk id="3" creationId="{8A337E3F-2C54-47D6-B9F4-C7408CA692FF}"/>
          </ac:spMkLst>
        </pc:spChg>
      </pc:sldChg>
      <pc:sldChg chg="modSp mod">
        <pc:chgData name="Phil Beecher" userId="8e59e9d451c39ba5" providerId="LiveId" clId="{30954C69-D102-4BB2-878C-FFF4ED1D3BB9}" dt="2023-07-13T14:37:53.708" v="558" actId="20577"/>
        <pc:sldMkLst>
          <pc:docMk/>
          <pc:sldMk cId="1145245371" sldId="2371"/>
        </pc:sldMkLst>
        <pc:spChg chg="mod">
          <ac:chgData name="Phil Beecher" userId="8e59e9d451c39ba5" providerId="LiveId" clId="{30954C69-D102-4BB2-878C-FFF4ED1D3BB9}" dt="2023-07-13T14:37:53.708" v="558" actId="20577"/>
          <ac:spMkLst>
            <pc:docMk/>
            <pc:sldMk cId="1145245371" sldId="2371"/>
            <ac:spMk id="21510" creationId="{00000000-0000-0000-0000-000000000000}"/>
          </ac:spMkLst>
        </pc:spChg>
      </pc:sldChg>
      <pc:sldChg chg="modSp mod">
        <pc:chgData name="Phil Beecher" userId="8e59e9d451c39ba5" providerId="LiveId" clId="{30954C69-D102-4BB2-878C-FFF4ED1D3BB9}" dt="2023-07-13T14:31:44.987" v="480" actId="21"/>
        <pc:sldMkLst>
          <pc:docMk/>
          <pc:sldMk cId="1450429721" sldId="2377"/>
        </pc:sldMkLst>
        <pc:spChg chg="mod">
          <ac:chgData name="Phil Beecher" userId="8e59e9d451c39ba5" providerId="LiveId" clId="{30954C69-D102-4BB2-878C-FFF4ED1D3BB9}" dt="2023-07-13T14:31:44.987" v="480" actId="21"/>
          <ac:spMkLst>
            <pc:docMk/>
            <pc:sldMk cId="1450429721" sldId="2377"/>
            <ac:spMk id="21510" creationId="{00000000-0000-0000-0000-000000000000}"/>
          </ac:spMkLst>
        </pc:spChg>
      </pc:sldChg>
      <pc:sldChg chg="modSp mod">
        <pc:chgData name="Phil Beecher" userId="8e59e9d451c39ba5" providerId="LiveId" clId="{30954C69-D102-4BB2-878C-FFF4ED1D3BB9}" dt="2023-07-11T09:45:41.216" v="73" actId="20577"/>
        <pc:sldMkLst>
          <pc:docMk/>
          <pc:sldMk cId="1157312018" sldId="2378"/>
        </pc:sldMkLst>
        <pc:spChg chg="mod">
          <ac:chgData name="Phil Beecher" userId="8e59e9d451c39ba5" providerId="LiveId" clId="{30954C69-D102-4BB2-878C-FFF4ED1D3BB9}" dt="2023-07-11T09:45:41.216" v="73" actId="20577"/>
          <ac:spMkLst>
            <pc:docMk/>
            <pc:sldMk cId="1157312018" sldId="2378"/>
            <ac:spMk id="3" creationId="{8A337E3F-2C54-47D6-B9F4-C7408CA692FF}"/>
          </ac:spMkLst>
        </pc:spChg>
      </pc:sldChg>
      <pc:sldChg chg="modSp add mod">
        <pc:chgData name="Phil Beecher" userId="8e59e9d451c39ba5" providerId="LiveId" clId="{30954C69-D102-4BB2-878C-FFF4ED1D3BB9}" dt="2023-07-13T14:35:41.540" v="554" actId="1076"/>
        <pc:sldMkLst>
          <pc:docMk/>
          <pc:sldMk cId="669130525" sldId="2379"/>
        </pc:sldMkLst>
        <pc:spChg chg="mod">
          <ac:chgData name="Phil Beecher" userId="8e59e9d451c39ba5" providerId="LiveId" clId="{30954C69-D102-4BB2-878C-FFF4ED1D3BB9}" dt="2023-07-13T14:35:41.540" v="554" actId="1076"/>
          <ac:spMkLst>
            <pc:docMk/>
            <pc:sldMk cId="669130525" sldId="2379"/>
            <ac:spMk id="21509" creationId="{00000000-0000-0000-0000-000000000000}"/>
          </ac:spMkLst>
        </pc:spChg>
        <pc:spChg chg="mod">
          <ac:chgData name="Phil Beecher" userId="8e59e9d451c39ba5" providerId="LiveId" clId="{30954C69-D102-4BB2-878C-FFF4ED1D3BB9}" dt="2023-07-13T14:33:51.267" v="547" actId="1076"/>
          <ac:spMkLst>
            <pc:docMk/>
            <pc:sldMk cId="669130525" sldId="2379"/>
            <ac:spMk id="21510" creationId="{00000000-0000-0000-0000-000000000000}"/>
          </ac:spMkLst>
        </pc:spChg>
      </pc:sldChg>
      <pc:sldMasterChg chg="modSp mod">
        <pc:chgData name="Phil Beecher" userId="8e59e9d451c39ba5" providerId="LiveId" clId="{30954C69-D102-4BB2-878C-FFF4ED1D3BB9}" dt="2023-07-11T09:14:56.553" v="1" actId="20577"/>
        <pc:sldMasterMkLst>
          <pc:docMk/>
          <pc:sldMasterMk cId="0" sldId="2147483648"/>
        </pc:sldMasterMkLst>
        <pc:spChg chg="mod">
          <ac:chgData name="Phil Beecher" userId="8e59e9d451c39ba5" providerId="LiveId" clId="{30954C69-D102-4BB2-878C-FFF4ED1D3BB9}" dt="2023-07-11T09:14:56.553"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93687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31473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802.15-23-0357-01-0mag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July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3/15-23-0083-03-0mag-project-task-list.xls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3/15-23-0083-03-0mag-project-task-list.xlsx"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webex.com/ieeesa/j.php?MTID=ma228bfce333fa1ab3f9fcf3bc1421dfd" TargetMode="External"/><Relationship Id="rId2" Type="http://schemas.openxmlformats.org/officeDocument/2006/relationships/hyperlink" Target="https://ieeesa.webex.com/ieeesa/j.php?MTID=mfffec94595a8b2a1f3fde5338e950fd5" TargetMode="External"/><Relationship Id="rId1" Type="http://schemas.openxmlformats.org/officeDocument/2006/relationships/slideLayout" Target="../slideLayouts/slideLayout2.xml"/><Relationship Id="rId6" Type="http://schemas.openxmlformats.org/officeDocument/2006/relationships/hyperlink" Target="https://www.ieee802.org/802tele_calendar.html" TargetMode="External"/><Relationship Id="rId5" Type="http://schemas.openxmlformats.org/officeDocument/2006/relationships/hyperlink" Target="https://ieeesa.webex.com/ieeesa/j.php?MTID=m97dd17fed33822a5d6b7f7bd7fae9a53" TargetMode="External"/><Relationship Id="rId4" Type="http://schemas.openxmlformats.org/officeDocument/2006/relationships/hyperlink" Target="https://ieeesa.webex.com/ieeesa/j.php?MTID=mf97f1781c53dcd95e7516d6d78764235"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3/15-23-0083-03-0mag-project-task-list.xlsx"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12" Type="http://schemas.openxmlformats.org/officeDocument/2006/relationships/hyperlink" Target="https://mentor.ieee.org/802.11/dcn/23/11-23-0079-05-0uhr-uhr-draft-proposed-csd.docx"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11" Type="http://schemas.openxmlformats.org/officeDocument/2006/relationships/hyperlink" Target="https://mentor.ieee.org/802.11/dcn/23/11-23-0480-01-0uhr-uhr-proposed-par.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July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9 July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July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July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51462" y="228600"/>
            <a:ext cx="10361084" cy="392627"/>
          </a:xfrm>
        </p:spPr>
        <p:txBody>
          <a:bodyPr/>
          <a:lstStyle/>
          <a:p>
            <a:r>
              <a:rPr lang="en-US" altLang="en-US" sz="2800" dirty="0"/>
              <a:t>PAR Review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85800" y="1600200"/>
            <a:ext cx="10873208" cy="3341172"/>
          </a:xfrm>
        </p:spPr>
        <p:txBody>
          <a:bodyPr/>
          <a:lstStyle/>
          <a:p>
            <a:pPr marL="285750" indent="-285750"/>
            <a:r>
              <a:rPr lang="en-US" altLang="en-US" sz="2000" dirty="0"/>
              <a:t>Approve Comments to PARs and ICAID in document 15-0375-01 to be submitted to WG chairs for consideration.</a:t>
            </a:r>
          </a:p>
          <a:p>
            <a:pPr marL="285750" indent="-285750"/>
            <a:endParaRPr lang="en-US" altLang="en-US" sz="2000" dirty="0"/>
          </a:p>
          <a:p>
            <a:pPr marL="0" indent="0">
              <a:buNone/>
            </a:pPr>
            <a:r>
              <a:rPr lang="en-US" altLang="en-US" sz="2000" dirty="0"/>
              <a:t>Moved: Kivinen</a:t>
            </a:r>
          </a:p>
          <a:p>
            <a:pPr marL="0" indent="0">
              <a:buNone/>
            </a:pPr>
            <a:r>
              <a:rPr lang="en-US" altLang="en-US" sz="2000" dirty="0"/>
              <a:t>Second: Wendt</a:t>
            </a:r>
          </a:p>
          <a:p>
            <a:pPr marL="0" indent="0">
              <a:buNone/>
            </a:pPr>
            <a:endParaRPr lang="en-US" altLang="en-US" sz="2000" dirty="0"/>
          </a:p>
          <a:p>
            <a:pPr marL="0" indent="0">
              <a:buNone/>
            </a:pPr>
            <a:r>
              <a:rPr lang="en-US" altLang="en-US" sz="2000" dirty="0"/>
              <a:t>No discussion or objections </a:t>
            </a:r>
          </a:p>
          <a:p>
            <a:pPr marL="0" indent="0">
              <a:buNone/>
            </a:pPr>
            <a:endParaRPr lang="en-US" altLang="en-US" sz="2000" dirty="0"/>
          </a:p>
          <a:p>
            <a:pPr marL="0" indent="0">
              <a:buNone/>
            </a:pPr>
            <a:r>
              <a:rPr lang="en-US" altLang="en-US" sz="2000" dirty="0"/>
              <a:t>Approved by unanimous consent</a:t>
            </a: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157312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a:latin typeface="Calibri" panose="020F0502020204030204" pitchFamily="34" charset="0"/>
                <a:ea typeface="ＭＳ Ｐゴシック" charset="0"/>
                <a:cs typeface="Calibri" panose="020F0502020204030204" pitchFamily="34" charset="0"/>
              </a:rPr>
              <a:t>SCM other items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Change requests for Operations Manual - none</a:t>
            </a:r>
          </a:p>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Project Action Items –</a:t>
            </a:r>
          </a:p>
          <a:p>
            <a:pPr marL="0" lvl="2">
              <a:spcAft>
                <a:spcPts val="600"/>
              </a:spcAft>
            </a:pPr>
            <a:r>
              <a:rPr lang="en-US" sz="1800" dirty="0">
                <a:latin typeface="Calibri" panose="020F0502020204030204" pitchFamily="34" charset="0"/>
                <a:cs typeface="Calibri" panose="020F0502020204030204" pitchFamily="34" charset="0"/>
                <a:hlinkClick r:id="rId3"/>
              </a:rPr>
              <a:t>https://mentor.ieee.org/802.15/dcn/23/15-23-0083-03-0mag-project-task-list.xlsx</a:t>
            </a:r>
            <a:endParaRPr lang="en-US" sz="2400" dirty="0">
              <a:latin typeface="Calibri" panose="020F0502020204030204" pitchFamily="34" charset="0"/>
              <a:cs typeface="Calibri" panose="020F0502020204030204" pitchFamily="34" charset="0"/>
            </a:endParaRPr>
          </a:p>
          <a:p>
            <a:pPr marL="0" lvl="2">
              <a:spcAft>
                <a:spcPts val="600"/>
              </a:spcAft>
            </a:pPr>
            <a:endParaRPr lang="en-US" sz="2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450429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9" name="Rectangle 2"/>
          <p:cNvSpPr>
            <a:spLocks noGrp="1" noChangeArrowheads="1"/>
          </p:cNvSpPr>
          <p:nvPr>
            <p:ph type="title" idx="4294967295"/>
          </p:nvPr>
        </p:nvSpPr>
        <p:spPr>
          <a:xfrm>
            <a:off x="2057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52400" y="1219200"/>
            <a:ext cx="11582400" cy="464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800" dirty="0">
                <a:latin typeface="Calibri" panose="020F0502020204030204" pitchFamily="34" charset="0"/>
                <a:cs typeface="Calibri" panose="020F0502020204030204" pitchFamily="34" charset="0"/>
              </a:rPr>
              <a:t>Reviewed PARs from 802.1 and 802.11</a:t>
            </a:r>
          </a:p>
          <a:p>
            <a:pPr marL="342900" lvl="2" indent="-3429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Change requests for Operations Manual - none</a:t>
            </a:r>
          </a:p>
          <a:p>
            <a:pPr marL="342900" lvl="2" indent="-3429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Reviewed and edited Project Action Items template –will be reposted as  </a:t>
            </a:r>
            <a:r>
              <a:rPr lang="en-US" sz="2800" dirty="0">
                <a:latin typeface="Calibri" panose="020F0502020204030204" pitchFamily="34" charset="0"/>
                <a:cs typeface="Calibri" panose="020F0502020204030204" pitchFamily="34" charset="0"/>
                <a:hlinkClick r:id="rId3"/>
              </a:rPr>
              <a:t>https://mentor.ieee.org/802.15/dcn/23/15-23-0083-03-0mag-project-task-list.xlsx</a:t>
            </a:r>
            <a:endParaRPr lang="en-US" sz="2800" dirty="0">
              <a:latin typeface="Calibri" panose="020F0502020204030204" pitchFamily="34" charset="0"/>
              <a:cs typeface="Calibri" panose="020F0502020204030204" pitchFamily="34" charset="0"/>
            </a:endParaRPr>
          </a:p>
          <a:p>
            <a:pPr marL="342900" lvl="2" indent="-3429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Identified gaps in the Operations Manual</a:t>
            </a:r>
          </a:p>
        </p:txBody>
      </p:sp>
      <p:sp>
        <p:nvSpPr>
          <p:cNvPr id="2" name="Footer Placeholder 2">
            <a:extLst>
              <a:ext uri="{FF2B5EF4-FFF2-40B4-BE49-F238E27FC236}">
                <a16:creationId xmlns:a16="http://schemas.microsoft.com/office/drawing/2014/main" id="{E6F63772-5AAF-D200-7E96-373612CF933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145245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9" name="Rectangle 2"/>
          <p:cNvSpPr>
            <a:spLocks noGrp="1" noChangeArrowheads="1"/>
          </p:cNvSpPr>
          <p:nvPr>
            <p:ph type="title" idx="4294967295"/>
          </p:nvPr>
        </p:nvSpPr>
        <p:spPr>
          <a:xfrm>
            <a:off x="2044196" y="609600"/>
            <a:ext cx="7772400" cy="762000"/>
          </a:xfrm>
        </p:spPr>
        <p:txBody>
          <a:bodyPr/>
          <a:lstStyle/>
          <a:p>
            <a:r>
              <a:rPr lang="en-US" sz="3600" b="1" dirty="0">
                <a:latin typeface="Calibri" panose="020F0502020204030204" pitchFamily="34" charset="0"/>
                <a:cs typeface="Calibri" panose="020F0502020204030204" pitchFamily="34" charset="0"/>
              </a:rPr>
              <a:t>SCM Action Items for September 2023</a:t>
            </a:r>
            <a:endParaRPr lang="en-US" sz="2800" b="1"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600200"/>
            <a:ext cx="115824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800100" lvl="3"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Provide template for SG report to LMSC - S2.4</a:t>
            </a:r>
          </a:p>
          <a:p>
            <a:pPr marL="800100" lvl="3"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Provide latest CSD template into S2.7</a:t>
            </a:r>
          </a:p>
          <a:p>
            <a:pPr marL="800100" lvl="3"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S2.10 reference in LMSC – OM</a:t>
            </a:r>
          </a:p>
          <a:p>
            <a:pPr marL="800100" lvl="3"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Confirm existence of voter spreadsheet and provide reference S6.9</a:t>
            </a:r>
          </a:p>
          <a:p>
            <a:pPr marL="800100" lvl="3"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Confirm existence of LB comment spreadsheet and provide reference S6.10</a:t>
            </a:r>
          </a:p>
          <a:p>
            <a:pPr marL="800100" lvl="3"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Template motion to approve comment resolution spreadsheet S6.14</a:t>
            </a:r>
          </a:p>
          <a:p>
            <a:pPr marL="800100" lvl="3" indent="-342900">
              <a:spcAft>
                <a:spcPts val="600"/>
              </a:spcAft>
              <a:buFont typeface="Arial" panose="020B0604020202020204" pitchFamily="34" charset="0"/>
              <a:buChar char="•"/>
            </a:pPr>
            <a:r>
              <a:rPr lang="en-US" sz="2400" dirty="0" err="1">
                <a:latin typeface="Calibri" panose="020F0502020204030204" pitchFamily="34" charset="0"/>
                <a:cs typeface="Calibri" panose="020F0502020204030204" pitchFamily="34" charset="0"/>
              </a:rPr>
              <a:t>Authorise</a:t>
            </a:r>
            <a:r>
              <a:rPr lang="en-US" sz="2400" dirty="0">
                <a:latin typeface="Calibri" panose="020F0502020204030204" pitchFamily="34" charset="0"/>
                <a:cs typeface="Calibri" panose="020F0502020204030204" pitchFamily="34" charset="0"/>
              </a:rPr>
              <a:t> SCM to act contribute PAR comments</a:t>
            </a:r>
          </a:p>
          <a:p>
            <a:pPr marL="342900" lvl="2" indent="-342900">
              <a:spcAft>
                <a:spcPts val="600"/>
              </a:spcAft>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a:p>
            <a:pPr marL="0" lvl="2">
              <a:spcAft>
                <a:spcPts val="600"/>
              </a:spcAft>
            </a:pPr>
            <a:r>
              <a:rPr lang="en-US"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sym typeface="Wingdings" panose="05000000000000000000" pitchFamily="2" charset="2"/>
              </a:rPr>
              <a:t> </a:t>
            </a:r>
            <a:endParaRPr lang="en-US" sz="28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E6F63772-5AAF-D200-7E96-373612CF933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66913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742950" lvl="2" indent="0">
              <a:buNone/>
            </a:pPr>
            <a:r>
              <a:rPr lang="en-US" sz="2000" dirty="0">
                <a:solidFill>
                  <a:srgbClr val="00B0F0"/>
                </a:solidFill>
                <a:hlinkClick r:id="rId2">
                  <a:extLst>
                    <a:ext uri="{A12FA001-AC4F-418D-AE19-62706E023703}">
                      <ahyp:hlinkClr xmlns:ahyp="http://schemas.microsoft.com/office/drawing/2018/hyperlinkcolor" val="tx"/>
                    </a:ext>
                  </a:extLst>
                </a:hlinkClick>
              </a:rPr>
              <a:t>http://802world.org/plenary/</a:t>
            </a:r>
            <a:r>
              <a:rPr lang="en-US" sz="2000" dirty="0">
                <a:solidFill>
                  <a:srgbClr val="00B0F0"/>
                </a:solidFill>
              </a:rPr>
              <a:t> </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July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8BA7FCD-0690-C6DD-6325-0945DCD16BDC}"/>
              </a:ext>
            </a:extLst>
          </p:cNvPr>
          <p:cNvGraphicFramePr>
            <a:graphicFrameLocks noGrp="1"/>
          </p:cNvGraphicFramePr>
          <p:nvPr>
            <p:extLst>
              <p:ext uri="{D42A27DB-BD31-4B8C-83A1-F6EECF244321}">
                <p14:modId xmlns:p14="http://schemas.microsoft.com/office/powerpoint/2010/main" val="517822650"/>
              </p:ext>
            </p:extLst>
          </p:nvPr>
        </p:nvGraphicFramePr>
        <p:xfrm>
          <a:off x="914400" y="457195"/>
          <a:ext cx="9067799" cy="5943609"/>
        </p:xfrm>
        <a:graphic>
          <a:graphicData uri="http://schemas.openxmlformats.org/drawingml/2006/table">
            <a:tbl>
              <a:tblPr/>
              <a:tblGrid>
                <a:gridCol w="254062">
                  <a:extLst>
                    <a:ext uri="{9D8B030D-6E8A-4147-A177-3AD203B41FA5}">
                      <a16:colId xmlns:a16="http://schemas.microsoft.com/office/drawing/2014/main" val="2320811997"/>
                    </a:ext>
                  </a:extLst>
                </a:gridCol>
                <a:gridCol w="254062">
                  <a:extLst>
                    <a:ext uri="{9D8B030D-6E8A-4147-A177-3AD203B41FA5}">
                      <a16:colId xmlns:a16="http://schemas.microsoft.com/office/drawing/2014/main" val="2524487209"/>
                    </a:ext>
                  </a:extLst>
                </a:gridCol>
                <a:gridCol w="254062">
                  <a:extLst>
                    <a:ext uri="{9D8B030D-6E8A-4147-A177-3AD203B41FA5}">
                      <a16:colId xmlns:a16="http://schemas.microsoft.com/office/drawing/2014/main" val="3954909737"/>
                    </a:ext>
                  </a:extLst>
                </a:gridCol>
                <a:gridCol w="254062">
                  <a:extLst>
                    <a:ext uri="{9D8B030D-6E8A-4147-A177-3AD203B41FA5}">
                      <a16:colId xmlns:a16="http://schemas.microsoft.com/office/drawing/2014/main" val="290733128"/>
                    </a:ext>
                  </a:extLst>
                </a:gridCol>
                <a:gridCol w="622012">
                  <a:extLst>
                    <a:ext uri="{9D8B030D-6E8A-4147-A177-3AD203B41FA5}">
                      <a16:colId xmlns:a16="http://schemas.microsoft.com/office/drawing/2014/main" val="2388478661"/>
                    </a:ext>
                  </a:extLst>
                </a:gridCol>
                <a:gridCol w="376712">
                  <a:extLst>
                    <a:ext uri="{9D8B030D-6E8A-4147-A177-3AD203B41FA5}">
                      <a16:colId xmlns:a16="http://schemas.microsoft.com/office/drawing/2014/main" val="1269955233"/>
                    </a:ext>
                  </a:extLst>
                </a:gridCol>
                <a:gridCol w="376712">
                  <a:extLst>
                    <a:ext uri="{9D8B030D-6E8A-4147-A177-3AD203B41FA5}">
                      <a16:colId xmlns:a16="http://schemas.microsoft.com/office/drawing/2014/main" val="3850089978"/>
                    </a:ext>
                  </a:extLst>
                </a:gridCol>
                <a:gridCol w="376712">
                  <a:extLst>
                    <a:ext uri="{9D8B030D-6E8A-4147-A177-3AD203B41FA5}">
                      <a16:colId xmlns:a16="http://schemas.microsoft.com/office/drawing/2014/main" val="1638233234"/>
                    </a:ext>
                  </a:extLst>
                </a:gridCol>
                <a:gridCol w="376712">
                  <a:extLst>
                    <a:ext uri="{9D8B030D-6E8A-4147-A177-3AD203B41FA5}">
                      <a16:colId xmlns:a16="http://schemas.microsoft.com/office/drawing/2014/main" val="959988102"/>
                    </a:ext>
                  </a:extLst>
                </a:gridCol>
                <a:gridCol w="376712">
                  <a:extLst>
                    <a:ext uri="{9D8B030D-6E8A-4147-A177-3AD203B41FA5}">
                      <a16:colId xmlns:a16="http://schemas.microsoft.com/office/drawing/2014/main" val="3622033551"/>
                    </a:ext>
                  </a:extLst>
                </a:gridCol>
                <a:gridCol w="376712">
                  <a:extLst>
                    <a:ext uri="{9D8B030D-6E8A-4147-A177-3AD203B41FA5}">
                      <a16:colId xmlns:a16="http://schemas.microsoft.com/office/drawing/2014/main" val="2359686287"/>
                    </a:ext>
                  </a:extLst>
                </a:gridCol>
                <a:gridCol w="376712">
                  <a:extLst>
                    <a:ext uri="{9D8B030D-6E8A-4147-A177-3AD203B41FA5}">
                      <a16:colId xmlns:a16="http://schemas.microsoft.com/office/drawing/2014/main" val="3254801500"/>
                    </a:ext>
                  </a:extLst>
                </a:gridCol>
                <a:gridCol w="376712">
                  <a:extLst>
                    <a:ext uri="{9D8B030D-6E8A-4147-A177-3AD203B41FA5}">
                      <a16:colId xmlns:a16="http://schemas.microsoft.com/office/drawing/2014/main" val="193358644"/>
                    </a:ext>
                  </a:extLst>
                </a:gridCol>
                <a:gridCol w="376712">
                  <a:extLst>
                    <a:ext uri="{9D8B030D-6E8A-4147-A177-3AD203B41FA5}">
                      <a16:colId xmlns:a16="http://schemas.microsoft.com/office/drawing/2014/main" val="1289223398"/>
                    </a:ext>
                  </a:extLst>
                </a:gridCol>
                <a:gridCol w="376712">
                  <a:extLst>
                    <a:ext uri="{9D8B030D-6E8A-4147-A177-3AD203B41FA5}">
                      <a16:colId xmlns:a16="http://schemas.microsoft.com/office/drawing/2014/main" val="823889747"/>
                    </a:ext>
                  </a:extLst>
                </a:gridCol>
                <a:gridCol w="376712">
                  <a:extLst>
                    <a:ext uri="{9D8B030D-6E8A-4147-A177-3AD203B41FA5}">
                      <a16:colId xmlns:a16="http://schemas.microsoft.com/office/drawing/2014/main" val="3368911101"/>
                    </a:ext>
                  </a:extLst>
                </a:gridCol>
                <a:gridCol w="376712">
                  <a:extLst>
                    <a:ext uri="{9D8B030D-6E8A-4147-A177-3AD203B41FA5}">
                      <a16:colId xmlns:a16="http://schemas.microsoft.com/office/drawing/2014/main" val="937504286"/>
                    </a:ext>
                  </a:extLst>
                </a:gridCol>
                <a:gridCol w="376712">
                  <a:extLst>
                    <a:ext uri="{9D8B030D-6E8A-4147-A177-3AD203B41FA5}">
                      <a16:colId xmlns:a16="http://schemas.microsoft.com/office/drawing/2014/main" val="2071558946"/>
                    </a:ext>
                  </a:extLst>
                </a:gridCol>
                <a:gridCol w="376712">
                  <a:extLst>
                    <a:ext uri="{9D8B030D-6E8A-4147-A177-3AD203B41FA5}">
                      <a16:colId xmlns:a16="http://schemas.microsoft.com/office/drawing/2014/main" val="2436888450"/>
                    </a:ext>
                  </a:extLst>
                </a:gridCol>
                <a:gridCol w="376712">
                  <a:extLst>
                    <a:ext uri="{9D8B030D-6E8A-4147-A177-3AD203B41FA5}">
                      <a16:colId xmlns:a16="http://schemas.microsoft.com/office/drawing/2014/main" val="1529781176"/>
                    </a:ext>
                  </a:extLst>
                </a:gridCol>
                <a:gridCol w="376712">
                  <a:extLst>
                    <a:ext uri="{9D8B030D-6E8A-4147-A177-3AD203B41FA5}">
                      <a16:colId xmlns:a16="http://schemas.microsoft.com/office/drawing/2014/main" val="2868682053"/>
                    </a:ext>
                  </a:extLst>
                </a:gridCol>
                <a:gridCol w="376712">
                  <a:extLst>
                    <a:ext uri="{9D8B030D-6E8A-4147-A177-3AD203B41FA5}">
                      <a16:colId xmlns:a16="http://schemas.microsoft.com/office/drawing/2014/main" val="2598851060"/>
                    </a:ext>
                  </a:extLst>
                </a:gridCol>
                <a:gridCol w="376712">
                  <a:extLst>
                    <a:ext uri="{9D8B030D-6E8A-4147-A177-3AD203B41FA5}">
                      <a16:colId xmlns:a16="http://schemas.microsoft.com/office/drawing/2014/main" val="618591609"/>
                    </a:ext>
                  </a:extLst>
                </a:gridCol>
                <a:gridCol w="216241">
                  <a:extLst>
                    <a:ext uri="{9D8B030D-6E8A-4147-A177-3AD203B41FA5}">
                      <a16:colId xmlns:a16="http://schemas.microsoft.com/office/drawing/2014/main" val="1002185663"/>
                    </a:ext>
                  </a:extLst>
                </a:gridCol>
                <a:gridCol w="216241">
                  <a:extLst>
                    <a:ext uri="{9D8B030D-6E8A-4147-A177-3AD203B41FA5}">
                      <a16:colId xmlns:a16="http://schemas.microsoft.com/office/drawing/2014/main" val="1637932416"/>
                    </a:ext>
                  </a:extLst>
                </a:gridCol>
                <a:gridCol w="216241">
                  <a:extLst>
                    <a:ext uri="{9D8B030D-6E8A-4147-A177-3AD203B41FA5}">
                      <a16:colId xmlns:a16="http://schemas.microsoft.com/office/drawing/2014/main" val="1281899069"/>
                    </a:ext>
                  </a:extLst>
                </a:gridCol>
              </a:tblGrid>
              <a:tr h="200968">
                <a:tc rowSpan="6">
                  <a:txBody>
                    <a:bodyPr/>
                    <a:lstStyle/>
                    <a:p>
                      <a:pPr algn="ctr" fontAlgn="b"/>
                      <a:r>
                        <a:rPr lang="en-GB" sz="500" b="0" i="0" u="none" strike="noStrike">
                          <a:effectLst/>
                          <a:latin typeface="Calibri" panose="020F0502020204030204" pitchFamily="34" charset="0"/>
                        </a:rPr>
                        <a:t>EST</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GB" sz="500" b="0" i="0" u="none" strike="noStrike">
                          <a:effectLst/>
                          <a:latin typeface="Calibri" panose="020F0502020204030204" pitchFamily="34" charset="0"/>
                        </a:rPr>
                        <a:t>PST</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GB" sz="500" b="0" i="0" u="none" strike="noStrike" dirty="0">
                          <a:effectLst/>
                          <a:latin typeface="Calibri" panose="020F0502020204030204" pitchFamily="34" charset="0"/>
                        </a:rPr>
                        <a:t>UTC</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GB" sz="500" b="0" i="0" u="none" strike="noStrike">
                          <a:effectLst/>
                          <a:latin typeface="Calibri" panose="020F0502020204030204" pitchFamily="34" charset="0"/>
                        </a:rPr>
                        <a:t>JST</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4">
                  <a:txBody>
                    <a:bodyPr/>
                    <a:lstStyle/>
                    <a:p>
                      <a:pPr algn="ctr" fontAlgn="ctr"/>
                      <a:r>
                        <a:rPr lang="en-GB" sz="1800" b="1" i="0" u="none" strike="noStrike">
                          <a:effectLst/>
                          <a:latin typeface="Calibri" panose="020F0502020204030204" pitchFamily="34" charset="0"/>
                        </a:rPr>
                        <a:t>R1</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13">
                  <a:txBody>
                    <a:bodyPr/>
                    <a:lstStyle/>
                    <a:p>
                      <a:pPr algn="l" fontAlgn="ctr"/>
                      <a:r>
                        <a:rPr lang="en-GB" sz="900" b="1" i="0" u="none" strike="noStrike">
                          <a:effectLst/>
                          <a:latin typeface="Calibri" panose="020F0502020204030204" pitchFamily="34" charset="0"/>
                        </a:rPr>
                        <a:t>144th IEEE 802.15 WSN MEETING</a:t>
                      </a:r>
                    </a:p>
                  </a:txBody>
                  <a:tcPr marL="126749" marR="2347" marT="23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ctr"/>
                      <a:r>
                        <a:rPr lang="en-GB" sz="500" b="1" i="0" u="none" strike="noStrike">
                          <a:effectLst/>
                          <a:latin typeface="Calibri" panose="020F0502020204030204" pitchFamily="34" charset="0"/>
                        </a:rPr>
                        <a:t> </a:t>
                      </a:r>
                    </a:p>
                  </a:txBody>
                  <a:tcPr marL="2347" marR="2347" marT="234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effectLst/>
                          <a:latin typeface="Calibri" panose="020F0502020204030204" pitchFamily="34" charset="0"/>
                        </a:rPr>
                        <a:t> </a:t>
                      </a:r>
                    </a:p>
                  </a:txBody>
                  <a:tcPr marL="2347" marR="2347" marT="234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effectLst/>
                          <a:latin typeface="Calibri" panose="020F0502020204030204" pitchFamily="34" charset="0"/>
                        </a:rPr>
                        <a:t> </a:t>
                      </a:r>
                    </a:p>
                  </a:txBody>
                  <a:tcPr marL="2347" marR="2347" marT="234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effectLst/>
                          <a:latin typeface="Calibri" panose="020F0502020204030204" pitchFamily="34" charset="0"/>
                        </a:rPr>
                        <a:t> </a:t>
                      </a:r>
                    </a:p>
                  </a:txBody>
                  <a:tcPr marL="2347" marR="2347" marT="234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effectLst/>
                          <a:latin typeface="Calibri" panose="020F0502020204030204" pitchFamily="34" charset="0"/>
                        </a:rPr>
                        <a:t> </a:t>
                      </a:r>
                    </a:p>
                  </a:txBody>
                  <a:tcPr marL="2347" marR="2347" marT="234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effectLst/>
                          <a:latin typeface="Calibri" panose="020F0502020204030204" pitchFamily="34" charset="0"/>
                        </a:rPr>
                        <a:t> </a:t>
                      </a:r>
                    </a:p>
                  </a:txBody>
                  <a:tcPr marL="2347" marR="2347" marT="234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ctr" fontAlgn="ctr"/>
                      <a:r>
                        <a:rPr lang="en-GB" sz="500" b="1" i="0" u="none" strike="noStrike">
                          <a:effectLst/>
                          <a:latin typeface="Calibri" panose="020F0502020204030204" pitchFamily="34" charset="0"/>
                        </a:rPr>
                        <a:t> </a:t>
                      </a:r>
                    </a:p>
                  </a:txBody>
                  <a:tcPr marL="2347" marR="2347" marT="234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ctr" fontAlgn="ctr"/>
                      <a:r>
                        <a:rPr lang="en-GB" sz="500" b="1" i="0" u="none" strike="noStrike">
                          <a:effectLst/>
                          <a:latin typeface="Calibri" panose="020F0502020204030204" pitchFamily="34" charset="0"/>
                        </a:rPr>
                        <a:t> </a:t>
                      </a:r>
                    </a:p>
                  </a:txBody>
                  <a:tcPr marL="2347" marR="2347" marT="234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3186793750"/>
                  </a:ext>
                </a:extLst>
              </a:tr>
              <a:tr h="200968">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6">
                  <a:txBody>
                    <a:bodyPr/>
                    <a:lstStyle/>
                    <a:p>
                      <a:pPr algn="l" fontAlgn="b"/>
                      <a:r>
                        <a:rPr lang="en-GB" sz="900" b="1" i="0" u="none" strike="noStrike">
                          <a:effectLst/>
                          <a:latin typeface="Calibri" panose="020F0502020204030204" pitchFamily="34" charset="0"/>
                        </a:rPr>
                        <a:t>Estrel Hotel</a:t>
                      </a:r>
                    </a:p>
                  </a:txBody>
                  <a:tcPr marL="126749" marR="2347" marT="2347"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tc>
                  <a:txBody>
                    <a:bodyPr/>
                    <a:lstStyle/>
                    <a:p>
                      <a:pPr algn="l" fontAlgn="b"/>
                      <a:r>
                        <a:rPr lang="en-GB" sz="500" b="0" i="0" u="none" strike="noStrike">
                          <a:effectLst/>
                          <a:latin typeface="Calibri" panose="020F0502020204030204" pitchFamily="34" charset="0"/>
                        </a:rPr>
                        <a:t> </a:t>
                      </a:r>
                    </a:p>
                  </a:txBody>
                  <a:tcPr marL="2347" marR="2347" marT="2347" marB="0" anchor="b">
                    <a:lnL>
                      <a:noFill/>
                    </a:lnL>
                    <a:lnR>
                      <a:noFill/>
                    </a:lnR>
                    <a:lnT>
                      <a:noFill/>
                    </a:lnT>
                    <a:lnB>
                      <a:noFill/>
                    </a:lnB>
                    <a:solidFill>
                      <a:srgbClr val="FFFF99"/>
                    </a:solidFill>
                  </a:tcPr>
                </a:tc>
                <a:extLst>
                  <a:ext uri="{0D108BD9-81ED-4DB2-BD59-A6C34878D82A}">
                    <a16:rowId xmlns:a16="http://schemas.microsoft.com/office/drawing/2014/main" val="2676889629"/>
                  </a:ext>
                </a:extLst>
              </a:tr>
              <a:tr h="200968">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7">
                  <a:txBody>
                    <a:bodyPr/>
                    <a:lstStyle/>
                    <a:p>
                      <a:pPr algn="l" fontAlgn="ctr"/>
                      <a:r>
                        <a:rPr lang="en-GB" sz="900" b="1" i="0" u="none" strike="noStrike">
                          <a:solidFill>
                            <a:srgbClr val="000000"/>
                          </a:solidFill>
                          <a:effectLst/>
                          <a:latin typeface="Calibri" panose="020F0502020204030204" pitchFamily="34" charset="0"/>
                        </a:rPr>
                        <a:t>Berlin, Germany</a:t>
                      </a:r>
                    </a:p>
                  </a:txBody>
                  <a:tcPr marL="126749"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26749" marR="2347" marT="2347" marB="0" anchor="b">
                    <a:lnL>
                      <a:noFill/>
                    </a:lnL>
                    <a:lnR>
                      <a:noFill/>
                    </a:lnR>
                    <a:lnT>
                      <a:noFill/>
                    </a:lnT>
                    <a:lnB>
                      <a:noFill/>
                    </a:lnB>
                    <a:solidFill>
                      <a:srgbClr val="FFFF99"/>
                    </a:solidFill>
                  </a:tcPr>
                </a:tc>
                <a:extLst>
                  <a:ext uri="{0D108BD9-81ED-4DB2-BD59-A6C34878D82A}">
                    <a16:rowId xmlns:a16="http://schemas.microsoft.com/office/drawing/2014/main" val="3108518443"/>
                  </a:ext>
                </a:extLst>
              </a:tr>
              <a:tr h="177629">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18">
                  <a:txBody>
                    <a:bodyPr/>
                    <a:lstStyle/>
                    <a:p>
                      <a:pPr algn="l" fontAlgn="ctr"/>
                      <a:r>
                        <a:rPr lang="en-GB" sz="500" b="1" i="0" u="none" strike="noStrike">
                          <a:effectLst/>
                          <a:latin typeface="Calibri" panose="020F0502020204030204" pitchFamily="34" charset="0"/>
                        </a:rPr>
                        <a:t>The graphic below describes the weekly session of the IEEE P802.15 WG in graphic format. All local times are Berlin time.</a:t>
                      </a:r>
                    </a:p>
                  </a:txBody>
                  <a:tcPr marL="2347" marR="2347" marT="234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ctr"/>
                      <a:r>
                        <a:rPr lang="en-GB" sz="500" b="1" i="0" u="none" strike="noStrike">
                          <a:effectLst/>
                          <a:latin typeface="Calibri" panose="020F0502020204030204" pitchFamily="34" charset="0"/>
                        </a:rPr>
                        <a:t>  </a:t>
                      </a:r>
                    </a:p>
                  </a:txBody>
                  <a:tcPr marL="2347" marR="2347" marT="2347"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GB" sz="500" b="1" i="0" u="none" strike="noStrike">
                          <a:effectLst/>
                          <a:latin typeface="Calibri" panose="020F0502020204030204" pitchFamily="34" charset="0"/>
                        </a:rPr>
                        <a:t> </a:t>
                      </a:r>
                    </a:p>
                  </a:txBody>
                  <a:tcPr marL="2347" marR="2347" marT="2347"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500" b="1" i="0" u="none" strike="noStrike">
                          <a:effectLst/>
                          <a:latin typeface="Calibri" panose="020F0502020204030204" pitchFamily="34" charset="0"/>
                        </a:rPr>
                        <a:t> </a:t>
                      </a:r>
                    </a:p>
                  </a:txBody>
                  <a:tcPr marL="2347" marR="2347" marT="2347"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211815511"/>
                  </a:ext>
                </a:extLst>
              </a:tr>
              <a:tr h="116767">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algn="ctr" fontAlgn="ctr"/>
                      <a:r>
                        <a:rPr lang="en-GB" sz="500" b="1" i="0" u="none" strike="noStrike">
                          <a:effectLst/>
                          <a:latin typeface="Calibri" panose="020F0502020204030204" pitchFamily="34" charset="0"/>
                        </a:rPr>
                        <a:t>Mtg. Local Time</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GB" sz="500" b="1" i="0" u="none" strike="noStrike">
                          <a:effectLst/>
                          <a:latin typeface="Calibri" panose="020F0502020204030204" pitchFamily="34" charset="0"/>
                        </a:rPr>
                        <a:t>SUNDAY</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gridSpan="4">
                  <a:txBody>
                    <a:bodyPr/>
                    <a:lstStyle/>
                    <a:p>
                      <a:pPr algn="ctr" fontAlgn="ctr"/>
                      <a:r>
                        <a:rPr lang="en-GB" sz="500" b="1" i="0" u="none" strike="noStrike">
                          <a:effectLst/>
                          <a:latin typeface="Calibri" panose="020F0502020204030204" pitchFamily="34" charset="0"/>
                        </a:rPr>
                        <a:t>MONDAY</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latin typeface="Calibri" panose="020F0502020204030204" pitchFamily="34" charset="0"/>
                        </a:rPr>
                        <a:t>TUESDAY</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latin typeface="Calibri" panose="020F0502020204030204" pitchFamily="34" charset="0"/>
                        </a:rPr>
                        <a:t>WEDNESDAY</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latin typeface="Calibri" panose="020F0502020204030204" pitchFamily="34" charset="0"/>
                        </a:rPr>
                        <a:t>THURSDAY</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algn="ctr" fontAlgn="ctr"/>
                      <a:r>
                        <a:rPr lang="en-GB" sz="500" b="1" i="0" u="none" strike="noStrike">
                          <a:effectLst/>
                          <a:latin typeface="Calibri" panose="020F0502020204030204" pitchFamily="34" charset="0"/>
                        </a:rPr>
                        <a:t>FRIDAY</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18712258"/>
                  </a:ext>
                </a:extLst>
              </a:tr>
              <a:tr h="113611">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2">
                  <a:txBody>
                    <a:bodyPr/>
                    <a:lstStyle/>
                    <a:p>
                      <a:pPr algn="ctr" fontAlgn="ctr"/>
                      <a:r>
                        <a:rPr lang="en-GB" sz="500" b="1" i="0" u="none" strike="noStrike">
                          <a:effectLst/>
                          <a:latin typeface="Calibri" panose="020F0502020204030204" pitchFamily="34" charset="0"/>
                        </a:rPr>
                        <a:t>9-Jul-2023</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gridSpan="4">
                  <a:txBody>
                    <a:bodyPr/>
                    <a:lstStyle/>
                    <a:p>
                      <a:pPr algn="ctr" fontAlgn="ctr"/>
                      <a:r>
                        <a:rPr lang="en-GB" sz="500" b="1" i="0" u="none" strike="noStrike">
                          <a:effectLst/>
                          <a:latin typeface="Calibri" panose="020F0502020204030204" pitchFamily="34" charset="0"/>
                        </a:rPr>
                        <a:t>10-Jul-2023</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latin typeface="Calibri" panose="020F0502020204030204" pitchFamily="34" charset="0"/>
                        </a:rPr>
                        <a:t>11-Jul-2023</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latin typeface="Calibri" panose="020F0502020204030204" pitchFamily="34" charset="0"/>
                        </a:rPr>
                        <a:t>12-Jul-2023</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latin typeface="Calibri" panose="020F0502020204030204" pitchFamily="34" charset="0"/>
                        </a:rPr>
                        <a:t>13-Jul-2023</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algn="ctr" fontAlgn="ctr"/>
                      <a:r>
                        <a:rPr lang="en-GB" sz="500" b="1" i="0" u="none" strike="noStrike">
                          <a:effectLst/>
                          <a:latin typeface="Calibri" panose="020F0502020204030204" pitchFamily="34" charset="0"/>
                        </a:rPr>
                        <a:t>14-Jul-2023</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08719402"/>
                  </a:ext>
                </a:extLst>
              </a:tr>
              <a:tr h="344889">
                <a:tc gridSpan="4">
                  <a:txBody>
                    <a:bodyPr/>
                    <a:lstStyle/>
                    <a:p>
                      <a:pPr algn="ctr" fontAlgn="b"/>
                      <a:r>
                        <a:rPr lang="en-GB" sz="500" b="0" i="0" u="none" strike="noStrike">
                          <a:effectLst/>
                          <a:latin typeface="Calibri" panose="020F0502020204030204" pitchFamily="34" charset="0"/>
                        </a:rPr>
                        <a:t> </a:t>
                      </a:r>
                    </a:p>
                  </a:txBody>
                  <a:tcPr marL="2347" marR="2347" marT="23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r>
                        <a:rPr lang="en-GB" sz="500" b="1" i="0" u="none" strike="noStrike">
                          <a:effectLst/>
                          <a:latin typeface="Calibri" panose="020F0502020204030204" pitchFamily="34" charset="0"/>
                        </a:rPr>
                        <a:t> </a:t>
                      </a:r>
                    </a:p>
                  </a:txBody>
                  <a:tcPr marL="2347" marR="2347" marT="23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GB" sz="500" b="1" i="0" u="sng" strike="noStrike">
                          <a:solidFill>
                            <a:srgbClr val="0000FF"/>
                          </a:solidFill>
                          <a:effectLst/>
                          <a:latin typeface="Calibri" panose="020F0502020204030204" pitchFamily="34" charset="0"/>
                          <a:hlinkClick r:id="rId2"/>
                        </a:rPr>
                        <a:t>Virtual Rm 1</a:t>
                      </a:r>
                      <a:endParaRPr lang="en-GB" sz="500" b="1" i="0" u="sng" strike="noStrike">
                        <a:solidFill>
                          <a:srgbClr val="0000FF"/>
                        </a:solidFill>
                        <a:effectLst/>
                        <a:latin typeface="Calibri" panose="020F0502020204030204" pitchFamily="34" charset="0"/>
                      </a:endParaRP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fontAlgn="ctr"/>
                      <a:r>
                        <a:rPr lang="en-GB" sz="500" b="1" i="0" u="sng" strike="noStrike">
                          <a:solidFill>
                            <a:srgbClr val="0000FF"/>
                          </a:solidFill>
                          <a:effectLst/>
                          <a:latin typeface="Calibri" panose="020F0502020204030204" pitchFamily="34" charset="0"/>
                          <a:hlinkClick r:id="rId2"/>
                        </a:rPr>
                        <a:t>Virtual Rm 1</a:t>
                      </a:r>
                      <a:endParaRPr lang="en-GB" sz="500" b="1" i="0" u="sng" strike="noStrike">
                        <a:solidFill>
                          <a:srgbClr val="0000FF"/>
                        </a:solidFill>
                        <a:effectLst/>
                        <a:latin typeface="Calibri" panose="020F0502020204030204" pitchFamily="34" charset="0"/>
                      </a:endParaRPr>
                    </a:p>
                  </a:txBody>
                  <a:tcPr marL="2347" marR="2347" marT="2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3"/>
                        </a:rPr>
                        <a:t>Virtual Rm 2</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4"/>
                        </a:rPr>
                        <a:t>Virtual Rm 3</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5"/>
                        </a:rPr>
                        <a:t>Virtual Rm 4</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2"/>
                        </a:rPr>
                        <a:t>Virtual Rm 1</a:t>
                      </a:r>
                      <a:endParaRPr lang="en-GB" sz="500" b="1" i="0" u="sng" strike="noStrike">
                        <a:solidFill>
                          <a:srgbClr val="0000FF"/>
                        </a:solidFill>
                        <a:effectLst/>
                        <a:latin typeface="Calibri" panose="020F0502020204030204" pitchFamily="34" charset="0"/>
                      </a:endParaRPr>
                    </a:p>
                  </a:txBody>
                  <a:tcPr marL="2347" marR="2347" marT="2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3"/>
                        </a:rPr>
                        <a:t>Virtual Rm 2</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4"/>
                        </a:rPr>
                        <a:t>Virtual Rm 3</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5"/>
                        </a:rPr>
                        <a:t>Virtual Rm 4</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2"/>
                        </a:rPr>
                        <a:t>Virtual Rm 1</a:t>
                      </a:r>
                      <a:endParaRPr lang="en-GB" sz="500" b="1" i="0" u="sng" strike="noStrike">
                        <a:solidFill>
                          <a:srgbClr val="0000FF"/>
                        </a:solidFill>
                        <a:effectLst/>
                        <a:latin typeface="Calibri" panose="020F0502020204030204" pitchFamily="34" charset="0"/>
                      </a:endParaRPr>
                    </a:p>
                  </a:txBody>
                  <a:tcPr marL="2347" marR="2347" marT="2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3"/>
                        </a:rPr>
                        <a:t>Virtual Rm 2</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4"/>
                        </a:rPr>
                        <a:t>Virtual Rm 3</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5"/>
                        </a:rPr>
                        <a:t>Virtual Rm 4</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2"/>
                        </a:rPr>
                        <a:t>Virtual Rm 1</a:t>
                      </a:r>
                      <a:endParaRPr lang="en-GB" sz="500" b="1" i="0" u="sng" strike="noStrike">
                        <a:solidFill>
                          <a:srgbClr val="0000FF"/>
                        </a:solidFill>
                        <a:effectLst/>
                        <a:latin typeface="Calibri" panose="020F0502020204030204" pitchFamily="34" charset="0"/>
                      </a:endParaRPr>
                    </a:p>
                  </a:txBody>
                  <a:tcPr marL="2347" marR="2347" marT="23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3"/>
                        </a:rPr>
                        <a:t>Virtual Rm 2</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4"/>
                        </a:rPr>
                        <a:t>Virtual Rm 3</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sng" strike="noStrike">
                          <a:solidFill>
                            <a:srgbClr val="0000FF"/>
                          </a:solidFill>
                          <a:effectLst/>
                          <a:latin typeface="Calibri" panose="020F0502020204030204" pitchFamily="34" charset="0"/>
                          <a:hlinkClick r:id="rId5"/>
                        </a:rPr>
                        <a:t>Virtual Rm 4</a:t>
                      </a:r>
                      <a:endParaRPr lang="en-GB" sz="500" b="1" i="0" u="sng" strike="noStrike">
                        <a:solidFill>
                          <a:srgbClr val="0000FF"/>
                        </a:solidFill>
                        <a:effectLst/>
                        <a:latin typeface="Calibri" panose="020F0502020204030204" pitchFamily="34" charset="0"/>
                      </a:endParaRPr>
                    </a:p>
                  </a:txBody>
                  <a:tcPr marL="2347" marR="2347" marT="23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extLst>
                  <a:ext uri="{0D108BD9-81ED-4DB2-BD59-A6C34878D82A}">
                    <a16:rowId xmlns:a16="http://schemas.microsoft.com/office/drawing/2014/main" val="162522493"/>
                  </a:ext>
                </a:extLst>
              </a:tr>
              <a:tr h="135251">
                <a:tc>
                  <a:txBody>
                    <a:bodyPr/>
                    <a:lstStyle/>
                    <a:p>
                      <a:pPr algn="ctr" fontAlgn="b"/>
                      <a:r>
                        <a:rPr lang="en-GB" sz="500" b="0" i="0" u="none" strike="noStrike">
                          <a:effectLst/>
                          <a:latin typeface="Calibri" panose="020F0502020204030204" pitchFamily="34" charset="0"/>
                        </a:rPr>
                        <a:t>1:00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22:00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5:00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14:00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000000"/>
                          </a:solidFill>
                          <a:effectLst/>
                          <a:latin typeface="Calibri" panose="020F0502020204030204" pitchFamily="34" charset="0"/>
                        </a:rPr>
                        <a:t>07:00-07:30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GB" sz="500" b="1" i="0" u="none" strike="noStrike">
                          <a:effectLst/>
                          <a:latin typeface="Calibri" panose="020F0502020204030204" pitchFamily="34" charset="0"/>
                        </a:rPr>
                        <a:t>CONTINENTAL BREAKFAST</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effectLst/>
                          <a:latin typeface="Calibri" panose="020F0502020204030204" pitchFamily="34" charset="0"/>
                        </a:rPr>
                        <a:t>CONTINENTAL BREAKFAST</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effectLst/>
                          <a:latin typeface="Calibri" panose="020F0502020204030204" pitchFamily="34" charset="0"/>
                        </a:rPr>
                        <a:t>CONTINENTAL BREAKFAST</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effectLst/>
                          <a:latin typeface="Calibri" panose="020F0502020204030204" pitchFamily="34" charset="0"/>
                        </a:rPr>
                        <a:t>CONTINENTAL BREAKFAST</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1781223798"/>
                  </a:ext>
                </a:extLst>
              </a:tr>
              <a:tr h="135251">
                <a:tc>
                  <a:txBody>
                    <a:bodyPr/>
                    <a:lstStyle/>
                    <a:p>
                      <a:pPr algn="ctr" fontAlgn="b"/>
                      <a:r>
                        <a:rPr lang="en-GB" sz="500" b="0" i="0" u="none" strike="noStrike">
                          <a:effectLst/>
                          <a:latin typeface="Calibri" panose="020F0502020204030204" pitchFamily="34" charset="0"/>
                        </a:rPr>
                        <a:t>1:30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22:30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5:30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14:30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000000"/>
                          </a:solidFill>
                          <a:effectLst/>
                          <a:latin typeface="Calibri" panose="020F0502020204030204" pitchFamily="34" charset="0"/>
                        </a:rPr>
                        <a:t>07:30-08:00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2143409606"/>
                  </a:ext>
                </a:extLst>
              </a:tr>
              <a:tr h="135251">
                <a:tc>
                  <a:txBody>
                    <a:bodyPr/>
                    <a:lstStyle/>
                    <a:p>
                      <a:pPr algn="ctr" fontAlgn="b"/>
                      <a:r>
                        <a:rPr lang="en-GB" sz="500" b="0" i="0" u="none" strike="noStrike">
                          <a:effectLst/>
                          <a:latin typeface="Calibri" panose="020F0502020204030204" pitchFamily="34" charset="0"/>
                        </a:rPr>
                        <a:t>2:00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23:00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6:00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15:00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08:00-08:30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gridSpan="3">
                  <a:txBody>
                    <a:bodyPr/>
                    <a:lstStyle/>
                    <a:p>
                      <a:pPr algn="ctr" fontAlgn="ctr"/>
                      <a:r>
                        <a:rPr lang="en-GB" sz="500" b="1" i="0" u="none" strike="noStrike">
                          <a:solidFill>
                            <a:srgbClr val="000000"/>
                          </a:solidFill>
                          <a:effectLst/>
                          <a:latin typeface="Calibri" panose="020F0502020204030204" pitchFamily="34" charset="0"/>
                        </a:rPr>
                        <a:t>802 LMSC</a:t>
                      </a:r>
                      <a:br>
                        <a:rPr lang="en-GB" sz="500" b="1" i="0" u="none" strike="noStrike">
                          <a:solidFill>
                            <a:srgbClr val="000000"/>
                          </a:solidFill>
                          <a:effectLst/>
                          <a:latin typeface="Calibri" panose="020F0502020204030204" pitchFamily="34" charset="0"/>
                        </a:rPr>
                      </a:br>
                      <a:r>
                        <a:rPr lang="en-GB" sz="500" b="1" i="0" u="none" strike="noStrike">
                          <a:solidFill>
                            <a:srgbClr val="000000"/>
                          </a:solidFill>
                          <a:effectLst/>
                          <a:latin typeface="Calibri" panose="020F0502020204030204" pitchFamily="34" charset="0"/>
                        </a:rPr>
                        <a:t>OPENING MEETING</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4" hMerge="1">
                  <a:txBody>
                    <a:bodyPr/>
                    <a:lstStyle/>
                    <a:p>
                      <a:endParaRPr lang="en-GB"/>
                    </a:p>
                  </a:txBody>
                  <a:tcPr/>
                </a:tc>
                <a:tc rowSpan="4" hMerge="1">
                  <a:txBody>
                    <a:bodyPr/>
                    <a:lstStyle/>
                    <a:p>
                      <a:endParaRPr lang="en-GB"/>
                    </a:p>
                  </a:txBody>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Reqs.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effectLst/>
                          <a:latin typeface="Calibri" panose="020F0502020204030204" pitchFamily="34" charset="0"/>
                        </a:rPr>
                        <a:t>TG4ab</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NG-UWB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effectLst/>
                          <a:latin typeface="Calibri" panose="020F0502020204030204" pitchFamily="34" charset="0"/>
                        </a:rPr>
                        <a:t>SC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IETF</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en-GB" sz="400" b="1" i="0" u="none" strike="noStrike">
                          <a:effectLst/>
                          <a:latin typeface="Calibri" panose="020F0502020204030204" pitchFamily="34" charset="0"/>
                        </a:rPr>
                        <a:t>TG7a OCC</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Needs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4">
                  <a:txBody>
                    <a:bodyPr/>
                    <a:lstStyle/>
                    <a:p>
                      <a:pPr algn="ctr" fontAlgn="ctr"/>
                      <a:r>
                        <a:rPr lang="en-GB" sz="400" b="1" i="0" u="none" strike="noStrike">
                          <a:solidFill>
                            <a:srgbClr val="FFFFFF"/>
                          </a:solidFill>
                          <a:effectLst/>
                          <a:latin typeface="Calibri" panose="020F0502020204030204" pitchFamily="34" charset="0"/>
                        </a:rPr>
                        <a:t>802.15 AC Meeting</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(Virtual Rm 1)</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400" b="1" i="0" u="none" strike="noStrike">
                          <a:effectLst/>
                          <a:latin typeface="Calibri" panose="020F0502020204030204" pitchFamily="34" charset="0"/>
                        </a:rPr>
                        <a:t>TG4ab</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NG-UWB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Calibri" panose="020F0502020204030204" pitchFamily="34" charset="0"/>
                        </a:rPr>
                        <a:t>TG6ma</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BAN/</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VAN</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400" b="1" i="0" u="none" strike="noStrike">
                          <a:effectLst/>
                          <a:latin typeface="Calibri" panose="020F0502020204030204" pitchFamily="34" charset="0"/>
                        </a:rPr>
                        <a:t>TG7a OCC</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Reqs.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1423827865"/>
                  </a:ext>
                </a:extLst>
              </a:tr>
              <a:tr h="135251">
                <a:tc>
                  <a:txBody>
                    <a:bodyPr/>
                    <a:lstStyle/>
                    <a:p>
                      <a:pPr algn="ctr" fontAlgn="b"/>
                      <a:r>
                        <a:rPr lang="en-GB" sz="500" b="0" i="0" u="none" strike="noStrike">
                          <a:effectLst/>
                          <a:latin typeface="Calibri" panose="020F0502020204030204" pitchFamily="34" charset="0"/>
                        </a:rPr>
                        <a:t>2:30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23:30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6:30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15:30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08:30-09:00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2320960785"/>
                  </a:ext>
                </a:extLst>
              </a:tr>
              <a:tr h="135251">
                <a:tc>
                  <a:txBody>
                    <a:bodyPr/>
                    <a:lstStyle/>
                    <a:p>
                      <a:pPr algn="ctr" fontAlgn="b"/>
                      <a:r>
                        <a:rPr lang="en-GB" sz="500" b="0" i="0" u="none" strike="noStrike">
                          <a:effectLst/>
                          <a:latin typeface="Calibri" panose="020F0502020204030204" pitchFamily="34" charset="0"/>
                        </a:rPr>
                        <a:t>3:00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0:00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7:00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16:00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09:00-09:30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algn="ctr" fontAlgn="ctr"/>
                      <a:r>
                        <a:rPr lang="en-GB" sz="400" b="1" i="0" u="none" strike="noStrike">
                          <a:solidFill>
                            <a:srgbClr val="FFFFFF"/>
                          </a:solidFill>
                          <a:effectLst/>
                          <a:latin typeface="Calibri" panose="020F0502020204030204" pitchFamily="34" charset="0"/>
                        </a:rPr>
                        <a:t>TG3mb</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HDR</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a:txBody>
                    <a:bodyPr/>
                    <a:lstStyle/>
                    <a:p>
                      <a:pPr algn="ctr" fontAlgn="ctr"/>
                      <a:r>
                        <a:rPr lang="en-GB" sz="400" b="1" i="0" u="none" strike="noStrike">
                          <a:solidFill>
                            <a:srgbClr val="FFFFFF"/>
                          </a:solidFill>
                          <a:effectLst/>
                          <a:latin typeface="Calibri" panose="020F0502020204030204" pitchFamily="34" charset="0"/>
                        </a:rPr>
                        <a:t>TG6ma</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BAN/</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VAN</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2">
                  <a:txBody>
                    <a:bodyPr/>
                    <a:lstStyle/>
                    <a:p>
                      <a:pPr algn="ctr" fontAlgn="ctr"/>
                      <a:r>
                        <a:rPr lang="en-GB" sz="400" b="1" i="0" u="none" strike="noStrike">
                          <a:effectLst/>
                          <a:latin typeface="Calibri" panose="020F0502020204030204" pitchFamily="34" charset="0"/>
                        </a:rPr>
                        <a:t>TG7a OCC</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Reqs.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1778137632"/>
                  </a:ext>
                </a:extLst>
              </a:tr>
              <a:tr h="395028">
                <a:tc>
                  <a:txBody>
                    <a:bodyPr/>
                    <a:lstStyle/>
                    <a:p>
                      <a:pPr algn="ctr" fontAlgn="b"/>
                      <a:r>
                        <a:rPr lang="en-GB" sz="500" b="0" i="0" u="none" strike="noStrike">
                          <a:effectLst/>
                          <a:latin typeface="Calibri" panose="020F0502020204030204" pitchFamily="34" charset="0"/>
                        </a:rPr>
                        <a:t>3:30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0:30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7:30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16:30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09:30-10:00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2986731334"/>
                  </a:ext>
                </a:extLst>
              </a:tr>
              <a:tr h="135251">
                <a:tc>
                  <a:txBody>
                    <a:bodyPr/>
                    <a:lstStyle/>
                    <a:p>
                      <a:pPr algn="ctr" fontAlgn="b"/>
                      <a:r>
                        <a:rPr lang="en-GB" sz="500" b="0" i="0" u="none" strike="noStrike">
                          <a:effectLst/>
                          <a:latin typeface="Calibri" panose="020F0502020204030204" pitchFamily="34" charset="0"/>
                        </a:rPr>
                        <a:t>4:00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8:00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17:00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effectLst/>
                          <a:latin typeface="Calibri" panose="020F0502020204030204" pitchFamily="34" charset="0"/>
                        </a:rPr>
                        <a:t>10:00-10:30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en-GB" sz="500" b="1" i="0" u="none" strike="noStrike">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gridSpan="4">
                  <a:txBody>
                    <a:bodyPr/>
                    <a:lstStyle/>
                    <a:p>
                      <a:pPr algn="ctr" fontAlgn="ctr"/>
                      <a:r>
                        <a:rPr lang="en-GB" sz="400" b="1" i="0" u="none" strike="noStrike">
                          <a:effectLst/>
                          <a:latin typeface="Calibri" panose="020F0502020204030204" pitchFamily="34" charset="0"/>
                        </a:rPr>
                        <a:t>Break</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effectLst/>
                          <a:latin typeface="Calibri" panose="020F0502020204030204" pitchFamily="34" charset="0"/>
                        </a:rPr>
                        <a:t>Break</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effectLst/>
                          <a:latin typeface="Calibri" panose="020F0502020204030204" pitchFamily="34" charset="0"/>
                        </a:rPr>
                        <a:t>Break</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effectLst/>
                          <a:latin typeface="Calibri" panose="020F0502020204030204" pitchFamily="34" charset="0"/>
                        </a:rPr>
                        <a:t>Break</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2506518082"/>
                  </a:ext>
                </a:extLst>
              </a:tr>
              <a:tr h="135251">
                <a:tc>
                  <a:txBody>
                    <a:bodyPr/>
                    <a:lstStyle/>
                    <a:p>
                      <a:pPr algn="ctr" fontAlgn="b"/>
                      <a:r>
                        <a:rPr lang="en-GB" sz="500" b="0" i="0" u="none" strike="noStrike">
                          <a:effectLst/>
                          <a:latin typeface="Calibri" panose="020F0502020204030204" pitchFamily="34" charset="0"/>
                        </a:rPr>
                        <a:t>4:30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8:30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17:30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10:30-11:00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gridSpan="4">
                  <a:txBody>
                    <a:bodyPr/>
                    <a:lstStyle/>
                    <a:p>
                      <a:pPr algn="ctr" fontAlgn="ctr"/>
                      <a:r>
                        <a:rPr lang="en-GB" sz="500" b="1" i="0" u="none" strike="noStrike">
                          <a:solidFill>
                            <a:srgbClr val="FFFFFF"/>
                          </a:solidFill>
                          <a:effectLst/>
                          <a:latin typeface="Calibri" panose="020F0502020204030204" pitchFamily="34" charset="0"/>
                        </a:rPr>
                        <a:t>802.15 WG Opening Plenary</a:t>
                      </a:r>
                      <a:br>
                        <a:rPr lang="en-GB" sz="500" b="1" i="0" u="none" strike="noStrike">
                          <a:solidFill>
                            <a:srgbClr val="FFFFFF"/>
                          </a:solidFill>
                          <a:effectLst/>
                          <a:latin typeface="Calibri" panose="020F0502020204030204" pitchFamily="34" charset="0"/>
                        </a:rPr>
                      </a:br>
                      <a:r>
                        <a:rPr lang="en-GB" sz="500" b="1" i="0" u="none" strike="noStrike">
                          <a:solidFill>
                            <a:srgbClr val="FFFFFF"/>
                          </a:solidFill>
                          <a:effectLst/>
                          <a:latin typeface="Calibri" panose="020F0502020204030204" pitchFamily="34" charset="0"/>
                        </a:rPr>
                        <a:t>(Virtual Rm 1)</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rowSpan="4">
                  <a:txBody>
                    <a:bodyPr/>
                    <a:lstStyle/>
                    <a:p>
                      <a:pPr algn="ctr" fontAlgn="ctr"/>
                      <a:r>
                        <a:rPr lang="en-GB" sz="400" b="1" i="0" u="none" strike="noStrike">
                          <a:effectLst/>
                          <a:latin typeface="Calibri" panose="020F0502020204030204" pitchFamily="34" charset="0"/>
                        </a:rPr>
                        <a:t>TG4ab</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NG-UWB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effectLst/>
                          <a:latin typeface="Calibri" panose="020F0502020204030204" pitchFamily="34" charset="0"/>
                        </a:rPr>
                        <a:t>TG4ac</a:t>
                      </a:r>
                      <a:br>
                        <a:rPr lang="en-GB" sz="400" b="1" i="0" u="none" strike="noStrike">
                          <a:effectLst/>
                          <a:latin typeface="Calibri" panose="020F0502020204030204" pitchFamily="34" charset="0"/>
                        </a:rPr>
                      </a:br>
                      <a:r>
                        <a:rPr lang="en-GB" sz="300" b="1" i="0" u="none" strike="noStrike">
                          <a:effectLst/>
                          <a:latin typeface="Calibri" panose="020F0502020204030204" pitchFamily="34" charset="0"/>
                        </a:rPr>
                        <a:t>Privacy</a:t>
                      </a:r>
                      <a:endParaRPr lang="en-GB" sz="400" b="1" i="0" u="none" strike="noStrike">
                        <a:effectLst/>
                        <a:latin typeface="Calibri" panose="020F0502020204030204" pitchFamily="34" charset="0"/>
                      </a:endParaRP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400" b="1" i="0" u="none" strike="noStrike">
                          <a:effectLst/>
                          <a:latin typeface="Calibri" panose="020F0502020204030204" pitchFamily="34" charset="0"/>
                        </a:rPr>
                        <a:t>SC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MAINT</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Needs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4">
                  <a:txBody>
                    <a:bodyPr/>
                    <a:lstStyle/>
                    <a:p>
                      <a:pPr algn="ctr" fontAlgn="ctr"/>
                      <a:r>
                        <a:rPr lang="en-GB" sz="400" b="1" i="0" u="none" strike="noStrike">
                          <a:solidFill>
                            <a:srgbClr val="FFFFFF"/>
                          </a:solidFill>
                          <a:effectLst/>
                          <a:latin typeface="Calibri" panose="020F0502020204030204" pitchFamily="34" charset="0"/>
                        </a:rPr>
                        <a:t>802.15 WG Midweek Plenary (Virtual Rm 1)</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400" b="1" i="0" u="none" strike="noStrike">
                          <a:effectLst/>
                          <a:latin typeface="Calibri" panose="020F0502020204030204" pitchFamily="34" charset="0"/>
                        </a:rPr>
                        <a:t>TG4ab</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NG-UWB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effectLst/>
                          <a:latin typeface="Calibri" panose="020F0502020204030204" pitchFamily="34" charset="0"/>
                        </a:rPr>
                        <a:t>TG16t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LicNB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FFFFFF"/>
                          </a:solidFill>
                          <a:effectLst/>
                          <a:latin typeface="Calibri" panose="020F0502020204030204" pitchFamily="34" charset="0"/>
                        </a:rPr>
                        <a:t>IG</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SUN PHYs</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Needs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1976445254"/>
                  </a:ext>
                </a:extLst>
              </a:tr>
              <a:tr h="135251">
                <a:tc>
                  <a:txBody>
                    <a:bodyPr/>
                    <a:lstStyle/>
                    <a:p>
                      <a:pPr algn="ctr" fontAlgn="b"/>
                      <a:r>
                        <a:rPr lang="en-GB" sz="500" b="0" i="0" u="none" strike="noStrike">
                          <a:effectLst/>
                          <a:latin typeface="Calibri" panose="020F0502020204030204" pitchFamily="34" charset="0"/>
                        </a:rPr>
                        <a:t>5:00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2:00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9:00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18:00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11:00-11:30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2291143943"/>
                  </a:ext>
                </a:extLst>
              </a:tr>
              <a:tr h="135251">
                <a:tc>
                  <a:txBody>
                    <a:bodyPr/>
                    <a:lstStyle/>
                    <a:p>
                      <a:pPr algn="ctr" fontAlgn="b"/>
                      <a:r>
                        <a:rPr lang="en-GB" sz="500" b="0" i="0" u="none" strike="noStrike">
                          <a:effectLst/>
                          <a:latin typeface="Calibri" panose="020F0502020204030204" pitchFamily="34" charset="0"/>
                        </a:rPr>
                        <a:t>5:30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2:30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9:30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18:30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11:30-12:00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gridSpan="4">
                  <a:txBody>
                    <a:bodyPr/>
                    <a:lstStyle/>
                    <a:p>
                      <a:pPr algn="ctr" fontAlgn="ctr"/>
                      <a:r>
                        <a:rPr lang="en-GB" sz="400" b="1" i="0" u="none" strike="noStrike">
                          <a:solidFill>
                            <a:srgbClr val="FFFFFF"/>
                          </a:solidFill>
                          <a:effectLst/>
                          <a:latin typeface="Calibri" panose="020F0502020204030204" pitchFamily="34" charset="0"/>
                        </a:rPr>
                        <a:t>WNG</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(Virtual Rm 1)</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2709280749"/>
                  </a:ext>
                </a:extLst>
              </a:tr>
              <a:tr h="135251">
                <a:tc>
                  <a:txBody>
                    <a:bodyPr/>
                    <a:lstStyle/>
                    <a:p>
                      <a:pPr algn="ctr" fontAlgn="b"/>
                      <a:r>
                        <a:rPr lang="en-GB" sz="500" b="0" i="0" u="none" strike="noStrike">
                          <a:effectLst/>
                          <a:latin typeface="Calibri" panose="020F0502020204030204" pitchFamily="34" charset="0"/>
                        </a:rPr>
                        <a:t>6:00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3:00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10:00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19:00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12:00-12:30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extLst>
                  <a:ext uri="{0D108BD9-81ED-4DB2-BD59-A6C34878D82A}">
                    <a16:rowId xmlns:a16="http://schemas.microsoft.com/office/drawing/2014/main" val="1022303690"/>
                  </a:ext>
                </a:extLst>
              </a:tr>
              <a:tr h="135251">
                <a:tc>
                  <a:txBody>
                    <a:bodyPr/>
                    <a:lstStyle/>
                    <a:p>
                      <a:pPr algn="ctr" fontAlgn="b"/>
                      <a:r>
                        <a:rPr lang="en-GB" sz="500" b="0" i="0" u="none" strike="noStrike">
                          <a:effectLst/>
                          <a:latin typeface="Calibri" panose="020F0502020204030204" pitchFamily="34" charset="0"/>
                        </a:rPr>
                        <a:t>6:30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3:30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10:30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19:30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000000"/>
                          </a:solidFill>
                          <a:effectLst/>
                          <a:latin typeface="Calibri" panose="020F0502020204030204" pitchFamily="34" charset="0"/>
                        </a:rPr>
                        <a:t>12:30-13:00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500" b="1" i="0" u="none" strike="noStrike">
                          <a:effectLst/>
                          <a:latin typeface="Calibri" panose="020F0502020204030204" pitchFamily="34" charset="0"/>
                        </a:rPr>
                        <a:t>LUNCH</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effectLst/>
                          <a:latin typeface="Calibri" panose="020F0502020204030204" pitchFamily="34" charset="0"/>
                        </a:rPr>
                        <a:t>LUNCH</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effectLst/>
                          <a:latin typeface="Calibri" panose="020F0502020204030204" pitchFamily="34" charset="0"/>
                        </a:rPr>
                        <a:t>LUNCH</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effectLst/>
                          <a:latin typeface="Calibri" panose="020F0502020204030204" pitchFamily="34" charset="0"/>
                        </a:rPr>
                        <a:t>LUNCH</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extLst>
                  <a:ext uri="{0D108BD9-81ED-4DB2-BD59-A6C34878D82A}">
                    <a16:rowId xmlns:a16="http://schemas.microsoft.com/office/drawing/2014/main" val="2336259177"/>
                  </a:ext>
                </a:extLst>
              </a:tr>
              <a:tr h="135251">
                <a:tc>
                  <a:txBody>
                    <a:bodyPr/>
                    <a:lstStyle/>
                    <a:p>
                      <a:pPr algn="ctr" fontAlgn="b"/>
                      <a:r>
                        <a:rPr lang="en-GB" sz="500" b="0" i="0" u="none" strike="noStrike">
                          <a:effectLst/>
                          <a:latin typeface="Calibri" panose="020F0502020204030204" pitchFamily="34" charset="0"/>
                        </a:rPr>
                        <a:t>7:00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4:00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11:00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20:00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000000"/>
                          </a:solidFill>
                          <a:effectLst/>
                          <a:latin typeface="Calibri" panose="020F0502020204030204" pitchFamily="34" charset="0"/>
                        </a:rPr>
                        <a:t>13:00-13:30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10" gridSpan="3">
                  <a:txBody>
                    <a:bodyPr/>
                    <a:lstStyle/>
                    <a:p>
                      <a:pPr algn="ctr" fontAlgn="ctr"/>
                      <a:r>
                        <a:rPr lang="en-GB" sz="500" b="1" i="0" u="none" strike="noStrike">
                          <a:solidFill>
                            <a:srgbClr val="000000"/>
                          </a:solidFill>
                          <a:effectLst/>
                          <a:latin typeface="Calibri" panose="020F0502020204030204" pitchFamily="34" charset="0"/>
                        </a:rPr>
                        <a:t>802 LMSC</a:t>
                      </a:r>
                      <a:br>
                        <a:rPr lang="en-GB" sz="500" b="1" i="0" u="none" strike="noStrike">
                          <a:solidFill>
                            <a:srgbClr val="000000"/>
                          </a:solidFill>
                          <a:effectLst/>
                          <a:latin typeface="Calibri" panose="020F0502020204030204" pitchFamily="34" charset="0"/>
                        </a:rPr>
                      </a:br>
                      <a:r>
                        <a:rPr lang="en-GB" sz="500" b="1" i="0" u="none" strike="noStrike">
                          <a:solidFill>
                            <a:srgbClr val="000000"/>
                          </a:solidFill>
                          <a:effectLst/>
                          <a:latin typeface="Calibri" panose="020F0502020204030204" pitchFamily="34" charset="0"/>
                        </a:rPr>
                        <a:t> CLOSING MEETING</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10" hMerge="1">
                  <a:txBody>
                    <a:bodyPr/>
                    <a:lstStyle/>
                    <a:p>
                      <a:endParaRPr lang="en-GB"/>
                    </a:p>
                  </a:txBody>
                  <a:tcPr/>
                </a:tc>
                <a:tc rowSpan="10" hMerge="1">
                  <a:txBody>
                    <a:bodyPr/>
                    <a:lstStyle/>
                    <a:p>
                      <a:endParaRPr lang="en-GB"/>
                    </a:p>
                  </a:txBody>
                  <a:tcPr/>
                </a:tc>
                <a:extLst>
                  <a:ext uri="{0D108BD9-81ED-4DB2-BD59-A6C34878D82A}">
                    <a16:rowId xmlns:a16="http://schemas.microsoft.com/office/drawing/2014/main" val="4153319032"/>
                  </a:ext>
                </a:extLst>
              </a:tr>
              <a:tr h="135251">
                <a:tc>
                  <a:txBody>
                    <a:bodyPr/>
                    <a:lstStyle/>
                    <a:p>
                      <a:pPr algn="ctr" fontAlgn="b"/>
                      <a:r>
                        <a:rPr lang="en-GB" sz="500" b="0" i="0" u="none" strike="noStrike">
                          <a:effectLst/>
                          <a:latin typeface="Calibri" panose="020F0502020204030204" pitchFamily="34" charset="0"/>
                        </a:rPr>
                        <a:t>7:30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4:30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11:30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20:30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13:30-14:00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rowSpan="4">
                  <a:txBody>
                    <a:bodyPr/>
                    <a:lstStyle/>
                    <a:p>
                      <a:pPr algn="ctr" fontAlgn="ctr"/>
                      <a:r>
                        <a:rPr lang="en-GB" sz="400" b="1" i="0" u="none" strike="noStrike">
                          <a:effectLst/>
                          <a:latin typeface="Calibri" panose="020F0502020204030204" pitchFamily="34" charset="0"/>
                        </a:rPr>
                        <a:t>TG4ab</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NG-UWB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Calibri" panose="020F0502020204030204" pitchFamily="34" charset="0"/>
                        </a:rPr>
                        <a:t>TG6ma</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BAN/</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VAN</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400" b="1" i="0" u="none" strike="noStrike">
                          <a:effectLst/>
                          <a:latin typeface="Calibri" panose="020F0502020204030204" pitchFamily="34" charset="0"/>
                        </a:rPr>
                        <a:t>SC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MAINT</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Needs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effectLst/>
                          <a:latin typeface="Calibri" panose="020F0502020204030204" pitchFamily="34" charset="0"/>
                        </a:rPr>
                        <a:t>TG4ab</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NG-UWB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effectLst/>
                          <a:latin typeface="Calibri" panose="020F0502020204030204" pitchFamily="34" charset="0"/>
                        </a:rPr>
                        <a:t>TG16t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LicNB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FFFFFF"/>
                          </a:solidFill>
                          <a:effectLst/>
                          <a:latin typeface="Calibri" panose="020F0502020204030204" pitchFamily="34" charset="0"/>
                        </a:rPr>
                        <a:t>SC</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THz</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Reqs.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effectLst/>
                          <a:latin typeface="Calibri" panose="020F0502020204030204" pitchFamily="34" charset="0"/>
                        </a:rPr>
                        <a:t>TG4me</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effectLst/>
                          <a:latin typeface="Calibri" panose="020F0502020204030204" pitchFamily="34" charset="0"/>
                        </a:rPr>
                        <a:t>TG16t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LicNB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dirty="0">
                          <a:solidFill>
                            <a:srgbClr val="FFFFFF"/>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Reqs.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effectLst/>
                          <a:latin typeface="Calibri" panose="020F0502020204030204" pitchFamily="34" charset="0"/>
                        </a:rPr>
                        <a:t>TG4me</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effectLst/>
                          <a:latin typeface="Calibri" panose="020F0502020204030204" pitchFamily="34" charset="0"/>
                        </a:rPr>
                        <a:t>TG16t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LicNB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FFFFFF"/>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Needs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370197061"/>
                  </a:ext>
                </a:extLst>
              </a:tr>
              <a:tr h="135251">
                <a:tc>
                  <a:txBody>
                    <a:bodyPr/>
                    <a:lstStyle/>
                    <a:p>
                      <a:pPr algn="ctr" fontAlgn="b"/>
                      <a:r>
                        <a:rPr lang="en-GB" sz="500" b="0" i="0" u="none" strike="noStrike">
                          <a:effectLst/>
                          <a:latin typeface="Calibri" panose="020F0502020204030204" pitchFamily="34" charset="0"/>
                        </a:rPr>
                        <a:t>8:00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5:00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12:00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21:00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14:00-14:30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400" b="1" i="0" u="none" strike="noStrike">
                          <a:solidFill>
                            <a:srgbClr val="FFFFFF"/>
                          </a:solidFill>
                          <a:effectLst/>
                          <a:latin typeface="Calibri" panose="020F0502020204030204" pitchFamily="34" charset="0"/>
                        </a:rPr>
                        <a:t>802.15</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Chairs Corner</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829152041"/>
                  </a:ext>
                </a:extLst>
              </a:tr>
              <a:tr h="135251">
                <a:tc>
                  <a:txBody>
                    <a:bodyPr/>
                    <a:lstStyle/>
                    <a:p>
                      <a:pPr algn="ctr" fontAlgn="b"/>
                      <a:r>
                        <a:rPr lang="en-GB" sz="500" b="0" i="0" u="none" strike="noStrike">
                          <a:effectLst/>
                          <a:latin typeface="Calibri" panose="020F0502020204030204" pitchFamily="34" charset="0"/>
                        </a:rPr>
                        <a:t>8:30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5:30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12:30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21:30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14:30-15:00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291732191"/>
                  </a:ext>
                </a:extLst>
              </a:tr>
              <a:tr h="135251">
                <a:tc>
                  <a:txBody>
                    <a:bodyPr/>
                    <a:lstStyle/>
                    <a:p>
                      <a:pPr algn="ctr" fontAlgn="b"/>
                      <a:r>
                        <a:rPr lang="en-GB" sz="500" b="0" i="0" u="none" strike="noStrike">
                          <a:effectLst/>
                          <a:latin typeface="Calibri" panose="020F0502020204030204" pitchFamily="34" charset="0"/>
                        </a:rPr>
                        <a:t>9:00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6:00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13:00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22:00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15:00-15:30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500" b="1" i="0" u="none" strike="noStrike">
                          <a:solidFill>
                            <a:srgbClr val="339933"/>
                          </a:solidFill>
                          <a:effectLst/>
                          <a:latin typeface="Calibri" panose="020F0502020204030204" pitchFamily="34" charset="0"/>
                        </a:rPr>
                        <a:t> </a:t>
                      </a:r>
                    </a:p>
                  </a:txBody>
                  <a:tcPr marL="2347" marR="2347" marT="234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444956345"/>
                  </a:ext>
                </a:extLst>
              </a:tr>
              <a:tr h="135251">
                <a:tc>
                  <a:txBody>
                    <a:bodyPr/>
                    <a:lstStyle/>
                    <a:p>
                      <a:pPr algn="ctr" fontAlgn="b"/>
                      <a:r>
                        <a:rPr lang="en-GB" sz="500" b="0" i="0" u="none" strike="noStrike">
                          <a:effectLst/>
                          <a:latin typeface="Calibri" panose="020F0502020204030204" pitchFamily="34" charset="0"/>
                        </a:rPr>
                        <a:t>9:30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6:30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GB" sz="500" b="0" i="0" u="none" strike="noStrike">
                          <a:effectLst/>
                          <a:latin typeface="Calibri" panose="020F0502020204030204" pitchFamily="34" charset="0"/>
                        </a:rPr>
                        <a:t>13:30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22:30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effectLst/>
                          <a:latin typeface="Calibri" panose="020F0502020204030204" pitchFamily="34" charset="0"/>
                        </a:rPr>
                        <a:t>15:30-16:00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en-GB" sz="500" b="1" i="0" u="none" strike="noStrike">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gridSpan="4">
                  <a:txBody>
                    <a:bodyPr/>
                    <a:lstStyle/>
                    <a:p>
                      <a:pPr algn="ctr" fontAlgn="ctr"/>
                      <a:r>
                        <a:rPr lang="en-GB" sz="400" b="1" i="0" u="none" strike="noStrike">
                          <a:effectLst/>
                          <a:latin typeface="Calibri" panose="020F0502020204030204" pitchFamily="34" charset="0"/>
                        </a:rPr>
                        <a:t>Break</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effectLst/>
                          <a:latin typeface="Calibri" panose="020F0502020204030204" pitchFamily="34" charset="0"/>
                        </a:rPr>
                        <a:t>Break</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effectLst/>
                          <a:latin typeface="Calibri" panose="020F0502020204030204" pitchFamily="34" charset="0"/>
                        </a:rPr>
                        <a:t>Break</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effectLst/>
                          <a:latin typeface="Calibri" panose="020F0502020204030204" pitchFamily="34" charset="0"/>
                        </a:rPr>
                        <a:t>Break</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907403336"/>
                  </a:ext>
                </a:extLst>
              </a:tr>
              <a:tr h="135251">
                <a:tc>
                  <a:txBody>
                    <a:bodyPr/>
                    <a:lstStyle/>
                    <a:p>
                      <a:pPr algn="ctr" fontAlgn="b"/>
                      <a:r>
                        <a:rPr lang="en-GB" sz="500" b="0" i="0" u="none" strike="noStrike">
                          <a:effectLst/>
                          <a:latin typeface="Calibri" panose="020F0502020204030204" pitchFamily="34" charset="0"/>
                        </a:rPr>
                        <a:t>10:00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7:00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14:00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23:00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16:00-16:30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GB" sz="300" b="1" i="0" u="sng" strike="noStrike">
                          <a:solidFill>
                            <a:srgbClr val="FFFFFF"/>
                          </a:solidFill>
                          <a:effectLst/>
                          <a:latin typeface="Calibri" panose="020F0502020204030204" pitchFamily="34" charset="0"/>
                          <a:hlinkClick r:id="rId6"/>
                        </a:rPr>
                        <a:t>WIRELESS CHAIRS MTG</a:t>
                      </a:r>
                      <a:endParaRPr lang="en-GB" sz="300" b="1" i="0" u="sng" strike="noStrike">
                        <a:solidFill>
                          <a:srgbClr val="FFFFFF"/>
                        </a:solidFill>
                        <a:effectLst/>
                        <a:latin typeface="Calibri" panose="020F0502020204030204" pitchFamily="34" charset="0"/>
                      </a:endParaRP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lang="en-GB"/>
                    </a:p>
                  </a:txBody>
                  <a:tcPr/>
                </a:tc>
                <a:tc rowSpan="4">
                  <a:txBody>
                    <a:bodyPr/>
                    <a:lstStyle/>
                    <a:p>
                      <a:pPr algn="ctr" fontAlgn="ctr"/>
                      <a:r>
                        <a:rPr lang="en-GB" sz="400" b="1" i="0" u="none" strike="noStrike">
                          <a:effectLst/>
                          <a:latin typeface="Calibri" panose="020F0502020204030204" pitchFamily="34" charset="0"/>
                        </a:rPr>
                        <a:t>TG4ab</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NG-UWB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FFFFFF"/>
                          </a:solidFill>
                          <a:effectLst/>
                          <a:latin typeface="Calibri" panose="020F0502020204030204" pitchFamily="34" charset="0"/>
                        </a:rPr>
                        <a:t>SC</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THz</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Reqs.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effectLst/>
                          <a:latin typeface="Calibri" panose="020F0502020204030204" pitchFamily="34" charset="0"/>
                        </a:rPr>
                        <a:t>TG4me</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solidFill>
                            <a:srgbClr val="FFFFFF"/>
                          </a:solidFill>
                          <a:effectLst/>
                          <a:latin typeface="Calibri" panose="020F0502020204030204" pitchFamily="34" charset="0"/>
                        </a:rPr>
                        <a:t>TG6ma</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BAN/</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VAN</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400" b="1" i="0" u="none" strike="noStrike">
                          <a:solidFill>
                            <a:srgbClr val="FFFFFF"/>
                          </a:solidFill>
                          <a:effectLst/>
                          <a:latin typeface="Calibri" panose="020F0502020204030204" pitchFamily="34" charset="0"/>
                        </a:rPr>
                        <a:t>IG</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SUN PHYs</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Reqs.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FFFFFF"/>
                          </a:solidFill>
                          <a:effectLst/>
                          <a:latin typeface="Calibri" panose="020F0502020204030204" pitchFamily="34" charset="0"/>
                        </a:rPr>
                        <a:t>IG</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JS1G</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0497A"/>
                    </a:solidFill>
                  </a:tcPr>
                </a:tc>
                <a:tc rowSpan="4">
                  <a:txBody>
                    <a:bodyPr/>
                    <a:lstStyle/>
                    <a:p>
                      <a:pPr algn="ctr" fontAlgn="ctr"/>
                      <a:r>
                        <a:rPr lang="en-GB" sz="400" b="1" i="0" u="none" strike="noStrike">
                          <a:effectLst/>
                          <a:latin typeface="Calibri" panose="020F0502020204030204" pitchFamily="34" charset="0"/>
                        </a:rPr>
                        <a:t>SC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MAINT</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400" b="1" i="0" u="none" strike="noStrike">
                          <a:effectLst/>
                          <a:latin typeface="Calibri" panose="020F0502020204030204" pitchFamily="34" charset="0"/>
                        </a:rPr>
                        <a:t>AdHoc</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Reqs.</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WG15</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Chair</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Approv.</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effectLst/>
                          <a:latin typeface="Calibri" panose="020F0502020204030204" pitchFamily="34" charset="0"/>
                        </a:rPr>
                        <a:t>TG4ab</a:t>
                      </a:r>
                      <a:br>
                        <a:rPr lang="en-GB" sz="400" b="1" i="0" u="none" strike="noStrike">
                          <a:effectLst/>
                          <a:latin typeface="Calibri" panose="020F0502020204030204" pitchFamily="34" charset="0"/>
                        </a:rPr>
                      </a:br>
                      <a:r>
                        <a:rPr lang="en-GB" sz="400" b="1" i="0" u="none" strike="noStrike">
                          <a:effectLst/>
                          <a:latin typeface="Calibri" panose="020F0502020204030204" pitchFamily="34" charset="0"/>
                        </a:rPr>
                        <a:t>NG-UWB</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effectLst/>
                          <a:latin typeface="Calibri" panose="020F0502020204030204" pitchFamily="34" charset="0"/>
                        </a:rPr>
                        <a:t>TG4ac</a:t>
                      </a:r>
                      <a:br>
                        <a:rPr lang="en-GB" sz="400" b="1" i="0" u="none" strike="noStrike">
                          <a:effectLst/>
                          <a:latin typeface="Calibri" panose="020F0502020204030204" pitchFamily="34" charset="0"/>
                        </a:rPr>
                      </a:br>
                      <a:r>
                        <a:rPr lang="en-GB" sz="300" b="1" i="0" u="none" strike="noStrike">
                          <a:effectLst/>
                          <a:latin typeface="Calibri" panose="020F0502020204030204" pitchFamily="34" charset="0"/>
                        </a:rPr>
                        <a:t>Privacy</a:t>
                      </a:r>
                      <a:endParaRPr lang="en-GB" sz="400" b="1" i="0" u="none" strike="noStrike">
                        <a:effectLst/>
                        <a:latin typeface="Calibri" panose="020F0502020204030204" pitchFamily="34" charset="0"/>
                      </a:endParaRP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400" b="1" i="0" u="none" strike="noStrike">
                          <a:solidFill>
                            <a:srgbClr val="FFFFFF"/>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FFFFFF"/>
                          </a:solidFill>
                          <a:effectLst/>
                          <a:latin typeface="Calibri" panose="020F0502020204030204" pitchFamily="34" charset="0"/>
                        </a:rPr>
                        <a:t> </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44578849"/>
                  </a:ext>
                </a:extLst>
              </a:tr>
              <a:tr h="135251">
                <a:tc>
                  <a:txBody>
                    <a:bodyPr/>
                    <a:lstStyle/>
                    <a:p>
                      <a:pPr algn="ctr" fontAlgn="b"/>
                      <a:r>
                        <a:rPr lang="en-GB" sz="500" b="0" i="0" u="none" strike="noStrike">
                          <a:effectLst/>
                          <a:latin typeface="Calibri" panose="020F0502020204030204" pitchFamily="34" charset="0"/>
                        </a:rPr>
                        <a:t>10:30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7:30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14:30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23:30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500" b="1" i="0" u="none" strike="noStrike">
                          <a:solidFill>
                            <a:srgbClr val="FFFFFF"/>
                          </a:solidFill>
                          <a:effectLst/>
                          <a:latin typeface="Calibri" panose="020F0502020204030204" pitchFamily="34" charset="0"/>
                        </a:rPr>
                        <a:t>16:30-17:00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923898767"/>
                  </a:ext>
                </a:extLst>
              </a:tr>
              <a:tr h="135251">
                <a:tc>
                  <a:txBody>
                    <a:bodyPr/>
                    <a:lstStyle/>
                    <a:p>
                      <a:pPr algn="ctr" fontAlgn="b"/>
                      <a:r>
                        <a:rPr lang="en-GB" sz="500" b="0" i="0" u="none" strike="noStrike">
                          <a:effectLst/>
                          <a:latin typeface="Calibri" panose="020F0502020204030204" pitchFamily="34" charset="0"/>
                        </a:rPr>
                        <a:t>11:00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8:00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15:00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0:00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FFFFFF"/>
                          </a:solidFill>
                          <a:effectLst/>
                          <a:latin typeface="Calibri" panose="020F0502020204030204" pitchFamily="34" charset="0"/>
                        </a:rPr>
                        <a:t>17:00-17:30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316598824"/>
                  </a:ext>
                </a:extLst>
              </a:tr>
              <a:tr h="135251">
                <a:tc>
                  <a:txBody>
                    <a:bodyPr/>
                    <a:lstStyle/>
                    <a:p>
                      <a:pPr algn="ctr" fontAlgn="b"/>
                      <a:r>
                        <a:rPr lang="en-GB" sz="500" b="0" i="0" u="none" strike="noStrike">
                          <a:effectLst/>
                          <a:latin typeface="Calibri" panose="020F0502020204030204" pitchFamily="34" charset="0"/>
                        </a:rPr>
                        <a:t>11:30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8:30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15:30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0:30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FFFFFF"/>
                          </a:solidFill>
                          <a:effectLst/>
                          <a:latin typeface="Calibri" panose="020F0502020204030204" pitchFamily="34" charset="0"/>
                        </a:rPr>
                        <a:t>17:30-18:00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400" b="1" i="0" u="none" strike="noStrike">
                          <a:solidFill>
                            <a:srgbClr val="FFFFFF"/>
                          </a:solidFill>
                          <a:effectLst/>
                          <a:latin typeface="Calibri" panose="020F0502020204030204" pitchFamily="34" charset="0"/>
                        </a:rPr>
                        <a:t>802.15</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AC MEETING</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(Virtual Rm 1)</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083021510"/>
                  </a:ext>
                </a:extLst>
              </a:tr>
              <a:tr h="135251">
                <a:tc>
                  <a:txBody>
                    <a:bodyPr/>
                    <a:lstStyle/>
                    <a:p>
                      <a:pPr algn="ctr" fontAlgn="b"/>
                      <a:r>
                        <a:rPr lang="en-GB" sz="500" b="0" i="0" u="none" strike="noStrike">
                          <a:effectLst/>
                          <a:latin typeface="Calibri" panose="020F0502020204030204" pitchFamily="34" charset="0"/>
                        </a:rPr>
                        <a:t>12:00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9:00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16:00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000000"/>
                          </a:solidFill>
                          <a:effectLst/>
                          <a:latin typeface="Calibri" panose="020F0502020204030204" pitchFamily="34" charset="0"/>
                        </a:rPr>
                        <a:t>18:00-18:30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vMerge="1">
                  <a:txBody>
                    <a:bodyPr/>
                    <a:lstStyle/>
                    <a:p>
                      <a:endParaRPr lang="en-GB"/>
                    </a:p>
                  </a:txBody>
                  <a:tcPr/>
                </a:tc>
                <a:tc hMerge="1" vMerge="1">
                  <a:txBody>
                    <a:bodyPr/>
                    <a:lstStyle/>
                    <a:p>
                      <a:endParaRPr lang="en-GB"/>
                    </a:p>
                  </a:txBody>
                  <a:tcPr/>
                </a:tc>
                <a:tc rowSpan="3" gridSpan="4">
                  <a:txBody>
                    <a:bodyPr/>
                    <a:lstStyle/>
                    <a:p>
                      <a:pPr algn="ctr" fontAlgn="ctr"/>
                      <a:r>
                        <a:rPr lang="en-GB" sz="400" b="1" i="0" u="sng" strike="noStrike">
                          <a:solidFill>
                            <a:srgbClr val="0000FF"/>
                          </a:solidFill>
                          <a:effectLst/>
                          <a:latin typeface="Calibri" panose="020F0502020204030204" pitchFamily="34" charset="0"/>
                          <a:hlinkClick r:id="rId6"/>
                        </a:rPr>
                        <a:t>802 Tutorial #1</a:t>
                      </a:r>
                      <a:br>
                        <a:rPr lang="en-GB" sz="400" b="1" i="0" u="sng" strike="noStrike">
                          <a:solidFill>
                            <a:srgbClr val="0000FF"/>
                          </a:solidFill>
                          <a:effectLst/>
                          <a:latin typeface="Calibri" panose="020F0502020204030204" pitchFamily="34" charset="0"/>
                          <a:hlinkClick r:id="rId6"/>
                        </a:rPr>
                      </a:br>
                      <a:r>
                        <a:rPr lang="en-GB" sz="400" b="1" i="0" u="sng" strike="noStrike">
                          <a:solidFill>
                            <a:srgbClr val="0000FF"/>
                          </a:solidFill>
                          <a:effectLst/>
                          <a:latin typeface="Calibri" panose="020F0502020204030204" pitchFamily="34" charset="0"/>
                          <a:hlinkClick r:id="rId6"/>
                        </a:rPr>
                        <a:t>RAW - Reliable and Aware Wireless</a:t>
                      </a:r>
                      <a:endParaRPr lang="en-GB" sz="400" b="1" i="0" u="sng" strike="noStrike">
                        <a:solidFill>
                          <a:srgbClr val="0000FF"/>
                        </a:solidFill>
                        <a:effectLst/>
                        <a:latin typeface="Calibri" panose="020F0502020204030204" pitchFamily="34" charset="0"/>
                      </a:endParaRP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3" hMerge="1">
                  <a:txBody>
                    <a:bodyPr/>
                    <a:lstStyle/>
                    <a:p>
                      <a:endParaRPr lang="en-GB"/>
                    </a:p>
                  </a:txBody>
                  <a:tcPr/>
                </a:tc>
                <a:tc rowSpan="3" hMerge="1">
                  <a:txBody>
                    <a:bodyPr/>
                    <a:lstStyle/>
                    <a:p>
                      <a:endParaRPr lang="en-GB"/>
                    </a:p>
                  </a:txBody>
                  <a:tcPr/>
                </a:tc>
                <a:tc rowSpan="3" hMerge="1">
                  <a:txBody>
                    <a:bodyPr/>
                    <a:lstStyle/>
                    <a:p>
                      <a:endParaRPr lang="en-GB"/>
                    </a:p>
                  </a:txBody>
                  <a:tcPr/>
                </a:tc>
                <a:tc rowSpan="2" gridSpan="4">
                  <a:txBody>
                    <a:bodyPr/>
                    <a:lstStyle/>
                    <a:p>
                      <a:pPr algn="ctr" fontAlgn="ctr"/>
                      <a:r>
                        <a:rPr lang="en-GB" sz="400" b="1" i="0" u="sng" strike="noStrike">
                          <a:solidFill>
                            <a:srgbClr val="FFFFFF"/>
                          </a:solidFill>
                          <a:effectLst/>
                          <a:latin typeface="Calibri" panose="020F0502020204030204" pitchFamily="34" charset="0"/>
                          <a:hlinkClick r:id="rId6"/>
                        </a:rPr>
                        <a:t>802.15 / 802.1</a:t>
                      </a:r>
                      <a:br>
                        <a:rPr lang="en-GB" sz="400" b="1" i="0" u="sng" strike="noStrike">
                          <a:solidFill>
                            <a:srgbClr val="FFFFFF"/>
                          </a:solidFill>
                          <a:effectLst/>
                          <a:latin typeface="Calibri" panose="020F0502020204030204" pitchFamily="34" charset="0"/>
                          <a:hlinkClick r:id="rId6"/>
                        </a:rPr>
                      </a:br>
                      <a:r>
                        <a:rPr lang="en-GB" sz="400" b="1" i="0" u="sng" strike="noStrike">
                          <a:solidFill>
                            <a:srgbClr val="FFFFFF"/>
                          </a:solidFill>
                          <a:effectLst/>
                          <a:latin typeface="Calibri" panose="020F0502020204030204" pitchFamily="34" charset="0"/>
                          <a:hlinkClick r:id="rId6"/>
                        </a:rPr>
                        <a:t> Joint Mtg.</a:t>
                      </a:r>
                      <a:endParaRPr lang="en-GB" sz="400" b="1" i="0" u="sng" strike="noStrike">
                        <a:solidFill>
                          <a:srgbClr val="FFFFFF"/>
                        </a:solidFill>
                        <a:effectLst/>
                        <a:latin typeface="Calibri" panose="020F0502020204030204" pitchFamily="34" charset="0"/>
                      </a:endParaRP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gridSpan="4">
                  <a:txBody>
                    <a:bodyPr/>
                    <a:lstStyle/>
                    <a:p>
                      <a:pPr algn="ctr" fontAlgn="ctr"/>
                      <a:r>
                        <a:rPr lang="en-GB" sz="400" b="1" i="0" u="none" strike="noStrike">
                          <a:effectLst/>
                          <a:latin typeface="Calibri" panose="020F0502020204030204" pitchFamily="34" charset="0"/>
                        </a:rPr>
                        <a:t>Break</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effectLst/>
                          <a:latin typeface="Calibri" panose="020F0502020204030204" pitchFamily="34" charset="0"/>
                        </a:rPr>
                        <a:t>Break</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rowSpan="10" gridSpan="3">
                  <a:txBody>
                    <a:bodyPr/>
                    <a:lstStyle/>
                    <a:p>
                      <a:pPr algn="ctr" fontAlgn="ctr"/>
                      <a:r>
                        <a:rPr lang="en-GB" sz="500" b="1" i="0" u="none" strike="noStrike" dirty="0">
                          <a:effectLst/>
                          <a:latin typeface="Calibri" panose="020F0502020204030204" pitchFamily="34" charset="0"/>
                        </a:rPr>
                        <a:t>Dinner on</a:t>
                      </a:r>
                      <a:br>
                        <a:rPr lang="en-GB" sz="500" b="1" i="0" u="none" strike="noStrike" dirty="0">
                          <a:effectLst/>
                          <a:latin typeface="Calibri" panose="020F0502020204030204" pitchFamily="34" charset="0"/>
                        </a:rPr>
                      </a:br>
                      <a:r>
                        <a:rPr lang="en-GB" sz="500" b="1" i="0" u="none" strike="noStrike" dirty="0">
                          <a:effectLst/>
                          <a:latin typeface="Calibri" panose="020F0502020204030204" pitchFamily="34" charset="0"/>
                        </a:rPr>
                        <a:t>your own</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lang="en-GB"/>
                    </a:p>
                  </a:txBody>
                  <a:tcPr/>
                </a:tc>
                <a:tc rowSpan="10" hMerge="1">
                  <a:txBody>
                    <a:bodyPr/>
                    <a:lstStyle/>
                    <a:p>
                      <a:endParaRPr lang="en-GB"/>
                    </a:p>
                  </a:txBody>
                  <a:tcPr/>
                </a:tc>
                <a:extLst>
                  <a:ext uri="{0D108BD9-81ED-4DB2-BD59-A6C34878D82A}">
                    <a16:rowId xmlns:a16="http://schemas.microsoft.com/office/drawing/2014/main" val="699830438"/>
                  </a:ext>
                </a:extLst>
              </a:tr>
              <a:tr h="135251">
                <a:tc>
                  <a:txBody>
                    <a:bodyPr/>
                    <a:lstStyle/>
                    <a:p>
                      <a:pPr algn="ctr" fontAlgn="b"/>
                      <a:r>
                        <a:rPr lang="en-GB" sz="500" b="0" i="0" u="none" strike="noStrike">
                          <a:effectLst/>
                          <a:latin typeface="Calibri" panose="020F0502020204030204" pitchFamily="34" charset="0"/>
                        </a:rPr>
                        <a:t>12:30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9:30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16:30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000000"/>
                          </a:solidFill>
                          <a:effectLst/>
                          <a:latin typeface="Calibri" panose="020F0502020204030204" pitchFamily="34" charset="0"/>
                        </a:rPr>
                        <a:t>18:30-19:00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GB" sz="500" b="1" i="0" u="none" strike="noStrike">
                          <a:effectLst/>
                          <a:latin typeface="Calibri" panose="020F0502020204030204" pitchFamily="34" charset="0"/>
                        </a:rPr>
                        <a:t>Dinner on your own</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en-GB" sz="500" b="1" i="0" u="none" strike="noStrike">
                          <a:effectLst/>
                          <a:latin typeface="Calibri" panose="020F0502020204030204" pitchFamily="34" charset="0"/>
                        </a:rPr>
                        <a:t>Social</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rowSpan="4" gridSpan="4">
                  <a:txBody>
                    <a:bodyPr/>
                    <a:lstStyle/>
                    <a:p>
                      <a:pPr algn="ctr" fontAlgn="ctr"/>
                      <a:r>
                        <a:rPr lang="en-GB" sz="400" b="1" i="0" u="none" strike="noStrike">
                          <a:solidFill>
                            <a:srgbClr val="FFFFFF"/>
                          </a:solidFill>
                          <a:effectLst/>
                          <a:latin typeface="Calibri" panose="020F0502020204030204" pitchFamily="34" charset="0"/>
                        </a:rPr>
                        <a:t>802.15 WG Closing Plenary</a:t>
                      </a:r>
                      <a:br>
                        <a:rPr lang="en-GB" sz="400" b="1" i="0" u="none" strike="noStrike">
                          <a:solidFill>
                            <a:srgbClr val="FFFFFF"/>
                          </a:solidFill>
                          <a:effectLst/>
                          <a:latin typeface="Calibri" panose="020F0502020204030204" pitchFamily="34" charset="0"/>
                        </a:rPr>
                      </a:br>
                      <a:r>
                        <a:rPr lang="en-GB" sz="400" b="1" i="0" u="none" strike="noStrike">
                          <a:solidFill>
                            <a:srgbClr val="FFFFFF"/>
                          </a:solidFill>
                          <a:effectLst/>
                          <a:latin typeface="Calibri" panose="020F0502020204030204" pitchFamily="34" charset="0"/>
                        </a:rPr>
                        <a:t>(Virtual Rm 1)</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975170760"/>
                  </a:ext>
                </a:extLst>
              </a:tr>
              <a:tr h="135251">
                <a:tc>
                  <a:txBody>
                    <a:bodyPr/>
                    <a:lstStyle/>
                    <a:p>
                      <a:pPr algn="ctr" fontAlgn="b"/>
                      <a:r>
                        <a:rPr lang="en-GB" sz="500" b="0" i="0" u="none" strike="noStrike">
                          <a:effectLst/>
                          <a:latin typeface="Calibri" panose="020F0502020204030204" pitchFamily="34" charset="0"/>
                        </a:rPr>
                        <a:t>13:00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10:00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17:00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000000"/>
                          </a:solidFill>
                          <a:effectLst/>
                          <a:latin typeface="Calibri" panose="020F0502020204030204" pitchFamily="34" charset="0"/>
                        </a:rPr>
                        <a:t>19:00-19:30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8" gridSpan="4">
                  <a:txBody>
                    <a:bodyPr/>
                    <a:lstStyle/>
                    <a:p>
                      <a:pPr algn="ctr" fontAlgn="ctr"/>
                      <a:r>
                        <a:rPr lang="en-GB" sz="500" b="1" i="0" u="none" strike="noStrike">
                          <a:effectLst/>
                          <a:latin typeface="Calibri" panose="020F0502020204030204" pitchFamily="34" charset="0"/>
                        </a:rPr>
                        <a:t>Dinner on your own</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rowSpan="8" hMerge="1">
                  <a:txBody>
                    <a:bodyPr/>
                    <a:lstStyle/>
                    <a:p>
                      <a:endParaRPr lang="en-GB"/>
                    </a:p>
                  </a:txBody>
                  <a:tcPr/>
                </a:tc>
                <a:tc rowSpan="8" hMerge="1">
                  <a:txBody>
                    <a:bodyPr/>
                    <a:lstStyle/>
                    <a:p>
                      <a:endParaRPr lang="en-GB"/>
                    </a:p>
                  </a:txBody>
                  <a:tcPr/>
                </a:tc>
                <a:tc rowSpan="8"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338689177"/>
                  </a:ext>
                </a:extLst>
              </a:tr>
              <a:tr h="135251">
                <a:tc>
                  <a:txBody>
                    <a:bodyPr/>
                    <a:lstStyle/>
                    <a:p>
                      <a:pPr algn="ctr" fontAlgn="b"/>
                      <a:r>
                        <a:rPr lang="en-GB" sz="500" b="0" i="0" u="none" strike="noStrike">
                          <a:effectLst/>
                          <a:latin typeface="Calibri" panose="020F0502020204030204" pitchFamily="34" charset="0"/>
                        </a:rPr>
                        <a:t>13:30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10:30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17:30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000000"/>
                          </a:solidFill>
                          <a:effectLst/>
                          <a:latin typeface="Calibri" panose="020F0502020204030204" pitchFamily="34" charset="0"/>
                        </a:rPr>
                        <a:t>19:30-20:00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lang="en-GB"/>
                    </a:p>
                  </a:txBody>
                  <a:tcPr/>
                </a:tc>
                <a:tc hMerge="1" vMerge="1">
                  <a:txBody>
                    <a:bodyPr/>
                    <a:lstStyle/>
                    <a:p>
                      <a:endParaRPr lang="en-GB"/>
                    </a:p>
                  </a:txBody>
                  <a:tcPr/>
                </a:tc>
                <a:tc rowSpan="7" gridSpan="4">
                  <a:txBody>
                    <a:bodyPr/>
                    <a:lstStyle/>
                    <a:p>
                      <a:pPr algn="ctr" fontAlgn="ctr"/>
                      <a:r>
                        <a:rPr lang="en-GB" sz="500" b="1" i="0" u="none" strike="noStrike">
                          <a:effectLst/>
                          <a:latin typeface="Calibri" panose="020F0502020204030204" pitchFamily="34" charset="0"/>
                        </a:rPr>
                        <a:t>Dinner on your own</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7" hMerge="1">
                  <a:txBody>
                    <a:bodyPr/>
                    <a:lstStyle/>
                    <a:p>
                      <a:endParaRPr lang="en-GB"/>
                    </a:p>
                  </a:txBody>
                  <a:tcPr/>
                </a:tc>
                <a:tc rowSpan="7" hMerge="1">
                  <a:txBody>
                    <a:bodyPr/>
                    <a:lstStyle/>
                    <a:p>
                      <a:endParaRPr lang="en-GB"/>
                    </a:p>
                  </a:txBody>
                  <a:tcPr/>
                </a:tc>
                <a:tc rowSpan="7"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495986309"/>
                  </a:ext>
                </a:extLst>
              </a:tr>
              <a:tr h="135251">
                <a:tc>
                  <a:txBody>
                    <a:bodyPr/>
                    <a:lstStyle/>
                    <a:p>
                      <a:pPr algn="ctr" fontAlgn="b"/>
                      <a:r>
                        <a:rPr lang="en-GB" sz="500" b="0" i="0" u="none" strike="noStrike">
                          <a:effectLst/>
                          <a:latin typeface="Calibri" panose="020F0502020204030204" pitchFamily="34" charset="0"/>
                        </a:rPr>
                        <a:t>14:00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11:00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18:00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3:00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000000"/>
                          </a:solidFill>
                          <a:effectLst/>
                          <a:latin typeface="Calibri" panose="020F0502020204030204" pitchFamily="34" charset="0"/>
                        </a:rPr>
                        <a:t>20:00-20:30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659592436"/>
                  </a:ext>
                </a:extLst>
              </a:tr>
              <a:tr h="135251">
                <a:tc>
                  <a:txBody>
                    <a:bodyPr/>
                    <a:lstStyle/>
                    <a:p>
                      <a:pPr algn="ctr" fontAlgn="b"/>
                      <a:r>
                        <a:rPr lang="en-GB" sz="500" b="0" i="0" u="none" strike="noStrike">
                          <a:effectLst/>
                          <a:latin typeface="Calibri" panose="020F0502020204030204" pitchFamily="34" charset="0"/>
                        </a:rPr>
                        <a:t>14:30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11:30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18:30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3:30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FFFFFF"/>
                          </a:solidFill>
                          <a:effectLst/>
                          <a:latin typeface="Calibri" panose="020F0502020204030204" pitchFamily="34" charset="0"/>
                        </a:rPr>
                        <a:t>20:30-21:00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5" gridSpan="4">
                  <a:txBody>
                    <a:bodyPr/>
                    <a:lstStyle/>
                    <a:p>
                      <a:pPr algn="ctr" fontAlgn="ctr"/>
                      <a:r>
                        <a:rPr lang="en-GB" sz="500" b="1" i="0" u="none" strike="noStrike">
                          <a:effectLst/>
                          <a:latin typeface="Calibri" panose="020F0502020204030204" pitchFamily="34" charset="0"/>
                        </a:rPr>
                        <a:t>Dinner on your own</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lang="en-GB"/>
                    </a:p>
                  </a:txBody>
                  <a:tcPr/>
                </a:tc>
                <a:tc rowSpan="5" hMerge="1">
                  <a:txBody>
                    <a:bodyPr/>
                    <a:lstStyle/>
                    <a:p>
                      <a:endParaRPr lang="en-GB"/>
                    </a:p>
                  </a:txBody>
                  <a:tcPr/>
                </a:tc>
                <a:tc rowSpan="5" hMerge="1">
                  <a:txBody>
                    <a:bodyPr/>
                    <a:lstStyle/>
                    <a:p>
                      <a:endParaRPr lang="en-GB"/>
                    </a:p>
                  </a:txBody>
                  <a:tcPr/>
                </a:tc>
                <a:tc rowSpan="5" gridSpan="4">
                  <a:txBody>
                    <a:bodyPr/>
                    <a:lstStyle/>
                    <a:p>
                      <a:pPr algn="ctr" fontAlgn="ctr"/>
                      <a:r>
                        <a:rPr lang="en-GB" sz="500" b="1" i="0" u="none" strike="noStrike">
                          <a:effectLst/>
                          <a:latin typeface="Calibri" panose="020F0502020204030204" pitchFamily="34" charset="0"/>
                        </a:rPr>
                        <a:t>Dinner on your own</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lang="en-GB"/>
                    </a:p>
                  </a:txBody>
                  <a:tcPr/>
                </a:tc>
                <a:tc rowSpan="5" hMerge="1">
                  <a:txBody>
                    <a:bodyPr/>
                    <a:lstStyle/>
                    <a:p>
                      <a:endParaRPr lang="en-GB"/>
                    </a:p>
                  </a:txBody>
                  <a:tcPr/>
                </a:tc>
                <a:tc rowSpan="5" h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766973141"/>
                  </a:ext>
                </a:extLst>
              </a:tr>
              <a:tr h="135251">
                <a:tc>
                  <a:txBody>
                    <a:bodyPr/>
                    <a:lstStyle/>
                    <a:p>
                      <a:pPr algn="ctr" fontAlgn="b"/>
                      <a:r>
                        <a:rPr lang="en-GB" sz="500" b="0" i="0" u="none" strike="noStrike">
                          <a:effectLst/>
                          <a:latin typeface="Calibri" panose="020F0502020204030204" pitchFamily="34" charset="0"/>
                        </a:rPr>
                        <a:t>15:00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12:00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19:00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4:00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FFFFFF"/>
                          </a:solidFill>
                          <a:effectLst/>
                          <a:latin typeface="Calibri" panose="020F0502020204030204" pitchFamily="34" charset="0"/>
                        </a:rPr>
                        <a:t>21:00-21:30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698795947"/>
                  </a:ext>
                </a:extLst>
              </a:tr>
              <a:tr h="135251">
                <a:tc>
                  <a:txBody>
                    <a:bodyPr/>
                    <a:lstStyle/>
                    <a:p>
                      <a:pPr algn="ctr" fontAlgn="b"/>
                      <a:r>
                        <a:rPr lang="en-GB" sz="500" b="0" i="0" u="none" strike="noStrike">
                          <a:effectLst/>
                          <a:latin typeface="Calibri" panose="020F0502020204030204" pitchFamily="34" charset="0"/>
                        </a:rPr>
                        <a:t>15:30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12:30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19:30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4:30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FFFFFF"/>
                          </a:solidFill>
                          <a:effectLst/>
                          <a:latin typeface="Calibri" panose="020F0502020204030204" pitchFamily="34" charset="0"/>
                        </a:rPr>
                        <a:t>21:30-22:00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101842290"/>
                  </a:ext>
                </a:extLst>
              </a:tr>
              <a:tr h="135251">
                <a:tc>
                  <a:txBody>
                    <a:bodyPr/>
                    <a:lstStyle/>
                    <a:p>
                      <a:pPr algn="ctr" fontAlgn="b"/>
                      <a:r>
                        <a:rPr lang="en-GB" sz="500" b="0" i="0" u="none" strike="noStrike">
                          <a:effectLst/>
                          <a:latin typeface="Calibri" panose="020F0502020204030204" pitchFamily="34" charset="0"/>
                        </a:rPr>
                        <a:t>16:00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13:00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20:00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5:00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a:solidFill>
                            <a:srgbClr val="FFFFFF"/>
                          </a:solidFill>
                          <a:effectLst/>
                          <a:latin typeface="Calibri" panose="020F0502020204030204" pitchFamily="34" charset="0"/>
                        </a:rPr>
                        <a:t>22:00-22:30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957692039"/>
                  </a:ext>
                </a:extLst>
              </a:tr>
              <a:tr h="135251">
                <a:tc>
                  <a:txBody>
                    <a:bodyPr/>
                    <a:lstStyle/>
                    <a:p>
                      <a:pPr algn="ctr" fontAlgn="b"/>
                      <a:r>
                        <a:rPr lang="en-GB" sz="500" b="0" i="0" u="none" strike="noStrike">
                          <a:effectLst/>
                          <a:latin typeface="Calibri" panose="020F0502020204030204" pitchFamily="34" charset="0"/>
                        </a:rPr>
                        <a:t>16:30</a:t>
                      </a:r>
                    </a:p>
                  </a:txBody>
                  <a:tcPr marL="2347" marR="2347" marT="2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13:30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20:30</a:t>
                      </a:r>
                    </a:p>
                  </a:txBody>
                  <a:tcPr marL="2347" marR="2347" marT="2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GB" sz="500" b="0" i="0" u="none" strike="noStrike">
                          <a:effectLst/>
                          <a:latin typeface="Calibri" panose="020F0502020204030204" pitchFamily="34" charset="0"/>
                        </a:rPr>
                        <a:t>5:30</a:t>
                      </a:r>
                    </a:p>
                  </a:txBody>
                  <a:tcPr marL="2347" marR="2347" marT="2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GB" sz="500" b="1" i="0" u="none" strike="noStrike" dirty="0">
                          <a:solidFill>
                            <a:srgbClr val="FFFFFF"/>
                          </a:solidFill>
                          <a:effectLst/>
                          <a:latin typeface="Calibri" panose="020F0502020204030204" pitchFamily="34" charset="0"/>
                        </a:rPr>
                        <a:t>22:30-23:00</a:t>
                      </a:r>
                    </a:p>
                  </a:txBody>
                  <a:tcPr marL="2347" marR="2347" marT="23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468004447"/>
                  </a:ext>
                </a:extLst>
              </a:tr>
            </a:tbl>
          </a:graphicData>
        </a:graphic>
      </p:graphicFrame>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3810000" y="38100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5334000" y="29718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8" name="Oval 7">
            <a:extLst>
              <a:ext uri="{FF2B5EF4-FFF2-40B4-BE49-F238E27FC236}">
                <a16:creationId xmlns:a16="http://schemas.microsoft.com/office/drawing/2014/main" id="{22B3B621-5CD8-5120-C1AA-675C43E97102}"/>
              </a:ext>
            </a:extLst>
          </p:cNvPr>
          <p:cNvSpPr/>
          <p:nvPr/>
        </p:nvSpPr>
        <p:spPr bwMode="auto">
          <a:xfrm>
            <a:off x="6858000" y="44958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Meetings 1&amp;2 (Monday and Tuesday)</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802 PAR Requests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600"/>
              </a:spcAft>
            </a:pPr>
            <a:r>
              <a:rPr lang="en-US" sz="2000" b="1" dirty="0">
                <a:latin typeface="Calibri" panose="020F0502020204030204" pitchFamily="34" charset="0"/>
                <a:cs typeface="Calibri" panose="020F0502020204030204" pitchFamily="34" charset="0"/>
                <a:sym typeface="Wingdings" panose="05000000000000000000" pitchFamily="2" charset="2"/>
              </a:rPr>
              <a:t>Meeting 3 </a:t>
            </a:r>
            <a:r>
              <a:rPr lang="en-US" sz="2000" b="1">
                <a:latin typeface="Calibri" panose="020F0502020204030204" pitchFamily="34" charset="0"/>
                <a:cs typeface="Calibri" panose="020F0502020204030204" pitchFamily="34" charset="0"/>
                <a:sym typeface="Wingdings" panose="05000000000000000000" pitchFamily="2" charset="2"/>
              </a:rPr>
              <a:t>(Wednesday)</a:t>
            </a:r>
            <a:endParaRPr lang="en-US" sz="2000" b="1" dirty="0">
              <a:latin typeface="Calibri" panose="020F0502020204030204" pitchFamily="34" charset="0"/>
              <a:cs typeface="Calibri" panose="020F0502020204030204" pitchFamily="34" charset="0"/>
              <a:sym typeface="Wingdings" panose="05000000000000000000" pitchFamily="2" charset="2"/>
            </a:endParaRP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Project Action Items - </a:t>
            </a:r>
            <a:r>
              <a:rPr lang="en-US" sz="2000" dirty="0">
                <a:latin typeface="Calibri" panose="020F0502020204030204" pitchFamily="34" charset="0"/>
                <a:cs typeface="Calibri" panose="020F0502020204030204" pitchFamily="34" charset="0"/>
                <a:hlinkClick r:id="rId3"/>
              </a:rPr>
              <a:t>https://mentor.ieee.org/802.15/dcn/23/15-23-0083-03-0mag-project-task-list.xlsx</a:t>
            </a:r>
            <a:endParaRPr lang="en-US" sz="20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51462" y="228600"/>
            <a:ext cx="10361084" cy="392627"/>
          </a:xfrm>
        </p:spPr>
        <p:txBody>
          <a:bodyPr/>
          <a:lstStyle/>
          <a:p>
            <a:r>
              <a:rPr lang="en-US" altLang="en-US" sz="2800" dirty="0"/>
              <a:t>PAR Review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621228"/>
            <a:ext cx="10873208" cy="5398574"/>
          </a:xfrm>
        </p:spPr>
        <p:txBody>
          <a:bodyPr/>
          <a:lstStyle/>
          <a:p>
            <a:pPr marL="285750" indent="-285750"/>
            <a:r>
              <a:rPr lang="en-US" sz="2000" dirty="0"/>
              <a:t>PARs to be considered July Plenary - </a:t>
            </a:r>
            <a:r>
              <a:rPr lang="en-US" altLang="en-US" sz="2000" dirty="0"/>
              <a:t>Comments due 11</a:t>
            </a:r>
            <a:r>
              <a:rPr lang="en-US" altLang="en-US" sz="2000" baseline="30000" dirty="0"/>
              <a:t>th</a:t>
            </a:r>
            <a:r>
              <a:rPr lang="en-US" altLang="en-US" sz="2000" dirty="0"/>
              <a:t> July </a:t>
            </a:r>
            <a:r>
              <a:rPr lang="en-US" sz="2000" b="1" i="0" dirty="0">
                <a:solidFill>
                  <a:srgbClr val="000000"/>
                </a:solidFill>
                <a:effectLst/>
              </a:rPr>
              <a:t>18:00</a:t>
            </a:r>
          </a:p>
          <a:p>
            <a:pPr algn="l"/>
            <a:r>
              <a:rPr lang="en-GB" sz="2000" b="1" i="0" dirty="0">
                <a:solidFill>
                  <a:srgbClr val="000000"/>
                </a:solidFill>
                <a:effectLst/>
                <a:latin typeface="Calibri" panose="020F0502020204030204" pitchFamily="34" charset="0"/>
                <a:cs typeface="Calibri" panose="020F0502020204030204" pitchFamily="34" charset="0"/>
              </a:rPr>
              <a:t>July 9-14, 2023 Atlanta, GA</a:t>
            </a:r>
          </a:p>
          <a:p>
            <a:pPr algn="l">
              <a:buFont typeface="Arial" panose="020B0604020202020204" pitchFamily="34" charset="0"/>
              <a:buChar char="•"/>
            </a:pPr>
            <a:r>
              <a:rPr lang="en-GB" sz="1600" b="0" i="0" dirty="0">
                <a:solidFill>
                  <a:srgbClr val="000000"/>
                </a:solidFill>
                <a:effectLst/>
              </a:rPr>
              <a:t>60802 - Standard - Time-Sensitive Networking Profile for Industrial Automation, </a:t>
            </a:r>
            <a:r>
              <a:rPr lang="en-GB" sz="1600" b="0" i="0" dirty="0">
                <a:solidFill>
                  <a:srgbClr val="000000"/>
                </a:solidFill>
                <a:effectLst/>
                <a:hlinkClick r:id="rId2"/>
              </a:rPr>
              <a:t>PAR modification</a:t>
            </a:r>
            <a:r>
              <a:rPr lang="en-GB" sz="1600" b="0" i="0" dirty="0">
                <a:solidFill>
                  <a:srgbClr val="000000"/>
                </a:solidFill>
                <a:effectLst/>
              </a:rPr>
              <a:t> and </a:t>
            </a:r>
            <a:r>
              <a:rPr lang="en-GB" sz="1600" b="0" i="0" dirty="0">
                <a:solidFill>
                  <a:srgbClr val="000000"/>
                </a:solidFill>
                <a:effectLst/>
                <a:hlinkClick r:id="rId3"/>
              </a:rPr>
              <a:t>CSD</a:t>
            </a: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802.1Qdy - Amendment: YANG for the Multiple Spanning Tree Protocol, </a:t>
            </a:r>
            <a:r>
              <a:rPr lang="en-GB" sz="1600" b="0" i="0" dirty="0">
                <a:solidFill>
                  <a:srgbClr val="000000"/>
                </a:solidFill>
                <a:effectLst/>
                <a:hlinkClick r:id="rId4"/>
              </a:rPr>
              <a:t>PAR</a:t>
            </a:r>
            <a:r>
              <a:rPr lang="en-GB" sz="1600" b="0" i="0" dirty="0">
                <a:solidFill>
                  <a:srgbClr val="000000"/>
                </a:solidFill>
                <a:effectLst/>
              </a:rPr>
              <a:t> and </a:t>
            </a:r>
            <a:r>
              <a:rPr lang="en-GB" sz="1600" b="0" i="0" dirty="0">
                <a:solidFill>
                  <a:srgbClr val="000000"/>
                </a:solidFill>
                <a:effectLst/>
                <a:hlinkClick r:id="rId5"/>
              </a:rPr>
              <a:t>CSD</a:t>
            </a: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802.1DG - Standard: Time-Sensitive Networking Profile for Automotive In-Vehicle Ethernet Communications, </a:t>
            </a:r>
            <a:r>
              <a:rPr lang="en-GB" sz="1600" b="0" i="0" dirty="0">
                <a:solidFill>
                  <a:srgbClr val="000000"/>
                </a:solidFill>
                <a:effectLst/>
                <a:hlinkClick r:id="rId6"/>
              </a:rPr>
              <a:t>PAR Extension</a:t>
            </a:r>
            <a:r>
              <a:rPr lang="en-GB" sz="1600" b="0" i="0" dirty="0">
                <a:solidFill>
                  <a:srgbClr val="000000"/>
                </a:solidFill>
                <a:effectLst/>
              </a:rPr>
              <a:t> and </a:t>
            </a:r>
            <a:r>
              <a:rPr lang="en-GB" sz="1600" b="0" i="0" dirty="0">
                <a:solidFill>
                  <a:srgbClr val="000000"/>
                </a:solidFill>
                <a:effectLst/>
                <a:hlinkClick r:id="rId7"/>
              </a:rPr>
              <a:t>CSD</a:t>
            </a: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802.1Qdj - Amendment: Configuration Enhancements for Time-Sensitive Networking  </a:t>
            </a:r>
            <a:r>
              <a:rPr lang="en-GB" sz="1600" b="0" i="0" dirty="0">
                <a:solidFill>
                  <a:srgbClr val="000000"/>
                </a:solidFill>
                <a:effectLst/>
                <a:hlinkClick r:id="rId8"/>
              </a:rPr>
              <a:t>PAR extension</a:t>
            </a:r>
            <a:r>
              <a:rPr lang="en-GB" sz="1600" b="0" i="0" dirty="0">
                <a:solidFill>
                  <a:srgbClr val="000000"/>
                </a:solidFill>
                <a:effectLst/>
              </a:rPr>
              <a:t> and </a:t>
            </a:r>
            <a:r>
              <a:rPr lang="en-GB" sz="1600" b="0" i="0" dirty="0">
                <a:solidFill>
                  <a:srgbClr val="000000"/>
                </a:solidFill>
                <a:effectLst/>
                <a:hlinkClick r:id="rId9"/>
              </a:rPr>
              <a:t>CSD</a:t>
            </a: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802.1 - Industry Connections: </a:t>
            </a:r>
            <a:r>
              <a:rPr lang="en-GB" sz="1600" b="0" i="0" dirty="0" err="1">
                <a:solidFill>
                  <a:srgbClr val="000000"/>
                </a:solidFill>
                <a:effectLst/>
              </a:rPr>
              <a:t>Nendica</a:t>
            </a:r>
            <a:r>
              <a:rPr lang="en-GB" sz="1600" b="0" i="0" dirty="0">
                <a:solidFill>
                  <a:srgbClr val="000000"/>
                </a:solidFill>
                <a:effectLst/>
              </a:rPr>
              <a:t>  - </a:t>
            </a:r>
            <a:r>
              <a:rPr lang="en-GB" sz="1600" b="0" i="0" dirty="0">
                <a:solidFill>
                  <a:srgbClr val="000000"/>
                </a:solidFill>
                <a:effectLst/>
                <a:hlinkClick r:id="rId10"/>
              </a:rPr>
              <a:t>ICAID</a:t>
            </a:r>
            <a:endParaRPr lang="en-GB" sz="1600" dirty="0">
              <a:solidFill>
                <a:srgbClr val="000000"/>
              </a:solidFill>
            </a:endParaRPr>
          </a:p>
          <a:p>
            <a:pPr algn="l">
              <a:buFont typeface="Arial" panose="020B0604020202020204" pitchFamily="34" charset="0"/>
              <a:buChar char="•"/>
            </a:pPr>
            <a:r>
              <a:rPr lang="en-GB" sz="1600" b="0" i="0" dirty="0">
                <a:solidFill>
                  <a:srgbClr val="000000"/>
                </a:solidFill>
                <a:effectLst/>
              </a:rPr>
              <a:t>802.11bn - Amendment: Enhancements for Ultra High Reliability, </a:t>
            </a:r>
            <a:r>
              <a:rPr lang="en-GB" sz="1600" b="0" i="0" dirty="0">
                <a:solidFill>
                  <a:srgbClr val="000000"/>
                </a:solidFill>
                <a:effectLst/>
                <a:hlinkClick r:id="rId11"/>
              </a:rPr>
              <a:t>PAR</a:t>
            </a:r>
            <a:r>
              <a:rPr lang="en-GB" sz="1600" b="0" i="0" dirty="0">
                <a:solidFill>
                  <a:srgbClr val="000000"/>
                </a:solidFill>
                <a:effectLst/>
              </a:rPr>
              <a:t> and </a:t>
            </a:r>
            <a:r>
              <a:rPr lang="en-GB" sz="1600" b="0" i="0" dirty="0">
                <a:solidFill>
                  <a:srgbClr val="000000"/>
                </a:solidFill>
                <a:effectLst/>
                <a:hlinkClick r:id="rId12"/>
              </a:rPr>
              <a:t>CSD</a:t>
            </a:r>
            <a:endParaRPr lang="en-GB" sz="1600" b="0" i="0" dirty="0">
              <a:solidFill>
                <a:srgbClr val="000000"/>
              </a:solidFill>
              <a:effectLst/>
            </a:endParaRPr>
          </a:p>
          <a:p>
            <a:pPr marL="0" indent="0">
              <a:buNone/>
            </a:pPr>
            <a:endParaRPr lang="en-US" altLang="en-US" sz="1600" dirty="0">
              <a:cs typeface="Calibri" panose="020F0502020204030204" pitchFamily="34" charset="0"/>
            </a:endParaRPr>
          </a:p>
          <a:p>
            <a:r>
              <a:rPr lang="en-US" altLang="en-US" sz="2000" dirty="0"/>
              <a:t>Feedback to be reviewed on Thursday 13</a:t>
            </a:r>
            <a:r>
              <a:rPr lang="en-US" altLang="en-US" sz="2000" baseline="30000" dirty="0"/>
              <a:t>th</a:t>
            </a:r>
            <a:r>
              <a:rPr lang="en-US" altLang="en-US" sz="2000" dirty="0"/>
              <a:t> July</a:t>
            </a: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227752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67418</TotalTime>
  <Words>2025</Words>
  <Application>Microsoft Office PowerPoint</Application>
  <PresentationFormat>Widescreen</PresentationFormat>
  <Paragraphs>552</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PAR Review SCM</vt:lpstr>
      <vt:lpstr>PAR Review SCM</vt:lpstr>
      <vt:lpstr>SCM other items</vt:lpstr>
      <vt:lpstr>SC Meeting Achievements</vt:lpstr>
      <vt:lpstr>SCM Action Items for September 2023</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1128</cp:revision>
  <cp:lastPrinted>2016-07-25T16:00:41Z</cp:lastPrinted>
  <dcterms:created xsi:type="dcterms:W3CDTF">2009-07-12T16:25:16Z</dcterms:created>
  <dcterms:modified xsi:type="dcterms:W3CDTF">2023-07-13T14:38:00Z</dcterms:modified>
  <cp:category/>
</cp:coreProperties>
</file>