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0" r:id="rId2"/>
    <p:sldId id="258" r:id="rId3"/>
    <p:sldId id="280" r:id="rId4"/>
    <p:sldId id="279" r:id="rId5"/>
    <p:sldId id="288" r:id="rId6"/>
    <p:sldId id="287" r:id="rId7"/>
    <p:sldId id="273" r:id="rId8"/>
    <p:sldId id="282" r:id="rId9"/>
    <p:sldId id="281" r:id="rId10"/>
    <p:sldId id="26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65"/>
    <p:restoredTop sz="96327"/>
  </p:normalViewPr>
  <p:slideViewPr>
    <p:cSldViewPr>
      <p:cViewPr varScale="1">
        <p:scale>
          <a:sx n="128" d="100"/>
          <a:sy n="128" d="100"/>
        </p:scale>
        <p:origin x="1888"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802.15-23-0352-03-006a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5364088" y="6488761"/>
            <a:ext cx="33123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ea typeface="ＭＳ Ｐゴシック" panose="020B0600070205080204" pitchFamily="34" charset="-128"/>
              </a:rPr>
              <a:t>D. </a:t>
            </a:r>
            <a:r>
              <a:rPr lang="en-US" altLang="ja-JP" dirty="0" err="1">
                <a:ea typeface="ＭＳ Ｐゴシック" panose="020B0600070205080204" pitchFamily="34" charset="-128"/>
              </a:rPr>
              <a:t>Anzai</a:t>
            </a:r>
            <a:r>
              <a:rPr lang="en-US" altLang="ja-JP" dirty="0">
                <a:ea typeface="ＭＳ Ｐゴシック" panose="020B0600070205080204" pitchFamily="34" charset="-128"/>
              </a:rPr>
              <a:t>, R. </a:t>
            </a:r>
            <a:r>
              <a:rPr lang="en-US" altLang="ja-JP" dirty="0" err="1">
                <a:ea typeface="ＭＳ Ｐゴシック" panose="020B0600070205080204" pitchFamily="34" charset="-128"/>
              </a:rPr>
              <a:t>Inuzuka</a:t>
            </a:r>
            <a:r>
              <a:rPr lang="en-US" altLang="ja-JP" dirty="0">
                <a:ea typeface="ＭＳ Ｐゴシック" panose="020B0600070205080204" pitchFamily="34" charset="-128"/>
              </a:rPr>
              <a:t>, T. Kobayashi (NIT), M. Kim,</a:t>
            </a:r>
          </a:p>
          <a:p>
            <a:r>
              <a:rPr lang="en-US" altLang="ja-JP" dirty="0">
                <a:ea typeface="ＭＳ Ｐゴシック" panose="020B0600070205080204" pitchFamily="34" charset="-128"/>
              </a:rPr>
              <a:t>M. </a:t>
            </a:r>
            <a:r>
              <a:rPr lang="en-US" altLang="ja-JP" sz="1200" dirty="0">
                <a:latin typeface="Times New Roman" panose="02020603050405020304" pitchFamily="18" charset="0"/>
                <a:cs typeface="Times New Roman" panose="02020603050405020304" pitchFamily="18" charset="0"/>
              </a:rPr>
              <a:t>Hernandez, R. Kohno </a:t>
            </a:r>
            <a:r>
              <a:rPr lang="en-US" altLang="ja-JP" sz="1200" dirty="0">
                <a:latin typeface="Times New Roman" panose="02020603050405020304" pitchFamily="18" charset="0"/>
                <a:ea typeface="ＭＳ Ｐゴシック" panose="020B0600070205080204" pitchFamily="34" charset="-128"/>
                <a:cs typeface="Times New Roman" panose="02020603050405020304" pitchFamily="18" charset="0"/>
              </a:rPr>
              <a:t>(YRP-IAI)</a:t>
            </a:r>
            <a:endParaRPr lang="en-US" altLang="ja-JP" dirty="0">
              <a:ea typeface="ＭＳ Ｐゴシック" panose="020B0600070205080204" pitchFamily="34" charset="-128"/>
            </a:endParaRP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Jan.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Simulation Results for Nagoya I. T. and YRP-IAI MAC Proposal Based on TG6ma Channel Model</a:t>
            </a:r>
          </a:p>
          <a:p>
            <a:r>
              <a:rPr lang="en-US" altLang="ja-JP" sz="1600" b="1" dirty="0">
                <a:solidFill>
                  <a:schemeClr val="tx2"/>
                </a:solidFill>
                <a:ea typeface="ＭＳ Ｐゴシック" panose="020B0600070205080204" pitchFamily="34" charset="-128"/>
              </a:rPr>
              <a:t>Date Submitted: </a:t>
            </a:r>
            <a:r>
              <a:rPr lang="en-US" altLang="ja-JP" sz="1600" dirty="0">
                <a:solidFill>
                  <a:schemeClr val="tx2"/>
                </a:solidFill>
                <a:ea typeface="ＭＳ Ｐゴシック" panose="020B0600070205080204" pitchFamily="34" charset="-128"/>
              </a:rPr>
              <a:t>Jan 16th, 2024</a:t>
            </a: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Daisuke </a:t>
            </a:r>
            <a:r>
              <a:rPr lang="en-US" altLang="ja-JP" sz="1600" dirty="0" err="1">
                <a:solidFill>
                  <a:schemeClr val="tx2"/>
                </a:solidFill>
                <a:ea typeface="ＭＳ Ｐゴシック" panose="020B0600070205080204" pitchFamily="34" charset="-128"/>
              </a:rPr>
              <a:t>Anzai</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 Ryosuke </a:t>
            </a:r>
            <a:r>
              <a:rPr lang="en-US" altLang="ja-JP" sz="1600" dirty="0" err="1">
                <a:solidFill>
                  <a:schemeClr val="tx2"/>
                </a:solidFill>
                <a:ea typeface="ＭＳ Ｐゴシック" panose="020B0600070205080204" pitchFamily="34" charset="-128"/>
              </a:rPr>
              <a:t>Inusuka</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 Takumi Kobayashi</a:t>
            </a:r>
            <a:r>
              <a:rPr lang="en-US" altLang="ja-JP" sz="1600" baseline="30000" dirty="0">
                <a:solidFill>
                  <a:schemeClr val="tx2"/>
                </a:solidFill>
                <a:ea typeface="ＭＳ Ｐゴシック" panose="020B0600070205080204" pitchFamily="34" charset="-128"/>
              </a:rPr>
              <a:t>1</a:t>
            </a:r>
            <a:r>
              <a:rPr lang="en-US" altLang="ja-JP" sz="1600" dirty="0">
                <a:solidFill>
                  <a:schemeClr val="tx2"/>
                </a:solidFill>
                <a:ea typeface="ＭＳ Ｐゴシック" panose="020B0600070205080204" pitchFamily="34" charset="-128"/>
              </a:rPr>
              <a:t>, </a:t>
            </a:r>
            <a:r>
              <a:rPr kumimoji="0" lang="en-US" altLang="ja-JP"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Minsoo</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Kim</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altLang="ja-JP" sz="1600" b="0" i="0" u="none" strike="noStrike" kern="0" cap="none" spc="0" normalizeH="0" baseline="0" noProof="0" dirty="0">
                <a:ln>
                  <a:noFill/>
                </a:ln>
                <a:effectLst/>
                <a:uLnTx/>
                <a:uFillTx/>
                <a:latin typeface="Times New Roman"/>
                <a:ea typeface="Times New Roman"/>
                <a:cs typeface="Times New Roman"/>
                <a:sym typeface="Times New Roman"/>
              </a:rPr>
              <a:t>, Ryuji Kohno</a:t>
            </a:r>
            <a:r>
              <a:rPr kumimoji="0" lang="en-US" altLang="ja-JP" sz="1600" b="0" i="0" u="none" strike="noStrike" kern="0" cap="none" spc="0" normalizeH="0" baseline="30000" noProof="0" dirty="0">
                <a:ln>
                  <a:noFill/>
                </a:ln>
                <a:effectLst/>
                <a:uLnTx/>
                <a:uFillTx/>
                <a:latin typeface="Times New Roman"/>
                <a:ea typeface="Times New Roman"/>
                <a:cs typeface="Times New Roman"/>
                <a:sym typeface="Times New Roman"/>
              </a:rPr>
              <a:t>2</a:t>
            </a:r>
            <a:endParaRPr lang="en-US" altLang="ja-JP" sz="1600" baseline="300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Company:</a:t>
            </a:r>
            <a:r>
              <a:rPr lang="en-US" altLang="ja-JP" sz="1600" dirty="0">
                <a:solidFill>
                  <a:schemeClr val="tx2"/>
                </a:solidFill>
                <a:ea typeface="ＭＳ Ｐゴシック" panose="020B0600070205080204" pitchFamily="34" charset="-128"/>
              </a:rPr>
              <a:t>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Nagoya Institute of Technology (NIT), Japan;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lang="en-US" altLang="ja-JP" sz="1600" dirty="0">
                <a:solidFill>
                  <a:schemeClr val="tx2"/>
                </a:solidFill>
                <a:ea typeface="ＭＳ Ｐゴシック" panose="020B0600070205080204" pitchFamily="34" charset="-128"/>
              </a:rPr>
              <a:t>Yokosuka Research Park International Alliance Institute (YRP-IAI), Japan</a:t>
            </a:r>
          </a:p>
          <a:p>
            <a:r>
              <a:rPr lang="en-US" altLang="ja-JP" sz="1600" b="1" dirty="0">
                <a:solidFill>
                  <a:schemeClr val="tx2"/>
                </a:solidFill>
                <a:ea typeface="ＭＳ Ｐゴシック" panose="020B0600070205080204" pitchFamily="34" charset="-128"/>
              </a:rPr>
              <a:t>Address:</a:t>
            </a:r>
            <a:r>
              <a:rPr lang="en-US" altLang="ja-JP" sz="1600" dirty="0">
                <a:solidFill>
                  <a:schemeClr val="tx2"/>
                </a:solidFill>
                <a:ea typeface="ＭＳ Ｐゴシック" panose="020B0600070205080204" pitchFamily="34" charset="-128"/>
              </a:rPr>
              <a:t> </a:t>
            </a:r>
            <a:r>
              <a:rPr lang="en-US" altLang="ja-JP" sz="1600" dirty="0" err="1">
                <a:solidFill>
                  <a:schemeClr val="tx2"/>
                </a:solidFill>
                <a:ea typeface="ＭＳ Ｐゴシック" panose="020B0600070205080204" pitchFamily="34" charset="-128"/>
              </a:rPr>
              <a:t>Gokiso-cho</a:t>
            </a:r>
            <a:r>
              <a:rPr lang="en-US" altLang="ja-JP" sz="1600" dirty="0">
                <a:solidFill>
                  <a:schemeClr val="tx2"/>
                </a:solidFill>
                <a:ea typeface="ＭＳ Ｐゴシック" panose="020B0600070205080204" pitchFamily="34" charset="-128"/>
              </a:rPr>
              <a:t>, Showa-</a:t>
            </a:r>
            <a:r>
              <a:rPr lang="en-US" altLang="ja-JP" sz="1600" dirty="0" err="1">
                <a:solidFill>
                  <a:schemeClr val="tx2"/>
                </a:solidFill>
                <a:ea typeface="ＭＳ Ｐゴシック" panose="020B0600070205080204" pitchFamily="34" charset="-128"/>
              </a:rPr>
              <a:t>ku</a:t>
            </a:r>
            <a:r>
              <a:rPr lang="en-US" altLang="ja-JP" sz="1600" dirty="0">
                <a:solidFill>
                  <a:schemeClr val="tx2"/>
                </a:solidFill>
                <a:ea typeface="ＭＳ Ｐゴシック" panose="020B0600070205080204" pitchFamily="34" charset="-128"/>
              </a:rPr>
              <a:t>, Nagoya, 466-8555, Japan</a:t>
            </a:r>
          </a:p>
          <a:p>
            <a:r>
              <a:rPr lang="en-US" altLang="ja-JP" sz="1600" b="1" dirty="0">
                <a:solidFill>
                  <a:schemeClr val="tx2"/>
                </a:solidFill>
                <a:ea typeface="ＭＳ Ｐゴシック" panose="020B0600070205080204" pitchFamily="34" charset="-128"/>
              </a:rPr>
              <a:t>Voice:</a:t>
            </a:r>
            <a:r>
              <a:rPr lang="en-US" altLang="ja-JP" sz="1600" dirty="0">
                <a:solidFill>
                  <a:schemeClr val="tx2"/>
                </a:solidFill>
                <a:ea typeface="ＭＳ Ｐゴシック" panose="020B0600070205080204" pitchFamily="34" charset="-128"/>
              </a:rPr>
              <a:t> +81-52-735-5389, FAX: +81-52-735-5389, </a:t>
            </a:r>
            <a:r>
              <a:rPr lang="en-US" altLang="ja-JP" sz="1600" b="1" dirty="0">
                <a:solidFill>
                  <a:schemeClr val="tx2"/>
                </a:solidFill>
                <a:ea typeface="ＭＳ Ｐゴシック" panose="020B0600070205080204" pitchFamily="34" charset="-128"/>
              </a:rPr>
              <a:t>E-Mail: </a:t>
            </a:r>
            <a:r>
              <a:rPr lang="en-US" altLang="ja-JP" sz="1600" dirty="0" err="1">
                <a:solidFill>
                  <a:schemeClr val="tx2"/>
                </a:solidFill>
                <a:ea typeface="ＭＳ Ｐゴシック" panose="020B0600070205080204" pitchFamily="34" charset="-128"/>
              </a:rPr>
              <a:t>anzai@nitech.ac.jp</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In response to call for technical contributions</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solidFill>
                  <a:schemeClr val="tx2"/>
                </a:solidFill>
                <a:ea typeface="ＭＳ Ｐゴシック" panose="020B0600070205080204" pitchFamily="34" charset="-128"/>
              </a:rPr>
              <a:t>	This provides fundamental MAC simulation setup and performance evaluation results for the Nagoya Institute of Technology and YRP-IAI proposal under the TG6ma channel model.</a:t>
            </a:r>
          </a:p>
          <a:p>
            <a:pPr>
              <a:spcBef>
                <a:spcPts val="600"/>
              </a:spcBef>
              <a:spcAft>
                <a:spcPts val="600"/>
              </a:spcAft>
            </a:pPr>
            <a:r>
              <a:rPr lang="en-US" altLang="ja-JP" sz="1600" b="1" dirty="0">
                <a:solidFill>
                  <a:schemeClr val="tx2"/>
                </a:solidFill>
                <a:ea typeface="ＭＳ Ｐゴシック" panose="020B0600070205080204" pitchFamily="34" charset="-128"/>
              </a:rPr>
              <a:t>Purpose: </a:t>
            </a:r>
            <a:r>
              <a:rPr lang="en-US" altLang="ja-JP" sz="1600" dirty="0">
                <a:solidFill>
                  <a:schemeClr val="tx2"/>
                </a:solidFill>
                <a:ea typeface="ＭＳ Ｐゴシック" panose="020B0600070205080204" pitchFamily="34" charset="-128"/>
              </a:rPr>
              <a:t>Material for discussion in P802.15.6a TG corresponding to comments in EC Meeting</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t>References</a:t>
            </a:r>
            <a:endParaRPr kumimoji="1" lang="ja-JP" altLang="en-US"/>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fontScale="92500" lnSpcReduction="2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R. </a:t>
            </a:r>
            <a:r>
              <a:rPr lang="en-US" altLang="ja-JP" sz="1800" dirty="0" err="1">
                <a:latin typeface="Times New Roman" panose="02020603050405020304" pitchFamily="18" charset="0"/>
                <a:cs typeface="Times New Roman" panose="02020603050405020304" pitchFamily="18" charset="0"/>
              </a:rPr>
              <a:t>Inuzuka</a:t>
            </a:r>
            <a:r>
              <a:rPr lang="en-US" altLang="ja-JP" sz="1800" dirty="0">
                <a:latin typeface="Times New Roman" panose="02020603050405020304" pitchFamily="18" charset="0"/>
                <a:cs typeface="Times New Roman" panose="02020603050405020304" pitchFamily="18" charset="0"/>
              </a:rPr>
              <a:t>, M. Kim, T. Kobayashi, M. Hernandez, R. Kohno, “Fundamental MAC Performance Evaluation under Multiple IEEE802.15.6ma BAN Co-Existence,” in Proc. IEEE ISMICT 2023, Lincoln, USA, Mach 2023.</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10</a:t>
            </a:fld>
            <a:endParaRPr lang="en-US" altLang="ja-JP"/>
          </a:p>
        </p:txBody>
      </p:sp>
    </p:spTree>
    <p:extLst>
      <p:ext uri="{BB962C8B-B14F-4D97-AF65-F5344CB8AC3E}">
        <p14:creationId xmlns:p14="http://schemas.microsoft.com/office/powerpoint/2010/main" val="203761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2"/>
                </a:solidFill>
                <a:ea typeface="ＭＳ Ｐゴシック" panose="020B0600070205080204" pitchFamily="34" charset="-128"/>
              </a:rPr>
              <a:t>Simulation Results for Nagoya I. T. and YRP-IAI MAC Proposal Based on TG6ma Channel Model</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251230"/>
          </a:xfrm>
        </p:spPr>
        <p:txBody>
          <a:bodyPr/>
          <a:lstStyle/>
          <a:p>
            <a:r>
              <a:rPr lang="en-US" altLang="ja-JP" sz="2800" dirty="0">
                <a:latin typeface="Times New Roman" panose="02020603050405020304" pitchFamily="18" charset="0"/>
                <a:cs typeface="Times New Roman" panose="02020603050405020304" pitchFamily="18" charset="0"/>
              </a:rPr>
              <a:t>Daisuke </a:t>
            </a:r>
            <a:r>
              <a:rPr lang="en-US" altLang="ja-JP" sz="2800" dirty="0" err="1">
                <a:latin typeface="Times New Roman" panose="02020603050405020304" pitchFamily="18" charset="0"/>
                <a:cs typeface="Times New Roman" panose="02020603050405020304" pitchFamily="18" charset="0"/>
              </a:rPr>
              <a:t>Anzai</a:t>
            </a:r>
            <a:r>
              <a:rPr lang="en-US" altLang="ja-JP" sz="2800" dirty="0">
                <a:latin typeface="Times New Roman" panose="02020603050405020304" pitchFamily="18" charset="0"/>
                <a:cs typeface="Times New Roman" panose="02020603050405020304" pitchFamily="18" charset="0"/>
              </a:rPr>
              <a:t>, Ryosuke </a:t>
            </a:r>
            <a:r>
              <a:rPr lang="en-US" altLang="ja-JP" sz="2800" dirty="0" err="1">
                <a:latin typeface="Times New Roman" panose="02020603050405020304" pitchFamily="18" charset="0"/>
                <a:cs typeface="Times New Roman" panose="02020603050405020304" pitchFamily="18" charset="0"/>
              </a:rPr>
              <a:t>Inuzuka</a:t>
            </a:r>
            <a:r>
              <a:rPr lang="en-US" altLang="ja-JP" sz="2800" dirty="0">
                <a:latin typeface="Times New Roman" panose="02020603050405020304" pitchFamily="18" charset="0"/>
                <a:cs typeface="Times New Roman" panose="02020603050405020304" pitchFamily="18" charset="0"/>
              </a:rPr>
              <a:t>, Takumi Kobayashi</a:t>
            </a:r>
          </a:p>
          <a:p>
            <a:r>
              <a:rPr lang="en-US" altLang="ja-JP" sz="2800" dirty="0" err="1">
                <a:latin typeface="Times New Roman" panose="02020603050405020304" pitchFamily="18" charset="0"/>
                <a:cs typeface="Times New Roman" panose="02020603050405020304" pitchFamily="18" charset="0"/>
              </a:rPr>
              <a:t>Minsoo</a:t>
            </a:r>
            <a:r>
              <a:rPr lang="en-US" altLang="ja-JP" sz="2800" dirty="0">
                <a:latin typeface="Times New Roman" panose="02020603050405020304" pitchFamily="18" charset="0"/>
                <a:cs typeface="Times New Roman" panose="02020603050405020304" pitchFamily="18" charset="0"/>
              </a:rPr>
              <a:t> Kim, Marco Hernandez, and Ryuji Kohno</a:t>
            </a:r>
          </a:p>
          <a:p>
            <a:r>
              <a:rPr lang="en-US" altLang="ja-JP" dirty="0">
                <a:latin typeface="Times New Roman" panose="02020603050405020304" pitchFamily="18" charset="0"/>
                <a:cs typeface="Times New Roman" panose="02020603050405020304" pitchFamily="18" charset="0"/>
              </a:rPr>
              <a:t>Nagoya Institute of Technology (NIT),</a:t>
            </a:r>
            <a:br>
              <a:rPr lang="en-US" altLang="ja-JP" dirty="0">
                <a:latin typeface="Times New Roman" panose="02020603050405020304" pitchFamily="18" charset="0"/>
                <a:cs typeface="Times New Roman" panose="02020603050405020304" pitchFamily="18" charset="0"/>
              </a:rPr>
            </a:br>
            <a:r>
              <a:rPr lang="en-US" altLang="ja-JP" dirty="0">
                <a:latin typeface="Times New Roman" panose="02020603050405020304" pitchFamily="18" charset="0"/>
                <a:cs typeface="Times New Roman" panose="02020603050405020304" pitchFamily="18" charset="0"/>
              </a:rPr>
              <a:t>YRP International Alliance Institute (YRP-IAI)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737C18-3F6F-F652-1013-5DDEF80DC306}"/>
              </a:ext>
            </a:extLst>
          </p:cNvPr>
          <p:cNvSpPr>
            <a:spLocks noGrp="1"/>
          </p:cNvSpPr>
          <p:nvPr>
            <p:ph type="title"/>
          </p:nvPr>
        </p:nvSpPr>
        <p:spPr/>
        <p:txBody>
          <a:bodyPr/>
          <a:lstStyle/>
          <a:p>
            <a:r>
              <a:rPr kumimoji="1" lang="en-US" altLang="ja-JP" dirty="0"/>
              <a:t>Introduction</a:t>
            </a:r>
            <a:endParaRPr kumimoji="1" lang="ja-JP" altLang="en-US"/>
          </a:p>
        </p:txBody>
      </p:sp>
      <p:sp>
        <p:nvSpPr>
          <p:cNvPr id="4" name="スライド番号プレースホルダー 3">
            <a:extLst>
              <a:ext uri="{FF2B5EF4-FFF2-40B4-BE49-F238E27FC236}">
                <a16:creationId xmlns:a16="http://schemas.microsoft.com/office/drawing/2014/main" id="{901AD097-F4F2-6912-EE3F-17F2B0C068B7}"/>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sp>
        <p:nvSpPr>
          <p:cNvPr id="6" name="コンテンツ プレースホルダー 2">
            <a:extLst>
              <a:ext uri="{FF2B5EF4-FFF2-40B4-BE49-F238E27FC236}">
                <a16:creationId xmlns:a16="http://schemas.microsoft.com/office/drawing/2014/main" id="{2B5F40D1-F038-0F54-7A61-BB969FBD8403}"/>
              </a:ext>
            </a:extLst>
          </p:cNvPr>
          <p:cNvSpPr>
            <a:spLocks noGrp="1"/>
          </p:cNvSpPr>
          <p:nvPr>
            <p:ph idx="1"/>
          </p:nvPr>
        </p:nvSpPr>
        <p:spPr>
          <a:xfrm>
            <a:off x="578768" y="2008490"/>
            <a:ext cx="8062664" cy="4640560"/>
          </a:xfrm>
        </p:spPr>
        <p:txBody>
          <a:bodyPr>
            <a:normAutofit lnSpcReduction="10000"/>
          </a:bodyPr>
          <a:lstStyle/>
          <a:p>
            <a:r>
              <a:rPr lang="en-US" altLang="ja-JP" sz="2400" dirty="0">
                <a:latin typeface="Times New Roman" panose="02020603050405020304" pitchFamily="18" charset="0"/>
                <a:cs typeface="Times New Roman" panose="02020603050405020304" pitchFamily="18" charset="0"/>
              </a:rPr>
              <a:t>Coexistence of multiple BANs and other UWB applications (e.g. IEEE 802.15.4ab) is a key issue in providing high dependability</a:t>
            </a:r>
          </a:p>
          <a:p>
            <a:endParaRPr lang="en-US" altLang="ja-JP" sz="2400" dirty="0">
              <a:latin typeface="Times New Roman" panose="02020603050405020304" pitchFamily="18" charset="0"/>
              <a:cs typeface="Times New Roman" panose="02020603050405020304" pitchFamily="18" charset="0"/>
            </a:endParaRPr>
          </a:p>
          <a:p>
            <a:endParaRPr lang="en-US" altLang="ja-JP" sz="2400" dirty="0">
              <a:latin typeface="Times New Roman" panose="02020603050405020304" pitchFamily="18" charset="0"/>
              <a:cs typeface="Times New Roman" panose="02020603050405020304" pitchFamily="18" charset="0"/>
            </a:endParaRPr>
          </a:p>
          <a:p>
            <a:r>
              <a:rPr kumimoji="1" lang="en-US" altLang="ja-JP" sz="2400" dirty="0">
                <a:latin typeface="Times New Roman" panose="02020603050405020304" pitchFamily="18" charset="0"/>
                <a:cs typeface="Times New Roman" panose="02020603050405020304" pitchFamily="18" charset="0"/>
              </a:rPr>
              <a:t>In multiple BAN coexistence, </a:t>
            </a:r>
            <a:r>
              <a:rPr lang="en-US" altLang="ja-JP" sz="2400" dirty="0">
                <a:latin typeface="Times New Roman" panose="02020603050405020304" pitchFamily="18" charset="0"/>
                <a:cs typeface="Times New Roman" panose="02020603050405020304" pitchFamily="18" charset="0"/>
              </a:rPr>
              <a:t>we propose a </a:t>
            </a:r>
            <a:r>
              <a:rPr lang="en-US" altLang="ja-JP" sz="2400" b="1" u="sng" dirty="0">
                <a:solidFill>
                  <a:srgbClr val="0070C0"/>
                </a:solidFill>
                <a:latin typeface="Times New Roman" panose="02020603050405020304" pitchFamily="18" charset="0"/>
                <a:cs typeface="Times New Roman" panose="02020603050405020304" pitchFamily="18" charset="0"/>
              </a:rPr>
              <a:t>managed synchronous </a:t>
            </a:r>
            <a:r>
              <a:rPr lang="en-US" altLang="ja-JP" sz="2400" b="1" u="sng" dirty="0" err="1">
                <a:solidFill>
                  <a:srgbClr val="0070C0"/>
                </a:solidFill>
                <a:latin typeface="Times New Roman" panose="02020603050405020304" pitchFamily="18" charset="0"/>
                <a:cs typeface="Times New Roman" panose="02020603050405020304" pitchFamily="18" charset="0"/>
              </a:rPr>
              <a:t>superframe</a:t>
            </a:r>
            <a:r>
              <a:rPr lang="en-US" altLang="ja-JP" sz="2400" dirty="0">
                <a:latin typeface="Times New Roman" panose="02020603050405020304" pitchFamily="18" charset="0"/>
                <a:cs typeface="Times New Roman" panose="02020603050405020304" pitchFamily="18" charset="0"/>
              </a:rPr>
              <a:t> structure </a:t>
            </a:r>
            <a:r>
              <a:rPr kumimoji="1" lang="en-US" altLang="ja-JP" sz="2400" dirty="0">
                <a:latin typeface="Times New Roman" panose="02020603050405020304" pitchFamily="18" charset="0"/>
                <a:cs typeface="Times New Roman" panose="02020603050405020304" pitchFamily="18" charset="0"/>
              </a:rPr>
              <a:t>to avoid packet collisions even between different BANs, which </a:t>
            </a:r>
            <a:r>
              <a:rPr lang="en-US" altLang="ja-JP" sz="2400" dirty="0">
                <a:latin typeface="Times New Roman" panose="02020603050405020304" pitchFamily="18" charset="0"/>
                <a:cs typeface="Times New Roman" panose="02020603050405020304" pitchFamily="18" charset="0"/>
              </a:rPr>
              <a:t>is </a:t>
            </a:r>
            <a:r>
              <a:rPr lang="en-US" altLang="ja-JP" sz="2400" b="1" u="sng" dirty="0">
                <a:solidFill>
                  <a:srgbClr val="0070C0"/>
                </a:solidFill>
                <a:latin typeface="Times New Roman" panose="02020603050405020304" pitchFamily="18" charset="0"/>
                <a:cs typeface="Times New Roman" panose="02020603050405020304" pitchFamily="18" charset="0"/>
              </a:rPr>
              <a:t>optimally controlled</a:t>
            </a:r>
            <a:r>
              <a:rPr lang="en-US" altLang="ja-JP" sz="2400" b="1" dirty="0">
                <a:solidFill>
                  <a:srgbClr val="0070C0"/>
                </a:solidFill>
                <a:latin typeface="Times New Roman" panose="02020603050405020304" pitchFamily="18" charset="0"/>
                <a:cs typeface="Times New Roman" panose="02020603050405020304" pitchFamily="18" charset="0"/>
              </a:rPr>
              <a:t> </a:t>
            </a:r>
            <a:r>
              <a:rPr kumimoji="1" lang="en-US" altLang="ja-JP" sz="2400" dirty="0">
                <a:latin typeface="Times New Roman" panose="02020603050405020304" pitchFamily="18" charset="0"/>
                <a:cs typeface="Times New Roman" panose="02020603050405020304" pitchFamily="18" charset="0"/>
              </a:rPr>
              <a:t>under multiple BAN coexistence situations</a:t>
            </a:r>
          </a:p>
          <a:p>
            <a:r>
              <a:rPr kumimoji="1" lang="en-US" altLang="ja-JP" sz="2400" dirty="0">
                <a:latin typeface="Times New Roman" panose="02020603050405020304" pitchFamily="18" charset="0"/>
                <a:cs typeface="Times New Roman" panose="02020603050405020304" pitchFamily="18" charset="0"/>
              </a:rPr>
              <a:t>We carry </a:t>
            </a:r>
            <a:r>
              <a:rPr lang="en-US" altLang="ja-JP" sz="2400" dirty="0">
                <a:latin typeface="Times New Roman" panose="02020603050405020304" pitchFamily="18" charset="0"/>
                <a:cs typeface="Times New Roman" panose="02020603050405020304" pitchFamily="18" charset="0"/>
              </a:rPr>
              <a:t>out fundamental</a:t>
            </a:r>
            <a:r>
              <a:rPr kumimoji="1" lang="en-US" altLang="ja-JP" sz="2400" dirty="0">
                <a:latin typeface="Times New Roman" panose="02020603050405020304" pitchFamily="18" charset="0"/>
                <a:cs typeface="Times New Roman" panose="02020603050405020304" pitchFamily="18" charset="0"/>
              </a:rPr>
              <a:t> MAC performance evaluation to demonstrate the importance of the proposed structure </a:t>
            </a:r>
            <a:r>
              <a:rPr lang="en-US" altLang="ja-JP" sz="2400" dirty="0">
                <a:latin typeface="Times New Roman" panose="02020603050405020304" pitchFamily="18" charset="0"/>
                <a:cs typeface="Times New Roman" panose="02020603050405020304" pitchFamily="18" charset="0"/>
              </a:rPr>
              <a:t>based on </a:t>
            </a:r>
            <a:r>
              <a:rPr lang="en-US" altLang="ja-JP" sz="2400" u="sng" dirty="0">
                <a:latin typeface="Times New Roman" panose="02020603050405020304" pitchFamily="18" charset="0"/>
                <a:cs typeface="Times New Roman" panose="02020603050405020304" pitchFamily="18" charset="0"/>
              </a:rPr>
              <a:t>the TG6ma channel model </a:t>
            </a:r>
            <a:r>
              <a:rPr lang="en-US" altLang="ja-JP" sz="2400" u="sng">
                <a:latin typeface="Times New Roman" panose="02020603050405020304" pitchFamily="18" charset="0"/>
                <a:cs typeface="Times New Roman" panose="02020603050405020304" pitchFamily="18" charset="0"/>
              </a:rPr>
              <a:t>with IR-UWB </a:t>
            </a:r>
            <a:r>
              <a:rPr lang="en-US" altLang="ja-JP" sz="2400" u="sng" dirty="0">
                <a:latin typeface="Times New Roman" panose="02020603050405020304" pitchFamily="18" charset="0"/>
                <a:cs typeface="Times New Roman" panose="02020603050405020304" pitchFamily="18" charset="0"/>
              </a:rPr>
              <a:t>modulation</a:t>
            </a:r>
            <a:endParaRPr kumimoji="1" lang="ja-JP" altLang="en-US" sz="2400" u="sng">
              <a:latin typeface="Times New Roman" panose="02020603050405020304" pitchFamily="18" charset="0"/>
              <a:cs typeface="Times New Roman" panose="02020603050405020304" pitchFamily="18" charset="0"/>
            </a:endParaRPr>
          </a:p>
        </p:txBody>
      </p:sp>
      <p:sp>
        <p:nvSpPr>
          <p:cNvPr id="7" name="下矢印 6">
            <a:extLst>
              <a:ext uri="{FF2B5EF4-FFF2-40B4-BE49-F238E27FC236}">
                <a16:creationId xmlns:a16="http://schemas.microsoft.com/office/drawing/2014/main" id="{7F6AEF95-08C5-0493-F805-C3ECD2247145}"/>
              </a:ext>
            </a:extLst>
          </p:cNvPr>
          <p:cNvSpPr/>
          <p:nvPr/>
        </p:nvSpPr>
        <p:spPr>
          <a:xfrm>
            <a:off x="3647661" y="3150705"/>
            <a:ext cx="1540565" cy="745434"/>
          </a:xfrm>
          <a:prstGeom prst="down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48924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E647D7-B9C0-11AB-3E09-4EACDA14029F}"/>
              </a:ext>
            </a:extLst>
          </p:cNvPr>
          <p:cNvSpPr>
            <a:spLocks noGrp="1"/>
          </p:cNvSpPr>
          <p:nvPr>
            <p:ph type="title"/>
          </p:nvPr>
        </p:nvSpPr>
        <p:spPr>
          <a:xfrm>
            <a:off x="685800" y="489992"/>
            <a:ext cx="7772400" cy="1066800"/>
          </a:xfrm>
        </p:spPr>
        <p:txBody>
          <a:bodyPr/>
          <a:lstStyle/>
          <a:p>
            <a:r>
              <a:rPr lang="en-US" altLang="ja-JP" sz="3200" dirty="0"/>
              <a:t>Proposal of managed synchronous </a:t>
            </a:r>
            <a:r>
              <a:rPr lang="en-US" altLang="ja-JP" sz="3200" dirty="0" err="1"/>
              <a:t>superframe</a:t>
            </a:r>
            <a:endParaRPr kumimoji="1" lang="ja-JP" altLang="en-US" sz="3200"/>
          </a:p>
        </p:txBody>
      </p:sp>
      <p:sp>
        <p:nvSpPr>
          <p:cNvPr id="4" name="スライド番号プレースホルダー 3">
            <a:extLst>
              <a:ext uri="{FF2B5EF4-FFF2-40B4-BE49-F238E27FC236}">
                <a16:creationId xmlns:a16="http://schemas.microsoft.com/office/drawing/2014/main" id="{56DDE75D-BF4E-AF5F-84A6-7B51934EBAAB}"/>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pic>
        <p:nvPicPr>
          <p:cNvPr id="7" name="図 6">
            <a:extLst>
              <a:ext uri="{FF2B5EF4-FFF2-40B4-BE49-F238E27FC236}">
                <a16:creationId xmlns:a16="http://schemas.microsoft.com/office/drawing/2014/main" id="{8AA819B3-7EBD-DD30-ABB1-29D6EA4B2DD3}"/>
              </a:ext>
            </a:extLst>
          </p:cNvPr>
          <p:cNvPicPr>
            <a:picLocks noChangeAspect="1"/>
          </p:cNvPicPr>
          <p:nvPr/>
        </p:nvPicPr>
        <p:blipFill>
          <a:blip r:embed="rId2"/>
          <a:stretch>
            <a:fillRect/>
          </a:stretch>
        </p:blipFill>
        <p:spPr>
          <a:xfrm>
            <a:off x="960047" y="1496486"/>
            <a:ext cx="7300106" cy="4978927"/>
          </a:xfrm>
          <a:prstGeom prst="rect">
            <a:avLst/>
          </a:prstGeom>
        </p:spPr>
      </p:pic>
      <p:sp>
        <p:nvSpPr>
          <p:cNvPr id="8" name="テキスト ボックス 7">
            <a:extLst>
              <a:ext uri="{FF2B5EF4-FFF2-40B4-BE49-F238E27FC236}">
                <a16:creationId xmlns:a16="http://schemas.microsoft.com/office/drawing/2014/main" id="{A01E623E-8EB5-382B-F62C-3DF546C9F226}"/>
              </a:ext>
            </a:extLst>
          </p:cNvPr>
          <p:cNvSpPr txBox="1"/>
          <p:nvPr/>
        </p:nvSpPr>
        <p:spPr>
          <a:xfrm>
            <a:off x="4608681" y="5223014"/>
            <a:ext cx="3308741"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kumimoji="1" lang="en-US" altLang="ja-JP" b="1" dirty="0">
                <a:solidFill>
                  <a:srgbClr val="FF0000"/>
                </a:solidFill>
              </a:rPr>
              <a:t>Timeslot assignment perfectly controlled in TDMA (CFP)</a:t>
            </a:r>
            <a:endParaRPr kumimoji="1" lang="ja-JP" altLang="en-US" b="1">
              <a:solidFill>
                <a:srgbClr val="FF0000"/>
              </a:solidFill>
            </a:endParaRPr>
          </a:p>
        </p:txBody>
      </p:sp>
    </p:spTree>
    <p:extLst>
      <p:ext uri="{BB962C8B-B14F-4D97-AF65-F5344CB8AC3E}">
        <p14:creationId xmlns:p14="http://schemas.microsoft.com/office/powerpoint/2010/main" val="3603690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562696-5A41-074E-3187-2E5DE1A3E473}"/>
              </a:ext>
            </a:extLst>
          </p:cNvPr>
          <p:cNvSpPr>
            <a:spLocks noGrp="1"/>
          </p:cNvSpPr>
          <p:nvPr>
            <p:ph type="title"/>
          </p:nvPr>
        </p:nvSpPr>
        <p:spPr/>
        <p:txBody>
          <a:bodyPr/>
          <a:lstStyle/>
          <a:p>
            <a:r>
              <a:rPr kumimoji="1" lang="en-US" altLang="ja-JP" dirty="0"/>
              <a:t>Antenna pattern</a:t>
            </a:r>
            <a:endParaRPr kumimoji="1" lang="ja-JP" altLang="en-US"/>
          </a:p>
        </p:txBody>
      </p:sp>
      <p:sp>
        <p:nvSpPr>
          <p:cNvPr id="4" name="スライド番号プレースホルダー 3">
            <a:extLst>
              <a:ext uri="{FF2B5EF4-FFF2-40B4-BE49-F238E27FC236}">
                <a16:creationId xmlns:a16="http://schemas.microsoft.com/office/drawing/2014/main" id="{2DF71438-6179-E17C-4C02-9676F69451D4}"/>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5</a:t>
            </a:fld>
            <a:endParaRPr lang="en-US" altLang="ja-JP"/>
          </a:p>
        </p:txBody>
      </p:sp>
      <p:grpSp>
        <p:nvGrpSpPr>
          <p:cNvPr id="19" name="グループ化 18">
            <a:extLst>
              <a:ext uri="{FF2B5EF4-FFF2-40B4-BE49-F238E27FC236}">
                <a16:creationId xmlns:a16="http://schemas.microsoft.com/office/drawing/2014/main" id="{CF1C3EFC-6F17-5304-B3E3-114B73A42839}"/>
              </a:ext>
            </a:extLst>
          </p:cNvPr>
          <p:cNvGrpSpPr/>
          <p:nvPr/>
        </p:nvGrpSpPr>
        <p:grpSpPr>
          <a:xfrm>
            <a:off x="755576" y="1713249"/>
            <a:ext cx="3329342" cy="2007734"/>
            <a:chOff x="402444" y="1407944"/>
            <a:chExt cx="5825150" cy="3476626"/>
          </a:xfrm>
        </p:grpSpPr>
        <p:pic>
          <p:nvPicPr>
            <p:cNvPr id="20" name="図 19">
              <a:extLst>
                <a:ext uri="{FF2B5EF4-FFF2-40B4-BE49-F238E27FC236}">
                  <a16:creationId xmlns:a16="http://schemas.microsoft.com/office/drawing/2014/main" id="{84E5A004-57A9-0AF6-B936-E56E3BF36ADF}"/>
                </a:ext>
              </a:extLst>
            </p:cNvPr>
            <p:cNvPicPr>
              <a:picLocks noChangeAspect="1"/>
            </p:cNvPicPr>
            <p:nvPr/>
          </p:nvPicPr>
          <p:blipFill>
            <a:blip r:embed="rId2"/>
            <a:stretch>
              <a:fillRect/>
            </a:stretch>
          </p:blipFill>
          <p:spPr>
            <a:xfrm>
              <a:off x="2936206" y="1407945"/>
              <a:ext cx="2686050" cy="3476625"/>
            </a:xfrm>
            <a:prstGeom prst="rect">
              <a:avLst/>
            </a:prstGeom>
          </p:spPr>
        </p:pic>
        <p:pic>
          <p:nvPicPr>
            <p:cNvPr id="21" name="図 20">
              <a:extLst>
                <a:ext uri="{FF2B5EF4-FFF2-40B4-BE49-F238E27FC236}">
                  <a16:creationId xmlns:a16="http://schemas.microsoft.com/office/drawing/2014/main" id="{9776504E-A646-13D8-3E96-3B2CF1D0BC31}"/>
                </a:ext>
              </a:extLst>
            </p:cNvPr>
            <p:cNvPicPr>
              <a:picLocks noChangeAspect="1"/>
            </p:cNvPicPr>
            <p:nvPr/>
          </p:nvPicPr>
          <p:blipFill>
            <a:blip r:embed="rId3"/>
            <a:stretch>
              <a:fillRect/>
            </a:stretch>
          </p:blipFill>
          <p:spPr>
            <a:xfrm>
              <a:off x="5170319" y="3970170"/>
              <a:ext cx="1057275" cy="914400"/>
            </a:xfrm>
            <a:prstGeom prst="rect">
              <a:avLst/>
            </a:prstGeom>
          </p:spPr>
        </p:pic>
        <p:sp>
          <p:nvSpPr>
            <p:cNvPr id="23" name="楕円 9">
              <a:extLst>
                <a:ext uri="{FF2B5EF4-FFF2-40B4-BE49-F238E27FC236}">
                  <a16:creationId xmlns:a16="http://schemas.microsoft.com/office/drawing/2014/main" id="{C922E708-8A9A-EF48-1373-7CC5CAC5A360}"/>
                </a:ext>
              </a:extLst>
            </p:cNvPr>
            <p:cNvSpPr/>
            <p:nvPr/>
          </p:nvSpPr>
          <p:spPr>
            <a:xfrm rot="20343853">
              <a:off x="4127154" y="3165950"/>
              <a:ext cx="614248" cy="366723"/>
            </a:xfrm>
            <a:prstGeom prst="ellipse">
              <a:avLst/>
            </a:prstGeom>
            <a:noFill/>
            <a:ln w="1905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pic>
          <p:nvPicPr>
            <p:cNvPr id="24" name="図 23">
              <a:extLst>
                <a:ext uri="{FF2B5EF4-FFF2-40B4-BE49-F238E27FC236}">
                  <a16:creationId xmlns:a16="http://schemas.microsoft.com/office/drawing/2014/main" id="{F82EB347-F718-F63D-8E38-2FBD65774557}"/>
                </a:ext>
              </a:extLst>
            </p:cNvPr>
            <p:cNvPicPr>
              <a:picLocks noChangeAspect="1"/>
            </p:cNvPicPr>
            <p:nvPr/>
          </p:nvPicPr>
          <p:blipFill>
            <a:blip r:embed="rId4"/>
            <a:stretch>
              <a:fillRect/>
            </a:stretch>
          </p:blipFill>
          <p:spPr>
            <a:xfrm>
              <a:off x="402444" y="1407944"/>
              <a:ext cx="2552700" cy="3476625"/>
            </a:xfrm>
            <a:prstGeom prst="rect">
              <a:avLst/>
            </a:prstGeom>
          </p:spPr>
        </p:pic>
        <p:pic>
          <p:nvPicPr>
            <p:cNvPr id="25" name="図 24">
              <a:extLst>
                <a:ext uri="{FF2B5EF4-FFF2-40B4-BE49-F238E27FC236}">
                  <a16:creationId xmlns:a16="http://schemas.microsoft.com/office/drawing/2014/main" id="{D8652FB8-B2BD-745C-D30A-3D530BFF0D80}"/>
                </a:ext>
              </a:extLst>
            </p:cNvPr>
            <p:cNvPicPr>
              <a:picLocks noChangeAspect="1"/>
            </p:cNvPicPr>
            <p:nvPr/>
          </p:nvPicPr>
          <p:blipFill>
            <a:blip r:embed="rId5"/>
            <a:stretch>
              <a:fillRect/>
            </a:stretch>
          </p:blipFill>
          <p:spPr>
            <a:xfrm>
              <a:off x="2561172" y="3951119"/>
              <a:ext cx="952500" cy="933450"/>
            </a:xfrm>
            <a:prstGeom prst="rect">
              <a:avLst/>
            </a:prstGeom>
          </p:spPr>
        </p:pic>
      </p:grpSp>
      <p:grpSp>
        <p:nvGrpSpPr>
          <p:cNvPr id="26" name="グループ化 25">
            <a:extLst>
              <a:ext uri="{FF2B5EF4-FFF2-40B4-BE49-F238E27FC236}">
                <a16:creationId xmlns:a16="http://schemas.microsoft.com/office/drawing/2014/main" id="{63FDB060-9D3B-72DD-9F75-F676986CFD41}"/>
              </a:ext>
            </a:extLst>
          </p:cNvPr>
          <p:cNvGrpSpPr>
            <a:grpSpLocks noChangeAspect="1"/>
          </p:cNvGrpSpPr>
          <p:nvPr/>
        </p:nvGrpSpPr>
        <p:grpSpPr>
          <a:xfrm>
            <a:off x="467544" y="4279696"/>
            <a:ext cx="1897804" cy="1951242"/>
            <a:chOff x="5362575" y="2354648"/>
            <a:chExt cx="2466975" cy="2536439"/>
          </a:xfrm>
        </p:grpSpPr>
        <p:pic>
          <p:nvPicPr>
            <p:cNvPr id="27" name="図 26">
              <a:extLst>
                <a:ext uri="{FF2B5EF4-FFF2-40B4-BE49-F238E27FC236}">
                  <a16:creationId xmlns:a16="http://schemas.microsoft.com/office/drawing/2014/main" id="{CDE1E88E-DCE1-66B3-C07B-0D5278769109}"/>
                </a:ext>
              </a:extLst>
            </p:cNvPr>
            <p:cNvPicPr>
              <a:picLocks noChangeAspect="1"/>
            </p:cNvPicPr>
            <p:nvPr/>
          </p:nvPicPr>
          <p:blipFill rotWithShape="1">
            <a:blip r:embed="rId6"/>
            <a:srcRect t="13260"/>
            <a:stretch/>
          </p:blipFill>
          <p:spPr>
            <a:xfrm>
              <a:off x="5362575" y="2354648"/>
              <a:ext cx="1466849" cy="2536439"/>
            </a:xfrm>
            <a:prstGeom prst="rect">
              <a:avLst/>
            </a:prstGeom>
          </p:spPr>
        </p:pic>
        <p:pic>
          <p:nvPicPr>
            <p:cNvPr id="28" name="図 27">
              <a:extLst>
                <a:ext uri="{FF2B5EF4-FFF2-40B4-BE49-F238E27FC236}">
                  <a16:creationId xmlns:a16="http://schemas.microsoft.com/office/drawing/2014/main" id="{0BCDD179-1D3C-AD41-04A8-9695DD4FA08B}"/>
                </a:ext>
              </a:extLst>
            </p:cNvPr>
            <p:cNvPicPr>
              <a:picLocks noChangeAspect="1"/>
            </p:cNvPicPr>
            <p:nvPr/>
          </p:nvPicPr>
          <p:blipFill>
            <a:blip r:embed="rId7"/>
            <a:stretch>
              <a:fillRect/>
            </a:stretch>
          </p:blipFill>
          <p:spPr>
            <a:xfrm>
              <a:off x="6829425" y="3967162"/>
              <a:ext cx="1000125" cy="923925"/>
            </a:xfrm>
            <a:prstGeom prst="rect">
              <a:avLst/>
            </a:prstGeom>
          </p:spPr>
        </p:pic>
      </p:grpSp>
      <p:pic>
        <p:nvPicPr>
          <p:cNvPr id="32" name="図 31">
            <a:extLst>
              <a:ext uri="{FF2B5EF4-FFF2-40B4-BE49-F238E27FC236}">
                <a16:creationId xmlns:a16="http://schemas.microsoft.com/office/drawing/2014/main" id="{679C5EE8-E528-32B7-28AE-94AC83EF3706}"/>
              </a:ext>
            </a:extLst>
          </p:cNvPr>
          <p:cNvPicPr>
            <a:picLocks noChangeAspect="1"/>
          </p:cNvPicPr>
          <p:nvPr/>
        </p:nvPicPr>
        <p:blipFill>
          <a:blip r:embed="rId8"/>
          <a:stretch>
            <a:fillRect/>
          </a:stretch>
        </p:blipFill>
        <p:spPr>
          <a:xfrm>
            <a:off x="2441104" y="4078499"/>
            <a:ext cx="1903884" cy="2167267"/>
          </a:xfrm>
          <a:prstGeom prst="rect">
            <a:avLst/>
          </a:prstGeom>
        </p:spPr>
      </p:pic>
      <p:grpSp>
        <p:nvGrpSpPr>
          <p:cNvPr id="33" name="グループ化 32">
            <a:extLst>
              <a:ext uri="{FF2B5EF4-FFF2-40B4-BE49-F238E27FC236}">
                <a16:creationId xmlns:a16="http://schemas.microsoft.com/office/drawing/2014/main" id="{B8CDD9ED-44D1-6FFC-63D4-1F8F62597A72}"/>
              </a:ext>
            </a:extLst>
          </p:cNvPr>
          <p:cNvGrpSpPr/>
          <p:nvPr/>
        </p:nvGrpSpPr>
        <p:grpSpPr>
          <a:xfrm>
            <a:off x="4799014" y="1787956"/>
            <a:ext cx="3300064" cy="2971551"/>
            <a:chOff x="6682791" y="893647"/>
            <a:chExt cx="3300064" cy="2971551"/>
          </a:xfrm>
        </p:grpSpPr>
        <p:pic>
          <p:nvPicPr>
            <p:cNvPr id="34" name="図 33">
              <a:extLst>
                <a:ext uri="{FF2B5EF4-FFF2-40B4-BE49-F238E27FC236}">
                  <a16:creationId xmlns:a16="http://schemas.microsoft.com/office/drawing/2014/main" id="{FE69FC58-CF8D-003A-3497-7A273F52DD44}"/>
                </a:ext>
              </a:extLst>
            </p:cNvPr>
            <p:cNvPicPr>
              <a:picLocks noChangeAspect="1"/>
            </p:cNvPicPr>
            <p:nvPr/>
          </p:nvPicPr>
          <p:blipFill>
            <a:blip r:embed="rId9"/>
            <a:stretch>
              <a:fillRect/>
            </a:stretch>
          </p:blipFill>
          <p:spPr>
            <a:xfrm>
              <a:off x="6682791" y="893647"/>
              <a:ext cx="3300064" cy="2971551"/>
            </a:xfrm>
            <a:prstGeom prst="rect">
              <a:avLst/>
            </a:prstGeom>
          </p:spPr>
        </p:pic>
        <p:cxnSp>
          <p:nvCxnSpPr>
            <p:cNvPr id="36" name="直線コネクタ 35">
              <a:extLst>
                <a:ext uri="{FF2B5EF4-FFF2-40B4-BE49-F238E27FC236}">
                  <a16:creationId xmlns:a16="http://schemas.microsoft.com/office/drawing/2014/main" id="{B9DCC627-69A9-3B99-BB43-F41CE01731A1}"/>
                </a:ext>
              </a:extLst>
            </p:cNvPr>
            <p:cNvCxnSpPr>
              <a:cxnSpLocks/>
            </p:cNvCxnSpPr>
            <p:nvPr/>
          </p:nvCxnSpPr>
          <p:spPr>
            <a:xfrm>
              <a:off x="6978316" y="2135605"/>
              <a:ext cx="1311442" cy="243817"/>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7" name="直線コネクタ 36">
              <a:extLst>
                <a:ext uri="{FF2B5EF4-FFF2-40B4-BE49-F238E27FC236}">
                  <a16:creationId xmlns:a16="http://schemas.microsoft.com/office/drawing/2014/main" id="{48CF7DA7-B75C-F065-F517-D896529BCDAF}"/>
                </a:ext>
              </a:extLst>
            </p:cNvPr>
            <p:cNvCxnSpPr>
              <a:cxnSpLocks/>
            </p:cNvCxnSpPr>
            <p:nvPr/>
          </p:nvCxnSpPr>
          <p:spPr>
            <a:xfrm>
              <a:off x="6978316" y="1977300"/>
              <a:ext cx="1354507" cy="402122"/>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38" name="テキスト ボックス 37">
            <a:extLst>
              <a:ext uri="{FF2B5EF4-FFF2-40B4-BE49-F238E27FC236}">
                <a16:creationId xmlns:a16="http://schemas.microsoft.com/office/drawing/2014/main" id="{A6F1A8F5-8C4B-6A0C-A728-5410EC2D70DC}"/>
              </a:ext>
            </a:extLst>
          </p:cNvPr>
          <p:cNvSpPr txBox="1"/>
          <p:nvPr/>
        </p:nvSpPr>
        <p:spPr>
          <a:xfrm>
            <a:off x="4875213" y="4973894"/>
            <a:ext cx="3801243" cy="830997"/>
          </a:xfrm>
          <a:prstGeom prst="rect">
            <a:avLst/>
          </a:prstGeom>
          <a:noFill/>
        </p:spPr>
        <p:txBody>
          <a:bodyPr wrap="square" rtlCol="0">
            <a:spAutoFit/>
          </a:bodyPr>
          <a:lstStyle/>
          <a:p>
            <a:r>
              <a:rPr kumimoji="1" lang="en-US" altLang="ja-JP" sz="1600" dirty="0"/>
              <a:t>We confirmed that the antenna gain was degraded to -20 </a:t>
            </a:r>
            <a:r>
              <a:rPr kumimoji="1" lang="en-US" altLang="ja-JP" sz="1600" dirty="0" err="1"/>
              <a:t>dBi</a:t>
            </a:r>
            <a:r>
              <a:rPr kumimoji="1" lang="en-US" altLang="ja-JP" sz="1600" dirty="0"/>
              <a:t>, compared with 4 </a:t>
            </a:r>
            <a:r>
              <a:rPr kumimoji="1" lang="en-US" altLang="ja-JP" sz="1600" dirty="0" err="1"/>
              <a:t>dBi</a:t>
            </a:r>
            <a:r>
              <a:rPr kumimoji="1" lang="en-US" altLang="ja-JP" sz="1600" dirty="0"/>
              <a:t> in free space</a:t>
            </a:r>
            <a:endParaRPr kumimoji="1" lang="ja-JP" altLang="en-US" sz="1600"/>
          </a:p>
        </p:txBody>
      </p:sp>
    </p:spTree>
    <p:extLst>
      <p:ext uri="{BB962C8B-B14F-4D97-AF65-F5344CB8AC3E}">
        <p14:creationId xmlns:p14="http://schemas.microsoft.com/office/powerpoint/2010/main" val="3809673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A0A533-8093-1460-4910-F459CEE47DAD}"/>
              </a:ext>
            </a:extLst>
          </p:cNvPr>
          <p:cNvSpPr>
            <a:spLocks noGrp="1"/>
          </p:cNvSpPr>
          <p:nvPr>
            <p:ph type="title"/>
          </p:nvPr>
        </p:nvSpPr>
        <p:spPr/>
        <p:txBody>
          <a:bodyPr/>
          <a:lstStyle/>
          <a:p>
            <a:r>
              <a:rPr kumimoji="1" lang="en-US" altLang="ja-JP" dirty="0"/>
              <a:t>MAC evaluation simulation setup</a:t>
            </a:r>
            <a:endParaRPr kumimoji="1" lang="ja-JP" altLang="en-US"/>
          </a:p>
        </p:txBody>
      </p:sp>
      <p:sp>
        <p:nvSpPr>
          <p:cNvPr id="4" name="スライド番号プレースホルダー 3">
            <a:extLst>
              <a:ext uri="{FF2B5EF4-FFF2-40B4-BE49-F238E27FC236}">
                <a16:creationId xmlns:a16="http://schemas.microsoft.com/office/drawing/2014/main" id="{0E8B97D8-70E1-1DDB-E048-C7EAB6C08FE3}"/>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sp>
        <p:nvSpPr>
          <p:cNvPr id="3" name="テキスト ボックス 2">
            <a:extLst>
              <a:ext uri="{FF2B5EF4-FFF2-40B4-BE49-F238E27FC236}">
                <a16:creationId xmlns:a16="http://schemas.microsoft.com/office/drawing/2014/main" id="{789CF7A4-F229-FA0B-9DF7-23524AAFF339}"/>
              </a:ext>
            </a:extLst>
          </p:cNvPr>
          <p:cNvSpPr txBox="1"/>
          <p:nvPr/>
        </p:nvSpPr>
        <p:spPr>
          <a:xfrm>
            <a:off x="3347864" y="5013176"/>
            <a:ext cx="5364088" cy="27699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a:t>Here, the antenna gain was modified based on the FDTD calculation results</a:t>
            </a:r>
            <a:endParaRPr kumimoji="1" lang="ja-JP" altLang="en-US"/>
          </a:p>
        </p:txBody>
      </p:sp>
      <p:pic>
        <p:nvPicPr>
          <p:cNvPr id="143" name="図 142">
            <a:extLst>
              <a:ext uri="{FF2B5EF4-FFF2-40B4-BE49-F238E27FC236}">
                <a16:creationId xmlns:a16="http://schemas.microsoft.com/office/drawing/2014/main" id="{2BEB947F-9FF4-745C-5E92-04A6DB77C654}"/>
              </a:ext>
            </a:extLst>
          </p:cNvPr>
          <p:cNvPicPr>
            <a:picLocks noChangeAspect="1"/>
          </p:cNvPicPr>
          <p:nvPr/>
        </p:nvPicPr>
        <p:blipFill>
          <a:blip r:embed="rId2"/>
          <a:stretch>
            <a:fillRect/>
          </a:stretch>
        </p:blipFill>
        <p:spPr>
          <a:xfrm>
            <a:off x="107504" y="2096852"/>
            <a:ext cx="8737748" cy="2664296"/>
          </a:xfrm>
          <a:prstGeom prst="rect">
            <a:avLst/>
          </a:prstGeom>
        </p:spPr>
      </p:pic>
      <p:grpSp>
        <p:nvGrpSpPr>
          <p:cNvPr id="144" name="グループ化 143">
            <a:extLst>
              <a:ext uri="{FF2B5EF4-FFF2-40B4-BE49-F238E27FC236}">
                <a16:creationId xmlns:a16="http://schemas.microsoft.com/office/drawing/2014/main" id="{15005A64-DD70-25EF-3866-BBCB21192E53}"/>
              </a:ext>
            </a:extLst>
          </p:cNvPr>
          <p:cNvGrpSpPr/>
          <p:nvPr/>
        </p:nvGrpSpPr>
        <p:grpSpPr>
          <a:xfrm>
            <a:off x="107504" y="4743827"/>
            <a:ext cx="3656456" cy="2557409"/>
            <a:chOff x="4290784" y="4438817"/>
            <a:chExt cx="3656456" cy="2557409"/>
          </a:xfrm>
        </p:grpSpPr>
        <p:sp>
          <p:nvSpPr>
            <p:cNvPr id="145" name="楕円 62">
              <a:extLst>
                <a:ext uri="{FF2B5EF4-FFF2-40B4-BE49-F238E27FC236}">
                  <a16:creationId xmlns:a16="http://schemas.microsoft.com/office/drawing/2014/main" id="{7770401B-947D-EDE5-064C-C0BE717A3D32}"/>
                </a:ext>
              </a:extLst>
            </p:cNvPr>
            <p:cNvSpPr/>
            <p:nvPr/>
          </p:nvSpPr>
          <p:spPr>
            <a:xfrm>
              <a:off x="5795500" y="4438817"/>
              <a:ext cx="537219" cy="565485"/>
            </a:xfrm>
            <a:prstGeom prst="ellipse">
              <a:avLst/>
            </a:prstGeom>
            <a:noFill/>
            <a:ln w="25400">
              <a:solidFill>
                <a:schemeClr val="tx1"/>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6" name="楕円 63">
              <a:extLst>
                <a:ext uri="{FF2B5EF4-FFF2-40B4-BE49-F238E27FC236}">
                  <a16:creationId xmlns:a16="http://schemas.microsoft.com/office/drawing/2014/main" id="{903B3748-7B98-07FA-31E1-4AA16E6A6890}"/>
                </a:ext>
              </a:extLst>
            </p:cNvPr>
            <p:cNvSpPr/>
            <p:nvPr/>
          </p:nvSpPr>
          <p:spPr>
            <a:xfrm>
              <a:off x="6531594" y="5454086"/>
              <a:ext cx="537219" cy="565485"/>
            </a:xfrm>
            <a:prstGeom prst="ellipse">
              <a:avLst/>
            </a:prstGeom>
            <a:noFill/>
            <a:ln w="25400">
              <a:solidFill>
                <a:schemeClr val="tx1"/>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7" name="楕円 64">
              <a:extLst>
                <a:ext uri="{FF2B5EF4-FFF2-40B4-BE49-F238E27FC236}">
                  <a16:creationId xmlns:a16="http://schemas.microsoft.com/office/drawing/2014/main" id="{1F5AC133-06BC-B5DE-D1F0-972D685D7FD7}"/>
                </a:ext>
              </a:extLst>
            </p:cNvPr>
            <p:cNvSpPr/>
            <p:nvPr/>
          </p:nvSpPr>
          <p:spPr>
            <a:xfrm>
              <a:off x="5107300" y="5454085"/>
              <a:ext cx="537219" cy="565485"/>
            </a:xfrm>
            <a:prstGeom prst="ellipse">
              <a:avLst/>
            </a:prstGeom>
            <a:noFill/>
            <a:ln w="25400">
              <a:solidFill>
                <a:schemeClr val="tx1"/>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48" name="直線矢印コネクタ 147">
              <a:extLst>
                <a:ext uri="{FF2B5EF4-FFF2-40B4-BE49-F238E27FC236}">
                  <a16:creationId xmlns:a16="http://schemas.microsoft.com/office/drawing/2014/main" id="{8B7460A6-820A-6EE9-8358-D4576BFDB8C1}"/>
                </a:ext>
              </a:extLst>
            </p:cNvPr>
            <p:cNvCxnSpPr>
              <a:cxnSpLocks/>
              <a:endCxn id="145" idx="3"/>
            </p:cNvCxnSpPr>
            <p:nvPr/>
          </p:nvCxnSpPr>
          <p:spPr>
            <a:xfrm flipV="1">
              <a:off x="5536751" y="4921489"/>
              <a:ext cx="337423" cy="535424"/>
            </a:xfrm>
            <a:prstGeom prst="straightConnector1">
              <a:avLst/>
            </a:prstGeom>
            <a:ln>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149" name="直線矢印コネクタ 148">
              <a:extLst>
                <a:ext uri="{FF2B5EF4-FFF2-40B4-BE49-F238E27FC236}">
                  <a16:creationId xmlns:a16="http://schemas.microsoft.com/office/drawing/2014/main" id="{2CADE19C-E582-0C35-03B3-85B2B2C9A744}"/>
                </a:ext>
              </a:extLst>
            </p:cNvPr>
            <p:cNvCxnSpPr>
              <a:cxnSpLocks/>
            </p:cNvCxnSpPr>
            <p:nvPr/>
          </p:nvCxnSpPr>
          <p:spPr>
            <a:xfrm flipH="1" flipV="1">
              <a:off x="6303625" y="4921489"/>
              <a:ext cx="381432" cy="532596"/>
            </a:xfrm>
            <a:prstGeom prst="straightConnector1">
              <a:avLst/>
            </a:prstGeom>
            <a:ln>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150" name="直線矢印コネクタ 149">
              <a:extLst>
                <a:ext uri="{FF2B5EF4-FFF2-40B4-BE49-F238E27FC236}">
                  <a16:creationId xmlns:a16="http://schemas.microsoft.com/office/drawing/2014/main" id="{8F8D7716-D2D4-B06E-9490-ABB43BB4A57F}"/>
                </a:ext>
              </a:extLst>
            </p:cNvPr>
            <p:cNvCxnSpPr>
              <a:cxnSpLocks/>
            </p:cNvCxnSpPr>
            <p:nvPr/>
          </p:nvCxnSpPr>
          <p:spPr>
            <a:xfrm>
              <a:off x="5795500" y="5736827"/>
              <a:ext cx="619986" cy="0"/>
            </a:xfrm>
            <a:prstGeom prst="straightConnector1">
              <a:avLst/>
            </a:prstGeom>
            <a:ln>
              <a:headEnd type="triangle"/>
              <a:tailEnd type="triangle"/>
            </a:ln>
          </p:spPr>
          <p:style>
            <a:lnRef idx="1">
              <a:schemeClr val="accent2"/>
            </a:lnRef>
            <a:fillRef idx="0">
              <a:schemeClr val="accent2"/>
            </a:fillRef>
            <a:effectRef idx="0">
              <a:schemeClr val="accent2"/>
            </a:effectRef>
            <a:fontRef idx="minor">
              <a:schemeClr val="tx1"/>
            </a:fontRef>
          </p:style>
        </p:cxnSp>
        <p:sp>
          <p:nvSpPr>
            <p:cNvPr id="151" name="テキスト ボックス 150">
              <a:extLst>
                <a:ext uri="{FF2B5EF4-FFF2-40B4-BE49-F238E27FC236}">
                  <a16:creationId xmlns:a16="http://schemas.microsoft.com/office/drawing/2014/main" id="{4AE6648D-AF91-0B65-D9C3-5DEDFDA3D6EE}"/>
                </a:ext>
              </a:extLst>
            </p:cNvPr>
            <p:cNvSpPr txBox="1"/>
            <p:nvPr/>
          </p:nvSpPr>
          <p:spPr>
            <a:xfrm>
              <a:off x="5369097" y="4885649"/>
              <a:ext cx="337423" cy="369332"/>
            </a:xfrm>
            <a:prstGeom prst="rect">
              <a:avLst/>
            </a:prstGeom>
            <a:noFill/>
          </p:spPr>
          <p:txBody>
            <a:bodyPr wrap="square" rtlCol="0">
              <a:spAutoFit/>
            </a:bodyPr>
            <a:lstStyle/>
            <a:p>
              <a:r>
                <a:rPr kumimoji="1" lang="en-US" altLang="ja-JP" dirty="0">
                  <a:latin typeface="Times New Roman"/>
                </a:rPr>
                <a:t>d</a:t>
              </a:r>
              <a:endParaRPr kumimoji="1" lang="ja-JP" altLang="en-US" dirty="0">
                <a:latin typeface="Times New Roman"/>
              </a:endParaRPr>
            </a:p>
          </p:txBody>
        </p:sp>
        <p:sp>
          <p:nvSpPr>
            <p:cNvPr id="152" name="テキスト ボックス 151">
              <a:extLst>
                <a:ext uri="{FF2B5EF4-FFF2-40B4-BE49-F238E27FC236}">
                  <a16:creationId xmlns:a16="http://schemas.microsoft.com/office/drawing/2014/main" id="{F643A22D-6B79-A38D-D894-5ADD41F97BED}"/>
                </a:ext>
              </a:extLst>
            </p:cNvPr>
            <p:cNvSpPr txBox="1"/>
            <p:nvPr/>
          </p:nvSpPr>
          <p:spPr>
            <a:xfrm>
              <a:off x="4717965" y="6596116"/>
              <a:ext cx="3076181" cy="400110"/>
            </a:xfrm>
            <a:prstGeom prst="rect">
              <a:avLst/>
            </a:prstGeom>
            <a:noFill/>
          </p:spPr>
          <p:txBody>
            <a:bodyPr wrap="square" rtlCol="0">
              <a:spAutoFit/>
            </a:bodyPr>
            <a:lstStyle/>
            <a:p>
              <a:endParaRPr kumimoji="1" lang="ja-JP" altLang="en-US" sz="2000" dirty="0">
                <a:latin typeface="Times New Roman"/>
              </a:endParaRPr>
            </a:p>
          </p:txBody>
        </p:sp>
        <p:sp>
          <p:nvSpPr>
            <p:cNvPr id="153" name="テキスト ボックス 152">
              <a:extLst>
                <a:ext uri="{FF2B5EF4-FFF2-40B4-BE49-F238E27FC236}">
                  <a16:creationId xmlns:a16="http://schemas.microsoft.com/office/drawing/2014/main" id="{869BCD78-55B7-F7E7-E30F-CAF60E4EC8E8}"/>
                </a:ext>
              </a:extLst>
            </p:cNvPr>
            <p:cNvSpPr txBox="1"/>
            <p:nvPr/>
          </p:nvSpPr>
          <p:spPr>
            <a:xfrm>
              <a:off x="6343348" y="4514379"/>
              <a:ext cx="854362" cy="369332"/>
            </a:xfrm>
            <a:prstGeom prst="rect">
              <a:avLst/>
            </a:prstGeom>
            <a:noFill/>
          </p:spPr>
          <p:txBody>
            <a:bodyPr wrap="square" rtlCol="0">
              <a:spAutoFit/>
            </a:bodyPr>
            <a:lstStyle/>
            <a:p>
              <a:r>
                <a:rPr kumimoji="1" lang="en-US" altLang="ja-JP" dirty="0">
                  <a:latin typeface="Times New Roman"/>
                </a:rPr>
                <a:t>BAN 1</a:t>
              </a:r>
              <a:endParaRPr kumimoji="1" lang="ja-JP" altLang="en-US" dirty="0">
                <a:latin typeface="Times New Roman"/>
              </a:endParaRPr>
            </a:p>
          </p:txBody>
        </p:sp>
        <p:sp>
          <p:nvSpPr>
            <p:cNvPr id="154" name="テキスト ボックス 153">
              <a:extLst>
                <a:ext uri="{FF2B5EF4-FFF2-40B4-BE49-F238E27FC236}">
                  <a16:creationId xmlns:a16="http://schemas.microsoft.com/office/drawing/2014/main" id="{89BBE11E-3026-0D51-DF92-894196C731CD}"/>
                </a:ext>
              </a:extLst>
            </p:cNvPr>
            <p:cNvSpPr txBox="1"/>
            <p:nvPr/>
          </p:nvSpPr>
          <p:spPr>
            <a:xfrm>
              <a:off x="4290784" y="5545197"/>
              <a:ext cx="854362" cy="369332"/>
            </a:xfrm>
            <a:prstGeom prst="rect">
              <a:avLst/>
            </a:prstGeom>
            <a:noFill/>
          </p:spPr>
          <p:txBody>
            <a:bodyPr wrap="square" rtlCol="0">
              <a:spAutoFit/>
            </a:bodyPr>
            <a:lstStyle/>
            <a:p>
              <a:r>
                <a:rPr kumimoji="1" lang="en-US" altLang="ja-JP" dirty="0">
                  <a:latin typeface="Times New Roman"/>
                </a:rPr>
                <a:t>BAN 3</a:t>
              </a:r>
              <a:endParaRPr kumimoji="1" lang="ja-JP" altLang="en-US" dirty="0">
                <a:latin typeface="Times New Roman"/>
              </a:endParaRPr>
            </a:p>
          </p:txBody>
        </p:sp>
        <p:sp>
          <p:nvSpPr>
            <p:cNvPr id="155" name="テキスト ボックス 154">
              <a:extLst>
                <a:ext uri="{FF2B5EF4-FFF2-40B4-BE49-F238E27FC236}">
                  <a16:creationId xmlns:a16="http://schemas.microsoft.com/office/drawing/2014/main" id="{4AB44628-65F2-8538-523E-7F4A0563589B}"/>
                </a:ext>
              </a:extLst>
            </p:cNvPr>
            <p:cNvSpPr txBox="1"/>
            <p:nvPr/>
          </p:nvSpPr>
          <p:spPr>
            <a:xfrm>
              <a:off x="7092878" y="5514718"/>
              <a:ext cx="854362" cy="369332"/>
            </a:xfrm>
            <a:prstGeom prst="rect">
              <a:avLst/>
            </a:prstGeom>
            <a:noFill/>
          </p:spPr>
          <p:txBody>
            <a:bodyPr wrap="square" rtlCol="0">
              <a:spAutoFit/>
            </a:bodyPr>
            <a:lstStyle/>
            <a:p>
              <a:r>
                <a:rPr kumimoji="1" lang="en-US" altLang="ja-JP" dirty="0">
                  <a:latin typeface="Times New Roman"/>
                </a:rPr>
                <a:t>BAN 2</a:t>
              </a:r>
              <a:endParaRPr kumimoji="1" lang="ja-JP" altLang="en-US" dirty="0">
                <a:latin typeface="Times New Roman"/>
              </a:endParaRPr>
            </a:p>
          </p:txBody>
        </p:sp>
        <p:sp>
          <p:nvSpPr>
            <p:cNvPr id="156" name="テキスト ボックス 155">
              <a:extLst>
                <a:ext uri="{FF2B5EF4-FFF2-40B4-BE49-F238E27FC236}">
                  <a16:creationId xmlns:a16="http://schemas.microsoft.com/office/drawing/2014/main" id="{0ECAD9EF-7F84-6602-4923-9D289C3A8B56}"/>
                </a:ext>
              </a:extLst>
            </p:cNvPr>
            <p:cNvSpPr txBox="1"/>
            <p:nvPr/>
          </p:nvSpPr>
          <p:spPr>
            <a:xfrm>
              <a:off x="5945784" y="5341023"/>
              <a:ext cx="366307" cy="369332"/>
            </a:xfrm>
            <a:prstGeom prst="rect">
              <a:avLst/>
            </a:prstGeom>
            <a:noFill/>
          </p:spPr>
          <p:txBody>
            <a:bodyPr wrap="square" rtlCol="0">
              <a:spAutoFit/>
            </a:bodyPr>
            <a:lstStyle/>
            <a:p>
              <a:r>
                <a:rPr kumimoji="1" lang="en-US" altLang="ja-JP" dirty="0">
                  <a:latin typeface="Times New Roman"/>
                </a:rPr>
                <a:t>d</a:t>
              </a:r>
              <a:endParaRPr kumimoji="1" lang="ja-JP" altLang="en-US" dirty="0">
                <a:latin typeface="Times New Roman"/>
              </a:endParaRPr>
            </a:p>
          </p:txBody>
        </p:sp>
        <p:sp>
          <p:nvSpPr>
            <p:cNvPr id="157" name="テキスト ボックス 156">
              <a:extLst>
                <a:ext uri="{FF2B5EF4-FFF2-40B4-BE49-F238E27FC236}">
                  <a16:creationId xmlns:a16="http://schemas.microsoft.com/office/drawing/2014/main" id="{979B42A1-D704-B944-2132-90FA671584D5}"/>
                </a:ext>
              </a:extLst>
            </p:cNvPr>
            <p:cNvSpPr txBox="1"/>
            <p:nvPr/>
          </p:nvSpPr>
          <p:spPr>
            <a:xfrm>
              <a:off x="6530805" y="4918191"/>
              <a:ext cx="342272" cy="369332"/>
            </a:xfrm>
            <a:prstGeom prst="rect">
              <a:avLst/>
            </a:prstGeom>
            <a:noFill/>
          </p:spPr>
          <p:txBody>
            <a:bodyPr wrap="square" rtlCol="0">
              <a:spAutoFit/>
            </a:bodyPr>
            <a:lstStyle/>
            <a:p>
              <a:r>
                <a:rPr kumimoji="1" lang="en-US" altLang="ja-JP" dirty="0">
                  <a:latin typeface="Times New Roman"/>
                </a:rPr>
                <a:t>d</a:t>
              </a:r>
              <a:endParaRPr kumimoji="1" lang="ja-JP" altLang="en-US" dirty="0">
                <a:latin typeface="Times New Roman"/>
              </a:endParaRPr>
            </a:p>
          </p:txBody>
        </p:sp>
      </p:grpSp>
    </p:spTree>
    <p:extLst>
      <p:ext uri="{BB962C8B-B14F-4D97-AF65-F5344CB8AC3E}">
        <p14:creationId xmlns:p14="http://schemas.microsoft.com/office/powerpoint/2010/main" val="3718362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8A9B16-CD6C-3F4D-3A76-35D238773714}"/>
              </a:ext>
            </a:extLst>
          </p:cNvPr>
          <p:cNvSpPr>
            <a:spLocks noGrp="1"/>
          </p:cNvSpPr>
          <p:nvPr>
            <p:ph type="title"/>
          </p:nvPr>
        </p:nvSpPr>
        <p:spPr/>
        <p:txBody>
          <a:bodyPr/>
          <a:lstStyle/>
          <a:p>
            <a:r>
              <a:rPr lang="en-US" altLang="ja-JP" dirty="0"/>
              <a:t>MAC s</a:t>
            </a:r>
            <a:r>
              <a:rPr kumimoji="1" lang="en-US" altLang="ja-JP" dirty="0"/>
              <a:t>imulation parameters</a:t>
            </a:r>
            <a:endParaRPr kumimoji="1" lang="ja-JP" altLang="en-US"/>
          </a:p>
        </p:txBody>
      </p:sp>
      <p:sp>
        <p:nvSpPr>
          <p:cNvPr id="4" name="スライド番号プレースホルダー 3">
            <a:extLst>
              <a:ext uri="{FF2B5EF4-FFF2-40B4-BE49-F238E27FC236}">
                <a16:creationId xmlns:a16="http://schemas.microsoft.com/office/drawing/2014/main" id="{4CF73F90-E0EB-6F29-2DAD-BF977B47E2FA}"/>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pic>
        <p:nvPicPr>
          <p:cNvPr id="195" name="図 194">
            <a:extLst>
              <a:ext uri="{FF2B5EF4-FFF2-40B4-BE49-F238E27FC236}">
                <a16:creationId xmlns:a16="http://schemas.microsoft.com/office/drawing/2014/main" id="{CA403DB8-A39F-30A7-1609-BD869474F4F8}"/>
              </a:ext>
            </a:extLst>
          </p:cNvPr>
          <p:cNvPicPr>
            <a:picLocks noChangeAspect="1"/>
          </p:cNvPicPr>
          <p:nvPr/>
        </p:nvPicPr>
        <p:blipFill>
          <a:blip r:embed="rId2"/>
          <a:stretch>
            <a:fillRect/>
          </a:stretch>
        </p:blipFill>
        <p:spPr>
          <a:xfrm>
            <a:off x="723900" y="1628800"/>
            <a:ext cx="7772400" cy="1525806"/>
          </a:xfrm>
          <a:prstGeom prst="rect">
            <a:avLst/>
          </a:prstGeom>
        </p:spPr>
      </p:pic>
      <mc:AlternateContent xmlns:mc="http://schemas.openxmlformats.org/markup-compatibility/2006" xmlns:a14="http://schemas.microsoft.com/office/drawing/2010/main">
        <mc:Choice Requires="a14">
          <p:graphicFrame>
            <p:nvGraphicFramePr>
              <p:cNvPr id="196" name="表 45">
                <a:extLst>
                  <a:ext uri="{FF2B5EF4-FFF2-40B4-BE49-F238E27FC236}">
                    <a16:creationId xmlns:a16="http://schemas.microsoft.com/office/drawing/2014/main" id="{83E665CE-0C9F-F9CA-B9AC-9C17C083F92F}"/>
                  </a:ext>
                </a:extLst>
              </p:cNvPr>
              <p:cNvGraphicFramePr>
                <a:graphicFrameLocks noGrp="1"/>
              </p:cNvGraphicFramePr>
              <p:nvPr>
                <p:extLst>
                  <p:ext uri="{D42A27DB-BD31-4B8C-83A1-F6EECF244321}">
                    <p14:modId xmlns:p14="http://schemas.microsoft.com/office/powerpoint/2010/main" val="2024116981"/>
                  </p:ext>
                </p:extLst>
              </p:nvPr>
            </p:nvGraphicFramePr>
            <p:xfrm>
              <a:off x="1136118" y="3429000"/>
              <a:ext cx="7180298" cy="2860171"/>
            </p:xfrm>
            <a:graphic>
              <a:graphicData uri="http://schemas.openxmlformats.org/drawingml/2006/table">
                <a:tbl>
                  <a:tblPr firstRow="1" bandRow="1">
                    <a:tableStyleId>{69CF1AB2-1976-4502-BF36-3FF5EA218861}</a:tableStyleId>
                  </a:tblPr>
                  <a:tblGrid>
                    <a:gridCol w="1995722">
                      <a:extLst>
                        <a:ext uri="{9D8B030D-6E8A-4147-A177-3AD203B41FA5}">
                          <a16:colId xmlns:a16="http://schemas.microsoft.com/office/drawing/2014/main" val="206193490"/>
                        </a:ext>
                      </a:extLst>
                    </a:gridCol>
                    <a:gridCol w="1152128">
                      <a:extLst>
                        <a:ext uri="{9D8B030D-6E8A-4147-A177-3AD203B41FA5}">
                          <a16:colId xmlns:a16="http://schemas.microsoft.com/office/drawing/2014/main" val="677590163"/>
                        </a:ext>
                      </a:extLst>
                    </a:gridCol>
                    <a:gridCol w="2880320">
                      <a:extLst>
                        <a:ext uri="{9D8B030D-6E8A-4147-A177-3AD203B41FA5}">
                          <a16:colId xmlns:a16="http://schemas.microsoft.com/office/drawing/2014/main" val="1742335968"/>
                        </a:ext>
                      </a:extLst>
                    </a:gridCol>
                    <a:gridCol w="1152128">
                      <a:extLst>
                        <a:ext uri="{9D8B030D-6E8A-4147-A177-3AD203B41FA5}">
                          <a16:colId xmlns:a16="http://schemas.microsoft.com/office/drawing/2014/main" val="300613627"/>
                        </a:ext>
                      </a:extLst>
                    </a:gridCol>
                  </a:tblGrid>
                  <a:tr h="297291">
                    <a:tc>
                      <a:txBody>
                        <a:bodyPr/>
                        <a:lstStyle/>
                        <a:p>
                          <a:pPr algn="ctr"/>
                          <a14:m>
                            <m:oMath xmlns:m="http://schemas.openxmlformats.org/officeDocument/2006/math">
                              <m:sSub>
                                <m:sSubPr>
                                  <m:ctrlPr>
                                    <a:rPr kumimoji="1" lang="en-US" altLang="ja-JP" sz="1200" b="0" i="1" smtClean="0">
                                      <a:latin typeface="Cambria Math" panose="02040503050406030204" pitchFamily="18" charset="0"/>
                                    </a:rPr>
                                  </m:ctrlPr>
                                </m:sSubPr>
                                <m:e>
                                  <m:r>
                                    <a:rPr kumimoji="1" lang="en-US" altLang="ja-JP" sz="1200" b="0" i="1" smtClean="0">
                                      <a:latin typeface="Cambria Math" panose="02040503050406030204" pitchFamily="18" charset="0"/>
                                    </a:rPr>
                                    <m:t>𝑇</m:t>
                                  </m:r>
                                </m:e>
                                <m:sub>
                                  <m:r>
                                    <a:rPr kumimoji="1" lang="en-US" altLang="ja-JP" sz="1200" b="0" i="1" smtClean="0">
                                      <a:latin typeface="Cambria Math" panose="02040503050406030204" pitchFamily="18" charset="0"/>
                                    </a:rPr>
                                    <m:t>𝐷</m:t>
                                  </m:r>
                                </m:sub>
                              </m:sSub>
                            </m:oMath>
                          </a14:m>
                          <a:r>
                            <a:rPr kumimoji="1" lang="ja-JP" altLang="en-US" sz="1200" b="0" dirty="0">
                              <a:latin typeface="Times New Roman" panose="02020603050405020304" pitchFamily="18" charset="0"/>
                              <a:cs typeface="Times New Roman" panose="02020603050405020304" pitchFamily="18" charset="0"/>
                            </a:rPr>
                            <a:t> </a:t>
                          </a: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4</a:t>
                          </a:r>
                          <a:r>
                            <a:rPr kumimoji="1" lang="ja-JP" altLang="en-US" sz="1200" b="0" dirty="0">
                              <a:latin typeface="Times New Roman" panose="02020603050405020304" pitchFamily="18" charset="0"/>
                              <a:cs typeface="Times New Roman" panose="02020603050405020304" pitchFamily="18" charset="0"/>
                            </a:rPr>
                            <a:t> </a:t>
                          </a:r>
                          <a:r>
                            <a:rPr kumimoji="1" lang="en-US" altLang="ja-JP" sz="1200" b="0" dirty="0" err="1">
                              <a:latin typeface="Times New Roman" panose="02020603050405020304" pitchFamily="18" charset="0"/>
                              <a:cs typeface="Times New Roman" panose="02020603050405020304" pitchFamily="18" charset="0"/>
                            </a:rPr>
                            <a:t>ms</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0" dirty="0">
                              <a:latin typeface="Times New Roman" panose="02020603050405020304" pitchFamily="18" charset="0"/>
                              <a:cs typeface="Times New Roman" panose="02020603050405020304" pitchFamily="18" charset="0"/>
                            </a:rPr>
                            <a:t>Modulation scheme</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IR-UWB OOK</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287619499"/>
                      </a:ext>
                    </a:extLst>
                  </a:tr>
                  <a:tr h="297291">
                    <a:tc>
                      <a:txBody>
                        <a:bodyPr/>
                        <a:lstStyle/>
                        <a:p>
                          <a:pPr algn="ctr"/>
                          <a14:m>
                            <m:oMath xmlns:m="http://schemas.openxmlformats.org/officeDocument/2006/math">
                              <m:sSub>
                                <m:sSubPr>
                                  <m:ctrlPr>
                                    <a:rPr kumimoji="1" lang="en-US" altLang="ja-JP" sz="1200" b="0" i="1" smtClean="0">
                                      <a:latin typeface="Cambria Math" panose="02040503050406030204" pitchFamily="18" charset="0"/>
                                    </a:rPr>
                                  </m:ctrlPr>
                                </m:sSubPr>
                                <m:e>
                                  <m:r>
                                    <a:rPr kumimoji="1" lang="en-US" altLang="ja-JP" sz="1200" b="0" i="1" smtClean="0">
                                      <a:latin typeface="Cambria Math" panose="02040503050406030204" pitchFamily="18" charset="0"/>
                                    </a:rPr>
                                    <m:t>𝑇</m:t>
                                  </m:r>
                                </m:e>
                                <m:sub>
                                  <m:r>
                                    <a:rPr kumimoji="1" lang="en-US" altLang="ja-JP" sz="1200" b="0" i="1" smtClean="0">
                                      <a:latin typeface="Cambria Math" panose="02040503050406030204" pitchFamily="18" charset="0"/>
                                    </a:rPr>
                                    <m:t>𝑠</m:t>
                                  </m:r>
                                </m:sub>
                              </m:sSub>
                            </m:oMath>
                          </a14:m>
                          <a:r>
                            <a:rPr kumimoji="1" lang="ja-JP" altLang="en-US" sz="1200" b="0" dirty="0">
                              <a:latin typeface="Times New Roman" panose="02020603050405020304" pitchFamily="18" charset="0"/>
                              <a:cs typeface="Times New Roman" panose="02020603050405020304" pitchFamily="18" charset="0"/>
                            </a:rPr>
                            <a:t> </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40</a:t>
                          </a:r>
                          <a:r>
                            <a:rPr kumimoji="1" lang="ja-JP" altLang="en-US" sz="1200" dirty="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µs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Number of BANs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2, 3</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34852501"/>
                      </a:ext>
                    </a:extLst>
                  </a:tr>
                  <a:tr h="297291">
                    <a:tc>
                      <a:txBody>
                        <a:bodyPr/>
                        <a:lstStyle/>
                        <a:p>
                          <a:pPr algn="ctr"/>
                          <a:r>
                            <a:rPr kumimoji="1" lang="en-US" altLang="ja-JP" sz="1200" dirty="0">
                              <a:latin typeface="Times New Roman" panose="02020603050405020304" pitchFamily="18" charset="0"/>
                              <a:cs typeface="Times New Roman" panose="02020603050405020304" pitchFamily="18" charset="0"/>
                            </a:rPr>
                            <a:t>Number of super frames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500</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Number of nodes in each BAN</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4</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67435287"/>
                      </a:ext>
                    </a:extLst>
                  </a:tr>
                  <a:tr h="267707">
                    <a:tc>
                      <a:txBody>
                        <a:bodyPr/>
                        <a:lstStyle/>
                        <a:p>
                          <a:pPr algn="ctr"/>
                          <a:r>
                            <a:rPr kumimoji="1" lang="en-US" altLang="ja-JP" sz="1200" dirty="0">
                              <a:latin typeface="Times New Roman" panose="02020603050405020304" pitchFamily="18" charset="0"/>
                              <a:cs typeface="Times New Roman" panose="02020603050405020304" pitchFamily="18" charset="0"/>
                            </a:rPr>
                            <a:t>Number of timeslots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100</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Max number of retransmissions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 </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4697403"/>
                      </a:ext>
                    </a:extLst>
                  </a:tr>
                  <a:tr h="305417">
                    <a:tc>
                      <a:txBody>
                        <a:bodyPr/>
                        <a:lstStyle/>
                        <a:p>
                          <a:pPr algn="ctr"/>
                          <a:r>
                            <a:rPr kumimoji="1" lang="en-US" altLang="ja-JP" sz="1200" dirty="0">
                              <a:latin typeface="Times New Roman" panose="02020603050405020304" pitchFamily="18" charset="0"/>
                              <a:cs typeface="Times New Roman" panose="02020603050405020304" pitchFamily="18" charset="0"/>
                            </a:rPr>
                            <a:t>Network</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management</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ARQ protocol</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Stop-and-Wait</a:t>
                          </a:r>
                        </a:p>
                      </a:txBody>
                      <a:tcPr anchor="ctr"/>
                    </a:tc>
                    <a:extLst>
                      <a:ext uri="{0D108BD9-81ED-4DB2-BD59-A6C34878D82A}">
                        <a16:rowId xmlns:a16="http://schemas.microsoft.com/office/drawing/2014/main" val="1366087342"/>
                      </a:ext>
                    </a:extLst>
                  </a:tr>
                  <a:tr h="369445">
                    <a:tc>
                      <a:txBody>
                        <a:bodyPr/>
                        <a:lstStyle/>
                        <a:p>
                          <a:pPr algn="ctr"/>
                          <a:r>
                            <a:rPr lang="en-US" altLang="ja-JP" sz="1200" dirty="0">
                              <a:latin typeface="Times New Roman"/>
                            </a:rPr>
                            <a:t>Contention free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60 timeslot</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Max waiting timeslot</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 (CAP)</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10</a:t>
                          </a:r>
                        </a:p>
                      </a:txBody>
                      <a:tcPr anchor="ctr"/>
                    </a:tc>
                    <a:extLst>
                      <a:ext uri="{0D108BD9-81ED-4DB2-BD59-A6C34878D82A}">
                        <a16:rowId xmlns:a16="http://schemas.microsoft.com/office/drawing/2014/main" val="1845667842"/>
                      </a:ext>
                    </a:extLst>
                  </a:tr>
                  <a:tr h="351692">
                    <a:tc>
                      <a:txBody>
                        <a:bodyPr/>
                        <a:lstStyle/>
                        <a:p>
                          <a:pPr algn="ctr"/>
                          <a:r>
                            <a:rPr lang="en-US" altLang="ja-JP" sz="1200" dirty="0">
                              <a:latin typeface="Times New Roman"/>
                            </a:rPr>
                            <a:t>Contention  access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30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generation distribution</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Poisson</a:t>
                          </a:r>
                        </a:p>
                      </a:txBody>
                      <a:tcPr anchor="ctr"/>
                    </a:tc>
                    <a:extLst>
                      <a:ext uri="{0D108BD9-81ED-4DB2-BD59-A6C34878D82A}">
                        <a16:rowId xmlns:a16="http://schemas.microsoft.com/office/drawing/2014/main" val="1374487721"/>
                      </a:ext>
                    </a:extLst>
                  </a:tr>
                  <a:tr h="35169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Inactive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Data rate</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50 Mbps</a:t>
                          </a:r>
                        </a:p>
                      </a:txBody>
                      <a:tcPr anchor="ctr"/>
                    </a:tc>
                    <a:extLst>
                      <a:ext uri="{0D108BD9-81ED-4DB2-BD59-A6C34878D82A}">
                        <a16:rowId xmlns:a16="http://schemas.microsoft.com/office/drawing/2014/main" val="618015223"/>
                      </a:ext>
                    </a:extLst>
                  </a:tr>
                  <a:tr h="31573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GAP</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0-99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length</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2000 bit</a:t>
                          </a:r>
                        </a:p>
                      </a:txBody>
                      <a:tcPr anchor="ctr"/>
                    </a:tc>
                    <a:extLst>
                      <a:ext uri="{0D108BD9-81ED-4DB2-BD59-A6C34878D82A}">
                        <a16:rowId xmlns:a16="http://schemas.microsoft.com/office/drawing/2014/main" val="1482520912"/>
                      </a:ext>
                    </a:extLst>
                  </a:tr>
                </a:tbl>
              </a:graphicData>
            </a:graphic>
          </p:graphicFrame>
        </mc:Choice>
        <mc:Fallback xmlns="">
          <p:graphicFrame>
            <p:nvGraphicFramePr>
              <p:cNvPr id="196" name="表 45">
                <a:extLst>
                  <a:ext uri="{FF2B5EF4-FFF2-40B4-BE49-F238E27FC236}">
                    <a16:creationId xmlns:a16="http://schemas.microsoft.com/office/drawing/2014/main" id="{83E665CE-0C9F-F9CA-B9AC-9C17C083F92F}"/>
                  </a:ext>
                </a:extLst>
              </p:cNvPr>
              <p:cNvGraphicFramePr>
                <a:graphicFrameLocks noGrp="1"/>
              </p:cNvGraphicFramePr>
              <p:nvPr>
                <p:extLst>
                  <p:ext uri="{D42A27DB-BD31-4B8C-83A1-F6EECF244321}">
                    <p14:modId xmlns:p14="http://schemas.microsoft.com/office/powerpoint/2010/main" val="2024116981"/>
                  </p:ext>
                </p:extLst>
              </p:nvPr>
            </p:nvGraphicFramePr>
            <p:xfrm>
              <a:off x="1136118" y="3429000"/>
              <a:ext cx="7180298" cy="2860171"/>
            </p:xfrm>
            <a:graphic>
              <a:graphicData uri="http://schemas.openxmlformats.org/drawingml/2006/table">
                <a:tbl>
                  <a:tblPr firstRow="1" bandRow="1">
                    <a:tableStyleId>{69CF1AB2-1976-4502-BF36-3FF5EA218861}</a:tableStyleId>
                  </a:tblPr>
                  <a:tblGrid>
                    <a:gridCol w="1995722">
                      <a:extLst>
                        <a:ext uri="{9D8B030D-6E8A-4147-A177-3AD203B41FA5}">
                          <a16:colId xmlns:a16="http://schemas.microsoft.com/office/drawing/2014/main" val="206193490"/>
                        </a:ext>
                      </a:extLst>
                    </a:gridCol>
                    <a:gridCol w="1152128">
                      <a:extLst>
                        <a:ext uri="{9D8B030D-6E8A-4147-A177-3AD203B41FA5}">
                          <a16:colId xmlns:a16="http://schemas.microsoft.com/office/drawing/2014/main" val="677590163"/>
                        </a:ext>
                      </a:extLst>
                    </a:gridCol>
                    <a:gridCol w="2880320">
                      <a:extLst>
                        <a:ext uri="{9D8B030D-6E8A-4147-A177-3AD203B41FA5}">
                          <a16:colId xmlns:a16="http://schemas.microsoft.com/office/drawing/2014/main" val="1742335968"/>
                        </a:ext>
                      </a:extLst>
                    </a:gridCol>
                    <a:gridCol w="1152128">
                      <a:extLst>
                        <a:ext uri="{9D8B030D-6E8A-4147-A177-3AD203B41FA5}">
                          <a16:colId xmlns:a16="http://schemas.microsoft.com/office/drawing/2014/main" val="300613627"/>
                        </a:ext>
                      </a:extLst>
                    </a:gridCol>
                  </a:tblGrid>
                  <a:tr h="297291">
                    <a:tc>
                      <a:txBody>
                        <a:bodyPr/>
                        <a:lstStyle/>
                        <a:p>
                          <a:endParaRPr lang="ja-JP"/>
                        </a:p>
                      </a:txBody>
                      <a:tcPr anchor="ctr">
                        <a:blipFill>
                          <a:blip r:embed="rId3"/>
                          <a:stretch>
                            <a:fillRect l="-637" t="-4348" r="-261783" b="-891304"/>
                          </a:stretch>
                        </a:blipFill>
                      </a:tcPr>
                    </a:tc>
                    <a:tc>
                      <a:txBody>
                        <a:bodyPr/>
                        <a:lstStyle/>
                        <a:p>
                          <a:pPr algn="ctr"/>
                          <a:r>
                            <a:rPr kumimoji="1" lang="en-US" altLang="ja-JP" sz="1200" b="0" dirty="0">
                              <a:latin typeface="Times New Roman" panose="02020603050405020304" pitchFamily="18" charset="0"/>
                              <a:cs typeface="Times New Roman" panose="02020603050405020304" pitchFamily="18" charset="0"/>
                            </a:rPr>
                            <a:t>4</a:t>
                          </a:r>
                          <a:r>
                            <a:rPr kumimoji="1" lang="ja-JP" altLang="en-US" sz="1200" b="0" dirty="0">
                              <a:latin typeface="Times New Roman" panose="02020603050405020304" pitchFamily="18" charset="0"/>
                              <a:cs typeface="Times New Roman" panose="02020603050405020304" pitchFamily="18" charset="0"/>
                            </a:rPr>
                            <a:t> </a:t>
                          </a:r>
                          <a:r>
                            <a:rPr kumimoji="1" lang="en-US" altLang="ja-JP" sz="1200" b="0" dirty="0" err="1">
                              <a:latin typeface="Times New Roman" panose="02020603050405020304" pitchFamily="18" charset="0"/>
                              <a:cs typeface="Times New Roman" panose="02020603050405020304" pitchFamily="18" charset="0"/>
                            </a:rPr>
                            <a:t>ms</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0" dirty="0">
                              <a:latin typeface="Times New Roman" panose="02020603050405020304" pitchFamily="18" charset="0"/>
                              <a:cs typeface="Times New Roman" panose="02020603050405020304" pitchFamily="18" charset="0"/>
                            </a:rPr>
                            <a:t>Modulation scheme</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IR-UWB OOK</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287619499"/>
                      </a:ext>
                    </a:extLst>
                  </a:tr>
                  <a:tr h="297291">
                    <a:tc>
                      <a:txBody>
                        <a:bodyPr/>
                        <a:lstStyle/>
                        <a:p>
                          <a:endParaRPr lang="ja-JP"/>
                        </a:p>
                      </a:txBody>
                      <a:tcPr anchor="ctr">
                        <a:blipFill>
                          <a:blip r:embed="rId3"/>
                          <a:stretch>
                            <a:fillRect l="-637" t="-100000" r="-261783" b="-754167"/>
                          </a:stretch>
                        </a:blipFill>
                      </a:tcPr>
                    </a:tc>
                    <a:tc>
                      <a:txBody>
                        <a:bodyPr/>
                        <a:lstStyle/>
                        <a:p>
                          <a:pPr algn="ctr"/>
                          <a:r>
                            <a:rPr kumimoji="1" lang="en-US" altLang="ja-JP" sz="1200" dirty="0">
                              <a:latin typeface="Times New Roman" panose="02020603050405020304" pitchFamily="18" charset="0"/>
                              <a:cs typeface="Times New Roman" panose="02020603050405020304" pitchFamily="18" charset="0"/>
                            </a:rPr>
                            <a:t>40</a:t>
                          </a:r>
                          <a:r>
                            <a:rPr kumimoji="1" lang="ja-JP" altLang="en-US" sz="1200" dirty="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µs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Number of BANs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2, 3</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34852501"/>
                      </a:ext>
                    </a:extLst>
                  </a:tr>
                  <a:tr h="297291">
                    <a:tc>
                      <a:txBody>
                        <a:bodyPr/>
                        <a:lstStyle/>
                        <a:p>
                          <a:pPr algn="ctr"/>
                          <a:r>
                            <a:rPr kumimoji="1" lang="en-US" altLang="ja-JP" sz="1200" dirty="0">
                              <a:latin typeface="Times New Roman" panose="02020603050405020304" pitchFamily="18" charset="0"/>
                              <a:cs typeface="Times New Roman" panose="02020603050405020304" pitchFamily="18" charset="0"/>
                            </a:rPr>
                            <a:t>Number of super frames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500</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Number of nodes in each BAN</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4</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67435287"/>
                      </a:ext>
                    </a:extLst>
                  </a:tr>
                  <a:tr h="274320">
                    <a:tc>
                      <a:txBody>
                        <a:bodyPr/>
                        <a:lstStyle/>
                        <a:p>
                          <a:pPr algn="ctr"/>
                          <a:r>
                            <a:rPr kumimoji="1" lang="en-US" altLang="ja-JP" sz="1200" dirty="0">
                              <a:latin typeface="Times New Roman" panose="02020603050405020304" pitchFamily="18" charset="0"/>
                              <a:cs typeface="Times New Roman" panose="02020603050405020304" pitchFamily="18" charset="0"/>
                            </a:rPr>
                            <a:t>Number of timeslots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100</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Max number of retransmissions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 </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4697403"/>
                      </a:ext>
                    </a:extLst>
                  </a:tr>
                  <a:tr h="305417">
                    <a:tc>
                      <a:txBody>
                        <a:bodyPr/>
                        <a:lstStyle/>
                        <a:p>
                          <a:pPr algn="ctr"/>
                          <a:r>
                            <a:rPr kumimoji="1" lang="en-US" altLang="ja-JP" sz="1200" dirty="0">
                              <a:latin typeface="Times New Roman" panose="02020603050405020304" pitchFamily="18" charset="0"/>
                              <a:cs typeface="Times New Roman" panose="02020603050405020304" pitchFamily="18" charset="0"/>
                            </a:rPr>
                            <a:t>Network</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management</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ARQ protocol</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Stop-and-Wait</a:t>
                          </a:r>
                        </a:p>
                      </a:txBody>
                      <a:tcPr anchor="ctr"/>
                    </a:tc>
                    <a:extLst>
                      <a:ext uri="{0D108BD9-81ED-4DB2-BD59-A6C34878D82A}">
                        <a16:rowId xmlns:a16="http://schemas.microsoft.com/office/drawing/2014/main" val="1366087342"/>
                      </a:ext>
                    </a:extLst>
                  </a:tr>
                  <a:tr h="369445">
                    <a:tc>
                      <a:txBody>
                        <a:bodyPr/>
                        <a:lstStyle/>
                        <a:p>
                          <a:pPr algn="ctr"/>
                          <a:r>
                            <a:rPr lang="en-US" altLang="ja-JP" sz="1200" dirty="0">
                              <a:latin typeface="Times New Roman"/>
                            </a:rPr>
                            <a:t>Contention free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60 timeslot</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Max waiting timeslot</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 (CAP)</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10</a:t>
                          </a:r>
                        </a:p>
                      </a:txBody>
                      <a:tcPr anchor="ctr"/>
                    </a:tc>
                    <a:extLst>
                      <a:ext uri="{0D108BD9-81ED-4DB2-BD59-A6C34878D82A}">
                        <a16:rowId xmlns:a16="http://schemas.microsoft.com/office/drawing/2014/main" val="1845667842"/>
                      </a:ext>
                    </a:extLst>
                  </a:tr>
                  <a:tr h="351692">
                    <a:tc>
                      <a:txBody>
                        <a:bodyPr/>
                        <a:lstStyle/>
                        <a:p>
                          <a:pPr algn="ctr"/>
                          <a:r>
                            <a:rPr lang="en-US" altLang="ja-JP" sz="1200" dirty="0">
                              <a:latin typeface="Times New Roman"/>
                            </a:rPr>
                            <a:t>Contention  access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30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generation distribution</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Poisson</a:t>
                          </a:r>
                        </a:p>
                      </a:txBody>
                      <a:tcPr anchor="ctr"/>
                    </a:tc>
                    <a:extLst>
                      <a:ext uri="{0D108BD9-81ED-4DB2-BD59-A6C34878D82A}">
                        <a16:rowId xmlns:a16="http://schemas.microsoft.com/office/drawing/2014/main" val="1374487721"/>
                      </a:ext>
                    </a:extLst>
                  </a:tr>
                  <a:tr h="35169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Inactive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Data rate</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50 Mbps</a:t>
                          </a:r>
                        </a:p>
                      </a:txBody>
                      <a:tcPr anchor="ctr"/>
                    </a:tc>
                    <a:extLst>
                      <a:ext uri="{0D108BD9-81ED-4DB2-BD59-A6C34878D82A}">
                        <a16:rowId xmlns:a16="http://schemas.microsoft.com/office/drawing/2014/main" val="618015223"/>
                      </a:ext>
                    </a:extLst>
                  </a:tr>
                  <a:tr h="31573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GAP</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0-99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length</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2000 bit</a:t>
                          </a:r>
                        </a:p>
                      </a:txBody>
                      <a:tcPr anchor="ctr"/>
                    </a:tc>
                    <a:extLst>
                      <a:ext uri="{0D108BD9-81ED-4DB2-BD59-A6C34878D82A}">
                        <a16:rowId xmlns:a16="http://schemas.microsoft.com/office/drawing/2014/main" val="1482520912"/>
                      </a:ext>
                    </a:extLst>
                  </a:tr>
                </a:tbl>
              </a:graphicData>
            </a:graphic>
          </p:graphicFrame>
        </mc:Fallback>
      </mc:AlternateContent>
    </p:spTree>
    <p:extLst>
      <p:ext uri="{BB962C8B-B14F-4D97-AF65-F5344CB8AC3E}">
        <p14:creationId xmlns:p14="http://schemas.microsoft.com/office/powerpoint/2010/main" val="2817826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86CA7C-D604-F03D-59FF-195BCFEF010A}"/>
              </a:ext>
            </a:extLst>
          </p:cNvPr>
          <p:cNvSpPr>
            <a:spLocks noGrp="1"/>
          </p:cNvSpPr>
          <p:nvPr>
            <p:ph type="title"/>
          </p:nvPr>
        </p:nvSpPr>
        <p:spPr/>
        <p:txBody>
          <a:bodyPr/>
          <a:lstStyle/>
          <a:p>
            <a:r>
              <a:rPr lang="en-US" altLang="ja-JP" dirty="0"/>
              <a:t>Evaluation r</a:t>
            </a:r>
            <a:r>
              <a:rPr kumimoji="1" lang="en-US" altLang="ja-JP" dirty="0"/>
              <a:t>e</a:t>
            </a:r>
            <a:r>
              <a:rPr lang="en-US" altLang="ja-JP" dirty="0"/>
              <a:t>sults in CFP</a:t>
            </a:r>
            <a:br>
              <a:rPr lang="en-US" altLang="ja-JP" dirty="0"/>
            </a:br>
            <a:r>
              <a:rPr lang="en-US" altLang="ja-JP" dirty="0"/>
              <a:t>for managed synchronous </a:t>
            </a:r>
            <a:r>
              <a:rPr lang="en-US" altLang="ja-JP" dirty="0" err="1"/>
              <a:t>superframe</a:t>
            </a:r>
            <a:endParaRPr kumimoji="1" lang="ja-JP" altLang="en-US"/>
          </a:p>
        </p:txBody>
      </p:sp>
      <p:sp>
        <p:nvSpPr>
          <p:cNvPr id="4" name="スライド番号プレースホルダー 3">
            <a:extLst>
              <a:ext uri="{FF2B5EF4-FFF2-40B4-BE49-F238E27FC236}">
                <a16:creationId xmlns:a16="http://schemas.microsoft.com/office/drawing/2014/main" id="{88BFBFA6-CA3C-627F-B7CE-84563690E568}"/>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p:pic>
        <p:nvPicPr>
          <p:cNvPr id="3" name="図 2">
            <a:extLst>
              <a:ext uri="{FF2B5EF4-FFF2-40B4-BE49-F238E27FC236}">
                <a16:creationId xmlns:a16="http://schemas.microsoft.com/office/drawing/2014/main" id="{988CAC4C-BCD2-DAB2-89D6-D1D267A84A1B}"/>
              </a:ext>
            </a:extLst>
          </p:cNvPr>
          <p:cNvPicPr>
            <a:picLocks noChangeAspect="1"/>
          </p:cNvPicPr>
          <p:nvPr/>
        </p:nvPicPr>
        <p:blipFill rotWithShape="1">
          <a:blip r:embed="rId2"/>
          <a:srcRect l="452" t="12741" r="4386" b="12007"/>
          <a:stretch/>
        </p:blipFill>
        <p:spPr>
          <a:xfrm>
            <a:off x="2271033" y="1810643"/>
            <a:ext cx="4466730" cy="2304256"/>
          </a:xfrm>
          <a:prstGeom prst="rect">
            <a:avLst/>
          </a:prstGeom>
        </p:spPr>
      </p:pic>
      <p:pic>
        <p:nvPicPr>
          <p:cNvPr id="6" name="図 5">
            <a:extLst>
              <a:ext uri="{FF2B5EF4-FFF2-40B4-BE49-F238E27FC236}">
                <a16:creationId xmlns:a16="http://schemas.microsoft.com/office/drawing/2014/main" id="{4B9C8CC0-568A-5FB9-9279-DB33CCF2F184}"/>
              </a:ext>
            </a:extLst>
          </p:cNvPr>
          <p:cNvPicPr>
            <a:picLocks noChangeAspect="1"/>
          </p:cNvPicPr>
          <p:nvPr/>
        </p:nvPicPr>
        <p:blipFill rotWithShape="1">
          <a:blip r:embed="rId3"/>
          <a:srcRect l="2288" t="8149" r="4210" b="12387"/>
          <a:stretch/>
        </p:blipFill>
        <p:spPr>
          <a:xfrm>
            <a:off x="2343492" y="4062619"/>
            <a:ext cx="4533216" cy="2412794"/>
          </a:xfrm>
          <a:prstGeom prst="rect">
            <a:avLst/>
          </a:prstGeom>
        </p:spPr>
      </p:pic>
    </p:spTree>
    <p:extLst>
      <p:ext uri="{BB962C8B-B14F-4D97-AF65-F5344CB8AC3E}">
        <p14:creationId xmlns:p14="http://schemas.microsoft.com/office/powerpoint/2010/main" val="2984295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15B7AD-FAB2-64CE-B9A5-A2785E5782D9}"/>
              </a:ext>
            </a:extLst>
          </p:cNvPr>
          <p:cNvSpPr>
            <a:spLocks noGrp="1"/>
          </p:cNvSpPr>
          <p:nvPr>
            <p:ph type="title"/>
          </p:nvPr>
        </p:nvSpPr>
        <p:spPr/>
        <p:txBody>
          <a:bodyPr/>
          <a:lstStyle/>
          <a:p>
            <a:r>
              <a:rPr lang="en-US" altLang="ja-JP" dirty="0"/>
              <a:t>Evaluation r</a:t>
            </a:r>
            <a:r>
              <a:rPr kumimoji="1" lang="en-US" altLang="ja-JP" dirty="0"/>
              <a:t>e</a:t>
            </a:r>
            <a:r>
              <a:rPr lang="en-US" altLang="ja-JP" dirty="0"/>
              <a:t>sults in CFP</a:t>
            </a:r>
            <a:br>
              <a:rPr lang="en-US" altLang="ja-JP" dirty="0"/>
            </a:br>
            <a:r>
              <a:rPr lang="en-US" altLang="ja-JP" dirty="0"/>
              <a:t>for managed synchronous </a:t>
            </a:r>
            <a:r>
              <a:rPr lang="en-US" altLang="ja-JP" dirty="0" err="1"/>
              <a:t>superframe</a:t>
            </a:r>
            <a:endParaRPr kumimoji="1" lang="ja-JP" altLang="en-US"/>
          </a:p>
        </p:txBody>
      </p:sp>
      <p:sp>
        <p:nvSpPr>
          <p:cNvPr id="4" name="スライド番号プレースホルダー 3">
            <a:extLst>
              <a:ext uri="{FF2B5EF4-FFF2-40B4-BE49-F238E27FC236}">
                <a16:creationId xmlns:a16="http://schemas.microsoft.com/office/drawing/2014/main" id="{33E5CFF5-7520-A548-4388-E59275DFAC08}"/>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9</a:t>
            </a:fld>
            <a:endParaRPr lang="en-US" altLang="ja-JP"/>
          </a:p>
        </p:txBody>
      </p:sp>
      <p:pic>
        <p:nvPicPr>
          <p:cNvPr id="6" name="図 5">
            <a:extLst>
              <a:ext uri="{FF2B5EF4-FFF2-40B4-BE49-F238E27FC236}">
                <a16:creationId xmlns:a16="http://schemas.microsoft.com/office/drawing/2014/main" id="{9749DC98-8BC6-1584-6B5C-7227C9358964}"/>
              </a:ext>
            </a:extLst>
          </p:cNvPr>
          <p:cNvPicPr>
            <a:picLocks noChangeAspect="1"/>
          </p:cNvPicPr>
          <p:nvPr/>
        </p:nvPicPr>
        <p:blipFill rotWithShape="1">
          <a:blip r:embed="rId2"/>
          <a:srcRect l="2249" t="5865" r="4118" b="16195"/>
          <a:stretch/>
        </p:blipFill>
        <p:spPr>
          <a:xfrm>
            <a:off x="2294667" y="1869758"/>
            <a:ext cx="4630864" cy="2202717"/>
          </a:xfrm>
          <a:prstGeom prst="rect">
            <a:avLst/>
          </a:prstGeom>
        </p:spPr>
      </p:pic>
      <p:pic>
        <p:nvPicPr>
          <p:cNvPr id="7" name="図 6">
            <a:extLst>
              <a:ext uri="{FF2B5EF4-FFF2-40B4-BE49-F238E27FC236}">
                <a16:creationId xmlns:a16="http://schemas.microsoft.com/office/drawing/2014/main" id="{A96A0193-E47B-7136-47C3-9012C6A09245}"/>
              </a:ext>
            </a:extLst>
          </p:cNvPr>
          <p:cNvPicPr>
            <a:picLocks noChangeAspect="1"/>
          </p:cNvPicPr>
          <p:nvPr/>
        </p:nvPicPr>
        <p:blipFill rotWithShape="1">
          <a:blip r:embed="rId3"/>
          <a:srcRect l="1496" t="1314" r="3703" b="19157"/>
          <a:stretch/>
        </p:blipFill>
        <p:spPr>
          <a:xfrm>
            <a:off x="2219846" y="4189634"/>
            <a:ext cx="4780507" cy="2277260"/>
          </a:xfrm>
          <a:prstGeom prst="rect">
            <a:avLst/>
          </a:prstGeom>
        </p:spPr>
      </p:pic>
    </p:spTree>
    <p:extLst>
      <p:ext uri="{BB962C8B-B14F-4D97-AF65-F5344CB8AC3E}">
        <p14:creationId xmlns:p14="http://schemas.microsoft.com/office/powerpoint/2010/main" val="3343400417"/>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2090</TotalTime>
  <Words>851</Words>
  <Application>Microsoft Macintosh PowerPoint</Application>
  <PresentationFormat>画面に合わせる (4:3)</PresentationFormat>
  <Paragraphs>90</Paragraphs>
  <Slides>10</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ＭＳ Ｐゴシック</vt:lpstr>
      <vt:lpstr>Arial</vt:lpstr>
      <vt:lpstr>Calibri</vt:lpstr>
      <vt:lpstr>Cambria Math</vt:lpstr>
      <vt:lpstr>Times New Roman</vt:lpstr>
      <vt:lpstr>Office テーマ</vt:lpstr>
      <vt:lpstr>PowerPoint プレゼンテーション</vt:lpstr>
      <vt:lpstr>Simulation Results for Nagoya I. T. and YRP-IAI MAC Proposal Based on TG6ma Channel Model</vt:lpstr>
      <vt:lpstr>Introduction</vt:lpstr>
      <vt:lpstr>Proposal of managed synchronous superframe</vt:lpstr>
      <vt:lpstr>Antenna pattern</vt:lpstr>
      <vt:lpstr>MAC evaluation simulation setup</vt:lpstr>
      <vt:lpstr>MAC simulation parameters</vt:lpstr>
      <vt:lpstr>Evaluation results in CFP for managed synchronous superframe</vt:lpstr>
      <vt:lpstr>Evaluation results in CFP for managed synchronous superframe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cp:lastModifiedBy>
  <cp:revision>374</cp:revision>
  <cp:lastPrinted>1998-02-10T13:28:06Z</cp:lastPrinted>
  <dcterms:created xsi:type="dcterms:W3CDTF">2022-07-12T12:04:50Z</dcterms:created>
  <dcterms:modified xsi:type="dcterms:W3CDTF">2024-01-16T12:57:06Z</dcterms:modified>
</cp:coreProperties>
</file>