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handoutMasterIdLst>
    <p:handoutMasterId r:id="rId13"/>
  </p:handoutMasterIdLst>
  <p:sldIdLst>
    <p:sldId id="260" r:id="rId2"/>
    <p:sldId id="258" r:id="rId3"/>
    <p:sldId id="280" r:id="rId4"/>
    <p:sldId id="279" r:id="rId5"/>
    <p:sldId id="288" r:id="rId6"/>
    <p:sldId id="287" r:id="rId7"/>
    <p:sldId id="273" r:id="rId8"/>
    <p:sldId id="281" r:id="rId9"/>
    <p:sldId id="282" r:id="rId10"/>
    <p:sldId id="26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61"/>
    <p:restoredTop sz="96327"/>
  </p:normalViewPr>
  <p:slideViewPr>
    <p:cSldViewPr>
      <p:cViewPr varScale="1">
        <p:scale>
          <a:sx n="168" d="100"/>
          <a:sy n="168" d="100"/>
        </p:scale>
        <p:origin x="1176" y="17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637AD1A-D362-AE7F-51D6-68F343BA6D27}"/>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3075" name="Rectangle 3">
            <a:extLst>
              <a:ext uri="{FF2B5EF4-FFF2-40B4-BE49-F238E27FC236}">
                <a16:creationId xmlns:a16="http://schemas.microsoft.com/office/drawing/2014/main" id="{7965E5F0-C98D-CAF3-F4EC-7764679534B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3076" name="Rectangle 4">
            <a:extLst>
              <a:ext uri="{FF2B5EF4-FFF2-40B4-BE49-F238E27FC236}">
                <a16:creationId xmlns:a16="http://schemas.microsoft.com/office/drawing/2014/main" id="{AF166FDF-B105-13BD-E9D3-DB8E5BB4899B}"/>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ＭＳ Ｐゴシック" panose="020B0600070205080204" pitchFamily="34" charset="-128"/>
              </a:defRPr>
            </a:lvl1pPr>
          </a:lstStyle>
          <a:p>
            <a:r>
              <a:rPr lang="en-US" altLang="ja-JP"/>
              <a:t>&lt;author&gt;, &lt;company&gt;</a:t>
            </a:r>
          </a:p>
        </p:txBody>
      </p:sp>
      <p:sp>
        <p:nvSpPr>
          <p:cNvPr id="3077" name="Rectangle 5">
            <a:extLst>
              <a:ext uri="{FF2B5EF4-FFF2-40B4-BE49-F238E27FC236}">
                <a16:creationId xmlns:a16="http://schemas.microsoft.com/office/drawing/2014/main" id="{7935CA8E-98FE-315D-05C1-C5964E618470}"/>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ＭＳ Ｐゴシック" panose="020B0600070205080204" pitchFamily="34" charset="-128"/>
              </a:defRPr>
            </a:lvl1pPr>
          </a:lstStyle>
          <a:p>
            <a:r>
              <a:rPr lang="en-US" altLang="ja-JP"/>
              <a:t>Page </a:t>
            </a:r>
            <a:fld id="{56AB6426-B4A6-244D-890C-9BE3EEBEA320}" type="slidenum">
              <a:rPr lang="en-US" altLang="ja-JP"/>
              <a:pPr/>
              <a:t>‹#›</a:t>
            </a:fld>
            <a:endParaRPr lang="en-US" altLang="ja-JP"/>
          </a:p>
        </p:txBody>
      </p:sp>
      <p:sp>
        <p:nvSpPr>
          <p:cNvPr id="3078" name="Line 6">
            <a:extLst>
              <a:ext uri="{FF2B5EF4-FFF2-40B4-BE49-F238E27FC236}">
                <a16:creationId xmlns:a16="http://schemas.microsoft.com/office/drawing/2014/main" id="{A3CBA14C-F199-E53A-7782-84F4FA0786B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79" name="Rectangle 7">
            <a:extLst>
              <a:ext uri="{FF2B5EF4-FFF2-40B4-BE49-F238E27FC236}">
                <a16:creationId xmlns:a16="http://schemas.microsoft.com/office/drawing/2014/main" id="{B35390C0-A8D6-226F-05C7-98B3DE54072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ja-JP" sz="1200">
                <a:ea typeface="ＭＳ Ｐゴシック" panose="020B0600070205080204" pitchFamily="34" charset="-128"/>
              </a:rPr>
              <a:t>Submission</a:t>
            </a:r>
          </a:p>
        </p:txBody>
      </p:sp>
      <p:sp>
        <p:nvSpPr>
          <p:cNvPr id="3080" name="Line 8">
            <a:extLst>
              <a:ext uri="{FF2B5EF4-FFF2-40B4-BE49-F238E27FC236}">
                <a16:creationId xmlns:a16="http://schemas.microsoft.com/office/drawing/2014/main" id="{E32BB555-3A33-82A4-0C80-B0509EBE4E9E}"/>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7245F660-F1C0-AB1D-A518-F371EAA90584}"/>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ＭＳ Ｐゴシック" panose="020B0600070205080204" pitchFamily="34" charset="-128"/>
              </a:defRPr>
            </a:lvl1pPr>
          </a:lstStyle>
          <a:p>
            <a:r>
              <a:rPr lang="en-US" altLang="ja-JP"/>
              <a:t>doc.: IEEE 802.15-&lt;doc#&gt;</a:t>
            </a:r>
          </a:p>
        </p:txBody>
      </p:sp>
      <p:sp>
        <p:nvSpPr>
          <p:cNvPr id="2051" name="Rectangle 3">
            <a:extLst>
              <a:ext uri="{FF2B5EF4-FFF2-40B4-BE49-F238E27FC236}">
                <a16:creationId xmlns:a16="http://schemas.microsoft.com/office/drawing/2014/main" id="{E5B090D5-9843-02DC-A738-31C685D4924A}"/>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ＭＳ Ｐゴシック" panose="020B0600070205080204" pitchFamily="34" charset="-128"/>
              </a:defRPr>
            </a:lvl1pPr>
          </a:lstStyle>
          <a:p>
            <a:r>
              <a:rPr lang="en-US" altLang="ja-JP"/>
              <a:t>&lt;month year&gt;</a:t>
            </a:r>
          </a:p>
        </p:txBody>
      </p:sp>
      <p:sp>
        <p:nvSpPr>
          <p:cNvPr id="2052" name="Rectangle 4">
            <a:extLst>
              <a:ext uri="{FF2B5EF4-FFF2-40B4-BE49-F238E27FC236}">
                <a16:creationId xmlns:a16="http://schemas.microsoft.com/office/drawing/2014/main" id="{7326A941-8EC4-72A6-262A-5EC61D2A40CF}"/>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AA0B97B6-66BC-6D45-972A-5C432E23E96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2054" name="Rectangle 6">
            <a:extLst>
              <a:ext uri="{FF2B5EF4-FFF2-40B4-BE49-F238E27FC236}">
                <a16:creationId xmlns:a16="http://schemas.microsoft.com/office/drawing/2014/main" id="{310DB24B-0A59-D8D1-0731-A838287ECE9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ＭＳ Ｐゴシック" panose="020B0600070205080204" pitchFamily="34" charset="-128"/>
              </a:defRPr>
            </a:lvl5pPr>
          </a:lstStyle>
          <a:p>
            <a:pPr lvl="4"/>
            <a:r>
              <a:rPr lang="en-US" altLang="ja-JP"/>
              <a:t>&lt;author&gt;, &lt;company&gt;</a:t>
            </a:r>
          </a:p>
        </p:txBody>
      </p:sp>
      <p:sp>
        <p:nvSpPr>
          <p:cNvPr id="2055" name="Rectangle 7">
            <a:extLst>
              <a:ext uri="{FF2B5EF4-FFF2-40B4-BE49-F238E27FC236}">
                <a16:creationId xmlns:a16="http://schemas.microsoft.com/office/drawing/2014/main" id="{70D3CF44-B1D2-7782-3EED-8A6BB50A1D7D}"/>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ＭＳ Ｐゴシック" panose="020B0600070205080204" pitchFamily="34" charset="-128"/>
              </a:defRPr>
            </a:lvl1pPr>
          </a:lstStyle>
          <a:p>
            <a:r>
              <a:rPr lang="en-US" altLang="ja-JP"/>
              <a:t>Page </a:t>
            </a:r>
            <a:fld id="{34C5E9A7-37E8-E54F-923F-E7373E592FEF}" type="slidenum">
              <a:rPr lang="en-US" altLang="ja-JP"/>
              <a:pPr/>
              <a:t>‹#›</a:t>
            </a:fld>
            <a:endParaRPr lang="en-US" altLang="ja-JP"/>
          </a:p>
        </p:txBody>
      </p:sp>
      <p:sp>
        <p:nvSpPr>
          <p:cNvPr id="2056" name="Rectangle 8">
            <a:extLst>
              <a:ext uri="{FF2B5EF4-FFF2-40B4-BE49-F238E27FC236}">
                <a16:creationId xmlns:a16="http://schemas.microsoft.com/office/drawing/2014/main" id="{6BD7FA78-2D4F-BCCB-00A5-64630049632B}"/>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a:ea typeface="ＭＳ Ｐゴシック" panose="020B0600070205080204" pitchFamily="34" charset="-128"/>
              </a:rPr>
              <a:t>Submission</a:t>
            </a:r>
          </a:p>
        </p:txBody>
      </p:sp>
      <p:sp>
        <p:nvSpPr>
          <p:cNvPr id="2057" name="Line 9">
            <a:extLst>
              <a:ext uri="{FF2B5EF4-FFF2-40B4-BE49-F238E27FC236}">
                <a16:creationId xmlns:a16="http://schemas.microsoft.com/office/drawing/2014/main" id="{C02E400F-6830-7506-641C-4410A098375F}"/>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058" name="Line 10">
            <a:extLst>
              <a:ext uri="{FF2B5EF4-FFF2-40B4-BE49-F238E27FC236}">
                <a16:creationId xmlns:a16="http://schemas.microsoft.com/office/drawing/2014/main" id="{BD99A87B-EE58-CC70-AED9-5E983458B869}"/>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2E15EB-24A1-7BD9-8007-97C0F1B4033D}"/>
              </a:ext>
            </a:extLst>
          </p:cNvPr>
          <p:cNvSpPr>
            <a:spLocks noGrp="1"/>
          </p:cNvSpPr>
          <p:nvPr>
            <p:ph type="ctrTitle"/>
          </p:nvPr>
        </p:nvSpPr>
        <p:spPr>
          <a:xfrm>
            <a:off x="1143000" y="1122363"/>
            <a:ext cx="6858000" cy="2387600"/>
          </a:xfrm>
        </p:spPr>
        <p:txBody>
          <a:bodyPr anchor="b"/>
          <a:lstStyle>
            <a:lvl1pPr algn="ctr">
              <a:defRPr sz="6000"/>
            </a:lvl1pPr>
          </a:lstStyle>
          <a:p>
            <a:r>
              <a:rPr lang="ja-JP" altLang="en-US"/>
              <a:t>マスター タイトルの書式設定</a:t>
            </a:r>
          </a:p>
        </p:txBody>
      </p:sp>
      <p:sp>
        <p:nvSpPr>
          <p:cNvPr id="3" name="字幕 2">
            <a:extLst>
              <a:ext uri="{FF2B5EF4-FFF2-40B4-BE49-F238E27FC236}">
                <a16:creationId xmlns:a16="http://schemas.microsoft.com/office/drawing/2014/main" id="{EAA1A8B4-24FB-3224-C94D-5B0DEAE74AEB}"/>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p>
        </p:txBody>
      </p:sp>
      <p:sp>
        <p:nvSpPr>
          <p:cNvPr id="9" name="スライド番号プレースホルダー 8">
            <a:extLst>
              <a:ext uri="{FF2B5EF4-FFF2-40B4-BE49-F238E27FC236}">
                <a16:creationId xmlns:a16="http://schemas.microsoft.com/office/drawing/2014/main" id="{9CBF8279-B6BC-CF35-5A50-7802A7E8C073}"/>
              </a:ext>
            </a:extLst>
          </p:cNvPr>
          <p:cNvSpPr>
            <a:spLocks noGrp="1"/>
          </p:cNvSpPr>
          <p:nvPr>
            <p:ph type="sldNum" sz="quarter" idx="12"/>
          </p:nvPr>
        </p:nvSpPr>
        <p:spPr/>
        <p:txBody>
          <a:bodyPr/>
          <a:lstStyle/>
          <a:p>
            <a:r>
              <a:rPr lang="en-US" altLang="ja-JP"/>
              <a:t>Slide </a:t>
            </a:r>
            <a:fld id="{6B095015-3EB9-FD42-94F8-66C40C8C26E8}" type="slidenum">
              <a:rPr lang="en-US" altLang="ja-JP" smtClean="0"/>
              <a:pPr/>
              <a:t>‹#›</a:t>
            </a:fld>
            <a:endParaRPr lang="en-US" altLang="ja-JP"/>
          </a:p>
        </p:txBody>
      </p:sp>
    </p:spTree>
    <p:extLst>
      <p:ext uri="{BB962C8B-B14F-4D97-AF65-F5344CB8AC3E}">
        <p14:creationId xmlns:p14="http://schemas.microsoft.com/office/powerpoint/2010/main" val="3062927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DECF9ED-6548-B397-C872-E69AE1FF7F8A}"/>
              </a:ext>
            </a:extLst>
          </p:cNvPr>
          <p:cNvSpPr>
            <a:spLocks noGrp="1"/>
          </p:cNvSpPr>
          <p:nvPr>
            <p:ph type="title"/>
          </p:nvPr>
        </p:nvSpPr>
        <p:spPr/>
        <p:txBody>
          <a:bodyPr/>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374B930-ECD3-951D-E35C-0236D7A04A3E}"/>
              </a:ext>
            </a:extLst>
          </p:cNvPr>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C87B98A3-B1B0-49D4-F1A1-607AEC10AD8B}"/>
              </a:ext>
            </a:extLst>
          </p:cNvPr>
          <p:cNvSpPr>
            <a:spLocks noGrp="1"/>
          </p:cNvSpPr>
          <p:nvPr>
            <p:ph type="sldNum" sz="quarter" idx="12"/>
          </p:nvPr>
        </p:nvSpPr>
        <p:spPr/>
        <p:txBody>
          <a:bodyPr/>
          <a:lstStyle>
            <a:lvl1pPr>
              <a:defRPr/>
            </a:lvl1pPr>
          </a:lstStyle>
          <a:p>
            <a:r>
              <a:rPr lang="en-US" altLang="ja-JP"/>
              <a:t>Slide </a:t>
            </a:r>
            <a:fld id="{626D58F8-19DC-9744-869B-90BE1FA23FFF}" type="slidenum">
              <a:rPr lang="en-US" altLang="ja-JP"/>
              <a:pPr/>
              <a:t>‹#›</a:t>
            </a:fld>
            <a:endParaRPr lang="en-US" altLang="ja-JP"/>
          </a:p>
        </p:txBody>
      </p:sp>
    </p:spTree>
    <p:extLst>
      <p:ext uri="{BB962C8B-B14F-4D97-AF65-F5344CB8AC3E}">
        <p14:creationId xmlns:p14="http://schemas.microsoft.com/office/powerpoint/2010/main" val="3119039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0046CAF8-8337-AFCD-EF46-CD2BB3FC5B7D}"/>
              </a:ext>
            </a:extLst>
          </p:cNvPr>
          <p:cNvSpPr>
            <a:spLocks noGrp="1"/>
          </p:cNvSpPr>
          <p:nvPr>
            <p:ph type="title" orient="vert"/>
          </p:nvPr>
        </p:nvSpPr>
        <p:spPr>
          <a:xfrm>
            <a:off x="6515100" y="685800"/>
            <a:ext cx="1943100" cy="5410200"/>
          </a:xfrm>
        </p:spPr>
        <p:txBody>
          <a:bodyPr vert="eaVert"/>
          <a:lstStyle/>
          <a:p>
            <a:r>
              <a:rPr lang="ja-JP" altLang="en-US"/>
              <a:t>マスター タイトルの書式設定</a:t>
            </a:r>
          </a:p>
        </p:txBody>
      </p:sp>
      <p:sp>
        <p:nvSpPr>
          <p:cNvPr id="3" name="縦書きテキスト プレースホルダー 2">
            <a:extLst>
              <a:ext uri="{FF2B5EF4-FFF2-40B4-BE49-F238E27FC236}">
                <a16:creationId xmlns:a16="http://schemas.microsoft.com/office/drawing/2014/main" id="{97E39B09-213B-FB91-286F-16FEB696E847}"/>
              </a:ext>
            </a:extLst>
          </p:cNvPr>
          <p:cNvSpPr>
            <a:spLocks noGrp="1"/>
          </p:cNvSpPr>
          <p:nvPr>
            <p:ph type="body" orient="vert" idx="1"/>
          </p:nvPr>
        </p:nvSpPr>
        <p:spPr>
          <a:xfrm>
            <a:off x="685800" y="685800"/>
            <a:ext cx="56769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28DBBA4E-38DB-48C7-DECF-A970F8B1F77C}"/>
              </a:ext>
            </a:extLst>
          </p:cNvPr>
          <p:cNvSpPr>
            <a:spLocks noGrp="1"/>
          </p:cNvSpPr>
          <p:nvPr>
            <p:ph type="sldNum" sz="quarter" idx="12"/>
          </p:nvPr>
        </p:nvSpPr>
        <p:spPr/>
        <p:txBody>
          <a:bodyPr/>
          <a:lstStyle>
            <a:lvl1pPr>
              <a:defRPr/>
            </a:lvl1pPr>
          </a:lstStyle>
          <a:p>
            <a:r>
              <a:rPr lang="en-US" altLang="ja-JP"/>
              <a:t>Slide </a:t>
            </a:r>
            <a:fld id="{6120C5D7-7E10-5F4C-8FE3-CE87BC945102}" type="slidenum">
              <a:rPr lang="en-US" altLang="ja-JP"/>
              <a:pPr/>
              <a:t>‹#›</a:t>
            </a:fld>
            <a:endParaRPr lang="en-US" altLang="ja-JP"/>
          </a:p>
        </p:txBody>
      </p:sp>
    </p:spTree>
    <p:extLst>
      <p:ext uri="{BB962C8B-B14F-4D97-AF65-F5344CB8AC3E}">
        <p14:creationId xmlns:p14="http://schemas.microsoft.com/office/powerpoint/2010/main" val="16204605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2DCEF14-0175-5588-24B4-A27120416AB8}"/>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7A0EE947-6269-F580-E3CB-75339F210265}"/>
              </a:ext>
            </a:extLst>
          </p:cNvPr>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スライド番号プレースホルダー 5">
            <a:extLst>
              <a:ext uri="{FF2B5EF4-FFF2-40B4-BE49-F238E27FC236}">
                <a16:creationId xmlns:a16="http://schemas.microsoft.com/office/drawing/2014/main" id="{98D2BD4B-4AE7-1C50-E00B-05311CE60858}"/>
              </a:ext>
            </a:extLst>
          </p:cNvPr>
          <p:cNvSpPr>
            <a:spLocks noGrp="1"/>
          </p:cNvSpPr>
          <p:nvPr>
            <p:ph type="sldNum" sz="quarter" idx="12"/>
          </p:nvPr>
        </p:nvSpPr>
        <p:spPr/>
        <p:txBody>
          <a:bodyPr/>
          <a:lstStyle>
            <a:lvl1pPr>
              <a:defRPr/>
            </a:lvl1pPr>
          </a:lstStyle>
          <a:p>
            <a:r>
              <a:rPr lang="en-US" altLang="ja-JP"/>
              <a:t>Slide </a:t>
            </a:r>
            <a:fld id="{1B8858A5-62B6-9F48-B9FB-F96DB222C215}" type="slidenum">
              <a:rPr lang="en-US" altLang="ja-JP"/>
              <a:pPr/>
              <a:t>‹#›</a:t>
            </a:fld>
            <a:endParaRPr lang="en-US" altLang="ja-JP"/>
          </a:p>
        </p:txBody>
      </p:sp>
    </p:spTree>
    <p:extLst>
      <p:ext uri="{BB962C8B-B14F-4D97-AF65-F5344CB8AC3E}">
        <p14:creationId xmlns:p14="http://schemas.microsoft.com/office/powerpoint/2010/main" val="3481888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940F56F-32C8-61C0-D64F-504296F9ABAB}"/>
              </a:ext>
            </a:extLst>
          </p:cNvPr>
          <p:cNvSpPr>
            <a:spLocks noGrp="1"/>
          </p:cNvSpPr>
          <p:nvPr>
            <p:ph type="title"/>
          </p:nvPr>
        </p:nvSpPr>
        <p:spPr>
          <a:xfrm>
            <a:off x="623888" y="1709738"/>
            <a:ext cx="7886700" cy="2852737"/>
          </a:xfrm>
        </p:spPr>
        <p:txBody>
          <a:bodyPr anchor="b"/>
          <a:lstStyle>
            <a:lvl1pPr>
              <a:defRPr sz="6000"/>
            </a:lvl1p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2E9DDCCC-A841-E1AF-133A-921960269F5D}"/>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ja-JP" altLang="en-US"/>
              <a:t>マスター テキストの書式設定</a:t>
            </a:r>
          </a:p>
        </p:txBody>
      </p:sp>
      <p:sp>
        <p:nvSpPr>
          <p:cNvPr id="6" name="スライド番号プレースホルダー 5">
            <a:extLst>
              <a:ext uri="{FF2B5EF4-FFF2-40B4-BE49-F238E27FC236}">
                <a16:creationId xmlns:a16="http://schemas.microsoft.com/office/drawing/2014/main" id="{858D4876-024B-876A-A410-CE01158F83B5}"/>
              </a:ext>
            </a:extLst>
          </p:cNvPr>
          <p:cNvSpPr>
            <a:spLocks noGrp="1"/>
          </p:cNvSpPr>
          <p:nvPr>
            <p:ph type="sldNum" sz="quarter" idx="12"/>
          </p:nvPr>
        </p:nvSpPr>
        <p:spPr/>
        <p:txBody>
          <a:bodyPr/>
          <a:lstStyle>
            <a:lvl1pPr>
              <a:defRPr/>
            </a:lvl1pPr>
          </a:lstStyle>
          <a:p>
            <a:r>
              <a:rPr lang="en-US" altLang="ja-JP"/>
              <a:t>Slide </a:t>
            </a:r>
            <a:fld id="{BF0AAA10-A752-6745-88A6-C3D97DFD8AD7}" type="slidenum">
              <a:rPr lang="en-US" altLang="ja-JP"/>
              <a:pPr/>
              <a:t>‹#›</a:t>
            </a:fld>
            <a:endParaRPr lang="en-US" altLang="ja-JP"/>
          </a:p>
        </p:txBody>
      </p:sp>
    </p:spTree>
    <p:extLst>
      <p:ext uri="{BB962C8B-B14F-4D97-AF65-F5344CB8AC3E}">
        <p14:creationId xmlns:p14="http://schemas.microsoft.com/office/powerpoint/2010/main" val="3055799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8096184-65D7-76E1-694D-C1853C35192C}"/>
              </a:ext>
            </a:extLst>
          </p:cNvPr>
          <p:cNvSpPr>
            <a:spLocks noGrp="1"/>
          </p:cNvSpPr>
          <p:nvPr>
            <p:ph type="title"/>
          </p:nvPr>
        </p:nvSpPr>
        <p:spPr/>
        <p:txBody>
          <a:body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FB2ED0EB-2BFC-F3AD-19B6-787337780343}"/>
              </a:ext>
            </a:extLst>
          </p:cNvPr>
          <p:cNvSpPr>
            <a:spLocks noGrp="1"/>
          </p:cNvSpPr>
          <p:nvPr>
            <p:ph sz="half" idx="1"/>
          </p:nvPr>
        </p:nvSpPr>
        <p:spPr>
          <a:xfrm>
            <a:off x="6858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a:extLst>
              <a:ext uri="{FF2B5EF4-FFF2-40B4-BE49-F238E27FC236}">
                <a16:creationId xmlns:a16="http://schemas.microsoft.com/office/drawing/2014/main" id="{78C4EEB4-3BA9-7F8D-17E3-2F32F113DD1A}"/>
              </a:ext>
            </a:extLst>
          </p:cNvPr>
          <p:cNvSpPr>
            <a:spLocks noGrp="1"/>
          </p:cNvSpPr>
          <p:nvPr>
            <p:ph sz="half" idx="2"/>
          </p:nvPr>
        </p:nvSpPr>
        <p:spPr>
          <a:xfrm>
            <a:off x="4648200" y="1981200"/>
            <a:ext cx="3810000" cy="4114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a:extLst>
              <a:ext uri="{FF2B5EF4-FFF2-40B4-BE49-F238E27FC236}">
                <a16:creationId xmlns:a16="http://schemas.microsoft.com/office/drawing/2014/main" id="{45B6D8C8-4DA2-8407-12B4-5F545CF05F52}"/>
              </a:ext>
            </a:extLst>
          </p:cNvPr>
          <p:cNvSpPr>
            <a:spLocks noGrp="1"/>
          </p:cNvSpPr>
          <p:nvPr>
            <p:ph type="sldNum" sz="quarter" idx="12"/>
          </p:nvPr>
        </p:nvSpPr>
        <p:spPr/>
        <p:txBody>
          <a:bodyPr/>
          <a:lstStyle>
            <a:lvl1pPr>
              <a:defRPr/>
            </a:lvl1pPr>
          </a:lstStyle>
          <a:p>
            <a:r>
              <a:rPr lang="en-US" altLang="ja-JP"/>
              <a:t>Slide </a:t>
            </a:r>
            <a:fld id="{E6EAD9AA-365A-0646-B5D4-4E84495980E6}" type="slidenum">
              <a:rPr lang="en-US" altLang="ja-JP"/>
              <a:pPr/>
              <a:t>‹#›</a:t>
            </a:fld>
            <a:endParaRPr lang="en-US" altLang="ja-JP"/>
          </a:p>
        </p:txBody>
      </p:sp>
    </p:spTree>
    <p:extLst>
      <p:ext uri="{BB962C8B-B14F-4D97-AF65-F5344CB8AC3E}">
        <p14:creationId xmlns:p14="http://schemas.microsoft.com/office/powerpoint/2010/main" val="30622822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ACBACF-A5B1-0BFC-BD01-5DF151F4E688}"/>
              </a:ext>
            </a:extLst>
          </p:cNvPr>
          <p:cNvSpPr>
            <a:spLocks noGrp="1"/>
          </p:cNvSpPr>
          <p:nvPr>
            <p:ph type="title"/>
          </p:nvPr>
        </p:nvSpPr>
        <p:spPr>
          <a:xfrm>
            <a:off x="630238" y="365125"/>
            <a:ext cx="7886700" cy="1325563"/>
          </a:xfrm>
        </p:spPr>
        <p:txBody>
          <a:bodyPr/>
          <a:lstStyle/>
          <a:p>
            <a:r>
              <a:rPr lang="ja-JP" altLang="en-US"/>
              <a:t>マスター タイトルの書式設定</a:t>
            </a:r>
          </a:p>
        </p:txBody>
      </p:sp>
      <p:sp>
        <p:nvSpPr>
          <p:cNvPr id="3" name="テキスト プレースホルダー 2">
            <a:extLst>
              <a:ext uri="{FF2B5EF4-FFF2-40B4-BE49-F238E27FC236}">
                <a16:creationId xmlns:a16="http://schemas.microsoft.com/office/drawing/2014/main" id="{995C6B99-C6DE-D951-768B-111662323352}"/>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a:extLst>
              <a:ext uri="{FF2B5EF4-FFF2-40B4-BE49-F238E27FC236}">
                <a16:creationId xmlns:a16="http://schemas.microsoft.com/office/drawing/2014/main" id="{2D80E550-4DD4-1793-0279-ACB643C4B9CB}"/>
              </a:ext>
            </a:extLst>
          </p:cNvPr>
          <p:cNvSpPr>
            <a:spLocks noGrp="1"/>
          </p:cNvSpPr>
          <p:nvPr>
            <p:ph sz="half" idx="2"/>
          </p:nvPr>
        </p:nvSpPr>
        <p:spPr>
          <a:xfrm>
            <a:off x="630238" y="2505075"/>
            <a:ext cx="386873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a:extLst>
              <a:ext uri="{FF2B5EF4-FFF2-40B4-BE49-F238E27FC236}">
                <a16:creationId xmlns:a16="http://schemas.microsoft.com/office/drawing/2014/main" id="{34CDAE46-75C5-FF5B-475E-0695843B71A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a:extLst>
              <a:ext uri="{FF2B5EF4-FFF2-40B4-BE49-F238E27FC236}">
                <a16:creationId xmlns:a16="http://schemas.microsoft.com/office/drawing/2014/main" id="{E10A4483-6174-F442-2CF9-3C0D3F187469}"/>
              </a:ext>
            </a:extLst>
          </p:cNvPr>
          <p:cNvSpPr>
            <a:spLocks noGrp="1"/>
          </p:cNvSpPr>
          <p:nvPr>
            <p:ph sz="quarter" idx="4"/>
          </p:nvPr>
        </p:nvSpPr>
        <p:spPr>
          <a:xfrm>
            <a:off x="4629150" y="2505075"/>
            <a:ext cx="38877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9" name="スライド番号プレースホルダー 8">
            <a:extLst>
              <a:ext uri="{FF2B5EF4-FFF2-40B4-BE49-F238E27FC236}">
                <a16:creationId xmlns:a16="http://schemas.microsoft.com/office/drawing/2014/main" id="{9651DFC8-940B-F1CD-DE0B-1C53AFBA4283}"/>
              </a:ext>
            </a:extLst>
          </p:cNvPr>
          <p:cNvSpPr>
            <a:spLocks noGrp="1"/>
          </p:cNvSpPr>
          <p:nvPr>
            <p:ph type="sldNum" sz="quarter" idx="12"/>
          </p:nvPr>
        </p:nvSpPr>
        <p:spPr/>
        <p:txBody>
          <a:bodyPr/>
          <a:lstStyle>
            <a:lvl1pPr>
              <a:defRPr/>
            </a:lvl1pPr>
          </a:lstStyle>
          <a:p>
            <a:r>
              <a:rPr lang="en-US" altLang="ja-JP"/>
              <a:t>Slide </a:t>
            </a:r>
            <a:fld id="{0CEE4C94-9204-204D-87CD-FC51A0AF40A7}" type="slidenum">
              <a:rPr lang="en-US" altLang="ja-JP"/>
              <a:pPr/>
              <a:t>‹#›</a:t>
            </a:fld>
            <a:endParaRPr lang="en-US" altLang="ja-JP"/>
          </a:p>
        </p:txBody>
      </p:sp>
    </p:spTree>
    <p:extLst>
      <p:ext uri="{BB962C8B-B14F-4D97-AF65-F5344CB8AC3E}">
        <p14:creationId xmlns:p14="http://schemas.microsoft.com/office/powerpoint/2010/main" val="25889489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F3542C-E0B8-BEFE-EB2A-C92BE7831ECE}"/>
              </a:ext>
            </a:extLst>
          </p:cNvPr>
          <p:cNvSpPr>
            <a:spLocks noGrp="1"/>
          </p:cNvSpPr>
          <p:nvPr>
            <p:ph type="title"/>
          </p:nvPr>
        </p:nvSpPr>
        <p:spPr/>
        <p:txBody>
          <a:bodyPr/>
          <a:lstStyle/>
          <a:p>
            <a:r>
              <a:rPr lang="ja-JP" altLang="en-US"/>
              <a:t>マスター タイトルの書式設定</a:t>
            </a:r>
          </a:p>
        </p:txBody>
      </p:sp>
      <p:sp>
        <p:nvSpPr>
          <p:cNvPr id="5" name="スライド番号プレースホルダー 4">
            <a:extLst>
              <a:ext uri="{FF2B5EF4-FFF2-40B4-BE49-F238E27FC236}">
                <a16:creationId xmlns:a16="http://schemas.microsoft.com/office/drawing/2014/main" id="{0098DD9E-7E80-DEF2-9ADE-5723C6F5C1EF}"/>
              </a:ext>
            </a:extLst>
          </p:cNvPr>
          <p:cNvSpPr>
            <a:spLocks noGrp="1"/>
          </p:cNvSpPr>
          <p:nvPr>
            <p:ph type="sldNum" sz="quarter" idx="12"/>
          </p:nvPr>
        </p:nvSpPr>
        <p:spPr/>
        <p:txBody>
          <a:bodyPr/>
          <a:lstStyle>
            <a:lvl1pPr>
              <a:defRPr/>
            </a:lvl1pPr>
          </a:lstStyle>
          <a:p>
            <a:r>
              <a:rPr lang="en-US" altLang="ja-JP"/>
              <a:t>Slide </a:t>
            </a:r>
            <a:fld id="{D66CA464-608E-6B48-8B3D-DF44CEE0F4C2}" type="slidenum">
              <a:rPr lang="en-US" altLang="ja-JP"/>
              <a:pPr/>
              <a:t>‹#›</a:t>
            </a:fld>
            <a:endParaRPr lang="en-US" altLang="ja-JP"/>
          </a:p>
        </p:txBody>
      </p:sp>
    </p:spTree>
    <p:extLst>
      <p:ext uri="{BB962C8B-B14F-4D97-AF65-F5344CB8AC3E}">
        <p14:creationId xmlns:p14="http://schemas.microsoft.com/office/powerpoint/2010/main" val="427117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FA8D0C5B-2706-1126-DE3E-A4B3F87E2ED7}"/>
              </a:ext>
            </a:extLst>
          </p:cNvPr>
          <p:cNvSpPr>
            <a:spLocks noGrp="1"/>
          </p:cNvSpPr>
          <p:nvPr>
            <p:ph type="sldNum" sz="quarter" idx="12"/>
          </p:nvPr>
        </p:nvSpPr>
        <p:spPr/>
        <p:txBody>
          <a:bodyPr/>
          <a:lstStyle>
            <a:lvl1pPr>
              <a:defRPr/>
            </a:lvl1pPr>
          </a:lstStyle>
          <a:p>
            <a:r>
              <a:rPr lang="en-US" altLang="ja-JP"/>
              <a:t>Slide </a:t>
            </a:r>
            <a:fld id="{EDB5D0AB-EE2B-034D-961D-EB7B777B7924}" type="slidenum">
              <a:rPr lang="en-US" altLang="ja-JP"/>
              <a:pPr/>
              <a:t>‹#›</a:t>
            </a:fld>
            <a:endParaRPr lang="en-US" altLang="ja-JP"/>
          </a:p>
        </p:txBody>
      </p:sp>
    </p:spTree>
    <p:extLst>
      <p:ext uri="{BB962C8B-B14F-4D97-AF65-F5344CB8AC3E}">
        <p14:creationId xmlns:p14="http://schemas.microsoft.com/office/powerpoint/2010/main" val="195122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2FEABD9-9520-AE8A-CD54-C690DAAE101C}"/>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コンテンツ プレースホルダー 2">
            <a:extLst>
              <a:ext uri="{FF2B5EF4-FFF2-40B4-BE49-F238E27FC236}">
                <a16:creationId xmlns:a16="http://schemas.microsoft.com/office/drawing/2014/main" id="{C61303E6-3547-F929-2BF6-EA70DBF0F296}"/>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a:extLst>
              <a:ext uri="{FF2B5EF4-FFF2-40B4-BE49-F238E27FC236}">
                <a16:creationId xmlns:a16="http://schemas.microsoft.com/office/drawing/2014/main" id="{B926D99D-4F75-254D-026A-F68E06DB2CA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A3D87231-1143-F2C0-DE26-5C8F9A0C1A46}"/>
              </a:ext>
            </a:extLst>
          </p:cNvPr>
          <p:cNvSpPr>
            <a:spLocks noGrp="1"/>
          </p:cNvSpPr>
          <p:nvPr>
            <p:ph type="sldNum" sz="quarter" idx="12"/>
          </p:nvPr>
        </p:nvSpPr>
        <p:spPr/>
        <p:txBody>
          <a:bodyPr/>
          <a:lstStyle>
            <a:lvl1pPr>
              <a:defRPr/>
            </a:lvl1pPr>
          </a:lstStyle>
          <a:p>
            <a:r>
              <a:rPr lang="en-US" altLang="ja-JP"/>
              <a:t>Slide </a:t>
            </a:r>
            <a:fld id="{C5D0E9EB-DC50-874E-BA55-D8F000B50B4B}" type="slidenum">
              <a:rPr lang="en-US" altLang="ja-JP"/>
              <a:pPr/>
              <a:t>‹#›</a:t>
            </a:fld>
            <a:endParaRPr lang="en-US" altLang="ja-JP"/>
          </a:p>
        </p:txBody>
      </p:sp>
    </p:spTree>
    <p:extLst>
      <p:ext uri="{BB962C8B-B14F-4D97-AF65-F5344CB8AC3E}">
        <p14:creationId xmlns:p14="http://schemas.microsoft.com/office/powerpoint/2010/main" val="2920455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068C93-24E7-D4F9-DC45-9720BF5C5394}"/>
              </a:ext>
            </a:extLst>
          </p:cNvPr>
          <p:cNvSpPr>
            <a:spLocks noGrp="1"/>
          </p:cNvSpPr>
          <p:nvPr>
            <p:ph type="title"/>
          </p:nvPr>
        </p:nvSpPr>
        <p:spPr>
          <a:xfrm>
            <a:off x="630238" y="457200"/>
            <a:ext cx="2949575" cy="1600200"/>
          </a:xfrm>
        </p:spPr>
        <p:txBody>
          <a:bodyPr anchor="b"/>
          <a:lstStyle>
            <a:lvl1pPr>
              <a:defRPr sz="3200"/>
            </a:lvl1pPr>
          </a:lstStyle>
          <a:p>
            <a:r>
              <a:rPr lang="ja-JP" altLang="en-US"/>
              <a:t>マスター タイトルの書式設定</a:t>
            </a:r>
          </a:p>
        </p:txBody>
      </p:sp>
      <p:sp>
        <p:nvSpPr>
          <p:cNvPr id="3" name="図プレースホルダー 2">
            <a:extLst>
              <a:ext uri="{FF2B5EF4-FFF2-40B4-BE49-F238E27FC236}">
                <a16:creationId xmlns:a16="http://schemas.microsoft.com/office/drawing/2014/main" id="{0DCF5437-3384-325D-E554-70563C53E9E5}"/>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p>
        </p:txBody>
      </p:sp>
      <p:sp>
        <p:nvSpPr>
          <p:cNvPr id="4" name="テキスト プレースホルダー 3">
            <a:extLst>
              <a:ext uri="{FF2B5EF4-FFF2-40B4-BE49-F238E27FC236}">
                <a16:creationId xmlns:a16="http://schemas.microsoft.com/office/drawing/2014/main" id="{97C3687E-617A-E929-5429-EFD44D13442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7" name="スライド番号プレースホルダー 6">
            <a:extLst>
              <a:ext uri="{FF2B5EF4-FFF2-40B4-BE49-F238E27FC236}">
                <a16:creationId xmlns:a16="http://schemas.microsoft.com/office/drawing/2014/main" id="{5EDFBEDD-A4A8-8EC2-1180-F71C269604A9}"/>
              </a:ext>
            </a:extLst>
          </p:cNvPr>
          <p:cNvSpPr>
            <a:spLocks noGrp="1"/>
          </p:cNvSpPr>
          <p:nvPr>
            <p:ph type="sldNum" sz="quarter" idx="12"/>
          </p:nvPr>
        </p:nvSpPr>
        <p:spPr/>
        <p:txBody>
          <a:bodyPr/>
          <a:lstStyle>
            <a:lvl1pPr>
              <a:defRPr/>
            </a:lvl1pPr>
          </a:lstStyle>
          <a:p>
            <a:r>
              <a:rPr lang="en-US" altLang="ja-JP"/>
              <a:t>Slide </a:t>
            </a:r>
            <a:fld id="{0D80AA39-9E59-4142-B738-A1C2B4812A5D}" type="slidenum">
              <a:rPr lang="en-US" altLang="ja-JP"/>
              <a:pPr/>
              <a:t>‹#›</a:t>
            </a:fld>
            <a:endParaRPr lang="en-US" altLang="ja-JP"/>
          </a:p>
        </p:txBody>
      </p:sp>
    </p:spTree>
    <p:extLst>
      <p:ext uri="{BB962C8B-B14F-4D97-AF65-F5344CB8AC3E}">
        <p14:creationId xmlns:p14="http://schemas.microsoft.com/office/powerpoint/2010/main" val="2282493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F9F4F17C-F0F9-A9E3-042C-A72B5145CB7D}"/>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a:t>マスター タイトルの書式設定</a:t>
            </a:r>
            <a:endParaRPr lang="en-US" altLang="ja-JP"/>
          </a:p>
        </p:txBody>
      </p:sp>
      <p:sp>
        <p:nvSpPr>
          <p:cNvPr id="1027" name="Rectangle 3">
            <a:extLst>
              <a:ext uri="{FF2B5EF4-FFF2-40B4-BE49-F238E27FC236}">
                <a16:creationId xmlns:a16="http://schemas.microsoft.com/office/drawing/2014/main" id="{918D6DDB-D02C-B91D-9BF2-C1A998A70A01}"/>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1030" name="Rectangle 6">
            <a:extLst>
              <a:ext uri="{FF2B5EF4-FFF2-40B4-BE49-F238E27FC236}">
                <a16:creationId xmlns:a16="http://schemas.microsoft.com/office/drawing/2014/main" id="{DA3C8212-80C0-6688-3D73-021E5D970A22}"/>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panose="020B0600070205080204" pitchFamily="34" charset="-128"/>
              </a:defRPr>
            </a:lvl1pPr>
          </a:lstStyle>
          <a:p>
            <a:r>
              <a:rPr lang="en-US" altLang="ja-JP"/>
              <a:t>Slide </a:t>
            </a:r>
            <a:fld id="{6B095015-3EB9-FD42-94F8-66C40C8C26E8}" type="slidenum">
              <a:rPr lang="en-US" altLang="ja-JP"/>
              <a:pPr/>
              <a:t>‹#›</a:t>
            </a:fld>
            <a:endParaRPr lang="en-US" altLang="ja-JP"/>
          </a:p>
        </p:txBody>
      </p:sp>
      <p:sp>
        <p:nvSpPr>
          <p:cNvPr id="1031" name="Rectangle 7">
            <a:extLst>
              <a:ext uri="{FF2B5EF4-FFF2-40B4-BE49-F238E27FC236}">
                <a16:creationId xmlns:a16="http://schemas.microsoft.com/office/drawing/2014/main" id="{E5DAA25E-4509-0F51-9763-5056D799C220}"/>
              </a:ext>
            </a:extLst>
          </p:cNvPr>
          <p:cNvSpPr>
            <a:spLocks noChangeArrowheads="1"/>
          </p:cNvSpPr>
          <p:nvPr/>
        </p:nvSpPr>
        <p:spPr bwMode="auto">
          <a:xfrm>
            <a:off x="3851920" y="394156"/>
            <a:ext cx="460628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1828800"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panose="020B0600070205080204" pitchFamily="34" charset="-128"/>
              </a:rPr>
              <a:t>doc.: IEEE 802.15-23-0352-02-006a</a:t>
            </a:r>
          </a:p>
        </p:txBody>
      </p:sp>
      <p:sp>
        <p:nvSpPr>
          <p:cNvPr id="1032" name="Line 8">
            <a:extLst>
              <a:ext uri="{FF2B5EF4-FFF2-40B4-BE49-F238E27FC236}">
                <a16:creationId xmlns:a16="http://schemas.microsoft.com/office/drawing/2014/main" id="{A96C50B1-A169-4453-EA83-5E48AB79651D}"/>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033" name="Rectangle 9">
            <a:extLst>
              <a:ext uri="{FF2B5EF4-FFF2-40B4-BE49-F238E27FC236}">
                <a16:creationId xmlns:a16="http://schemas.microsoft.com/office/drawing/2014/main" id="{3D52DB98-6B29-EB31-DAAA-71292B7AF673}"/>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panose="020B0600070205080204" pitchFamily="34" charset="-128"/>
              </a:rPr>
              <a:t>Submission</a:t>
            </a:r>
          </a:p>
        </p:txBody>
      </p:sp>
      <p:sp>
        <p:nvSpPr>
          <p:cNvPr id="1034" name="Line 10">
            <a:extLst>
              <a:ext uri="{FF2B5EF4-FFF2-40B4-BE49-F238E27FC236}">
                <a16:creationId xmlns:a16="http://schemas.microsoft.com/office/drawing/2014/main" id="{24E3E73D-B05D-83CA-29AE-051EC568FA02}"/>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 name="Rectangle 9">
            <a:extLst>
              <a:ext uri="{FF2B5EF4-FFF2-40B4-BE49-F238E27FC236}">
                <a16:creationId xmlns:a16="http://schemas.microsoft.com/office/drawing/2014/main" id="{766F01AF-B1AB-3BEA-A9AD-B3A0AAC847A9}"/>
              </a:ext>
            </a:extLst>
          </p:cNvPr>
          <p:cNvSpPr>
            <a:spLocks noChangeArrowheads="1"/>
          </p:cNvSpPr>
          <p:nvPr userDrawn="1"/>
        </p:nvSpPr>
        <p:spPr bwMode="auto">
          <a:xfrm>
            <a:off x="5364088" y="6488761"/>
            <a:ext cx="331236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ea typeface="ＭＳ Ｐゴシック" panose="020B0600070205080204" pitchFamily="34" charset="-128"/>
              </a:rPr>
              <a:t>D. </a:t>
            </a:r>
            <a:r>
              <a:rPr lang="en-US" altLang="ja-JP" dirty="0" err="1">
                <a:ea typeface="ＭＳ Ｐゴシック" panose="020B0600070205080204" pitchFamily="34" charset="-128"/>
              </a:rPr>
              <a:t>Anzai</a:t>
            </a:r>
            <a:r>
              <a:rPr lang="en-US" altLang="ja-JP" dirty="0">
                <a:ea typeface="ＭＳ Ｐゴシック" panose="020B0600070205080204" pitchFamily="34" charset="-128"/>
              </a:rPr>
              <a:t>, R. </a:t>
            </a:r>
            <a:r>
              <a:rPr lang="en-US" altLang="ja-JP" dirty="0" err="1">
                <a:ea typeface="ＭＳ Ｐゴシック" panose="020B0600070205080204" pitchFamily="34" charset="-128"/>
              </a:rPr>
              <a:t>Inuzuka</a:t>
            </a:r>
            <a:r>
              <a:rPr lang="en-US" altLang="ja-JP" dirty="0">
                <a:ea typeface="ＭＳ Ｐゴシック" panose="020B0600070205080204" pitchFamily="34" charset="-128"/>
              </a:rPr>
              <a:t>, T. Kobayashi (NIT), M. Kim,</a:t>
            </a:r>
          </a:p>
          <a:p>
            <a:r>
              <a:rPr lang="en-US" altLang="ja-JP" dirty="0">
                <a:ea typeface="ＭＳ Ｐゴシック" panose="020B0600070205080204" pitchFamily="34" charset="-128"/>
              </a:rPr>
              <a:t>M. </a:t>
            </a:r>
            <a:r>
              <a:rPr lang="en-US" altLang="ja-JP" sz="1200" dirty="0">
                <a:latin typeface="Times New Roman" panose="02020603050405020304" pitchFamily="18" charset="0"/>
                <a:cs typeface="Times New Roman" panose="02020603050405020304" pitchFamily="18" charset="0"/>
              </a:rPr>
              <a:t>Hernandez, R. Kohno </a:t>
            </a:r>
            <a:r>
              <a:rPr lang="en-US" altLang="ja-JP" sz="1200" dirty="0">
                <a:latin typeface="Times New Roman" panose="02020603050405020304" pitchFamily="18" charset="0"/>
                <a:ea typeface="ＭＳ Ｐゴシック" panose="020B0600070205080204" pitchFamily="34" charset="-128"/>
                <a:cs typeface="Times New Roman" panose="02020603050405020304" pitchFamily="18" charset="0"/>
              </a:rPr>
              <a:t>(YRP-IAI)</a:t>
            </a:r>
            <a:endParaRPr lang="en-US" altLang="ja-JP" dirty="0">
              <a:ea typeface="ＭＳ Ｐゴシック" panose="020B0600070205080204" pitchFamily="34" charset="-128"/>
            </a:endParaRPr>
          </a:p>
        </p:txBody>
      </p:sp>
      <p:sp>
        <p:nvSpPr>
          <p:cNvPr id="3" name="Rectangle 9">
            <a:extLst>
              <a:ext uri="{FF2B5EF4-FFF2-40B4-BE49-F238E27FC236}">
                <a16:creationId xmlns:a16="http://schemas.microsoft.com/office/drawing/2014/main" id="{F735BE5F-341E-EBAC-FA5D-A9F6336BBEAB}"/>
              </a:ext>
            </a:extLst>
          </p:cNvPr>
          <p:cNvSpPr>
            <a:spLocks noChangeArrowheads="1"/>
          </p:cNvSpPr>
          <p:nvPr userDrawn="1"/>
        </p:nvSpPr>
        <p:spPr bwMode="auto">
          <a:xfrm>
            <a:off x="713183" y="387578"/>
            <a:ext cx="107124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sz="1400" b="1" dirty="0">
                <a:ea typeface="ＭＳ Ｐゴシック" panose="020B0600070205080204" pitchFamily="34" charset="-128"/>
              </a:rPr>
              <a:t>Nov. 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kumimoji="1" sz="3600" kern="12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anose="02020603050405020304" pitchFamily="18" charset="0"/>
        </a:defRPr>
      </a:lvl2pPr>
      <a:lvl3pPr algn="ctr" rtl="0" eaLnBrk="1" fontAlgn="base" hangingPunct="1">
        <a:spcBef>
          <a:spcPct val="0"/>
        </a:spcBef>
        <a:spcAft>
          <a:spcPct val="0"/>
        </a:spcAft>
        <a:defRPr kumimoji="1" sz="3600">
          <a:solidFill>
            <a:schemeClr val="tx2"/>
          </a:solidFill>
          <a:latin typeface="Times New Roman" panose="02020603050405020304" pitchFamily="18" charset="0"/>
        </a:defRPr>
      </a:lvl3pPr>
      <a:lvl4pPr algn="ctr" rtl="0" eaLnBrk="1" fontAlgn="base" hangingPunct="1">
        <a:spcBef>
          <a:spcPct val="0"/>
        </a:spcBef>
        <a:spcAft>
          <a:spcPct val="0"/>
        </a:spcAft>
        <a:defRPr kumimoji="1" sz="3600">
          <a:solidFill>
            <a:schemeClr val="tx2"/>
          </a:solidFill>
          <a:latin typeface="Times New Roman" panose="02020603050405020304" pitchFamily="18" charset="0"/>
        </a:defRPr>
      </a:lvl4pPr>
      <a:lvl5pPr algn="ctr" rtl="0" eaLnBrk="1" fontAlgn="base" hangingPunct="1">
        <a:spcBef>
          <a:spcPct val="0"/>
        </a:spcBef>
        <a:spcAft>
          <a:spcPct val="0"/>
        </a:spcAft>
        <a:defRPr kumimoji="1"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kumimoji="1"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kumimoji="1"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kumimoji="1"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kumimoji="1"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kumimoji="1"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kumimoji="1"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kumimoji="1"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0.png"/><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20.png"/><Relationship Id="rId4"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577F0E06-0047-67D8-4F17-F70502FE4B13}"/>
              </a:ext>
            </a:extLst>
          </p:cNvPr>
          <p:cNvSpPr>
            <a:spLocks noGrp="1"/>
          </p:cNvSpPr>
          <p:nvPr>
            <p:ph type="sldNum" sz="quarter" idx="12"/>
          </p:nvPr>
        </p:nvSpPr>
        <p:spPr/>
        <p:txBody>
          <a:bodyPr/>
          <a:lstStyle/>
          <a:p>
            <a:r>
              <a:rPr lang="en-US" altLang="ja-JP"/>
              <a:t>Slide </a:t>
            </a:r>
            <a:fld id="{EDB5D0AB-EE2B-034D-961D-EB7B777B7924}" type="slidenum">
              <a:rPr lang="en-US" altLang="ja-JP" smtClean="0"/>
              <a:pPr/>
              <a:t>1</a:t>
            </a:fld>
            <a:endParaRPr lang="en-US" altLang="ja-JP"/>
          </a:p>
        </p:txBody>
      </p:sp>
      <p:sp>
        <p:nvSpPr>
          <p:cNvPr id="6" name="Rectangle 3">
            <a:extLst>
              <a:ext uri="{FF2B5EF4-FFF2-40B4-BE49-F238E27FC236}">
                <a16:creationId xmlns:a16="http://schemas.microsoft.com/office/drawing/2014/main" id="{3C6DFB22-D771-FD97-B905-AED0FDA46260}"/>
              </a:ext>
            </a:extLst>
          </p:cNvPr>
          <p:cNvSpPr>
            <a:spLocks noChangeArrowheads="1"/>
          </p:cNvSpPr>
          <p:nvPr/>
        </p:nvSpPr>
        <p:spPr bwMode="auto">
          <a:xfrm>
            <a:off x="152400" y="609600"/>
            <a:ext cx="8991600" cy="57554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panose="020B0600070205080204" pitchFamily="34" charset="-128"/>
              </a:rPr>
              <a:t>Project: IEEE P802.15 Working Group for Wireless Personal Area Networks (WPANs)</a:t>
            </a:r>
            <a:endParaRPr lang="en-US" altLang="ja-JP" sz="1600" b="1" dirty="0">
              <a:solidFill>
                <a:schemeClr val="tx2"/>
              </a:solidFill>
              <a:ea typeface="ＭＳ Ｐゴシック" panose="020B0600070205080204" pitchFamily="34" charset="-128"/>
            </a:endParaRPr>
          </a:p>
          <a:p>
            <a:endParaRPr lang="en-US" altLang="ja-JP" sz="1600" dirty="0">
              <a:solidFill>
                <a:schemeClr val="tx2"/>
              </a:solidFill>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Submission Title:</a:t>
            </a:r>
            <a:r>
              <a:rPr lang="en-US" altLang="ja-JP" sz="1600" dirty="0">
                <a:solidFill>
                  <a:schemeClr val="tx2"/>
                </a:solidFill>
                <a:ea typeface="ＭＳ Ｐゴシック" panose="020B0600070205080204" pitchFamily="34" charset="-128"/>
              </a:rPr>
              <a:t> Simulation Results for Nagoya I. T. and YRP-IAI MAC Proposal Based on TG6ma Channel Model</a:t>
            </a:r>
          </a:p>
          <a:p>
            <a:r>
              <a:rPr lang="en-US" altLang="ja-JP" sz="1600" b="1" dirty="0">
                <a:solidFill>
                  <a:schemeClr val="tx2"/>
                </a:solidFill>
                <a:ea typeface="ＭＳ Ｐゴシック" panose="020B0600070205080204" pitchFamily="34" charset="-128"/>
              </a:rPr>
              <a:t>Date Submitted: </a:t>
            </a:r>
            <a:r>
              <a:rPr lang="en-US" altLang="ja-JP" sz="1600" dirty="0">
                <a:solidFill>
                  <a:schemeClr val="tx2"/>
                </a:solidFill>
                <a:ea typeface="ＭＳ Ｐゴシック" panose="020B0600070205080204" pitchFamily="34" charset="-128"/>
              </a:rPr>
              <a:t>Nov 15th, 2023</a:t>
            </a:r>
          </a:p>
          <a:p>
            <a:r>
              <a:rPr lang="en-US" altLang="ja-JP" sz="1600" b="1" dirty="0">
                <a:solidFill>
                  <a:schemeClr val="tx2"/>
                </a:solidFill>
                <a:ea typeface="ＭＳ Ｐゴシック" panose="020B0600070205080204" pitchFamily="34" charset="-128"/>
              </a:rPr>
              <a:t>Source:</a:t>
            </a:r>
            <a:r>
              <a:rPr lang="en-US" altLang="ja-JP" sz="1600" dirty="0">
                <a:solidFill>
                  <a:schemeClr val="tx2"/>
                </a:solidFill>
                <a:ea typeface="ＭＳ Ｐゴシック" panose="020B0600070205080204" pitchFamily="34" charset="-128"/>
              </a:rPr>
              <a:t> Daisuke </a:t>
            </a:r>
            <a:r>
              <a:rPr lang="en-US" altLang="ja-JP" sz="1600" dirty="0" err="1">
                <a:solidFill>
                  <a:schemeClr val="tx2"/>
                </a:solidFill>
                <a:ea typeface="ＭＳ Ｐゴシック" panose="020B0600070205080204" pitchFamily="34" charset="-128"/>
              </a:rPr>
              <a:t>Anzai</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 Ryosuke </a:t>
            </a:r>
            <a:r>
              <a:rPr lang="en-US" altLang="ja-JP" sz="1600" dirty="0" err="1">
                <a:solidFill>
                  <a:schemeClr val="tx2"/>
                </a:solidFill>
                <a:ea typeface="ＭＳ Ｐゴシック" panose="020B0600070205080204" pitchFamily="34" charset="-128"/>
              </a:rPr>
              <a:t>Inusuka</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 Takumi Kobayashi</a:t>
            </a:r>
            <a:r>
              <a:rPr lang="en-US" altLang="ja-JP" sz="1600" baseline="30000" dirty="0">
                <a:solidFill>
                  <a:schemeClr val="tx2"/>
                </a:solidFill>
                <a:ea typeface="ＭＳ Ｐゴシック" panose="020B0600070205080204" pitchFamily="34" charset="-128"/>
              </a:rPr>
              <a:t>1</a:t>
            </a:r>
            <a:r>
              <a:rPr lang="en-US" altLang="ja-JP" sz="1600" dirty="0">
                <a:solidFill>
                  <a:schemeClr val="tx2"/>
                </a:solidFill>
                <a:ea typeface="ＭＳ Ｐゴシック" panose="020B0600070205080204" pitchFamily="34" charset="-128"/>
              </a:rPr>
              <a:t>, </a:t>
            </a:r>
            <a:r>
              <a:rPr kumimoji="0" lang="en-US" altLang="ja-JP"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Minsoo</a:t>
            </a:r>
            <a:r>
              <a:rPr kumimoji="0" lang="en-US" altLang="ja-JP"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Kim</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altLang="ja-JP"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Marco Hernandez</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altLang="ja-JP" sz="1600" b="0" i="0" u="none" strike="noStrike" kern="0" cap="none" spc="0" normalizeH="0" baseline="0" noProof="0" dirty="0">
                <a:ln>
                  <a:noFill/>
                </a:ln>
                <a:effectLst/>
                <a:uLnTx/>
                <a:uFillTx/>
                <a:latin typeface="Times New Roman"/>
                <a:ea typeface="Times New Roman"/>
                <a:cs typeface="Times New Roman"/>
                <a:sym typeface="Times New Roman"/>
              </a:rPr>
              <a:t>, Ryuji Kohno</a:t>
            </a:r>
            <a:r>
              <a:rPr kumimoji="0" lang="en-US" altLang="ja-JP" sz="1600" b="0" i="0" u="none" strike="noStrike" kern="0" cap="none" spc="0" normalizeH="0" baseline="30000" noProof="0" dirty="0">
                <a:ln>
                  <a:noFill/>
                </a:ln>
                <a:effectLst/>
                <a:uLnTx/>
                <a:uFillTx/>
                <a:latin typeface="Times New Roman"/>
                <a:ea typeface="Times New Roman"/>
                <a:cs typeface="Times New Roman"/>
                <a:sym typeface="Times New Roman"/>
              </a:rPr>
              <a:t>2</a:t>
            </a:r>
            <a:endParaRPr lang="en-US" altLang="ja-JP" sz="1600" baseline="30000" dirty="0">
              <a:ea typeface="ＭＳ Ｐゴシック" panose="020B0600070205080204" pitchFamily="34" charset="-128"/>
            </a:endParaRPr>
          </a:p>
          <a:p>
            <a:r>
              <a:rPr lang="en-US" altLang="ja-JP" sz="1600" b="1" dirty="0">
                <a:solidFill>
                  <a:schemeClr val="tx2"/>
                </a:solidFill>
                <a:ea typeface="ＭＳ Ｐゴシック" panose="020B0600070205080204" pitchFamily="34" charset="-128"/>
              </a:rPr>
              <a:t>Company:</a:t>
            </a:r>
            <a:r>
              <a:rPr lang="en-US" altLang="ja-JP" sz="1600" dirty="0">
                <a:solidFill>
                  <a:schemeClr val="tx2"/>
                </a:solidFill>
                <a:ea typeface="ＭＳ Ｐゴシック" panose="020B0600070205080204" pitchFamily="34" charset="-128"/>
              </a:rPr>
              <a:t> </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lang="en-US" altLang="ja-JP" sz="1600" dirty="0">
                <a:solidFill>
                  <a:schemeClr val="tx2"/>
                </a:solidFill>
                <a:ea typeface="ＭＳ Ｐゴシック" panose="020B0600070205080204" pitchFamily="34" charset="-128"/>
              </a:rPr>
              <a:t>Nagoya Institute of Technology (NIT), Japan; </a:t>
            </a:r>
            <a:r>
              <a:rPr kumimoji="0" lang="en-US" altLang="ja-JP"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lang="en-US" altLang="ja-JP" sz="1600" dirty="0">
                <a:solidFill>
                  <a:schemeClr val="tx2"/>
                </a:solidFill>
                <a:ea typeface="ＭＳ Ｐゴシック" panose="020B0600070205080204" pitchFamily="34" charset="-128"/>
              </a:rPr>
              <a:t>Yokosuka Research Park International Alliance Institute (YRP-IAI), Japan</a:t>
            </a:r>
          </a:p>
          <a:p>
            <a:r>
              <a:rPr lang="en-US" altLang="ja-JP" sz="1600" b="1" dirty="0">
                <a:solidFill>
                  <a:schemeClr val="tx2"/>
                </a:solidFill>
                <a:ea typeface="ＭＳ Ｐゴシック" panose="020B0600070205080204" pitchFamily="34" charset="-128"/>
              </a:rPr>
              <a:t>Address:</a:t>
            </a:r>
            <a:r>
              <a:rPr lang="en-US" altLang="ja-JP" sz="1600" dirty="0">
                <a:solidFill>
                  <a:schemeClr val="tx2"/>
                </a:solidFill>
                <a:ea typeface="ＭＳ Ｐゴシック" panose="020B0600070205080204" pitchFamily="34" charset="-128"/>
              </a:rPr>
              <a:t> </a:t>
            </a:r>
            <a:r>
              <a:rPr lang="en-US" altLang="ja-JP" sz="1600" dirty="0" err="1">
                <a:solidFill>
                  <a:schemeClr val="tx2"/>
                </a:solidFill>
                <a:ea typeface="ＭＳ Ｐゴシック" panose="020B0600070205080204" pitchFamily="34" charset="-128"/>
              </a:rPr>
              <a:t>Gokiso-cho</a:t>
            </a:r>
            <a:r>
              <a:rPr lang="en-US" altLang="ja-JP" sz="1600" dirty="0">
                <a:solidFill>
                  <a:schemeClr val="tx2"/>
                </a:solidFill>
                <a:ea typeface="ＭＳ Ｐゴシック" panose="020B0600070205080204" pitchFamily="34" charset="-128"/>
              </a:rPr>
              <a:t>, Showa-</a:t>
            </a:r>
            <a:r>
              <a:rPr lang="en-US" altLang="ja-JP" sz="1600" dirty="0" err="1">
                <a:solidFill>
                  <a:schemeClr val="tx2"/>
                </a:solidFill>
                <a:ea typeface="ＭＳ Ｐゴシック" panose="020B0600070205080204" pitchFamily="34" charset="-128"/>
              </a:rPr>
              <a:t>ku</a:t>
            </a:r>
            <a:r>
              <a:rPr lang="en-US" altLang="ja-JP" sz="1600" dirty="0">
                <a:solidFill>
                  <a:schemeClr val="tx2"/>
                </a:solidFill>
                <a:ea typeface="ＭＳ Ｐゴシック" panose="020B0600070205080204" pitchFamily="34" charset="-128"/>
              </a:rPr>
              <a:t>, Nagoya, 466-8555, Japan</a:t>
            </a:r>
          </a:p>
          <a:p>
            <a:r>
              <a:rPr lang="en-US" altLang="ja-JP" sz="1600" b="1" dirty="0">
                <a:solidFill>
                  <a:schemeClr val="tx2"/>
                </a:solidFill>
                <a:ea typeface="ＭＳ Ｐゴシック" panose="020B0600070205080204" pitchFamily="34" charset="-128"/>
              </a:rPr>
              <a:t>Voice:</a:t>
            </a:r>
            <a:r>
              <a:rPr lang="en-US" altLang="ja-JP" sz="1600" dirty="0">
                <a:solidFill>
                  <a:schemeClr val="tx2"/>
                </a:solidFill>
                <a:ea typeface="ＭＳ Ｐゴシック" panose="020B0600070205080204" pitchFamily="34" charset="-128"/>
              </a:rPr>
              <a:t> +81-52-735-5389, FAX: +81-52-735-5389, </a:t>
            </a:r>
            <a:r>
              <a:rPr lang="en-US" altLang="ja-JP" sz="1600" b="1" dirty="0">
                <a:solidFill>
                  <a:schemeClr val="tx2"/>
                </a:solidFill>
                <a:ea typeface="ＭＳ Ｐゴシック" panose="020B0600070205080204" pitchFamily="34" charset="-128"/>
              </a:rPr>
              <a:t>E-Mail: </a:t>
            </a:r>
            <a:r>
              <a:rPr lang="en-US" altLang="ja-JP" sz="1600" dirty="0" err="1">
                <a:solidFill>
                  <a:schemeClr val="tx2"/>
                </a:solidFill>
                <a:ea typeface="ＭＳ Ｐゴシック" panose="020B0600070205080204" pitchFamily="34" charset="-128"/>
              </a:rPr>
              <a:t>anzai@nitech.ac.jp</a:t>
            </a:r>
            <a:endParaRPr lang="en-US" altLang="ja-JP" sz="1600"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Re:</a:t>
            </a:r>
            <a:r>
              <a:rPr lang="en-US" altLang="ja-JP" sz="1600" dirty="0">
                <a:solidFill>
                  <a:schemeClr val="tx2"/>
                </a:solidFill>
                <a:ea typeface="ＭＳ Ｐゴシック" panose="020B0600070205080204" pitchFamily="34" charset="-128"/>
              </a:rPr>
              <a:t> In response to call for technical contributions</a:t>
            </a:r>
            <a:r>
              <a:rPr lang="en-US" altLang="ja-JP" dirty="0">
                <a:solidFill>
                  <a:schemeClr val="accent2"/>
                </a:solidFill>
                <a:ea typeface="ＭＳ Ｐゴシック" panose="020B0600070205080204" pitchFamily="34" charset="-128"/>
              </a:rPr>
              <a:t>	</a:t>
            </a:r>
            <a:endParaRPr lang="en-US" altLang="ja-JP" dirty="0">
              <a:solidFill>
                <a:schemeClr val="tx2"/>
              </a:solidFill>
              <a:ea typeface="ＭＳ Ｐゴシック" panose="020B0600070205080204" pitchFamily="34" charset="-128"/>
            </a:endParaRPr>
          </a:p>
          <a:p>
            <a:pPr>
              <a:spcBef>
                <a:spcPts val="600"/>
              </a:spcBef>
              <a:spcAft>
                <a:spcPts val="600"/>
              </a:spcAft>
            </a:pPr>
            <a:r>
              <a:rPr lang="en-US" altLang="ja-JP" sz="1600" b="1" dirty="0">
                <a:solidFill>
                  <a:schemeClr val="tx2"/>
                </a:solidFill>
                <a:ea typeface="ＭＳ Ｐゴシック" panose="020B0600070205080204" pitchFamily="34" charset="-128"/>
              </a:rPr>
              <a:t>Abstract:</a:t>
            </a:r>
            <a:r>
              <a:rPr lang="en-US" altLang="ja-JP" sz="1600" dirty="0">
                <a:solidFill>
                  <a:schemeClr val="tx2"/>
                </a:solidFill>
                <a:ea typeface="ＭＳ Ｐゴシック" panose="020B0600070205080204" pitchFamily="34" charset="-128"/>
              </a:rPr>
              <a:t>	This provides fundamental MAC simulation setup and performance evaluation results for the Nagoya Institute of Technology and YRP-IAI proposal under the TG6ma channel model.</a:t>
            </a:r>
          </a:p>
          <a:p>
            <a:pPr>
              <a:spcBef>
                <a:spcPts val="600"/>
              </a:spcBef>
              <a:spcAft>
                <a:spcPts val="600"/>
              </a:spcAft>
            </a:pPr>
            <a:r>
              <a:rPr lang="en-US" altLang="ja-JP" sz="1600" b="1" dirty="0">
                <a:solidFill>
                  <a:schemeClr val="tx2"/>
                </a:solidFill>
                <a:ea typeface="ＭＳ Ｐゴシック" panose="020B0600070205080204" pitchFamily="34" charset="-128"/>
              </a:rPr>
              <a:t>Purpose: </a:t>
            </a:r>
            <a:r>
              <a:rPr lang="en-US" altLang="ja-JP" sz="1600" dirty="0">
                <a:solidFill>
                  <a:schemeClr val="tx2"/>
                </a:solidFill>
                <a:ea typeface="ＭＳ Ｐゴシック" panose="020B0600070205080204" pitchFamily="34" charset="-128"/>
              </a:rPr>
              <a:t>Material for discussion in P802.15.6a TG corresponding to comments in EC Meeting</a:t>
            </a:r>
          </a:p>
          <a:p>
            <a:r>
              <a:rPr lang="en-US" altLang="ja-JP" sz="1600" b="1" dirty="0">
                <a:solidFill>
                  <a:schemeClr val="tx2"/>
                </a:solidFill>
                <a:ea typeface="ＭＳ Ｐゴシック" panose="020B0600070205080204" pitchFamily="34" charset="-128"/>
              </a:rPr>
              <a:t>Notice:</a:t>
            </a:r>
            <a:r>
              <a:rPr lang="en-US" altLang="ja-JP" sz="1600" dirty="0">
                <a:solidFill>
                  <a:schemeClr val="tx2"/>
                </a:solidFill>
                <a:ea typeface="ＭＳ Ｐゴシック" panose="020B0600070205080204" pitchFamily="34"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panose="020B0600070205080204" pitchFamily="34" charset="-128"/>
              </a:rPr>
              <a:t>Release:</a:t>
            </a:r>
            <a:r>
              <a:rPr lang="en-US" altLang="ja-JP" sz="1600" dirty="0">
                <a:solidFill>
                  <a:schemeClr val="tx2"/>
                </a:solidFill>
                <a:ea typeface="ＭＳ Ｐゴシック" panose="020B0600070205080204" pitchFamily="34" charset="-128"/>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696401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109CC7E-B84E-CC4C-1F28-3C8CE9740E1D}"/>
              </a:ext>
            </a:extLst>
          </p:cNvPr>
          <p:cNvSpPr>
            <a:spLocks noGrp="1"/>
          </p:cNvSpPr>
          <p:nvPr>
            <p:ph type="title"/>
          </p:nvPr>
        </p:nvSpPr>
        <p:spPr/>
        <p:txBody>
          <a:bodyPr/>
          <a:lstStyle/>
          <a:p>
            <a:r>
              <a:rPr lang="en-US" altLang="ja-JP" dirty="0"/>
              <a:t>References</a:t>
            </a:r>
            <a:endParaRPr kumimoji="1" lang="ja-JP" altLang="en-US"/>
          </a:p>
        </p:txBody>
      </p:sp>
      <p:sp>
        <p:nvSpPr>
          <p:cNvPr id="3" name="コンテンツ プレースホルダー 2">
            <a:extLst>
              <a:ext uri="{FF2B5EF4-FFF2-40B4-BE49-F238E27FC236}">
                <a16:creationId xmlns:a16="http://schemas.microsoft.com/office/drawing/2014/main" id="{84DEB389-5F71-631C-08C2-0FB71A84FD3B}"/>
              </a:ext>
            </a:extLst>
          </p:cNvPr>
          <p:cNvSpPr>
            <a:spLocks noGrp="1"/>
          </p:cNvSpPr>
          <p:nvPr>
            <p:ph idx="1"/>
          </p:nvPr>
        </p:nvSpPr>
        <p:spPr/>
        <p:txBody>
          <a:bodyPr>
            <a:normAutofit fontScale="92500" lnSpcReduction="20000"/>
          </a:bodyPr>
          <a:lstStyle/>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R. </a:t>
            </a:r>
            <a:r>
              <a:rPr lang="en-US" altLang="ja-JP" sz="1800" dirty="0" err="1">
                <a:latin typeface="Times New Roman" panose="02020603050405020304" pitchFamily="18" charset="0"/>
                <a:cs typeface="Times New Roman" panose="02020603050405020304" pitchFamily="18" charset="0"/>
              </a:rPr>
              <a:t>Inuzuka</a:t>
            </a:r>
            <a:r>
              <a:rPr lang="en-US" altLang="ja-JP" sz="1800" dirty="0">
                <a:latin typeface="Times New Roman" panose="02020603050405020304" pitchFamily="18" charset="0"/>
                <a:cs typeface="Times New Roman" panose="02020603050405020304" pitchFamily="18" charset="0"/>
              </a:rPr>
              <a:t>, M. Kim, T. Kobayashi, M. Hernandez, R. Kohno, “Fundamental MAC Performance Evaluation under Multiple IEEE802.15.6ma BAN Co-Existence,” in Proc. IEEE ISMICT 2023, Lincoln, USA, Mach 2023.</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t>
            </a:r>
            <a:r>
              <a:rPr lang="en-US" altLang="ja-JP" sz="1800" dirty="0" err="1">
                <a:latin typeface="Times New Roman" panose="02020603050405020304" pitchFamily="18" charset="0"/>
                <a:cs typeface="Times New Roman" panose="02020603050405020304" pitchFamily="18" charset="0"/>
              </a:rPr>
              <a:t>Anzai</a:t>
            </a:r>
            <a:r>
              <a:rPr lang="en-US" altLang="ja-JP" sz="1800" dirty="0">
                <a:latin typeface="Times New Roman" panose="02020603050405020304" pitchFamily="18" charset="0"/>
                <a:cs typeface="Times New Roman" panose="02020603050405020304" pitchFamily="18" charset="0"/>
              </a:rPr>
              <a:t>, I. Balasingham, G. Fischer, J. Wang, “Reliable and High-Speed Implant Ultra-Wideband Communications with Transmit–Receive Diversity,” EAI/Springer Innovations in Communication and Computing, pp. 27-32, March 2020.</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Y. Shimizu, D. Anzai, R. C-Santiago, P. A. Floor, I. Balasingham, and J. Wang, “Performance evaluation of an ultra-wideband transmit diversity in a living animal experiment”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65, no. 7, pp. 2596-2606, July 2017. </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D. Anzai, K. Katsu, R. Chavez-Santiago, Q. Wang, D. </a:t>
            </a:r>
            <a:r>
              <a:rPr lang="en-US" altLang="ja-JP" sz="1800" dirty="0" err="1">
                <a:latin typeface="Times New Roman" panose="02020603050405020304" pitchFamily="18" charset="0"/>
                <a:cs typeface="Times New Roman" panose="02020603050405020304" pitchFamily="18" charset="0"/>
              </a:rPr>
              <a:t>Plettemeier</a:t>
            </a:r>
            <a:r>
              <a:rPr lang="en-US" altLang="ja-JP" sz="1800" dirty="0">
                <a:latin typeface="Times New Roman" panose="02020603050405020304" pitchFamily="18" charset="0"/>
                <a:cs typeface="Times New Roman" panose="02020603050405020304" pitchFamily="18" charset="0"/>
              </a:rPr>
              <a:t>, J. Wang, and I. Balasingham, “Experimental evaluation of implant UWB-IR transmission with living animal for body area networks,” IEEE Trans. </a:t>
            </a:r>
            <a:r>
              <a:rPr lang="en-US" altLang="ja-JP" sz="1800" dirty="0" err="1">
                <a:latin typeface="Times New Roman" panose="02020603050405020304" pitchFamily="18" charset="0"/>
                <a:cs typeface="Times New Roman" panose="02020603050405020304" pitchFamily="18" charset="0"/>
              </a:rPr>
              <a:t>Microw</a:t>
            </a:r>
            <a:r>
              <a:rPr lang="en-US" altLang="ja-JP" sz="1800" dirty="0">
                <a:latin typeface="Times New Roman" panose="02020603050405020304" pitchFamily="18" charset="0"/>
                <a:cs typeface="Times New Roman" panose="02020603050405020304" pitchFamily="18" charset="0"/>
              </a:rPr>
              <a:t>. Theory Tech., vol. 62, no. 1, pp. 183-192, Jan. 2014.</a:t>
            </a:r>
          </a:p>
          <a:p>
            <a:pPr marL="514350" indent="-514350" algn="just">
              <a:buFont typeface="+mj-lt"/>
              <a:buAutoNum type="arabicPeriod"/>
            </a:pPr>
            <a:r>
              <a:rPr lang="en-US" altLang="ja-JP" sz="1800" dirty="0">
                <a:latin typeface="Times New Roman" panose="02020603050405020304" pitchFamily="18" charset="0"/>
                <a:cs typeface="Times New Roman" panose="02020603050405020304" pitchFamily="18" charset="0"/>
              </a:rPr>
              <a:t>J. Shi, D. Anzai, and J. Wang, “Channel modeling and performance analysis of diversity reception for implant UWB wireless link,” IEICE Trans. </a:t>
            </a:r>
            <a:r>
              <a:rPr lang="en-US" altLang="ja-JP" sz="1800" dirty="0" err="1">
                <a:latin typeface="Times New Roman" panose="02020603050405020304" pitchFamily="18" charset="0"/>
                <a:cs typeface="Times New Roman" panose="02020603050405020304" pitchFamily="18" charset="0"/>
              </a:rPr>
              <a:t>Commun</a:t>
            </a:r>
            <a:r>
              <a:rPr lang="en-US" altLang="ja-JP" sz="1800" dirty="0">
                <a:latin typeface="Times New Roman" panose="02020603050405020304" pitchFamily="18" charset="0"/>
                <a:cs typeface="Times New Roman" panose="02020603050405020304" pitchFamily="18" charset="0"/>
              </a:rPr>
              <a:t>., no. E95-B, vol. 10, pp. 3197-3205, Oct. 2012.</a:t>
            </a:r>
            <a:endParaRPr kumimoji="1" lang="ja-JP" altLang="en-US" sz="1800">
              <a:latin typeface="Times New Roman" panose="02020603050405020304" pitchFamily="18" charset="0"/>
              <a:cs typeface="Times New Roman" panose="02020603050405020304" pitchFamily="18" charset="0"/>
            </a:endParaRPr>
          </a:p>
        </p:txBody>
      </p:sp>
      <p:sp>
        <p:nvSpPr>
          <p:cNvPr id="6" name="スライド番号プレースホルダー 5">
            <a:extLst>
              <a:ext uri="{FF2B5EF4-FFF2-40B4-BE49-F238E27FC236}">
                <a16:creationId xmlns:a16="http://schemas.microsoft.com/office/drawing/2014/main" id="{814D2FC5-AFC5-F1DB-09FA-EB37295F2B5C}"/>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10</a:t>
            </a:fld>
            <a:endParaRPr lang="en-US" altLang="ja-JP"/>
          </a:p>
        </p:txBody>
      </p:sp>
    </p:spTree>
    <p:extLst>
      <p:ext uri="{BB962C8B-B14F-4D97-AF65-F5344CB8AC3E}">
        <p14:creationId xmlns:p14="http://schemas.microsoft.com/office/powerpoint/2010/main" val="2037617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a:extLst>
              <a:ext uri="{FF2B5EF4-FFF2-40B4-BE49-F238E27FC236}">
                <a16:creationId xmlns:a16="http://schemas.microsoft.com/office/drawing/2014/main" id="{C04909EA-556B-707B-315A-84BFB23F1B5C}"/>
              </a:ext>
            </a:extLst>
          </p:cNvPr>
          <p:cNvSpPr>
            <a:spLocks noGrp="1"/>
          </p:cNvSpPr>
          <p:nvPr>
            <p:ph type="sldNum" sz="quarter" idx="12"/>
          </p:nvPr>
        </p:nvSpPr>
        <p:spPr>
          <a:xfrm>
            <a:off x="4344988" y="6475413"/>
            <a:ext cx="530225" cy="182562"/>
          </a:xfrm>
        </p:spPr>
        <p:txBody>
          <a:bodyPr/>
          <a:lstStyle/>
          <a:p>
            <a:r>
              <a:rPr lang="en-US" altLang="ja-JP"/>
              <a:t>Slide </a:t>
            </a:r>
            <a:fld id="{18BE40FC-92CB-A945-B422-D81EC9BDBF4D}" type="slidenum">
              <a:rPr lang="en-US" altLang="ja-JP"/>
              <a:pPr/>
              <a:t>2</a:t>
            </a:fld>
            <a:endParaRPr lang="en-US" altLang="ja-JP"/>
          </a:p>
        </p:txBody>
      </p:sp>
      <p:sp>
        <p:nvSpPr>
          <p:cNvPr id="26626" name="Rectangle 2">
            <a:extLst>
              <a:ext uri="{FF2B5EF4-FFF2-40B4-BE49-F238E27FC236}">
                <a16:creationId xmlns:a16="http://schemas.microsoft.com/office/drawing/2014/main" id="{355FE467-813A-62ED-551D-0F5810AA0FFD}"/>
              </a:ext>
            </a:extLst>
          </p:cNvPr>
          <p:cNvSpPr>
            <a:spLocks noGrp="1" noChangeArrowheads="1"/>
          </p:cNvSpPr>
          <p:nvPr>
            <p:ph type="ctrTitle"/>
          </p:nvPr>
        </p:nvSpPr>
        <p:spPr>
          <a:xfrm>
            <a:off x="685800" y="2286000"/>
            <a:ext cx="7772400" cy="1143000"/>
          </a:xfrm>
        </p:spPr>
        <p:txBody>
          <a:bodyPr anchor="ctr"/>
          <a:lstStyle/>
          <a:p>
            <a:r>
              <a:rPr lang="en-US" altLang="ja-JP" sz="3200" dirty="0">
                <a:solidFill>
                  <a:schemeClr val="tx2"/>
                </a:solidFill>
                <a:ea typeface="ＭＳ Ｐゴシック" panose="020B0600070205080204" pitchFamily="34" charset="-128"/>
              </a:rPr>
              <a:t>Simulation Results for Nagoya I. T. and YRP-IAI MAC Proposal Based on TG6ma Channel Model</a:t>
            </a:r>
          </a:p>
        </p:txBody>
      </p:sp>
      <p:sp>
        <p:nvSpPr>
          <p:cNvPr id="26627" name="Rectangle 3">
            <a:extLst>
              <a:ext uri="{FF2B5EF4-FFF2-40B4-BE49-F238E27FC236}">
                <a16:creationId xmlns:a16="http://schemas.microsoft.com/office/drawing/2014/main" id="{4B838952-9A9F-89B7-CE7E-C1270C653349}"/>
              </a:ext>
            </a:extLst>
          </p:cNvPr>
          <p:cNvSpPr>
            <a:spLocks noGrp="1" noChangeArrowheads="1"/>
          </p:cNvSpPr>
          <p:nvPr>
            <p:ph type="subTitle" idx="1"/>
          </p:nvPr>
        </p:nvSpPr>
        <p:spPr>
          <a:xfrm>
            <a:off x="395638" y="3914074"/>
            <a:ext cx="8352724" cy="2251230"/>
          </a:xfrm>
        </p:spPr>
        <p:txBody>
          <a:bodyPr/>
          <a:lstStyle/>
          <a:p>
            <a:r>
              <a:rPr lang="en-US" altLang="ja-JP" sz="2800" dirty="0">
                <a:latin typeface="Times New Roman" panose="02020603050405020304" pitchFamily="18" charset="0"/>
                <a:cs typeface="Times New Roman" panose="02020603050405020304" pitchFamily="18" charset="0"/>
              </a:rPr>
              <a:t>Daisuke </a:t>
            </a:r>
            <a:r>
              <a:rPr lang="en-US" altLang="ja-JP" sz="2800" dirty="0" err="1">
                <a:latin typeface="Times New Roman" panose="02020603050405020304" pitchFamily="18" charset="0"/>
                <a:cs typeface="Times New Roman" panose="02020603050405020304" pitchFamily="18" charset="0"/>
              </a:rPr>
              <a:t>Anzai</a:t>
            </a:r>
            <a:r>
              <a:rPr lang="en-US" altLang="ja-JP" sz="2800" dirty="0">
                <a:latin typeface="Times New Roman" panose="02020603050405020304" pitchFamily="18" charset="0"/>
                <a:cs typeface="Times New Roman" panose="02020603050405020304" pitchFamily="18" charset="0"/>
              </a:rPr>
              <a:t>, Ryosuke </a:t>
            </a:r>
            <a:r>
              <a:rPr lang="en-US" altLang="ja-JP" sz="2800" dirty="0" err="1">
                <a:latin typeface="Times New Roman" panose="02020603050405020304" pitchFamily="18" charset="0"/>
                <a:cs typeface="Times New Roman" panose="02020603050405020304" pitchFamily="18" charset="0"/>
              </a:rPr>
              <a:t>Inuzuka</a:t>
            </a:r>
            <a:r>
              <a:rPr lang="en-US" altLang="ja-JP" sz="2800" dirty="0">
                <a:latin typeface="Times New Roman" panose="02020603050405020304" pitchFamily="18" charset="0"/>
                <a:cs typeface="Times New Roman" panose="02020603050405020304" pitchFamily="18" charset="0"/>
              </a:rPr>
              <a:t>, Takumi Kobayashi</a:t>
            </a:r>
          </a:p>
          <a:p>
            <a:r>
              <a:rPr lang="en-US" altLang="ja-JP" sz="2800" dirty="0" err="1">
                <a:latin typeface="Times New Roman" panose="02020603050405020304" pitchFamily="18" charset="0"/>
                <a:cs typeface="Times New Roman" panose="02020603050405020304" pitchFamily="18" charset="0"/>
              </a:rPr>
              <a:t>Minsoo</a:t>
            </a:r>
            <a:r>
              <a:rPr lang="en-US" altLang="ja-JP" sz="2800" dirty="0">
                <a:latin typeface="Times New Roman" panose="02020603050405020304" pitchFamily="18" charset="0"/>
                <a:cs typeface="Times New Roman" panose="02020603050405020304" pitchFamily="18" charset="0"/>
              </a:rPr>
              <a:t> Kim, Marco Hernandez, and Ryuji Kohno</a:t>
            </a:r>
          </a:p>
          <a:p>
            <a:r>
              <a:rPr lang="en-US" altLang="ja-JP" dirty="0">
                <a:latin typeface="Times New Roman" panose="02020603050405020304" pitchFamily="18" charset="0"/>
                <a:cs typeface="Times New Roman" panose="02020603050405020304" pitchFamily="18" charset="0"/>
              </a:rPr>
              <a:t>Nagoya Institute of Technology (NIT),</a:t>
            </a:r>
            <a:br>
              <a:rPr lang="en-US" altLang="ja-JP" dirty="0">
                <a:latin typeface="Times New Roman" panose="02020603050405020304" pitchFamily="18" charset="0"/>
                <a:cs typeface="Times New Roman" panose="02020603050405020304" pitchFamily="18" charset="0"/>
              </a:rPr>
            </a:br>
            <a:r>
              <a:rPr lang="en-US" altLang="ja-JP" dirty="0">
                <a:latin typeface="Times New Roman" panose="02020603050405020304" pitchFamily="18" charset="0"/>
                <a:cs typeface="Times New Roman" panose="02020603050405020304" pitchFamily="18" charset="0"/>
              </a:rPr>
              <a:t>YRP International Alliance Institute (YRP-IAI)</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737C18-3F6F-F652-1013-5DDEF80DC306}"/>
              </a:ext>
            </a:extLst>
          </p:cNvPr>
          <p:cNvSpPr>
            <a:spLocks noGrp="1"/>
          </p:cNvSpPr>
          <p:nvPr>
            <p:ph type="title"/>
          </p:nvPr>
        </p:nvSpPr>
        <p:spPr/>
        <p:txBody>
          <a:bodyPr/>
          <a:lstStyle/>
          <a:p>
            <a:r>
              <a:rPr kumimoji="1" lang="en-US" altLang="ja-JP" dirty="0"/>
              <a:t>Introduction</a:t>
            </a:r>
            <a:endParaRPr kumimoji="1" lang="ja-JP" altLang="en-US"/>
          </a:p>
        </p:txBody>
      </p:sp>
      <p:sp>
        <p:nvSpPr>
          <p:cNvPr id="4" name="スライド番号プレースホルダー 3">
            <a:extLst>
              <a:ext uri="{FF2B5EF4-FFF2-40B4-BE49-F238E27FC236}">
                <a16:creationId xmlns:a16="http://schemas.microsoft.com/office/drawing/2014/main" id="{901AD097-F4F2-6912-EE3F-17F2B0C068B7}"/>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3</a:t>
            </a:fld>
            <a:endParaRPr lang="en-US" altLang="ja-JP"/>
          </a:p>
        </p:txBody>
      </p:sp>
      <p:sp>
        <p:nvSpPr>
          <p:cNvPr id="6" name="コンテンツ プレースホルダー 2">
            <a:extLst>
              <a:ext uri="{FF2B5EF4-FFF2-40B4-BE49-F238E27FC236}">
                <a16:creationId xmlns:a16="http://schemas.microsoft.com/office/drawing/2014/main" id="{2B5F40D1-F038-0F54-7A61-BB969FBD8403}"/>
              </a:ext>
            </a:extLst>
          </p:cNvPr>
          <p:cNvSpPr>
            <a:spLocks noGrp="1"/>
          </p:cNvSpPr>
          <p:nvPr>
            <p:ph idx="1"/>
          </p:nvPr>
        </p:nvSpPr>
        <p:spPr>
          <a:xfrm>
            <a:off x="578768" y="2008490"/>
            <a:ext cx="8062664" cy="4640560"/>
          </a:xfrm>
        </p:spPr>
        <p:txBody>
          <a:bodyPr>
            <a:normAutofit lnSpcReduction="10000"/>
          </a:bodyPr>
          <a:lstStyle/>
          <a:p>
            <a:r>
              <a:rPr lang="en-US" altLang="ja-JP" sz="2400" dirty="0">
                <a:latin typeface="Times New Roman" panose="02020603050405020304" pitchFamily="18" charset="0"/>
                <a:cs typeface="Times New Roman" panose="02020603050405020304" pitchFamily="18" charset="0"/>
              </a:rPr>
              <a:t>Coexistence of multiple BANs and other UWB applications (e.g. IEEE 802.15.4ab) is a key issue in providing high dependability</a:t>
            </a:r>
          </a:p>
          <a:p>
            <a:endParaRPr lang="en-US" altLang="ja-JP" sz="2400" dirty="0">
              <a:latin typeface="Times New Roman" panose="02020603050405020304" pitchFamily="18" charset="0"/>
              <a:cs typeface="Times New Roman" panose="02020603050405020304" pitchFamily="18" charset="0"/>
            </a:endParaRPr>
          </a:p>
          <a:p>
            <a:endParaRPr lang="en-US" altLang="ja-JP" sz="2400" dirty="0">
              <a:latin typeface="Times New Roman" panose="02020603050405020304" pitchFamily="18" charset="0"/>
              <a:cs typeface="Times New Roman" panose="02020603050405020304" pitchFamily="18" charset="0"/>
            </a:endParaRPr>
          </a:p>
          <a:p>
            <a:r>
              <a:rPr kumimoji="1" lang="en-US" altLang="ja-JP" sz="2400" dirty="0">
                <a:latin typeface="Times New Roman" panose="02020603050405020304" pitchFamily="18" charset="0"/>
                <a:cs typeface="Times New Roman" panose="02020603050405020304" pitchFamily="18" charset="0"/>
              </a:rPr>
              <a:t>In multiple BAN coexistence, </a:t>
            </a:r>
            <a:r>
              <a:rPr lang="en-US" altLang="ja-JP" sz="2400" dirty="0">
                <a:latin typeface="Times New Roman" panose="02020603050405020304" pitchFamily="18" charset="0"/>
                <a:cs typeface="Times New Roman" panose="02020603050405020304" pitchFamily="18" charset="0"/>
              </a:rPr>
              <a:t>we propose a </a:t>
            </a:r>
            <a:r>
              <a:rPr lang="en-US" altLang="ja-JP" sz="2400" b="1" u="sng" dirty="0">
                <a:solidFill>
                  <a:srgbClr val="0070C0"/>
                </a:solidFill>
                <a:latin typeface="Times New Roman" panose="02020603050405020304" pitchFamily="18" charset="0"/>
                <a:cs typeface="Times New Roman" panose="02020603050405020304" pitchFamily="18" charset="0"/>
              </a:rPr>
              <a:t>managed synchronous </a:t>
            </a:r>
            <a:r>
              <a:rPr lang="en-US" altLang="ja-JP" sz="2400" b="1" u="sng" dirty="0" err="1">
                <a:solidFill>
                  <a:srgbClr val="0070C0"/>
                </a:solidFill>
                <a:latin typeface="Times New Roman" panose="02020603050405020304" pitchFamily="18" charset="0"/>
                <a:cs typeface="Times New Roman" panose="02020603050405020304" pitchFamily="18" charset="0"/>
              </a:rPr>
              <a:t>superframe</a:t>
            </a:r>
            <a:r>
              <a:rPr lang="en-US" altLang="ja-JP" sz="2400" dirty="0">
                <a:latin typeface="Times New Roman" panose="02020603050405020304" pitchFamily="18" charset="0"/>
                <a:cs typeface="Times New Roman" panose="02020603050405020304" pitchFamily="18" charset="0"/>
              </a:rPr>
              <a:t> structure </a:t>
            </a:r>
            <a:r>
              <a:rPr kumimoji="1" lang="en-US" altLang="ja-JP" sz="2400" dirty="0">
                <a:latin typeface="Times New Roman" panose="02020603050405020304" pitchFamily="18" charset="0"/>
                <a:cs typeface="Times New Roman" panose="02020603050405020304" pitchFamily="18" charset="0"/>
              </a:rPr>
              <a:t>to avoid packet collisions even between different BANs, which </a:t>
            </a:r>
            <a:r>
              <a:rPr lang="en-US" altLang="ja-JP" sz="2400" dirty="0">
                <a:latin typeface="Times New Roman" panose="02020603050405020304" pitchFamily="18" charset="0"/>
                <a:cs typeface="Times New Roman" panose="02020603050405020304" pitchFamily="18" charset="0"/>
              </a:rPr>
              <a:t>is </a:t>
            </a:r>
            <a:r>
              <a:rPr lang="en-US" altLang="ja-JP" sz="2400" b="1" u="sng" dirty="0">
                <a:solidFill>
                  <a:srgbClr val="0070C0"/>
                </a:solidFill>
                <a:latin typeface="Times New Roman" panose="02020603050405020304" pitchFamily="18" charset="0"/>
                <a:cs typeface="Times New Roman" panose="02020603050405020304" pitchFamily="18" charset="0"/>
              </a:rPr>
              <a:t>optimally controlled</a:t>
            </a:r>
            <a:r>
              <a:rPr lang="en-US" altLang="ja-JP" sz="2400" b="1" dirty="0">
                <a:solidFill>
                  <a:srgbClr val="0070C0"/>
                </a:solidFill>
                <a:latin typeface="Times New Roman" panose="02020603050405020304" pitchFamily="18" charset="0"/>
                <a:cs typeface="Times New Roman" panose="02020603050405020304" pitchFamily="18" charset="0"/>
              </a:rPr>
              <a:t> </a:t>
            </a:r>
            <a:r>
              <a:rPr kumimoji="1" lang="en-US" altLang="ja-JP" sz="2400" dirty="0">
                <a:latin typeface="Times New Roman" panose="02020603050405020304" pitchFamily="18" charset="0"/>
                <a:cs typeface="Times New Roman" panose="02020603050405020304" pitchFamily="18" charset="0"/>
              </a:rPr>
              <a:t>under multiple BAN coexistence situations</a:t>
            </a:r>
          </a:p>
          <a:p>
            <a:r>
              <a:rPr kumimoji="1" lang="en-US" altLang="ja-JP" sz="2400" dirty="0">
                <a:latin typeface="Times New Roman" panose="02020603050405020304" pitchFamily="18" charset="0"/>
                <a:cs typeface="Times New Roman" panose="02020603050405020304" pitchFamily="18" charset="0"/>
              </a:rPr>
              <a:t>We carry </a:t>
            </a:r>
            <a:r>
              <a:rPr lang="en-US" altLang="ja-JP" sz="2400" dirty="0">
                <a:latin typeface="Times New Roman" panose="02020603050405020304" pitchFamily="18" charset="0"/>
                <a:cs typeface="Times New Roman" panose="02020603050405020304" pitchFamily="18" charset="0"/>
              </a:rPr>
              <a:t>out fundamental</a:t>
            </a:r>
            <a:r>
              <a:rPr kumimoji="1" lang="en-US" altLang="ja-JP" sz="2400" dirty="0">
                <a:latin typeface="Times New Roman" panose="02020603050405020304" pitchFamily="18" charset="0"/>
                <a:cs typeface="Times New Roman" panose="02020603050405020304" pitchFamily="18" charset="0"/>
              </a:rPr>
              <a:t> MAC performance evaluation to demonstrate the importance of the proposed structure </a:t>
            </a:r>
            <a:r>
              <a:rPr lang="en-US" altLang="ja-JP" sz="2400" dirty="0">
                <a:latin typeface="Times New Roman" panose="02020603050405020304" pitchFamily="18" charset="0"/>
                <a:cs typeface="Times New Roman" panose="02020603050405020304" pitchFamily="18" charset="0"/>
              </a:rPr>
              <a:t>based on </a:t>
            </a:r>
            <a:r>
              <a:rPr lang="en-US" altLang="ja-JP" sz="2400" u="sng" dirty="0">
                <a:latin typeface="Times New Roman" panose="02020603050405020304" pitchFamily="18" charset="0"/>
                <a:cs typeface="Times New Roman" panose="02020603050405020304" pitchFamily="18" charset="0"/>
              </a:rPr>
              <a:t>the TG6ma channel model </a:t>
            </a:r>
            <a:r>
              <a:rPr lang="en-US" altLang="ja-JP" sz="2400" u="sng">
                <a:latin typeface="Times New Roman" panose="02020603050405020304" pitchFamily="18" charset="0"/>
                <a:cs typeface="Times New Roman" panose="02020603050405020304" pitchFamily="18" charset="0"/>
              </a:rPr>
              <a:t>with IR-UWB </a:t>
            </a:r>
            <a:r>
              <a:rPr lang="en-US" altLang="ja-JP" sz="2400" u="sng" dirty="0">
                <a:latin typeface="Times New Roman" panose="02020603050405020304" pitchFamily="18" charset="0"/>
                <a:cs typeface="Times New Roman" panose="02020603050405020304" pitchFamily="18" charset="0"/>
              </a:rPr>
              <a:t>modulation</a:t>
            </a:r>
            <a:endParaRPr kumimoji="1" lang="ja-JP" altLang="en-US" sz="2400" u="sng">
              <a:latin typeface="Times New Roman" panose="02020603050405020304" pitchFamily="18" charset="0"/>
              <a:cs typeface="Times New Roman" panose="02020603050405020304" pitchFamily="18" charset="0"/>
            </a:endParaRPr>
          </a:p>
        </p:txBody>
      </p:sp>
      <p:sp>
        <p:nvSpPr>
          <p:cNvPr id="7" name="下矢印 6">
            <a:extLst>
              <a:ext uri="{FF2B5EF4-FFF2-40B4-BE49-F238E27FC236}">
                <a16:creationId xmlns:a16="http://schemas.microsoft.com/office/drawing/2014/main" id="{7F6AEF95-08C5-0493-F805-C3ECD2247145}"/>
              </a:ext>
            </a:extLst>
          </p:cNvPr>
          <p:cNvSpPr/>
          <p:nvPr/>
        </p:nvSpPr>
        <p:spPr>
          <a:xfrm>
            <a:off x="3647661" y="3150705"/>
            <a:ext cx="1540565" cy="745434"/>
          </a:xfrm>
          <a:prstGeom prst="downArrow">
            <a:avLst/>
          </a:prstGeom>
        </p:spPr>
        <p:style>
          <a:lnRef idx="1">
            <a:schemeClr val="accent6"/>
          </a:lnRef>
          <a:fillRef idx="3">
            <a:schemeClr val="accent6"/>
          </a:fillRef>
          <a:effectRef idx="2">
            <a:schemeClr val="accent6"/>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489249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E647D7-B9C0-11AB-3E09-4EACDA14029F}"/>
              </a:ext>
            </a:extLst>
          </p:cNvPr>
          <p:cNvSpPr>
            <a:spLocks noGrp="1"/>
          </p:cNvSpPr>
          <p:nvPr>
            <p:ph type="title"/>
          </p:nvPr>
        </p:nvSpPr>
        <p:spPr>
          <a:xfrm>
            <a:off x="685800" y="489992"/>
            <a:ext cx="7772400" cy="1066800"/>
          </a:xfrm>
        </p:spPr>
        <p:txBody>
          <a:bodyPr/>
          <a:lstStyle/>
          <a:p>
            <a:r>
              <a:rPr lang="en-US" altLang="ja-JP" sz="3200" dirty="0"/>
              <a:t>Proposal of managed synchronous </a:t>
            </a:r>
            <a:r>
              <a:rPr lang="en-US" altLang="ja-JP" sz="3200" dirty="0" err="1"/>
              <a:t>superframe</a:t>
            </a:r>
            <a:endParaRPr kumimoji="1" lang="ja-JP" altLang="en-US" sz="3200"/>
          </a:p>
        </p:txBody>
      </p:sp>
      <p:sp>
        <p:nvSpPr>
          <p:cNvPr id="4" name="スライド番号プレースホルダー 3">
            <a:extLst>
              <a:ext uri="{FF2B5EF4-FFF2-40B4-BE49-F238E27FC236}">
                <a16:creationId xmlns:a16="http://schemas.microsoft.com/office/drawing/2014/main" id="{56DDE75D-BF4E-AF5F-84A6-7B51934EBAAB}"/>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4</a:t>
            </a:fld>
            <a:endParaRPr lang="en-US" altLang="ja-JP"/>
          </a:p>
        </p:txBody>
      </p:sp>
      <p:pic>
        <p:nvPicPr>
          <p:cNvPr id="7" name="図 6">
            <a:extLst>
              <a:ext uri="{FF2B5EF4-FFF2-40B4-BE49-F238E27FC236}">
                <a16:creationId xmlns:a16="http://schemas.microsoft.com/office/drawing/2014/main" id="{8AA819B3-7EBD-DD30-ABB1-29D6EA4B2DD3}"/>
              </a:ext>
            </a:extLst>
          </p:cNvPr>
          <p:cNvPicPr>
            <a:picLocks noChangeAspect="1"/>
          </p:cNvPicPr>
          <p:nvPr/>
        </p:nvPicPr>
        <p:blipFill>
          <a:blip r:embed="rId2"/>
          <a:stretch>
            <a:fillRect/>
          </a:stretch>
        </p:blipFill>
        <p:spPr>
          <a:xfrm>
            <a:off x="960047" y="1496486"/>
            <a:ext cx="7300106" cy="4978927"/>
          </a:xfrm>
          <a:prstGeom prst="rect">
            <a:avLst/>
          </a:prstGeom>
        </p:spPr>
      </p:pic>
      <p:sp>
        <p:nvSpPr>
          <p:cNvPr id="8" name="テキスト ボックス 7">
            <a:extLst>
              <a:ext uri="{FF2B5EF4-FFF2-40B4-BE49-F238E27FC236}">
                <a16:creationId xmlns:a16="http://schemas.microsoft.com/office/drawing/2014/main" id="{A01E623E-8EB5-382B-F62C-3DF546C9F226}"/>
              </a:ext>
            </a:extLst>
          </p:cNvPr>
          <p:cNvSpPr txBox="1"/>
          <p:nvPr/>
        </p:nvSpPr>
        <p:spPr>
          <a:xfrm>
            <a:off x="4608681" y="5223014"/>
            <a:ext cx="3308741" cy="461665"/>
          </a:xfrm>
          <a:prstGeom prst="rect">
            <a:avLst/>
          </a:prstGeom>
        </p:spPr>
        <p:style>
          <a:lnRef idx="1">
            <a:schemeClr val="accent5"/>
          </a:lnRef>
          <a:fillRef idx="2">
            <a:schemeClr val="accent5"/>
          </a:fillRef>
          <a:effectRef idx="1">
            <a:schemeClr val="accent5"/>
          </a:effectRef>
          <a:fontRef idx="minor">
            <a:schemeClr val="dk1"/>
          </a:fontRef>
        </p:style>
        <p:txBody>
          <a:bodyPr wrap="square" rtlCol="0">
            <a:spAutoFit/>
          </a:bodyPr>
          <a:lstStyle/>
          <a:p>
            <a:pPr algn="ctr"/>
            <a:r>
              <a:rPr kumimoji="1" lang="en-US" altLang="ja-JP" b="1" dirty="0">
                <a:solidFill>
                  <a:srgbClr val="FF0000"/>
                </a:solidFill>
              </a:rPr>
              <a:t>Timeslot assignment perfectly controlled in TDMA (CFP)</a:t>
            </a:r>
            <a:endParaRPr kumimoji="1" lang="ja-JP" altLang="en-US" b="1">
              <a:solidFill>
                <a:srgbClr val="FF0000"/>
              </a:solidFill>
            </a:endParaRPr>
          </a:p>
        </p:txBody>
      </p:sp>
    </p:spTree>
    <p:extLst>
      <p:ext uri="{BB962C8B-B14F-4D97-AF65-F5344CB8AC3E}">
        <p14:creationId xmlns:p14="http://schemas.microsoft.com/office/powerpoint/2010/main" val="3603690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E562696-5A41-074E-3187-2E5DE1A3E473}"/>
              </a:ext>
            </a:extLst>
          </p:cNvPr>
          <p:cNvSpPr>
            <a:spLocks noGrp="1"/>
          </p:cNvSpPr>
          <p:nvPr>
            <p:ph type="title"/>
          </p:nvPr>
        </p:nvSpPr>
        <p:spPr/>
        <p:txBody>
          <a:bodyPr/>
          <a:lstStyle/>
          <a:p>
            <a:r>
              <a:rPr kumimoji="1" lang="en-US" altLang="ja-JP" dirty="0"/>
              <a:t>Antenna pattern</a:t>
            </a:r>
            <a:endParaRPr kumimoji="1" lang="ja-JP" altLang="en-US"/>
          </a:p>
        </p:txBody>
      </p:sp>
      <p:sp>
        <p:nvSpPr>
          <p:cNvPr id="4" name="スライド番号プレースホルダー 3">
            <a:extLst>
              <a:ext uri="{FF2B5EF4-FFF2-40B4-BE49-F238E27FC236}">
                <a16:creationId xmlns:a16="http://schemas.microsoft.com/office/drawing/2014/main" id="{2DF71438-6179-E17C-4C02-9676F69451D4}"/>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5</a:t>
            </a:fld>
            <a:endParaRPr lang="en-US" altLang="ja-JP"/>
          </a:p>
        </p:txBody>
      </p:sp>
      <p:grpSp>
        <p:nvGrpSpPr>
          <p:cNvPr id="19" name="グループ化 18">
            <a:extLst>
              <a:ext uri="{FF2B5EF4-FFF2-40B4-BE49-F238E27FC236}">
                <a16:creationId xmlns:a16="http://schemas.microsoft.com/office/drawing/2014/main" id="{CF1C3EFC-6F17-5304-B3E3-114B73A42839}"/>
              </a:ext>
            </a:extLst>
          </p:cNvPr>
          <p:cNvGrpSpPr/>
          <p:nvPr/>
        </p:nvGrpSpPr>
        <p:grpSpPr>
          <a:xfrm>
            <a:off x="755576" y="1713249"/>
            <a:ext cx="3329342" cy="2007734"/>
            <a:chOff x="402444" y="1407944"/>
            <a:chExt cx="5825150" cy="3476626"/>
          </a:xfrm>
        </p:grpSpPr>
        <p:pic>
          <p:nvPicPr>
            <p:cNvPr id="20" name="図 19">
              <a:extLst>
                <a:ext uri="{FF2B5EF4-FFF2-40B4-BE49-F238E27FC236}">
                  <a16:creationId xmlns:a16="http://schemas.microsoft.com/office/drawing/2014/main" id="{84E5A004-57A9-0AF6-B936-E56E3BF36ADF}"/>
                </a:ext>
              </a:extLst>
            </p:cNvPr>
            <p:cNvPicPr>
              <a:picLocks noChangeAspect="1"/>
            </p:cNvPicPr>
            <p:nvPr/>
          </p:nvPicPr>
          <p:blipFill>
            <a:blip r:embed="rId2"/>
            <a:stretch>
              <a:fillRect/>
            </a:stretch>
          </p:blipFill>
          <p:spPr>
            <a:xfrm>
              <a:off x="2936206" y="1407945"/>
              <a:ext cx="2686050" cy="3476625"/>
            </a:xfrm>
            <a:prstGeom prst="rect">
              <a:avLst/>
            </a:prstGeom>
          </p:spPr>
        </p:pic>
        <p:pic>
          <p:nvPicPr>
            <p:cNvPr id="21" name="図 20">
              <a:extLst>
                <a:ext uri="{FF2B5EF4-FFF2-40B4-BE49-F238E27FC236}">
                  <a16:creationId xmlns:a16="http://schemas.microsoft.com/office/drawing/2014/main" id="{9776504E-A646-13D8-3E96-3B2CF1D0BC31}"/>
                </a:ext>
              </a:extLst>
            </p:cNvPr>
            <p:cNvPicPr>
              <a:picLocks noChangeAspect="1"/>
            </p:cNvPicPr>
            <p:nvPr/>
          </p:nvPicPr>
          <p:blipFill>
            <a:blip r:embed="rId3"/>
            <a:stretch>
              <a:fillRect/>
            </a:stretch>
          </p:blipFill>
          <p:spPr>
            <a:xfrm>
              <a:off x="5170319" y="3970170"/>
              <a:ext cx="1057275" cy="914400"/>
            </a:xfrm>
            <a:prstGeom prst="rect">
              <a:avLst/>
            </a:prstGeom>
          </p:spPr>
        </p:pic>
        <p:sp>
          <p:nvSpPr>
            <p:cNvPr id="23" name="楕円 9">
              <a:extLst>
                <a:ext uri="{FF2B5EF4-FFF2-40B4-BE49-F238E27FC236}">
                  <a16:creationId xmlns:a16="http://schemas.microsoft.com/office/drawing/2014/main" id="{C922E708-8A9A-EF48-1373-7CC5CAC5A360}"/>
                </a:ext>
              </a:extLst>
            </p:cNvPr>
            <p:cNvSpPr/>
            <p:nvPr/>
          </p:nvSpPr>
          <p:spPr>
            <a:xfrm rot="20343853">
              <a:off x="4127154" y="3165950"/>
              <a:ext cx="614248" cy="366723"/>
            </a:xfrm>
            <a:prstGeom prst="ellipse">
              <a:avLst/>
            </a:prstGeom>
            <a:noFill/>
            <a:ln w="19050" cap="flat" cmpd="sng" algn="ctr">
              <a:solidFill>
                <a:srgbClr val="FF0000"/>
              </a:solidFill>
              <a:prstDash val="solid"/>
            </a:ln>
            <a:effectLst>
              <a:outerShdw blurRad="40000" dist="23000" dir="5400000" rotWithShape="0">
                <a:srgbClr val="000000">
                  <a:alpha val="35000"/>
                </a:srgbClr>
              </a:outerShdw>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800" b="0" i="0" u="none" strike="noStrike" kern="0" cap="none" spc="0" normalizeH="0" baseline="0" noProof="0" dirty="0">
                <a:ln>
                  <a:noFill/>
                </a:ln>
                <a:solidFill>
                  <a:prstClr val="white"/>
                </a:solidFill>
                <a:effectLst/>
                <a:uLnTx/>
                <a:uFillTx/>
                <a:latin typeface="Calibri"/>
                <a:ea typeface="ＭＳ Ｐゴシック" panose="020B0600070205080204" pitchFamily="34" charset="-128"/>
                <a:cs typeface="+mn-cs"/>
              </a:endParaRPr>
            </a:p>
          </p:txBody>
        </p:sp>
        <p:pic>
          <p:nvPicPr>
            <p:cNvPr id="24" name="図 23">
              <a:extLst>
                <a:ext uri="{FF2B5EF4-FFF2-40B4-BE49-F238E27FC236}">
                  <a16:creationId xmlns:a16="http://schemas.microsoft.com/office/drawing/2014/main" id="{F82EB347-F718-F63D-8E38-2FBD65774557}"/>
                </a:ext>
              </a:extLst>
            </p:cNvPr>
            <p:cNvPicPr>
              <a:picLocks noChangeAspect="1"/>
            </p:cNvPicPr>
            <p:nvPr/>
          </p:nvPicPr>
          <p:blipFill>
            <a:blip r:embed="rId4"/>
            <a:stretch>
              <a:fillRect/>
            </a:stretch>
          </p:blipFill>
          <p:spPr>
            <a:xfrm>
              <a:off x="402444" y="1407944"/>
              <a:ext cx="2552700" cy="3476625"/>
            </a:xfrm>
            <a:prstGeom prst="rect">
              <a:avLst/>
            </a:prstGeom>
          </p:spPr>
        </p:pic>
        <p:pic>
          <p:nvPicPr>
            <p:cNvPr id="25" name="図 24">
              <a:extLst>
                <a:ext uri="{FF2B5EF4-FFF2-40B4-BE49-F238E27FC236}">
                  <a16:creationId xmlns:a16="http://schemas.microsoft.com/office/drawing/2014/main" id="{D8652FB8-B2BD-745C-D30A-3D530BFF0D80}"/>
                </a:ext>
              </a:extLst>
            </p:cNvPr>
            <p:cNvPicPr>
              <a:picLocks noChangeAspect="1"/>
            </p:cNvPicPr>
            <p:nvPr/>
          </p:nvPicPr>
          <p:blipFill>
            <a:blip r:embed="rId5"/>
            <a:stretch>
              <a:fillRect/>
            </a:stretch>
          </p:blipFill>
          <p:spPr>
            <a:xfrm>
              <a:off x="2561172" y="3951119"/>
              <a:ext cx="952500" cy="933450"/>
            </a:xfrm>
            <a:prstGeom prst="rect">
              <a:avLst/>
            </a:prstGeom>
          </p:spPr>
        </p:pic>
      </p:grpSp>
      <p:grpSp>
        <p:nvGrpSpPr>
          <p:cNvPr id="26" name="グループ化 25">
            <a:extLst>
              <a:ext uri="{FF2B5EF4-FFF2-40B4-BE49-F238E27FC236}">
                <a16:creationId xmlns:a16="http://schemas.microsoft.com/office/drawing/2014/main" id="{63FDB060-9D3B-72DD-9F75-F676986CFD41}"/>
              </a:ext>
            </a:extLst>
          </p:cNvPr>
          <p:cNvGrpSpPr>
            <a:grpSpLocks noChangeAspect="1"/>
          </p:cNvGrpSpPr>
          <p:nvPr/>
        </p:nvGrpSpPr>
        <p:grpSpPr>
          <a:xfrm>
            <a:off x="467544" y="4279696"/>
            <a:ext cx="1897804" cy="1951242"/>
            <a:chOff x="5362575" y="2354648"/>
            <a:chExt cx="2466975" cy="2536439"/>
          </a:xfrm>
        </p:grpSpPr>
        <p:pic>
          <p:nvPicPr>
            <p:cNvPr id="27" name="図 26">
              <a:extLst>
                <a:ext uri="{FF2B5EF4-FFF2-40B4-BE49-F238E27FC236}">
                  <a16:creationId xmlns:a16="http://schemas.microsoft.com/office/drawing/2014/main" id="{CDE1E88E-DCE1-66B3-C07B-0D5278769109}"/>
                </a:ext>
              </a:extLst>
            </p:cNvPr>
            <p:cNvPicPr>
              <a:picLocks noChangeAspect="1"/>
            </p:cNvPicPr>
            <p:nvPr/>
          </p:nvPicPr>
          <p:blipFill rotWithShape="1">
            <a:blip r:embed="rId6"/>
            <a:srcRect t="13260"/>
            <a:stretch/>
          </p:blipFill>
          <p:spPr>
            <a:xfrm>
              <a:off x="5362575" y="2354648"/>
              <a:ext cx="1466849" cy="2536439"/>
            </a:xfrm>
            <a:prstGeom prst="rect">
              <a:avLst/>
            </a:prstGeom>
          </p:spPr>
        </p:pic>
        <p:pic>
          <p:nvPicPr>
            <p:cNvPr id="28" name="図 27">
              <a:extLst>
                <a:ext uri="{FF2B5EF4-FFF2-40B4-BE49-F238E27FC236}">
                  <a16:creationId xmlns:a16="http://schemas.microsoft.com/office/drawing/2014/main" id="{0BCDD179-1D3C-AD41-04A8-9695DD4FA08B}"/>
                </a:ext>
              </a:extLst>
            </p:cNvPr>
            <p:cNvPicPr>
              <a:picLocks noChangeAspect="1"/>
            </p:cNvPicPr>
            <p:nvPr/>
          </p:nvPicPr>
          <p:blipFill>
            <a:blip r:embed="rId7"/>
            <a:stretch>
              <a:fillRect/>
            </a:stretch>
          </p:blipFill>
          <p:spPr>
            <a:xfrm>
              <a:off x="6829425" y="3967162"/>
              <a:ext cx="1000125" cy="923925"/>
            </a:xfrm>
            <a:prstGeom prst="rect">
              <a:avLst/>
            </a:prstGeom>
          </p:spPr>
        </p:pic>
      </p:grpSp>
      <p:pic>
        <p:nvPicPr>
          <p:cNvPr id="32" name="図 31">
            <a:extLst>
              <a:ext uri="{FF2B5EF4-FFF2-40B4-BE49-F238E27FC236}">
                <a16:creationId xmlns:a16="http://schemas.microsoft.com/office/drawing/2014/main" id="{679C5EE8-E528-32B7-28AE-94AC83EF3706}"/>
              </a:ext>
            </a:extLst>
          </p:cNvPr>
          <p:cNvPicPr>
            <a:picLocks noChangeAspect="1"/>
          </p:cNvPicPr>
          <p:nvPr/>
        </p:nvPicPr>
        <p:blipFill>
          <a:blip r:embed="rId8"/>
          <a:stretch>
            <a:fillRect/>
          </a:stretch>
        </p:blipFill>
        <p:spPr>
          <a:xfrm>
            <a:off x="2441104" y="4078499"/>
            <a:ext cx="1903884" cy="2167267"/>
          </a:xfrm>
          <a:prstGeom prst="rect">
            <a:avLst/>
          </a:prstGeom>
        </p:spPr>
      </p:pic>
      <p:grpSp>
        <p:nvGrpSpPr>
          <p:cNvPr id="33" name="グループ化 32">
            <a:extLst>
              <a:ext uri="{FF2B5EF4-FFF2-40B4-BE49-F238E27FC236}">
                <a16:creationId xmlns:a16="http://schemas.microsoft.com/office/drawing/2014/main" id="{B8CDD9ED-44D1-6FFC-63D4-1F8F62597A72}"/>
              </a:ext>
            </a:extLst>
          </p:cNvPr>
          <p:cNvGrpSpPr/>
          <p:nvPr/>
        </p:nvGrpSpPr>
        <p:grpSpPr>
          <a:xfrm>
            <a:off x="4799014" y="1787956"/>
            <a:ext cx="3300064" cy="2971551"/>
            <a:chOff x="6682791" y="893647"/>
            <a:chExt cx="3300064" cy="2971551"/>
          </a:xfrm>
        </p:grpSpPr>
        <p:pic>
          <p:nvPicPr>
            <p:cNvPr id="34" name="図 33">
              <a:extLst>
                <a:ext uri="{FF2B5EF4-FFF2-40B4-BE49-F238E27FC236}">
                  <a16:creationId xmlns:a16="http://schemas.microsoft.com/office/drawing/2014/main" id="{FE69FC58-CF8D-003A-3497-7A273F52DD44}"/>
                </a:ext>
              </a:extLst>
            </p:cNvPr>
            <p:cNvPicPr>
              <a:picLocks noChangeAspect="1"/>
            </p:cNvPicPr>
            <p:nvPr/>
          </p:nvPicPr>
          <p:blipFill>
            <a:blip r:embed="rId9"/>
            <a:stretch>
              <a:fillRect/>
            </a:stretch>
          </p:blipFill>
          <p:spPr>
            <a:xfrm>
              <a:off x="6682791" y="893647"/>
              <a:ext cx="3300064" cy="2971551"/>
            </a:xfrm>
            <a:prstGeom prst="rect">
              <a:avLst/>
            </a:prstGeom>
          </p:spPr>
        </p:pic>
        <p:cxnSp>
          <p:nvCxnSpPr>
            <p:cNvPr id="36" name="直線コネクタ 35">
              <a:extLst>
                <a:ext uri="{FF2B5EF4-FFF2-40B4-BE49-F238E27FC236}">
                  <a16:creationId xmlns:a16="http://schemas.microsoft.com/office/drawing/2014/main" id="{B9DCC627-69A9-3B99-BB43-F41CE01731A1}"/>
                </a:ext>
              </a:extLst>
            </p:cNvPr>
            <p:cNvCxnSpPr>
              <a:cxnSpLocks/>
            </p:cNvCxnSpPr>
            <p:nvPr/>
          </p:nvCxnSpPr>
          <p:spPr>
            <a:xfrm>
              <a:off x="6978316" y="2135605"/>
              <a:ext cx="1311442" cy="243817"/>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7" name="直線コネクタ 36">
              <a:extLst>
                <a:ext uri="{FF2B5EF4-FFF2-40B4-BE49-F238E27FC236}">
                  <a16:creationId xmlns:a16="http://schemas.microsoft.com/office/drawing/2014/main" id="{48CF7DA7-B75C-F065-F517-D896529BCDAF}"/>
                </a:ext>
              </a:extLst>
            </p:cNvPr>
            <p:cNvCxnSpPr>
              <a:cxnSpLocks/>
            </p:cNvCxnSpPr>
            <p:nvPr/>
          </p:nvCxnSpPr>
          <p:spPr>
            <a:xfrm>
              <a:off x="6978316" y="1977300"/>
              <a:ext cx="1354507" cy="402122"/>
            </a:xfrm>
            <a:prstGeom prst="line">
              <a:avLst/>
            </a:prstGeom>
            <a:ln w="9525">
              <a:solidFill>
                <a:srgbClr val="FF0000"/>
              </a:solidFill>
            </a:ln>
          </p:spPr>
          <p:style>
            <a:lnRef idx="2">
              <a:schemeClr val="accent1"/>
            </a:lnRef>
            <a:fillRef idx="0">
              <a:schemeClr val="accent1"/>
            </a:fillRef>
            <a:effectRef idx="1">
              <a:schemeClr val="accent1"/>
            </a:effectRef>
            <a:fontRef idx="minor">
              <a:schemeClr val="tx1"/>
            </a:fontRef>
          </p:style>
        </p:cxnSp>
      </p:grpSp>
      <p:sp>
        <p:nvSpPr>
          <p:cNvPr id="38" name="テキスト ボックス 37">
            <a:extLst>
              <a:ext uri="{FF2B5EF4-FFF2-40B4-BE49-F238E27FC236}">
                <a16:creationId xmlns:a16="http://schemas.microsoft.com/office/drawing/2014/main" id="{A6F1A8F5-8C4B-6A0C-A728-5410EC2D70DC}"/>
              </a:ext>
            </a:extLst>
          </p:cNvPr>
          <p:cNvSpPr txBox="1"/>
          <p:nvPr/>
        </p:nvSpPr>
        <p:spPr>
          <a:xfrm>
            <a:off x="4875213" y="4973894"/>
            <a:ext cx="3801243" cy="830997"/>
          </a:xfrm>
          <a:prstGeom prst="rect">
            <a:avLst/>
          </a:prstGeom>
          <a:noFill/>
        </p:spPr>
        <p:txBody>
          <a:bodyPr wrap="square" rtlCol="0">
            <a:spAutoFit/>
          </a:bodyPr>
          <a:lstStyle/>
          <a:p>
            <a:r>
              <a:rPr kumimoji="1" lang="en-US" altLang="ja-JP" sz="1600" dirty="0"/>
              <a:t>We confirmed that the antenna gain was degraded to -20 </a:t>
            </a:r>
            <a:r>
              <a:rPr kumimoji="1" lang="en-US" altLang="ja-JP" sz="1600" dirty="0" err="1"/>
              <a:t>dBi</a:t>
            </a:r>
            <a:r>
              <a:rPr kumimoji="1" lang="en-US" altLang="ja-JP" sz="1600" dirty="0"/>
              <a:t>, compared with 4 </a:t>
            </a:r>
            <a:r>
              <a:rPr kumimoji="1" lang="en-US" altLang="ja-JP" sz="1600" dirty="0" err="1"/>
              <a:t>dBi</a:t>
            </a:r>
            <a:r>
              <a:rPr kumimoji="1" lang="en-US" altLang="ja-JP" sz="1600" dirty="0"/>
              <a:t> in free space</a:t>
            </a:r>
            <a:endParaRPr kumimoji="1" lang="ja-JP" altLang="en-US" sz="1600"/>
          </a:p>
        </p:txBody>
      </p:sp>
    </p:spTree>
    <p:extLst>
      <p:ext uri="{BB962C8B-B14F-4D97-AF65-F5344CB8AC3E}">
        <p14:creationId xmlns:p14="http://schemas.microsoft.com/office/powerpoint/2010/main" val="3809673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BA0A533-8093-1460-4910-F459CEE47DAD}"/>
              </a:ext>
            </a:extLst>
          </p:cNvPr>
          <p:cNvSpPr>
            <a:spLocks noGrp="1"/>
          </p:cNvSpPr>
          <p:nvPr>
            <p:ph type="title"/>
          </p:nvPr>
        </p:nvSpPr>
        <p:spPr/>
        <p:txBody>
          <a:bodyPr/>
          <a:lstStyle/>
          <a:p>
            <a:r>
              <a:rPr kumimoji="1" lang="en-US" altLang="ja-JP" dirty="0"/>
              <a:t>MAC evaluation simulation setup</a:t>
            </a:r>
            <a:endParaRPr kumimoji="1" lang="ja-JP" altLang="en-US"/>
          </a:p>
        </p:txBody>
      </p:sp>
      <p:sp>
        <p:nvSpPr>
          <p:cNvPr id="4" name="スライド番号プレースホルダー 3">
            <a:extLst>
              <a:ext uri="{FF2B5EF4-FFF2-40B4-BE49-F238E27FC236}">
                <a16:creationId xmlns:a16="http://schemas.microsoft.com/office/drawing/2014/main" id="{0E8B97D8-70E1-1DDB-E048-C7EAB6C08FE3}"/>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6</a:t>
            </a:fld>
            <a:endParaRPr lang="en-US" altLang="ja-JP"/>
          </a:p>
        </p:txBody>
      </p:sp>
      <p:pic>
        <p:nvPicPr>
          <p:cNvPr id="6" name="図 5">
            <a:extLst>
              <a:ext uri="{FF2B5EF4-FFF2-40B4-BE49-F238E27FC236}">
                <a16:creationId xmlns:a16="http://schemas.microsoft.com/office/drawing/2014/main" id="{B8D7ADE2-D863-21E1-A4D5-A616B89D501D}"/>
              </a:ext>
            </a:extLst>
          </p:cNvPr>
          <p:cNvPicPr>
            <a:picLocks noChangeAspect="1"/>
          </p:cNvPicPr>
          <p:nvPr/>
        </p:nvPicPr>
        <p:blipFill>
          <a:blip r:embed="rId2"/>
          <a:stretch>
            <a:fillRect/>
          </a:stretch>
        </p:blipFill>
        <p:spPr>
          <a:xfrm>
            <a:off x="467544" y="1916832"/>
            <a:ext cx="8585084" cy="3803412"/>
          </a:xfrm>
          <a:prstGeom prst="rect">
            <a:avLst/>
          </a:prstGeom>
        </p:spPr>
      </p:pic>
      <p:sp>
        <p:nvSpPr>
          <p:cNvPr id="3" name="テキスト ボックス 2">
            <a:extLst>
              <a:ext uri="{FF2B5EF4-FFF2-40B4-BE49-F238E27FC236}">
                <a16:creationId xmlns:a16="http://schemas.microsoft.com/office/drawing/2014/main" id="{789CF7A4-F229-FA0B-9DF7-23524AAFF339}"/>
              </a:ext>
            </a:extLst>
          </p:cNvPr>
          <p:cNvSpPr txBox="1"/>
          <p:nvPr/>
        </p:nvSpPr>
        <p:spPr>
          <a:xfrm>
            <a:off x="3203848" y="5761519"/>
            <a:ext cx="5364088" cy="27699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kumimoji="1" lang="en-US" altLang="ja-JP" dirty="0"/>
              <a:t>Here, the antenna gain was modified based on the FDTD calculation results</a:t>
            </a:r>
            <a:endParaRPr kumimoji="1" lang="ja-JP" altLang="en-US"/>
          </a:p>
        </p:txBody>
      </p:sp>
    </p:spTree>
    <p:extLst>
      <p:ext uri="{BB962C8B-B14F-4D97-AF65-F5344CB8AC3E}">
        <p14:creationId xmlns:p14="http://schemas.microsoft.com/office/powerpoint/2010/main" val="3718362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48A9B16-CD6C-3F4D-3A76-35D238773714}"/>
              </a:ext>
            </a:extLst>
          </p:cNvPr>
          <p:cNvSpPr>
            <a:spLocks noGrp="1"/>
          </p:cNvSpPr>
          <p:nvPr>
            <p:ph type="title"/>
          </p:nvPr>
        </p:nvSpPr>
        <p:spPr/>
        <p:txBody>
          <a:bodyPr/>
          <a:lstStyle/>
          <a:p>
            <a:r>
              <a:rPr lang="en-US" altLang="ja-JP" dirty="0"/>
              <a:t>MAC s</a:t>
            </a:r>
            <a:r>
              <a:rPr kumimoji="1" lang="en-US" altLang="ja-JP" dirty="0"/>
              <a:t>imulation parameters</a:t>
            </a:r>
            <a:endParaRPr kumimoji="1" lang="ja-JP" altLang="en-US"/>
          </a:p>
        </p:txBody>
      </p:sp>
      <p:sp>
        <p:nvSpPr>
          <p:cNvPr id="4" name="スライド番号プレースホルダー 3">
            <a:extLst>
              <a:ext uri="{FF2B5EF4-FFF2-40B4-BE49-F238E27FC236}">
                <a16:creationId xmlns:a16="http://schemas.microsoft.com/office/drawing/2014/main" id="{4CF73F90-E0EB-6F29-2DAD-BF977B47E2FA}"/>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7</a:t>
            </a:fld>
            <a:endParaRPr lang="en-US" altLang="ja-JP"/>
          </a:p>
        </p:txBody>
      </p:sp>
      <p:pic>
        <p:nvPicPr>
          <p:cNvPr id="195" name="図 194">
            <a:extLst>
              <a:ext uri="{FF2B5EF4-FFF2-40B4-BE49-F238E27FC236}">
                <a16:creationId xmlns:a16="http://schemas.microsoft.com/office/drawing/2014/main" id="{CA403DB8-A39F-30A7-1609-BD869474F4F8}"/>
              </a:ext>
            </a:extLst>
          </p:cNvPr>
          <p:cNvPicPr>
            <a:picLocks noChangeAspect="1"/>
          </p:cNvPicPr>
          <p:nvPr/>
        </p:nvPicPr>
        <p:blipFill>
          <a:blip r:embed="rId2"/>
          <a:stretch>
            <a:fillRect/>
          </a:stretch>
        </p:blipFill>
        <p:spPr>
          <a:xfrm>
            <a:off x="723900" y="1628800"/>
            <a:ext cx="7772400" cy="1525806"/>
          </a:xfrm>
          <a:prstGeom prst="rect">
            <a:avLst/>
          </a:prstGeom>
        </p:spPr>
      </p:pic>
      <mc:AlternateContent xmlns:mc="http://schemas.openxmlformats.org/markup-compatibility/2006" xmlns:a14="http://schemas.microsoft.com/office/drawing/2010/main">
        <mc:Choice Requires="a14">
          <p:graphicFrame>
            <p:nvGraphicFramePr>
              <p:cNvPr id="196" name="表 45">
                <a:extLst>
                  <a:ext uri="{FF2B5EF4-FFF2-40B4-BE49-F238E27FC236}">
                    <a16:creationId xmlns:a16="http://schemas.microsoft.com/office/drawing/2014/main" id="{83E665CE-0C9F-F9CA-B9AC-9C17C083F92F}"/>
                  </a:ext>
                </a:extLst>
              </p:cNvPr>
              <p:cNvGraphicFramePr>
                <a:graphicFrameLocks noGrp="1"/>
              </p:cNvGraphicFramePr>
              <p:nvPr>
                <p:extLst>
                  <p:ext uri="{D42A27DB-BD31-4B8C-83A1-F6EECF244321}">
                    <p14:modId xmlns:p14="http://schemas.microsoft.com/office/powerpoint/2010/main" val="340859834"/>
                  </p:ext>
                </p:extLst>
              </p:nvPr>
            </p:nvGraphicFramePr>
            <p:xfrm>
              <a:off x="1136118" y="3429000"/>
              <a:ext cx="7180298" cy="2860171"/>
            </p:xfrm>
            <a:graphic>
              <a:graphicData uri="http://schemas.openxmlformats.org/drawingml/2006/table">
                <a:tbl>
                  <a:tblPr firstRow="1" bandRow="1">
                    <a:tableStyleId>{69CF1AB2-1976-4502-BF36-3FF5EA218861}</a:tableStyleId>
                  </a:tblPr>
                  <a:tblGrid>
                    <a:gridCol w="1995722">
                      <a:extLst>
                        <a:ext uri="{9D8B030D-6E8A-4147-A177-3AD203B41FA5}">
                          <a16:colId xmlns:a16="http://schemas.microsoft.com/office/drawing/2014/main" val="206193490"/>
                        </a:ext>
                      </a:extLst>
                    </a:gridCol>
                    <a:gridCol w="1152128">
                      <a:extLst>
                        <a:ext uri="{9D8B030D-6E8A-4147-A177-3AD203B41FA5}">
                          <a16:colId xmlns:a16="http://schemas.microsoft.com/office/drawing/2014/main" val="677590163"/>
                        </a:ext>
                      </a:extLst>
                    </a:gridCol>
                    <a:gridCol w="2880320">
                      <a:extLst>
                        <a:ext uri="{9D8B030D-6E8A-4147-A177-3AD203B41FA5}">
                          <a16:colId xmlns:a16="http://schemas.microsoft.com/office/drawing/2014/main" val="1742335968"/>
                        </a:ext>
                      </a:extLst>
                    </a:gridCol>
                    <a:gridCol w="1152128">
                      <a:extLst>
                        <a:ext uri="{9D8B030D-6E8A-4147-A177-3AD203B41FA5}">
                          <a16:colId xmlns:a16="http://schemas.microsoft.com/office/drawing/2014/main" val="300613627"/>
                        </a:ext>
                      </a:extLst>
                    </a:gridCol>
                  </a:tblGrid>
                  <a:tr h="297291">
                    <a:tc>
                      <a:txBody>
                        <a:bodyPr/>
                        <a:lstStyle/>
                        <a:p>
                          <a:pPr algn="ctr"/>
                          <a14:m>
                            <m:oMath xmlns:m="http://schemas.openxmlformats.org/officeDocument/2006/math">
                              <m:sSub>
                                <m:sSubPr>
                                  <m:ctrlPr>
                                    <a:rPr kumimoji="1" lang="en-US" altLang="ja-JP" sz="1200" b="0" i="1" smtClean="0">
                                      <a:latin typeface="Cambria Math" panose="02040503050406030204" pitchFamily="18" charset="0"/>
                                    </a:rPr>
                                  </m:ctrlPr>
                                </m:sSubPr>
                                <m:e>
                                  <m:r>
                                    <a:rPr kumimoji="1" lang="en-US" altLang="ja-JP" sz="1200" b="0" i="1" smtClean="0">
                                      <a:latin typeface="Cambria Math" panose="02040503050406030204" pitchFamily="18" charset="0"/>
                                    </a:rPr>
                                    <m:t>𝑇</m:t>
                                  </m:r>
                                </m:e>
                                <m:sub>
                                  <m:r>
                                    <a:rPr kumimoji="1" lang="en-US" altLang="ja-JP" sz="1200" b="0" i="1" smtClean="0">
                                      <a:latin typeface="Cambria Math" panose="02040503050406030204" pitchFamily="18" charset="0"/>
                                    </a:rPr>
                                    <m:t>𝐷</m:t>
                                  </m:r>
                                </m:sub>
                              </m:sSub>
                            </m:oMath>
                          </a14:m>
                          <a:r>
                            <a:rPr kumimoji="1" lang="ja-JP" altLang="en-US" sz="1200" b="0" dirty="0">
                              <a:latin typeface="Times New Roman" panose="02020603050405020304" pitchFamily="18" charset="0"/>
                              <a:cs typeface="Times New Roman" panose="02020603050405020304" pitchFamily="18" charset="0"/>
                            </a:rPr>
                            <a:t> </a:t>
                          </a: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4</a:t>
                          </a:r>
                          <a:r>
                            <a:rPr kumimoji="1" lang="ja-JP" altLang="en-US" sz="1200" b="0" dirty="0">
                              <a:latin typeface="Times New Roman" panose="02020603050405020304" pitchFamily="18" charset="0"/>
                              <a:cs typeface="Times New Roman" panose="02020603050405020304" pitchFamily="18" charset="0"/>
                            </a:rPr>
                            <a:t> </a:t>
                          </a:r>
                          <a:r>
                            <a:rPr kumimoji="1" lang="en-US" altLang="ja-JP" sz="1200" b="0" dirty="0" err="1">
                              <a:latin typeface="Times New Roman" panose="02020603050405020304" pitchFamily="18" charset="0"/>
                              <a:cs typeface="Times New Roman" panose="02020603050405020304" pitchFamily="18" charset="0"/>
                            </a:rPr>
                            <a:t>ms</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b="0" dirty="0">
                              <a:latin typeface="Times New Roman" panose="02020603050405020304" pitchFamily="18" charset="0"/>
                              <a:cs typeface="Times New Roman" panose="02020603050405020304" pitchFamily="18" charset="0"/>
                            </a:rPr>
                            <a:t>Modulation scheme</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IR-UWB OOK</a:t>
                          </a:r>
                          <a:endParaRPr kumimoji="1" lang="ja-JP" altLang="en-US" sz="1200" b="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287619499"/>
                      </a:ext>
                    </a:extLst>
                  </a:tr>
                  <a:tr h="297291">
                    <a:tc>
                      <a:txBody>
                        <a:bodyPr/>
                        <a:lstStyle/>
                        <a:p>
                          <a:pPr algn="ctr"/>
                          <a14:m>
                            <m:oMath xmlns:m="http://schemas.openxmlformats.org/officeDocument/2006/math">
                              <m:sSub>
                                <m:sSubPr>
                                  <m:ctrlPr>
                                    <a:rPr kumimoji="1" lang="en-US" altLang="ja-JP" sz="1200" b="0" i="1" smtClean="0">
                                      <a:latin typeface="Cambria Math" panose="02040503050406030204" pitchFamily="18" charset="0"/>
                                    </a:rPr>
                                  </m:ctrlPr>
                                </m:sSubPr>
                                <m:e>
                                  <m:r>
                                    <a:rPr kumimoji="1" lang="en-US" altLang="ja-JP" sz="1200" b="0" i="1" smtClean="0">
                                      <a:latin typeface="Cambria Math" panose="02040503050406030204" pitchFamily="18" charset="0"/>
                                    </a:rPr>
                                    <m:t>𝑇</m:t>
                                  </m:r>
                                </m:e>
                                <m:sub>
                                  <m:r>
                                    <a:rPr kumimoji="1" lang="en-US" altLang="ja-JP" sz="1200" b="0" i="1" smtClean="0">
                                      <a:latin typeface="Cambria Math" panose="02040503050406030204" pitchFamily="18" charset="0"/>
                                    </a:rPr>
                                    <m:t>𝑠</m:t>
                                  </m:r>
                                </m:sub>
                              </m:sSub>
                            </m:oMath>
                          </a14:m>
                          <a:r>
                            <a:rPr kumimoji="1" lang="ja-JP" altLang="en-US" sz="1200" b="0" dirty="0">
                              <a:latin typeface="Times New Roman" panose="02020603050405020304" pitchFamily="18" charset="0"/>
                              <a:cs typeface="Times New Roman" panose="02020603050405020304" pitchFamily="18" charset="0"/>
                            </a:rPr>
                            <a:t> </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40</a:t>
                          </a:r>
                          <a:r>
                            <a:rPr kumimoji="1" lang="ja-JP" altLang="en-US" sz="1200" dirty="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µs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Number of BANs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2</a:t>
                          </a:r>
                          <a:endParaRPr kumimoji="1" lang="ja-JP" altLang="en-US"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134852501"/>
                      </a:ext>
                    </a:extLst>
                  </a:tr>
                  <a:tr h="297291">
                    <a:tc>
                      <a:txBody>
                        <a:bodyPr/>
                        <a:lstStyle/>
                        <a:p>
                          <a:pPr algn="ctr"/>
                          <a:r>
                            <a:rPr kumimoji="1" lang="en-US" altLang="ja-JP" sz="1200" dirty="0">
                              <a:latin typeface="Times New Roman" panose="02020603050405020304" pitchFamily="18" charset="0"/>
                              <a:cs typeface="Times New Roman" panose="02020603050405020304" pitchFamily="18" charset="0"/>
                            </a:rPr>
                            <a:t>Number of super frames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500</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Number of nodes in each BAN</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5</a:t>
                          </a:r>
                          <a:r>
                            <a:rPr kumimoji="1" lang="ja-JP" altLang="en-US" sz="1200" b="0">
                              <a:latin typeface="Times New Roman" panose="02020603050405020304" pitchFamily="18" charset="0"/>
                              <a:cs typeface="Times New Roman" panose="02020603050405020304" pitchFamily="18" charset="0"/>
                            </a:rPr>
                            <a:t> </a:t>
                          </a:r>
                          <a:endParaRPr kumimoji="1" lang="ja-JP" altLang="en-US" sz="1200" b="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367435287"/>
                      </a:ext>
                    </a:extLst>
                  </a:tr>
                  <a:tr h="267707">
                    <a:tc>
                      <a:txBody>
                        <a:bodyPr/>
                        <a:lstStyle/>
                        <a:p>
                          <a:pPr algn="ctr"/>
                          <a:r>
                            <a:rPr kumimoji="1" lang="en-US" altLang="ja-JP" sz="1200" dirty="0">
                              <a:latin typeface="Times New Roman" panose="02020603050405020304" pitchFamily="18" charset="0"/>
                              <a:cs typeface="Times New Roman" panose="02020603050405020304" pitchFamily="18" charset="0"/>
                            </a:rPr>
                            <a:t>Number of timeslots</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100</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Max number of retransmissions</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 </a:t>
                          </a:r>
                          <a:endParaRPr kumimoji="1" lang="ja-JP" altLang="en-US"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94697403"/>
                      </a:ext>
                    </a:extLst>
                  </a:tr>
                  <a:tr h="305417">
                    <a:tc>
                      <a:txBody>
                        <a:bodyPr/>
                        <a:lstStyle/>
                        <a:p>
                          <a:pPr algn="ctr"/>
                          <a:r>
                            <a:rPr kumimoji="1" lang="en-US" altLang="ja-JP" sz="1200" dirty="0">
                              <a:latin typeface="Times New Roman" panose="02020603050405020304" pitchFamily="18" charset="0"/>
                              <a:cs typeface="Times New Roman" panose="02020603050405020304" pitchFamily="18" charset="0"/>
                            </a:rPr>
                            <a:t>Network</a:t>
                          </a:r>
                          <a:r>
                            <a:rPr kumimoji="1" lang="ja-JP" altLang="en-US" sz="120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management</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ARQ protocol</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Stop-and-Wait</a:t>
                          </a:r>
                        </a:p>
                      </a:txBody>
                      <a:tcPr anchor="ctr"/>
                    </a:tc>
                    <a:extLst>
                      <a:ext uri="{0D108BD9-81ED-4DB2-BD59-A6C34878D82A}">
                        <a16:rowId xmlns:a16="http://schemas.microsoft.com/office/drawing/2014/main" val="1366087342"/>
                      </a:ext>
                    </a:extLst>
                  </a:tr>
                  <a:tr h="369445">
                    <a:tc>
                      <a:txBody>
                        <a:bodyPr/>
                        <a:lstStyle/>
                        <a:p>
                          <a:pPr algn="ctr"/>
                          <a:r>
                            <a:rPr lang="en-US" altLang="ja-JP" sz="1200" dirty="0">
                              <a:latin typeface="Times New Roman"/>
                            </a:rPr>
                            <a:t>Contention free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60 timeslot</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Max waiting timeslot</a:t>
                          </a:r>
                          <a:r>
                            <a:rPr kumimoji="1" lang="ja-JP" altLang="en-US" sz="120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 (CAP)</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10</a:t>
                          </a:r>
                        </a:p>
                      </a:txBody>
                      <a:tcPr anchor="ctr"/>
                    </a:tc>
                    <a:extLst>
                      <a:ext uri="{0D108BD9-81ED-4DB2-BD59-A6C34878D82A}">
                        <a16:rowId xmlns:a16="http://schemas.microsoft.com/office/drawing/2014/main" val="1845667842"/>
                      </a:ext>
                    </a:extLst>
                  </a:tr>
                  <a:tr h="351692">
                    <a:tc>
                      <a:txBody>
                        <a:bodyPr/>
                        <a:lstStyle/>
                        <a:p>
                          <a:pPr algn="ctr"/>
                          <a:r>
                            <a:rPr lang="en-US" altLang="ja-JP" sz="1200" dirty="0">
                              <a:latin typeface="Times New Roman"/>
                            </a:rPr>
                            <a:t>Contention  access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30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Packet generation distribution</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Poisson</a:t>
                          </a:r>
                        </a:p>
                      </a:txBody>
                      <a:tcPr anchor="ctr"/>
                    </a:tc>
                    <a:extLst>
                      <a:ext uri="{0D108BD9-81ED-4DB2-BD59-A6C34878D82A}">
                        <a16:rowId xmlns:a16="http://schemas.microsoft.com/office/drawing/2014/main" val="1374487721"/>
                      </a:ext>
                    </a:extLst>
                  </a:tr>
                  <a:tr h="351692">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Inactive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5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Data rate</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50 Mbps</a:t>
                          </a:r>
                        </a:p>
                      </a:txBody>
                      <a:tcPr anchor="ctr"/>
                    </a:tc>
                    <a:extLst>
                      <a:ext uri="{0D108BD9-81ED-4DB2-BD59-A6C34878D82A}">
                        <a16:rowId xmlns:a16="http://schemas.microsoft.com/office/drawing/2014/main" val="618015223"/>
                      </a:ext>
                    </a:extLst>
                  </a:tr>
                  <a:tr h="315732">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GAP</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0-99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Packet length</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2000 bit</a:t>
                          </a:r>
                        </a:p>
                      </a:txBody>
                      <a:tcPr anchor="ctr"/>
                    </a:tc>
                    <a:extLst>
                      <a:ext uri="{0D108BD9-81ED-4DB2-BD59-A6C34878D82A}">
                        <a16:rowId xmlns:a16="http://schemas.microsoft.com/office/drawing/2014/main" val="1482520912"/>
                      </a:ext>
                    </a:extLst>
                  </a:tr>
                </a:tbl>
              </a:graphicData>
            </a:graphic>
          </p:graphicFrame>
        </mc:Choice>
        <mc:Fallback xmlns="">
          <p:graphicFrame>
            <p:nvGraphicFramePr>
              <p:cNvPr id="196" name="表 45">
                <a:extLst>
                  <a:ext uri="{FF2B5EF4-FFF2-40B4-BE49-F238E27FC236}">
                    <a16:creationId xmlns:a16="http://schemas.microsoft.com/office/drawing/2014/main" id="{83E665CE-0C9F-F9CA-B9AC-9C17C083F92F}"/>
                  </a:ext>
                </a:extLst>
              </p:cNvPr>
              <p:cNvGraphicFramePr>
                <a:graphicFrameLocks noGrp="1"/>
              </p:cNvGraphicFramePr>
              <p:nvPr>
                <p:extLst>
                  <p:ext uri="{D42A27DB-BD31-4B8C-83A1-F6EECF244321}">
                    <p14:modId xmlns:p14="http://schemas.microsoft.com/office/powerpoint/2010/main" val="340859834"/>
                  </p:ext>
                </p:extLst>
              </p:nvPr>
            </p:nvGraphicFramePr>
            <p:xfrm>
              <a:off x="1136118" y="3429000"/>
              <a:ext cx="7180298" cy="2860171"/>
            </p:xfrm>
            <a:graphic>
              <a:graphicData uri="http://schemas.openxmlformats.org/drawingml/2006/table">
                <a:tbl>
                  <a:tblPr firstRow="1" bandRow="1">
                    <a:tableStyleId>{69CF1AB2-1976-4502-BF36-3FF5EA218861}</a:tableStyleId>
                  </a:tblPr>
                  <a:tblGrid>
                    <a:gridCol w="1995722">
                      <a:extLst>
                        <a:ext uri="{9D8B030D-6E8A-4147-A177-3AD203B41FA5}">
                          <a16:colId xmlns:a16="http://schemas.microsoft.com/office/drawing/2014/main" val="206193490"/>
                        </a:ext>
                      </a:extLst>
                    </a:gridCol>
                    <a:gridCol w="1152128">
                      <a:extLst>
                        <a:ext uri="{9D8B030D-6E8A-4147-A177-3AD203B41FA5}">
                          <a16:colId xmlns:a16="http://schemas.microsoft.com/office/drawing/2014/main" val="677590163"/>
                        </a:ext>
                      </a:extLst>
                    </a:gridCol>
                    <a:gridCol w="2880320">
                      <a:extLst>
                        <a:ext uri="{9D8B030D-6E8A-4147-A177-3AD203B41FA5}">
                          <a16:colId xmlns:a16="http://schemas.microsoft.com/office/drawing/2014/main" val="1742335968"/>
                        </a:ext>
                      </a:extLst>
                    </a:gridCol>
                    <a:gridCol w="1152128">
                      <a:extLst>
                        <a:ext uri="{9D8B030D-6E8A-4147-A177-3AD203B41FA5}">
                          <a16:colId xmlns:a16="http://schemas.microsoft.com/office/drawing/2014/main" val="300613627"/>
                        </a:ext>
                      </a:extLst>
                    </a:gridCol>
                  </a:tblGrid>
                  <a:tr h="297291">
                    <a:tc>
                      <a:txBody>
                        <a:bodyPr/>
                        <a:lstStyle/>
                        <a:p>
                          <a:endParaRPr lang="ja-JP"/>
                        </a:p>
                      </a:txBody>
                      <a:tcPr anchor="ctr">
                        <a:blipFill>
                          <a:blip r:embed="rId3"/>
                          <a:stretch>
                            <a:fillRect l="-637" t="-4348" r="-261783" b="-891304"/>
                          </a:stretch>
                        </a:blipFill>
                      </a:tcPr>
                    </a:tc>
                    <a:tc>
                      <a:txBody>
                        <a:bodyPr/>
                        <a:lstStyle/>
                        <a:p>
                          <a:pPr algn="ctr"/>
                          <a:r>
                            <a:rPr kumimoji="1" lang="en-US" altLang="ja-JP" sz="1200" b="0" dirty="0">
                              <a:latin typeface="Times New Roman" panose="02020603050405020304" pitchFamily="18" charset="0"/>
                              <a:cs typeface="Times New Roman" panose="02020603050405020304" pitchFamily="18" charset="0"/>
                            </a:rPr>
                            <a:t>4</a:t>
                          </a:r>
                          <a:r>
                            <a:rPr kumimoji="1" lang="ja-JP" altLang="en-US" sz="1200" b="0" dirty="0">
                              <a:latin typeface="Times New Roman" panose="02020603050405020304" pitchFamily="18" charset="0"/>
                              <a:cs typeface="Times New Roman" panose="02020603050405020304" pitchFamily="18" charset="0"/>
                            </a:rPr>
                            <a:t> </a:t>
                          </a:r>
                          <a:r>
                            <a:rPr kumimoji="1" lang="en-US" altLang="ja-JP" sz="1200" b="0" dirty="0" err="1">
                              <a:latin typeface="Times New Roman" panose="02020603050405020304" pitchFamily="18" charset="0"/>
                              <a:cs typeface="Times New Roman" panose="02020603050405020304" pitchFamily="18" charset="0"/>
                            </a:rPr>
                            <a:t>ms</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b="0" dirty="0">
                              <a:latin typeface="Times New Roman" panose="02020603050405020304" pitchFamily="18" charset="0"/>
                              <a:cs typeface="Times New Roman" panose="02020603050405020304" pitchFamily="18" charset="0"/>
                            </a:rPr>
                            <a:t>Modulation scheme</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IR-UWB OOK</a:t>
                          </a:r>
                          <a:endParaRPr kumimoji="1" lang="ja-JP" altLang="en-US" sz="1200" b="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287619499"/>
                      </a:ext>
                    </a:extLst>
                  </a:tr>
                  <a:tr h="297291">
                    <a:tc>
                      <a:txBody>
                        <a:bodyPr/>
                        <a:lstStyle/>
                        <a:p>
                          <a:endParaRPr lang="ja-JP"/>
                        </a:p>
                      </a:txBody>
                      <a:tcPr anchor="ctr">
                        <a:blipFill>
                          <a:blip r:embed="rId3"/>
                          <a:stretch>
                            <a:fillRect l="-637" t="-100000" r="-261783" b="-754167"/>
                          </a:stretch>
                        </a:blipFill>
                      </a:tcPr>
                    </a:tc>
                    <a:tc>
                      <a:txBody>
                        <a:bodyPr/>
                        <a:lstStyle/>
                        <a:p>
                          <a:pPr algn="ctr"/>
                          <a:r>
                            <a:rPr kumimoji="1" lang="en-US" altLang="ja-JP" sz="1200" dirty="0">
                              <a:latin typeface="Times New Roman" panose="02020603050405020304" pitchFamily="18" charset="0"/>
                              <a:cs typeface="Times New Roman" panose="02020603050405020304" pitchFamily="18" charset="0"/>
                            </a:rPr>
                            <a:t>40</a:t>
                          </a:r>
                          <a:r>
                            <a:rPr kumimoji="1" lang="ja-JP" altLang="en-US" sz="1200" dirty="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µs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Number of BANs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2</a:t>
                          </a:r>
                          <a:endParaRPr kumimoji="1" lang="ja-JP" altLang="en-US"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4134852501"/>
                      </a:ext>
                    </a:extLst>
                  </a:tr>
                  <a:tr h="297291">
                    <a:tc>
                      <a:txBody>
                        <a:bodyPr/>
                        <a:lstStyle/>
                        <a:p>
                          <a:pPr algn="ctr"/>
                          <a:r>
                            <a:rPr kumimoji="1" lang="en-US" altLang="ja-JP" sz="1200" dirty="0">
                              <a:latin typeface="Times New Roman" panose="02020603050405020304" pitchFamily="18" charset="0"/>
                              <a:cs typeface="Times New Roman" panose="02020603050405020304" pitchFamily="18" charset="0"/>
                            </a:rPr>
                            <a:t>Number of super frames</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500</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Number of nodes in each BAN</a:t>
                          </a:r>
                          <a:endParaRPr kumimoji="1" lang="ja-JP" altLang="en-US" sz="1200" b="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b="0" dirty="0">
                              <a:latin typeface="Times New Roman" panose="02020603050405020304" pitchFamily="18" charset="0"/>
                              <a:cs typeface="Times New Roman" panose="02020603050405020304" pitchFamily="18" charset="0"/>
                            </a:rPr>
                            <a:t>5</a:t>
                          </a:r>
                          <a:r>
                            <a:rPr kumimoji="1" lang="ja-JP" altLang="en-US" sz="1200" b="0">
                              <a:latin typeface="Times New Roman" panose="02020603050405020304" pitchFamily="18" charset="0"/>
                              <a:cs typeface="Times New Roman" panose="02020603050405020304" pitchFamily="18" charset="0"/>
                            </a:rPr>
                            <a:t> </a:t>
                          </a:r>
                          <a:endParaRPr kumimoji="1" lang="ja-JP" altLang="en-US" sz="1200" b="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367435287"/>
                      </a:ext>
                    </a:extLst>
                  </a:tr>
                  <a:tr h="274320">
                    <a:tc>
                      <a:txBody>
                        <a:bodyPr/>
                        <a:lstStyle/>
                        <a:p>
                          <a:pPr algn="ctr"/>
                          <a:r>
                            <a:rPr kumimoji="1" lang="en-US" altLang="ja-JP" sz="1200" dirty="0">
                              <a:latin typeface="Times New Roman" panose="02020603050405020304" pitchFamily="18" charset="0"/>
                              <a:cs typeface="Times New Roman" panose="02020603050405020304" pitchFamily="18" charset="0"/>
                            </a:rPr>
                            <a:t>Number of timeslots</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100</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Max number of retransmissions</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 </a:t>
                          </a:r>
                          <a:endParaRPr kumimoji="1" lang="ja-JP" altLang="en-US" sz="1200" dirty="0">
                            <a:latin typeface="Times New Roman" panose="02020603050405020304" pitchFamily="18" charset="0"/>
                            <a:cs typeface="Times New Roman" panose="02020603050405020304" pitchFamily="18" charset="0"/>
                          </a:endParaRPr>
                        </a:p>
                      </a:txBody>
                      <a:tcPr anchor="ctr"/>
                    </a:tc>
                    <a:extLst>
                      <a:ext uri="{0D108BD9-81ED-4DB2-BD59-A6C34878D82A}">
                        <a16:rowId xmlns:a16="http://schemas.microsoft.com/office/drawing/2014/main" val="194697403"/>
                      </a:ext>
                    </a:extLst>
                  </a:tr>
                  <a:tr h="305417">
                    <a:tc>
                      <a:txBody>
                        <a:bodyPr/>
                        <a:lstStyle/>
                        <a:p>
                          <a:pPr algn="ctr"/>
                          <a:r>
                            <a:rPr kumimoji="1" lang="en-US" altLang="ja-JP" sz="1200" dirty="0">
                              <a:latin typeface="Times New Roman" panose="02020603050405020304" pitchFamily="18" charset="0"/>
                              <a:cs typeface="Times New Roman" panose="02020603050405020304" pitchFamily="18" charset="0"/>
                            </a:rPr>
                            <a:t>Network</a:t>
                          </a:r>
                          <a:r>
                            <a:rPr kumimoji="1" lang="ja-JP" altLang="en-US" sz="120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management</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5</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ARQ protocol</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Stop-and-Wait</a:t>
                          </a:r>
                        </a:p>
                      </a:txBody>
                      <a:tcPr anchor="ctr"/>
                    </a:tc>
                    <a:extLst>
                      <a:ext uri="{0D108BD9-81ED-4DB2-BD59-A6C34878D82A}">
                        <a16:rowId xmlns:a16="http://schemas.microsoft.com/office/drawing/2014/main" val="1366087342"/>
                      </a:ext>
                    </a:extLst>
                  </a:tr>
                  <a:tr h="369445">
                    <a:tc>
                      <a:txBody>
                        <a:bodyPr/>
                        <a:lstStyle/>
                        <a:p>
                          <a:pPr algn="ctr"/>
                          <a:r>
                            <a:rPr lang="en-US" altLang="ja-JP" sz="1200" dirty="0">
                              <a:latin typeface="Times New Roman"/>
                            </a:rPr>
                            <a:t>Contention free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60 timeslot</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Max waiting timeslot</a:t>
                          </a:r>
                          <a:r>
                            <a:rPr kumimoji="1" lang="ja-JP" altLang="en-US" sz="1200">
                              <a:latin typeface="Times New Roman" panose="02020603050405020304" pitchFamily="18" charset="0"/>
                              <a:cs typeface="Times New Roman" panose="02020603050405020304" pitchFamily="18" charset="0"/>
                            </a:rPr>
                            <a:t> </a:t>
                          </a:r>
                          <a:r>
                            <a:rPr kumimoji="1" lang="en-US" altLang="ja-JP" sz="1200" dirty="0">
                              <a:latin typeface="Times New Roman" panose="02020603050405020304" pitchFamily="18" charset="0"/>
                              <a:cs typeface="Times New Roman" panose="02020603050405020304" pitchFamily="18" charset="0"/>
                            </a:rPr>
                            <a:t> (CAP)</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1200" dirty="0">
                              <a:latin typeface="Times New Roman" panose="02020603050405020304" pitchFamily="18" charset="0"/>
                              <a:cs typeface="Times New Roman" panose="02020603050405020304" pitchFamily="18" charset="0"/>
                            </a:rPr>
                            <a:t>10</a:t>
                          </a:r>
                        </a:p>
                      </a:txBody>
                      <a:tcPr anchor="ctr"/>
                    </a:tc>
                    <a:extLst>
                      <a:ext uri="{0D108BD9-81ED-4DB2-BD59-A6C34878D82A}">
                        <a16:rowId xmlns:a16="http://schemas.microsoft.com/office/drawing/2014/main" val="1845667842"/>
                      </a:ext>
                    </a:extLst>
                  </a:tr>
                  <a:tr h="351692">
                    <a:tc>
                      <a:txBody>
                        <a:bodyPr/>
                        <a:lstStyle/>
                        <a:p>
                          <a:pPr algn="ctr"/>
                          <a:r>
                            <a:rPr lang="en-US" altLang="ja-JP" sz="1200" dirty="0">
                              <a:latin typeface="Times New Roman"/>
                            </a:rPr>
                            <a:t>Contention  access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30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Packet generation distribution</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Poisson</a:t>
                          </a:r>
                        </a:p>
                      </a:txBody>
                      <a:tcPr anchor="ctr"/>
                    </a:tc>
                    <a:extLst>
                      <a:ext uri="{0D108BD9-81ED-4DB2-BD59-A6C34878D82A}">
                        <a16:rowId xmlns:a16="http://schemas.microsoft.com/office/drawing/2014/main" val="1374487721"/>
                      </a:ext>
                    </a:extLst>
                  </a:tr>
                  <a:tr h="351692">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Inactive period</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5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Data rate</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50 Mbps</a:t>
                          </a:r>
                        </a:p>
                      </a:txBody>
                      <a:tcPr anchor="ctr"/>
                    </a:tc>
                    <a:extLst>
                      <a:ext uri="{0D108BD9-81ED-4DB2-BD59-A6C34878D82A}">
                        <a16:rowId xmlns:a16="http://schemas.microsoft.com/office/drawing/2014/main" val="618015223"/>
                      </a:ext>
                    </a:extLst>
                  </a:tr>
                  <a:tr h="315732">
                    <a:tc>
                      <a:txBody>
                        <a:bodyPr/>
                        <a:lstStyle/>
                        <a:p>
                          <a:pPr marL="0" marR="0" lvl="0" indent="0" algn="ctr" defTabSz="342891" rtl="0" eaLnBrk="1" fontAlgn="auto" latinLnBrk="0" hangingPunct="1">
                            <a:lnSpc>
                              <a:spcPct val="100000"/>
                            </a:lnSpc>
                            <a:spcBef>
                              <a:spcPts val="0"/>
                            </a:spcBef>
                            <a:spcAft>
                              <a:spcPts val="0"/>
                            </a:spcAft>
                            <a:buClrTx/>
                            <a:buSzTx/>
                            <a:buFontTx/>
                            <a:buNone/>
                            <a:tabLst/>
                            <a:defRPr/>
                          </a:pPr>
                          <a:r>
                            <a:rPr lang="en-US" altLang="ja-JP" sz="1200" dirty="0">
                              <a:latin typeface="Times New Roman"/>
                            </a:rPr>
                            <a:t>GAP</a:t>
                          </a: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0-99 timeslot</a:t>
                          </a:r>
                        </a:p>
                      </a:txBody>
                      <a:tcPr anchor="ctr"/>
                    </a:tc>
                    <a:tc>
                      <a:txBody>
                        <a:bodyPr/>
                        <a:lstStyle/>
                        <a:p>
                          <a:pPr algn="ctr"/>
                          <a:r>
                            <a:rPr kumimoji="1" lang="en-US" altLang="ja-JP" sz="1200" dirty="0">
                              <a:latin typeface="Times New Roman" panose="02020603050405020304" pitchFamily="18" charset="0"/>
                              <a:cs typeface="Times New Roman" panose="02020603050405020304" pitchFamily="18" charset="0"/>
                            </a:rPr>
                            <a:t>Packet length</a:t>
                          </a:r>
                          <a:endParaRPr kumimoji="1" lang="ja-JP" altLang="en-US" sz="1200" dirty="0">
                            <a:latin typeface="Times New Roman" panose="02020603050405020304" pitchFamily="18" charset="0"/>
                            <a:cs typeface="Times New Roman" panose="02020603050405020304" pitchFamily="18" charset="0"/>
                          </a:endParaRPr>
                        </a:p>
                      </a:txBody>
                      <a:tcPr anchor="ctr"/>
                    </a:tc>
                    <a:tc>
                      <a:txBody>
                        <a:bodyPr/>
                        <a:lstStyle/>
                        <a:p>
                          <a:pPr algn="ctr"/>
                          <a:r>
                            <a:rPr kumimoji="1" lang="en-US" altLang="ja-JP" sz="1200" dirty="0">
                              <a:solidFill>
                                <a:schemeClr val="tx1"/>
                              </a:solidFill>
                              <a:latin typeface="Times New Roman" panose="02020603050405020304" pitchFamily="18" charset="0"/>
                              <a:cs typeface="Times New Roman" panose="02020603050405020304" pitchFamily="18" charset="0"/>
                            </a:rPr>
                            <a:t>2000 bit</a:t>
                          </a:r>
                        </a:p>
                      </a:txBody>
                      <a:tcPr anchor="ctr"/>
                    </a:tc>
                    <a:extLst>
                      <a:ext uri="{0D108BD9-81ED-4DB2-BD59-A6C34878D82A}">
                        <a16:rowId xmlns:a16="http://schemas.microsoft.com/office/drawing/2014/main" val="1482520912"/>
                      </a:ext>
                    </a:extLst>
                  </a:tr>
                </a:tbl>
              </a:graphicData>
            </a:graphic>
          </p:graphicFrame>
        </mc:Fallback>
      </mc:AlternateContent>
    </p:spTree>
    <p:extLst>
      <p:ext uri="{BB962C8B-B14F-4D97-AF65-F5344CB8AC3E}">
        <p14:creationId xmlns:p14="http://schemas.microsoft.com/office/powerpoint/2010/main" val="2817826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715B7AD-FAB2-64CE-B9A5-A2785E5782D9}"/>
              </a:ext>
            </a:extLst>
          </p:cNvPr>
          <p:cNvSpPr>
            <a:spLocks noGrp="1"/>
          </p:cNvSpPr>
          <p:nvPr>
            <p:ph type="title"/>
          </p:nvPr>
        </p:nvSpPr>
        <p:spPr/>
        <p:txBody>
          <a:bodyPr/>
          <a:lstStyle/>
          <a:p>
            <a:r>
              <a:rPr lang="en-US" altLang="ja-JP" dirty="0"/>
              <a:t>Evaluation r</a:t>
            </a:r>
            <a:r>
              <a:rPr kumimoji="1" lang="en-US" altLang="ja-JP" dirty="0"/>
              <a:t>e</a:t>
            </a:r>
            <a:r>
              <a:rPr lang="en-US" altLang="ja-JP" dirty="0"/>
              <a:t>sults in CFP</a:t>
            </a:r>
            <a:br>
              <a:rPr lang="en-US" altLang="ja-JP" dirty="0"/>
            </a:br>
            <a:r>
              <a:rPr lang="en-US" altLang="ja-JP" dirty="0"/>
              <a:t>for managed synchronous </a:t>
            </a:r>
            <a:r>
              <a:rPr lang="en-US" altLang="ja-JP" dirty="0" err="1"/>
              <a:t>superframe</a:t>
            </a:r>
            <a:endParaRPr kumimoji="1" lang="ja-JP" altLang="en-US"/>
          </a:p>
        </p:txBody>
      </p:sp>
      <p:sp>
        <p:nvSpPr>
          <p:cNvPr id="4" name="スライド番号プレースホルダー 3">
            <a:extLst>
              <a:ext uri="{FF2B5EF4-FFF2-40B4-BE49-F238E27FC236}">
                <a16:creationId xmlns:a16="http://schemas.microsoft.com/office/drawing/2014/main" id="{33E5CFF5-7520-A548-4388-E59275DFAC08}"/>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8</a:t>
            </a:fld>
            <a:endParaRPr lang="en-US" altLang="ja-JP"/>
          </a:p>
        </p:txBody>
      </p:sp>
      <p:pic>
        <p:nvPicPr>
          <p:cNvPr id="3" name="図 2">
            <a:extLst>
              <a:ext uri="{FF2B5EF4-FFF2-40B4-BE49-F238E27FC236}">
                <a16:creationId xmlns:a16="http://schemas.microsoft.com/office/drawing/2014/main" id="{CFBD3F96-8000-E8C4-8B8D-799745049DCB}"/>
              </a:ext>
            </a:extLst>
          </p:cNvPr>
          <p:cNvPicPr>
            <a:picLocks noChangeAspect="1"/>
          </p:cNvPicPr>
          <p:nvPr/>
        </p:nvPicPr>
        <p:blipFill>
          <a:blip r:embed="rId2"/>
          <a:stretch>
            <a:fillRect/>
          </a:stretch>
        </p:blipFill>
        <p:spPr>
          <a:xfrm>
            <a:off x="190019" y="4288064"/>
            <a:ext cx="4284489" cy="2146264"/>
          </a:xfrm>
          <a:prstGeom prst="rect">
            <a:avLst/>
          </a:prstGeom>
        </p:spPr>
      </p:pic>
      <p:pic>
        <p:nvPicPr>
          <p:cNvPr id="5" name="図 4">
            <a:extLst>
              <a:ext uri="{FF2B5EF4-FFF2-40B4-BE49-F238E27FC236}">
                <a16:creationId xmlns:a16="http://schemas.microsoft.com/office/drawing/2014/main" id="{253F1F2A-303E-AEC5-719C-ED5246FA9680}"/>
              </a:ext>
            </a:extLst>
          </p:cNvPr>
          <p:cNvPicPr>
            <a:picLocks noChangeAspect="1"/>
          </p:cNvPicPr>
          <p:nvPr/>
        </p:nvPicPr>
        <p:blipFill>
          <a:blip r:embed="rId3"/>
          <a:stretch>
            <a:fillRect/>
          </a:stretch>
        </p:blipFill>
        <p:spPr>
          <a:xfrm>
            <a:off x="325767" y="2235922"/>
            <a:ext cx="4161483" cy="2080742"/>
          </a:xfrm>
          <a:prstGeom prst="rect">
            <a:avLst/>
          </a:prstGeom>
        </p:spPr>
      </p:pic>
      <p:pic>
        <p:nvPicPr>
          <p:cNvPr id="26" name="図 25">
            <a:extLst>
              <a:ext uri="{FF2B5EF4-FFF2-40B4-BE49-F238E27FC236}">
                <a16:creationId xmlns:a16="http://schemas.microsoft.com/office/drawing/2014/main" id="{84677E48-B445-84C0-C880-AF8D96354E5B}"/>
              </a:ext>
            </a:extLst>
          </p:cNvPr>
          <p:cNvPicPr>
            <a:picLocks noChangeAspect="1"/>
          </p:cNvPicPr>
          <p:nvPr/>
        </p:nvPicPr>
        <p:blipFill>
          <a:blip r:embed="rId4"/>
          <a:stretch>
            <a:fillRect/>
          </a:stretch>
        </p:blipFill>
        <p:spPr>
          <a:xfrm>
            <a:off x="4531010" y="4311434"/>
            <a:ext cx="4161481" cy="2080741"/>
          </a:xfrm>
          <a:prstGeom prst="rect">
            <a:avLst/>
          </a:prstGeom>
        </p:spPr>
      </p:pic>
      <p:pic>
        <p:nvPicPr>
          <p:cNvPr id="27" name="図 26">
            <a:extLst>
              <a:ext uri="{FF2B5EF4-FFF2-40B4-BE49-F238E27FC236}">
                <a16:creationId xmlns:a16="http://schemas.microsoft.com/office/drawing/2014/main" id="{41E682EF-138C-2FCF-D5BD-82FDC7A98F62}"/>
              </a:ext>
            </a:extLst>
          </p:cNvPr>
          <p:cNvPicPr>
            <a:picLocks noChangeAspect="1"/>
          </p:cNvPicPr>
          <p:nvPr/>
        </p:nvPicPr>
        <p:blipFill>
          <a:blip r:embed="rId5"/>
          <a:stretch>
            <a:fillRect/>
          </a:stretch>
        </p:blipFill>
        <p:spPr>
          <a:xfrm>
            <a:off x="4499992" y="2282930"/>
            <a:ext cx="4161482" cy="2080741"/>
          </a:xfrm>
          <a:prstGeom prst="rect">
            <a:avLst/>
          </a:prstGeom>
        </p:spPr>
      </p:pic>
      <p:grpSp>
        <p:nvGrpSpPr>
          <p:cNvPr id="25" name="グループ化 24">
            <a:extLst>
              <a:ext uri="{FF2B5EF4-FFF2-40B4-BE49-F238E27FC236}">
                <a16:creationId xmlns:a16="http://schemas.microsoft.com/office/drawing/2014/main" id="{A5C9E8BB-EE85-B5BD-C350-291D54EDBE67}"/>
              </a:ext>
            </a:extLst>
          </p:cNvPr>
          <p:cNvGrpSpPr/>
          <p:nvPr/>
        </p:nvGrpSpPr>
        <p:grpSpPr>
          <a:xfrm>
            <a:off x="4061682" y="1747696"/>
            <a:ext cx="4629880" cy="598602"/>
            <a:chOff x="2188195" y="1463268"/>
            <a:chExt cx="4629880" cy="598602"/>
          </a:xfrm>
        </p:grpSpPr>
        <p:pic>
          <p:nvPicPr>
            <p:cNvPr id="21" name="図 20" descr="グラフィカル ユーザー インターフェイス, テキスト&#10;&#10;自動的に生成された説明">
              <a:extLst>
                <a:ext uri="{FF2B5EF4-FFF2-40B4-BE49-F238E27FC236}">
                  <a16:creationId xmlns:a16="http://schemas.microsoft.com/office/drawing/2014/main" id="{01CE7180-6214-6976-FA55-B5D44849E653}"/>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867672" y="1483206"/>
              <a:ext cx="1944216" cy="578664"/>
            </a:xfrm>
            <a:prstGeom prst="rect">
              <a:avLst/>
            </a:prstGeom>
          </p:spPr>
        </p:pic>
        <p:grpSp>
          <p:nvGrpSpPr>
            <p:cNvPr id="22" name="グループ化 21">
              <a:extLst>
                <a:ext uri="{FF2B5EF4-FFF2-40B4-BE49-F238E27FC236}">
                  <a16:creationId xmlns:a16="http://schemas.microsoft.com/office/drawing/2014/main" id="{461C91C6-BDA6-ACD2-1D07-487D9A6F0188}"/>
                </a:ext>
              </a:extLst>
            </p:cNvPr>
            <p:cNvGrpSpPr/>
            <p:nvPr/>
          </p:nvGrpSpPr>
          <p:grpSpPr>
            <a:xfrm>
              <a:off x="2188195" y="1463268"/>
              <a:ext cx="4629880" cy="578664"/>
              <a:chOff x="7895718" y="1016966"/>
              <a:chExt cx="2735890" cy="578664"/>
            </a:xfrm>
          </p:grpSpPr>
          <p:sp>
            <p:nvSpPr>
              <p:cNvPr id="23" name="正方形/長方形 22">
                <a:extLst>
                  <a:ext uri="{FF2B5EF4-FFF2-40B4-BE49-F238E27FC236}">
                    <a16:creationId xmlns:a16="http://schemas.microsoft.com/office/drawing/2014/main" id="{DB356C2A-7E1D-8BCD-9C19-CBC7A8FD14C0}"/>
                  </a:ext>
                </a:extLst>
              </p:cNvPr>
              <p:cNvSpPr/>
              <p:nvPr/>
            </p:nvSpPr>
            <p:spPr>
              <a:xfrm>
                <a:off x="7895718" y="1016966"/>
                <a:ext cx="2735890" cy="578664"/>
              </a:xfrm>
              <a:prstGeom prst="rect">
                <a:avLst/>
              </a:prstGeom>
              <a:noFill/>
              <a:ln w="25400" cap="flat" cmpd="sng" algn="ctr">
                <a:solidFill>
                  <a:sysClr val="windowText" lastClr="000000"/>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a:ln>
                    <a:noFill/>
                  </a:ln>
                  <a:solidFill>
                    <a:srgbClr val="FF0000"/>
                  </a:solidFill>
                  <a:effectLst/>
                  <a:uLnTx/>
                  <a:uFillTx/>
                  <a:latin typeface="Calibri"/>
                  <a:ea typeface="ＭＳ Ｐゴシック" panose="020B0600070205080204" pitchFamily="34" charset="-128"/>
                  <a:cs typeface="+mn-cs"/>
                </a:endParaRPr>
              </a:p>
            </p:txBody>
          </p:sp>
          <p:sp>
            <p:nvSpPr>
              <p:cNvPr id="24" name="テキスト ボックス 23">
                <a:extLst>
                  <a:ext uri="{FF2B5EF4-FFF2-40B4-BE49-F238E27FC236}">
                    <a16:creationId xmlns:a16="http://schemas.microsoft.com/office/drawing/2014/main" id="{CD8292DB-F566-D3A5-F940-F9B24FD1CDA2}"/>
                  </a:ext>
                </a:extLst>
              </p:cNvPr>
              <p:cNvSpPr txBox="1"/>
              <p:nvPr/>
            </p:nvSpPr>
            <p:spPr>
              <a:xfrm>
                <a:off x="8055231" y="1226330"/>
                <a:ext cx="1427501" cy="184666"/>
              </a:xfrm>
              <a:prstGeom prst="rect">
                <a:avLst/>
              </a:prstGeom>
              <a:noFill/>
            </p:spPr>
            <p:txBody>
              <a:bodyPr wrap="none" lIns="0" tIns="0" rIns="0" bIns="0"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Offered load (CAP) = 2000 packet/sec </a:t>
                </a:r>
                <a:endParaRPr kumimoji="1" lang="ja-JP" altLang="en-US"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endParaRPr>
              </a:p>
            </p:txBody>
          </p:sp>
        </p:grpSp>
      </p:grpSp>
    </p:spTree>
    <p:extLst>
      <p:ext uri="{BB962C8B-B14F-4D97-AF65-F5344CB8AC3E}">
        <p14:creationId xmlns:p14="http://schemas.microsoft.com/office/powerpoint/2010/main" val="33434004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86CA7C-D604-F03D-59FF-195BCFEF010A}"/>
              </a:ext>
            </a:extLst>
          </p:cNvPr>
          <p:cNvSpPr>
            <a:spLocks noGrp="1"/>
          </p:cNvSpPr>
          <p:nvPr>
            <p:ph type="title"/>
          </p:nvPr>
        </p:nvSpPr>
        <p:spPr/>
        <p:txBody>
          <a:bodyPr/>
          <a:lstStyle/>
          <a:p>
            <a:r>
              <a:rPr lang="en-US" altLang="ja-JP" dirty="0"/>
              <a:t>Evaluation r</a:t>
            </a:r>
            <a:r>
              <a:rPr kumimoji="1" lang="en-US" altLang="ja-JP" dirty="0"/>
              <a:t>e</a:t>
            </a:r>
            <a:r>
              <a:rPr lang="en-US" altLang="ja-JP" dirty="0"/>
              <a:t>sults in CAP</a:t>
            </a:r>
            <a:br>
              <a:rPr lang="en-US" altLang="ja-JP" dirty="0"/>
            </a:br>
            <a:r>
              <a:rPr lang="en-US" altLang="ja-JP" dirty="0"/>
              <a:t>for managed synchronous </a:t>
            </a:r>
            <a:r>
              <a:rPr lang="en-US" altLang="ja-JP" dirty="0" err="1"/>
              <a:t>superframe</a:t>
            </a:r>
            <a:endParaRPr kumimoji="1" lang="ja-JP" altLang="en-US"/>
          </a:p>
        </p:txBody>
      </p:sp>
      <p:sp>
        <p:nvSpPr>
          <p:cNvPr id="4" name="スライド番号プレースホルダー 3">
            <a:extLst>
              <a:ext uri="{FF2B5EF4-FFF2-40B4-BE49-F238E27FC236}">
                <a16:creationId xmlns:a16="http://schemas.microsoft.com/office/drawing/2014/main" id="{88BFBFA6-CA3C-627F-B7CE-84563690E568}"/>
              </a:ext>
            </a:extLst>
          </p:cNvPr>
          <p:cNvSpPr>
            <a:spLocks noGrp="1"/>
          </p:cNvSpPr>
          <p:nvPr>
            <p:ph type="sldNum" sz="quarter" idx="12"/>
          </p:nvPr>
        </p:nvSpPr>
        <p:spPr/>
        <p:txBody>
          <a:bodyPr/>
          <a:lstStyle/>
          <a:p>
            <a:r>
              <a:rPr lang="en-US" altLang="ja-JP"/>
              <a:t>Slide </a:t>
            </a:r>
            <a:fld id="{1B8858A5-62B6-9F48-B9FB-F96DB222C215}" type="slidenum">
              <a:rPr lang="en-US" altLang="ja-JP" smtClean="0"/>
              <a:pPr/>
              <a:t>9</a:t>
            </a:fld>
            <a:endParaRPr lang="en-US" altLang="ja-JP"/>
          </a:p>
        </p:txBody>
      </p:sp>
      <p:pic>
        <p:nvPicPr>
          <p:cNvPr id="5" name="図 4">
            <a:extLst>
              <a:ext uri="{FF2B5EF4-FFF2-40B4-BE49-F238E27FC236}">
                <a16:creationId xmlns:a16="http://schemas.microsoft.com/office/drawing/2014/main" id="{13D0F2FB-3209-52B6-9A41-D73877EE4317}"/>
              </a:ext>
            </a:extLst>
          </p:cNvPr>
          <p:cNvPicPr>
            <a:picLocks noChangeAspect="1"/>
          </p:cNvPicPr>
          <p:nvPr/>
        </p:nvPicPr>
        <p:blipFill>
          <a:blip r:embed="rId2"/>
          <a:stretch>
            <a:fillRect/>
          </a:stretch>
        </p:blipFill>
        <p:spPr>
          <a:xfrm>
            <a:off x="222408" y="4458091"/>
            <a:ext cx="3974225" cy="1987113"/>
          </a:xfrm>
          <a:prstGeom prst="rect">
            <a:avLst/>
          </a:prstGeom>
        </p:spPr>
      </p:pic>
      <p:pic>
        <p:nvPicPr>
          <p:cNvPr id="7" name="図 6">
            <a:extLst>
              <a:ext uri="{FF2B5EF4-FFF2-40B4-BE49-F238E27FC236}">
                <a16:creationId xmlns:a16="http://schemas.microsoft.com/office/drawing/2014/main" id="{A2A57C67-36C3-257B-06AC-6D47E8C40EEF}"/>
              </a:ext>
            </a:extLst>
          </p:cNvPr>
          <p:cNvPicPr>
            <a:picLocks noChangeAspect="1"/>
          </p:cNvPicPr>
          <p:nvPr/>
        </p:nvPicPr>
        <p:blipFill>
          <a:blip r:embed="rId3"/>
          <a:stretch>
            <a:fillRect/>
          </a:stretch>
        </p:blipFill>
        <p:spPr>
          <a:xfrm>
            <a:off x="337312" y="2664988"/>
            <a:ext cx="3744416" cy="1875720"/>
          </a:xfrm>
          <a:prstGeom prst="rect">
            <a:avLst/>
          </a:prstGeom>
        </p:spPr>
      </p:pic>
      <p:pic>
        <p:nvPicPr>
          <p:cNvPr id="9" name="図 8">
            <a:extLst>
              <a:ext uri="{FF2B5EF4-FFF2-40B4-BE49-F238E27FC236}">
                <a16:creationId xmlns:a16="http://schemas.microsoft.com/office/drawing/2014/main" id="{B4C2398B-BE6A-00C7-AD32-866F6027DC3A}"/>
              </a:ext>
            </a:extLst>
          </p:cNvPr>
          <p:cNvPicPr>
            <a:picLocks noChangeAspect="1"/>
          </p:cNvPicPr>
          <p:nvPr/>
        </p:nvPicPr>
        <p:blipFill>
          <a:blip r:embed="rId4"/>
          <a:stretch>
            <a:fillRect/>
          </a:stretch>
        </p:blipFill>
        <p:spPr>
          <a:xfrm>
            <a:off x="4571135" y="4540708"/>
            <a:ext cx="3602127" cy="1801064"/>
          </a:xfrm>
          <a:prstGeom prst="rect">
            <a:avLst/>
          </a:prstGeom>
        </p:spPr>
      </p:pic>
      <p:pic>
        <p:nvPicPr>
          <p:cNvPr id="11" name="図 10">
            <a:extLst>
              <a:ext uri="{FF2B5EF4-FFF2-40B4-BE49-F238E27FC236}">
                <a16:creationId xmlns:a16="http://schemas.microsoft.com/office/drawing/2014/main" id="{9233310E-0638-A5C4-DCE1-B1CE53F99026}"/>
              </a:ext>
            </a:extLst>
          </p:cNvPr>
          <p:cNvPicPr>
            <a:picLocks noChangeAspect="1"/>
          </p:cNvPicPr>
          <p:nvPr/>
        </p:nvPicPr>
        <p:blipFill>
          <a:blip r:embed="rId5"/>
          <a:stretch>
            <a:fillRect/>
          </a:stretch>
        </p:blipFill>
        <p:spPr>
          <a:xfrm>
            <a:off x="4571136" y="2681519"/>
            <a:ext cx="3602126" cy="1804442"/>
          </a:xfrm>
          <a:prstGeom prst="rect">
            <a:avLst/>
          </a:prstGeom>
        </p:spPr>
      </p:pic>
      <p:grpSp>
        <p:nvGrpSpPr>
          <p:cNvPr id="16" name="グループ化 15">
            <a:extLst>
              <a:ext uri="{FF2B5EF4-FFF2-40B4-BE49-F238E27FC236}">
                <a16:creationId xmlns:a16="http://schemas.microsoft.com/office/drawing/2014/main" id="{3ADD8F21-CE61-A042-26D5-3612FAD9D609}"/>
              </a:ext>
            </a:extLst>
          </p:cNvPr>
          <p:cNvGrpSpPr/>
          <p:nvPr/>
        </p:nvGrpSpPr>
        <p:grpSpPr>
          <a:xfrm>
            <a:off x="4057258" y="1865573"/>
            <a:ext cx="4629880" cy="598602"/>
            <a:chOff x="2188195" y="1463268"/>
            <a:chExt cx="4629880" cy="598602"/>
          </a:xfrm>
        </p:grpSpPr>
        <p:pic>
          <p:nvPicPr>
            <p:cNvPr id="17" name="図 16" descr="グラフィカル ユーザー インターフェイス, テキスト&#10;&#10;自動的に生成された説明">
              <a:extLst>
                <a:ext uri="{FF2B5EF4-FFF2-40B4-BE49-F238E27FC236}">
                  <a16:creationId xmlns:a16="http://schemas.microsoft.com/office/drawing/2014/main" id="{A02D10ED-1847-EB1C-969C-7D77772D562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867672" y="1483206"/>
              <a:ext cx="1944216" cy="578664"/>
            </a:xfrm>
            <a:prstGeom prst="rect">
              <a:avLst/>
            </a:prstGeom>
          </p:spPr>
        </p:pic>
        <p:grpSp>
          <p:nvGrpSpPr>
            <p:cNvPr id="18" name="グループ化 17">
              <a:extLst>
                <a:ext uri="{FF2B5EF4-FFF2-40B4-BE49-F238E27FC236}">
                  <a16:creationId xmlns:a16="http://schemas.microsoft.com/office/drawing/2014/main" id="{7C9300F9-B5EC-4FC2-5400-F132E42F28E5}"/>
                </a:ext>
              </a:extLst>
            </p:cNvPr>
            <p:cNvGrpSpPr/>
            <p:nvPr/>
          </p:nvGrpSpPr>
          <p:grpSpPr>
            <a:xfrm>
              <a:off x="2188195" y="1463268"/>
              <a:ext cx="4629880" cy="578664"/>
              <a:chOff x="7895718" y="1016966"/>
              <a:chExt cx="2735890" cy="578664"/>
            </a:xfrm>
          </p:grpSpPr>
          <p:sp>
            <p:nvSpPr>
              <p:cNvPr id="19" name="正方形/長方形 18">
                <a:extLst>
                  <a:ext uri="{FF2B5EF4-FFF2-40B4-BE49-F238E27FC236}">
                    <a16:creationId xmlns:a16="http://schemas.microsoft.com/office/drawing/2014/main" id="{52550E07-8A07-45C9-40FA-C02D50CD2D86}"/>
                  </a:ext>
                </a:extLst>
              </p:cNvPr>
              <p:cNvSpPr/>
              <p:nvPr/>
            </p:nvSpPr>
            <p:spPr>
              <a:xfrm>
                <a:off x="7895718" y="1016966"/>
                <a:ext cx="2735890" cy="578664"/>
              </a:xfrm>
              <a:prstGeom prst="rect">
                <a:avLst/>
              </a:prstGeom>
              <a:noFill/>
              <a:ln w="25400" cap="flat" cmpd="sng" algn="ctr">
                <a:solidFill>
                  <a:sysClr val="windowText" lastClr="000000"/>
                </a:solidFill>
                <a:prstDash val="solid"/>
              </a:ln>
              <a:effectLst/>
            </p:spPr>
            <p:txBody>
              <a:bodyPr rtlCol="0" anchor="ctr"/>
              <a:lstStyle/>
              <a:p>
                <a:pPr marL="0" marR="0" lvl="0" indent="0" algn="ctr" defTabSz="45720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a:ln>
                    <a:noFill/>
                  </a:ln>
                  <a:solidFill>
                    <a:srgbClr val="FF0000"/>
                  </a:solidFill>
                  <a:effectLst/>
                  <a:uLnTx/>
                  <a:uFillTx/>
                  <a:latin typeface="Calibri"/>
                  <a:ea typeface="ＭＳ Ｐゴシック" panose="020B0600070205080204" pitchFamily="34" charset="-128"/>
                  <a:cs typeface="+mn-cs"/>
                </a:endParaRPr>
              </a:p>
            </p:txBody>
          </p:sp>
          <p:sp>
            <p:nvSpPr>
              <p:cNvPr id="20" name="テキスト ボックス 19">
                <a:extLst>
                  <a:ext uri="{FF2B5EF4-FFF2-40B4-BE49-F238E27FC236}">
                    <a16:creationId xmlns:a16="http://schemas.microsoft.com/office/drawing/2014/main" id="{20DD4C13-0CFB-6012-5EFA-4BBB29B1F920}"/>
                  </a:ext>
                </a:extLst>
              </p:cNvPr>
              <p:cNvSpPr txBox="1"/>
              <p:nvPr/>
            </p:nvSpPr>
            <p:spPr>
              <a:xfrm>
                <a:off x="8055231" y="1226330"/>
                <a:ext cx="1412346" cy="184666"/>
              </a:xfrm>
              <a:prstGeom prst="rect">
                <a:avLst/>
              </a:prstGeom>
              <a:noFill/>
            </p:spPr>
            <p:txBody>
              <a:bodyPr wrap="none" lIns="0" tIns="0" rIns="0" bIns="0" rtlCol="0">
                <a:spAutoFit/>
              </a:bodyPr>
              <a:lstStyle/>
              <a:p>
                <a:pPr marL="0" marR="0" lvl="0" indent="0" defTabSz="457200" eaLnBrk="1" fontAlgn="auto" latinLnBrk="0" hangingPunct="1">
                  <a:lnSpc>
                    <a:spcPct val="100000"/>
                  </a:lnSpc>
                  <a:spcBef>
                    <a:spcPts val="0"/>
                  </a:spcBef>
                  <a:spcAft>
                    <a:spcPts val="0"/>
                  </a:spcAft>
                  <a:buClrTx/>
                  <a:buSzTx/>
                  <a:buFontTx/>
                  <a:buNone/>
                  <a:tabLst/>
                  <a:defRPr/>
                </a:pPr>
                <a:r>
                  <a:rPr kumimoji="1" lang="en-US" altLang="ja-JP"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rPr>
                  <a:t>Offered load (CFP) = 3000 packet/sec </a:t>
                </a:r>
                <a:endParaRPr kumimoji="1" lang="ja-JP" altLang="en-US" b="0" i="0" u="none" strike="noStrike" kern="0" cap="none" spc="0" normalizeH="0" baseline="0" noProof="0" dirty="0">
                  <a:ln>
                    <a:noFill/>
                  </a:ln>
                  <a:solidFill>
                    <a:prstClr val="black"/>
                  </a:solidFill>
                  <a:effectLst/>
                  <a:uLnTx/>
                  <a:uFillTx/>
                  <a:latin typeface="Times New Roman"/>
                  <a:ea typeface="ＭＳ Ｐゴシック" panose="020B0600070205080204" pitchFamily="34" charset="-128"/>
                </a:endParaRPr>
              </a:p>
            </p:txBody>
          </p:sp>
        </p:grpSp>
      </p:grpSp>
    </p:spTree>
    <p:extLst>
      <p:ext uri="{BB962C8B-B14F-4D97-AF65-F5344CB8AC3E}">
        <p14:creationId xmlns:p14="http://schemas.microsoft.com/office/powerpoint/2010/main" val="2984295820"/>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テーマ</Template>
  <TotalTime>2078</TotalTime>
  <Words>860</Words>
  <Application>Microsoft Macintosh PowerPoint</Application>
  <PresentationFormat>画面に合わせる (4:3)</PresentationFormat>
  <Paragraphs>86</Paragraphs>
  <Slides>10</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10</vt:i4>
      </vt:variant>
    </vt:vector>
  </HeadingPairs>
  <TitlesOfParts>
    <vt:vector size="15" baseType="lpstr">
      <vt:lpstr>Arial</vt:lpstr>
      <vt:lpstr>Calibri</vt:lpstr>
      <vt:lpstr>Cambria Math</vt:lpstr>
      <vt:lpstr>Times New Roman</vt:lpstr>
      <vt:lpstr>Office テーマ</vt:lpstr>
      <vt:lpstr>PowerPoint プレゼンテーション</vt:lpstr>
      <vt:lpstr>Simulation Results for Nagoya I. T. and YRP-IAI MAC Proposal Based on TG6ma Channel Model</vt:lpstr>
      <vt:lpstr>Introduction</vt:lpstr>
      <vt:lpstr>Proposal of managed synchronous superframe</vt:lpstr>
      <vt:lpstr>Antenna pattern</vt:lpstr>
      <vt:lpstr>MAC evaluation simulation setup</vt:lpstr>
      <vt:lpstr>MAC simulation parameters</vt:lpstr>
      <vt:lpstr>Evaluation results in CFP for managed synchronous superframe</vt:lpstr>
      <vt:lpstr>Evaluation results in CAP for managed synchronous superframe</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安在　大祐</dc:creator>
  <cp:keywords/>
  <dc:description>&lt;doc#&gt;</dc:description>
  <cp:lastModifiedBy>Daisuke Anzai</cp:lastModifiedBy>
  <cp:revision>365</cp:revision>
  <cp:lastPrinted>1998-02-10T13:28:06Z</cp:lastPrinted>
  <dcterms:created xsi:type="dcterms:W3CDTF">2022-07-12T12:04:50Z</dcterms:created>
  <dcterms:modified xsi:type="dcterms:W3CDTF">2023-11-15T02:13:34Z</dcterms:modified>
</cp:coreProperties>
</file>