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280" r:id="rId4"/>
    <p:sldId id="279" r:id="rId5"/>
    <p:sldId id="286" r:id="rId6"/>
    <p:sldId id="287" r:id="rId7"/>
    <p:sldId id="273" r:id="rId8"/>
    <p:sldId id="281" r:id="rId9"/>
    <p:sldId id="282"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45"/>
    <p:restoredTop sz="96327"/>
  </p:normalViewPr>
  <p:slideViewPr>
    <p:cSldViewPr>
      <p:cViewPr varScale="1">
        <p:scale>
          <a:sx n="128" d="100"/>
          <a:sy n="128" d="100"/>
        </p:scale>
        <p:origin x="1768"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802.15-23-0352-01-006a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364088" y="6488761"/>
            <a:ext cx="33123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R. </a:t>
            </a:r>
            <a:r>
              <a:rPr lang="en-US" altLang="ja-JP" dirty="0" err="1">
                <a:ea typeface="ＭＳ Ｐゴシック" panose="020B0600070205080204" pitchFamily="34" charset="-128"/>
              </a:rPr>
              <a:t>Inuzuka</a:t>
            </a:r>
            <a:r>
              <a:rPr lang="en-US" altLang="ja-JP" dirty="0">
                <a:ea typeface="ＭＳ Ｐゴシック" panose="020B0600070205080204" pitchFamily="34" charset="-128"/>
              </a:rPr>
              <a:t>, T. Kobayashi (NIT), M. Kim,</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Sept.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Simulation Results for Nagoya I. T. and YRP-IAI MAC Proposal Based on TG6ma Channel Model</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July 11th,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Ryosuke </a:t>
            </a:r>
            <a:r>
              <a:rPr lang="en-US" altLang="ja-JP" sz="1600" dirty="0" err="1">
                <a:solidFill>
                  <a:schemeClr val="tx2"/>
                </a:solidFill>
                <a:ea typeface="ＭＳ Ｐゴシック" panose="020B0600070205080204" pitchFamily="34" charset="-128"/>
              </a:rPr>
              <a:t>Inusuka</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fundamental MAC simulation setup and performance evaluation results for the Nagoya Institute of Technology and YRP-IAI proposal under the TG6ma channel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Simulation Results for Nagoya I. T. and YRP-IAI MAC Proposal Based on TG6ma Channel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Ryosuke </a:t>
            </a:r>
            <a:r>
              <a:rPr lang="en-US" altLang="ja-JP" sz="2800" dirty="0" err="1">
                <a:latin typeface="Times New Roman" panose="02020603050405020304" pitchFamily="18" charset="0"/>
                <a:cs typeface="Times New Roman" panose="02020603050405020304" pitchFamily="18" charset="0"/>
              </a:rPr>
              <a:t>Inuzuka</a:t>
            </a:r>
            <a:r>
              <a:rPr lang="en-US" altLang="ja-JP" sz="2800" dirty="0">
                <a:latin typeface="Times New Roman" panose="02020603050405020304" pitchFamily="18" charset="0"/>
                <a:cs typeface="Times New Roman" panose="02020603050405020304" pitchFamily="18" charset="0"/>
              </a:rPr>
              <a:t>, Takumi Kobayashi</a:t>
            </a:r>
          </a:p>
          <a:p>
            <a:r>
              <a:rPr lang="en-US" altLang="ja-JP" sz="2800" dirty="0" err="1">
                <a:latin typeface="Times New Roman" panose="02020603050405020304" pitchFamily="18" charset="0"/>
                <a:cs typeface="Times New Roman" panose="02020603050405020304" pitchFamily="18" charset="0"/>
              </a:rPr>
              <a:t>Minsoo</a:t>
            </a:r>
            <a:r>
              <a:rPr lang="en-US" altLang="ja-JP" sz="2800" dirty="0">
                <a:latin typeface="Times New Roman" panose="02020603050405020304" pitchFamily="18" charset="0"/>
                <a:cs typeface="Times New Roman" panose="02020603050405020304" pitchFamily="18" charset="0"/>
              </a:rPr>
              <a:t> Kim, Marco Hernandez, and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managed synchronous </a:t>
            </a:r>
            <a:r>
              <a:rPr lang="en-US" altLang="ja-JP" sz="2400" b="1" u="sng" dirty="0" err="1">
                <a:solidFill>
                  <a:srgbClr val="0070C0"/>
                </a:solidFill>
                <a:latin typeface="Times New Roman" panose="02020603050405020304" pitchFamily="18" charset="0"/>
                <a:cs typeface="Times New Roman" panose="02020603050405020304" pitchFamily="18" charset="0"/>
              </a:rPr>
              <a:t>superframe</a:t>
            </a:r>
            <a:r>
              <a:rPr lang="en-US" altLang="ja-JP" sz="2400" dirty="0">
                <a:latin typeface="Times New Roman" panose="02020603050405020304" pitchFamily="18" charset="0"/>
                <a:cs typeface="Times New Roman" panose="02020603050405020304" pitchFamily="18" charset="0"/>
              </a:rPr>
              <a:t> structure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dirty="0">
                <a:solidFill>
                  <a:srgbClr val="0070C0"/>
                </a:solidFill>
                <a:latin typeface="Times New Roman" panose="02020603050405020304" pitchFamily="18" charset="0"/>
                <a:cs typeface="Times New Roman" panose="02020603050405020304" pitchFamily="18" charset="0"/>
              </a:rPr>
              <a:t>optimally controlled</a:t>
            </a:r>
            <a:r>
              <a:rPr lang="en-US" altLang="ja-JP" sz="2400" b="1" dirty="0">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t>
            </a:r>
            <a:r>
              <a:rPr lang="en-US" altLang="ja-JP" sz="2400" u="sng" dirty="0">
                <a:latin typeface="Times New Roman" panose="02020603050405020304" pitchFamily="18" charset="0"/>
                <a:cs typeface="Times New Roman" panose="02020603050405020304" pitchFamily="18" charset="0"/>
              </a:rPr>
              <a:t>the TG6ma channel model</a:t>
            </a:r>
            <a:endParaRPr kumimoji="1" lang="ja-JP" altLang="en-US" sz="2400" u="sng">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a:xfrm>
            <a:off x="685800" y="489992"/>
            <a:ext cx="7772400" cy="1066800"/>
          </a:xfrm>
        </p:spPr>
        <p:txBody>
          <a:bodyPr/>
          <a:lstStyle/>
          <a:p>
            <a:r>
              <a:rPr lang="en-US" altLang="ja-JP" sz="3200" dirty="0"/>
              <a:t>Proposal of managed synchronous </a:t>
            </a:r>
            <a:r>
              <a:rPr lang="en-US" altLang="ja-JP" sz="3200" dirty="0" err="1"/>
              <a:t>superframe</a:t>
            </a:r>
            <a:endParaRPr kumimoji="1" lang="ja-JP" altLang="en-US" sz="320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7" name="図 6">
            <a:extLst>
              <a:ext uri="{FF2B5EF4-FFF2-40B4-BE49-F238E27FC236}">
                <a16:creationId xmlns:a16="http://schemas.microsoft.com/office/drawing/2014/main" id="{8AA819B3-7EBD-DD30-ABB1-29D6EA4B2DD3}"/>
              </a:ext>
            </a:extLst>
          </p:cNvPr>
          <p:cNvPicPr>
            <a:picLocks noChangeAspect="1"/>
          </p:cNvPicPr>
          <p:nvPr/>
        </p:nvPicPr>
        <p:blipFill>
          <a:blip r:embed="rId2"/>
          <a:stretch>
            <a:fillRect/>
          </a:stretch>
        </p:blipFill>
        <p:spPr>
          <a:xfrm>
            <a:off x="960047" y="1496486"/>
            <a:ext cx="7300106" cy="4978927"/>
          </a:xfrm>
          <a:prstGeom prst="rect">
            <a:avLst/>
          </a:prstGeom>
        </p:spPr>
      </p:pic>
      <p:sp>
        <p:nvSpPr>
          <p:cNvPr id="8" name="テキスト ボックス 7">
            <a:extLst>
              <a:ext uri="{FF2B5EF4-FFF2-40B4-BE49-F238E27FC236}">
                <a16:creationId xmlns:a16="http://schemas.microsoft.com/office/drawing/2014/main" id="{A01E623E-8EB5-382B-F62C-3DF546C9F226}"/>
              </a:ext>
            </a:extLst>
          </p:cNvPr>
          <p:cNvSpPr txBox="1"/>
          <p:nvPr/>
        </p:nvSpPr>
        <p:spPr>
          <a:xfrm>
            <a:off x="4608681" y="5223014"/>
            <a:ext cx="3308741"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en-US" altLang="ja-JP" b="1" dirty="0">
                <a:solidFill>
                  <a:srgbClr val="FF0000"/>
                </a:solidFill>
              </a:rPr>
              <a:t>Timeslot assignment perfectly controlled in TDMA (CFP)</a:t>
            </a:r>
            <a:endParaRPr kumimoji="1" lang="ja-JP" altLang="en-US" b="1">
              <a:solidFill>
                <a:srgbClr val="FF0000"/>
              </a:solidFill>
            </a:endParaRPr>
          </a:p>
        </p:txBody>
      </p:sp>
    </p:spTree>
    <p:extLst>
      <p:ext uri="{BB962C8B-B14F-4D97-AF65-F5344CB8AC3E}">
        <p14:creationId xmlns:p14="http://schemas.microsoft.com/office/powerpoint/2010/main" val="360369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8B92FE-2900-290A-72E4-80FD1C0D622F}"/>
              </a:ext>
            </a:extLst>
          </p:cNvPr>
          <p:cNvSpPr>
            <a:spLocks noGrp="1"/>
          </p:cNvSpPr>
          <p:nvPr>
            <p:ph type="title"/>
          </p:nvPr>
        </p:nvSpPr>
        <p:spPr/>
        <p:txBody>
          <a:bodyPr/>
          <a:lstStyle/>
          <a:p>
            <a:r>
              <a:rPr kumimoji="1" lang="en-US" altLang="ja-JP" dirty="0"/>
              <a:t>TG6ma path loss model</a:t>
            </a:r>
            <a:endParaRPr kumimoji="1" lang="ja-JP" altLang="en-US"/>
          </a:p>
        </p:txBody>
      </p:sp>
      <p:sp>
        <p:nvSpPr>
          <p:cNvPr id="4" name="スライド番号プレースホルダー 3">
            <a:extLst>
              <a:ext uri="{FF2B5EF4-FFF2-40B4-BE49-F238E27FC236}">
                <a16:creationId xmlns:a16="http://schemas.microsoft.com/office/drawing/2014/main" id="{58009333-E40E-BA56-D0A2-13F02CE5222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graphicFrame>
        <p:nvGraphicFramePr>
          <p:cNvPr id="7" name="表 6">
            <a:extLst>
              <a:ext uri="{FF2B5EF4-FFF2-40B4-BE49-F238E27FC236}">
                <a16:creationId xmlns:a16="http://schemas.microsoft.com/office/drawing/2014/main" id="{7D96D9BB-EE14-B894-4E4C-86CD28FE4A5B}"/>
              </a:ext>
            </a:extLst>
          </p:cNvPr>
          <p:cNvGraphicFramePr>
            <a:graphicFrameLocks noGrp="1"/>
          </p:cNvGraphicFramePr>
          <p:nvPr>
            <p:extLst>
              <p:ext uri="{D42A27DB-BD31-4B8C-83A1-F6EECF244321}">
                <p14:modId xmlns:p14="http://schemas.microsoft.com/office/powerpoint/2010/main" val="2537410092"/>
              </p:ext>
            </p:extLst>
          </p:nvPr>
        </p:nvGraphicFramePr>
        <p:xfrm>
          <a:off x="412863" y="2516909"/>
          <a:ext cx="8318274" cy="2868043"/>
        </p:xfrm>
        <a:graphic>
          <a:graphicData uri="http://schemas.openxmlformats.org/drawingml/2006/table">
            <a:tbl>
              <a:tblPr/>
              <a:tblGrid>
                <a:gridCol w="915574">
                  <a:extLst>
                    <a:ext uri="{9D8B030D-6E8A-4147-A177-3AD203B41FA5}">
                      <a16:colId xmlns:a16="http://schemas.microsoft.com/office/drawing/2014/main" val="3295228124"/>
                    </a:ext>
                  </a:extLst>
                </a:gridCol>
                <a:gridCol w="448647">
                  <a:extLst>
                    <a:ext uri="{9D8B030D-6E8A-4147-A177-3AD203B41FA5}">
                      <a16:colId xmlns:a16="http://schemas.microsoft.com/office/drawing/2014/main" val="1091438803"/>
                    </a:ext>
                  </a:extLst>
                </a:gridCol>
                <a:gridCol w="931432">
                  <a:extLst>
                    <a:ext uri="{9D8B030D-6E8A-4147-A177-3AD203B41FA5}">
                      <a16:colId xmlns:a16="http://schemas.microsoft.com/office/drawing/2014/main" val="376719148"/>
                    </a:ext>
                  </a:extLst>
                </a:gridCol>
                <a:gridCol w="546899">
                  <a:extLst>
                    <a:ext uri="{9D8B030D-6E8A-4147-A177-3AD203B41FA5}">
                      <a16:colId xmlns:a16="http://schemas.microsoft.com/office/drawing/2014/main" val="4020396476"/>
                    </a:ext>
                  </a:extLst>
                </a:gridCol>
                <a:gridCol w="391123">
                  <a:extLst>
                    <a:ext uri="{9D8B030D-6E8A-4147-A177-3AD203B41FA5}">
                      <a16:colId xmlns:a16="http://schemas.microsoft.com/office/drawing/2014/main" val="2704706109"/>
                    </a:ext>
                  </a:extLst>
                </a:gridCol>
                <a:gridCol w="391123">
                  <a:extLst>
                    <a:ext uri="{9D8B030D-6E8A-4147-A177-3AD203B41FA5}">
                      <a16:colId xmlns:a16="http://schemas.microsoft.com/office/drawing/2014/main" val="2761330361"/>
                    </a:ext>
                  </a:extLst>
                </a:gridCol>
                <a:gridCol w="391123">
                  <a:extLst>
                    <a:ext uri="{9D8B030D-6E8A-4147-A177-3AD203B41FA5}">
                      <a16:colId xmlns:a16="http://schemas.microsoft.com/office/drawing/2014/main" val="2903172229"/>
                    </a:ext>
                  </a:extLst>
                </a:gridCol>
                <a:gridCol w="391123">
                  <a:extLst>
                    <a:ext uri="{9D8B030D-6E8A-4147-A177-3AD203B41FA5}">
                      <a16:colId xmlns:a16="http://schemas.microsoft.com/office/drawing/2014/main" val="3665852399"/>
                    </a:ext>
                  </a:extLst>
                </a:gridCol>
                <a:gridCol w="391123">
                  <a:extLst>
                    <a:ext uri="{9D8B030D-6E8A-4147-A177-3AD203B41FA5}">
                      <a16:colId xmlns:a16="http://schemas.microsoft.com/office/drawing/2014/main" val="406584038"/>
                    </a:ext>
                  </a:extLst>
                </a:gridCol>
                <a:gridCol w="391123">
                  <a:extLst>
                    <a:ext uri="{9D8B030D-6E8A-4147-A177-3AD203B41FA5}">
                      <a16:colId xmlns:a16="http://schemas.microsoft.com/office/drawing/2014/main" val="874787021"/>
                    </a:ext>
                  </a:extLst>
                </a:gridCol>
                <a:gridCol w="391123">
                  <a:extLst>
                    <a:ext uri="{9D8B030D-6E8A-4147-A177-3AD203B41FA5}">
                      <a16:colId xmlns:a16="http://schemas.microsoft.com/office/drawing/2014/main" val="2287300586"/>
                    </a:ext>
                  </a:extLst>
                </a:gridCol>
                <a:gridCol w="391123">
                  <a:extLst>
                    <a:ext uri="{9D8B030D-6E8A-4147-A177-3AD203B41FA5}">
                      <a16:colId xmlns:a16="http://schemas.microsoft.com/office/drawing/2014/main" val="2154222534"/>
                    </a:ext>
                  </a:extLst>
                </a:gridCol>
                <a:gridCol w="391123">
                  <a:extLst>
                    <a:ext uri="{9D8B030D-6E8A-4147-A177-3AD203B41FA5}">
                      <a16:colId xmlns:a16="http://schemas.microsoft.com/office/drawing/2014/main" val="1575018083"/>
                    </a:ext>
                  </a:extLst>
                </a:gridCol>
                <a:gridCol w="391123">
                  <a:extLst>
                    <a:ext uri="{9D8B030D-6E8A-4147-A177-3AD203B41FA5}">
                      <a16:colId xmlns:a16="http://schemas.microsoft.com/office/drawing/2014/main" val="1146612009"/>
                    </a:ext>
                  </a:extLst>
                </a:gridCol>
                <a:gridCol w="391123">
                  <a:extLst>
                    <a:ext uri="{9D8B030D-6E8A-4147-A177-3AD203B41FA5}">
                      <a16:colId xmlns:a16="http://schemas.microsoft.com/office/drawing/2014/main" val="4271667064"/>
                    </a:ext>
                  </a:extLst>
                </a:gridCol>
                <a:gridCol w="391123">
                  <a:extLst>
                    <a:ext uri="{9D8B030D-6E8A-4147-A177-3AD203B41FA5}">
                      <a16:colId xmlns:a16="http://schemas.microsoft.com/office/drawing/2014/main" val="3823370025"/>
                    </a:ext>
                  </a:extLst>
                </a:gridCol>
                <a:gridCol w="391123">
                  <a:extLst>
                    <a:ext uri="{9D8B030D-6E8A-4147-A177-3AD203B41FA5}">
                      <a16:colId xmlns:a16="http://schemas.microsoft.com/office/drawing/2014/main" val="3025747520"/>
                    </a:ext>
                  </a:extLst>
                </a:gridCol>
                <a:gridCol w="391123">
                  <a:extLst>
                    <a:ext uri="{9D8B030D-6E8A-4147-A177-3AD203B41FA5}">
                      <a16:colId xmlns:a16="http://schemas.microsoft.com/office/drawing/2014/main" val="522281267"/>
                    </a:ext>
                  </a:extLst>
                </a:gridCol>
              </a:tblGrid>
              <a:tr h="228904">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Antenna</a:t>
                      </a:r>
                    </a:p>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direction</a:t>
                      </a:r>
                    </a:p>
                  </a:txBody>
                  <a:tcPr marL="96520" marR="96520" marT="48260" marB="4826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Case</a:t>
                      </a:r>
                    </a:p>
                  </a:txBody>
                  <a:tcPr marL="96520" marR="96520" marT="48260" marB="4826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Receiving</a:t>
                      </a:r>
                    </a:p>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direction</a:t>
                      </a:r>
                    </a:p>
                  </a:txBody>
                  <a:tcPr marL="96520" marR="96520" marT="48260" marB="4826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15">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Receiving antenna position</a:t>
                      </a:r>
                    </a:p>
                  </a:txBody>
                  <a:tcPr marL="96520" marR="96520" marT="48260" marB="4826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3738620"/>
                  </a:ext>
                </a:extLst>
              </a:tr>
              <a:tr h="3566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Whole head (</a:t>
                      </a:r>
                      <a:r>
                        <a:rPr lang="en-US" sz="800" b="0" i="1" u="none" strike="noStrike" dirty="0">
                          <a:solidFill>
                            <a:srgbClr val="000000"/>
                          </a:solidFill>
                          <a:effectLst/>
                          <a:latin typeface="Times New Roman" panose="02020603050405020304" pitchFamily="18" charset="0"/>
                          <a:ea typeface="ＭＳ Ｐゴシック" panose="020B0600070205080204" pitchFamily="50" charset="-128"/>
                        </a:rPr>
                        <a:t>d</a:t>
                      </a:r>
                      <a:r>
                        <a:rPr lang="en-US" sz="800" b="0" i="0" u="none" strike="noStrike" baseline="-25000" dirty="0">
                          <a:solidFill>
                            <a:srgbClr val="000000"/>
                          </a:solidFill>
                          <a:effectLst/>
                          <a:latin typeface="Times New Roman" panose="02020603050405020304" pitchFamily="18" charset="0"/>
                          <a:ea typeface="ＭＳ Ｐゴシック" panose="020B0600070205080204" pitchFamily="50" charset="-128"/>
                        </a:rPr>
                        <a:t>0 </a:t>
                      </a: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 10 mm)</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800" b="0" i="0" u="none" strike="noStrike">
                          <a:solidFill>
                            <a:srgbClr val="000000"/>
                          </a:solidFill>
                          <a:effectLst/>
                          <a:latin typeface="Times New Roman" panose="02020603050405020304" pitchFamily="18" charset="0"/>
                          <a:ea typeface="ＭＳ Ｐゴシック" panose="020B0600070205080204" pitchFamily="50" charset="-128"/>
                        </a:rPr>
                        <a:t>Scalp (</a:t>
                      </a:r>
                      <a:r>
                        <a:rPr lang="en-US" sz="800" b="0" i="1" u="none" strike="noStrike">
                          <a:solidFill>
                            <a:srgbClr val="000000"/>
                          </a:solidFill>
                          <a:effectLst/>
                          <a:latin typeface="Times New Roman" panose="02020603050405020304" pitchFamily="18" charset="0"/>
                          <a:ea typeface="ＭＳ Ｐゴシック" panose="020B0600070205080204" pitchFamily="50" charset="-128"/>
                        </a:rPr>
                        <a:t>d</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 10 mm)</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800" b="0" i="0" u="none" strike="noStrike">
                          <a:solidFill>
                            <a:srgbClr val="000000"/>
                          </a:solidFill>
                          <a:effectLst/>
                          <a:latin typeface="Times New Roman" panose="02020603050405020304" pitchFamily="18" charset="0"/>
                          <a:ea typeface="ＭＳ Ｐゴシック" panose="020B0600070205080204" pitchFamily="50" charset="-128"/>
                        </a:rPr>
                        <a:t>Arm (</a:t>
                      </a:r>
                      <a:r>
                        <a:rPr lang="en-US" sz="800" b="0" i="1" u="none" strike="noStrike">
                          <a:solidFill>
                            <a:srgbClr val="000000"/>
                          </a:solidFill>
                          <a:effectLst/>
                          <a:latin typeface="Times New Roman" panose="02020603050405020304" pitchFamily="18" charset="0"/>
                          <a:ea typeface="ＭＳ Ｐゴシック" panose="020B0600070205080204" pitchFamily="50" charset="-128"/>
                        </a:rPr>
                        <a:t>d</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 </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100 mm)</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Torso (front)</a:t>
                      </a:r>
                    </a:p>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en-US" sz="800" b="0" i="1" u="none" strike="noStrike" dirty="0">
                          <a:solidFill>
                            <a:srgbClr val="000000"/>
                          </a:solidFill>
                          <a:effectLst/>
                          <a:latin typeface="Times New Roman" panose="02020603050405020304" pitchFamily="18" charset="0"/>
                          <a:ea typeface="ＭＳ Ｐゴシック" panose="020B0600070205080204" pitchFamily="50" charset="-128"/>
                        </a:rPr>
                        <a:t>d</a:t>
                      </a:r>
                      <a:r>
                        <a:rPr lang="en-US" sz="800" b="0" i="0" u="none" strike="noStrike" baseline="-25000" dirty="0">
                          <a:solidFill>
                            <a:srgbClr val="000000"/>
                          </a:solidFill>
                          <a:effectLst/>
                          <a:latin typeface="Times New Roman" panose="02020603050405020304" pitchFamily="18" charset="0"/>
                          <a:ea typeface="ＭＳ Ｐゴシック" panose="020B0600070205080204" pitchFamily="50" charset="-128"/>
                        </a:rPr>
                        <a:t>0 </a:t>
                      </a: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 100 mm)</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800" b="0" i="0" u="none" strike="noStrike">
                          <a:solidFill>
                            <a:srgbClr val="000000"/>
                          </a:solidFill>
                          <a:effectLst/>
                          <a:latin typeface="Times New Roman" panose="02020603050405020304" pitchFamily="18" charset="0"/>
                          <a:ea typeface="ＭＳ Ｐゴシック" panose="020B0600070205080204" pitchFamily="50" charset="-128"/>
                        </a:rPr>
                        <a:t>Off-body (</a:t>
                      </a:r>
                      <a:r>
                        <a:rPr lang="en-US" sz="800" b="0" i="1" u="none" strike="noStrike">
                          <a:solidFill>
                            <a:srgbClr val="000000"/>
                          </a:solidFill>
                          <a:effectLst/>
                          <a:latin typeface="Times New Roman" panose="02020603050405020304" pitchFamily="18" charset="0"/>
                          <a:ea typeface="ＭＳ Ｐゴシック" panose="020B0600070205080204" pitchFamily="50" charset="-128"/>
                        </a:rPr>
                        <a:t>d</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 </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10 mm)</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39295640"/>
                  </a:ext>
                </a:extLst>
              </a:tr>
              <a:tr h="175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PL</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n</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l-GR" sz="800" b="0" i="1" u="none" strike="noStrike">
                          <a:solidFill>
                            <a:srgbClr val="000000"/>
                          </a:solidFill>
                          <a:effectLst/>
                          <a:latin typeface="Times New Roman" panose="02020603050405020304" pitchFamily="18" charset="0"/>
                          <a:ea typeface="ＭＳ Ｐゴシック" panose="020B0600070205080204" pitchFamily="50" charset="-128"/>
                        </a:rPr>
                        <a:t>σ</a:t>
                      </a:r>
                      <a:r>
                        <a:rPr lang="en-US" sz="800" b="0" i="1" u="none" strike="noStrike" baseline="-25000">
                          <a:solidFill>
                            <a:srgbClr val="000000"/>
                          </a:solidFill>
                          <a:effectLst/>
                          <a:latin typeface="Times New Roman" panose="02020603050405020304" pitchFamily="18" charset="0"/>
                          <a:ea typeface="ＭＳ Ｐゴシック" panose="020B0600070205080204" pitchFamily="50" charset="-128"/>
                        </a:rPr>
                        <a:t>s</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PL</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n</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l-GR" sz="800" b="0" i="1" u="none" strike="noStrike">
                          <a:solidFill>
                            <a:srgbClr val="000000"/>
                          </a:solidFill>
                          <a:effectLst/>
                          <a:latin typeface="Times New Roman" panose="02020603050405020304" pitchFamily="18" charset="0"/>
                          <a:ea typeface="ＭＳ Ｐゴシック" panose="020B0600070205080204" pitchFamily="50" charset="-128"/>
                        </a:rPr>
                        <a:t>σ</a:t>
                      </a:r>
                      <a:r>
                        <a:rPr lang="en-US" sz="800" b="0" i="1" u="none" strike="noStrike" baseline="-25000">
                          <a:solidFill>
                            <a:srgbClr val="000000"/>
                          </a:solidFill>
                          <a:effectLst/>
                          <a:latin typeface="Times New Roman" panose="02020603050405020304" pitchFamily="18" charset="0"/>
                          <a:ea typeface="ＭＳ Ｐゴシック" panose="020B0600070205080204" pitchFamily="50" charset="-128"/>
                        </a:rPr>
                        <a:t>s</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PL</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n</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l-GR" sz="800" b="0" i="1" u="none" strike="noStrike">
                          <a:solidFill>
                            <a:srgbClr val="000000"/>
                          </a:solidFill>
                          <a:effectLst/>
                          <a:latin typeface="Times New Roman" panose="02020603050405020304" pitchFamily="18" charset="0"/>
                          <a:ea typeface="ＭＳ Ｐゴシック" panose="020B0600070205080204" pitchFamily="50" charset="-128"/>
                        </a:rPr>
                        <a:t>σ</a:t>
                      </a:r>
                      <a:r>
                        <a:rPr lang="en-US" sz="800" b="0" i="1" u="none" strike="noStrike" baseline="-25000">
                          <a:solidFill>
                            <a:srgbClr val="000000"/>
                          </a:solidFill>
                          <a:effectLst/>
                          <a:latin typeface="Times New Roman" panose="02020603050405020304" pitchFamily="18" charset="0"/>
                          <a:ea typeface="ＭＳ Ｐゴシック" panose="020B0600070205080204" pitchFamily="50" charset="-128"/>
                        </a:rPr>
                        <a:t>s</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PL</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n</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l-GR" sz="800" b="0" i="1" u="none" strike="noStrike">
                          <a:solidFill>
                            <a:srgbClr val="000000"/>
                          </a:solidFill>
                          <a:effectLst/>
                          <a:latin typeface="Times New Roman" panose="02020603050405020304" pitchFamily="18" charset="0"/>
                          <a:ea typeface="ＭＳ Ｐゴシック" panose="020B0600070205080204" pitchFamily="50" charset="-128"/>
                        </a:rPr>
                        <a:t>σ</a:t>
                      </a:r>
                      <a:r>
                        <a:rPr lang="en-US" sz="800" b="0" i="1" u="none" strike="noStrike" baseline="-25000">
                          <a:solidFill>
                            <a:srgbClr val="000000"/>
                          </a:solidFill>
                          <a:effectLst/>
                          <a:latin typeface="Times New Roman" panose="02020603050405020304" pitchFamily="18" charset="0"/>
                          <a:ea typeface="ＭＳ Ｐゴシック" panose="020B0600070205080204" pitchFamily="50" charset="-128"/>
                        </a:rPr>
                        <a:t>s</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PL</a:t>
                      </a:r>
                      <a:r>
                        <a:rPr lang="en-US" sz="800" b="0" i="0" u="none" strike="noStrike" baseline="-25000">
                          <a:solidFill>
                            <a:srgbClr val="000000"/>
                          </a:solidFill>
                          <a:effectLst/>
                          <a:latin typeface="Times New Roman" panose="02020603050405020304" pitchFamily="18" charset="0"/>
                          <a:ea typeface="ＭＳ Ｐゴシック" panose="020B0600070205080204" pitchFamily="50" charset="-128"/>
                        </a:rPr>
                        <a:t>0</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n</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l-GR" sz="800" b="0" i="1" u="none" strike="noStrike">
                          <a:solidFill>
                            <a:srgbClr val="000000"/>
                          </a:solidFill>
                          <a:effectLst/>
                          <a:latin typeface="Times New Roman" panose="02020603050405020304" pitchFamily="18" charset="0"/>
                          <a:ea typeface="ＭＳ Ｐゴシック" panose="020B0600070205080204" pitchFamily="50" charset="-128"/>
                        </a:rPr>
                        <a:t>σ</a:t>
                      </a:r>
                      <a:r>
                        <a:rPr lang="en-US" sz="800" b="0" i="1" u="none" strike="noStrike" baseline="-25000">
                          <a:solidFill>
                            <a:srgbClr val="000000"/>
                          </a:solidFill>
                          <a:effectLst/>
                          <a:latin typeface="Times New Roman" panose="02020603050405020304" pitchFamily="18" charset="0"/>
                          <a:ea typeface="ＭＳ Ｐゴシック" panose="020B0600070205080204" pitchFamily="50" charset="-128"/>
                        </a:rPr>
                        <a:t>s</a:t>
                      </a:r>
                      <a:r>
                        <a:rPr lang="en-US" sz="800" b="0" i="0" u="none" strike="noStrike">
                          <a:solidFill>
                            <a:srgbClr val="000000"/>
                          </a:solidFill>
                          <a:effectLst/>
                          <a:latin typeface="Times New Roman" panose="02020603050405020304" pitchFamily="18" charset="0"/>
                          <a:ea typeface="ＭＳ Ｐゴシック" panose="020B0600070205080204" pitchFamily="50" charset="-128"/>
                        </a:rPr>
                        <a:t> [dB]</a:t>
                      </a:r>
                    </a:p>
                  </a:txBody>
                  <a:tcPr marL="4296" marR="4296" marT="4296"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600237854"/>
                  </a:ext>
                </a:extLst>
              </a:tr>
              <a:tr h="175575">
                <a:tc rowSpan="6">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Forward</a:t>
                      </a:r>
                    </a:p>
                  </a:txBody>
                  <a:tcPr marL="96520" marR="96520" marT="48260" marB="48260" anchor="ctr">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BCI</a:t>
                      </a:r>
                    </a:p>
                  </a:txBody>
                  <a:tcPr marL="96520" marR="96520" marT="48260" marB="4826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X</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24.84</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3.84</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9.52</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27.13</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3.36</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10.18</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23.70</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9.76</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0.74</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69.31</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3.85</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3.02</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48.47</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1.45</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9.63</a:t>
                      </a:r>
                    </a:p>
                  </a:txBody>
                  <a:tcPr marL="4296" marR="4296" marT="4296" marB="0" anchor="ctr">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34183855"/>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Y</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3.78</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6.80</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7.27</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11.44</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5.32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6.96</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102.62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0.57</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8.15</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50.24</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2.76</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0.65</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19.13</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2.67</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2.72</a:t>
                      </a:r>
                    </a:p>
                  </a:txBody>
                  <a:tcPr marL="4296" marR="4296" marT="4296" marB="0" anchor="ctr">
                    <a:lnL>
                      <a:noFill/>
                    </a:lnL>
                    <a:lnR>
                      <a:noFill/>
                    </a:lnR>
                    <a:lnT>
                      <a:noFill/>
                    </a:lnT>
                    <a:lnB>
                      <a:noFill/>
                    </a:lnB>
                  </a:tcPr>
                </a:tc>
                <a:extLst>
                  <a:ext uri="{0D108BD9-81ED-4DB2-BD59-A6C34878D82A}">
                    <a16:rowId xmlns:a16="http://schemas.microsoft.com/office/drawing/2014/main" val="1195177017"/>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Z</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3.73</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6.03</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9.31</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17.58</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3.31</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7.52</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104.27</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0.59</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4.98</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27.52</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8.61</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1.98</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22.81</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2.69</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Times New Roman" panose="02020603050405020304" pitchFamily="18" charset="0"/>
                          <a:ea typeface="ＭＳ Ｐゴシック" panose="020B0600070205080204" pitchFamily="50" charset="-128"/>
                        </a:rPr>
                        <a:t>7.55</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1396456"/>
                  </a:ext>
                </a:extLst>
              </a:tr>
              <a:tr h="175575">
                <a:tc vMerge="1">
                  <a:txBody>
                    <a:bodyPr/>
                    <a:lstStyle/>
                    <a:p>
                      <a:endParaRPr kumimoji="1" lang="ja-JP" altLang="en-US"/>
                    </a:p>
                  </a:txBody>
                  <a:tcPr/>
                </a:tc>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BMI</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X</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32.21</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2.55</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12.94</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33.07</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2.40</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14.17</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60.60</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2.01</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1.10</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70.72</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5.04</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2.69</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40.26</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1.65</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6.19</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84388245"/>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Y</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10.72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5.63</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8.02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14.08</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4.89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7.88</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90.00</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0.66</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10.08</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59.62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3.02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0.61</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23.09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2.25</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3.85</a:t>
                      </a:r>
                    </a:p>
                  </a:txBody>
                  <a:tcPr marL="4296" marR="4296" marT="4296" marB="0" anchor="ctr">
                    <a:lnL>
                      <a:noFill/>
                    </a:lnL>
                    <a:lnR>
                      <a:noFill/>
                    </a:lnR>
                    <a:lnT>
                      <a:noFill/>
                    </a:lnT>
                    <a:lnB>
                      <a:noFill/>
                    </a:lnB>
                  </a:tcPr>
                </a:tc>
                <a:extLst>
                  <a:ext uri="{0D108BD9-81ED-4DB2-BD59-A6C34878D82A}">
                    <a16:rowId xmlns:a16="http://schemas.microsoft.com/office/drawing/2014/main" val="2366813915"/>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Z</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13.00</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4.62</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8.86</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18.04</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3.52</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8.75</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87.49</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0.45</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5.35</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32.56</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9.25</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1.61</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22.12</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2.66</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5.81</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401980"/>
                  </a:ext>
                </a:extLst>
              </a:tr>
              <a:tr h="175575">
                <a:tc rowSpan="6">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Sideways</a:t>
                      </a:r>
                    </a:p>
                  </a:txBody>
                  <a:tcPr marL="96520" marR="96520" marT="48260" marB="4826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BCI</a:t>
                      </a:r>
                    </a:p>
                  </a:txBody>
                  <a:tcPr marL="96520" marR="96520" marT="48260" marB="4826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X</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20.37</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3.80</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7.47</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10.97</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5.63</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6.89</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51.42</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3.14</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1.13</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16.68</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10.59</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2.42</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0.05</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4.95</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2.66</a:t>
                      </a:r>
                    </a:p>
                  </a:txBody>
                  <a:tcPr marL="4296" marR="4296" marT="4296"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57327612"/>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Y</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19.60</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4.96</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7.59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25.39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3.86</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7.31</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80.65</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1.99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11.42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67.02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3.72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1.80</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34.94</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2.74</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5.65</a:t>
                      </a:r>
                    </a:p>
                  </a:txBody>
                  <a:tcPr marL="4296" marR="4296" marT="4296" marB="0" anchor="ctr">
                    <a:lnL>
                      <a:noFill/>
                    </a:lnL>
                    <a:lnR>
                      <a:noFill/>
                    </a:lnR>
                    <a:lnT>
                      <a:noFill/>
                    </a:lnT>
                    <a:lnB>
                      <a:noFill/>
                    </a:lnB>
                  </a:tcPr>
                </a:tc>
                <a:extLst>
                  <a:ext uri="{0D108BD9-81ED-4DB2-BD59-A6C34878D82A}">
                    <a16:rowId xmlns:a16="http://schemas.microsoft.com/office/drawing/2014/main" val="2085106698"/>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Z</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13.36</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4.54</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7.09</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19.77</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3.34</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7.03</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76.35</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1.85</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5.12</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62.07</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6.87</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2.61</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44.11</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0.56</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5.84</a:t>
                      </a:r>
                    </a:p>
                  </a:txBody>
                  <a:tcPr marL="4296" marR="4296" marT="4296"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0538681"/>
                  </a:ext>
                </a:extLst>
              </a:tr>
              <a:tr h="175575">
                <a:tc vMerge="1">
                  <a:txBody>
                    <a:bodyPr/>
                    <a:lstStyle/>
                    <a:p>
                      <a:endParaRPr kumimoji="1" lang="ja-JP" altLang="en-US"/>
                    </a:p>
                  </a:txBody>
                  <a:tcPr/>
                </a:tc>
                <a:tc rowSpan="3">
                  <a:txBody>
                    <a:bodyPr/>
                    <a:lstStyle/>
                    <a:p>
                      <a:pPr algn="ctr" fontAlgn="ctr"/>
                      <a:r>
                        <a:rPr lang="en-US" sz="800" b="0" i="0" u="none" strike="noStrike" dirty="0">
                          <a:solidFill>
                            <a:srgbClr val="000000"/>
                          </a:solidFill>
                          <a:effectLst/>
                          <a:latin typeface="Times New Roman" panose="02020603050405020304" pitchFamily="18" charset="0"/>
                          <a:ea typeface="ＭＳ Ｐゴシック" panose="020B0600070205080204" pitchFamily="50" charset="-128"/>
                        </a:rPr>
                        <a:t>BMI</a:t>
                      </a:r>
                    </a:p>
                  </a:txBody>
                  <a:tcPr marL="96520" marR="96520" marT="48260" marB="4826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X</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17.71</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4.01</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7.33</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14.01</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4.84</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7.51</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51.22</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3.28</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1.09</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15.68</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11.30</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2.58</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-3.03</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5.25</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4.76</a:t>
                      </a:r>
                    </a:p>
                  </a:txBody>
                  <a:tcPr marL="4296" marR="4296" marT="4296"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50572594"/>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Y</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26.20</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4.19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12.94</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33.17</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2.65</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12.88</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78.08</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2.63</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12.69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56.25</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4.89</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1.52</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45.33</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1.24</a:t>
                      </a:r>
                    </a:p>
                  </a:txBody>
                  <a:tcPr marL="4296" marR="4296" marT="4296"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6.31</a:t>
                      </a:r>
                    </a:p>
                  </a:txBody>
                  <a:tcPr marL="4296" marR="4296" marT="4296" marB="0" anchor="ctr">
                    <a:lnL>
                      <a:noFill/>
                    </a:lnL>
                    <a:lnR>
                      <a:noFill/>
                    </a:lnR>
                    <a:lnT>
                      <a:noFill/>
                    </a:lnT>
                    <a:lnB>
                      <a:noFill/>
                    </a:lnB>
                  </a:tcPr>
                </a:tc>
                <a:extLst>
                  <a:ext uri="{0D108BD9-81ED-4DB2-BD59-A6C34878D82A}">
                    <a16:rowId xmlns:a16="http://schemas.microsoft.com/office/drawing/2014/main" val="1945291411"/>
                  </a:ext>
                </a:extLst>
              </a:tr>
              <a:tr h="1755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800" b="0" i="1" u="none" strike="noStrike">
                          <a:solidFill>
                            <a:srgbClr val="000000"/>
                          </a:solidFill>
                          <a:effectLst/>
                          <a:latin typeface="Times New Roman" panose="02020603050405020304" pitchFamily="18" charset="0"/>
                          <a:ea typeface="ＭＳ Ｐゴシック" panose="020B0600070205080204" pitchFamily="50" charset="-128"/>
                        </a:rPr>
                        <a:t>Z</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Times New Roman" panose="02020603050405020304" pitchFamily="18" charset="0"/>
                          <a:ea typeface="ＭＳ Ｐゴシック" panose="020B0600070205080204" pitchFamily="50" charset="-128"/>
                        </a:rPr>
                        <a:t>20.14</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4.09</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8.89</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23.42</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3.39</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9.35</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77.09</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1.87</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5.07</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36.17</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10.07</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1.61</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42.50</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Times New Roman" panose="02020603050405020304" pitchFamily="18" charset="0"/>
                          <a:ea typeface="ＭＳ Ｐゴシック" panose="020B0600070205080204" pitchFamily="50" charset="-128"/>
                        </a:rPr>
                        <a:t>0.80</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Times New Roman" panose="02020603050405020304" pitchFamily="18" charset="0"/>
                          <a:ea typeface="ＭＳ Ｐゴシック" panose="020B0600070205080204" pitchFamily="50" charset="-128"/>
                        </a:rPr>
                        <a:t>4.96</a:t>
                      </a:r>
                    </a:p>
                  </a:txBody>
                  <a:tcPr marL="4296" marR="4296" marT="4296"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715109"/>
                  </a:ext>
                </a:extLst>
              </a:tr>
            </a:tbl>
          </a:graphicData>
        </a:graphic>
      </p:graphicFrame>
      <p:sp>
        <p:nvSpPr>
          <p:cNvPr id="11" name="正方形/長方形 10">
            <a:extLst>
              <a:ext uri="{FF2B5EF4-FFF2-40B4-BE49-F238E27FC236}">
                <a16:creationId xmlns:a16="http://schemas.microsoft.com/office/drawing/2014/main" id="{8BA2104C-25AE-6AD7-A1CD-E1103709293A}"/>
              </a:ext>
            </a:extLst>
          </p:cNvPr>
          <p:cNvSpPr/>
          <p:nvPr/>
        </p:nvSpPr>
        <p:spPr>
          <a:xfrm>
            <a:off x="1331640" y="3813053"/>
            <a:ext cx="6192688" cy="504056"/>
          </a:xfrm>
          <a:prstGeom prst="rect">
            <a:avLst/>
          </a:prstGeom>
          <a:noFill/>
          <a:ln w="31750">
            <a:solidFill>
              <a:srgbClr val="FF0000"/>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E44A18D9-3FFC-7F05-7871-E6FDC154D46A}"/>
              </a:ext>
            </a:extLst>
          </p:cNvPr>
          <p:cNvSpPr txBox="1"/>
          <p:nvPr/>
        </p:nvSpPr>
        <p:spPr>
          <a:xfrm>
            <a:off x="1043608" y="5408515"/>
            <a:ext cx="7920880" cy="400110"/>
          </a:xfrm>
          <a:prstGeom prst="rect">
            <a:avLst/>
          </a:prstGeom>
          <a:noFill/>
        </p:spPr>
        <p:txBody>
          <a:bodyPr wrap="square" rtlCol="0">
            <a:spAutoFit/>
          </a:bodyPr>
          <a:lstStyle/>
          <a:p>
            <a:r>
              <a:rPr kumimoji="1" lang="en" altLang="ja-JP" sz="1000" dirty="0"/>
              <a:t>[1] D, </a:t>
            </a:r>
            <a:r>
              <a:rPr kumimoji="1" lang="en" altLang="ja-JP" sz="1000" dirty="0" err="1"/>
              <a:t>Anzai</a:t>
            </a:r>
            <a:r>
              <a:rPr kumimoji="1" lang="en" altLang="ja-JP" sz="1000" dirty="0"/>
              <a:t>, S. Asano, T. Kobayashi, “Propagation Channel Parameters of UWB Communication Applications for Human BAN (HBAN) Use Cases,” IEEE 802.15-23-0145-01-006a</a:t>
            </a:r>
            <a:endParaRPr kumimoji="1" lang="ja-JP" altLang="en-US" sz="1000"/>
          </a:p>
        </p:txBody>
      </p: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DA97E2B5-BC13-D3E6-B4BC-41CE110F6D3E}"/>
                  </a:ext>
                </a:extLst>
              </p:cNvPr>
              <p:cNvSpPr txBox="1"/>
              <p:nvPr/>
            </p:nvSpPr>
            <p:spPr>
              <a:xfrm>
                <a:off x="5362871" y="1811807"/>
                <a:ext cx="3601617" cy="6016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1600" b="0" i="1" smtClean="0">
                              <a:latin typeface="Cambria Math" panose="02040503050406030204" pitchFamily="18" charset="0"/>
                            </a:rPr>
                          </m:ctrlPr>
                        </m:sSubPr>
                        <m:e>
                          <m:r>
                            <a:rPr kumimoji="1" lang="en-US" altLang="ja-JP" sz="1600" b="0" i="1" smtClean="0">
                              <a:latin typeface="Cambria Math" panose="02040503050406030204" pitchFamily="18" charset="0"/>
                            </a:rPr>
                            <m:t>𝑃𝐿</m:t>
                          </m:r>
                        </m:e>
                        <m:sub>
                          <m:r>
                            <m:rPr>
                              <m:sty m:val="p"/>
                            </m:rPr>
                            <a:rPr kumimoji="1" lang="en-US" altLang="ja-JP" sz="1600" b="0" i="0" smtClean="0">
                              <a:latin typeface="Cambria Math" panose="02040503050406030204" pitchFamily="18" charset="0"/>
                            </a:rPr>
                            <m:t>dB</m:t>
                          </m:r>
                        </m:sub>
                      </m:sSub>
                      <m:r>
                        <a:rPr kumimoji="1" lang="en-US" altLang="ja-JP" sz="1600" b="0" i="1" smtClean="0">
                          <a:latin typeface="Cambria Math" panose="02040503050406030204" pitchFamily="18" charset="0"/>
                        </a:rPr>
                        <m:t>=</m:t>
                      </m:r>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𝑃𝐿</m:t>
                          </m:r>
                        </m:e>
                        <m:sub>
                          <m:r>
                            <a:rPr lang="en-US" altLang="ja-JP" sz="1600" b="0" i="1" smtClean="0">
                              <a:latin typeface="Cambria Math" panose="02040503050406030204" pitchFamily="18" charset="0"/>
                            </a:rPr>
                            <m:t>0,</m:t>
                          </m:r>
                          <m:r>
                            <m:rPr>
                              <m:sty m:val="p"/>
                            </m:rPr>
                            <a:rPr lang="en-US" altLang="ja-JP" sz="1600">
                              <a:latin typeface="Cambria Math" panose="02040503050406030204" pitchFamily="18" charset="0"/>
                            </a:rPr>
                            <m:t>dB</m:t>
                          </m:r>
                        </m:sub>
                      </m:sSub>
                      <m:r>
                        <a:rPr lang="en-US" altLang="ja-JP" sz="1600" b="0" i="1" smtClean="0">
                          <a:latin typeface="Cambria Math" panose="02040503050406030204" pitchFamily="18" charset="0"/>
                        </a:rPr>
                        <m:t>+10</m:t>
                      </m:r>
                      <m:r>
                        <a:rPr lang="en-US" altLang="ja-JP" sz="1600" b="0" i="1" smtClean="0">
                          <a:latin typeface="Cambria Math" panose="02040503050406030204" pitchFamily="18" charset="0"/>
                        </a:rPr>
                        <m:t>𝑛</m:t>
                      </m:r>
                      <m:func>
                        <m:funcPr>
                          <m:ctrlPr>
                            <a:rPr lang="en-US" altLang="ja-JP" sz="1600" b="0" i="1" smtClean="0">
                              <a:latin typeface="Cambria Math" panose="02040503050406030204" pitchFamily="18" charset="0"/>
                            </a:rPr>
                          </m:ctrlPr>
                        </m:funcPr>
                        <m:fName>
                          <m:sSub>
                            <m:sSubPr>
                              <m:ctrlPr>
                                <a:rPr lang="en-US" altLang="ja-JP" sz="1600" b="0" i="1" smtClean="0">
                                  <a:latin typeface="Cambria Math" panose="02040503050406030204" pitchFamily="18" charset="0"/>
                                </a:rPr>
                              </m:ctrlPr>
                            </m:sSubPr>
                            <m:e>
                              <m:r>
                                <m:rPr>
                                  <m:sty m:val="p"/>
                                </m:rPr>
                                <a:rPr lang="en-US" altLang="ja-JP" sz="1600" b="0" i="0" smtClean="0">
                                  <a:latin typeface="Cambria Math" panose="02040503050406030204" pitchFamily="18" charset="0"/>
                                </a:rPr>
                                <m:t>log</m:t>
                              </m:r>
                            </m:e>
                            <m:sub>
                              <m:r>
                                <a:rPr lang="en-US" altLang="ja-JP" sz="1600" b="0" i="1" smtClean="0">
                                  <a:latin typeface="Cambria Math" panose="02040503050406030204" pitchFamily="18" charset="0"/>
                                </a:rPr>
                                <m:t>10</m:t>
                              </m:r>
                            </m:sub>
                          </m:sSub>
                        </m:fName>
                        <m:e>
                          <m:d>
                            <m:dPr>
                              <m:begChr m:val="["/>
                              <m:endChr m:val="]"/>
                              <m:ctrlPr>
                                <a:rPr lang="en-US" altLang="ja-JP" sz="1600" b="0" i="1" smtClean="0">
                                  <a:latin typeface="Cambria Math" panose="02040503050406030204" pitchFamily="18" charset="0"/>
                                </a:rPr>
                              </m:ctrlPr>
                            </m:dPr>
                            <m:e>
                              <m:f>
                                <m:fPr>
                                  <m:ctrlPr>
                                    <a:rPr lang="en-US" altLang="ja-JP" sz="1600" b="0" i="1" smtClean="0">
                                      <a:latin typeface="Cambria Math" panose="02040503050406030204" pitchFamily="18" charset="0"/>
                                    </a:rPr>
                                  </m:ctrlPr>
                                </m:fPr>
                                <m:num>
                                  <m:r>
                                    <a:rPr lang="en-US" altLang="ja-JP" sz="1600" b="0" i="1" smtClean="0">
                                      <a:latin typeface="Cambria Math" panose="02040503050406030204" pitchFamily="18" charset="0"/>
                                    </a:rPr>
                                    <m:t>𝑑</m:t>
                                  </m:r>
                                </m:num>
                                <m:den>
                                  <m:sSub>
                                    <m:sSubPr>
                                      <m:ctrlPr>
                                        <a:rPr lang="en-US" altLang="ja-JP" sz="1600" b="0" i="1" smtClean="0">
                                          <a:latin typeface="Cambria Math" panose="02040503050406030204" pitchFamily="18" charset="0"/>
                                        </a:rPr>
                                      </m:ctrlPr>
                                    </m:sSubPr>
                                    <m:e>
                                      <m:r>
                                        <a:rPr lang="en-US" altLang="ja-JP" sz="1600" b="0" i="1" smtClean="0">
                                          <a:latin typeface="Cambria Math" panose="02040503050406030204" pitchFamily="18" charset="0"/>
                                        </a:rPr>
                                        <m:t>𝑑</m:t>
                                      </m:r>
                                    </m:e>
                                    <m:sub>
                                      <m:r>
                                        <a:rPr lang="en-US" altLang="ja-JP" sz="1600" b="0" i="1" smtClean="0">
                                          <a:latin typeface="Cambria Math" panose="02040503050406030204" pitchFamily="18" charset="0"/>
                                        </a:rPr>
                                        <m:t>0</m:t>
                                      </m:r>
                                    </m:sub>
                                  </m:sSub>
                                </m:den>
                              </m:f>
                            </m:e>
                          </m:d>
                        </m:e>
                      </m:func>
                    </m:oMath>
                  </m:oMathPara>
                </a14:m>
                <a:endParaRPr kumimoji="1" lang="ja-JP" altLang="en-US" sz="1600" dirty="0">
                  <a:latin typeface="Times New Roman"/>
                </a:endParaRPr>
              </a:p>
            </p:txBody>
          </p:sp>
        </mc:Choice>
        <mc:Fallback xmlns="">
          <p:sp>
            <p:nvSpPr>
              <p:cNvPr id="14" name="テキスト ボックス 13">
                <a:extLst>
                  <a:ext uri="{FF2B5EF4-FFF2-40B4-BE49-F238E27FC236}">
                    <a16:creationId xmlns:a16="http://schemas.microsoft.com/office/drawing/2014/main" id="{DA97E2B5-BC13-D3E6-B4BC-41CE110F6D3E}"/>
                  </a:ext>
                </a:extLst>
              </p:cNvPr>
              <p:cNvSpPr txBox="1">
                <a:spLocks noRot="1" noChangeAspect="1" noMove="1" noResize="1" noEditPoints="1" noAdjustHandles="1" noChangeArrowheads="1" noChangeShapeType="1" noTextEdit="1"/>
              </p:cNvSpPr>
              <p:nvPr/>
            </p:nvSpPr>
            <p:spPr>
              <a:xfrm>
                <a:off x="5362871" y="1811807"/>
                <a:ext cx="3601617" cy="601640"/>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78315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A0A533-8093-1460-4910-F459CEE47DAD}"/>
              </a:ext>
            </a:extLst>
          </p:cNvPr>
          <p:cNvSpPr>
            <a:spLocks noGrp="1"/>
          </p:cNvSpPr>
          <p:nvPr>
            <p:ph type="title"/>
          </p:nvPr>
        </p:nvSpPr>
        <p:spPr/>
        <p:txBody>
          <a:bodyPr/>
          <a:lstStyle/>
          <a:p>
            <a:r>
              <a:rPr kumimoji="1" lang="en-US" altLang="ja-JP" dirty="0"/>
              <a:t>MAC evaluation simulation setup</a:t>
            </a:r>
            <a:endParaRPr kumimoji="1" lang="ja-JP" altLang="en-US"/>
          </a:p>
        </p:txBody>
      </p:sp>
      <p:sp>
        <p:nvSpPr>
          <p:cNvPr id="4" name="スライド番号プレースホルダー 3">
            <a:extLst>
              <a:ext uri="{FF2B5EF4-FFF2-40B4-BE49-F238E27FC236}">
                <a16:creationId xmlns:a16="http://schemas.microsoft.com/office/drawing/2014/main" id="{0E8B97D8-70E1-1DDB-E048-C7EAB6C08FE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6" name="図 5">
            <a:extLst>
              <a:ext uri="{FF2B5EF4-FFF2-40B4-BE49-F238E27FC236}">
                <a16:creationId xmlns:a16="http://schemas.microsoft.com/office/drawing/2014/main" id="{B8D7ADE2-D863-21E1-A4D5-A616B89D501D}"/>
              </a:ext>
            </a:extLst>
          </p:cNvPr>
          <p:cNvPicPr>
            <a:picLocks noChangeAspect="1"/>
          </p:cNvPicPr>
          <p:nvPr/>
        </p:nvPicPr>
        <p:blipFill>
          <a:blip r:embed="rId2"/>
          <a:stretch>
            <a:fillRect/>
          </a:stretch>
        </p:blipFill>
        <p:spPr>
          <a:xfrm>
            <a:off x="467544" y="1916832"/>
            <a:ext cx="8585084" cy="3803412"/>
          </a:xfrm>
          <a:prstGeom prst="rect">
            <a:avLst/>
          </a:prstGeom>
        </p:spPr>
      </p:pic>
    </p:spTree>
    <p:extLst>
      <p:ext uri="{BB962C8B-B14F-4D97-AF65-F5344CB8AC3E}">
        <p14:creationId xmlns:p14="http://schemas.microsoft.com/office/powerpoint/2010/main" val="371836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lang="en-US" altLang="ja-JP" dirty="0"/>
              <a:t>MAC s</a:t>
            </a:r>
            <a:r>
              <a:rPr kumimoji="1" lang="en-US" altLang="ja-JP" dirty="0"/>
              <a:t>imulation parameters</a:t>
            </a:r>
            <a:endParaRPr kumimoji="1" lang="ja-JP" altLang="en-US"/>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195" name="図 194">
            <a:extLst>
              <a:ext uri="{FF2B5EF4-FFF2-40B4-BE49-F238E27FC236}">
                <a16:creationId xmlns:a16="http://schemas.microsoft.com/office/drawing/2014/main" id="{CA403DB8-A39F-30A7-1609-BD869474F4F8}"/>
              </a:ext>
            </a:extLst>
          </p:cNvPr>
          <p:cNvPicPr>
            <a:picLocks noChangeAspect="1"/>
          </p:cNvPicPr>
          <p:nvPr/>
        </p:nvPicPr>
        <p:blipFill>
          <a:blip r:embed="rId2"/>
          <a:stretch>
            <a:fillRect/>
          </a:stretch>
        </p:blipFill>
        <p:spPr>
          <a:xfrm>
            <a:off x="723900" y="1628800"/>
            <a:ext cx="7772400" cy="1525806"/>
          </a:xfrm>
          <a:prstGeom prst="rect">
            <a:avLst/>
          </a:prstGeom>
        </p:spPr>
      </p:pic>
      <mc:AlternateContent xmlns:mc="http://schemas.openxmlformats.org/markup-compatibility/2006" xmlns:a14="http://schemas.microsoft.com/office/drawing/2010/main">
        <mc:Choice Requires="a14">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4135911018"/>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𝐷</m:t>
                                  </m:r>
                                </m:sub>
                              </m:sSub>
                            </m:oMath>
                          </a14:m>
                          <a:r>
                            <a:rPr kumimoji="1" lang="ja-JP" altLang="en-US" sz="1200" b="0" dirty="0">
                              <a:latin typeface="Times New Roman" panose="02020603050405020304" pitchFamily="18" charset="0"/>
                              <a:cs typeface="Times New Roman" panose="02020603050405020304" pitchFamily="18" charset="0"/>
                            </a:rPr>
                            <a:t> </a:t>
                          </a: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BPSK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𝑠</m:t>
                                  </m:r>
                                </m:sub>
                              </m:sSub>
                            </m:oMath>
                          </a14:m>
                          <a:r>
                            <a:rPr kumimoji="1" lang="ja-JP" altLang="en-US" sz="1200" b="0" dirty="0">
                              <a:latin typeface="Times New Roman" panose="02020603050405020304" pitchFamily="18" charset="0"/>
                              <a:cs typeface="Times New Roman" panose="02020603050405020304" pitchFamily="18" charset="0"/>
                            </a:rPr>
                            <a:t> </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67707">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Choice>
        <mc:Fallback xmlns="">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4135911018"/>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endParaRPr lang="ja-JP"/>
                        </a:p>
                      </a:txBody>
                      <a:tcPr anchor="ctr">
                        <a:blipFill>
                          <a:blip r:embed="rId3"/>
                          <a:stretch>
                            <a:fillRect l="-637" t="-4348" r="-261783" b="-891304"/>
                          </a:stretch>
                        </a:blipFill>
                      </a:tcP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BPSK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endParaRPr lang="ja-JP"/>
                        </a:p>
                      </a:txBody>
                      <a:tcPr anchor="ctr">
                        <a:blipFill>
                          <a:blip r:embed="rId3"/>
                          <a:stretch>
                            <a:fillRect l="-637" t="-100000" r="-261783" b="-754167"/>
                          </a:stretch>
                        </a:blipFill>
                      </a:tcP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74320">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Fallback>
      </mc:AlternateContent>
    </p:spTree>
    <p:extLst>
      <p:ext uri="{BB962C8B-B14F-4D97-AF65-F5344CB8AC3E}">
        <p14:creationId xmlns:p14="http://schemas.microsoft.com/office/powerpoint/2010/main" val="281782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15B7AD-FAB2-64CE-B9A5-A2785E5782D9}"/>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a:p>
        </p:txBody>
      </p:sp>
      <p:sp>
        <p:nvSpPr>
          <p:cNvPr id="4" name="スライド番号プレースホルダー 3">
            <a:extLst>
              <a:ext uri="{FF2B5EF4-FFF2-40B4-BE49-F238E27FC236}">
                <a16:creationId xmlns:a16="http://schemas.microsoft.com/office/drawing/2014/main" id="{33E5CFF5-7520-A548-4388-E59275DFAC0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
        <p:nvSpPr>
          <p:cNvPr id="13" name="テキスト ボックス 12">
            <a:extLst>
              <a:ext uri="{FF2B5EF4-FFF2-40B4-BE49-F238E27FC236}">
                <a16:creationId xmlns:a16="http://schemas.microsoft.com/office/drawing/2014/main" id="{9B9FC7C3-99E5-F81A-30E5-663D8D60E97D}"/>
              </a:ext>
            </a:extLst>
          </p:cNvPr>
          <p:cNvSpPr txBox="1"/>
          <p:nvPr/>
        </p:nvSpPr>
        <p:spPr>
          <a:xfrm>
            <a:off x="6935720" y="4070735"/>
            <a:ext cx="2044149" cy="369332"/>
          </a:xfrm>
          <a:prstGeom prst="rect">
            <a:avLst/>
          </a:prstGeom>
          <a:noFill/>
        </p:spPr>
        <p:txBody>
          <a:bodyPr wrap="none" rtlCol="0">
            <a:spAutoFit/>
          </a:bodyPr>
          <a:lstStyle/>
          <a:p>
            <a:r>
              <a:rPr kumimoji="1" lang="en-US" altLang="ja-JP" sz="900" dirty="0">
                <a:latin typeface="Times New Roman" panose="02020603050405020304" pitchFamily="18" charset="0"/>
                <a:cs typeface="Times New Roman" panose="02020603050405020304" pitchFamily="18" charset="0"/>
              </a:rPr>
              <a:t>The guaranteed delay time is evaluated</a:t>
            </a:r>
          </a:p>
          <a:p>
            <a:r>
              <a:rPr kumimoji="1" lang="en-US" altLang="ja-JP" sz="900" dirty="0">
                <a:latin typeface="Times New Roman" panose="02020603050405020304" pitchFamily="18" charset="0"/>
                <a:cs typeface="Times New Roman" panose="02020603050405020304" pitchFamily="18" charset="0"/>
              </a:rPr>
              <a:t>as a 99%tile value of transmission delay</a:t>
            </a:r>
            <a:endParaRPr kumimoji="1" lang="ja-JP" altLang="en-US" sz="900">
              <a:latin typeface="Times New Roman" panose="02020603050405020304" pitchFamily="18" charset="0"/>
              <a:cs typeface="Times New Roman" panose="02020603050405020304" pitchFamily="18" charset="0"/>
            </a:endParaRPr>
          </a:p>
        </p:txBody>
      </p:sp>
      <p:pic>
        <p:nvPicPr>
          <p:cNvPr id="14" name="図 13">
            <a:extLst>
              <a:ext uri="{FF2B5EF4-FFF2-40B4-BE49-F238E27FC236}">
                <a16:creationId xmlns:a16="http://schemas.microsoft.com/office/drawing/2014/main" id="{B948E304-366E-F5DE-86C4-1287FCD205F2}"/>
              </a:ext>
            </a:extLst>
          </p:cNvPr>
          <p:cNvPicPr>
            <a:picLocks noChangeAspect="1"/>
          </p:cNvPicPr>
          <p:nvPr/>
        </p:nvPicPr>
        <p:blipFill rotWithShape="1">
          <a:blip r:embed="rId2"/>
          <a:srcRect l="42835" t="16713" r="51152" b="66511"/>
          <a:stretch/>
        </p:blipFill>
        <p:spPr>
          <a:xfrm>
            <a:off x="6516216" y="1484784"/>
            <a:ext cx="289525" cy="432373"/>
          </a:xfrm>
          <a:prstGeom prst="rect">
            <a:avLst/>
          </a:prstGeom>
        </p:spPr>
      </p:pic>
      <p:sp>
        <p:nvSpPr>
          <p:cNvPr id="15" name="テキスト ボックス 14">
            <a:extLst>
              <a:ext uri="{FF2B5EF4-FFF2-40B4-BE49-F238E27FC236}">
                <a16:creationId xmlns:a16="http://schemas.microsoft.com/office/drawing/2014/main" id="{F29A937D-F724-42DD-E330-9FED2A954E40}"/>
              </a:ext>
            </a:extLst>
          </p:cNvPr>
          <p:cNvSpPr txBox="1"/>
          <p:nvPr/>
        </p:nvSpPr>
        <p:spPr>
          <a:xfrm>
            <a:off x="6774619" y="1423119"/>
            <a:ext cx="2366353" cy="276999"/>
          </a:xfrm>
          <a:prstGeom prst="rect">
            <a:avLst/>
          </a:prstGeom>
          <a:noFill/>
        </p:spPr>
        <p:txBody>
          <a:bodyPr wrap="none" rtlCol="0">
            <a:spAutoFit/>
          </a:bodyPr>
          <a:lstStyle/>
          <a:p>
            <a:r>
              <a:rPr kumimoji="1" lang="en-US" altLang="ja-JP" dirty="0"/>
              <a:t>Managed synchronous </a:t>
            </a:r>
            <a:r>
              <a:rPr kumimoji="1" lang="en-US" altLang="ja-JP" dirty="0" err="1"/>
              <a:t>superframes</a:t>
            </a:r>
            <a:endParaRPr kumimoji="1" lang="ja-JP" altLang="en-US"/>
          </a:p>
        </p:txBody>
      </p:sp>
      <p:sp>
        <p:nvSpPr>
          <p:cNvPr id="16" name="テキスト ボックス 15">
            <a:extLst>
              <a:ext uri="{FF2B5EF4-FFF2-40B4-BE49-F238E27FC236}">
                <a16:creationId xmlns:a16="http://schemas.microsoft.com/office/drawing/2014/main" id="{1645B4E7-BA04-F8AF-9263-2F544D598ECD}"/>
              </a:ext>
            </a:extLst>
          </p:cNvPr>
          <p:cNvSpPr txBox="1"/>
          <p:nvPr/>
        </p:nvSpPr>
        <p:spPr>
          <a:xfrm>
            <a:off x="6790389" y="1666726"/>
            <a:ext cx="1864613" cy="276999"/>
          </a:xfrm>
          <a:prstGeom prst="rect">
            <a:avLst/>
          </a:prstGeom>
          <a:noFill/>
        </p:spPr>
        <p:txBody>
          <a:bodyPr wrap="none" rtlCol="0">
            <a:spAutoFit/>
          </a:bodyPr>
          <a:lstStyle/>
          <a:p>
            <a:r>
              <a:rPr kumimoji="1" lang="en-US" altLang="ja-JP" dirty="0"/>
              <a:t>Asynchronous </a:t>
            </a:r>
            <a:r>
              <a:rPr kumimoji="1" lang="en-US" altLang="ja-JP" dirty="0" err="1"/>
              <a:t>superframes</a:t>
            </a:r>
            <a:endParaRPr kumimoji="1" lang="ja-JP" altLang="en-US"/>
          </a:p>
        </p:txBody>
      </p:sp>
      <p:pic>
        <p:nvPicPr>
          <p:cNvPr id="6" name="図 5">
            <a:extLst>
              <a:ext uri="{FF2B5EF4-FFF2-40B4-BE49-F238E27FC236}">
                <a16:creationId xmlns:a16="http://schemas.microsoft.com/office/drawing/2014/main" id="{AEEE3DF5-FA2E-940B-3D8E-B8A2510A9EF7}"/>
              </a:ext>
            </a:extLst>
          </p:cNvPr>
          <p:cNvPicPr>
            <a:picLocks noChangeAspect="1"/>
          </p:cNvPicPr>
          <p:nvPr/>
        </p:nvPicPr>
        <p:blipFill rotWithShape="1">
          <a:blip r:embed="rId3"/>
          <a:srcRect l="4023" t="7500" r="2444" b="16919"/>
          <a:stretch/>
        </p:blipFill>
        <p:spPr>
          <a:xfrm>
            <a:off x="4661336" y="2191876"/>
            <a:ext cx="4027135" cy="1762720"/>
          </a:xfrm>
          <a:prstGeom prst="rect">
            <a:avLst/>
          </a:prstGeom>
        </p:spPr>
      </p:pic>
      <p:pic>
        <p:nvPicPr>
          <p:cNvPr id="8" name="図 7">
            <a:extLst>
              <a:ext uri="{FF2B5EF4-FFF2-40B4-BE49-F238E27FC236}">
                <a16:creationId xmlns:a16="http://schemas.microsoft.com/office/drawing/2014/main" id="{15958755-E63D-9B64-A1E5-48DAB43CDEE5}"/>
              </a:ext>
            </a:extLst>
          </p:cNvPr>
          <p:cNvPicPr>
            <a:picLocks noChangeAspect="1"/>
          </p:cNvPicPr>
          <p:nvPr/>
        </p:nvPicPr>
        <p:blipFill rotWithShape="1">
          <a:blip r:embed="rId4"/>
          <a:srcRect l="1952" t="12730" r="4832" b="21112"/>
          <a:stretch/>
        </p:blipFill>
        <p:spPr>
          <a:xfrm>
            <a:off x="209806" y="2140962"/>
            <a:ext cx="4150895" cy="1907788"/>
          </a:xfrm>
          <a:prstGeom prst="rect">
            <a:avLst/>
          </a:prstGeom>
        </p:spPr>
      </p:pic>
      <p:pic>
        <p:nvPicPr>
          <p:cNvPr id="10" name="図 9">
            <a:extLst>
              <a:ext uri="{FF2B5EF4-FFF2-40B4-BE49-F238E27FC236}">
                <a16:creationId xmlns:a16="http://schemas.microsoft.com/office/drawing/2014/main" id="{611F48C0-A428-956B-7729-C4BA9E78446A}"/>
              </a:ext>
            </a:extLst>
          </p:cNvPr>
          <p:cNvPicPr>
            <a:picLocks noChangeAspect="1"/>
          </p:cNvPicPr>
          <p:nvPr/>
        </p:nvPicPr>
        <p:blipFill rotWithShape="1">
          <a:blip r:embed="rId5"/>
          <a:srcRect l="7325" t="8750" r="4962" b="10652"/>
          <a:stretch/>
        </p:blipFill>
        <p:spPr>
          <a:xfrm>
            <a:off x="421105" y="4437112"/>
            <a:ext cx="3790697" cy="1907789"/>
          </a:xfrm>
          <a:prstGeom prst="rect">
            <a:avLst/>
          </a:prstGeom>
        </p:spPr>
      </p:pic>
      <p:pic>
        <p:nvPicPr>
          <p:cNvPr id="11" name="図 10">
            <a:extLst>
              <a:ext uri="{FF2B5EF4-FFF2-40B4-BE49-F238E27FC236}">
                <a16:creationId xmlns:a16="http://schemas.microsoft.com/office/drawing/2014/main" id="{7981112D-8237-C683-B144-17143AEECC10}"/>
              </a:ext>
            </a:extLst>
          </p:cNvPr>
          <p:cNvPicPr>
            <a:picLocks noChangeAspect="1"/>
          </p:cNvPicPr>
          <p:nvPr/>
        </p:nvPicPr>
        <p:blipFill rotWithShape="1">
          <a:blip r:embed="rId6"/>
          <a:srcRect b="12241"/>
          <a:stretch/>
        </p:blipFill>
        <p:spPr>
          <a:xfrm>
            <a:off x="4776253" y="4499378"/>
            <a:ext cx="3797300" cy="1783255"/>
          </a:xfrm>
          <a:prstGeom prst="rect">
            <a:avLst/>
          </a:prstGeom>
        </p:spPr>
      </p:pic>
    </p:spTree>
    <p:extLst>
      <p:ext uri="{BB962C8B-B14F-4D97-AF65-F5344CB8AC3E}">
        <p14:creationId xmlns:p14="http://schemas.microsoft.com/office/powerpoint/2010/main" val="334340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CAP</a:t>
            </a:r>
            <a:endParaRPr kumimoji="1" lang="ja-JP" altLang="en-US"/>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sp>
        <p:nvSpPr>
          <p:cNvPr id="12" name="テキスト ボックス 11">
            <a:extLst>
              <a:ext uri="{FF2B5EF4-FFF2-40B4-BE49-F238E27FC236}">
                <a16:creationId xmlns:a16="http://schemas.microsoft.com/office/drawing/2014/main" id="{C4AF70AC-0348-37EA-6E87-7D2084C6CAAB}"/>
              </a:ext>
            </a:extLst>
          </p:cNvPr>
          <p:cNvSpPr txBox="1"/>
          <p:nvPr/>
        </p:nvSpPr>
        <p:spPr>
          <a:xfrm>
            <a:off x="7096221" y="4139788"/>
            <a:ext cx="2044149" cy="369332"/>
          </a:xfrm>
          <a:prstGeom prst="rect">
            <a:avLst/>
          </a:prstGeom>
          <a:noFill/>
        </p:spPr>
        <p:txBody>
          <a:bodyPr wrap="none" rtlCol="0">
            <a:spAutoFit/>
          </a:bodyPr>
          <a:lstStyle/>
          <a:p>
            <a:r>
              <a:rPr kumimoji="1" lang="en-US" altLang="ja-JP" sz="900" dirty="0">
                <a:latin typeface="Times New Roman" panose="02020603050405020304" pitchFamily="18" charset="0"/>
                <a:cs typeface="Times New Roman" panose="02020603050405020304" pitchFamily="18" charset="0"/>
              </a:rPr>
              <a:t>The guaranteed delay time is evaluated</a:t>
            </a:r>
          </a:p>
          <a:p>
            <a:r>
              <a:rPr kumimoji="1" lang="en-US" altLang="ja-JP" sz="900" dirty="0">
                <a:latin typeface="Times New Roman" panose="02020603050405020304" pitchFamily="18" charset="0"/>
                <a:cs typeface="Times New Roman" panose="02020603050405020304" pitchFamily="18" charset="0"/>
              </a:rPr>
              <a:t>as a 99%tile value of transmission delay</a:t>
            </a:r>
            <a:endParaRPr kumimoji="1" lang="ja-JP" altLang="en-US" sz="900">
              <a:latin typeface="Times New Roman" panose="02020603050405020304" pitchFamily="18" charset="0"/>
              <a:cs typeface="Times New Roman" panose="02020603050405020304" pitchFamily="18" charset="0"/>
            </a:endParaRPr>
          </a:p>
        </p:txBody>
      </p:sp>
      <p:pic>
        <p:nvPicPr>
          <p:cNvPr id="13" name="図 12">
            <a:extLst>
              <a:ext uri="{FF2B5EF4-FFF2-40B4-BE49-F238E27FC236}">
                <a16:creationId xmlns:a16="http://schemas.microsoft.com/office/drawing/2014/main" id="{56045F38-3ADF-8DB3-5EC2-6E06A18E1603}"/>
              </a:ext>
            </a:extLst>
          </p:cNvPr>
          <p:cNvPicPr>
            <a:picLocks noChangeAspect="1"/>
          </p:cNvPicPr>
          <p:nvPr/>
        </p:nvPicPr>
        <p:blipFill rotWithShape="1">
          <a:blip r:embed="rId2"/>
          <a:srcRect l="42835" t="16713" r="51152" b="66511"/>
          <a:stretch/>
        </p:blipFill>
        <p:spPr>
          <a:xfrm>
            <a:off x="6444208" y="1546449"/>
            <a:ext cx="289525" cy="432373"/>
          </a:xfrm>
          <a:prstGeom prst="rect">
            <a:avLst/>
          </a:prstGeom>
        </p:spPr>
      </p:pic>
      <p:sp>
        <p:nvSpPr>
          <p:cNvPr id="14" name="テキスト ボックス 13">
            <a:extLst>
              <a:ext uri="{FF2B5EF4-FFF2-40B4-BE49-F238E27FC236}">
                <a16:creationId xmlns:a16="http://schemas.microsoft.com/office/drawing/2014/main" id="{FFB117B1-9487-3F3F-C9F2-B78F8281DB92}"/>
              </a:ext>
            </a:extLst>
          </p:cNvPr>
          <p:cNvSpPr txBox="1"/>
          <p:nvPr/>
        </p:nvSpPr>
        <p:spPr>
          <a:xfrm>
            <a:off x="6702611" y="1484784"/>
            <a:ext cx="2366353" cy="276999"/>
          </a:xfrm>
          <a:prstGeom prst="rect">
            <a:avLst/>
          </a:prstGeom>
          <a:noFill/>
        </p:spPr>
        <p:txBody>
          <a:bodyPr wrap="none" rtlCol="0">
            <a:spAutoFit/>
          </a:bodyPr>
          <a:lstStyle/>
          <a:p>
            <a:r>
              <a:rPr kumimoji="1" lang="en-US" altLang="ja-JP" dirty="0"/>
              <a:t>Managed synchronous </a:t>
            </a:r>
            <a:r>
              <a:rPr kumimoji="1" lang="en-US" altLang="ja-JP" dirty="0" err="1"/>
              <a:t>superframes</a:t>
            </a:r>
            <a:endParaRPr kumimoji="1" lang="ja-JP" altLang="en-US"/>
          </a:p>
        </p:txBody>
      </p:sp>
      <p:sp>
        <p:nvSpPr>
          <p:cNvPr id="15" name="テキスト ボックス 14">
            <a:extLst>
              <a:ext uri="{FF2B5EF4-FFF2-40B4-BE49-F238E27FC236}">
                <a16:creationId xmlns:a16="http://schemas.microsoft.com/office/drawing/2014/main" id="{A7568D26-435E-6049-F80D-350520AF1BA4}"/>
              </a:ext>
            </a:extLst>
          </p:cNvPr>
          <p:cNvSpPr txBox="1"/>
          <p:nvPr/>
        </p:nvSpPr>
        <p:spPr>
          <a:xfrm>
            <a:off x="6718381" y="1728391"/>
            <a:ext cx="1864613" cy="276999"/>
          </a:xfrm>
          <a:prstGeom prst="rect">
            <a:avLst/>
          </a:prstGeom>
          <a:noFill/>
        </p:spPr>
        <p:txBody>
          <a:bodyPr wrap="none" rtlCol="0">
            <a:spAutoFit/>
          </a:bodyPr>
          <a:lstStyle/>
          <a:p>
            <a:r>
              <a:rPr kumimoji="1" lang="en-US" altLang="ja-JP" dirty="0"/>
              <a:t>Asynchronous </a:t>
            </a:r>
            <a:r>
              <a:rPr kumimoji="1" lang="en-US" altLang="ja-JP" dirty="0" err="1"/>
              <a:t>superframes</a:t>
            </a:r>
            <a:endParaRPr kumimoji="1" lang="ja-JP" altLang="en-US"/>
          </a:p>
        </p:txBody>
      </p:sp>
      <p:pic>
        <p:nvPicPr>
          <p:cNvPr id="3" name="図 2">
            <a:extLst>
              <a:ext uri="{FF2B5EF4-FFF2-40B4-BE49-F238E27FC236}">
                <a16:creationId xmlns:a16="http://schemas.microsoft.com/office/drawing/2014/main" id="{E198A8F4-C482-3E6E-219C-A72996B2353C}"/>
              </a:ext>
            </a:extLst>
          </p:cNvPr>
          <p:cNvPicPr>
            <a:picLocks noChangeAspect="1"/>
          </p:cNvPicPr>
          <p:nvPr/>
        </p:nvPicPr>
        <p:blipFill rotWithShape="1">
          <a:blip r:embed="rId3"/>
          <a:srcRect b="11731"/>
          <a:stretch/>
        </p:blipFill>
        <p:spPr>
          <a:xfrm>
            <a:off x="72951" y="2091214"/>
            <a:ext cx="4400062" cy="1801801"/>
          </a:xfrm>
          <a:prstGeom prst="rect">
            <a:avLst/>
          </a:prstGeom>
        </p:spPr>
      </p:pic>
      <p:pic>
        <p:nvPicPr>
          <p:cNvPr id="6" name="図 5">
            <a:extLst>
              <a:ext uri="{FF2B5EF4-FFF2-40B4-BE49-F238E27FC236}">
                <a16:creationId xmlns:a16="http://schemas.microsoft.com/office/drawing/2014/main" id="{4BC16A98-0552-B663-E77B-448174DD1FE9}"/>
              </a:ext>
            </a:extLst>
          </p:cNvPr>
          <p:cNvPicPr>
            <a:picLocks noChangeAspect="1"/>
          </p:cNvPicPr>
          <p:nvPr/>
        </p:nvPicPr>
        <p:blipFill rotWithShape="1">
          <a:blip r:embed="rId4"/>
          <a:srcRect l="-127" t="2205" r="2897" b="17391"/>
          <a:stretch/>
        </p:blipFill>
        <p:spPr>
          <a:xfrm>
            <a:off x="4670988" y="2010798"/>
            <a:ext cx="4293500" cy="1962634"/>
          </a:xfrm>
          <a:prstGeom prst="rect">
            <a:avLst/>
          </a:prstGeom>
        </p:spPr>
      </p:pic>
      <p:pic>
        <p:nvPicPr>
          <p:cNvPr id="8" name="図 7">
            <a:extLst>
              <a:ext uri="{FF2B5EF4-FFF2-40B4-BE49-F238E27FC236}">
                <a16:creationId xmlns:a16="http://schemas.microsoft.com/office/drawing/2014/main" id="{455B6E06-C504-B0E9-D4D0-D1EAC8A583A6}"/>
              </a:ext>
            </a:extLst>
          </p:cNvPr>
          <p:cNvPicPr>
            <a:picLocks noChangeAspect="1"/>
          </p:cNvPicPr>
          <p:nvPr/>
        </p:nvPicPr>
        <p:blipFill rotWithShape="1">
          <a:blip r:embed="rId5"/>
          <a:srcRect b="9574"/>
          <a:stretch/>
        </p:blipFill>
        <p:spPr>
          <a:xfrm>
            <a:off x="295281" y="4392879"/>
            <a:ext cx="4210373" cy="1986414"/>
          </a:xfrm>
          <a:prstGeom prst="rect">
            <a:avLst/>
          </a:prstGeom>
        </p:spPr>
      </p:pic>
      <p:pic>
        <p:nvPicPr>
          <p:cNvPr id="10" name="図 9">
            <a:extLst>
              <a:ext uri="{FF2B5EF4-FFF2-40B4-BE49-F238E27FC236}">
                <a16:creationId xmlns:a16="http://schemas.microsoft.com/office/drawing/2014/main" id="{E9A45221-C2E9-9AD7-17A4-A16ABBB32EF8}"/>
              </a:ext>
            </a:extLst>
          </p:cNvPr>
          <p:cNvPicPr>
            <a:picLocks noChangeAspect="1"/>
          </p:cNvPicPr>
          <p:nvPr/>
        </p:nvPicPr>
        <p:blipFill rotWithShape="1">
          <a:blip r:embed="rId6"/>
          <a:srcRect b="11247"/>
          <a:stretch/>
        </p:blipFill>
        <p:spPr>
          <a:xfrm>
            <a:off x="4670988" y="4605240"/>
            <a:ext cx="4230490" cy="1728192"/>
          </a:xfrm>
          <a:prstGeom prst="rect">
            <a:avLst/>
          </a:prstGeom>
        </p:spPr>
      </p:pic>
    </p:spTree>
    <p:extLst>
      <p:ext uri="{BB962C8B-B14F-4D97-AF65-F5344CB8AC3E}">
        <p14:creationId xmlns:p14="http://schemas.microsoft.com/office/powerpoint/2010/main" val="298429582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2007</TotalTime>
  <Words>1173</Words>
  <Application>Microsoft Macintosh PowerPoint</Application>
  <PresentationFormat>画面に合わせる (4:3)</PresentationFormat>
  <Paragraphs>317</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Arial</vt:lpstr>
      <vt:lpstr>Cambria Math</vt:lpstr>
      <vt:lpstr>Times New Roman</vt:lpstr>
      <vt:lpstr>Office テーマ</vt:lpstr>
      <vt:lpstr>PowerPoint プレゼンテーション</vt:lpstr>
      <vt:lpstr>Simulation Results for Nagoya I. T. and YRP-IAI MAC Proposal Based on TG6ma Channel Model</vt:lpstr>
      <vt:lpstr>Introduction</vt:lpstr>
      <vt:lpstr>Proposal of managed synchronous superframe</vt:lpstr>
      <vt:lpstr>TG6ma path loss model</vt:lpstr>
      <vt:lpstr>MAC evaluation simulation setup</vt:lpstr>
      <vt:lpstr>MAC simulation parameters</vt:lpstr>
      <vt:lpstr>Evaluation results in CFP</vt:lpstr>
      <vt:lpstr>Evaluation results in CAP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350</cp:revision>
  <cp:lastPrinted>1998-02-10T13:28:06Z</cp:lastPrinted>
  <dcterms:created xsi:type="dcterms:W3CDTF">2022-07-12T12:04:50Z</dcterms:created>
  <dcterms:modified xsi:type="dcterms:W3CDTF">2023-09-12T12:03:07Z</dcterms:modified>
</cp:coreProperties>
</file>