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bookmarkIdSeed="2">
  <p:sldMasterIdLst>
    <p:sldMasterId id="2147483648" r:id="rId1"/>
  </p:sldMasterIdLst>
  <p:notesMasterIdLst>
    <p:notesMasterId r:id="rId12"/>
  </p:notesMasterIdLst>
  <p:handoutMasterIdLst>
    <p:handoutMasterId r:id="rId13"/>
  </p:handoutMasterIdLst>
  <p:sldIdLst>
    <p:sldId id="408" r:id="rId2"/>
    <p:sldId id="409" r:id="rId3"/>
    <p:sldId id="411" r:id="rId4"/>
    <p:sldId id="410" r:id="rId5"/>
    <p:sldId id="425" r:id="rId6"/>
    <p:sldId id="420" r:id="rId7"/>
    <p:sldId id="421" r:id="rId8"/>
    <p:sldId id="426" r:id="rId9"/>
    <p:sldId id="424" r:id="rId10"/>
    <p:sldId id="416"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userDrawn="1">
          <p15:clr>
            <a:srgbClr val="A4A3A4"/>
          </p15:clr>
        </p15:guide>
        <p15:guide id="2" pos="218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作者" initials="A" lastIdx="0" clrIdx="6"/>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B14F"/>
    <a:srgbClr val="26D5BC"/>
    <a:srgbClr val="BED8EF"/>
    <a:srgbClr val="6F2AA1"/>
    <a:srgbClr val="FFFFFF"/>
    <a:srgbClr val="5959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C083E6E3-FA7D-4D7B-A595-EF9225AFEA82}" styleName="浅色样式 1 - 强调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799B23B-EC83-4686-B30A-512413B5E67A}" styleName="浅色样式 3 - 强调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05" autoAdjust="0"/>
    <p:restoredTop sz="95156" autoAdjust="0"/>
  </p:normalViewPr>
  <p:slideViewPr>
    <p:cSldViewPr>
      <p:cViewPr varScale="1">
        <p:scale>
          <a:sx n="110" d="100"/>
          <a:sy n="110" d="100"/>
        </p:scale>
        <p:origin x="1602" y="11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howGuides="1">
      <p:cViewPr varScale="1">
        <p:scale>
          <a:sx n="87" d="100"/>
          <a:sy n="87" d="100"/>
        </p:scale>
        <p:origin x="3822" y="96"/>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5081"/>
            <a:ext cx="23098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smtClean="0"/>
              <a:t>&lt;November 2021&gt;</a:t>
            </a:r>
            <a:endParaRPr lang="en-US" altLang="en-US" dirty="0"/>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dirty="0" smtClean="0"/>
              <a:t>&lt;</a:t>
            </a:r>
            <a:r>
              <a:rPr lang="en-US" altLang="en-US" dirty="0" err="1" smtClean="0"/>
              <a:t>Xiaohui</a:t>
            </a:r>
            <a:r>
              <a:rPr lang="en-US" altLang="en-US" dirty="0" smtClean="0"/>
              <a:t> Peng&gt;, &lt;Huawei&gt;</a:t>
            </a:r>
            <a:endParaRPr lang="en-US" altLang="en-US" dirty="0"/>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CCBA9A43-F75F-447A-8B31-62323A831A83}"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395210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dirty="0"/>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54B88C7-B19C-4B0E-BE72-ED637AA66BF1}"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151255088"/>
      </p:ext>
    </p:extLst>
  </p:cSld>
  <p:clrMap bg1="lt1" tx1="dk1" bg2="lt2" tx2="dk2" accent1="accent1" accent2="accent2" accent3="accent3" accent4="accent4" accent5="accent5" accent6="accent6" hlink="hlink" folHlink="folHlink"/>
  <p:hf hdr="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dirty="0">
                <a:ea typeface="Arial Unicode MS" pitchFamily="34" charset="-128"/>
              </a:rPr>
              <a:t>07/12/10</a:t>
            </a:r>
          </a:p>
        </p:txBody>
      </p:sp>
      <p:sp>
        <p:nvSpPr>
          <p:cNvPr id="5123" name="Rectangle 11">
            <a:extLst>
              <a:ext uri="{FF2B5EF4-FFF2-40B4-BE49-F238E27FC236}">
                <a16:creationId xmlns=""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dirty="0"/>
              <a:t>Page </a:t>
            </a:r>
            <a:fld id="{2A02BA22-F607-40B6-B650-89B025089CA0}" type="slidenum">
              <a:rPr lang="en-US" altLang="en-US" sz="2400" smtClean="0"/>
              <a:pPr>
                <a:spcBef>
                  <a:spcPct val="0"/>
                </a:spcBef>
                <a:buClrTx/>
                <a:buFontTx/>
                <a:buNone/>
              </a:pPr>
              <a:t>1</a:t>
            </a:fld>
            <a:endParaRPr lang="en-US" altLang="en-US" sz="2400" dirty="0"/>
          </a:p>
        </p:txBody>
      </p:sp>
      <p:sp>
        <p:nvSpPr>
          <p:cNvPr id="5124" name="Text Box 1">
            <a:extLst>
              <a:ext uri="{FF2B5EF4-FFF2-40B4-BE49-F238E27FC236}">
                <a16:creationId xmlns=""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dirty="0"/>
              <a:t>Jul 12, 2010</a:t>
            </a:r>
          </a:p>
        </p:txBody>
      </p:sp>
      <p:sp>
        <p:nvSpPr>
          <p:cNvPr id="5125" name="Text Box 2">
            <a:extLst>
              <a:ext uri="{FF2B5EF4-FFF2-40B4-BE49-F238E27FC236}">
                <a16:creationId xmlns=""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dirty="0"/>
              <a:t>Page </a:t>
            </a:r>
            <a:fld id="{B08E7645-705B-4ADD-B5B6-F7EFEFDE2AD9}" type="slidenum">
              <a:rPr lang="en-US" altLang="en-US"/>
              <a:pPr algn="r" eaLnBrk="1" hangingPunct="1">
                <a:spcBef>
                  <a:spcPct val="0"/>
                </a:spcBef>
                <a:buClrTx/>
                <a:buFontTx/>
                <a:buNone/>
              </a:pPr>
              <a:t>1</a:t>
            </a:fld>
            <a:endParaRPr lang="en-US" altLang="en-US" dirty="0"/>
          </a:p>
        </p:txBody>
      </p:sp>
      <p:sp>
        <p:nvSpPr>
          <p:cNvPr id="5126" name="Text Box 3">
            <a:extLst>
              <a:ext uri="{FF2B5EF4-FFF2-40B4-BE49-F238E27FC236}">
                <a16:creationId xmlns=""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dirty="0">
              <a:latin typeface="Times New Roman" panose="02020603050405020304" pitchFamily="18" charset="0"/>
            </a:endParaRPr>
          </a:p>
        </p:txBody>
      </p:sp>
    </p:spTree>
    <p:extLst>
      <p:ext uri="{BB962C8B-B14F-4D97-AF65-F5344CB8AC3E}">
        <p14:creationId xmlns:p14="http://schemas.microsoft.com/office/powerpoint/2010/main" val="122638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ltLang="zh-CN" dirty="0" smtClean="0"/>
              <a:t>Feb 2022</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err="1" smtClean="0"/>
              <a:t>Xiaohui</a:t>
            </a:r>
            <a:r>
              <a:rPr lang="en-US" altLang="en-US" dirty="0" smtClean="0"/>
              <a:t> Peng, Huawei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4EF2733A-7873-4D87-9B81-5F5F3E4A4D35}" type="slidenum">
              <a:rPr lang="en-US" altLang="en-US"/>
              <a:pPr/>
              <a:t>‹#›</a:t>
            </a:fld>
            <a:endParaRPr lang="en-US" altLang="en-US"/>
          </a:p>
        </p:txBody>
      </p:sp>
    </p:spTree>
    <p:extLst>
      <p:ext uri="{BB962C8B-B14F-4D97-AF65-F5344CB8AC3E}">
        <p14:creationId xmlns:p14="http://schemas.microsoft.com/office/powerpoint/2010/main" val="16703217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smtClean="0"/>
              <a:t>November 2021</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Xiaohui Peng, Huawei</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FF325E13-D3B1-41EE-AB0C-BDEADE89260B}" type="slidenum">
              <a:rPr lang="en-US" altLang="en-US"/>
              <a:pPr/>
              <a:t>‹#›</a:t>
            </a:fld>
            <a:endParaRPr lang="en-US" altLang="en-US"/>
          </a:p>
        </p:txBody>
      </p:sp>
    </p:spTree>
    <p:extLst>
      <p:ext uri="{BB962C8B-B14F-4D97-AF65-F5344CB8AC3E}">
        <p14:creationId xmlns:p14="http://schemas.microsoft.com/office/powerpoint/2010/main" val="3878288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smtClean="0"/>
              <a:t>November 2021</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Xiaohui Peng, Huawei</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77248A51-4F7C-4153-9699-F6BF9FC30F5C}" type="slidenum">
              <a:rPr lang="en-US" altLang="en-US"/>
              <a:pPr/>
              <a:t>‹#›</a:t>
            </a:fld>
            <a:endParaRPr lang="en-US" altLang="en-US"/>
          </a:p>
        </p:txBody>
      </p:sp>
    </p:spTree>
    <p:extLst>
      <p:ext uri="{BB962C8B-B14F-4D97-AF65-F5344CB8AC3E}">
        <p14:creationId xmlns:p14="http://schemas.microsoft.com/office/powerpoint/2010/main" val="2761932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dirty="0" smtClean="0"/>
              <a:t>September 2021</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smtClean="0"/>
              <a:t>Bin Qian, Chenchen Liu, Huawei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7FFA85FD-E192-4C2D-9860-28C59D48001D}" type="slidenum">
              <a:rPr lang="en-US" altLang="en-US"/>
              <a:pPr/>
              <a:t>‹#›</a:t>
            </a:fld>
            <a:endParaRPr lang="en-US" altLang="en-US" dirty="0"/>
          </a:p>
        </p:txBody>
      </p:sp>
    </p:spTree>
    <p:extLst>
      <p:ext uri="{BB962C8B-B14F-4D97-AF65-F5344CB8AC3E}">
        <p14:creationId xmlns:p14="http://schemas.microsoft.com/office/powerpoint/2010/main" val="294604129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ltLang="zh-CN" dirty="0" smtClean="0"/>
              <a:t>November 2021</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smtClean="0"/>
              <a:t>Xiaohui Peng, Huawei</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8076CA46-368E-45B2-88E4-FE21628E599F}" type="slidenum">
              <a:rPr lang="en-US" altLang="en-US"/>
              <a:pPr/>
              <a:t>‹#›</a:t>
            </a:fld>
            <a:endParaRPr lang="en-US" altLang="en-US"/>
          </a:p>
        </p:txBody>
      </p:sp>
    </p:spTree>
    <p:extLst>
      <p:ext uri="{BB962C8B-B14F-4D97-AF65-F5344CB8AC3E}">
        <p14:creationId xmlns:p14="http://schemas.microsoft.com/office/powerpoint/2010/main" val="2304886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ltLang="zh-CN" smtClean="0"/>
              <a:t>November 2021</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Xiaohui Peng, Huawei</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BFE76D7C-B58F-4F71-803D-2003B07B78A2}" type="slidenum">
              <a:rPr lang="en-US" altLang="en-US"/>
              <a:pPr/>
              <a:t>‹#›</a:t>
            </a:fld>
            <a:endParaRPr lang="en-US" altLang="en-US"/>
          </a:p>
        </p:txBody>
      </p:sp>
    </p:spTree>
    <p:extLst>
      <p:ext uri="{BB962C8B-B14F-4D97-AF65-F5344CB8AC3E}">
        <p14:creationId xmlns:p14="http://schemas.microsoft.com/office/powerpoint/2010/main" val="2720647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ltLang="zh-CN" smtClean="0"/>
              <a:t>November 2021</a:t>
            </a:r>
            <a:endParaRPr lang="en-US" altLang="en-US"/>
          </a:p>
        </p:txBody>
      </p:sp>
      <p:sp>
        <p:nvSpPr>
          <p:cNvPr id="8" name="Footer Placeholder 7"/>
          <p:cNvSpPr>
            <a:spLocks noGrp="1"/>
          </p:cNvSpPr>
          <p:nvPr>
            <p:ph type="ftr" sz="quarter" idx="11"/>
          </p:nvPr>
        </p:nvSpPr>
        <p:spPr/>
        <p:txBody>
          <a:bodyPr/>
          <a:lstStyle>
            <a:lvl1pPr>
              <a:defRPr/>
            </a:lvl1pPr>
          </a:lstStyle>
          <a:p>
            <a:r>
              <a:rPr lang="en-US" altLang="en-US" smtClean="0"/>
              <a:t>Xiaohui Peng, Huawei</a:t>
            </a:r>
            <a:endParaRPr lang="en-US" altLang="en-US"/>
          </a:p>
        </p:txBody>
      </p:sp>
      <p:sp>
        <p:nvSpPr>
          <p:cNvPr id="9" name="Slide Number Placeholder 8"/>
          <p:cNvSpPr>
            <a:spLocks noGrp="1"/>
          </p:cNvSpPr>
          <p:nvPr>
            <p:ph type="sldNum" sz="quarter" idx="12"/>
          </p:nvPr>
        </p:nvSpPr>
        <p:spPr/>
        <p:txBody>
          <a:bodyPr/>
          <a:lstStyle>
            <a:lvl1pPr>
              <a:defRPr/>
            </a:lvl1pPr>
          </a:lstStyle>
          <a:p>
            <a:r>
              <a:rPr lang="en-US" altLang="en-US"/>
              <a:t>Slide </a:t>
            </a:r>
            <a:fld id="{3681BF77-6EB1-47C7-B002-47253239B1AA}" type="slidenum">
              <a:rPr lang="en-US" altLang="en-US"/>
              <a:pPr/>
              <a:t>‹#›</a:t>
            </a:fld>
            <a:endParaRPr lang="en-US" altLang="en-US"/>
          </a:p>
        </p:txBody>
      </p:sp>
    </p:spTree>
    <p:extLst>
      <p:ext uri="{BB962C8B-B14F-4D97-AF65-F5344CB8AC3E}">
        <p14:creationId xmlns:p14="http://schemas.microsoft.com/office/powerpoint/2010/main" val="1499847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ltLang="zh-CN" smtClean="0"/>
              <a:t>November 2021</a:t>
            </a:r>
            <a:endParaRPr lang="en-US" altLang="en-US"/>
          </a:p>
        </p:txBody>
      </p:sp>
      <p:sp>
        <p:nvSpPr>
          <p:cNvPr id="4" name="Footer Placeholder 3"/>
          <p:cNvSpPr>
            <a:spLocks noGrp="1"/>
          </p:cNvSpPr>
          <p:nvPr>
            <p:ph type="ftr" sz="quarter" idx="11"/>
          </p:nvPr>
        </p:nvSpPr>
        <p:spPr/>
        <p:txBody>
          <a:bodyPr/>
          <a:lstStyle>
            <a:lvl1pPr>
              <a:defRPr/>
            </a:lvl1pPr>
          </a:lstStyle>
          <a:p>
            <a:r>
              <a:rPr lang="en-US" altLang="en-US" smtClean="0"/>
              <a:t>Xiaohui Peng, Huawei</a:t>
            </a:r>
            <a:endParaRPr lang="en-US" altLang="en-US"/>
          </a:p>
        </p:txBody>
      </p:sp>
      <p:sp>
        <p:nvSpPr>
          <p:cNvPr id="5" name="Slide Number Placeholder 4"/>
          <p:cNvSpPr>
            <a:spLocks noGrp="1"/>
          </p:cNvSpPr>
          <p:nvPr>
            <p:ph type="sldNum" sz="quarter" idx="12"/>
          </p:nvPr>
        </p:nvSpPr>
        <p:spPr/>
        <p:txBody>
          <a:bodyPr/>
          <a:lstStyle>
            <a:lvl1pPr>
              <a:defRPr/>
            </a:lvl1pPr>
          </a:lstStyle>
          <a:p>
            <a:r>
              <a:rPr lang="en-US" altLang="en-US"/>
              <a:t>Slide </a:t>
            </a:r>
            <a:fld id="{CA3A8BFF-9C7C-44C4-9364-A9BB01D83082}" type="slidenum">
              <a:rPr lang="en-US" altLang="en-US"/>
              <a:pPr/>
              <a:t>‹#›</a:t>
            </a:fld>
            <a:endParaRPr lang="en-US" altLang="en-US"/>
          </a:p>
        </p:txBody>
      </p:sp>
    </p:spTree>
    <p:extLst>
      <p:ext uri="{BB962C8B-B14F-4D97-AF65-F5344CB8AC3E}">
        <p14:creationId xmlns:p14="http://schemas.microsoft.com/office/powerpoint/2010/main" val="3187360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zh-CN" dirty="0" smtClean="0"/>
              <a:t>Sep 2022</a:t>
            </a:r>
            <a:endParaRPr lang="en-US" altLang="en-US" dirty="0"/>
          </a:p>
        </p:txBody>
      </p:sp>
      <p:sp>
        <p:nvSpPr>
          <p:cNvPr id="3" name="Footer Placeholder 2"/>
          <p:cNvSpPr>
            <a:spLocks noGrp="1"/>
          </p:cNvSpPr>
          <p:nvPr>
            <p:ph type="ftr" sz="quarter" idx="11"/>
          </p:nvPr>
        </p:nvSpPr>
        <p:spPr/>
        <p:txBody>
          <a:bodyPr/>
          <a:lstStyle>
            <a:lvl1pPr>
              <a:defRPr/>
            </a:lvl1pPr>
          </a:lstStyle>
          <a:p>
            <a:r>
              <a:rPr lang="en-US" altLang="en-US" dirty="0" smtClean="0"/>
              <a:t>Bin Qian, Chenchen Liu, Huawei</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77849D27-6DDF-4CEA-A842-3715DABEA1B1}" type="slidenum">
              <a:rPr lang="en-US" altLang="en-US"/>
              <a:pPr/>
              <a:t>‹#›</a:t>
            </a:fld>
            <a:endParaRPr lang="en-US" altLang="en-US"/>
          </a:p>
        </p:txBody>
      </p:sp>
    </p:spTree>
    <p:extLst>
      <p:ext uri="{BB962C8B-B14F-4D97-AF65-F5344CB8AC3E}">
        <p14:creationId xmlns:p14="http://schemas.microsoft.com/office/powerpoint/2010/main" val="1348621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zh-CN" smtClean="0"/>
              <a:t>November 2021</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Xiaohui Peng, Huawei</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E334093B-6B9D-4C48-B075-5513B2B936EC}" type="slidenum">
              <a:rPr lang="en-US" altLang="en-US"/>
              <a:pPr/>
              <a:t>‹#›</a:t>
            </a:fld>
            <a:endParaRPr lang="en-US" altLang="en-US"/>
          </a:p>
        </p:txBody>
      </p:sp>
    </p:spTree>
    <p:extLst>
      <p:ext uri="{BB962C8B-B14F-4D97-AF65-F5344CB8AC3E}">
        <p14:creationId xmlns:p14="http://schemas.microsoft.com/office/powerpoint/2010/main" val="1329531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zh-CN" smtClean="0"/>
              <a:t>November 2021</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Xiaohui Peng, Huawei</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B8FF09C1-D547-44F6-8A3A-D3BD0F4915B0}" type="slidenum">
              <a:rPr lang="en-US" altLang="en-US"/>
              <a:pPr/>
              <a:t>‹#›</a:t>
            </a:fld>
            <a:endParaRPr lang="en-US" altLang="en-US"/>
          </a:p>
        </p:txBody>
      </p:sp>
    </p:spTree>
    <p:extLst>
      <p:ext uri="{BB962C8B-B14F-4D97-AF65-F5344CB8AC3E}">
        <p14:creationId xmlns:p14="http://schemas.microsoft.com/office/powerpoint/2010/main" val="378833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zh-CN" dirty="0" smtClean="0"/>
              <a:t>July 2023</a:t>
            </a:r>
            <a:endParaRPr lang="en-US" alt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smtClean="0"/>
              <a:t>Bin Qian, et. al, Huawei</a:t>
            </a:r>
            <a:endParaRPr lang="en-US" alt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3A0C1D6-706E-4838-95A6-0943C43B1ADD}" type="slidenum">
              <a:rPr lang="en-US" altLang="en-US"/>
              <a:pPr/>
              <a:t>‹#›</a:t>
            </a:fld>
            <a:endParaRPr lang="en-US" altLang="en-US"/>
          </a:p>
        </p:txBody>
      </p:sp>
      <p:sp>
        <p:nvSpPr>
          <p:cNvPr id="1031" name="Rectangle 7"/>
          <p:cNvSpPr>
            <a:spLocks noChangeArrowheads="1"/>
          </p:cNvSpPr>
          <p:nvPr/>
        </p:nvSpPr>
        <p:spPr bwMode="auto">
          <a:xfrm>
            <a:off x="3131840" y="394156"/>
            <a:ext cx="532636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smtClean="0"/>
              <a:t>doc.</a:t>
            </a:r>
            <a:r>
              <a:rPr lang="en-US" altLang="en-US" sz="1400" b="1" baseline="0" dirty="0" smtClean="0"/>
              <a:t> IEEE </a:t>
            </a:r>
            <a:r>
              <a:rPr lang="en-US" altLang="en-US" sz="1400" b="1" baseline="0" dirty="0" smtClean="0"/>
              <a:t>15-</a:t>
            </a:r>
            <a:r>
              <a:rPr lang="en-US" altLang="zh-CN" sz="1400" b="1" baseline="0" dirty="0" smtClean="0"/>
              <a:t>23</a:t>
            </a:r>
            <a:r>
              <a:rPr lang="en-US" altLang="en-US" sz="1400" b="1" baseline="0" dirty="0" smtClean="0"/>
              <a:t>-0332-</a:t>
            </a:r>
            <a:r>
              <a:rPr lang="en-US" altLang="zh-CN" sz="1400" b="1" baseline="0" dirty="0" smtClean="0"/>
              <a:t>00</a:t>
            </a:r>
            <a:r>
              <a:rPr lang="en-US" altLang="en-US" sz="1400" b="1" baseline="0" dirty="0" smtClean="0"/>
              <a:t>-04ab</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a:extLst>
              <a:ext uri="{FF2B5EF4-FFF2-40B4-BE49-F238E27FC236}">
                <a16:creationId xmlns="" xmlns:a16="http://schemas.microsoft.com/office/drawing/2014/main" id="{11B74706-8CE8-446F-ADD5-944A55CFBC25}"/>
              </a:ext>
            </a:extLst>
          </p:cNvPr>
          <p:cNvSpPr>
            <a:spLocks noChangeArrowheads="1"/>
          </p:cNvSpPr>
          <p:nvPr/>
        </p:nvSpPr>
        <p:spPr bwMode="auto">
          <a:xfrm>
            <a:off x="395536" y="908720"/>
            <a:ext cx="8424936" cy="4126387"/>
          </a:xfrm>
          <a:prstGeom prst="rect">
            <a:avLst/>
          </a:prstGeom>
          <a:noFill/>
          <a:ln>
            <a:noFill/>
          </a:ln>
          <a:effectLst/>
        </p:spPr>
        <p:txBody>
          <a:bodyPr wrap="square"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algn="just" eaLnBrk="1" hangingPunct="1">
              <a:spcBef>
                <a:spcPct val="0"/>
              </a:spcBef>
              <a:buClrTx/>
              <a:buFontTx/>
              <a:buNone/>
              <a:defRPr/>
            </a:pPr>
            <a:r>
              <a:rPr lang="en-US" altLang="en-US" sz="1800" b="1" u="sng" dirty="0">
                <a:effectLst>
                  <a:outerShdw blurRad="38100" dist="38100" dir="2700000" algn="tl">
                    <a:srgbClr val="C0C0C0"/>
                  </a:outerShdw>
                </a:effectLst>
                <a:latin typeface="+mj-lt"/>
              </a:rPr>
              <a:t>Project: IEEE P802.15 Working Group for Wireless Specialty Networks (WSN)</a:t>
            </a:r>
          </a:p>
          <a:p>
            <a:pPr algn="just" eaLnBrk="1" hangingPunct="1">
              <a:spcBef>
                <a:spcPct val="0"/>
              </a:spcBef>
              <a:buClrTx/>
              <a:buFontTx/>
              <a:buNone/>
              <a:defRPr/>
            </a:pPr>
            <a:endParaRPr lang="en-US" altLang="en-US" sz="2000" dirty="0">
              <a:latin typeface="+mj-lt"/>
            </a:endParaRPr>
          </a:p>
          <a:p>
            <a:pPr algn="just" eaLnBrk="1" hangingPunct="1">
              <a:spcBef>
                <a:spcPct val="0"/>
              </a:spcBef>
              <a:buClrTx/>
              <a:buFontTx/>
              <a:buNone/>
              <a:defRPr/>
            </a:pPr>
            <a:r>
              <a:rPr lang="en-US" altLang="en-US" sz="1600" b="1" dirty="0">
                <a:latin typeface="+mj-lt"/>
              </a:rPr>
              <a:t>Submission Title: </a:t>
            </a:r>
            <a:r>
              <a:rPr lang="en-US" altLang="en-US" sz="1600" b="1" dirty="0" smtClean="0">
                <a:latin typeface="+mj-lt"/>
              </a:rPr>
              <a:t>Considerations on channel order in frequency stitching</a:t>
            </a:r>
          </a:p>
          <a:p>
            <a:pPr algn="just" eaLnBrk="1" hangingPunct="1">
              <a:spcBef>
                <a:spcPct val="0"/>
              </a:spcBef>
              <a:buClrTx/>
              <a:buFontTx/>
              <a:buNone/>
              <a:defRPr/>
            </a:pPr>
            <a:r>
              <a:rPr lang="en-US" altLang="en-US" sz="1600" b="1" dirty="0" smtClean="0">
                <a:latin typeface="+mj-lt"/>
              </a:rPr>
              <a:t>Source:</a:t>
            </a:r>
            <a:r>
              <a:rPr lang="en-US" altLang="en-US" sz="1600" dirty="0" smtClean="0">
                <a:latin typeface="+mj-lt"/>
              </a:rPr>
              <a:t> 	Bin Qian</a:t>
            </a:r>
            <a:r>
              <a:rPr lang="en-US" altLang="zh-CN" sz="1600" dirty="0" smtClean="0">
                <a:latin typeface="+mj-lt"/>
              </a:rPr>
              <a:t>, </a:t>
            </a:r>
            <a:r>
              <a:rPr lang="en-US" altLang="en-US" sz="1600" dirty="0" smtClean="0">
                <a:latin typeface="+mj-lt"/>
              </a:rPr>
              <a:t>Chenchen Liu,</a:t>
            </a:r>
            <a:r>
              <a:rPr lang="en-US" altLang="zh-CN" sz="1600" dirty="0" smtClean="0">
                <a:latin typeface="+mj-lt"/>
              </a:rPr>
              <a:t> </a:t>
            </a:r>
            <a:r>
              <a:rPr lang="en-US" altLang="zh-CN" sz="1600" dirty="0" err="1" smtClean="0">
                <a:latin typeface="+mj-lt"/>
              </a:rPr>
              <a:t>Xiaohui</a:t>
            </a:r>
            <a:r>
              <a:rPr lang="en-US" altLang="zh-CN" sz="1600" dirty="0" smtClean="0">
                <a:latin typeface="+mj-lt"/>
              </a:rPr>
              <a:t> Peng, </a:t>
            </a:r>
            <a:r>
              <a:rPr lang="en-US" altLang="en-US" sz="1600" dirty="0" smtClean="0">
                <a:latin typeface="+mj-lt"/>
              </a:rPr>
              <a:t>Lei Huang, David </a:t>
            </a:r>
            <a:r>
              <a:rPr lang="en-US" altLang="en-US" sz="1600" dirty="0" err="1" smtClean="0">
                <a:latin typeface="+mj-lt"/>
              </a:rPr>
              <a:t>Xun</a:t>
            </a:r>
            <a:r>
              <a:rPr lang="en-US" altLang="en-US" sz="1600" dirty="0" smtClean="0">
                <a:latin typeface="+mj-lt"/>
              </a:rPr>
              <a:t> Yang (Huawei Technologies)</a:t>
            </a:r>
          </a:p>
          <a:p>
            <a:pPr algn="just" eaLnBrk="1" hangingPunct="1">
              <a:spcBef>
                <a:spcPct val="0"/>
              </a:spcBef>
              <a:buClrTx/>
              <a:buFontTx/>
              <a:buNone/>
              <a:defRPr/>
            </a:pPr>
            <a:r>
              <a:rPr lang="en-US" altLang="en-US" sz="1600" b="1" dirty="0" smtClean="0">
                <a:latin typeface="+mj-lt"/>
              </a:rPr>
              <a:t>Address </a:t>
            </a:r>
            <a:r>
              <a:rPr lang="en-US" altLang="en-US" sz="1600" b="1" dirty="0">
                <a:latin typeface="+mj-lt"/>
              </a:rPr>
              <a:t>: </a:t>
            </a:r>
            <a:r>
              <a:rPr lang="en-US" altLang="en-US" sz="1600" dirty="0">
                <a:latin typeface="+mj-lt"/>
                <a:cs typeface="Times New Roman" panose="02020603050405020304" pitchFamily="18" charset="0"/>
              </a:rPr>
              <a:t>[</a:t>
            </a:r>
            <a:r>
              <a:rPr lang="en-US" altLang="en-US" sz="1600" dirty="0">
                <a:solidFill>
                  <a:schemeClr val="tx1"/>
                </a:solidFill>
                <a:latin typeface="+mj-lt"/>
                <a:cs typeface="Times New Roman" panose="02020603050405020304" pitchFamily="18" charset="0"/>
              </a:rPr>
              <a:t>Huawei </a:t>
            </a:r>
            <a:r>
              <a:rPr lang="en-US" altLang="en-US" sz="1600" dirty="0" err="1">
                <a:solidFill>
                  <a:schemeClr val="tx1"/>
                </a:solidFill>
                <a:latin typeface="+mj-lt"/>
                <a:cs typeface="Times New Roman" panose="02020603050405020304" pitchFamily="18" charset="0"/>
              </a:rPr>
              <a:t>Bantian</a:t>
            </a:r>
            <a:r>
              <a:rPr lang="en-US" altLang="en-US" sz="1600" dirty="0">
                <a:solidFill>
                  <a:schemeClr val="tx1"/>
                </a:solidFill>
                <a:latin typeface="+mj-lt"/>
                <a:cs typeface="Times New Roman" panose="02020603050405020304" pitchFamily="18" charset="0"/>
              </a:rPr>
              <a:t> Base, </a:t>
            </a:r>
            <a:r>
              <a:rPr lang="en-US" altLang="en-US" sz="1600" dirty="0" err="1">
                <a:solidFill>
                  <a:schemeClr val="tx1"/>
                </a:solidFill>
                <a:latin typeface="+mj-lt"/>
                <a:cs typeface="Times New Roman" panose="02020603050405020304" pitchFamily="18" charset="0"/>
              </a:rPr>
              <a:t>Longgang</a:t>
            </a:r>
            <a:r>
              <a:rPr lang="en-US" altLang="en-US" sz="1600" dirty="0">
                <a:solidFill>
                  <a:schemeClr val="tx1"/>
                </a:solidFill>
                <a:latin typeface="+mj-lt"/>
                <a:cs typeface="Times New Roman" panose="02020603050405020304" pitchFamily="18" charset="0"/>
              </a:rPr>
              <a:t> District, Shenzhen, 518129 China]</a:t>
            </a:r>
          </a:p>
          <a:p>
            <a:pPr algn="just" eaLnBrk="1" hangingPunct="1">
              <a:spcBef>
                <a:spcPct val="0"/>
              </a:spcBef>
              <a:buClrTx/>
              <a:buFontTx/>
              <a:buNone/>
              <a:defRPr/>
            </a:pPr>
            <a:r>
              <a:rPr lang="en-US" altLang="en-US" sz="1600" b="1" dirty="0">
                <a:latin typeface="+mj-lt"/>
              </a:rPr>
              <a:t>E-Mail</a:t>
            </a:r>
            <a:r>
              <a:rPr lang="en-US" altLang="en-US" sz="1600" dirty="0">
                <a:latin typeface="+mj-lt"/>
              </a:rPr>
              <a:t>:    [qianbin14@huawei.com]	</a:t>
            </a:r>
          </a:p>
          <a:p>
            <a:pPr algn="just" eaLnBrk="1" hangingPunct="1">
              <a:spcBef>
                <a:spcPct val="0"/>
              </a:spcBef>
              <a:buClrTx/>
              <a:buFontTx/>
              <a:buNone/>
              <a:defRPr/>
            </a:pPr>
            <a:r>
              <a:rPr lang="en-US" altLang="en-US" sz="1600" b="1" dirty="0">
                <a:latin typeface="+mj-lt"/>
              </a:rPr>
              <a:t>Re:</a:t>
            </a:r>
            <a:r>
              <a:rPr lang="en-US" altLang="en-US" sz="1600" dirty="0">
                <a:latin typeface="+mj-lt"/>
              </a:rPr>
              <a:t> 	</a:t>
            </a:r>
            <a:r>
              <a:rPr lang="en-US" altLang="en-US" sz="1600" b="1" dirty="0">
                <a:solidFill>
                  <a:srgbClr val="FF0000"/>
                </a:solidFill>
                <a:latin typeface="+mj-lt"/>
              </a:rPr>
              <a:t>Task Group 4ab: UWB Next Generation for 802.15.4</a:t>
            </a:r>
          </a:p>
          <a:p>
            <a:pPr algn="just" eaLnBrk="1" hangingPunct="1">
              <a:spcBef>
                <a:spcPct val="0"/>
              </a:spcBef>
              <a:buClrTx/>
              <a:defRPr/>
            </a:pPr>
            <a:r>
              <a:rPr lang="en-US" altLang="en-US" sz="1600" b="1" dirty="0">
                <a:latin typeface="+mj-lt"/>
              </a:rPr>
              <a:t>Abstract: </a:t>
            </a:r>
            <a:r>
              <a:rPr lang="en-US" altLang="en-US" sz="1600" dirty="0">
                <a:solidFill>
                  <a:srgbClr val="FF0000"/>
                </a:solidFill>
                <a:latin typeface="+mj-lt"/>
              </a:rPr>
              <a:t> </a:t>
            </a:r>
            <a:r>
              <a:rPr lang="en-US" altLang="en-US" sz="1600" dirty="0" smtClean="0">
                <a:solidFill>
                  <a:schemeClr val="tx1"/>
                </a:solidFill>
                <a:latin typeface="+mj-lt"/>
                <a:cs typeface="Times New Roman" panose="02020603050405020304" pitchFamily="18" charset="0"/>
              </a:rPr>
              <a:t>[UWB, sensing, frequency stitching</a:t>
            </a:r>
            <a:r>
              <a:rPr lang="en-US" altLang="en-US" sz="1600" dirty="0" smtClean="0">
                <a:solidFill>
                  <a:schemeClr val="tx2"/>
                </a:solidFill>
                <a:latin typeface="+mj-lt"/>
                <a:cs typeface="Times New Roman" panose="02020603050405020304" pitchFamily="18" charset="0"/>
              </a:rPr>
              <a:t>]</a:t>
            </a:r>
            <a:endParaRPr lang="en-US" altLang="en-US" sz="1600" dirty="0">
              <a:solidFill>
                <a:schemeClr val="tx2"/>
              </a:solidFill>
              <a:latin typeface="+mj-lt"/>
              <a:cs typeface="Times New Roman" panose="02020603050405020304" pitchFamily="18" charset="0"/>
            </a:endParaRPr>
          </a:p>
          <a:p>
            <a:pPr algn="just" eaLnBrk="1" hangingPunct="1">
              <a:spcBef>
                <a:spcPct val="0"/>
              </a:spcBef>
              <a:buClrTx/>
              <a:buFontTx/>
              <a:buNone/>
              <a:defRPr/>
            </a:pPr>
            <a:r>
              <a:rPr lang="en-US" altLang="en-US" sz="1600" b="1" dirty="0">
                <a:latin typeface="+mj-lt"/>
              </a:rPr>
              <a:t>Purpose: </a:t>
            </a:r>
            <a:r>
              <a:rPr lang="en-US" altLang="en-US" sz="1600" dirty="0">
                <a:latin typeface="+mj-lt"/>
              </a:rPr>
              <a:t> </a:t>
            </a:r>
          </a:p>
          <a:p>
            <a:pPr algn="just" eaLnBrk="1" hangingPunct="1">
              <a:spcBef>
                <a:spcPct val="0"/>
              </a:spcBef>
              <a:buClrTx/>
              <a:buFontTx/>
              <a:buNone/>
              <a:defRPr/>
            </a:pPr>
            <a:r>
              <a:rPr lang="en-US" altLang="en-US" sz="1600" b="1" dirty="0">
                <a:latin typeface="+mj-lt"/>
              </a:rPr>
              <a:t>Notice:</a:t>
            </a:r>
            <a:r>
              <a:rPr lang="en-US" altLang="en-US" sz="1600" dirty="0">
                <a:latin typeface="+mj-lt"/>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eaLnBrk="1" hangingPunct="1">
              <a:spcBef>
                <a:spcPct val="0"/>
              </a:spcBef>
              <a:buClrTx/>
              <a:buFontTx/>
              <a:buNone/>
              <a:defRPr/>
            </a:pPr>
            <a:r>
              <a:rPr lang="en-US" altLang="en-US" sz="1600" b="1" dirty="0">
                <a:latin typeface="+mj-lt"/>
              </a:rPr>
              <a:t>Release:</a:t>
            </a:r>
            <a:r>
              <a:rPr lang="en-US" altLang="en-US" sz="1600" dirty="0">
                <a:latin typeface="+mj-lt"/>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324761331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smtClean="0"/>
              <a:t>July 2023</a:t>
            </a:r>
            <a:endParaRPr lang="en-US" altLang="en-US" dirty="0"/>
          </a:p>
        </p:txBody>
      </p:sp>
      <p:sp>
        <p:nvSpPr>
          <p:cNvPr id="5" name="页脚占位符 4"/>
          <p:cNvSpPr>
            <a:spLocks noGrp="1"/>
          </p:cNvSpPr>
          <p:nvPr>
            <p:ph type="ftr" sz="quarter" idx="11"/>
          </p:nvPr>
        </p:nvSpPr>
        <p:spPr/>
        <p:txBody>
          <a:bodyPr/>
          <a:lstStyle/>
          <a:p>
            <a:r>
              <a:rPr lang="en-US" altLang="en-US" dirty="0" smtClean="0"/>
              <a:t>Bin Qian, Huawei</a:t>
            </a:r>
            <a:endParaRPr lang="en-US" altLang="en-US" dirty="0"/>
          </a:p>
        </p:txBody>
      </p:sp>
      <p:sp>
        <p:nvSpPr>
          <p:cNvPr id="6" name="灯片编号占位符 5"/>
          <p:cNvSpPr>
            <a:spLocks noGrp="1"/>
          </p:cNvSpPr>
          <p:nvPr>
            <p:ph type="sldNum" sz="quarter" idx="12"/>
          </p:nvPr>
        </p:nvSpPr>
        <p:spPr/>
        <p:txBody>
          <a:bodyPr/>
          <a:lstStyle/>
          <a:p>
            <a:r>
              <a:rPr lang="en-US" altLang="en-US" smtClean="0"/>
              <a:t>Slide </a:t>
            </a:r>
            <a:fld id="{7FFA85FD-E192-4C2D-9860-28C59D48001D}" type="slidenum">
              <a:rPr lang="en-US" altLang="en-US" smtClean="0"/>
              <a:pPr/>
              <a:t>10</a:t>
            </a:fld>
            <a:endParaRPr lang="en-US" altLang="en-US" dirty="0"/>
          </a:p>
        </p:txBody>
      </p:sp>
      <p:sp>
        <p:nvSpPr>
          <p:cNvPr id="7" name="标题 1"/>
          <p:cNvSpPr>
            <a:spLocks noGrp="1"/>
          </p:cNvSpPr>
          <p:nvPr>
            <p:ph type="title"/>
          </p:nvPr>
        </p:nvSpPr>
        <p:spPr>
          <a:xfrm>
            <a:off x="723900" y="2708920"/>
            <a:ext cx="7772400" cy="1066800"/>
          </a:xfrm>
        </p:spPr>
        <p:txBody>
          <a:bodyPr/>
          <a:lstStyle/>
          <a:p>
            <a:r>
              <a:rPr lang="en-US" altLang="zh-CN" dirty="0" smtClean="0"/>
              <a:t>Thank You</a:t>
            </a:r>
            <a:endParaRPr lang="zh-CN" altLang="en-US" dirty="0"/>
          </a:p>
        </p:txBody>
      </p:sp>
    </p:spTree>
    <p:extLst>
      <p:ext uri="{BB962C8B-B14F-4D97-AF65-F5344CB8AC3E}">
        <p14:creationId xmlns:p14="http://schemas.microsoft.com/office/powerpoint/2010/main" val="35580285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 xmlns:a16="http://schemas.microsoft.com/office/drawing/2014/main" id="{88C1BCC9-89BA-47A0-A79D-AA3DA825104D}"/>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2</a:t>
            </a:fld>
            <a:endParaRPr lang="en-US" altLang="en-US" dirty="0"/>
          </a:p>
        </p:txBody>
      </p:sp>
      <p:graphicFrame>
        <p:nvGraphicFramePr>
          <p:cNvPr id="7" name="Table 6">
            <a:extLst>
              <a:ext uri="{FF2B5EF4-FFF2-40B4-BE49-F238E27FC236}">
                <a16:creationId xmlns="" xmlns:a16="http://schemas.microsoft.com/office/drawing/2014/main" id="{E1963027-458B-4B5A-887A-DC0895FB5029}"/>
              </a:ext>
            </a:extLst>
          </p:cNvPr>
          <p:cNvGraphicFramePr>
            <a:graphicFrameLocks noGrp="1"/>
          </p:cNvGraphicFramePr>
          <p:nvPr>
            <p:extLst>
              <p:ext uri="{D42A27DB-BD31-4B8C-83A1-F6EECF244321}">
                <p14:modId xmlns:p14="http://schemas.microsoft.com/office/powerpoint/2010/main" val="792513634"/>
              </p:ext>
            </p:extLst>
          </p:nvPr>
        </p:nvGraphicFramePr>
        <p:xfrm>
          <a:off x="467544" y="908720"/>
          <a:ext cx="8280920" cy="5197071"/>
        </p:xfrm>
        <a:graphic>
          <a:graphicData uri="http://schemas.openxmlformats.org/drawingml/2006/table">
            <a:tbl>
              <a:tblPr firstRow="1" bandRow="1">
                <a:tableStyleId>{5940675A-B579-460E-94D1-54222C63F5DA}</a:tableStyleId>
              </a:tblPr>
              <a:tblGrid>
                <a:gridCol w="3911557">
                  <a:extLst>
                    <a:ext uri="{9D8B030D-6E8A-4147-A177-3AD203B41FA5}">
                      <a16:colId xmlns="" xmlns:a16="http://schemas.microsoft.com/office/drawing/2014/main" val="1745747388"/>
                    </a:ext>
                  </a:extLst>
                </a:gridCol>
                <a:gridCol w="4369363">
                  <a:extLst>
                    <a:ext uri="{9D8B030D-6E8A-4147-A177-3AD203B41FA5}">
                      <a16:colId xmlns="" xmlns:a16="http://schemas.microsoft.com/office/drawing/2014/main" val="1336621721"/>
                    </a:ext>
                  </a:extLst>
                </a:gridCol>
              </a:tblGrid>
              <a:tr h="251274">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PAR Objective</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Proposed Solution (how addressed)</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 xmlns:a16="http://schemas.microsoft.com/office/drawing/2014/main" val="3516017004"/>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Safeguards so that the high throughput data use cases will not cause significant disruption to low duty-cycle ranging use cases</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 xmlns:a16="http://schemas.microsoft.com/office/drawing/2014/main" val="2336347152"/>
                  </a:ext>
                </a:extLst>
              </a:tr>
              <a:tr h="251274">
                <a:tc>
                  <a:txBody>
                    <a:bodyPr/>
                    <a:lstStyle/>
                    <a:p>
                      <a:pPr algn="just">
                        <a:lnSpc>
                          <a:spcPct val="107000"/>
                        </a:lnSpc>
                        <a:spcAft>
                          <a:spcPts val="800"/>
                        </a:spcAft>
                      </a:pPr>
                      <a:r>
                        <a:rPr lang="en-US" sz="1200" kern="1200" dirty="0">
                          <a:solidFill>
                            <a:schemeClr val="tx1"/>
                          </a:solidFill>
                          <a:effectLst/>
                          <a:latin typeface="Times New Roman" panose="02020603050405020304" pitchFamily="18" charset="0"/>
                          <a:ea typeface="+mn-ea"/>
                          <a:cs typeface="Times New Roman" panose="02020603050405020304" pitchFamily="18" charset="0"/>
                        </a:rPr>
                        <a:t>Interference mitigation techniques to support higher density and higher traffic use cases</a:t>
                      </a:r>
                    </a:p>
                  </a:txBody>
                  <a:tcPr marL="62197" marR="62197"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 xmlns:a16="http://schemas.microsoft.com/office/drawing/2014/main" val="3712880846"/>
                  </a:ext>
                </a:extLst>
              </a:tr>
              <a:tr h="251274">
                <a:tc>
                  <a:txBody>
                    <a:bodyPr/>
                    <a:lstStyle/>
                    <a:p>
                      <a:pPr algn="just">
                        <a:lnSpc>
                          <a:spcPct val="107000"/>
                        </a:lnSpc>
                        <a:spcAft>
                          <a:spcPts val="800"/>
                        </a:spcAft>
                      </a:pPr>
                      <a:r>
                        <a:rPr lang="en-US" sz="1200" kern="1200" dirty="0">
                          <a:solidFill>
                            <a:schemeClr val="tx1"/>
                          </a:solidFill>
                          <a:effectLst/>
                          <a:latin typeface="Times New Roman" panose="02020603050405020304" pitchFamily="18" charset="0"/>
                          <a:ea typeface="+mn-ea"/>
                          <a:cs typeface="Times New Roman" panose="02020603050405020304" pitchFamily="18" charset="0"/>
                        </a:rPr>
                        <a:t>Other coexistence improvement</a:t>
                      </a: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 xmlns:a16="http://schemas.microsoft.com/office/drawing/2014/main" val="3550120941"/>
                  </a:ext>
                </a:extLst>
              </a:tr>
              <a:tr h="251274">
                <a:tc>
                  <a:txBody>
                    <a:bodyPr/>
                    <a:lstStyle/>
                    <a:p>
                      <a:pPr algn="just">
                        <a:lnSpc>
                          <a:spcPct val="107000"/>
                        </a:lnSpc>
                        <a:spcAft>
                          <a:spcPts val="800"/>
                        </a:spcAft>
                      </a:pPr>
                      <a:r>
                        <a:rPr lang="en-US" sz="1200" kern="1200" dirty="0">
                          <a:solidFill>
                            <a:schemeClr val="tx1"/>
                          </a:solidFill>
                          <a:effectLst/>
                          <a:latin typeface="Times New Roman" panose="02020603050405020304" pitchFamily="18" charset="0"/>
                          <a:ea typeface="+mn-ea"/>
                          <a:cs typeface="Times New Roman" panose="02020603050405020304" pitchFamily="18" charset="0"/>
                        </a:rPr>
                        <a:t>Backward compatibility with enhanced ranging capable devices (ERDEVs)</a:t>
                      </a:r>
                    </a:p>
                  </a:txBody>
                  <a:tcPr marL="62197" marR="62197"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 xmlns:a16="http://schemas.microsoft.com/office/drawing/2014/main" val="229274704"/>
                  </a:ext>
                </a:extLst>
              </a:tr>
              <a:tr h="251274">
                <a:tc>
                  <a:txBody>
                    <a:bodyPr/>
                    <a:lstStyle/>
                    <a:p>
                      <a:pPr algn="just">
                        <a:lnSpc>
                          <a:spcPct val="107000"/>
                        </a:lnSpc>
                        <a:spcAft>
                          <a:spcPts val="800"/>
                        </a:spcAft>
                      </a:pPr>
                      <a:r>
                        <a:rPr lang="en-US" sz="1200" kern="1200" dirty="0">
                          <a:solidFill>
                            <a:schemeClr val="tx1"/>
                          </a:solidFill>
                          <a:effectLst/>
                          <a:latin typeface="Times New Roman" panose="02020603050405020304" pitchFamily="18" charset="0"/>
                          <a:ea typeface="+mn-ea"/>
                          <a:cs typeface="Times New Roman" panose="02020603050405020304" pitchFamily="18" charset="0"/>
                        </a:rPr>
                        <a:t>Improved link budget and/or reduced air-time</a:t>
                      </a:r>
                    </a:p>
                  </a:txBody>
                  <a:tcPr marL="62197" marR="62197"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 xmlns:a16="http://schemas.microsoft.com/office/drawing/2014/main" val="402719402"/>
                  </a:ext>
                </a:extLst>
              </a:tr>
              <a:tr h="251274">
                <a:tc>
                  <a:txBody>
                    <a:bodyPr/>
                    <a:lstStyle/>
                    <a:p>
                      <a:pPr algn="just">
                        <a:lnSpc>
                          <a:spcPct val="107000"/>
                        </a:lnSpc>
                        <a:spcAft>
                          <a:spcPts val="800"/>
                        </a:spcAft>
                      </a:pPr>
                      <a:r>
                        <a:rPr lang="en-US" sz="1200" kern="1200" dirty="0">
                          <a:solidFill>
                            <a:schemeClr val="tx1"/>
                          </a:solidFill>
                          <a:effectLst/>
                          <a:latin typeface="Times New Roman" panose="02020603050405020304" pitchFamily="18" charset="0"/>
                          <a:ea typeface="+mn-ea"/>
                          <a:cs typeface="Times New Roman" panose="02020603050405020304" pitchFamily="18" charset="0"/>
                        </a:rPr>
                        <a:t>Additional channels and operating frequencies</a:t>
                      </a: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 xmlns:a16="http://schemas.microsoft.com/office/drawing/2014/main" val="770140464"/>
                  </a:ext>
                </a:extLst>
              </a:tr>
              <a:tr h="251274">
                <a:tc>
                  <a:txBody>
                    <a:bodyPr/>
                    <a:lstStyle/>
                    <a:p>
                      <a:pPr algn="just">
                        <a:lnSpc>
                          <a:spcPct val="107000"/>
                        </a:lnSpc>
                        <a:spcAft>
                          <a:spcPts val="800"/>
                        </a:spcAft>
                      </a:pPr>
                      <a:r>
                        <a:rPr lang="en-US" sz="1200" kern="1200" dirty="0">
                          <a:solidFill>
                            <a:schemeClr val="tx1"/>
                          </a:solidFill>
                          <a:effectLst/>
                          <a:latin typeface="Times New Roman" panose="02020603050405020304" pitchFamily="18" charset="0"/>
                          <a:ea typeface="+mn-ea"/>
                          <a:cs typeface="Times New Roman" panose="02020603050405020304" pitchFamily="18" charset="0"/>
                        </a:rPr>
                        <a:t>Improvements to accuracy / precision / reliability and interoperability for high-integrity ranging</a:t>
                      </a:r>
                    </a:p>
                  </a:txBody>
                  <a:tcPr marL="62197" marR="62197" marT="0" marB="0" anchor="ctr"/>
                </a:tc>
                <a:tc>
                  <a:txBody>
                    <a:bodyPr/>
                    <a:lstStyle/>
                    <a:p>
                      <a:pPr marL="0" marR="0" algn="just">
                        <a:lnSpc>
                          <a:spcPct val="107000"/>
                        </a:lnSpc>
                        <a:spcBef>
                          <a:spcPts val="0"/>
                        </a:spcBef>
                        <a:spcAft>
                          <a:spcPts val="0"/>
                        </a:spcAft>
                      </a:pPr>
                      <a:endParaRPr lang="en-US" altLang="zh-CN" sz="12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 xmlns:a16="http://schemas.microsoft.com/office/drawing/2014/main" val="313926360"/>
                  </a:ext>
                </a:extLst>
              </a:tr>
              <a:tr h="251274">
                <a:tc>
                  <a:txBody>
                    <a:bodyPr/>
                    <a:lstStyle/>
                    <a:p>
                      <a:pPr algn="just">
                        <a:lnSpc>
                          <a:spcPct val="107000"/>
                        </a:lnSpc>
                        <a:spcAft>
                          <a:spcPts val="800"/>
                        </a:spcAft>
                      </a:pPr>
                      <a:r>
                        <a:rPr lang="en-US" sz="1200" kern="1200" dirty="0">
                          <a:solidFill>
                            <a:schemeClr val="tx1"/>
                          </a:solidFill>
                          <a:effectLst/>
                          <a:latin typeface="Times New Roman" panose="02020603050405020304" pitchFamily="18" charset="0"/>
                          <a:ea typeface="+mn-ea"/>
                          <a:cs typeface="Times New Roman" panose="02020603050405020304" pitchFamily="18" charset="0"/>
                        </a:rPr>
                        <a:t>Reduced complexity and power consumption</a:t>
                      </a:r>
                    </a:p>
                  </a:txBody>
                  <a:tcPr marL="62197" marR="62197"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 xmlns:a16="http://schemas.microsoft.com/office/drawing/2014/main" val="3006555623"/>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Hybrid operation with narrowband signaling to assist UWB</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 xmlns:a16="http://schemas.microsoft.com/office/drawing/2014/main" val="1409934918"/>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Enhanced native discovery and connection setup mechanisms</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 xmlns:a16="http://schemas.microsoft.com/office/drawing/2014/main" val="157165867"/>
                  </a:ext>
                </a:extLst>
              </a:tr>
              <a:tr h="251274">
                <a:tc>
                  <a:txBody>
                    <a:bodyPr/>
                    <a:lstStyle/>
                    <a:p>
                      <a:pPr algn="just">
                        <a:lnSpc>
                          <a:spcPct val="107000"/>
                        </a:lnSpc>
                        <a:spcAft>
                          <a:spcPts val="800"/>
                        </a:spcAft>
                      </a:pPr>
                      <a:r>
                        <a:rPr lang="en-US" sz="1200" dirty="0">
                          <a:solidFill>
                            <a:srgbClr val="FF0000"/>
                          </a:solidFill>
                          <a:effectLst/>
                          <a:latin typeface="Times New Roman" panose="02020603050405020304" pitchFamily="18" charset="0"/>
                          <a:cs typeface="Times New Roman" panose="02020603050405020304" pitchFamily="18" charset="0"/>
                        </a:rPr>
                        <a:t>Sensing capabilities to support presence detection and environment mapping</a:t>
                      </a:r>
                      <a:endParaRPr lang="en-US" sz="1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smtClean="0">
                          <a:effectLst/>
                          <a:latin typeface="Times New Roman" panose="02020603050405020304" pitchFamily="18" charset="0"/>
                          <a:ea typeface="Calibri" panose="020F0502020204030204" pitchFamily="34" charset="0"/>
                          <a:cs typeface="Times New Roman" panose="02020603050405020304" pitchFamily="18" charset="0"/>
                        </a:rPr>
                        <a:t>Different channel orders in frequency stitching</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 xmlns:a16="http://schemas.microsoft.com/office/drawing/2014/main" val="378912419"/>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Low-power low-latency streaming </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 xmlns:a16="http://schemas.microsoft.com/office/drawing/2014/main" val="1576344013"/>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Higher data-rate streaming allowing at least 50 Mbit/s of throughput</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 xmlns:a16="http://schemas.microsoft.com/office/drawing/2014/main" val="863466228"/>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Support for peer-to-peer, peer-to-multi-peer, and station-to-infrastructure protocols</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 xmlns:a16="http://schemas.microsoft.com/office/drawing/2014/main" val="3794586688"/>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Infrastructure synchronization mechanisms</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 xmlns:a16="http://schemas.microsoft.com/office/drawing/2014/main" val="1541787244"/>
                  </a:ext>
                </a:extLst>
              </a:tr>
            </a:tbl>
          </a:graphicData>
        </a:graphic>
      </p:graphicFrame>
    </p:spTree>
    <p:extLst>
      <p:ext uri="{BB962C8B-B14F-4D97-AF65-F5344CB8AC3E}">
        <p14:creationId xmlns:p14="http://schemas.microsoft.com/office/powerpoint/2010/main" val="4005688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smtClean="0"/>
              <a:t>July 2023</a:t>
            </a:r>
            <a:endParaRPr lang="en-US" altLang="en-US" dirty="0"/>
          </a:p>
        </p:txBody>
      </p:sp>
      <p:sp>
        <p:nvSpPr>
          <p:cNvPr id="5" name="页脚占位符 4"/>
          <p:cNvSpPr>
            <a:spLocks noGrp="1"/>
          </p:cNvSpPr>
          <p:nvPr>
            <p:ph type="ftr" sz="quarter" idx="11"/>
          </p:nvPr>
        </p:nvSpPr>
        <p:spPr/>
        <p:txBody>
          <a:bodyPr/>
          <a:lstStyle/>
          <a:p>
            <a:r>
              <a:rPr lang="en-US" altLang="en-US" dirty="0" smtClean="0"/>
              <a:t>Bin Qian, Huawei</a:t>
            </a:r>
            <a:endParaRPr lang="en-US" altLang="en-US" dirty="0"/>
          </a:p>
        </p:txBody>
      </p:sp>
      <p:sp>
        <p:nvSpPr>
          <p:cNvPr id="6" name="灯片编号占位符 5"/>
          <p:cNvSpPr>
            <a:spLocks noGrp="1"/>
          </p:cNvSpPr>
          <p:nvPr>
            <p:ph type="sldNum" sz="quarter" idx="12"/>
          </p:nvPr>
        </p:nvSpPr>
        <p:spPr/>
        <p:txBody>
          <a:bodyPr/>
          <a:lstStyle/>
          <a:p>
            <a:r>
              <a:rPr lang="en-US" altLang="en-US" smtClean="0"/>
              <a:t>Slide </a:t>
            </a:r>
            <a:fld id="{7FFA85FD-E192-4C2D-9860-28C59D48001D}" type="slidenum">
              <a:rPr lang="en-US" altLang="en-US" smtClean="0"/>
              <a:pPr/>
              <a:t>3</a:t>
            </a:fld>
            <a:endParaRPr lang="en-US" altLang="en-US" dirty="0"/>
          </a:p>
        </p:txBody>
      </p:sp>
      <p:sp>
        <p:nvSpPr>
          <p:cNvPr id="7" name="标题 1"/>
          <p:cNvSpPr>
            <a:spLocks noGrp="1"/>
          </p:cNvSpPr>
          <p:nvPr>
            <p:ph type="title"/>
          </p:nvPr>
        </p:nvSpPr>
        <p:spPr>
          <a:xfrm>
            <a:off x="685800" y="628701"/>
            <a:ext cx="7772400" cy="1066800"/>
          </a:xfrm>
        </p:spPr>
        <p:txBody>
          <a:bodyPr/>
          <a:lstStyle/>
          <a:p>
            <a:r>
              <a:rPr lang="en-US" altLang="zh-CN" sz="2600" dirty="0" smtClean="0"/>
              <a:t>Reference</a:t>
            </a:r>
            <a:endParaRPr lang="zh-CN" altLang="en-US" sz="2600" dirty="0"/>
          </a:p>
        </p:txBody>
      </p:sp>
      <p:sp>
        <p:nvSpPr>
          <p:cNvPr id="8" name="内容占位符 2"/>
          <p:cNvSpPr>
            <a:spLocks noGrp="1"/>
          </p:cNvSpPr>
          <p:nvPr>
            <p:ph idx="1"/>
          </p:nvPr>
        </p:nvSpPr>
        <p:spPr>
          <a:xfrm>
            <a:off x="685800" y="1743512"/>
            <a:ext cx="7772400" cy="3888853"/>
          </a:xfrm>
        </p:spPr>
        <p:txBody>
          <a:bodyPr/>
          <a:lstStyle/>
          <a:p>
            <a:pPr marL="0" indent="0">
              <a:lnSpc>
                <a:spcPct val="140000"/>
              </a:lnSpc>
              <a:buNone/>
            </a:pPr>
            <a:r>
              <a:rPr lang="en-US" altLang="zh-CN" sz="1600" dirty="0" smtClean="0">
                <a:latin typeface="+mj-lt"/>
              </a:rPr>
              <a:t>[1] IEEE 802.15/22-061r0, “Sensing Continued”</a:t>
            </a:r>
          </a:p>
          <a:p>
            <a:pPr marL="0" indent="0">
              <a:lnSpc>
                <a:spcPct val="140000"/>
              </a:lnSpc>
              <a:buNone/>
            </a:pPr>
            <a:r>
              <a:rPr lang="en-US" altLang="zh-CN" sz="1600" dirty="0" smtClean="0">
                <a:latin typeface="+mj-lt"/>
              </a:rPr>
              <a:t>[2] IEEE 802.15/22-422r0, “UWB Sensing - Scheduling”</a:t>
            </a:r>
          </a:p>
          <a:p>
            <a:pPr marL="0" indent="0">
              <a:lnSpc>
                <a:spcPct val="140000"/>
              </a:lnSpc>
              <a:buNone/>
            </a:pPr>
            <a:r>
              <a:rPr lang="en-US" altLang="zh-CN" sz="1600" dirty="0" smtClean="0">
                <a:latin typeface="+mj-lt"/>
              </a:rPr>
              <a:t>[3] IEEE 802.15/23-178r0, “Frequency Stitching Considerations”</a:t>
            </a:r>
          </a:p>
          <a:p>
            <a:pPr marL="0" indent="0">
              <a:lnSpc>
                <a:spcPct val="140000"/>
              </a:lnSpc>
              <a:buNone/>
            </a:pPr>
            <a:r>
              <a:rPr lang="en-US" altLang="zh-CN" sz="1600" dirty="0" smtClean="0">
                <a:latin typeface="+mj-lt"/>
              </a:rPr>
              <a:t>[4] IEEE 802.15/23-284r0, “Latest Consensus on UWB Sensing PHY and MAC”</a:t>
            </a:r>
            <a:endParaRPr lang="en-US" altLang="zh-CN" sz="1800" dirty="0" smtClean="0">
              <a:latin typeface="+mj-lt"/>
            </a:endParaRPr>
          </a:p>
          <a:p>
            <a:pPr>
              <a:lnSpc>
                <a:spcPct val="140000"/>
              </a:lnSpc>
              <a:buFont typeface="Wingdings" panose="05000000000000000000" pitchFamily="2" charset="2"/>
              <a:buChar char="n"/>
            </a:pPr>
            <a:endParaRPr lang="en-US" altLang="zh-CN" sz="1800" dirty="0" smtClean="0">
              <a:latin typeface="+mj-lt"/>
            </a:endParaRPr>
          </a:p>
        </p:txBody>
      </p:sp>
    </p:spTree>
    <p:extLst>
      <p:ext uri="{BB962C8B-B14F-4D97-AF65-F5344CB8AC3E}">
        <p14:creationId xmlns:p14="http://schemas.microsoft.com/office/powerpoint/2010/main" val="4988676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smtClean="0"/>
              <a:t>July 2023</a:t>
            </a:r>
            <a:endParaRPr lang="en-US" altLang="en-US" dirty="0"/>
          </a:p>
        </p:txBody>
      </p:sp>
      <p:sp>
        <p:nvSpPr>
          <p:cNvPr id="5" name="页脚占位符 4"/>
          <p:cNvSpPr>
            <a:spLocks noGrp="1"/>
          </p:cNvSpPr>
          <p:nvPr>
            <p:ph type="ftr" sz="quarter" idx="11"/>
          </p:nvPr>
        </p:nvSpPr>
        <p:spPr/>
        <p:txBody>
          <a:bodyPr/>
          <a:lstStyle/>
          <a:p>
            <a:r>
              <a:rPr lang="en-US" altLang="en-US" dirty="0" smtClean="0"/>
              <a:t>Bin Qian, Huawei</a:t>
            </a:r>
            <a:endParaRPr lang="en-US" altLang="en-US" dirty="0"/>
          </a:p>
        </p:txBody>
      </p:sp>
      <p:sp>
        <p:nvSpPr>
          <p:cNvPr id="6" name="灯片编号占位符 5"/>
          <p:cNvSpPr>
            <a:spLocks noGrp="1"/>
          </p:cNvSpPr>
          <p:nvPr>
            <p:ph type="sldNum" sz="quarter" idx="12"/>
          </p:nvPr>
        </p:nvSpPr>
        <p:spPr/>
        <p:txBody>
          <a:bodyPr/>
          <a:lstStyle/>
          <a:p>
            <a:r>
              <a:rPr lang="en-US" altLang="en-US" smtClean="0"/>
              <a:t>Slide </a:t>
            </a:r>
            <a:fld id="{7FFA85FD-E192-4C2D-9860-28C59D48001D}" type="slidenum">
              <a:rPr lang="en-US" altLang="en-US" smtClean="0"/>
              <a:pPr/>
              <a:t>4</a:t>
            </a:fld>
            <a:endParaRPr lang="en-US" altLang="en-US" dirty="0"/>
          </a:p>
        </p:txBody>
      </p:sp>
      <p:sp>
        <p:nvSpPr>
          <p:cNvPr id="7" name="标题 1"/>
          <p:cNvSpPr>
            <a:spLocks noGrp="1"/>
          </p:cNvSpPr>
          <p:nvPr>
            <p:ph type="title"/>
          </p:nvPr>
        </p:nvSpPr>
        <p:spPr>
          <a:xfrm>
            <a:off x="685800" y="628701"/>
            <a:ext cx="7772400" cy="1066800"/>
          </a:xfrm>
        </p:spPr>
        <p:txBody>
          <a:bodyPr/>
          <a:lstStyle/>
          <a:p>
            <a:r>
              <a:rPr lang="en-US" altLang="zh-CN" sz="2600" dirty="0" smtClean="0"/>
              <a:t>Recap: Frequency Stitching</a:t>
            </a:r>
            <a:endParaRPr lang="zh-CN" altLang="en-US" sz="2600" dirty="0"/>
          </a:p>
        </p:txBody>
      </p:sp>
      <p:sp>
        <p:nvSpPr>
          <p:cNvPr id="8" name="内容占位符 2"/>
          <p:cNvSpPr>
            <a:spLocks noGrp="1"/>
          </p:cNvSpPr>
          <p:nvPr>
            <p:ph idx="1"/>
          </p:nvPr>
        </p:nvSpPr>
        <p:spPr>
          <a:xfrm>
            <a:off x="719336" y="1557207"/>
            <a:ext cx="7772400" cy="4320065"/>
          </a:xfrm>
        </p:spPr>
        <p:txBody>
          <a:bodyPr/>
          <a:lstStyle/>
          <a:p>
            <a:pPr algn="just">
              <a:lnSpc>
                <a:spcPct val="180000"/>
              </a:lnSpc>
              <a:buFont typeface="Wingdings" panose="05000000000000000000" pitchFamily="2" charset="2"/>
              <a:buChar char="n"/>
            </a:pPr>
            <a:r>
              <a:rPr lang="en-US" altLang="zh-CN" sz="1800" dirty="0" smtClean="0">
                <a:latin typeface="+mj-lt"/>
              </a:rPr>
              <a:t>The frequency stitching is discussed in [1-3] </a:t>
            </a:r>
            <a:r>
              <a:rPr lang="en-US" altLang="zh-CN" sz="1800" dirty="0">
                <a:latin typeface="+mj-lt"/>
              </a:rPr>
              <a:t>to improve the effective bandwidth of sensing by </a:t>
            </a:r>
            <a:r>
              <a:rPr lang="en-US" altLang="zh-CN" sz="1800" dirty="0" smtClean="0">
                <a:latin typeface="+mj-lt"/>
              </a:rPr>
              <a:t>aggregating multiple </a:t>
            </a:r>
            <a:r>
              <a:rPr lang="en-US" altLang="zh-CN" sz="1800" dirty="0">
                <a:latin typeface="+mj-lt"/>
              </a:rPr>
              <a:t>frequency segments together.</a:t>
            </a:r>
          </a:p>
          <a:p>
            <a:pPr algn="just">
              <a:lnSpc>
                <a:spcPct val="180000"/>
              </a:lnSpc>
              <a:buFont typeface="Wingdings" panose="05000000000000000000" pitchFamily="2" charset="2"/>
              <a:buChar char="n"/>
            </a:pPr>
            <a:r>
              <a:rPr lang="en-US" altLang="zh-CN" sz="1800" dirty="0" smtClean="0">
                <a:latin typeface="+mj-lt"/>
              </a:rPr>
              <a:t>Two factors are considered further in the frequency stitching</a:t>
            </a:r>
          </a:p>
          <a:p>
            <a:pPr lvl="1" algn="just">
              <a:lnSpc>
                <a:spcPct val="180000"/>
              </a:lnSpc>
              <a:buFont typeface="Wingdings" panose="05000000000000000000" pitchFamily="2" charset="2"/>
              <a:buChar char="Ø"/>
            </a:pPr>
            <a:r>
              <a:rPr lang="en-US" altLang="zh-CN" sz="1600" dirty="0" smtClean="0">
                <a:latin typeface="+mj-lt"/>
              </a:rPr>
              <a:t>Time scale. The time to obtain each measurement of frequency stitching should be less than the coherent time of the channel. Short total time span per measurement is good.</a:t>
            </a:r>
          </a:p>
          <a:p>
            <a:pPr lvl="1" algn="just">
              <a:lnSpc>
                <a:spcPct val="180000"/>
              </a:lnSpc>
              <a:buFont typeface="Wingdings" panose="05000000000000000000" pitchFamily="2" charset="2"/>
              <a:buChar char="Ø"/>
            </a:pPr>
            <a:r>
              <a:rPr lang="en-US" altLang="zh-CN" sz="1600" dirty="0" smtClean="0">
                <a:latin typeface="+mj-lt"/>
              </a:rPr>
              <a:t>Transmission power loss. Overlap between adjacent used channels may lead to mean EIRP accumulation when minimizing the total time span, which may result in transmission power loss. Small transmission power loss is good.</a:t>
            </a:r>
          </a:p>
          <a:p>
            <a:pPr>
              <a:lnSpc>
                <a:spcPct val="140000"/>
              </a:lnSpc>
              <a:buFont typeface="Wingdings" panose="05000000000000000000" pitchFamily="2" charset="2"/>
              <a:buChar char="n"/>
            </a:pPr>
            <a:endParaRPr lang="en-US" altLang="zh-CN" sz="1800" dirty="0" smtClean="0">
              <a:latin typeface="+mj-lt"/>
            </a:endParaRPr>
          </a:p>
          <a:p>
            <a:pPr>
              <a:lnSpc>
                <a:spcPct val="140000"/>
              </a:lnSpc>
              <a:buFont typeface="Wingdings" panose="05000000000000000000" pitchFamily="2" charset="2"/>
              <a:buChar char="n"/>
            </a:pPr>
            <a:endParaRPr lang="en-US" altLang="zh-CN" sz="1800" dirty="0" smtClean="0">
              <a:latin typeface="+mj-lt"/>
            </a:endParaRPr>
          </a:p>
        </p:txBody>
      </p:sp>
    </p:spTree>
    <p:extLst>
      <p:ext uri="{BB962C8B-B14F-4D97-AF65-F5344CB8AC3E}">
        <p14:creationId xmlns:p14="http://schemas.microsoft.com/office/powerpoint/2010/main" val="14236738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smtClean="0"/>
              <a:t>July 2023</a:t>
            </a:r>
            <a:endParaRPr lang="en-US" altLang="en-US" dirty="0"/>
          </a:p>
        </p:txBody>
      </p:sp>
      <p:sp>
        <p:nvSpPr>
          <p:cNvPr id="5" name="页脚占位符 4"/>
          <p:cNvSpPr>
            <a:spLocks noGrp="1"/>
          </p:cNvSpPr>
          <p:nvPr>
            <p:ph type="ftr" sz="quarter" idx="11"/>
          </p:nvPr>
        </p:nvSpPr>
        <p:spPr/>
        <p:txBody>
          <a:bodyPr/>
          <a:lstStyle/>
          <a:p>
            <a:r>
              <a:rPr lang="en-US" altLang="en-US" dirty="0" smtClean="0"/>
              <a:t>Bin Qian, Huawei</a:t>
            </a:r>
            <a:endParaRPr lang="en-US" altLang="en-US" dirty="0"/>
          </a:p>
        </p:txBody>
      </p:sp>
      <p:sp>
        <p:nvSpPr>
          <p:cNvPr id="6" name="灯片编号占位符 5"/>
          <p:cNvSpPr>
            <a:spLocks noGrp="1"/>
          </p:cNvSpPr>
          <p:nvPr>
            <p:ph type="sldNum" sz="quarter" idx="12"/>
          </p:nvPr>
        </p:nvSpPr>
        <p:spPr/>
        <p:txBody>
          <a:bodyPr/>
          <a:lstStyle/>
          <a:p>
            <a:r>
              <a:rPr lang="en-US" altLang="en-US" smtClean="0"/>
              <a:t>Slide </a:t>
            </a:r>
            <a:fld id="{7FFA85FD-E192-4C2D-9860-28C59D48001D}" type="slidenum">
              <a:rPr lang="en-US" altLang="en-US" smtClean="0"/>
              <a:pPr/>
              <a:t>5</a:t>
            </a:fld>
            <a:endParaRPr lang="en-US" altLang="en-US" dirty="0"/>
          </a:p>
        </p:txBody>
      </p:sp>
      <p:sp>
        <p:nvSpPr>
          <p:cNvPr id="7" name="标题 1"/>
          <p:cNvSpPr>
            <a:spLocks noGrp="1"/>
          </p:cNvSpPr>
          <p:nvPr>
            <p:ph type="title"/>
          </p:nvPr>
        </p:nvSpPr>
        <p:spPr>
          <a:xfrm>
            <a:off x="685800" y="628701"/>
            <a:ext cx="7772400" cy="1066800"/>
          </a:xfrm>
        </p:spPr>
        <p:txBody>
          <a:bodyPr/>
          <a:lstStyle/>
          <a:p>
            <a:r>
              <a:rPr lang="en-US" altLang="zh-CN" sz="2600" dirty="0" smtClean="0"/>
              <a:t>Recap: Channel Order in Frequency Stitching</a:t>
            </a:r>
            <a:endParaRPr lang="zh-CN" altLang="en-US" sz="2600" dirty="0"/>
          </a:p>
        </p:txBody>
      </p:sp>
      <p:sp>
        <p:nvSpPr>
          <p:cNvPr id="8" name="内容占位符 2"/>
          <p:cNvSpPr>
            <a:spLocks noGrp="1"/>
          </p:cNvSpPr>
          <p:nvPr>
            <p:ph idx="1"/>
          </p:nvPr>
        </p:nvSpPr>
        <p:spPr>
          <a:xfrm>
            <a:off x="719336" y="1484784"/>
            <a:ext cx="7772400" cy="4824121"/>
          </a:xfrm>
        </p:spPr>
        <p:txBody>
          <a:bodyPr/>
          <a:lstStyle/>
          <a:p>
            <a:pPr algn="just">
              <a:lnSpc>
                <a:spcPct val="140000"/>
              </a:lnSpc>
              <a:buFont typeface="Wingdings" panose="05000000000000000000" pitchFamily="2" charset="2"/>
              <a:buChar char="n"/>
            </a:pPr>
            <a:r>
              <a:rPr lang="en-US" altLang="zh-CN" sz="1800" dirty="0" smtClean="0">
                <a:latin typeface="+mj-lt"/>
              </a:rPr>
              <a:t>Two types of channel order in frequency stitching</a:t>
            </a:r>
          </a:p>
          <a:p>
            <a:pPr lvl="1" algn="just">
              <a:lnSpc>
                <a:spcPct val="140000"/>
              </a:lnSpc>
              <a:buFont typeface="Wingdings" panose="05000000000000000000" pitchFamily="2" charset="2"/>
              <a:buChar char="Ø"/>
            </a:pPr>
            <a:r>
              <a:rPr lang="en-US" altLang="zh-CN" sz="1600" dirty="0" smtClean="0">
                <a:latin typeface="+mj-lt"/>
              </a:rPr>
              <a:t>In-sequence channel order: shorter total time span, possible transmission power loss</a:t>
            </a:r>
          </a:p>
          <a:p>
            <a:pPr lvl="1" algn="just">
              <a:lnSpc>
                <a:spcPct val="140000"/>
              </a:lnSpc>
              <a:buFont typeface="Wingdings" panose="05000000000000000000" pitchFamily="2" charset="2"/>
              <a:buChar char="Ø"/>
            </a:pPr>
            <a:r>
              <a:rPr lang="en-US" altLang="zh-CN" sz="1600" dirty="0" smtClean="0">
                <a:latin typeface="+mj-lt"/>
              </a:rPr>
              <a:t>Out-of-sequence channel order [3]: longer total time span, no transmission power loss</a:t>
            </a:r>
          </a:p>
          <a:p>
            <a:pPr>
              <a:lnSpc>
                <a:spcPct val="140000"/>
              </a:lnSpc>
              <a:buFont typeface="Wingdings" panose="05000000000000000000" pitchFamily="2" charset="2"/>
              <a:buChar char="n"/>
            </a:pPr>
            <a:endParaRPr lang="en-US" altLang="zh-CN" sz="1800" dirty="0" smtClean="0">
              <a:latin typeface="+mj-lt"/>
            </a:endParaRPr>
          </a:p>
          <a:p>
            <a:pPr>
              <a:lnSpc>
                <a:spcPct val="140000"/>
              </a:lnSpc>
              <a:buFont typeface="Wingdings" panose="05000000000000000000" pitchFamily="2" charset="2"/>
              <a:buChar char="n"/>
            </a:pPr>
            <a:endParaRPr lang="en-US" altLang="zh-CN" sz="1800" dirty="0" smtClean="0">
              <a:latin typeface="+mj-lt"/>
            </a:endParaRPr>
          </a:p>
        </p:txBody>
      </p:sp>
      <p:pic>
        <p:nvPicPr>
          <p:cNvPr id="9" name="图片 8"/>
          <p:cNvPicPr>
            <a:picLocks noChangeAspect="1"/>
          </p:cNvPicPr>
          <p:nvPr/>
        </p:nvPicPr>
        <p:blipFill>
          <a:blip r:embed="rId2"/>
          <a:stretch>
            <a:fillRect/>
          </a:stretch>
        </p:blipFill>
        <p:spPr>
          <a:xfrm>
            <a:off x="107504" y="3386576"/>
            <a:ext cx="4284219" cy="2664296"/>
          </a:xfrm>
          <a:prstGeom prst="rect">
            <a:avLst/>
          </a:prstGeom>
        </p:spPr>
      </p:pic>
      <p:sp>
        <p:nvSpPr>
          <p:cNvPr id="3" name="文本框 2"/>
          <p:cNvSpPr txBox="1"/>
          <p:nvPr/>
        </p:nvSpPr>
        <p:spPr>
          <a:xfrm>
            <a:off x="1133489" y="6104329"/>
            <a:ext cx="2232248" cy="276999"/>
          </a:xfrm>
          <a:prstGeom prst="rect">
            <a:avLst/>
          </a:prstGeom>
          <a:noFill/>
        </p:spPr>
        <p:txBody>
          <a:bodyPr wrap="square" rtlCol="0">
            <a:spAutoFit/>
          </a:bodyPr>
          <a:lstStyle/>
          <a:p>
            <a:r>
              <a:rPr lang="en-US" altLang="zh-CN" dirty="0" smtClean="0"/>
              <a:t>In-sequence channel order</a:t>
            </a:r>
            <a:endParaRPr lang="zh-CN" altLang="en-US" dirty="0"/>
          </a:p>
        </p:txBody>
      </p:sp>
      <p:sp>
        <p:nvSpPr>
          <p:cNvPr id="10" name="文本框 9"/>
          <p:cNvSpPr txBox="1"/>
          <p:nvPr/>
        </p:nvSpPr>
        <p:spPr>
          <a:xfrm>
            <a:off x="5760326" y="6032321"/>
            <a:ext cx="2232248" cy="276999"/>
          </a:xfrm>
          <a:prstGeom prst="rect">
            <a:avLst/>
          </a:prstGeom>
          <a:noFill/>
        </p:spPr>
        <p:txBody>
          <a:bodyPr wrap="square" rtlCol="0">
            <a:spAutoFit/>
          </a:bodyPr>
          <a:lstStyle/>
          <a:p>
            <a:r>
              <a:rPr lang="en-US" altLang="zh-CN" dirty="0" smtClean="0"/>
              <a:t>Out-of-sequence channel order</a:t>
            </a:r>
            <a:endParaRPr lang="zh-CN" altLang="en-US" dirty="0"/>
          </a:p>
        </p:txBody>
      </p:sp>
      <p:pic>
        <p:nvPicPr>
          <p:cNvPr id="11" name="图片 10"/>
          <p:cNvPicPr>
            <a:picLocks noChangeAspect="1"/>
          </p:cNvPicPr>
          <p:nvPr/>
        </p:nvPicPr>
        <p:blipFill>
          <a:blip r:embed="rId3"/>
          <a:stretch>
            <a:fillRect/>
          </a:stretch>
        </p:blipFill>
        <p:spPr>
          <a:xfrm>
            <a:off x="4434482" y="3356992"/>
            <a:ext cx="4530403" cy="2700508"/>
          </a:xfrm>
          <a:prstGeom prst="rect">
            <a:avLst/>
          </a:prstGeom>
        </p:spPr>
      </p:pic>
    </p:spTree>
    <p:extLst>
      <p:ext uri="{BB962C8B-B14F-4D97-AF65-F5344CB8AC3E}">
        <p14:creationId xmlns:p14="http://schemas.microsoft.com/office/powerpoint/2010/main" val="10874307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smtClean="0"/>
              <a:t>July 2023</a:t>
            </a:r>
            <a:endParaRPr lang="en-US" altLang="en-US" dirty="0"/>
          </a:p>
        </p:txBody>
      </p:sp>
      <p:sp>
        <p:nvSpPr>
          <p:cNvPr id="5" name="页脚占位符 4"/>
          <p:cNvSpPr>
            <a:spLocks noGrp="1"/>
          </p:cNvSpPr>
          <p:nvPr>
            <p:ph type="ftr" sz="quarter" idx="11"/>
          </p:nvPr>
        </p:nvSpPr>
        <p:spPr/>
        <p:txBody>
          <a:bodyPr/>
          <a:lstStyle/>
          <a:p>
            <a:r>
              <a:rPr lang="en-US" altLang="en-US" dirty="0" smtClean="0"/>
              <a:t>Bin Qian, Huawei</a:t>
            </a:r>
            <a:endParaRPr lang="en-US" altLang="en-US" dirty="0"/>
          </a:p>
        </p:txBody>
      </p:sp>
      <p:sp>
        <p:nvSpPr>
          <p:cNvPr id="6" name="灯片编号占位符 5"/>
          <p:cNvSpPr>
            <a:spLocks noGrp="1"/>
          </p:cNvSpPr>
          <p:nvPr>
            <p:ph type="sldNum" sz="quarter" idx="12"/>
          </p:nvPr>
        </p:nvSpPr>
        <p:spPr/>
        <p:txBody>
          <a:bodyPr/>
          <a:lstStyle/>
          <a:p>
            <a:r>
              <a:rPr lang="en-US" altLang="en-US" smtClean="0"/>
              <a:t>Slide </a:t>
            </a:r>
            <a:fld id="{7FFA85FD-E192-4C2D-9860-28C59D48001D}" type="slidenum">
              <a:rPr lang="en-US" altLang="en-US" smtClean="0"/>
              <a:pPr/>
              <a:t>6</a:t>
            </a:fld>
            <a:endParaRPr lang="en-US" altLang="en-US" dirty="0"/>
          </a:p>
        </p:txBody>
      </p:sp>
      <p:sp>
        <p:nvSpPr>
          <p:cNvPr id="7" name="标题 1"/>
          <p:cNvSpPr>
            <a:spLocks noGrp="1"/>
          </p:cNvSpPr>
          <p:nvPr>
            <p:ph type="title"/>
          </p:nvPr>
        </p:nvSpPr>
        <p:spPr>
          <a:xfrm>
            <a:off x="685800" y="628701"/>
            <a:ext cx="7772400" cy="1066800"/>
          </a:xfrm>
        </p:spPr>
        <p:txBody>
          <a:bodyPr/>
          <a:lstStyle/>
          <a:p>
            <a:r>
              <a:rPr lang="en-US" altLang="zh-CN" sz="2600" dirty="0" smtClean="0"/>
              <a:t>PSD Accumulation</a:t>
            </a:r>
            <a:endParaRPr lang="zh-CN" altLang="en-US" sz="2600" dirty="0"/>
          </a:p>
        </p:txBody>
      </p:sp>
      <p:sp>
        <p:nvSpPr>
          <p:cNvPr id="8" name="内容占位符 2"/>
          <p:cNvSpPr>
            <a:spLocks noGrp="1"/>
          </p:cNvSpPr>
          <p:nvPr>
            <p:ph idx="1"/>
          </p:nvPr>
        </p:nvSpPr>
        <p:spPr>
          <a:xfrm>
            <a:off x="719336" y="1484784"/>
            <a:ext cx="7772400" cy="2016898"/>
          </a:xfrm>
        </p:spPr>
        <p:txBody>
          <a:bodyPr/>
          <a:lstStyle/>
          <a:p>
            <a:pPr algn="just">
              <a:lnSpc>
                <a:spcPct val="160000"/>
              </a:lnSpc>
              <a:buFont typeface="Wingdings" panose="05000000000000000000" pitchFamily="2" charset="2"/>
              <a:buChar char="n"/>
            </a:pPr>
            <a:r>
              <a:rPr lang="en-US" altLang="zh-CN" sz="1800" dirty="0" smtClean="0">
                <a:latin typeface="+mj-lt"/>
              </a:rPr>
              <a:t>The channel overlapping in frequency stitching could be 124.8 MHz (25% overlap), 249.6 MHz (50% overlap), and 374.4 MHz (75% overlap).</a:t>
            </a:r>
          </a:p>
          <a:p>
            <a:pPr algn="just">
              <a:lnSpc>
                <a:spcPct val="160000"/>
              </a:lnSpc>
              <a:buFont typeface="Wingdings" panose="05000000000000000000" pitchFamily="2" charset="2"/>
              <a:buChar char="n"/>
            </a:pPr>
            <a:r>
              <a:rPr lang="en-US" altLang="zh-CN" sz="1800" dirty="0" smtClean="0">
                <a:latin typeface="+mj-lt"/>
              </a:rPr>
              <a:t>Different overlaps leads to different PSD accumulation result</a:t>
            </a:r>
          </a:p>
          <a:p>
            <a:pPr lvl="1" algn="just">
              <a:lnSpc>
                <a:spcPct val="160000"/>
              </a:lnSpc>
              <a:buFont typeface="Wingdings" panose="05000000000000000000" pitchFamily="2" charset="2"/>
              <a:buChar char="Ø"/>
            </a:pPr>
            <a:r>
              <a:rPr lang="en-US" altLang="zh-CN" sz="1400" dirty="0" smtClean="0">
                <a:latin typeface="+mj-lt"/>
              </a:rPr>
              <a:t>Sensing pulse shape: the time-bounded Kaiser with 3 chips [4]</a:t>
            </a:r>
          </a:p>
        </p:txBody>
      </p:sp>
      <p:pic>
        <p:nvPicPr>
          <p:cNvPr id="3" name="图片 2"/>
          <p:cNvPicPr>
            <a:picLocks noChangeAspect="1"/>
          </p:cNvPicPr>
          <p:nvPr/>
        </p:nvPicPr>
        <p:blipFill>
          <a:blip r:embed="rId2"/>
          <a:stretch>
            <a:fillRect/>
          </a:stretch>
        </p:blipFill>
        <p:spPr>
          <a:xfrm>
            <a:off x="59897" y="3508471"/>
            <a:ext cx="2852005" cy="2297769"/>
          </a:xfrm>
          <a:prstGeom prst="rect">
            <a:avLst/>
          </a:prstGeom>
        </p:spPr>
      </p:pic>
      <p:pic>
        <p:nvPicPr>
          <p:cNvPr id="9" name="图片 8"/>
          <p:cNvPicPr>
            <a:picLocks noChangeAspect="1"/>
          </p:cNvPicPr>
          <p:nvPr/>
        </p:nvPicPr>
        <p:blipFill>
          <a:blip r:embed="rId3"/>
          <a:stretch>
            <a:fillRect/>
          </a:stretch>
        </p:blipFill>
        <p:spPr>
          <a:xfrm>
            <a:off x="2987720" y="3510810"/>
            <a:ext cx="2880424" cy="2318390"/>
          </a:xfrm>
          <a:prstGeom prst="rect">
            <a:avLst/>
          </a:prstGeom>
        </p:spPr>
      </p:pic>
      <p:pic>
        <p:nvPicPr>
          <p:cNvPr id="10" name="图片 9"/>
          <p:cNvPicPr>
            <a:picLocks noChangeAspect="1"/>
          </p:cNvPicPr>
          <p:nvPr/>
        </p:nvPicPr>
        <p:blipFill>
          <a:blip r:embed="rId4"/>
          <a:stretch>
            <a:fillRect/>
          </a:stretch>
        </p:blipFill>
        <p:spPr>
          <a:xfrm>
            <a:off x="6012160" y="3508471"/>
            <a:ext cx="2933274" cy="2375120"/>
          </a:xfrm>
          <a:prstGeom prst="rect">
            <a:avLst/>
          </a:prstGeom>
        </p:spPr>
      </p:pic>
      <p:sp>
        <p:nvSpPr>
          <p:cNvPr id="11" name="文本框 10"/>
          <p:cNvSpPr txBox="1"/>
          <p:nvPr/>
        </p:nvSpPr>
        <p:spPr>
          <a:xfrm>
            <a:off x="1115616" y="5949280"/>
            <a:ext cx="1314400" cy="276999"/>
          </a:xfrm>
          <a:prstGeom prst="rect">
            <a:avLst/>
          </a:prstGeom>
          <a:noFill/>
        </p:spPr>
        <p:txBody>
          <a:bodyPr wrap="square" rtlCol="0">
            <a:spAutoFit/>
          </a:bodyPr>
          <a:lstStyle/>
          <a:p>
            <a:r>
              <a:rPr lang="en-US" altLang="zh-CN" dirty="0" smtClean="0"/>
              <a:t>25% overlap</a:t>
            </a:r>
            <a:endParaRPr lang="zh-CN" altLang="en-US" dirty="0"/>
          </a:p>
        </p:txBody>
      </p:sp>
      <p:sp>
        <p:nvSpPr>
          <p:cNvPr id="14" name="文本框 13"/>
          <p:cNvSpPr txBox="1"/>
          <p:nvPr/>
        </p:nvSpPr>
        <p:spPr>
          <a:xfrm>
            <a:off x="4067944" y="5949279"/>
            <a:ext cx="1314400" cy="276999"/>
          </a:xfrm>
          <a:prstGeom prst="rect">
            <a:avLst/>
          </a:prstGeom>
          <a:noFill/>
        </p:spPr>
        <p:txBody>
          <a:bodyPr wrap="square" rtlCol="0">
            <a:spAutoFit/>
          </a:bodyPr>
          <a:lstStyle/>
          <a:p>
            <a:r>
              <a:rPr lang="en-US" altLang="zh-CN" dirty="0" smtClean="0"/>
              <a:t>50% overlap</a:t>
            </a:r>
            <a:endParaRPr lang="zh-CN" altLang="en-US" dirty="0"/>
          </a:p>
        </p:txBody>
      </p:sp>
      <p:sp>
        <p:nvSpPr>
          <p:cNvPr id="15" name="文本框 14"/>
          <p:cNvSpPr txBox="1"/>
          <p:nvPr/>
        </p:nvSpPr>
        <p:spPr>
          <a:xfrm>
            <a:off x="7029427" y="5949279"/>
            <a:ext cx="1314400" cy="276999"/>
          </a:xfrm>
          <a:prstGeom prst="rect">
            <a:avLst/>
          </a:prstGeom>
          <a:noFill/>
        </p:spPr>
        <p:txBody>
          <a:bodyPr wrap="square" rtlCol="0">
            <a:spAutoFit/>
          </a:bodyPr>
          <a:lstStyle/>
          <a:p>
            <a:r>
              <a:rPr lang="en-US" altLang="zh-CN" dirty="0" smtClean="0"/>
              <a:t>75% overlap</a:t>
            </a:r>
            <a:endParaRPr lang="zh-CN" altLang="en-US" dirty="0"/>
          </a:p>
        </p:txBody>
      </p:sp>
    </p:spTree>
    <p:extLst>
      <p:ext uri="{BB962C8B-B14F-4D97-AF65-F5344CB8AC3E}">
        <p14:creationId xmlns:p14="http://schemas.microsoft.com/office/powerpoint/2010/main" val="4087667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smtClean="0"/>
              <a:t>July 2023</a:t>
            </a:r>
            <a:endParaRPr lang="en-US" altLang="en-US" dirty="0"/>
          </a:p>
        </p:txBody>
      </p:sp>
      <p:sp>
        <p:nvSpPr>
          <p:cNvPr id="5" name="页脚占位符 4"/>
          <p:cNvSpPr>
            <a:spLocks noGrp="1"/>
          </p:cNvSpPr>
          <p:nvPr>
            <p:ph type="ftr" sz="quarter" idx="11"/>
          </p:nvPr>
        </p:nvSpPr>
        <p:spPr/>
        <p:txBody>
          <a:bodyPr/>
          <a:lstStyle/>
          <a:p>
            <a:r>
              <a:rPr lang="en-US" altLang="en-US" dirty="0" smtClean="0"/>
              <a:t>Bin Qian, Huawei</a:t>
            </a:r>
            <a:endParaRPr lang="en-US" altLang="en-US" dirty="0"/>
          </a:p>
        </p:txBody>
      </p:sp>
      <p:sp>
        <p:nvSpPr>
          <p:cNvPr id="6" name="灯片编号占位符 5"/>
          <p:cNvSpPr>
            <a:spLocks noGrp="1"/>
          </p:cNvSpPr>
          <p:nvPr>
            <p:ph type="sldNum" sz="quarter" idx="12"/>
          </p:nvPr>
        </p:nvSpPr>
        <p:spPr/>
        <p:txBody>
          <a:bodyPr/>
          <a:lstStyle/>
          <a:p>
            <a:r>
              <a:rPr lang="en-US" altLang="en-US" smtClean="0"/>
              <a:t>Slide </a:t>
            </a:r>
            <a:fld id="{7FFA85FD-E192-4C2D-9860-28C59D48001D}" type="slidenum">
              <a:rPr lang="en-US" altLang="en-US" smtClean="0"/>
              <a:pPr/>
              <a:t>7</a:t>
            </a:fld>
            <a:endParaRPr lang="en-US" altLang="en-US" dirty="0"/>
          </a:p>
        </p:txBody>
      </p:sp>
      <p:sp>
        <p:nvSpPr>
          <p:cNvPr id="7" name="标题 1"/>
          <p:cNvSpPr>
            <a:spLocks noGrp="1"/>
          </p:cNvSpPr>
          <p:nvPr>
            <p:ph type="title"/>
          </p:nvPr>
        </p:nvSpPr>
        <p:spPr>
          <a:xfrm>
            <a:off x="685800" y="628701"/>
            <a:ext cx="7772400" cy="1066800"/>
          </a:xfrm>
        </p:spPr>
        <p:txBody>
          <a:bodyPr/>
          <a:lstStyle/>
          <a:p>
            <a:r>
              <a:rPr lang="en-US" altLang="zh-CN" sz="2600" dirty="0" smtClean="0"/>
              <a:t>PSD Accumulation (Cont.)</a:t>
            </a:r>
            <a:endParaRPr lang="zh-CN" altLang="en-US" sz="2600" dirty="0"/>
          </a:p>
        </p:txBody>
      </p:sp>
      <p:sp>
        <p:nvSpPr>
          <p:cNvPr id="8" name="内容占位符 2"/>
          <p:cNvSpPr>
            <a:spLocks noGrp="1"/>
          </p:cNvSpPr>
          <p:nvPr>
            <p:ph idx="1"/>
          </p:nvPr>
        </p:nvSpPr>
        <p:spPr>
          <a:xfrm>
            <a:off x="719336" y="1484784"/>
            <a:ext cx="7772400" cy="4248472"/>
          </a:xfrm>
        </p:spPr>
        <p:txBody>
          <a:bodyPr/>
          <a:lstStyle/>
          <a:p>
            <a:pPr algn="just">
              <a:lnSpc>
                <a:spcPct val="180000"/>
              </a:lnSpc>
              <a:buFont typeface="Wingdings" panose="05000000000000000000" pitchFamily="2" charset="2"/>
              <a:buChar char="n"/>
            </a:pPr>
            <a:r>
              <a:rPr lang="en-US" altLang="zh-CN" sz="1800" dirty="0" smtClean="0">
                <a:latin typeface="+mj-lt"/>
              </a:rPr>
              <a:t>For 25% overlap, the PSD accumulation will not exceed 0 </a:t>
            </a:r>
            <a:r>
              <a:rPr lang="en-US" altLang="zh-CN" sz="1800" dirty="0" err="1" smtClean="0">
                <a:latin typeface="+mj-lt"/>
              </a:rPr>
              <a:t>dBr</a:t>
            </a:r>
            <a:r>
              <a:rPr lang="en-US" altLang="zh-CN" sz="1800" dirty="0" smtClean="0">
                <a:latin typeface="+mj-lt"/>
              </a:rPr>
              <a:t>. In-sequence channel order will achieve short total time span and no transmission power loss simultaneously</a:t>
            </a:r>
          </a:p>
          <a:p>
            <a:pPr algn="just">
              <a:lnSpc>
                <a:spcPct val="180000"/>
              </a:lnSpc>
              <a:buFont typeface="Wingdings" panose="05000000000000000000" pitchFamily="2" charset="2"/>
              <a:buChar char="n"/>
            </a:pPr>
            <a:r>
              <a:rPr lang="en-US" altLang="zh-CN" sz="1800" dirty="0" smtClean="0">
                <a:latin typeface="+mj-lt"/>
              </a:rPr>
              <a:t>For 50% overlap, the maximum value of PSD accumulation is about 1 </a:t>
            </a:r>
            <a:r>
              <a:rPr lang="en-US" altLang="zh-CN" sz="1800" dirty="0" err="1" smtClean="0">
                <a:latin typeface="+mj-lt"/>
              </a:rPr>
              <a:t>dBr</a:t>
            </a:r>
            <a:r>
              <a:rPr lang="en-US" altLang="zh-CN" sz="1800" dirty="0" smtClean="0">
                <a:latin typeface="+mj-lt"/>
              </a:rPr>
              <a:t>. In this case, in-sequence channel order may have 20% transmission power loss</a:t>
            </a:r>
          </a:p>
          <a:p>
            <a:pPr algn="just">
              <a:lnSpc>
                <a:spcPct val="180000"/>
              </a:lnSpc>
              <a:buFont typeface="Wingdings" panose="05000000000000000000" pitchFamily="2" charset="2"/>
              <a:buChar char="n"/>
            </a:pPr>
            <a:r>
              <a:rPr lang="en-US" altLang="zh-CN" sz="1800" dirty="0" smtClean="0">
                <a:latin typeface="+mj-lt"/>
              </a:rPr>
              <a:t>For 75% overlap, the maximum value of PSD accumulation is about 3 </a:t>
            </a:r>
            <a:r>
              <a:rPr lang="en-US" altLang="zh-CN" sz="1800" dirty="0" err="1" smtClean="0">
                <a:latin typeface="+mj-lt"/>
              </a:rPr>
              <a:t>dBr</a:t>
            </a:r>
            <a:r>
              <a:rPr lang="en-US" altLang="zh-CN" sz="1800" dirty="0" smtClean="0">
                <a:latin typeface="+mj-lt"/>
              </a:rPr>
              <a:t>. In this case, in-sequence channel order may have 50% transmission power loss</a:t>
            </a:r>
          </a:p>
          <a:p>
            <a:pPr algn="just">
              <a:lnSpc>
                <a:spcPct val="160000"/>
              </a:lnSpc>
              <a:buFont typeface="Wingdings" panose="05000000000000000000" pitchFamily="2" charset="2"/>
              <a:buChar char="n"/>
            </a:pPr>
            <a:endParaRPr lang="en-US" altLang="zh-CN" sz="1800" dirty="0" smtClean="0">
              <a:latin typeface="+mj-lt"/>
            </a:endParaRPr>
          </a:p>
        </p:txBody>
      </p:sp>
    </p:spTree>
    <p:extLst>
      <p:ext uri="{BB962C8B-B14F-4D97-AF65-F5344CB8AC3E}">
        <p14:creationId xmlns:p14="http://schemas.microsoft.com/office/powerpoint/2010/main" val="1544081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smtClean="0"/>
              <a:t>July 2023</a:t>
            </a:r>
            <a:endParaRPr lang="en-US" altLang="en-US" dirty="0"/>
          </a:p>
        </p:txBody>
      </p:sp>
      <p:sp>
        <p:nvSpPr>
          <p:cNvPr id="5" name="页脚占位符 4"/>
          <p:cNvSpPr>
            <a:spLocks noGrp="1"/>
          </p:cNvSpPr>
          <p:nvPr>
            <p:ph type="ftr" sz="quarter" idx="11"/>
          </p:nvPr>
        </p:nvSpPr>
        <p:spPr/>
        <p:txBody>
          <a:bodyPr/>
          <a:lstStyle/>
          <a:p>
            <a:r>
              <a:rPr lang="en-US" altLang="en-US" dirty="0" smtClean="0"/>
              <a:t>Bin Qian, Huawei</a:t>
            </a:r>
            <a:endParaRPr lang="en-US" altLang="en-US" dirty="0"/>
          </a:p>
        </p:txBody>
      </p:sp>
      <p:sp>
        <p:nvSpPr>
          <p:cNvPr id="6" name="灯片编号占位符 5"/>
          <p:cNvSpPr>
            <a:spLocks noGrp="1"/>
          </p:cNvSpPr>
          <p:nvPr>
            <p:ph type="sldNum" sz="quarter" idx="12"/>
          </p:nvPr>
        </p:nvSpPr>
        <p:spPr/>
        <p:txBody>
          <a:bodyPr/>
          <a:lstStyle/>
          <a:p>
            <a:r>
              <a:rPr lang="en-US" altLang="en-US" smtClean="0"/>
              <a:t>Slide </a:t>
            </a:r>
            <a:fld id="{7FFA85FD-E192-4C2D-9860-28C59D48001D}" type="slidenum">
              <a:rPr lang="en-US" altLang="en-US" smtClean="0"/>
              <a:pPr/>
              <a:t>8</a:t>
            </a:fld>
            <a:endParaRPr lang="en-US" altLang="en-US" dirty="0"/>
          </a:p>
        </p:txBody>
      </p:sp>
      <p:sp>
        <p:nvSpPr>
          <p:cNvPr id="7" name="标题 1"/>
          <p:cNvSpPr>
            <a:spLocks noGrp="1"/>
          </p:cNvSpPr>
          <p:nvPr>
            <p:ph type="title"/>
          </p:nvPr>
        </p:nvSpPr>
        <p:spPr>
          <a:xfrm>
            <a:off x="685800" y="628701"/>
            <a:ext cx="7772400" cy="1066800"/>
          </a:xfrm>
        </p:spPr>
        <p:txBody>
          <a:bodyPr/>
          <a:lstStyle/>
          <a:p>
            <a:r>
              <a:rPr lang="en-US" altLang="zh-CN" sz="2600" dirty="0" smtClean="0"/>
              <a:t>Possible Solution</a:t>
            </a:r>
            <a:endParaRPr lang="zh-CN" altLang="en-US" sz="2600" dirty="0"/>
          </a:p>
        </p:txBody>
      </p:sp>
      <p:sp>
        <p:nvSpPr>
          <p:cNvPr id="8" name="内容占位符 2"/>
          <p:cNvSpPr>
            <a:spLocks noGrp="1"/>
          </p:cNvSpPr>
          <p:nvPr>
            <p:ph idx="1"/>
          </p:nvPr>
        </p:nvSpPr>
        <p:spPr>
          <a:xfrm>
            <a:off x="719336" y="1484783"/>
            <a:ext cx="7772400" cy="4990629"/>
          </a:xfrm>
        </p:spPr>
        <p:txBody>
          <a:bodyPr/>
          <a:lstStyle/>
          <a:p>
            <a:pPr algn="just">
              <a:lnSpc>
                <a:spcPct val="140000"/>
              </a:lnSpc>
              <a:buFont typeface="Wingdings" panose="05000000000000000000" pitchFamily="2" charset="2"/>
              <a:buChar char="n"/>
            </a:pPr>
            <a:r>
              <a:rPr lang="en-US" altLang="zh-CN" sz="1800" dirty="0" smtClean="0">
                <a:latin typeface="+mj-lt"/>
              </a:rPr>
              <a:t>In [3], there is an one-to-one mapping between the overlap factor (OF) and overlap rate as follow</a:t>
            </a:r>
          </a:p>
          <a:p>
            <a:pPr lvl="1" algn="just">
              <a:lnSpc>
                <a:spcPct val="140000"/>
              </a:lnSpc>
              <a:buFont typeface="Wingdings" panose="05000000000000000000" pitchFamily="2" charset="2"/>
              <a:buChar char="Ø"/>
            </a:pPr>
            <a:r>
              <a:rPr lang="en-US" altLang="zh-CN" sz="1400" dirty="0" smtClean="0">
                <a:latin typeface="+mj-lt"/>
              </a:rPr>
              <a:t>(No overlap, 0), (25% overlap, 1), (50% overlap, 2), (75% overlap, 3)</a:t>
            </a:r>
          </a:p>
          <a:p>
            <a:pPr algn="just">
              <a:lnSpc>
                <a:spcPct val="140000"/>
              </a:lnSpc>
              <a:buFont typeface="Wingdings" panose="05000000000000000000" pitchFamily="2" charset="2"/>
              <a:buChar char="n"/>
            </a:pPr>
            <a:r>
              <a:rPr lang="en-US" altLang="zh-CN" sz="1800" dirty="0" smtClean="0">
                <a:latin typeface="+mj-lt"/>
              </a:rPr>
              <a:t>The out-of-sequence channel order could be computed according to</a:t>
            </a:r>
          </a:p>
          <a:p>
            <a:pPr marL="0" indent="0">
              <a:lnSpc>
                <a:spcPct val="140000"/>
              </a:lnSpc>
              <a:buNone/>
            </a:pPr>
            <a:r>
              <a:rPr lang="en-US" altLang="zh-CN" sz="1800" dirty="0" smtClean="0">
                <a:latin typeface="+mj-lt"/>
              </a:rPr>
              <a:t>CH</a:t>
            </a:r>
            <a:r>
              <a:rPr lang="en-US" altLang="zh-CN" sz="1800" dirty="0">
                <a:latin typeface="+mj-lt"/>
              </a:rPr>
              <a:t>((p*(OF+1) MOD (N)) + (p*(OF+1) DIV (N))),</a:t>
            </a:r>
            <a:br>
              <a:rPr lang="en-US" altLang="zh-CN" sz="1800" dirty="0">
                <a:latin typeface="+mj-lt"/>
              </a:rPr>
            </a:br>
            <a:r>
              <a:rPr lang="en-US" altLang="zh-CN" sz="1800" dirty="0">
                <a:latin typeface="+mj-lt"/>
              </a:rPr>
              <a:t>where p = 0 ... (N-1) and DIV denotes integer </a:t>
            </a:r>
            <a:r>
              <a:rPr lang="en-US" altLang="zh-CN" sz="1800" dirty="0" smtClean="0">
                <a:latin typeface="+mj-lt"/>
              </a:rPr>
              <a:t>division</a:t>
            </a:r>
          </a:p>
          <a:p>
            <a:pPr algn="just">
              <a:lnSpc>
                <a:spcPct val="140000"/>
              </a:lnSpc>
              <a:buFont typeface="Wingdings" panose="05000000000000000000" pitchFamily="2" charset="2"/>
              <a:buChar char="n"/>
            </a:pPr>
            <a:r>
              <a:rPr lang="en-US" altLang="zh-CN" sz="1800" dirty="0" smtClean="0">
                <a:latin typeface="+mj-lt"/>
              </a:rPr>
              <a:t>When the out-of-sequence channel order is used, </a:t>
            </a:r>
            <a:r>
              <a:rPr lang="en-US" altLang="zh-CN" sz="1800" dirty="0">
                <a:latin typeface="+mj-lt"/>
              </a:rPr>
              <a:t>we propose to change the value of overlap factor as follows</a:t>
            </a:r>
          </a:p>
          <a:p>
            <a:pPr marL="0" indent="0" algn="just">
              <a:lnSpc>
                <a:spcPct val="180000"/>
              </a:lnSpc>
              <a:buNone/>
            </a:pPr>
            <a:endParaRPr lang="en-US" altLang="zh-CN" sz="1800" dirty="0" smtClean="0">
              <a:latin typeface="+mj-lt"/>
            </a:endParaRPr>
          </a:p>
          <a:p>
            <a:pPr algn="just">
              <a:lnSpc>
                <a:spcPct val="160000"/>
              </a:lnSpc>
              <a:buFont typeface="Wingdings" panose="05000000000000000000" pitchFamily="2" charset="2"/>
              <a:buChar char="n"/>
            </a:pPr>
            <a:endParaRPr lang="en-US" altLang="zh-CN" sz="1800" dirty="0" smtClean="0">
              <a:latin typeface="+mj-lt"/>
            </a:endParaRPr>
          </a:p>
        </p:txBody>
      </p:sp>
      <p:graphicFrame>
        <p:nvGraphicFramePr>
          <p:cNvPr id="9" name="表格 8"/>
          <p:cNvGraphicFramePr>
            <a:graphicFrameLocks noGrp="1"/>
          </p:cNvGraphicFramePr>
          <p:nvPr>
            <p:extLst>
              <p:ext uri="{D42A27DB-BD31-4B8C-83A1-F6EECF244321}">
                <p14:modId xmlns:p14="http://schemas.microsoft.com/office/powerpoint/2010/main" val="3575065916"/>
              </p:ext>
            </p:extLst>
          </p:nvPr>
        </p:nvGraphicFramePr>
        <p:xfrm>
          <a:off x="1482262" y="4725144"/>
          <a:ext cx="6096000" cy="1643144"/>
        </p:xfrm>
        <a:graphic>
          <a:graphicData uri="http://schemas.openxmlformats.org/drawingml/2006/table">
            <a:tbl>
              <a:tblPr firstRow="1" bandRow="1">
                <a:tableStyleId>{F5AB1C69-6EDB-4FF4-983F-18BD219EF322}</a:tableStyleId>
              </a:tblPr>
              <a:tblGrid>
                <a:gridCol w="3048000"/>
                <a:gridCol w="3048000"/>
              </a:tblGrid>
              <a:tr h="296901">
                <a:tc>
                  <a:txBody>
                    <a:bodyPr/>
                    <a:lstStyle/>
                    <a:p>
                      <a:pPr algn="ctr"/>
                      <a:r>
                        <a:rPr lang="en-US" altLang="zh-CN" sz="1400" b="0" dirty="0" smtClean="0">
                          <a:solidFill>
                            <a:schemeClr val="tx1"/>
                          </a:solidFill>
                          <a:latin typeface="+mj-lt"/>
                        </a:rPr>
                        <a:t>Overlap Factor (OF) Value</a:t>
                      </a:r>
                      <a:endParaRPr lang="zh-CN" altLang="en-US" sz="1400" b="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400" b="0" dirty="0" smtClean="0">
                          <a:solidFill>
                            <a:schemeClr val="tx1"/>
                          </a:solidFill>
                          <a:latin typeface="+mj-lt"/>
                        </a:rPr>
                        <a:t>Description</a:t>
                      </a:r>
                      <a:endParaRPr lang="zh-CN" altLang="en-US" sz="1400" b="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4586">
                <a:tc>
                  <a:txBody>
                    <a:bodyPr/>
                    <a:lstStyle/>
                    <a:p>
                      <a:pPr algn="ctr"/>
                      <a:r>
                        <a:rPr lang="en-US" altLang="zh-CN" sz="1400" dirty="0" smtClean="0">
                          <a:latin typeface="+mj-lt"/>
                        </a:rPr>
                        <a:t>0</a:t>
                      </a:r>
                      <a:endParaRPr lang="zh-CN" altLang="en-US" sz="14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400" dirty="0" smtClean="0">
                          <a:latin typeface="+mj-lt"/>
                        </a:rPr>
                        <a:t>Non-overlapping, 25% overlap</a:t>
                      </a:r>
                      <a:endParaRPr lang="zh-CN" altLang="en-US" sz="14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4586">
                <a:tc>
                  <a:txBody>
                    <a:bodyPr/>
                    <a:lstStyle/>
                    <a:p>
                      <a:pPr algn="ctr"/>
                      <a:r>
                        <a:rPr lang="en-US" altLang="zh-CN" sz="1400" dirty="0" smtClean="0">
                          <a:latin typeface="+mj-lt"/>
                        </a:rPr>
                        <a:t>1</a:t>
                      </a:r>
                      <a:endParaRPr lang="zh-CN" altLang="en-US" sz="14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400" dirty="0" smtClean="0">
                          <a:latin typeface="+mj-lt"/>
                        </a:rPr>
                        <a:t>Reserved</a:t>
                      </a:r>
                      <a:endParaRPr lang="zh-CN" altLang="en-US" sz="14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4586">
                <a:tc>
                  <a:txBody>
                    <a:bodyPr/>
                    <a:lstStyle/>
                    <a:p>
                      <a:pPr algn="ctr"/>
                      <a:r>
                        <a:rPr lang="en-US" altLang="zh-CN" sz="1400" dirty="0" smtClean="0">
                          <a:latin typeface="+mj-lt"/>
                        </a:rPr>
                        <a:t>2</a:t>
                      </a:r>
                      <a:endParaRPr lang="zh-CN" altLang="en-US" sz="14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400" dirty="0" smtClean="0">
                          <a:latin typeface="+mj-lt"/>
                        </a:rPr>
                        <a:t>50</a:t>
                      </a:r>
                      <a:r>
                        <a:rPr lang="en-US" altLang="zh-CN" sz="1400" dirty="0" smtClean="0">
                          <a:latin typeface="+mj-lt"/>
                        </a:rPr>
                        <a:t>% overlap</a:t>
                      </a:r>
                      <a:endParaRPr lang="zh-CN" altLang="en-US" sz="14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4586">
                <a:tc>
                  <a:txBody>
                    <a:bodyPr/>
                    <a:lstStyle/>
                    <a:p>
                      <a:pPr algn="ctr"/>
                      <a:r>
                        <a:rPr lang="en-US" altLang="zh-CN" sz="1400" dirty="0" smtClean="0">
                          <a:latin typeface="+mj-lt"/>
                        </a:rPr>
                        <a:t>3</a:t>
                      </a:r>
                      <a:endParaRPr lang="zh-CN" altLang="en-US" sz="14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400" dirty="0" smtClean="0">
                          <a:latin typeface="+mj-lt"/>
                        </a:rPr>
                        <a:t>75</a:t>
                      </a:r>
                      <a:r>
                        <a:rPr lang="en-US" altLang="zh-CN" sz="1400" dirty="0" smtClean="0">
                          <a:latin typeface="+mj-lt"/>
                        </a:rPr>
                        <a:t>% overlap</a:t>
                      </a:r>
                      <a:endParaRPr lang="zh-CN" altLang="en-US" sz="14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9223520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smtClean="0"/>
              <a:t>July 2023</a:t>
            </a:r>
            <a:endParaRPr lang="en-US" altLang="en-US" dirty="0"/>
          </a:p>
        </p:txBody>
      </p:sp>
      <p:sp>
        <p:nvSpPr>
          <p:cNvPr id="5" name="页脚占位符 4"/>
          <p:cNvSpPr>
            <a:spLocks noGrp="1"/>
          </p:cNvSpPr>
          <p:nvPr>
            <p:ph type="ftr" sz="quarter" idx="11"/>
          </p:nvPr>
        </p:nvSpPr>
        <p:spPr/>
        <p:txBody>
          <a:bodyPr/>
          <a:lstStyle/>
          <a:p>
            <a:r>
              <a:rPr lang="en-US" altLang="en-US" dirty="0" smtClean="0"/>
              <a:t>Bin Qian, Huawei</a:t>
            </a:r>
            <a:endParaRPr lang="en-US" altLang="en-US" dirty="0"/>
          </a:p>
        </p:txBody>
      </p:sp>
      <p:sp>
        <p:nvSpPr>
          <p:cNvPr id="6" name="灯片编号占位符 5"/>
          <p:cNvSpPr>
            <a:spLocks noGrp="1"/>
          </p:cNvSpPr>
          <p:nvPr>
            <p:ph type="sldNum" sz="quarter" idx="12"/>
          </p:nvPr>
        </p:nvSpPr>
        <p:spPr/>
        <p:txBody>
          <a:bodyPr/>
          <a:lstStyle/>
          <a:p>
            <a:r>
              <a:rPr lang="en-US" altLang="en-US" smtClean="0"/>
              <a:t>Slide </a:t>
            </a:r>
            <a:fld id="{7FFA85FD-E192-4C2D-9860-28C59D48001D}" type="slidenum">
              <a:rPr lang="en-US" altLang="en-US" smtClean="0"/>
              <a:pPr/>
              <a:t>9</a:t>
            </a:fld>
            <a:endParaRPr lang="en-US" altLang="en-US" dirty="0"/>
          </a:p>
        </p:txBody>
      </p:sp>
      <p:sp>
        <p:nvSpPr>
          <p:cNvPr id="7" name="标题 1"/>
          <p:cNvSpPr>
            <a:spLocks noGrp="1"/>
          </p:cNvSpPr>
          <p:nvPr>
            <p:ph type="title"/>
          </p:nvPr>
        </p:nvSpPr>
        <p:spPr>
          <a:xfrm>
            <a:off x="685800" y="628701"/>
            <a:ext cx="7772400" cy="1066800"/>
          </a:xfrm>
        </p:spPr>
        <p:txBody>
          <a:bodyPr/>
          <a:lstStyle/>
          <a:p>
            <a:r>
              <a:rPr lang="en-US" altLang="zh-CN" sz="2600" dirty="0" smtClean="0"/>
              <a:t>Summary</a:t>
            </a:r>
            <a:endParaRPr lang="zh-CN" altLang="en-US" sz="2600" dirty="0"/>
          </a:p>
        </p:txBody>
      </p:sp>
      <p:sp>
        <p:nvSpPr>
          <p:cNvPr id="8" name="内容占位符 2"/>
          <p:cNvSpPr>
            <a:spLocks noGrp="1"/>
          </p:cNvSpPr>
          <p:nvPr>
            <p:ph idx="1"/>
          </p:nvPr>
        </p:nvSpPr>
        <p:spPr>
          <a:xfrm>
            <a:off x="723900" y="1730476"/>
            <a:ext cx="7772400" cy="4434827"/>
          </a:xfrm>
        </p:spPr>
        <p:txBody>
          <a:bodyPr/>
          <a:lstStyle/>
          <a:p>
            <a:pPr algn="just">
              <a:lnSpc>
                <a:spcPct val="160000"/>
              </a:lnSpc>
              <a:buFont typeface="Wingdings" panose="05000000000000000000" pitchFamily="2" charset="2"/>
              <a:buChar char="n"/>
            </a:pPr>
            <a:r>
              <a:rPr lang="en-US" altLang="zh-CN" sz="1800" dirty="0" smtClean="0">
                <a:latin typeface="+mj-lt"/>
              </a:rPr>
              <a:t>Based on the observations of the PSD accumulation, the out-of-sequence channel order does not bring any benefit under 25% overlap</a:t>
            </a:r>
          </a:p>
          <a:p>
            <a:pPr algn="just">
              <a:lnSpc>
                <a:spcPct val="160000"/>
              </a:lnSpc>
              <a:buFont typeface="Wingdings" panose="05000000000000000000" pitchFamily="2" charset="2"/>
              <a:buChar char="n"/>
            </a:pPr>
            <a:r>
              <a:rPr lang="en-US" altLang="zh-CN" sz="1800" dirty="0" smtClean="0">
                <a:latin typeface="+mj-lt"/>
              </a:rPr>
              <a:t>We suggest that the in-sequence channel order shall be used for frequency stitching under 25% overlap</a:t>
            </a:r>
          </a:p>
          <a:p>
            <a:pPr algn="just">
              <a:lnSpc>
                <a:spcPct val="160000"/>
              </a:lnSpc>
              <a:buFont typeface="Wingdings" panose="05000000000000000000" pitchFamily="2" charset="2"/>
              <a:buChar char="n"/>
            </a:pPr>
            <a:r>
              <a:rPr lang="en-US" altLang="zh-CN" sz="1800" dirty="0" smtClean="0">
                <a:latin typeface="+mj-lt"/>
              </a:rPr>
              <a:t>Whether </a:t>
            </a:r>
            <a:r>
              <a:rPr lang="en-US" altLang="zh-CN" sz="1800" dirty="0" smtClean="0">
                <a:latin typeface="+mj-lt"/>
              </a:rPr>
              <a:t>the in-sequence channel order or the out-of-sequence channel order is used for frequency stitching depends on the tradeoff between the time span per measurement and the transmission power loss under 50% overlap and 75% overlap</a:t>
            </a:r>
            <a:endParaRPr lang="en-US" altLang="zh-CN" sz="1800" dirty="0">
              <a:latin typeface="+mj-lt"/>
            </a:endParaRPr>
          </a:p>
        </p:txBody>
      </p:sp>
    </p:spTree>
    <p:extLst>
      <p:ext uri="{BB962C8B-B14F-4D97-AF65-F5344CB8AC3E}">
        <p14:creationId xmlns:p14="http://schemas.microsoft.com/office/powerpoint/2010/main" val="4231048624"/>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778</Words>
  <Application>Microsoft Office PowerPoint</Application>
  <PresentationFormat>全屏显示(4:3)</PresentationFormat>
  <Paragraphs>113</Paragraphs>
  <Slides>10</Slides>
  <Notes>1</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10</vt:i4>
      </vt:variant>
    </vt:vector>
  </HeadingPairs>
  <TitlesOfParts>
    <vt:vector size="17" baseType="lpstr">
      <vt:lpstr>Arial Unicode MS</vt:lpstr>
      <vt:lpstr>MS PGothic</vt:lpstr>
      <vt:lpstr>Arial</vt:lpstr>
      <vt:lpstr>Calibri</vt:lpstr>
      <vt:lpstr>Times New Roman</vt:lpstr>
      <vt:lpstr>Wingdings</vt:lpstr>
      <vt:lpstr>IEEE-P802_15</vt:lpstr>
      <vt:lpstr>PowerPoint 演示文稿</vt:lpstr>
      <vt:lpstr>PowerPoint 演示文稿</vt:lpstr>
      <vt:lpstr>Reference</vt:lpstr>
      <vt:lpstr>Recap: Frequency Stitching</vt:lpstr>
      <vt:lpstr>Recap: Channel Order in Frequency Stitching</vt:lpstr>
      <vt:lpstr>PSD Accumulation</vt:lpstr>
      <vt:lpstr>PSD Accumulation (Cont.)</vt:lpstr>
      <vt:lpstr>Possible Solution</vt:lpstr>
      <vt:lpstr>Summary</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dc:description/>
  <cp:lastModifiedBy/>
  <cp:revision>1</cp:revision>
  <dcterms:created xsi:type="dcterms:W3CDTF">2021-07-16T14:20:34Z</dcterms:created>
  <dcterms:modified xsi:type="dcterms:W3CDTF">2023-07-07T07:48:20Z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(3)cred6c9N5E6zfbRceQu4KrRYTDTwuTL3PcpBCP1uGGcTdfDgRF6AP68D1VL01X6cMG6oI070
2HaIPFrmCkIJgj7VKkyyP6h39JS6kXAK7Pm/d7ZAZmWj9Trih3/YMmqVTjZIrsnWq+g+R0km
Z2tEe0xpCQUULFJDoo8Gq7lvURms8SWMZMlsV7x1YiwrcJN0XEowb3TTajkKGITHNwmxhnRd
Q+4/+Rjj/C8RafznEk</vt:lpwstr>
  </property>
  <property fmtid="{D5CDD505-2E9C-101B-9397-08002B2CF9AE}" pid="3" name="_2015_ms_pID_7253431">
    <vt:lpwstr>y9/BtbVtx7CkrXr68IEvNI2XeWHW8nusrTNMzOtK0DFP51H0C1oInw
H+U3HAXawIhBCcSiL6NDU0ncrDcZm98D/atoNTkXDXD7S2v+G9YeV2zZoJVQgNrOa9yfIEz7
WNmBpi1/nn7bCqgCAhsSRiOW+dPJeZZe4vWd+8fXV6DXErPM7bECR1pgU6FPzK8LEFJuj6KW
vavzvZ4vezfjKUSPS/GJSTnZ6gNjZRABn/VT</vt:lpwstr>
  </property>
  <property fmtid="{D5CDD505-2E9C-101B-9397-08002B2CF9AE}" pid="4" name="_2015_ms_pID_7253432">
    <vt:lpwstr>pg==</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1646731555</vt:lpwstr>
  </property>
</Properties>
</file>