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2"/>
  </p:notesMasterIdLst>
  <p:handoutMasterIdLst>
    <p:handoutMasterId r:id="rId13"/>
  </p:handoutMasterIdLst>
  <p:sldIdLst>
    <p:sldId id="408" r:id="rId2"/>
    <p:sldId id="409" r:id="rId3"/>
    <p:sldId id="411" r:id="rId4"/>
    <p:sldId id="410" r:id="rId5"/>
    <p:sldId id="425" r:id="rId6"/>
    <p:sldId id="420" r:id="rId7"/>
    <p:sldId id="421" r:id="rId8"/>
    <p:sldId id="426" r:id="rId9"/>
    <p:sldId id="424" r:id="rId10"/>
    <p:sldId id="416"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作者"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05" autoAdjust="0"/>
    <p:restoredTop sz="95156" autoAdjust="0"/>
  </p:normalViewPr>
  <p:slideViewPr>
    <p:cSldViewPr>
      <p:cViewPr varScale="1">
        <p:scale>
          <a:sx n="110" d="100"/>
          <a:sy n="110" d="100"/>
        </p:scale>
        <p:origin x="1602"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smtClean="0"/>
              <a:t>&lt;November 2021&gt;</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smtClean="0"/>
              <a:t>&lt;</a:t>
            </a:r>
            <a:r>
              <a:rPr lang="en-US" altLang="en-US" dirty="0" err="1" smtClean="0"/>
              <a:t>Xiaohui</a:t>
            </a:r>
            <a:r>
              <a:rPr lang="en-US" altLang="en-US" dirty="0" smtClean="0"/>
              <a:t> Peng&gt;, &lt;Huawei&gt;</a:t>
            </a:r>
            <a:endParaRPr lang="en-US" altLang="en-US"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2263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smtClean="0"/>
              <a:t>Feb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smtClean="0"/>
              <a:t>Xiaohui</a:t>
            </a:r>
            <a:r>
              <a:rPr lang="en-US" altLang="en-US" dirty="0" smtClean="0"/>
              <a:t> Peng,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smtClean="0"/>
              <a:t>September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Bin Qian, Chenchen Liu,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smtClean="0"/>
              <a:t>November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smtClean="0"/>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smtClean="0"/>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smtClean="0"/>
              <a:t>Sep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smtClean="0"/>
              <a:t>Bin Qian, Chenchen Liu, Huawei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smtClean="0"/>
              <a:t>July 2023</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Bin Qian, et. al, Huawei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t>doc.</a:t>
            </a:r>
            <a:r>
              <a:rPr lang="en-US" altLang="en-US" sz="1400" b="1" baseline="0" dirty="0" smtClean="0"/>
              <a:t> IEEE </a:t>
            </a:r>
            <a:r>
              <a:rPr lang="en-US" altLang="en-US" sz="1400" b="1" baseline="0" dirty="0" smtClean="0"/>
              <a:t>15-</a:t>
            </a:r>
            <a:r>
              <a:rPr lang="en-US" altLang="zh-CN" sz="1400" b="1" baseline="0" dirty="0" smtClean="0"/>
              <a:t>23</a:t>
            </a:r>
            <a:r>
              <a:rPr lang="en-US" altLang="en-US" sz="1400" b="1" baseline="0" dirty="0" smtClean="0"/>
              <a:t>-0332-</a:t>
            </a:r>
            <a:r>
              <a:rPr lang="en-US" altLang="zh-CN" sz="1400" b="1" baseline="0" dirty="0" smtClean="0"/>
              <a:t>00</a:t>
            </a:r>
            <a:r>
              <a:rPr lang="en-US" altLang="en-US" sz="1400" b="1" baseline="0" dirty="0" smtClean="0"/>
              <a:t>-04ab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 xmlns:a16="http://schemas.microsoft.com/office/drawing/2014/main" id="{11B74706-8CE8-446F-ADD5-944A55CFBC25}"/>
              </a:ext>
            </a:extLst>
          </p:cNvPr>
          <p:cNvSpPr>
            <a:spLocks noChangeArrowheads="1"/>
          </p:cNvSpPr>
          <p:nvPr/>
        </p:nvSpPr>
        <p:spPr bwMode="auto">
          <a:xfrm>
            <a:off x="395536" y="908720"/>
            <a:ext cx="8424936"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a:latin typeface="+mj-lt"/>
              </a:rPr>
              <a:t>Submission Title: </a:t>
            </a:r>
            <a:r>
              <a:rPr lang="en-US" altLang="en-US" sz="1600" b="1" dirty="0" smtClean="0">
                <a:latin typeface="+mj-lt"/>
              </a:rPr>
              <a:t>Considerations on channel order in frequency stitching</a:t>
            </a:r>
          </a:p>
          <a:p>
            <a:pPr algn="just" eaLnBrk="1" hangingPunct="1">
              <a:spcBef>
                <a:spcPct val="0"/>
              </a:spcBef>
              <a:buClrTx/>
              <a:buFontTx/>
              <a:buNone/>
              <a:defRPr/>
            </a:pPr>
            <a:r>
              <a:rPr lang="en-US" altLang="en-US" sz="1600" b="1" dirty="0" smtClean="0">
                <a:latin typeface="+mj-lt"/>
              </a:rPr>
              <a:t>Source:</a:t>
            </a:r>
            <a:r>
              <a:rPr lang="en-US" altLang="en-US" sz="1600" dirty="0" smtClean="0">
                <a:latin typeface="+mj-lt"/>
              </a:rPr>
              <a:t> 	Bin Qian</a:t>
            </a:r>
            <a:r>
              <a:rPr lang="en-US" altLang="zh-CN" sz="1600" dirty="0" smtClean="0">
                <a:latin typeface="+mj-lt"/>
              </a:rPr>
              <a:t>, </a:t>
            </a:r>
            <a:r>
              <a:rPr lang="en-US" altLang="en-US" sz="1600" dirty="0" smtClean="0">
                <a:latin typeface="+mj-lt"/>
              </a:rPr>
              <a:t>Chenchen Liu,</a:t>
            </a:r>
            <a:r>
              <a:rPr lang="en-US" altLang="zh-CN" sz="1600" dirty="0" smtClean="0">
                <a:latin typeface="+mj-lt"/>
              </a:rPr>
              <a:t> </a:t>
            </a:r>
            <a:r>
              <a:rPr lang="en-US" altLang="zh-CN" sz="1600" dirty="0" err="1" smtClean="0">
                <a:latin typeface="+mj-lt"/>
              </a:rPr>
              <a:t>Xiaohui</a:t>
            </a:r>
            <a:r>
              <a:rPr lang="en-US" altLang="zh-CN" sz="1600" dirty="0" smtClean="0">
                <a:latin typeface="+mj-lt"/>
              </a:rPr>
              <a:t> Peng, </a:t>
            </a:r>
            <a:r>
              <a:rPr lang="en-US" altLang="en-US" sz="1600" dirty="0" smtClean="0">
                <a:latin typeface="+mj-lt"/>
              </a:rPr>
              <a:t>Lei Huang, David </a:t>
            </a:r>
            <a:r>
              <a:rPr lang="en-US" altLang="en-US" sz="1600" dirty="0" err="1" smtClean="0">
                <a:latin typeface="+mj-lt"/>
              </a:rPr>
              <a:t>Xun</a:t>
            </a:r>
            <a:r>
              <a:rPr lang="en-US" altLang="en-US" sz="1600" dirty="0" smtClean="0">
                <a:latin typeface="+mj-lt"/>
              </a:rPr>
              <a:t> Yang (Huawei Technologies)</a:t>
            </a:r>
          </a:p>
          <a:p>
            <a:pPr algn="just" eaLnBrk="1" hangingPunct="1">
              <a:spcBef>
                <a:spcPct val="0"/>
              </a:spcBef>
              <a:buClrTx/>
              <a:buFontTx/>
              <a:buNone/>
              <a:defRPr/>
            </a:pPr>
            <a:r>
              <a:rPr lang="en-US" altLang="en-US" sz="1600" b="1" dirty="0" smtClean="0">
                <a:latin typeface="+mj-lt"/>
              </a:rPr>
              <a:t>Address </a:t>
            </a:r>
            <a:r>
              <a:rPr lang="en-US" altLang="en-US" sz="1600" b="1" dirty="0">
                <a:latin typeface="+mj-lt"/>
              </a:rPr>
              <a:t>: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a:t>
            </a:r>
            <a:r>
              <a:rPr lang="en-US" altLang="en-US" sz="1600" dirty="0" err="1">
                <a:solidFill>
                  <a:schemeClr val="tx1"/>
                </a:solidFill>
                <a:latin typeface="+mj-lt"/>
                <a:cs typeface="Times New Roman" panose="02020603050405020304" pitchFamily="18" charset="0"/>
              </a:rPr>
              <a:t>Bantian</a:t>
            </a:r>
            <a:r>
              <a:rPr lang="en-US" altLang="en-US" sz="1600" dirty="0">
                <a:solidFill>
                  <a:schemeClr val="tx1"/>
                </a:solidFill>
                <a:latin typeface="+mj-lt"/>
                <a:cs typeface="Times New Roman" panose="02020603050405020304" pitchFamily="18" charset="0"/>
              </a:rPr>
              <a:t>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[qianbin14@huawei.com]	</a:t>
            </a:r>
          </a:p>
          <a:p>
            <a:pPr algn="just"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smtClean="0">
                <a:solidFill>
                  <a:schemeClr val="tx1"/>
                </a:solidFill>
                <a:latin typeface="+mj-lt"/>
                <a:cs typeface="Times New Roman" panose="02020603050405020304" pitchFamily="18" charset="0"/>
              </a:rPr>
              <a:t>[UWB, sensing, frequency stitching</a:t>
            </a:r>
            <a:r>
              <a:rPr lang="en-US" altLang="en-US" sz="1600" dirty="0" smtClean="0">
                <a:solidFill>
                  <a:schemeClr val="tx2"/>
                </a:solidFill>
                <a:latin typeface="+mj-lt"/>
                <a:cs typeface="Times New Roman" panose="02020603050405020304" pitchFamily="18" charset="0"/>
              </a:rPr>
              <a:t>]</a:t>
            </a:r>
            <a:endParaRPr lang="en-US" altLang="en-US" sz="1600" dirty="0">
              <a:solidFill>
                <a:schemeClr val="tx2"/>
              </a:solidFill>
              <a:latin typeface="+mj-lt"/>
              <a:cs typeface="Times New Roman" panose="02020603050405020304" pitchFamily="18" charset="0"/>
            </a:endParaRP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476133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July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10</a:t>
            </a:fld>
            <a:endParaRPr lang="en-US" altLang="en-US" dirty="0"/>
          </a:p>
        </p:txBody>
      </p:sp>
      <p:sp>
        <p:nvSpPr>
          <p:cNvPr id="7" name="标题 1"/>
          <p:cNvSpPr>
            <a:spLocks noGrp="1"/>
          </p:cNvSpPr>
          <p:nvPr>
            <p:ph type="title"/>
          </p:nvPr>
        </p:nvSpPr>
        <p:spPr>
          <a:xfrm>
            <a:off x="723900" y="2708920"/>
            <a:ext cx="7772400" cy="1066800"/>
          </a:xfrm>
        </p:spPr>
        <p:txBody>
          <a:bodyPr/>
          <a:lstStyle/>
          <a:p>
            <a:r>
              <a:rPr lang="en-US" altLang="zh-CN" dirty="0" smtClean="0"/>
              <a:t>Thank You</a:t>
            </a:r>
            <a:endParaRPr lang="zh-CN" altLang="en-US" dirty="0"/>
          </a:p>
        </p:txBody>
      </p:sp>
    </p:spTree>
    <p:extLst>
      <p:ext uri="{BB962C8B-B14F-4D97-AF65-F5344CB8AC3E}">
        <p14:creationId xmlns:p14="http://schemas.microsoft.com/office/powerpoint/2010/main" val="35580285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graphicFrame>
        <p:nvGraphicFramePr>
          <p:cNvPr id="7" name="Table 6">
            <a:extLst>
              <a:ext uri="{FF2B5EF4-FFF2-40B4-BE49-F238E27FC236}">
                <a16:creationId xmlns="" xmlns:a16="http://schemas.microsoft.com/office/drawing/2014/main" id="{E1963027-458B-4B5A-887A-DC0895FB5029}"/>
              </a:ext>
            </a:extLst>
          </p:cNvPr>
          <p:cNvGraphicFramePr>
            <a:graphicFrameLocks noGrp="1"/>
          </p:cNvGraphicFramePr>
          <p:nvPr>
            <p:extLst>
              <p:ext uri="{D42A27DB-BD31-4B8C-83A1-F6EECF244321}">
                <p14:modId xmlns:p14="http://schemas.microsoft.com/office/powerpoint/2010/main" val="792513634"/>
              </p:ext>
            </p:extLst>
          </p:nvPr>
        </p:nvGraphicFramePr>
        <p:xfrm>
          <a:off x="467544" y="908720"/>
          <a:ext cx="8280920" cy="5197071"/>
        </p:xfrm>
        <a:graphic>
          <a:graphicData uri="http://schemas.openxmlformats.org/drawingml/2006/table">
            <a:tbl>
              <a:tblPr firstRow="1" bandRow="1">
                <a:tableStyleId>{5940675A-B579-460E-94D1-54222C63F5DA}</a:tableStyleId>
              </a:tblPr>
              <a:tblGrid>
                <a:gridCol w="3911557">
                  <a:extLst>
                    <a:ext uri="{9D8B030D-6E8A-4147-A177-3AD203B41FA5}">
                      <a16:colId xmlns="" xmlns:a16="http://schemas.microsoft.com/office/drawing/2014/main" val="1745747388"/>
                    </a:ext>
                  </a:extLst>
                </a:gridCol>
                <a:gridCol w="4369363">
                  <a:extLst>
                    <a:ext uri="{9D8B030D-6E8A-4147-A177-3AD203B41FA5}">
                      <a16:colId xmlns="" xmlns:a16="http://schemas.microsoft.com/office/drawing/2014/main" val="1336621721"/>
                    </a:ext>
                  </a:extLst>
                </a:gridCol>
              </a:tblGrid>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51601700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2336347152"/>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712880846"/>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550120941"/>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229274704"/>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402719402"/>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770140464"/>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nchor="ctr"/>
                </a:tc>
                <a:tc>
                  <a:txBody>
                    <a:bodyPr/>
                    <a:lstStyle/>
                    <a:p>
                      <a:pPr marL="0" marR="0" algn="just">
                        <a:lnSpc>
                          <a:spcPct val="107000"/>
                        </a:lnSpc>
                        <a:spcBef>
                          <a:spcPts val="0"/>
                        </a:spcBef>
                        <a:spcAft>
                          <a:spcPts val="0"/>
                        </a:spcAft>
                      </a:pP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13926360"/>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00655562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Hybrid operation with narrowband signaling to assist UWB</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40993491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Enhanced native discovery and connection setup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57165867"/>
                  </a:ext>
                </a:extLst>
              </a:tr>
              <a:tr h="251274">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smtClean="0">
                          <a:effectLst/>
                          <a:latin typeface="Times New Roman" panose="02020603050405020304" pitchFamily="18" charset="0"/>
                          <a:ea typeface="Calibri" panose="020F0502020204030204" pitchFamily="34" charset="0"/>
                          <a:cs typeface="Times New Roman" panose="02020603050405020304" pitchFamily="18" charset="0"/>
                        </a:rPr>
                        <a:t>Different channel orders in frequency stitching</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78912419"/>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Low-power low-latency streaming </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57634401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86346622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79458668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Infrastructure synchronization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541787244"/>
                  </a:ext>
                </a:extLst>
              </a:tr>
            </a:tbl>
          </a:graphicData>
        </a:graphic>
      </p:graphicFrame>
    </p:spTree>
    <p:extLst>
      <p:ext uri="{BB962C8B-B14F-4D97-AF65-F5344CB8AC3E}">
        <p14:creationId xmlns:p14="http://schemas.microsoft.com/office/powerpoint/2010/main" val="4005688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July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3</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Reference</a:t>
            </a:r>
            <a:endParaRPr lang="zh-CN" altLang="en-US" sz="2600" dirty="0"/>
          </a:p>
        </p:txBody>
      </p:sp>
      <p:sp>
        <p:nvSpPr>
          <p:cNvPr id="8" name="内容占位符 2"/>
          <p:cNvSpPr>
            <a:spLocks noGrp="1"/>
          </p:cNvSpPr>
          <p:nvPr>
            <p:ph idx="1"/>
          </p:nvPr>
        </p:nvSpPr>
        <p:spPr>
          <a:xfrm>
            <a:off x="685800" y="1743512"/>
            <a:ext cx="7772400" cy="3888853"/>
          </a:xfrm>
        </p:spPr>
        <p:txBody>
          <a:bodyPr/>
          <a:lstStyle/>
          <a:p>
            <a:pPr marL="0" indent="0">
              <a:lnSpc>
                <a:spcPct val="140000"/>
              </a:lnSpc>
              <a:buNone/>
            </a:pPr>
            <a:r>
              <a:rPr lang="en-US" altLang="zh-CN" sz="1600" dirty="0" smtClean="0">
                <a:latin typeface="+mj-lt"/>
              </a:rPr>
              <a:t>[1] IEEE 802.15/22-061r0, “Sensing Continued”</a:t>
            </a:r>
          </a:p>
          <a:p>
            <a:pPr marL="0" indent="0">
              <a:lnSpc>
                <a:spcPct val="140000"/>
              </a:lnSpc>
              <a:buNone/>
            </a:pPr>
            <a:r>
              <a:rPr lang="en-US" altLang="zh-CN" sz="1600" dirty="0" smtClean="0">
                <a:latin typeface="+mj-lt"/>
              </a:rPr>
              <a:t>[2] IEEE 802.15/22-422r0, “UWB Sensing - Scheduling”</a:t>
            </a:r>
          </a:p>
          <a:p>
            <a:pPr marL="0" indent="0">
              <a:lnSpc>
                <a:spcPct val="140000"/>
              </a:lnSpc>
              <a:buNone/>
            </a:pPr>
            <a:r>
              <a:rPr lang="en-US" altLang="zh-CN" sz="1600" dirty="0" smtClean="0">
                <a:latin typeface="+mj-lt"/>
              </a:rPr>
              <a:t>[3] IEEE 802.15/23-178r0, “Frequency Stitching Considerations”</a:t>
            </a:r>
          </a:p>
          <a:p>
            <a:pPr marL="0" indent="0">
              <a:lnSpc>
                <a:spcPct val="140000"/>
              </a:lnSpc>
              <a:buNone/>
            </a:pPr>
            <a:r>
              <a:rPr lang="en-US" altLang="zh-CN" sz="1600" dirty="0" smtClean="0">
                <a:latin typeface="+mj-lt"/>
              </a:rPr>
              <a:t>[4] IEEE 802.15/23-284r0, “Latest Consensus on UWB Sensing PHY and MAC”</a:t>
            </a:r>
            <a:endParaRPr lang="en-US" altLang="zh-CN" sz="1800" dirty="0" smtClean="0">
              <a:latin typeface="+mj-lt"/>
            </a:endParaRPr>
          </a:p>
          <a:p>
            <a:pPr>
              <a:lnSpc>
                <a:spcPct val="140000"/>
              </a:lnSpc>
              <a:buFont typeface="Wingdings" panose="05000000000000000000" pitchFamily="2" charset="2"/>
              <a:buChar char="n"/>
            </a:pPr>
            <a:endParaRPr lang="en-US" altLang="zh-CN" sz="1800" dirty="0" smtClean="0">
              <a:latin typeface="+mj-lt"/>
            </a:endParaRPr>
          </a:p>
        </p:txBody>
      </p:sp>
    </p:spTree>
    <p:extLst>
      <p:ext uri="{BB962C8B-B14F-4D97-AF65-F5344CB8AC3E}">
        <p14:creationId xmlns:p14="http://schemas.microsoft.com/office/powerpoint/2010/main" val="4988676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July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4</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Recap: Frequency Stitching</a:t>
            </a:r>
            <a:endParaRPr lang="zh-CN" altLang="en-US" sz="2600" dirty="0"/>
          </a:p>
        </p:txBody>
      </p:sp>
      <p:sp>
        <p:nvSpPr>
          <p:cNvPr id="8" name="内容占位符 2"/>
          <p:cNvSpPr>
            <a:spLocks noGrp="1"/>
          </p:cNvSpPr>
          <p:nvPr>
            <p:ph idx="1"/>
          </p:nvPr>
        </p:nvSpPr>
        <p:spPr>
          <a:xfrm>
            <a:off x="719336" y="1557207"/>
            <a:ext cx="7772400" cy="4320065"/>
          </a:xfrm>
        </p:spPr>
        <p:txBody>
          <a:bodyPr/>
          <a:lstStyle/>
          <a:p>
            <a:pPr algn="just">
              <a:lnSpc>
                <a:spcPct val="180000"/>
              </a:lnSpc>
              <a:buFont typeface="Wingdings" panose="05000000000000000000" pitchFamily="2" charset="2"/>
              <a:buChar char="n"/>
            </a:pPr>
            <a:r>
              <a:rPr lang="en-US" altLang="zh-CN" sz="1800" dirty="0" smtClean="0">
                <a:latin typeface="+mj-lt"/>
              </a:rPr>
              <a:t>The frequency stitching is discussed in [1-3] </a:t>
            </a:r>
            <a:r>
              <a:rPr lang="en-US" altLang="zh-CN" sz="1800" dirty="0">
                <a:latin typeface="+mj-lt"/>
              </a:rPr>
              <a:t>to improve the effective bandwidth of sensing by </a:t>
            </a:r>
            <a:r>
              <a:rPr lang="en-US" altLang="zh-CN" sz="1800" dirty="0" smtClean="0">
                <a:latin typeface="+mj-lt"/>
              </a:rPr>
              <a:t>aggregating multiple </a:t>
            </a:r>
            <a:r>
              <a:rPr lang="en-US" altLang="zh-CN" sz="1800" dirty="0">
                <a:latin typeface="+mj-lt"/>
              </a:rPr>
              <a:t>frequency segments together.</a:t>
            </a:r>
          </a:p>
          <a:p>
            <a:pPr algn="just">
              <a:lnSpc>
                <a:spcPct val="180000"/>
              </a:lnSpc>
              <a:buFont typeface="Wingdings" panose="05000000000000000000" pitchFamily="2" charset="2"/>
              <a:buChar char="n"/>
            </a:pPr>
            <a:r>
              <a:rPr lang="en-US" altLang="zh-CN" sz="1800" dirty="0" smtClean="0">
                <a:latin typeface="+mj-lt"/>
              </a:rPr>
              <a:t>Two factors are considered further in the frequency stitching</a:t>
            </a:r>
          </a:p>
          <a:p>
            <a:pPr lvl="1" algn="just">
              <a:lnSpc>
                <a:spcPct val="180000"/>
              </a:lnSpc>
              <a:buFont typeface="Wingdings" panose="05000000000000000000" pitchFamily="2" charset="2"/>
              <a:buChar char="Ø"/>
            </a:pPr>
            <a:r>
              <a:rPr lang="en-US" altLang="zh-CN" sz="1600" dirty="0" smtClean="0">
                <a:latin typeface="+mj-lt"/>
              </a:rPr>
              <a:t>Time scale. The time to obtain each measurement of frequency stitching should be less than the coherent time of the channel. Short total time span per measurement is good.</a:t>
            </a:r>
          </a:p>
          <a:p>
            <a:pPr lvl="1" algn="just">
              <a:lnSpc>
                <a:spcPct val="180000"/>
              </a:lnSpc>
              <a:buFont typeface="Wingdings" panose="05000000000000000000" pitchFamily="2" charset="2"/>
              <a:buChar char="Ø"/>
            </a:pPr>
            <a:r>
              <a:rPr lang="en-US" altLang="zh-CN" sz="1600" dirty="0" smtClean="0">
                <a:latin typeface="+mj-lt"/>
              </a:rPr>
              <a:t>Transmission power loss. Overlap between adjacent used channels may lead to mean EIRP accumulation when minimizing the total time span, which may result in transmission power loss. Small transmission power loss is good.</a:t>
            </a:r>
          </a:p>
          <a:p>
            <a:pPr>
              <a:lnSpc>
                <a:spcPct val="140000"/>
              </a:lnSpc>
              <a:buFont typeface="Wingdings" panose="05000000000000000000" pitchFamily="2" charset="2"/>
              <a:buChar char="n"/>
            </a:pPr>
            <a:endParaRPr lang="en-US" altLang="zh-CN" sz="1800" dirty="0" smtClean="0">
              <a:latin typeface="+mj-lt"/>
            </a:endParaRPr>
          </a:p>
          <a:p>
            <a:pPr>
              <a:lnSpc>
                <a:spcPct val="140000"/>
              </a:lnSpc>
              <a:buFont typeface="Wingdings" panose="05000000000000000000" pitchFamily="2" charset="2"/>
              <a:buChar char="n"/>
            </a:pPr>
            <a:endParaRPr lang="en-US" altLang="zh-CN" sz="1800" dirty="0" smtClean="0">
              <a:latin typeface="+mj-lt"/>
            </a:endParaRPr>
          </a:p>
        </p:txBody>
      </p:sp>
    </p:spTree>
    <p:extLst>
      <p:ext uri="{BB962C8B-B14F-4D97-AF65-F5344CB8AC3E}">
        <p14:creationId xmlns:p14="http://schemas.microsoft.com/office/powerpoint/2010/main" val="14236738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July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5</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Recap: Channel Order in Frequency Stitching</a:t>
            </a:r>
            <a:endParaRPr lang="zh-CN" altLang="en-US" sz="2600" dirty="0"/>
          </a:p>
        </p:txBody>
      </p:sp>
      <p:sp>
        <p:nvSpPr>
          <p:cNvPr id="8" name="内容占位符 2"/>
          <p:cNvSpPr>
            <a:spLocks noGrp="1"/>
          </p:cNvSpPr>
          <p:nvPr>
            <p:ph idx="1"/>
          </p:nvPr>
        </p:nvSpPr>
        <p:spPr>
          <a:xfrm>
            <a:off x="719336" y="1484784"/>
            <a:ext cx="7772400" cy="4824121"/>
          </a:xfrm>
        </p:spPr>
        <p:txBody>
          <a:bodyPr/>
          <a:lstStyle/>
          <a:p>
            <a:pPr algn="just">
              <a:lnSpc>
                <a:spcPct val="140000"/>
              </a:lnSpc>
              <a:buFont typeface="Wingdings" panose="05000000000000000000" pitchFamily="2" charset="2"/>
              <a:buChar char="n"/>
            </a:pPr>
            <a:r>
              <a:rPr lang="en-US" altLang="zh-CN" sz="1800" dirty="0" smtClean="0">
                <a:latin typeface="+mj-lt"/>
              </a:rPr>
              <a:t>Two types of channel order in frequency stitching</a:t>
            </a:r>
          </a:p>
          <a:p>
            <a:pPr lvl="1" algn="just">
              <a:lnSpc>
                <a:spcPct val="140000"/>
              </a:lnSpc>
              <a:buFont typeface="Wingdings" panose="05000000000000000000" pitchFamily="2" charset="2"/>
              <a:buChar char="Ø"/>
            </a:pPr>
            <a:r>
              <a:rPr lang="en-US" altLang="zh-CN" sz="1600" dirty="0" smtClean="0">
                <a:latin typeface="+mj-lt"/>
              </a:rPr>
              <a:t>In-sequence channel order: shorter total time span, possible transmission power loss</a:t>
            </a:r>
          </a:p>
          <a:p>
            <a:pPr lvl="1" algn="just">
              <a:lnSpc>
                <a:spcPct val="140000"/>
              </a:lnSpc>
              <a:buFont typeface="Wingdings" panose="05000000000000000000" pitchFamily="2" charset="2"/>
              <a:buChar char="Ø"/>
            </a:pPr>
            <a:r>
              <a:rPr lang="en-US" altLang="zh-CN" sz="1600" dirty="0" smtClean="0">
                <a:latin typeface="+mj-lt"/>
              </a:rPr>
              <a:t>Out-of-sequence channel order [3]: longer total time span, no transmission power loss</a:t>
            </a:r>
          </a:p>
          <a:p>
            <a:pPr>
              <a:lnSpc>
                <a:spcPct val="140000"/>
              </a:lnSpc>
              <a:buFont typeface="Wingdings" panose="05000000000000000000" pitchFamily="2" charset="2"/>
              <a:buChar char="n"/>
            </a:pPr>
            <a:endParaRPr lang="en-US" altLang="zh-CN" sz="1800" dirty="0" smtClean="0">
              <a:latin typeface="+mj-lt"/>
            </a:endParaRPr>
          </a:p>
          <a:p>
            <a:pPr>
              <a:lnSpc>
                <a:spcPct val="140000"/>
              </a:lnSpc>
              <a:buFont typeface="Wingdings" panose="05000000000000000000" pitchFamily="2" charset="2"/>
              <a:buChar char="n"/>
            </a:pPr>
            <a:endParaRPr lang="en-US" altLang="zh-CN" sz="1800" dirty="0" smtClean="0">
              <a:latin typeface="+mj-lt"/>
            </a:endParaRPr>
          </a:p>
        </p:txBody>
      </p:sp>
      <p:pic>
        <p:nvPicPr>
          <p:cNvPr id="9" name="图片 8"/>
          <p:cNvPicPr>
            <a:picLocks noChangeAspect="1"/>
          </p:cNvPicPr>
          <p:nvPr/>
        </p:nvPicPr>
        <p:blipFill>
          <a:blip r:embed="rId2"/>
          <a:stretch>
            <a:fillRect/>
          </a:stretch>
        </p:blipFill>
        <p:spPr>
          <a:xfrm>
            <a:off x="107504" y="3386576"/>
            <a:ext cx="4284219" cy="2664296"/>
          </a:xfrm>
          <a:prstGeom prst="rect">
            <a:avLst/>
          </a:prstGeom>
        </p:spPr>
      </p:pic>
      <p:sp>
        <p:nvSpPr>
          <p:cNvPr id="3" name="文本框 2"/>
          <p:cNvSpPr txBox="1"/>
          <p:nvPr/>
        </p:nvSpPr>
        <p:spPr>
          <a:xfrm>
            <a:off x="1133489" y="6104329"/>
            <a:ext cx="2232248" cy="276999"/>
          </a:xfrm>
          <a:prstGeom prst="rect">
            <a:avLst/>
          </a:prstGeom>
          <a:noFill/>
        </p:spPr>
        <p:txBody>
          <a:bodyPr wrap="square" rtlCol="0">
            <a:spAutoFit/>
          </a:bodyPr>
          <a:lstStyle/>
          <a:p>
            <a:r>
              <a:rPr lang="en-US" altLang="zh-CN" dirty="0" smtClean="0"/>
              <a:t>In-sequence channel order</a:t>
            </a:r>
            <a:endParaRPr lang="zh-CN" altLang="en-US" dirty="0"/>
          </a:p>
        </p:txBody>
      </p:sp>
      <p:sp>
        <p:nvSpPr>
          <p:cNvPr id="10" name="文本框 9"/>
          <p:cNvSpPr txBox="1"/>
          <p:nvPr/>
        </p:nvSpPr>
        <p:spPr>
          <a:xfrm>
            <a:off x="5760326" y="6032321"/>
            <a:ext cx="2232248" cy="276999"/>
          </a:xfrm>
          <a:prstGeom prst="rect">
            <a:avLst/>
          </a:prstGeom>
          <a:noFill/>
        </p:spPr>
        <p:txBody>
          <a:bodyPr wrap="square" rtlCol="0">
            <a:spAutoFit/>
          </a:bodyPr>
          <a:lstStyle/>
          <a:p>
            <a:r>
              <a:rPr lang="en-US" altLang="zh-CN" dirty="0" smtClean="0"/>
              <a:t>Out-of-sequence channel order</a:t>
            </a:r>
            <a:endParaRPr lang="zh-CN" altLang="en-US" dirty="0"/>
          </a:p>
        </p:txBody>
      </p:sp>
      <p:pic>
        <p:nvPicPr>
          <p:cNvPr id="11" name="图片 10"/>
          <p:cNvPicPr>
            <a:picLocks noChangeAspect="1"/>
          </p:cNvPicPr>
          <p:nvPr/>
        </p:nvPicPr>
        <p:blipFill>
          <a:blip r:embed="rId3"/>
          <a:stretch>
            <a:fillRect/>
          </a:stretch>
        </p:blipFill>
        <p:spPr>
          <a:xfrm>
            <a:off x="4434482" y="3356992"/>
            <a:ext cx="4530403" cy="2700508"/>
          </a:xfrm>
          <a:prstGeom prst="rect">
            <a:avLst/>
          </a:prstGeom>
        </p:spPr>
      </p:pic>
    </p:spTree>
    <p:extLst>
      <p:ext uri="{BB962C8B-B14F-4D97-AF65-F5344CB8AC3E}">
        <p14:creationId xmlns:p14="http://schemas.microsoft.com/office/powerpoint/2010/main" val="10874307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July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6</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PSD Accumulation</a:t>
            </a:r>
            <a:endParaRPr lang="zh-CN" altLang="en-US" sz="2600" dirty="0"/>
          </a:p>
        </p:txBody>
      </p:sp>
      <p:sp>
        <p:nvSpPr>
          <p:cNvPr id="8" name="内容占位符 2"/>
          <p:cNvSpPr>
            <a:spLocks noGrp="1"/>
          </p:cNvSpPr>
          <p:nvPr>
            <p:ph idx="1"/>
          </p:nvPr>
        </p:nvSpPr>
        <p:spPr>
          <a:xfrm>
            <a:off x="719336" y="1484784"/>
            <a:ext cx="7772400" cy="2016898"/>
          </a:xfrm>
        </p:spPr>
        <p:txBody>
          <a:bodyPr/>
          <a:lstStyle/>
          <a:p>
            <a:pPr algn="just">
              <a:lnSpc>
                <a:spcPct val="160000"/>
              </a:lnSpc>
              <a:buFont typeface="Wingdings" panose="05000000000000000000" pitchFamily="2" charset="2"/>
              <a:buChar char="n"/>
            </a:pPr>
            <a:r>
              <a:rPr lang="en-US" altLang="zh-CN" sz="1800" dirty="0" smtClean="0">
                <a:latin typeface="+mj-lt"/>
              </a:rPr>
              <a:t>The channel overlapping in frequency stitching could be 124.8 MHz (25% overlap), 249.6 MHz (50% overlap), and 374.4 MHz (75% overlap).</a:t>
            </a:r>
          </a:p>
          <a:p>
            <a:pPr algn="just">
              <a:lnSpc>
                <a:spcPct val="160000"/>
              </a:lnSpc>
              <a:buFont typeface="Wingdings" panose="05000000000000000000" pitchFamily="2" charset="2"/>
              <a:buChar char="n"/>
            </a:pPr>
            <a:r>
              <a:rPr lang="en-US" altLang="zh-CN" sz="1800" dirty="0" smtClean="0">
                <a:latin typeface="+mj-lt"/>
              </a:rPr>
              <a:t>Different overlaps leads to different PSD accumulation result</a:t>
            </a:r>
          </a:p>
          <a:p>
            <a:pPr lvl="1" algn="just">
              <a:lnSpc>
                <a:spcPct val="160000"/>
              </a:lnSpc>
              <a:buFont typeface="Wingdings" panose="05000000000000000000" pitchFamily="2" charset="2"/>
              <a:buChar char="Ø"/>
            </a:pPr>
            <a:r>
              <a:rPr lang="en-US" altLang="zh-CN" sz="1400" dirty="0" smtClean="0">
                <a:latin typeface="+mj-lt"/>
              </a:rPr>
              <a:t>Sensing pulse shape: the time-bounded Kaiser with 3 chips [4]</a:t>
            </a:r>
          </a:p>
        </p:txBody>
      </p:sp>
      <p:pic>
        <p:nvPicPr>
          <p:cNvPr id="3" name="图片 2"/>
          <p:cNvPicPr>
            <a:picLocks noChangeAspect="1"/>
          </p:cNvPicPr>
          <p:nvPr/>
        </p:nvPicPr>
        <p:blipFill>
          <a:blip r:embed="rId2"/>
          <a:stretch>
            <a:fillRect/>
          </a:stretch>
        </p:blipFill>
        <p:spPr>
          <a:xfrm>
            <a:off x="59897" y="3508471"/>
            <a:ext cx="2852005" cy="2297769"/>
          </a:xfrm>
          <a:prstGeom prst="rect">
            <a:avLst/>
          </a:prstGeom>
        </p:spPr>
      </p:pic>
      <p:pic>
        <p:nvPicPr>
          <p:cNvPr id="9" name="图片 8"/>
          <p:cNvPicPr>
            <a:picLocks noChangeAspect="1"/>
          </p:cNvPicPr>
          <p:nvPr/>
        </p:nvPicPr>
        <p:blipFill>
          <a:blip r:embed="rId3"/>
          <a:stretch>
            <a:fillRect/>
          </a:stretch>
        </p:blipFill>
        <p:spPr>
          <a:xfrm>
            <a:off x="2987720" y="3510810"/>
            <a:ext cx="2880424" cy="2318390"/>
          </a:xfrm>
          <a:prstGeom prst="rect">
            <a:avLst/>
          </a:prstGeom>
        </p:spPr>
      </p:pic>
      <p:pic>
        <p:nvPicPr>
          <p:cNvPr id="10" name="图片 9"/>
          <p:cNvPicPr>
            <a:picLocks noChangeAspect="1"/>
          </p:cNvPicPr>
          <p:nvPr/>
        </p:nvPicPr>
        <p:blipFill>
          <a:blip r:embed="rId4"/>
          <a:stretch>
            <a:fillRect/>
          </a:stretch>
        </p:blipFill>
        <p:spPr>
          <a:xfrm>
            <a:off x="6012160" y="3508471"/>
            <a:ext cx="2933274" cy="2375120"/>
          </a:xfrm>
          <a:prstGeom prst="rect">
            <a:avLst/>
          </a:prstGeom>
        </p:spPr>
      </p:pic>
      <p:sp>
        <p:nvSpPr>
          <p:cNvPr id="11" name="文本框 10"/>
          <p:cNvSpPr txBox="1"/>
          <p:nvPr/>
        </p:nvSpPr>
        <p:spPr>
          <a:xfrm>
            <a:off x="1115616" y="5949280"/>
            <a:ext cx="1314400" cy="276999"/>
          </a:xfrm>
          <a:prstGeom prst="rect">
            <a:avLst/>
          </a:prstGeom>
          <a:noFill/>
        </p:spPr>
        <p:txBody>
          <a:bodyPr wrap="square" rtlCol="0">
            <a:spAutoFit/>
          </a:bodyPr>
          <a:lstStyle/>
          <a:p>
            <a:r>
              <a:rPr lang="en-US" altLang="zh-CN" dirty="0" smtClean="0"/>
              <a:t>25% overlap</a:t>
            </a:r>
            <a:endParaRPr lang="zh-CN" altLang="en-US" dirty="0"/>
          </a:p>
        </p:txBody>
      </p:sp>
      <p:sp>
        <p:nvSpPr>
          <p:cNvPr id="14" name="文本框 13"/>
          <p:cNvSpPr txBox="1"/>
          <p:nvPr/>
        </p:nvSpPr>
        <p:spPr>
          <a:xfrm>
            <a:off x="4067944" y="5949279"/>
            <a:ext cx="1314400" cy="276999"/>
          </a:xfrm>
          <a:prstGeom prst="rect">
            <a:avLst/>
          </a:prstGeom>
          <a:noFill/>
        </p:spPr>
        <p:txBody>
          <a:bodyPr wrap="square" rtlCol="0">
            <a:spAutoFit/>
          </a:bodyPr>
          <a:lstStyle/>
          <a:p>
            <a:r>
              <a:rPr lang="en-US" altLang="zh-CN" dirty="0" smtClean="0"/>
              <a:t>50% overlap</a:t>
            </a:r>
            <a:endParaRPr lang="zh-CN" altLang="en-US" dirty="0"/>
          </a:p>
        </p:txBody>
      </p:sp>
      <p:sp>
        <p:nvSpPr>
          <p:cNvPr id="15" name="文本框 14"/>
          <p:cNvSpPr txBox="1"/>
          <p:nvPr/>
        </p:nvSpPr>
        <p:spPr>
          <a:xfrm>
            <a:off x="7029427" y="5949279"/>
            <a:ext cx="1314400" cy="276999"/>
          </a:xfrm>
          <a:prstGeom prst="rect">
            <a:avLst/>
          </a:prstGeom>
          <a:noFill/>
        </p:spPr>
        <p:txBody>
          <a:bodyPr wrap="square" rtlCol="0">
            <a:spAutoFit/>
          </a:bodyPr>
          <a:lstStyle/>
          <a:p>
            <a:r>
              <a:rPr lang="en-US" altLang="zh-CN" dirty="0" smtClean="0"/>
              <a:t>75% overlap</a:t>
            </a:r>
            <a:endParaRPr lang="zh-CN" altLang="en-US" dirty="0"/>
          </a:p>
        </p:txBody>
      </p:sp>
    </p:spTree>
    <p:extLst>
      <p:ext uri="{BB962C8B-B14F-4D97-AF65-F5344CB8AC3E}">
        <p14:creationId xmlns:p14="http://schemas.microsoft.com/office/powerpoint/2010/main" val="4087667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July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7</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PSD Accumulation (Cont.)</a:t>
            </a:r>
            <a:endParaRPr lang="zh-CN" altLang="en-US" sz="2600" dirty="0"/>
          </a:p>
        </p:txBody>
      </p:sp>
      <p:sp>
        <p:nvSpPr>
          <p:cNvPr id="8" name="内容占位符 2"/>
          <p:cNvSpPr>
            <a:spLocks noGrp="1"/>
          </p:cNvSpPr>
          <p:nvPr>
            <p:ph idx="1"/>
          </p:nvPr>
        </p:nvSpPr>
        <p:spPr>
          <a:xfrm>
            <a:off x="719336" y="1484784"/>
            <a:ext cx="7772400" cy="4248472"/>
          </a:xfrm>
        </p:spPr>
        <p:txBody>
          <a:bodyPr/>
          <a:lstStyle/>
          <a:p>
            <a:pPr algn="just">
              <a:lnSpc>
                <a:spcPct val="180000"/>
              </a:lnSpc>
              <a:buFont typeface="Wingdings" panose="05000000000000000000" pitchFamily="2" charset="2"/>
              <a:buChar char="n"/>
            </a:pPr>
            <a:r>
              <a:rPr lang="en-US" altLang="zh-CN" sz="1800" dirty="0" smtClean="0">
                <a:latin typeface="+mj-lt"/>
              </a:rPr>
              <a:t>For 25% overlap, the PSD accumulation will not exceed 0 </a:t>
            </a:r>
            <a:r>
              <a:rPr lang="en-US" altLang="zh-CN" sz="1800" dirty="0" err="1" smtClean="0">
                <a:latin typeface="+mj-lt"/>
              </a:rPr>
              <a:t>dBr</a:t>
            </a:r>
            <a:r>
              <a:rPr lang="en-US" altLang="zh-CN" sz="1800" dirty="0" smtClean="0">
                <a:latin typeface="+mj-lt"/>
              </a:rPr>
              <a:t>. In-sequence channel order will achieve short total time span and no transmission power loss simultaneously</a:t>
            </a:r>
          </a:p>
          <a:p>
            <a:pPr algn="just">
              <a:lnSpc>
                <a:spcPct val="180000"/>
              </a:lnSpc>
              <a:buFont typeface="Wingdings" panose="05000000000000000000" pitchFamily="2" charset="2"/>
              <a:buChar char="n"/>
            </a:pPr>
            <a:r>
              <a:rPr lang="en-US" altLang="zh-CN" sz="1800" dirty="0" smtClean="0">
                <a:latin typeface="+mj-lt"/>
              </a:rPr>
              <a:t>For 50% overlap, the maximum value of PSD accumulation is about 1 </a:t>
            </a:r>
            <a:r>
              <a:rPr lang="en-US" altLang="zh-CN" sz="1800" dirty="0" err="1" smtClean="0">
                <a:latin typeface="+mj-lt"/>
              </a:rPr>
              <a:t>dBr</a:t>
            </a:r>
            <a:r>
              <a:rPr lang="en-US" altLang="zh-CN" sz="1800" dirty="0" smtClean="0">
                <a:latin typeface="+mj-lt"/>
              </a:rPr>
              <a:t>. In this case, in-sequence channel order may have 20% transmission power loss</a:t>
            </a:r>
          </a:p>
          <a:p>
            <a:pPr algn="just">
              <a:lnSpc>
                <a:spcPct val="180000"/>
              </a:lnSpc>
              <a:buFont typeface="Wingdings" panose="05000000000000000000" pitchFamily="2" charset="2"/>
              <a:buChar char="n"/>
            </a:pPr>
            <a:r>
              <a:rPr lang="en-US" altLang="zh-CN" sz="1800" dirty="0" smtClean="0">
                <a:latin typeface="+mj-lt"/>
              </a:rPr>
              <a:t>For 75% overlap, the maximum value of PSD accumulation is about 3 </a:t>
            </a:r>
            <a:r>
              <a:rPr lang="en-US" altLang="zh-CN" sz="1800" dirty="0" err="1" smtClean="0">
                <a:latin typeface="+mj-lt"/>
              </a:rPr>
              <a:t>dBr</a:t>
            </a:r>
            <a:r>
              <a:rPr lang="en-US" altLang="zh-CN" sz="1800" dirty="0" smtClean="0">
                <a:latin typeface="+mj-lt"/>
              </a:rPr>
              <a:t>. In this case, in-sequence channel order may have 50% transmission power loss</a:t>
            </a:r>
          </a:p>
          <a:p>
            <a:pPr algn="just">
              <a:lnSpc>
                <a:spcPct val="160000"/>
              </a:lnSpc>
              <a:buFont typeface="Wingdings" panose="05000000000000000000" pitchFamily="2" charset="2"/>
              <a:buChar char="n"/>
            </a:pPr>
            <a:endParaRPr lang="en-US" altLang="zh-CN" sz="1800" dirty="0" smtClean="0">
              <a:latin typeface="+mj-lt"/>
            </a:endParaRPr>
          </a:p>
        </p:txBody>
      </p:sp>
    </p:spTree>
    <p:extLst>
      <p:ext uri="{BB962C8B-B14F-4D97-AF65-F5344CB8AC3E}">
        <p14:creationId xmlns:p14="http://schemas.microsoft.com/office/powerpoint/2010/main" val="1544081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July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8</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Possible Solution</a:t>
            </a:r>
            <a:endParaRPr lang="zh-CN" altLang="en-US" sz="2600" dirty="0"/>
          </a:p>
        </p:txBody>
      </p:sp>
      <p:sp>
        <p:nvSpPr>
          <p:cNvPr id="8" name="内容占位符 2"/>
          <p:cNvSpPr>
            <a:spLocks noGrp="1"/>
          </p:cNvSpPr>
          <p:nvPr>
            <p:ph idx="1"/>
          </p:nvPr>
        </p:nvSpPr>
        <p:spPr>
          <a:xfrm>
            <a:off x="719336" y="1484783"/>
            <a:ext cx="7772400" cy="4990629"/>
          </a:xfrm>
        </p:spPr>
        <p:txBody>
          <a:bodyPr/>
          <a:lstStyle/>
          <a:p>
            <a:pPr algn="just">
              <a:lnSpc>
                <a:spcPct val="140000"/>
              </a:lnSpc>
              <a:buFont typeface="Wingdings" panose="05000000000000000000" pitchFamily="2" charset="2"/>
              <a:buChar char="n"/>
            </a:pPr>
            <a:r>
              <a:rPr lang="en-US" altLang="zh-CN" sz="1800" dirty="0" smtClean="0">
                <a:latin typeface="+mj-lt"/>
              </a:rPr>
              <a:t>In [3], there is an one-to-one mapping between the overlap factor (OF) and overlap rate as follow</a:t>
            </a:r>
          </a:p>
          <a:p>
            <a:pPr lvl="1" algn="just">
              <a:lnSpc>
                <a:spcPct val="140000"/>
              </a:lnSpc>
              <a:buFont typeface="Wingdings" panose="05000000000000000000" pitchFamily="2" charset="2"/>
              <a:buChar char="Ø"/>
            </a:pPr>
            <a:r>
              <a:rPr lang="en-US" altLang="zh-CN" sz="1400" dirty="0" smtClean="0">
                <a:latin typeface="+mj-lt"/>
              </a:rPr>
              <a:t>(No overlap, 0), (25% overlap, 1), (50% overlap, 2), (75% overlap, 3)</a:t>
            </a:r>
          </a:p>
          <a:p>
            <a:pPr algn="just">
              <a:lnSpc>
                <a:spcPct val="140000"/>
              </a:lnSpc>
              <a:buFont typeface="Wingdings" panose="05000000000000000000" pitchFamily="2" charset="2"/>
              <a:buChar char="n"/>
            </a:pPr>
            <a:r>
              <a:rPr lang="en-US" altLang="zh-CN" sz="1800" dirty="0" smtClean="0">
                <a:latin typeface="+mj-lt"/>
              </a:rPr>
              <a:t>The out-of-sequence channel order could be computed according to</a:t>
            </a:r>
          </a:p>
          <a:p>
            <a:pPr marL="0" indent="0">
              <a:lnSpc>
                <a:spcPct val="140000"/>
              </a:lnSpc>
              <a:buNone/>
            </a:pPr>
            <a:r>
              <a:rPr lang="en-US" altLang="zh-CN" sz="1800" dirty="0" smtClean="0">
                <a:latin typeface="+mj-lt"/>
              </a:rPr>
              <a:t>CH</a:t>
            </a:r>
            <a:r>
              <a:rPr lang="en-US" altLang="zh-CN" sz="1800" dirty="0">
                <a:latin typeface="+mj-lt"/>
              </a:rPr>
              <a:t>((p*(OF+1) MOD (N)) + (p*(OF+1) DIV (N))),</a:t>
            </a:r>
            <a:br>
              <a:rPr lang="en-US" altLang="zh-CN" sz="1800" dirty="0">
                <a:latin typeface="+mj-lt"/>
              </a:rPr>
            </a:br>
            <a:r>
              <a:rPr lang="en-US" altLang="zh-CN" sz="1800" dirty="0">
                <a:latin typeface="+mj-lt"/>
              </a:rPr>
              <a:t>where p = 0 ... (N-1) and DIV denotes integer </a:t>
            </a:r>
            <a:r>
              <a:rPr lang="en-US" altLang="zh-CN" sz="1800" dirty="0" smtClean="0">
                <a:latin typeface="+mj-lt"/>
              </a:rPr>
              <a:t>division</a:t>
            </a:r>
          </a:p>
          <a:p>
            <a:pPr algn="just">
              <a:lnSpc>
                <a:spcPct val="140000"/>
              </a:lnSpc>
              <a:buFont typeface="Wingdings" panose="05000000000000000000" pitchFamily="2" charset="2"/>
              <a:buChar char="n"/>
            </a:pPr>
            <a:r>
              <a:rPr lang="en-US" altLang="zh-CN" sz="1800" dirty="0" smtClean="0">
                <a:latin typeface="+mj-lt"/>
              </a:rPr>
              <a:t>When the out-of-sequence channel order is used, </a:t>
            </a:r>
            <a:r>
              <a:rPr lang="en-US" altLang="zh-CN" sz="1800" dirty="0">
                <a:latin typeface="+mj-lt"/>
              </a:rPr>
              <a:t>we propose to change the value of overlap factor as follows</a:t>
            </a:r>
          </a:p>
          <a:p>
            <a:pPr marL="0" indent="0" algn="just">
              <a:lnSpc>
                <a:spcPct val="180000"/>
              </a:lnSpc>
              <a:buNone/>
            </a:pPr>
            <a:endParaRPr lang="en-US" altLang="zh-CN" sz="1800" dirty="0" smtClean="0">
              <a:latin typeface="+mj-lt"/>
            </a:endParaRPr>
          </a:p>
          <a:p>
            <a:pPr algn="just">
              <a:lnSpc>
                <a:spcPct val="160000"/>
              </a:lnSpc>
              <a:buFont typeface="Wingdings" panose="05000000000000000000" pitchFamily="2" charset="2"/>
              <a:buChar char="n"/>
            </a:pPr>
            <a:endParaRPr lang="en-US" altLang="zh-CN" sz="1800" dirty="0" smtClean="0">
              <a:latin typeface="+mj-lt"/>
            </a:endParaRPr>
          </a:p>
        </p:txBody>
      </p:sp>
      <p:graphicFrame>
        <p:nvGraphicFramePr>
          <p:cNvPr id="9" name="表格 8"/>
          <p:cNvGraphicFramePr>
            <a:graphicFrameLocks noGrp="1"/>
          </p:cNvGraphicFramePr>
          <p:nvPr>
            <p:extLst>
              <p:ext uri="{D42A27DB-BD31-4B8C-83A1-F6EECF244321}">
                <p14:modId xmlns:p14="http://schemas.microsoft.com/office/powerpoint/2010/main" val="3575065916"/>
              </p:ext>
            </p:extLst>
          </p:nvPr>
        </p:nvGraphicFramePr>
        <p:xfrm>
          <a:off x="1482262" y="4725144"/>
          <a:ext cx="6096000" cy="1643144"/>
        </p:xfrm>
        <a:graphic>
          <a:graphicData uri="http://schemas.openxmlformats.org/drawingml/2006/table">
            <a:tbl>
              <a:tblPr firstRow="1" bandRow="1">
                <a:tableStyleId>{F5AB1C69-6EDB-4FF4-983F-18BD219EF322}</a:tableStyleId>
              </a:tblPr>
              <a:tblGrid>
                <a:gridCol w="3048000"/>
                <a:gridCol w="3048000"/>
              </a:tblGrid>
              <a:tr h="296901">
                <a:tc>
                  <a:txBody>
                    <a:bodyPr/>
                    <a:lstStyle/>
                    <a:p>
                      <a:pPr algn="ctr"/>
                      <a:r>
                        <a:rPr lang="en-US" altLang="zh-CN" sz="1400" b="0" dirty="0" smtClean="0">
                          <a:solidFill>
                            <a:schemeClr val="tx1"/>
                          </a:solidFill>
                          <a:latin typeface="+mj-lt"/>
                        </a:rPr>
                        <a:t>Overlap Factor (OF) Value</a:t>
                      </a:r>
                      <a:endParaRPr lang="zh-CN" altLang="en-US" sz="14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dirty="0" smtClean="0">
                          <a:solidFill>
                            <a:schemeClr val="tx1"/>
                          </a:solidFill>
                          <a:latin typeface="+mj-lt"/>
                        </a:rPr>
                        <a:t>Description</a:t>
                      </a:r>
                      <a:endParaRPr lang="zh-CN" altLang="en-US" sz="14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4586">
                <a:tc>
                  <a:txBody>
                    <a:bodyPr/>
                    <a:lstStyle/>
                    <a:p>
                      <a:pPr algn="ctr"/>
                      <a:r>
                        <a:rPr lang="en-US" altLang="zh-CN" sz="1400" dirty="0" smtClean="0">
                          <a:latin typeface="+mj-lt"/>
                        </a:rPr>
                        <a:t>0</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dirty="0" smtClean="0">
                          <a:latin typeface="+mj-lt"/>
                        </a:rPr>
                        <a:t>Non-overlapping, 25% overlap</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4586">
                <a:tc>
                  <a:txBody>
                    <a:bodyPr/>
                    <a:lstStyle/>
                    <a:p>
                      <a:pPr algn="ctr"/>
                      <a:r>
                        <a:rPr lang="en-US" altLang="zh-CN" sz="1400" dirty="0" smtClean="0">
                          <a:latin typeface="+mj-lt"/>
                        </a:rPr>
                        <a:t>1</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dirty="0" smtClean="0">
                          <a:latin typeface="+mj-lt"/>
                        </a:rPr>
                        <a:t>Reserved</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4586">
                <a:tc>
                  <a:txBody>
                    <a:bodyPr/>
                    <a:lstStyle/>
                    <a:p>
                      <a:pPr algn="ctr"/>
                      <a:r>
                        <a:rPr lang="en-US" altLang="zh-CN" sz="1400" dirty="0" smtClean="0">
                          <a:latin typeface="+mj-lt"/>
                        </a:rPr>
                        <a:t>2</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dirty="0" smtClean="0">
                          <a:latin typeface="+mj-lt"/>
                        </a:rPr>
                        <a:t>50</a:t>
                      </a:r>
                      <a:r>
                        <a:rPr lang="en-US" altLang="zh-CN" sz="1400" dirty="0" smtClean="0">
                          <a:latin typeface="+mj-lt"/>
                        </a:rPr>
                        <a:t>% overlap</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4586">
                <a:tc>
                  <a:txBody>
                    <a:bodyPr/>
                    <a:lstStyle/>
                    <a:p>
                      <a:pPr algn="ctr"/>
                      <a:r>
                        <a:rPr lang="en-US" altLang="zh-CN" sz="1400" dirty="0" smtClean="0">
                          <a:latin typeface="+mj-lt"/>
                        </a:rPr>
                        <a:t>3</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dirty="0" smtClean="0">
                          <a:latin typeface="+mj-lt"/>
                        </a:rPr>
                        <a:t>75</a:t>
                      </a:r>
                      <a:r>
                        <a:rPr lang="en-US" altLang="zh-CN" sz="1400" dirty="0" smtClean="0">
                          <a:latin typeface="+mj-lt"/>
                        </a:rPr>
                        <a:t>% overlap</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223520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July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9</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Summary</a:t>
            </a:r>
            <a:endParaRPr lang="zh-CN" altLang="en-US" sz="2600" dirty="0"/>
          </a:p>
        </p:txBody>
      </p:sp>
      <p:sp>
        <p:nvSpPr>
          <p:cNvPr id="8" name="内容占位符 2"/>
          <p:cNvSpPr>
            <a:spLocks noGrp="1"/>
          </p:cNvSpPr>
          <p:nvPr>
            <p:ph idx="1"/>
          </p:nvPr>
        </p:nvSpPr>
        <p:spPr>
          <a:xfrm>
            <a:off x="723900" y="1730476"/>
            <a:ext cx="7772400" cy="4434827"/>
          </a:xfrm>
        </p:spPr>
        <p:txBody>
          <a:bodyPr/>
          <a:lstStyle/>
          <a:p>
            <a:pPr algn="just">
              <a:lnSpc>
                <a:spcPct val="160000"/>
              </a:lnSpc>
              <a:buFont typeface="Wingdings" panose="05000000000000000000" pitchFamily="2" charset="2"/>
              <a:buChar char="n"/>
            </a:pPr>
            <a:r>
              <a:rPr lang="en-US" altLang="zh-CN" sz="1800" dirty="0" smtClean="0">
                <a:latin typeface="+mj-lt"/>
              </a:rPr>
              <a:t>Based on the observations of the PSD accumulation, the out-of-sequence channel order does not bring any benefit under 25% overlap</a:t>
            </a:r>
          </a:p>
          <a:p>
            <a:pPr algn="just">
              <a:lnSpc>
                <a:spcPct val="160000"/>
              </a:lnSpc>
              <a:buFont typeface="Wingdings" panose="05000000000000000000" pitchFamily="2" charset="2"/>
              <a:buChar char="n"/>
            </a:pPr>
            <a:r>
              <a:rPr lang="en-US" altLang="zh-CN" sz="1800" dirty="0" smtClean="0">
                <a:latin typeface="+mj-lt"/>
              </a:rPr>
              <a:t>We suggest that the in-sequence channel order shall be used for frequency stitching under 25% overlap</a:t>
            </a:r>
          </a:p>
          <a:p>
            <a:pPr algn="just">
              <a:lnSpc>
                <a:spcPct val="160000"/>
              </a:lnSpc>
              <a:buFont typeface="Wingdings" panose="05000000000000000000" pitchFamily="2" charset="2"/>
              <a:buChar char="n"/>
            </a:pPr>
            <a:r>
              <a:rPr lang="en-US" altLang="zh-CN" sz="1800" dirty="0" smtClean="0">
                <a:latin typeface="+mj-lt"/>
              </a:rPr>
              <a:t>Whether </a:t>
            </a:r>
            <a:r>
              <a:rPr lang="en-US" altLang="zh-CN" sz="1800" dirty="0" smtClean="0">
                <a:latin typeface="+mj-lt"/>
              </a:rPr>
              <a:t>the in-sequence channel order or the out-of-sequence channel order is used for frequency stitching depends on the tradeoff between the time span per measurement and the transmission power loss under 50% overlap and 75% overlap</a:t>
            </a:r>
            <a:endParaRPr lang="en-US" altLang="zh-CN" sz="1800" dirty="0">
              <a:latin typeface="+mj-lt"/>
            </a:endParaRPr>
          </a:p>
        </p:txBody>
      </p:sp>
    </p:spTree>
    <p:extLst>
      <p:ext uri="{BB962C8B-B14F-4D97-AF65-F5344CB8AC3E}">
        <p14:creationId xmlns:p14="http://schemas.microsoft.com/office/powerpoint/2010/main" val="423104862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778</Words>
  <Application>Microsoft Office PowerPoint</Application>
  <PresentationFormat>全屏显示(4:3)</PresentationFormat>
  <Paragraphs>113</Paragraphs>
  <Slides>10</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10</vt:i4>
      </vt:variant>
    </vt:vector>
  </HeadingPairs>
  <TitlesOfParts>
    <vt:vector size="17" baseType="lpstr">
      <vt:lpstr>Arial Unicode MS</vt:lpstr>
      <vt:lpstr>MS PGothic</vt:lpstr>
      <vt:lpstr>Arial</vt:lpstr>
      <vt:lpstr>Calibri</vt:lpstr>
      <vt:lpstr>Times New Roman</vt:lpstr>
      <vt:lpstr>Wingdings</vt:lpstr>
      <vt:lpstr>IEEE-P802_15</vt:lpstr>
      <vt:lpstr>PowerPoint 演示文稿</vt:lpstr>
      <vt:lpstr>PowerPoint 演示文稿</vt:lpstr>
      <vt:lpstr>Reference</vt:lpstr>
      <vt:lpstr>Recap: Frequency Stitching</vt:lpstr>
      <vt:lpstr>Recap: Channel Order in Frequency Stitching</vt:lpstr>
      <vt:lpstr>PSD Accumulation</vt:lpstr>
      <vt:lpstr>PSD Accumulation (Cont.)</vt:lpstr>
      <vt:lpstr>Possible Solution</vt:lpstr>
      <vt:lpstr>Summary</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2023-07-07T07:48:20Z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(3)cred6c9N5E6zfbRceQu4KrRYTDTwuTL3PcpBCP1uGGcTdfDgRF6AP68D1VL01X6cMG6oI070
2HaIPFrmCkIJgj7VKkyyP6h39JS6kXAK7Pm/d7ZAZmWj9Trih3/YMmqVTjZIrsnWq+g+R0km
Z2tEe0xpCQUULFJDoo8Gq7lvURms8SWMZMlsV7x1YiwrcJN0XEowb3TTajkKGITHNwmxhnRd
Q+4/+Rjj/C8RafznEk</vt:lpwstr>
  </property>
  <property fmtid="{D5CDD505-2E9C-101B-9397-08002B2CF9AE}" pid="3" name="_2015_ms_pID_7253431">
    <vt:lpwstr>y9/BtbVtx7CkrXr68IEvNI2XeWHW8nusrTNMzOtK0DFP51H0C1oInw
H+U3HAXawIhBCcSiL6NDU0ncrDcZm98D/atoNTkXDXD7S2v+G9YeV2zZoJVQgNrOa9yfIEz7
WNmBpi1/nn7bCqgCAhsSRiOW+dPJeZZe4vWd+8fXV6DXErPM7bECR1pgU6FPzK8LEFJuj6KW
vavzvZ4vezfjKUSPS/GJSTnZ6gNjZRABn/VT</vt:lpwstr>
  </property>
  <property fmtid="{D5CDD505-2E9C-101B-9397-08002B2CF9AE}" pid="4" name="_2015_ms_pID_7253432">
    <vt:lpwstr>pg==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1646731555</vt:lpwstr>
  </property>
</Properties>
</file>