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9"/>
  </p:notesMasterIdLst>
  <p:handoutMasterIdLst>
    <p:handoutMasterId r:id="rId20"/>
  </p:handoutMasterIdLst>
  <p:sldIdLst>
    <p:sldId id="408" r:id="rId2"/>
    <p:sldId id="409" r:id="rId3"/>
    <p:sldId id="432" r:id="rId4"/>
    <p:sldId id="410" r:id="rId5"/>
    <p:sldId id="438" r:id="rId6"/>
    <p:sldId id="439" r:id="rId7"/>
    <p:sldId id="440" r:id="rId8"/>
    <p:sldId id="443" r:id="rId9"/>
    <p:sldId id="427" r:id="rId10"/>
    <p:sldId id="441" r:id="rId11"/>
    <p:sldId id="442" r:id="rId12"/>
    <p:sldId id="444" r:id="rId13"/>
    <p:sldId id="449" r:id="rId14"/>
    <p:sldId id="448" r:id="rId15"/>
    <p:sldId id="447" r:id="rId16"/>
    <p:sldId id="424" r:id="rId17"/>
    <p:sldId id="425"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4"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88563" autoAdjust="0"/>
  </p:normalViewPr>
  <p:slideViewPr>
    <p:cSldViewPr>
      <p:cViewPr varScale="1">
        <p:scale>
          <a:sx n="103" d="100"/>
          <a:sy n="103" d="100"/>
        </p:scale>
        <p:origin x="181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July 2023</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a:t>
            </a:r>
            <a:r>
              <a:rPr lang="en-US" altLang="en-US" sz="1400" b="1" baseline="0" dirty="0" smtClean="0"/>
              <a:t>15-</a:t>
            </a:r>
            <a:r>
              <a:rPr lang="en-US" altLang="zh-CN" sz="1400" b="1" baseline="0" dirty="0" smtClean="0"/>
              <a:t>23</a:t>
            </a:r>
            <a:r>
              <a:rPr lang="en-US" altLang="en-US" sz="1400" b="1" baseline="0" dirty="0" smtClean="0"/>
              <a:t>-</a:t>
            </a:r>
            <a:r>
              <a:rPr lang="en-US" altLang="zh-CN" sz="1400" b="1" baseline="0" dirty="0" smtClean="0"/>
              <a:t>0331</a:t>
            </a:r>
            <a:r>
              <a:rPr lang="en-US" altLang="en-US" sz="1400" b="1" baseline="0" dirty="0" smtClean="0"/>
              <a:t>-</a:t>
            </a:r>
            <a:r>
              <a:rPr lang="en-US" altLang="zh-CN" sz="1400" b="1" baseline="0" dirty="0" smtClean="0"/>
              <a:t>00</a:t>
            </a:r>
            <a:r>
              <a:rPr lang="en-US" altLang="en-US" sz="1400" b="1" baseline="0" dirty="0" smtClean="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a:t>
            </a:r>
            <a:r>
              <a:rPr lang="en-US" altLang="zh-CN" sz="1600" b="1" dirty="0" smtClean="0">
                <a:latin typeface="+mj-lt"/>
              </a:rPr>
              <a:t>Follow-up </a:t>
            </a:r>
            <a:r>
              <a:rPr lang="en-US" altLang="en-US" sz="1600" b="1" dirty="0" smtClean="0">
                <a:latin typeface="+mj-lt"/>
              </a:rPr>
              <a:t>on </a:t>
            </a:r>
            <a:r>
              <a:rPr lang="en-US" altLang="en-US" sz="1600" b="1" dirty="0">
                <a:latin typeface="+mj-lt"/>
              </a:rPr>
              <a:t>CIR scaling and quantization</a:t>
            </a:r>
          </a:p>
          <a:p>
            <a:pPr algn="just" eaLnBrk="1" hangingPunct="1">
              <a:spcBef>
                <a:spcPct val="0"/>
              </a:spcBef>
              <a:buClrTx/>
              <a:buFontTx/>
              <a:buNone/>
              <a:defRPr/>
            </a:pPr>
            <a:r>
              <a:rPr lang="en-US" altLang="en-US" sz="1600" b="1" dirty="0">
                <a:latin typeface="+mj-lt"/>
              </a:rPr>
              <a:t>Source:</a:t>
            </a:r>
            <a:r>
              <a:rPr lang="en-US" altLang="en-US" sz="1600" dirty="0">
                <a:latin typeface="+mj-lt"/>
              </a:rPr>
              <a:t> 	Bin Qian</a:t>
            </a:r>
            <a:r>
              <a:rPr lang="en-US" altLang="zh-CN" sz="1600" dirty="0">
                <a:latin typeface="+mj-lt"/>
              </a:rPr>
              <a:t>, </a:t>
            </a:r>
            <a:r>
              <a:rPr lang="en-US" altLang="en-US" sz="1600" dirty="0">
                <a:latin typeface="+mj-lt"/>
              </a:rPr>
              <a:t>Chenchen </a:t>
            </a:r>
            <a:r>
              <a:rPr lang="en-US" altLang="en-US" sz="1600" dirty="0" smtClean="0">
                <a:latin typeface="+mj-lt"/>
              </a:rPr>
              <a:t>Liu</a:t>
            </a:r>
            <a:r>
              <a:rPr lang="en-US" altLang="zh-CN" sz="1600" dirty="0" smtClean="0">
                <a:latin typeface="+mj-lt"/>
              </a:rPr>
              <a:t>, </a:t>
            </a:r>
            <a:r>
              <a:rPr lang="en-US" altLang="zh-CN" sz="1600" dirty="0" err="1" smtClean="0">
                <a:latin typeface="+mj-lt"/>
              </a:rPr>
              <a:t>Xiaohui</a:t>
            </a:r>
            <a:r>
              <a:rPr lang="en-US" altLang="zh-CN" sz="1600" dirty="0" smtClean="0">
                <a:latin typeface="+mj-lt"/>
              </a:rPr>
              <a:t> </a:t>
            </a:r>
            <a:r>
              <a:rPr lang="en-US" altLang="zh-CN" sz="1600" dirty="0">
                <a:latin typeface="+mj-lt"/>
              </a:rPr>
              <a:t>Peng, Rojan Chitrakar, </a:t>
            </a:r>
            <a:r>
              <a:rPr lang="en-US" altLang="en-US" sz="1600" dirty="0" smtClean="0">
                <a:latin typeface="+mj-lt"/>
              </a:rPr>
              <a:t>Lei </a:t>
            </a:r>
            <a:r>
              <a:rPr lang="en-US" altLang="en-US" sz="1600" dirty="0">
                <a:latin typeface="+mj-lt"/>
              </a:rPr>
              <a:t>Huang,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[UWB, sensing, CIR</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a:t>
            </a:r>
            <a:r>
              <a:rPr lang="en-US" altLang="zh-CN" dirty="0"/>
              <a:t>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7" name="标题 1"/>
          <p:cNvSpPr>
            <a:spLocks noGrp="1"/>
          </p:cNvSpPr>
          <p:nvPr>
            <p:ph type="title"/>
          </p:nvPr>
        </p:nvSpPr>
        <p:spPr>
          <a:xfrm>
            <a:off x="685800" y="476672"/>
            <a:ext cx="7772400" cy="1066800"/>
          </a:xfrm>
        </p:spPr>
        <p:txBody>
          <a:bodyPr/>
          <a:lstStyle/>
          <a:p>
            <a:r>
              <a:rPr lang="en-US" altLang="zh-CN" sz="2600" dirty="0" smtClean="0"/>
              <a:t>Scenario B</a:t>
            </a:r>
            <a:endParaRPr lang="zh-CN" altLang="en-US" sz="2600" dirty="0"/>
          </a:p>
        </p:txBody>
      </p:sp>
      <p:sp>
        <p:nvSpPr>
          <p:cNvPr id="9" name="内容占位符 2"/>
          <p:cNvSpPr>
            <a:spLocks noGrp="1"/>
          </p:cNvSpPr>
          <p:nvPr>
            <p:ph idx="1"/>
          </p:nvPr>
        </p:nvSpPr>
        <p:spPr>
          <a:xfrm>
            <a:off x="539552" y="5429276"/>
            <a:ext cx="7772400" cy="822572"/>
          </a:xfrm>
        </p:spPr>
        <p:txBody>
          <a:bodyPr/>
          <a:lstStyle/>
          <a:p>
            <a:pPr algn="just">
              <a:lnSpc>
                <a:spcPct val="130000"/>
              </a:lnSpc>
              <a:buFont typeface="Wingdings" panose="05000000000000000000" pitchFamily="2" charset="2"/>
              <a:buChar char="n"/>
            </a:pPr>
            <a:r>
              <a:rPr lang="en-US" altLang="zh-CN" sz="1800" dirty="0" smtClean="0">
                <a:latin typeface="+mj-lt"/>
              </a:rPr>
              <a:t>58 sensing packets are tested with bitmap length </a:t>
            </a:r>
            <a:r>
              <a:rPr lang="en-US" altLang="zh-CN" sz="1800" b="1" dirty="0" smtClean="0">
                <a:latin typeface="+mj-lt"/>
              </a:rPr>
              <a:t>64</a:t>
            </a:r>
            <a:r>
              <a:rPr lang="en-US" altLang="zh-CN" sz="1800" dirty="0" smtClean="0">
                <a:latin typeface="+mj-lt"/>
              </a:rPr>
              <a:t>. </a:t>
            </a:r>
          </a:p>
        </p:txBody>
      </p:sp>
      <p:pic>
        <p:nvPicPr>
          <p:cNvPr id="10" name="图片 9"/>
          <p:cNvPicPr>
            <a:picLocks noChangeAspect="1"/>
          </p:cNvPicPr>
          <p:nvPr/>
        </p:nvPicPr>
        <p:blipFill>
          <a:blip r:embed="rId2"/>
          <a:stretch>
            <a:fillRect/>
          </a:stretch>
        </p:blipFill>
        <p:spPr>
          <a:xfrm>
            <a:off x="2219325" y="1297856"/>
            <a:ext cx="4705350" cy="3838575"/>
          </a:xfrm>
          <a:prstGeom prst="rect">
            <a:avLst/>
          </a:prstGeom>
        </p:spPr>
      </p:pic>
    </p:spTree>
    <p:extLst>
      <p:ext uri="{BB962C8B-B14F-4D97-AF65-F5344CB8AC3E}">
        <p14:creationId xmlns:p14="http://schemas.microsoft.com/office/powerpoint/2010/main" val="786605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a:t>
            </a:r>
            <a:r>
              <a:rPr lang="en-US" altLang="zh-CN" dirty="0"/>
              <a:t>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7" name="标题 1"/>
          <p:cNvSpPr>
            <a:spLocks noGrp="1"/>
          </p:cNvSpPr>
          <p:nvPr>
            <p:ph type="title"/>
          </p:nvPr>
        </p:nvSpPr>
        <p:spPr>
          <a:xfrm>
            <a:off x="685800" y="476672"/>
            <a:ext cx="7772400" cy="1066800"/>
          </a:xfrm>
        </p:spPr>
        <p:txBody>
          <a:bodyPr/>
          <a:lstStyle/>
          <a:p>
            <a:r>
              <a:rPr lang="en-US" altLang="zh-CN" sz="2600" dirty="0" smtClean="0"/>
              <a:t>Scenario C</a:t>
            </a:r>
            <a:endParaRPr lang="zh-CN" altLang="en-US" sz="2600" dirty="0"/>
          </a:p>
        </p:txBody>
      </p:sp>
      <p:sp>
        <p:nvSpPr>
          <p:cNvPr id="9" name="内容占位符 2"/>
          <p:cNvSpPr>
            <a:spLocks noGrp="1"/>
          </p:cNvSpPr>
          <p:nvPr>
            <p:ph idx="1"/>
          </p:nvPr>
        </p:nvSpPr>
        <p:spPr>
          <a:xfrm>
            <a:off x="539552" y="5525667"/>
            <a:ext cx="7772400" cy="639638"/>
          </a:xfrm>
        </p:spPr>
        <p:txBody>
          <a:bodyPr/>
          <a:lstStyle/>
          <a:p>
            <a:pPr algn="just">
              <a:lnSpc>
                <a:spcPct val="130000"/>
              </a:lnSpc>
              <a:buFont typeface="Wingdings" panose="05000000000000000000" pitchFamily="2" charset="2"/>
              <a:buChar char="n"/>
            </a:pPr>
            <a:r>
              <a:rPr lang="en-US" altLang="zh-CN" sz="1800" dirty="0">
                <a:latin typeface="+mj-lt"/>
              </a:rPr>
              <a:t>4</a:t>
            </a:r>
            <a:r>
              <a:rPr lang="en-US" altLang="zh-CN" sz="1800" dirty="0" smtClean="0">
                <a:latin typeface="+mj-lt"/>
              </a:rPr>
              <a:t>8 sensing packets are tested with bitmap length </a:t>
            </a:r>
            <a:r>
              <a:rPr lang="en-US" altLang="zh-CN" sz="1800" b="1" dirty="0" smtClean="0">
                <a:latin typeface="+mj-lt"/>
              </a:rPr>
              <a:t>64</a:t>
            </a:r>
            <a:r>
              <a:rPr lang="en-US" altLang="zh-CN" sz="1800" dirty="0" smtClean="0">
                <a:latin typeface="+mj-lt"/>
              </a:rPr>
              <a:t>. </a:t>
            </a:r>
          </a:p>
        </p:txBody>
      </p:sp>
      <p:pic>
        <p:nvPicPr>
          <p:cNvPr id="2" name="图片 1"/>
          <p:cNvPicPr>
            <a:picLocks noChangeAspect="1"/>
          </p:cNvPicPr>
          <p:nvPr/>
        </p:nvPicPr>
        <p:blipFill>
          <a:blip r:embed="rId2"/>
          <a:stretch>
            <a:fillRect/>
          </a:stretch>
        </p:blipFill>
        <p:spPr>
          <a:xfrm>
            <a:off x="2228850" y="1316906"/>
            <a:ext cx="4686300" cy="3819525"/>
          </a:xfrm>
          <a:prstGeom prst="rect">
            <a:avLst/>
          </a:prstGeom>
        </p:spPr>
      </p:pic>
    </p:spTree>
    <p:extLst>
      <p:ext uri="{BB962C8B-B14F-4D97-AF65-F5344CB8AC3E}">
        <p14:creationId xmlns:p14="http://schemas.microsoft.com/office/powerpoint/2010/main" val="4073153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a:t>
            </a:r>
            <a:r>
              <a:rPr lang="en-US" altLang="zh-CN" dirty="0"/>
              <a:t>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7" name="标题 1"/>
          <p:cNvSpPr>
            <a:spLocks noGrp="1"/>
          </p:cNvSpPr>
          <p:nvPr>
            <p:ph type="title"/>
          </p:nvPr>
        </p:nvSpPr>
        <p:spPr>
          <a:xfrm>
            <a:off x="685800" y="476672"/>
            <a:ext cx="7772400" cy="1066800"/>
          </a:xfrm>
        </p:spPr>
        <p:txBody>
          <a:bodyPr/>
          <a:lstStyle/>
          <a:p>
            <a:r>
              <a:rPr lang="en-US" altLang="zh-CN" sz="2600" dirty="0" smtClean="0"/>
              <a:t>Tap CCDF of UWB Channel Model</a:t>
            </a:r>
            <a:endParaRPr lang="zh-CN" altLang="en-US" sz="2600" dirty="0"/>
          </a:p>
        </p:txBody>
      </p:sp>
      <p:sp>
        <p:nvSpPr>
          <p:cNvPr id="8" name="内容占位符 2"/>
          <p:cNvSpPr>
            <a:spLocks noGrp="1"/>
          </p:cNvSpPr>
          <p:nvPr>
            <p:ph idx="1"/>
          </p:nvPr>
        </p:nvSpPr>
        <p:spPr>
          <a:xfrm>
            <a:off x="723900" y="1268760"/>
            <a:ext cx="7772400" cy="3888432"/>
          </a:xfrm>
        </p:spPr>
        <p:txBody>
          <a:bodyPr/>
          <a:lstStyle/>
          <a:p>
            <a:pPr algn="just">
              <a:lnSpc>
                <a:spcPct val="140000"/>
              </a:lnSpc>
              <a:buFont typeface="Wingdings" panose="05000000000000000000" pitchFamily="2" charset="2"/>
              <a:buChar char="n"/>
            </a:pPr>
            <a:r>
              <a:rPr lang="en-US" altLang="zh-CN" sz="1800" dirty="0" smtClean="0">
                <a:latin typeface="+mj-lt"/>
              </a:rPr>
              <a:t>5000 channel realizations for UWB channel model 1 is captured</a:t>
            </a:r>
          </a:p>
          <a:p>
            <a:pPr algn="just">
              <a:lnSpc>
                <a:spcPct val="140000"/>
              </a:lnSpc>
              <a:buFont typeface="Wingdings" panose="05000000000000000000" pitchFamily="2" charset="2"/>
              <a:buChar char="n"/>
            </a:pPr>
            <a:r>
              <a:rPr lang="en-US" altLang="zh-CN" sz="1800" dirty="0">
                <a:latin typeface="+mj-lt"/>
              </a:rPr>
              <a:t>The raw I/Q-component of the CIR data is a real </a:t>
            </a:r>
            <a:r>
              <a:rPr lang="en-US" altLang="zh-CN" sz="1800" dirty="0" smtClean="0">
                <a:latin typeface="+mj-lt"/>
              </a:rPr>
              <a:t>value</a:t>
            </a:r>
          </a:p>
          <a:p>
            <a:pPr algn="just">
              <a:lnSpc>
                <a:spcPct val="140000"/>
              </a:lnSpc>
              <a:buFont typeface="Wingdings" panose="05000000000000000000" pitchFamily="2" charset="2"/>
              <a:buChar char="n"/>
            </a:pPr>
            <a:r>
              <a:rPr lang="en-US" altLang="zh-CN" sz="1800" dirty="0" smtClean="0">
                <a:latin typeface="+mj-lt"/>
              </a:rPr>
              <a:t>Threshold = -40 dB</a:t>
            </a:r>
            <a:endParaRPr lang="en-US" altLang="zh-CN" sz="1800" dirty="0">
              <a:latin typeface="+mj-lt"/>
            </a:endParaRPr>
          </a:p>
        </p:txBody>
      </p:sp>
      <p:pic>
        <p:nvPicPr>
          <p:cNvPr id="3" name="图片 2"/>
          <p:cNvPicPr>
            <a:picLocks noChangeAspect="1"/>
          </p:cNvPicPr>
          <p:nvPr/>
        </p:nvPicPr>
        <p:blipFill>
          <a:blip r:embed="rId2"/>
          <a:stretch>
            <a:fillRect/>
          </a:stretch>
        </p:blipFill>
        <p:spPr>
          <a:xfrm>
            <a:off x="2051720" y="2564904"/>
            <a:ext cx="4676775" cy="3819525"/>
          </a:xfrm>
          <a:prstGeom prst="rect">
            <a:avLst/>
          </a:prstGeom>
        </p:spPr>
      </p:pic>
    </p:spTree>
    <p:extLst>
      <p:ext uri="{BB962C8B-B14F-4D97-AF65-F5344CB8AC3E}">
        <p14:creationId xmlns:p14="http://schemas.microsoft.com/office/powerpoint/2010/main" val="609833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a:t>
            </a:r>
            <a:r>
              <a:rPr lang="en-US" altLang="zh-CN" dirty="0"/>
              <a:t>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dirty="0"/>
          </a:p>
        </p:txBody>
      </p:sp>
      <p:sp>
        <p:nvSpPr>
          <p:cNvPr id="7" name="标题 1"/>
          <p:cNvSpPr>
            <a:spLocks noGrp="1"/>
          </p:cNvSpPr>
          <p:nvPr>
            <p:ph type="title"/>
          </p:nvPr>
        </p:nvSpPr>
        <p:spPr>
          <a:xfrm>
            <a:off x="685800" y="634008"/>
            <a:ext cx="7772400" cy="1066800"/>
          </a:xfrm>
        </p:spPr>
        <p:txBody>
          <a:bodyPr/>
          <a:lstStyle/>
          <a:p>
            <a:r>
              <a:rPr lang="en-US" altLang="zh-CN" sz="2600" dirty="0" smtClean="0"/>
              <a:t>Overhead Reduction</a:t>
            </a:r>
            <a:endParaRPr lang="zh-CN" altLang="en-US" sz="2600" dirty="0"/>
          </a:p>
        </p:txBody>
      </p:sp>
      <p:sp>
        <p:nvSpPr>
          <p:cNvPr id="8" name="内容占位符 2"/>
          <p:cNvSpPr>
            <a:spLocks noGrp="1"/>
          </p:cNvSpPr>
          <p:nvPr>
            <p:ph idx="1"/>
          </p:nvPr>
        </p:nvSpPr>
        <p:spPr>
          <a:xfrm>
            <a:off x="723900" y="1606723"/>
            <a:ext cx="7772400" cy="4486573"/>
          </a:xfrm>
        </p:spPr>
        <p:txBody>
          <a:bodyPr/>
          <a:lstStyle/>
          <a:p>
            <a:pPr algn="just">
              <a:lnSpc>
                <a:spcPct val="180000"/>
              </a:lnSpc>
              <a:buFont typeface="Wingdings" panose="05000000000000000000" pitchFamily="2" charset="2"/>
              <a:buChar char="n"/>
            </a:pPr>
            <a:r>
              <a:rPr lang="en-US" altLang="zh-CN" sz="1800" dirty="0" smtClean="0">
                <a:latin typeface="+mj-lt"/>
              </a:rPr>
              <a:t>Given the minimum acceptable SQNR, different schemes will occupy different number of bits per CIR tap </a:t>
            </a:r>
            <a:endParaRPr lang="en-US" altLang="zh-CN" sz="1800" dirty="0" smtClean="0">
              <a:latin typeface="+mj-lt"/>
            </a:endParaRPr>
          </a:p>
          <a:p>
            <a:pPr lvl="1" algn="just">
              <a:lnSpc>
                <a:spcPct val="160000"/>
              </a:lnSpc>
              <a:buFont typeface="Wingdings" panose="05000000000000000000" pitchFamily="2" charset="2"/>
              <a:buChar char="Ø"/>
            </a:pPr>
            <a:endParaRPr lang="en-US" altLang="zh-CN" sz="1400" dirty="0" smtClean="0">
              <a:latin typeface="+mj-lt"/>
            </a:endParaRPr>
          </a:p>
          <a:p>
            <a:pPr algn="just">
              <a:lnSpc>
                <a:spcPct val="140000"/>
              </a:lnSpc>
              <a:buFont typeface="Wingdings" panose="05000000000000000000" pitchFamily="2" charset="2"/>
              <a:buChar char="n"/>
            </a:pPr>
            <a:endParaRPr lang="en-US" altLang="zh-CN" sz="1800" dirty="0">
              <a:latin typeface="+mj-lt"/>
            </a:endParaRPr>
          </a:p>
        </p:txBody>
      </p:sp>
      <p:graphicFrame>
        <p:nvGraphicFramePr>
          <p:cNvPr id="3" name="表格 2"/>
          <p:cNvGraphicFramePr>
            <a:graphicFrameLocks noGrp="1"/>
          </p:cNvGraphicFramePr>
          <p:nvPr>
            <p:extLst>
              <p:ext uri="{D42A27DB-BD31-4B8C-83A1-F6EECF244321}">
                <p14:modId xmlns:p14="http://schemas.microsoft.com/office/powerpoint/2010/main" val="3182052028"/>
              </p:ext>
            </p:extLst>
          </p:nvPr>
        </p:nvGraphicFramePr>
        <p:xfrm>
          <a:off x="1562100" y="3001797"/>
          <a:ext cx="6096000" cy="2062480"/>
        </p:xfrm>
        <a:graphic>
          <a:graphicData uri="http://schemas.openxmlformats.org/drawingml/2006/table">
            <a:tbl>
              <a:tblPr firstRow="1" bandRow="1">
                <a:tableStyleId>{F5AB1C69-6EDB-4FF4-983F-18BD219EF322}</a:tableStyleId>
              </a:tblPr>
              <a:tblGrid>
                <a:gridCol w="2032000"/>
                <a:gridCol w="2032000"/>
                <a:gridCol w="2032000"/>
              </a:tblGrid>
              <a:tr h="370840">
                <a:tc rowSpan="2">
                  <a:txBody>
                    <a:bodyPr/>
                    <a:lstStyle/>
                    <a:p>
                      <a:pPr algn="ctr"/>
                      <a:r>
                        <a:rPr lang="en-US" altLang="zh-CN" sz="1600" b="0" dirty="0" smtClean="0">
                          <a:solidFill>
                            <a:schemeClr val="tx1"/>
                          </a:solidFill>
                          <a:latin typeface="+mj-lt"/>
                        </a:rPr>
                        <a:t>Minimum acceptable SQNR</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altLang="zh-CN" sz="1600" b="0" dirty="0" smtClean="0">
                          <a:solidFill>
                            <a:schemeClr val="tx1"/>
                          </a:solidFill>
                          <a:latin typeface="+mj-lt"/>
                        </a:rPr>
                        <a:t>Number of bits per CIR tap required </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zh-CN"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dirty="0" smtClean="0">
                          <a:solidFill>
                            <a:schemeClr val="tx1"/>
                          </a:solidFill>
                          <a:latin typeface="+mj-lt"/>
                        </a:rPr>
                        <a:t>Fixed power-of-two</a:t>
                      </a:r>
                      <a:r>
                        <a:rPr lang="en-US" altLang="zh-CN" sz="1600" baseline="0" dirty="0" smtClean="0">
                          <a:solidFill>
                            <a:schemeClr val="tx1"/>
                          </a:solidFill>
                          <a:latin typeface="+mj-lt"/>
                        </a:rPr>
                        <a:t> scaling scheme</a:t>
                      </a:r>
                      <a:endParaRPr lang="zh-CN" altLang="en-US" sz="16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dirty="0" smtClean="0">
                          <a:solidFill>
                            <a:schemeClr val="tx1"/>
                          </a:solidFill>
                          <a:latin typeface="+mj-lt"/>
                        </a:rPr>
                        <a:t>Adaptive power-of-two scaling scheme</a:t>
                      </a:r>
                      <a:endParaRPr lang="zh-CN" altLang="en-US" sz="16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600" dirty="0" smtClean="0">
                          <a:solidFill>
                            <a:schemeClr val="tx1"/>
                          </a:solidFill>
                          <a:latin typeface="+mj-lt"/>
                        </a:rPr>
                        <a:t>20 dB</a:t>
                      </a:r>
                      <a:endParaRPr lang="zh-CN" altLang="en-US" sz="16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smtClean="0">
                          <a:solidFill>
                            <a:schemeClr val="tx1"/>
                          </a:solidFill>
                          <a:latin typeface="+mj-lt"/>
                          <a:ea typeface="+mn-ea"/>
                          <a:cs typeface="+mn-cs"/>
                        </a:rPr>
                        <a:t>20 bits</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smtClean="0">
                          <a:solidFill>
                            <a:schemeClr val="tx1"/>
                          </a:solidFill>
                          <a:latin typeface="+mj-lt"/>
                          <a:ea typeface="+mn-ea"/>
                          <a:cs typeface="+mn-cs"/>
                        </a:rPr>
                        <a:t>16 bits</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600" dirty="0" smtClean="0">
                          <a:solidFill>
                            <a:schemeClr val="tx1"/>
                          </a:solidFill>
                          <a:latin typeface="+mj-lt"/>
                        </a:rPr>
                        <a:t>25 dB</a:t>
                      </a:r>
                      <a:endParaRPr lang="zh-CN" altLang="en-US" sz="16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smtClean="0">
                          <a:solidFill>
                            <a:schemeClr val="tx1"/>
                          </a:solidFill>
                          <a:latin typeface="+mj-lt"/>
                          <a:ea typeface="+mn-ea"/>
                          <a:cs typeface="+mn-cs"/>
                        </a:rPr>
                        <a:t>24 bits</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smtClean="0">
                          <a:solidFill>
                            <a:schemeClr val="tx1"/>
                          </a:solidFill>
                          <a:latin typeface="+mj-lt"/>
                          <a:ea typeface="+mn-ea"/>
                          <a:cs typeface="+mn-cs"/>
                        </a:rPr>
                        <a:t>16 bits</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600" dirty="0" smtClean="0">
                          <a:solidFill>
                            <a:schemeClr val="tx1"/>
                          </a:solidFill>
                          <a:latin typeface="+mj-lt"/>
                        </a:rPr>
                        <a:t>30 dB</a:t>
                      </a:r>
                      <a:endParaRPr lang="zh-CN" altLang="en-US" sz="16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smtClean="0">
                          <a:solidFill>
                            <a:schemeClr val="tx1"/>
                          </a:solidFill>
                          <a:latin typeface="+mj-lt"/>
                          <a:ea typeface="+mn-ea"/>
                          <a:cs typeface="+mn-cs"/>
                        </a:rPr>
                        <a:t>24 bits</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smtClean="0">
                          <a:solidFill>
                            <a:schemeClr val="tx1"/>
                          </a:solidFill>
                          <a:latin typeface="+mj-lt"/>
                          <a:ea typeface="+mn-ea"/>
                          <a:cs typeface="+mn-cs"/>
                        </a:rPr>
                        <a:t>20 bits</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33301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a:t>
            </a:r>
            <a:r>
              <a:rPr lang="en-US" altLang="zh-CN" dirty="0"/>
              <a:t>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14</a:t>
            </a:fld>
            <a:endParaRPr lang="en-US" altLang="en-US" dirty="0"/>
          </a:p>
        </p:txBody>
      </p:sp>
      <p:sp>
        <p:nvSpPr>
          <p:cNvPr id="7" name="标题 1"/>
          <p:cNvSpPr>
            <a:spLocks noGrp="1"/>
          </p:cNvSpPr>
          <p:nvPr>
            <p:ph type="title"/>
          </p:nvPr>
        </p:nvSpPr>
        <p:spPr>
          <a:xfrm>
            <a:off x="685800" y="634008"/>
            <a:ext cx="7772400" cy="1066800"/>
          </a:xfrm>
        </p:spPr>
        <p:txBody>
          <a:bodyPr/>
          <a:lstStyle/>
          <a:p>
            <a:r>
              <a:rPr lang="en-US" altLang="zh-CN" sz="2600" dirty="0" smtClean="0"/>
              <a:t>Hardware Complexity Analysis</a:t>
            </a:r>
            <a:endParaRPr lang="zh-CN" altLang="en-US" sz="2600" dirty="0"/>
          </a:p>
        </p:txBody>
      </p:sp>
      <p:sp>
        <p:nvSpPr>
          <p:cNvPr id="8" name="内容占位符 2"/>
          <p:cNvSpPr>
            <a:spLocks noGrp="1"/>
          </p:cNvSpPr>
          <p:nvPr>
            <p:ph idx="1"/>
          </p:nvPr>
        </p:nvSpPr>
        <p:spPr>
          <a:xfrm>
            <a:off x="723900" y="1606723"/>
            <a:ext cx="7772400" cy="4486573"/>
          </a:xfrm>
        </p:spPr>
        <p:txBody>
          <a:bodyPr/>
          <a:lstStyle/>
          <a:p>
            <a:pPr algn="just">
              <a:lnSpc>
                <a:spcPct val="180000"/>
              </a:lnSpc>
              <a:buFont typeface="Wingdings" panose="05000000000000000000" pitchFamily="2" charset="2"/>
              <a:buChar char="n"/>
            </a:pPr>
            <a:r>
              <a:rPr lang="en-US" altLang="zh-CN" sz="1800" dirty="0" smtClean="0">
                <a:latin typeface="+mj-lt"/>
              </a:rPr>
              <a:t>Both schemes could convert the multiplication and division to bit shifts</a:t>
            </a:r>
          </a:p>
          <a:p>
            <a:pPr algn="just">
              <a:lnSpc>
                <a:spcPct val="180000"/>
              </a:lnSpc>
              <a:buFont typeface="Wingdings" panose="05000000000000000000" pitchFamily="2" charset="2"/>
              <a:buChar char="n"/>
            </a:pPr>
            <a:r>
              <a:rPr lang="en-US" altLang="zh-CN" sz="2000" dirty="0" smtClean="0">
                <a:latin typeface="+mj-lt"/>
              </a:rPr>
              <a:t>The largest absolute value of the real and imaginary component per segment and Rx antenna is needed in the fixed power-of-two scaling scheme, which is detrimental to the pipeline operation of the hardware. </a:t>
            </a:r>
            <a:endParaRPr lang="en-US" altLang="zh-CN" sz="2000" dirty="0">
              <a:latin typeface="+mj-lt"/>
            </a:endParaRPr>
          </a:p>
          <a:p>
            <a:pPr lvl="1" algn="just">
              <a:lnSpc>
                <a:spcPct val="180000"/>
              </a:lnSpc>
              <a:buFont typeface="Wingdings" panose="05000000000000000000" pitchFamily="2" charset="2"/>
              <a:buChar char="Ø"/>
            </a:pPr>
            <a:r>
              <a:rPr lang="en-US" altLang="zh-CN" sz="1600" dirty="0" smtClean="0">
                <a:latin typeface="+mj-lt"/>
              </a:rPr>
              <a:t>Prior pass over the CIR taps is needed to find the above largest absolute value</a:t>
            </a:r>
          </a:p>
          <a:p>
            <a:pPr algn="just">
              <a:lnSpc>
                <a:spcPct val="180000"/>
              </a:lnSpc>
              <a:buFont typeface="Wingdings" panose="05000000000000000000" pitchFamily="2" charset="2"/>
              <a:buChar char="n"/>
            </a:pPr>
            <a:r>
              <a:rPr lang="en-US" altLang="zh-CN" sz="2000" dirty="0" smtClean="0">
                <a:latin typeface="+mj-lt"/>
              </a:rPr>
              <a:t>Leading bit search per </a:t>
            </a:r>
            <a:r>
              <a:rPr lang="en-US" altLang="zh-CN" sz="2000" dirty="0">
                <a:latin typeface="+mj-lt"/>
              </a:rPr>
              <a:t>CIR </a:t>
            </a:r>
            <a:r>
              <a:rPr lang="en-US" altLang="zh-CN" sz="2000" dirty="0" smtClean="0">
                <a:latin typeface="+mj-lt"/>
              </a:rPr>
              <a:t>tap is needed in the adaptive power-of-two scaling scheme, which is easy to the pipeline operation of the hardware</a:t>
            </a:r>
            <a:endParaRPr lang="en-US" altLang="zh-CN" sz="1800" dirty="0">
              <a:latin typeface="+mj-lt"/>
            </a:endParaRPr>
          </a:p>
          <a:p>
            <a:pPr lvl="1" algn="just">
              <a:lnSpc>
                <a:spcPct val="160000"/>
              </a:lnSpc>
              <a:buFont typeface="Wingdings" panose="05000000000000000000" pitchFamily="2" charset="2"/>
              <a:buChar char="Ø"/>
            </a:pPr>
            <a:endParaRPr lang="en-US" altLang="zh-CN" sz="1400" dirty="0" smtClean="0">
              <a:latin typeface="+mj-lt"/>
            </a:endParaRPr>
          </a:p>
          <a:p>
            <a:pPr algn="just">
              <a:lnSpc>
                <a:spcPct val="140000"/>
              </a:lnSpc>
              <a:buFont typeface="Wingdings" panose="05000000000000000000" pitchFamily="2" charset="2"/>
              <a:buChar char="n"/>
            </a:pPr>
            <a:endParaRPr lang="en-US" altLang="zh-CN" sz="1800" dirty="0">
              <a:latin typeface="+mj-lt"/>
            </a:endParaRPr>
          </a:p>
        </p:txBody>
      </p:sp>
    </p:spTree>
    <p:extLst>
      <p:ext uri="{BB962C8B-B14F-4D97-AF65-F5344CB8AC3E}">
        <p14:creationId xmlns:p14="http://schemas.microsoft.com/office/powerpoint/2010/main" val="3029989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a:t>
            </a:r>
            <a:r>
              <a:rPr lang="en-US" altLang="zh-CN" dirty="0"/>
              <a:t>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15</a:t>
            </a:fld>
            <a:endParaRPr lang="en-US" altLang="en-US" dirty="0"/>
          </a:p>
        </p:txBody>
      </p:sp>
      <p:sp>
        <p:nvSpPr>
          <p:cNvPr id="7" name="标题 1"/>
          <p:cNvSpPr>
            <a:spLocks noGrp="1"/>
          </p:cNvSpPr>
          <p:nvPr>
            <p:ph type="title"/>
          </p:nvPr>
        </p:nvSpPr>
        <p:spPr>
          <a:xfrm>
            <a:off x="685800" y="562000"/>
            <a:ext cx="7772400" cy="1066800"/>
          </a:xfrm>
        </p:spPr>
        <p:txBody>
          <a:bodyPr/>
          <a:lstStyle/>
          <a:p>
            <a:r>
              <a:rPr lang="en-US" altLang="zh-CN" sz="2600" dirty="0" smtClean="0"/>
              <a:t>Software Complexity Analysis</a:t>
            </a:r>
            <a:endParaRPr lang="zh-CN" altLang="en-US" sz="2600" dirty="0"/>
          </a:p>
        </p:txBody>
      </p:sp>
      <p:sp>
        <p:nvSpPr>
          <p:cNvPr id="8" name="内容占位符 2"/>
          <p:cNvSpPr>
            <a:spLocks noGrp="1"/>
          </p:cNvSpPr>
          <p:nvPr>
            <p:ph idx="1"/>
          </p:nvPr>
        </p:nvSpPr>
        <p:spPr>
          <a:xfrm>
            <a:off x="715541" y="1412776"/>
            <a:ext cx="7772400" cy="1023262"/>
          </a:xfrm>
        </p:spPr>
        <p:txBody>
          <a:bodyPr/>
          <a:lstStyle/>
          <a:p>
            <a:pPr algn="just">
              <a:lnSpc>
                <a:spcPct val="140000"/>
              </a:lnSpc>
              <a:buFont typeface="Wingdings" panose="05000000000000000000" pitchFamily="2" charset="2"/>
              <a:buChar char="n"/>
            </a:pPr>
            <a:r>
              <a:rPr lang="en-US" altLang="zh-CN" sz="1600" dirty="0" smtClean="0">
                <a:latin typeface="+mj-lt"/>
              </a:rPr>
              <a:t>The CIR measurement reports do not need to be generated in real time, which allows the usage of software to construct the CIR report for the OTA transmission</a:t>
            </a:r>
          </a:p>
          <a:p>
            <a:pPr algn="just">
              <a:lnSpc>
                <a:spcPct val="140000"/>
              </a:lnSpc>
              <a:buFont typeface="Wingdings" panose="05000000000000000000" pitchFamily="2" charset="2"/>
              <a:buChar char="n"/>
            </a:pPr>
            <a:r>
              <a:rPr lang="en-US" altLang="zh-CN" sz="1600" dirty="0" smtClean="0">
                <a:latin typeface="+mj-lt"/>
              </a:rPr>
              <a:t>Detailed operations</a:t>
            </a:r>
          </a:p>
          <a:p>
            <a:pPr algn="just">
              <a:lnSpc>
                <a:spcPct val="160000"/>
              </a:lnSpc>
              <a:buFont typeface="Wingdings" panose="05000000000000000000" pitchFamily="2" charset="2"/>
              <a:buChar char="n"/>
            </a:pPr>
            <a:endParaRPr lang="en-US" altLang="zh-CN" sz="1800" dirty="0" smtClean="0">
              <a:latin typeface="+mj-lt"/>
            </a:endParaRPr>
          </a:p>
          <a:p>
            <a:pPr algn="just">
              <a:lnSpc>
                <a:spcPct val="160000"/>
              </a:lnSpc>
              <a:buFont typeface="Wingdings" panose="05000000000000000000" pitchFamily="2" charset="2"/>
              <a:buChar char="n"/>
            </a:pPr>
            <a:endParaRPr lang="en-US" altLang="zh-CN" sz="1800" dirty="0" smtClean="0">
              <a:latin typeface="+mj-lt"/>
            </a:endParaRPr>
          </a:p>
          <a:p>
            <a:pPr algn="just">
              <a:lnSpc>
                <a:spcPct val="160000"/>
              </a:lnSpc>
              <a:buFont typeface="Wingdings" panose="05000000000000000000" pitchFamily="2" charset="2"/>
              <a:buChar char="n"/>
            </a:pPr>
            <a:endParaRPr lang="en-US" altLang="zh-CN" sz="1800" dirty="0" smtClean="0">
              <a:latin typeface="+mj-lt"/>
            </a:endParaRPr>
          </a:p>
          <a:p>
            <a:pPr lvl="1" algn="just">
              <a:lnSpc>
                <a:spcPct val="160000"/>
              </a:lnSpc>
              <a:buFont typeface="Wingdings" panose="05000000000000000000" pitchFamily="2" charset="2"/>
              <a:buChar char="Ø"/>
            </a:pPr>
            <a:endParaRPr lang="en-US" altLang="zh-CN" sz="1400" dirty="0">
              <a:latin typeface="+mj-lt"/>
            </a:endParaRPr>
          </a:p>
          <a:p>
            <a:pPr lvl="1" algn="just">
              <a:lnSpc>
                <a:spcPct val="160000"/>
              </a:lnSpc>
              <a:buFont typeface="Wingdings" panose="05000000000000000000" pitchFamily="2" charset="2"/>
              <a:buChar char="Ø"/>
            </a:pPr>
            <a:endParaRPr lang="en-US" altLang="zh-CN" sz="1400" dirty="0" smtClean="0">
              <a:latin typeface="+mj-lt"/>
            </a:endParaRPr>
          </a:p>
          <a:p>
            <a:pPr algn="just">
              <a:lnSpc>
                <a:spcPct val="140000"/>
              </a:lnSpc>
              <a:buFont typeface="Wingdings" panose="05000000000000000000" pitchFamily="2" charset="2"/>
              <a:buChar char="n"/>
            </a:pPr>
            <a:endParaRPr lang="en-US" altLang="zh-CN" sz="1800" dirty="0">
              <a:latin typeface="+mj-lt"/>
            </a:endParaRPr>
          </a:p>
        </p:txBody>
      </p:sp>
      <p:sp>
        <p:nvSpPr>
          <p:cNvPr id="9" name="内容占位符 2"/>
          <p:cNvSpPr txBox="1">
            <a:spLocks/>
          </p:cNvSpPr>
          <p:nvPr/>
        </p:nvSpPr>
        <p:spPr bwMode="auto">
          <a:xfrm>
            <a:off x="659430" y="4296921"/>
            <a:ext cx="7772400"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lvl="1" algn="just">
              <a:lnSpc>
                <a:spcPct val="140000"/>
              </a:lnSpc>
              <a:buFont typeface="Wingdings" panose="05000000000000000000" pitchFamily="2" charset="2"/>
              <a:buChar char="Ø"/>
            </a:pPr>
            <a:r>
              <a:rPr lang="en-US" altLang="zh-CN" sz="1400" kern="0" dirty="0" smtClean="0">
                <a:latin typeface="+mj-lt"/>
              </a:rPr>
              <a:t>Leading bit search can be operated by a “Count Leading </a:t>
            </a:r>
            <a:r>
              <a:rPr lang="en-US" altLang="zh-CN" sz="1400" kern="0" dirty="0" err="1" smtClean="0">
                <a:latin typeface="+mj-lt"/>
              </a:rPr>
              <a:t>Zeros</a:t>
            </a:r>
            <a:r>
              <a:rPr lang="en-US" altLang="zh-CN" sz="1400" kern="0" dirty="0" smtClean="0">
                <a:latin typeface="+mj-lt"/>
              </a:rPr>
              <a:t>” instruction (like CLZ instruction in ARM), which takes one cycle</a:t>
            </a:r>
          </a:p>
          <a:p>
            <a:pPr lvl="1" algn="just">
              <a:lnSpc>
                <a:spcPct val="140000"/>
              </a:lnSpc>
              <a:buFont typeface="Wingdings" panose="05000000000000000000" pitchFamily="2" charset="2"/>
              <a:buChar char="Ø"/>
            </a:pPr>
            <a:r>
              <a:rPr lang="en-US" altLang="zh-CN" sz="1400" kern="0" dirty="0" smtClean="0">
                <a:latin typeface="+mj-lt"/>
              </a:rPr>
              <a:t>I/Q bit extraction and packing are used for constructing or parsing the I/Q report format</a:t>
            </a:r>
          </a:p>
          <a:p>
            <a:pPr algn="just">
              <a:lnSpc>
                <a:spcPct val="130000"/>
              </a:lnSpc>
              <a:buFont typeface="Wingdings" panose="05000000000000000000" pitchFamily="2" charset="2"/>
              <a:buChar char="n"/>
            </a:pPr>
            <a:r>
              <a:rPr lang="en-US" altLang="zh-CN" sz="1600" dirty="0" smtClean="0">
                <a:latin typeface="+mj-lt"/>
              </a:rPr>
              <a:t>The processing delay introduced by the complexity gap is insignificant compared </a:t>
            </a:r>
            <a:r>
              <a:rPr lang="en-US" altLang="zh-CN" sz="1600" dirty="0">
                <a:latin typeface="+mj-lt"/>
              </a:rPr>
              <a:t>to the interval between the sensing phase and report phase, or the interval between the reception of CIR report and the upper layer’s processing </a:t>
            </a:r>
          </a:p>
          <a:p>
            <a:pPr algn="just">
              <a:lnSpc>
                <a:spcPct val="160000"/>
              </a:lnSpc>
              <a:buFont typeface="Wingdings" panose="05000000000000000000" pitchFamily="2" charset="2"/>
              <a:buChar char="n"/>
            </a:pPr>
            <a:endParaRPr lang="en-US" altLang="zh-CN" sz="1800" kern="0" dirty="0" smtClean="0">
              <a:latin typeface="+mj-lt"/>
            </a:endParaRPr>
          </a:p>
          <a:p>
            <a:pPr algn="just">
              <a:lnSpc>
                <a:spcPct val="160000"/>
              </a:lnSpc>
              <a:buFont typeface="Wingdings" panose="05000000000000000000" pitchFamily="2" charset="2"/>
              <a:buChar char="n"/>
            </a:pPr>
            <a:endParaRPr lang="en-US" altLang="zh-CN" sz="1800" kern="0" dirty="0" smtClean="0">
              <a:latin typeface="+mj-lt"/>
            </a:endParaRPr>
          </a:p>
          <a:p>
            <a:pPr lvl="1" algn="just">
              <a:lnSpc>
                <a:spcPct val="160000"/>
              </a:lnSpc>
              <a:buFont typeface="Wingdings" panose="05000000000000000000" pitchFamily="2" charset="2"/>
              <a:buChar char="Ø"/>
            </a:pPr>
            <a:endParaRPr lang="en-US" altLang="zh-CN" sz="1400" kern="0" dirty="0" smtClean="0">
              <a:latin typeface="+mj-lt"/>
            </a:endParaRPr>
          </a:p>
          <a:p>
            <a:pPr lvl="1" algn="just">
              <a:lnSpc>
                <a:spcPct val="160000"/>
              </a:lnSpc>
              <a:buFont typeface="Wingdings" panose="05000000000000000000" pitchFamily="2" charset="2"/>
              <a:buChar char="Ø"/>
            </a:pPr>
            <a:endParaRPr lang="en-US" altLang="zh-CN" sz="1400" kern="0" dirty="0" smtClean="0">
              <a:latin typeface="+mj-lt"/>
            </a:endParaRPr>
          </a:p>
          <a:p>
            <a:pPr algn="just">
              <a:lnSpc>
                <a:spcPct val="140000"/>
              </a:lnSpc>
              <a:buFont typeface="Wingdings" panose="05000000000000000000" pitchFamily="2" charset="2"/>
              <a:buChar char="n"/>
            </a:pPr>
            <a:endParaRPr lang="en-US" altLang="zh-CN" sz="1800" kern="0" dirty="0">
              <a:latin typeface="+mj-lt"/>
            </a:endParaRPr>
          </a:p>
        </p:txBody>
      </p:sp>
      <p:graphicFrame>
        <p:nvGraphicFramePr>
          <p:cNvPr id="10" name="表格 9"/>
          <p:cNvGraphicFramePr>
            <a:graphicFrameLocks noGrp="1"/>
          </p:cNvGraphicFramePr>
          <p:nvPr>
            <p:extLst>
              <p:ext uri="{D42A27DB-BD31-4B8C-83A1-F6EECF244321}">
                <p14:modId xmlns:p14="http://schemas.microsoft.com/office/powerpoint/2010/main" val="75141712"/>
              </p:ext>
            </p:extLst>
          </p:nvPr>
        </p:nvGraphicFramePr>
        <p:xfrm>
          <a:off x="827584" y="2563794"/>
          <a:ext cx="7630616" cy="1737360"/>
        </p:xfrm>
        <a:graphic>
          <a:graphicData uri="http://schemas.openxmlformats.org/drawingml/2006/table">
            <a:tbl>
              <a:tblPr firstRow="1" bandRow="1">
                <a:tableStyleId>{F5AB1C69-6EDB-4FF4-983F-18BD219EF322}</a:tableStyleId>
              </a:tblPr>
              <a:tblGrid>
                <a:gridCol w="1726929"/>
                <a:gridCol w="4105719"/>
                <a:gridCol w="1797968"/>
              </a:tblGrid>
              <a:tr h="438426">
                <a:tc>
                  <a:txBody>
                    <a:bodyPr/>
                    <a:lstStyle/>
                    <a:p>
                      <a:pPr algn="ctr"/>
                      <a:r>
                        <a:rPr lang="en-US" altLang="zh-CN" sz="1200" b="0" kern="1200" dirty="0" smtClean="0">
                          <a:solidFill>
                            <a:schemeClr val="tx1"/>
                          </a:solidFill>
                          <a:latin typeface="+mj-lt"/>
                          <a:ea typeface="+mn-ea"/>
                          <a:cs typeface="+mn-cs"/>
                        </a:rPr>
                        <a:t>Scheme</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kern="1200" dirty="0" smtClean="0">
                          <a:solidFill>
                            <a:schemeClr val="tx1"/>
                          </a:solidFill>
                          <a:latin typeface="+mj-lt"/>
                          <a:ea typeface="+mn-ea"/>
                          <a:cs typeface="+mn-cs"/>
                        </a:rPr>
                        <a:t>Scaling selection</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kern="1200" dirty="0" smtClean="0">
                          <a:solidFill>
                            <a:schemeClr val="tx1"/>
                          </a:solidFill>
                          <a:latin typeface="+mj-lt"/>
                          <a:ea typeface="+mn-ea"/>
                          <a:cs typeface="+mn-cs"/>
                        </a:rPr>
                        <a:t>I/Q bit extraction and packing</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3797">
                <a:tc>
                  <a:txBody>
                    <a:bodyPr/>
                    <a:lstStyle/>
                    <a:p>
                      <a:r>
                        <a:rPr lang="en-US" altLang="zh-CN" sz="1200" b="0" kern="1200" dirty="0" smtClean="0">
                          <a:solidFill>
                            <a:schemeClr val="tx1"/>
                          </a:solidFill>
                          <a:latin typeface="+mj-lt"/>
                          <a:ea typeface="+mn-ea"/>
                          <a:cs typeface="+mn-cs"/>
                        </a:rPr>
                        <a:t>Fixed power-of-two scaling</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kern="1200" dirty="0" smtClean="0">
                          <a:solidFill>
                            <a:schemeClr val="tx1"/>
                          </a:solidFill>
                          <a:latin typeface="+mj-lt"/>
                          <a:ea typeface="+mn-ea"/>
                          <a:cs typeface="+mn-cs"/>
                        </a:rPr>
                        <a:t>Method 1: Select the largest</a:t>
                      </a:r>
                      <a:r>
                        <a:rPr lang="en-US" altLang="zh-CN" sz="1200" b="0" kern="1200" baseline="0" dirty="0" smtClean="0">
                          <a:solidFill>
                            <a:schemeClr val="tx1"/>
                          </a:solidFill>
                          <a:latin typeface="+mj-lt"/>
                          <a:ea typeface="+mn-ea"/>
                          <a:cs typeface="+mn-cs"/>
                        </a:rPr>
                        <a:t> value of CIR and search the leading bit of the largest value to obtain scaling factor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kern="1200" baseline="0" dirty="0" smtClean="0">
                          <a:solidFill>
                            <a:schemeClr val="tx1"/>
                          </a:solidFill>
                          <a:latin typeface="+mj-lt"/>
                          <a:ea typeface="+mn-ea"/>
                          <a:cs typeface="+mn-cs"/>
                        </a:rPr>
                        <a:t>Method 2: Search the leading bit of each tap and select the largest leading bit to obtain scaling factor</a:t>
                      </a:r>
                      <a:endParaRPr lang="en-US" altLang="zh-CN" sz="1200" b="0" kern="1200" dirty="0" smtClean="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b="0" kern="1200" dirty="0" smtClean="0">
                          <a:solidFill>
                            <a:schemeClr val="tx1"/>
                          </a:solidFill>
                          <a:latin typeface="+mj-lt"/>
                          <a:ea typeface="+mn-ea"/>
                          <a:cs typeface="+mn-cs"/>
                        </a:rPr>
                        <a:t>Needed</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426">
                <a:tc>
                  <a:txBody>
                    <a:bodyPr/>
                    <a:lstStyle/>
                    <a:p>
                      <a:r>
                        <a:rPr lang="en-US" altLang="zh-CN" sz="1200" b="0" kern="1200" dirty="0" smtClean="0">
                          <a:solidFill>
                            <a:schemeClr val="tx1"/>
                          </a:solidFill>
                          <a:latin typeface="+mj-lt"/>
                          <a:ea typeface="+mn-ea"/>
                          <a:cs typeface="+mn-cs"/>
                        </a:rPr>
                        <a:t>Adaptive power-of-two scaling</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b="0" kern="1200" baseline="0" dirty="0" smtClean="0">
                          <a:solidFill>
                            <a:schemeClr val="tx1"/>
                          </a:solidFill>
                          <a:latin typeface="+mj-lt"/>
                          <a:ea typeface="+mn-ea"/>
                          <a:cs typeface="+mn-cs"/>
                        </a:rPr>
                        <a:t>Obtain the scaling factor by searching the leading bit of each tap</a:t>
                      </a:r>
                      <a:endParaRPr lang="zh-CN" altLang="en-US" sz="1200" b="0" kern="1200" baseline="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b="0" kern="1200" dirty="0" smtClean="0">
                          <a:solidFill>
                            <a:schemeClr val="tx1"/>
                          </a:solidFill>
                          <a:latin typeface="+mj-lt"/>
                          <a:ea typeface="+mn-ea"/>
                          <a:cs typeface="+mn-cs"/>
                        </a:rPr>
                        <a:t>Needed </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32119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a:t>
            </a:r>
            <a:r>
              <a:rPr lang="en-US" altLang="zh-CN" dirty="0"/>
              <a:t>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16</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Summary</a:t>
            </a:r>
            <a:endParaRPr lang="zh-CN" altLang="en-US" sz="2600" dirty="0"/>
          </a:p>
        </p:txBody>
      </p:sp>
      <p:sp>
        <p:nvSpPr>
          <p:cNvPr id="8" name="内容占位符 2"/>
          <p:cNvSpPr>
            <a:spLocks noGrp="1"/>
          </p:cNvSpPr>
          <p:nvPr>
            <p:ph idx="1"/>
          </p:nvPr>
        </p:nvSpPr>
        <p:spPr>
          <a:xfrm>
            <a:off x="723900" y="1340768"/>
            <a:ext cx="7772400" cy="5040560"/>
          </a:xfrm>
        </p:spPr>
        <p:txBody>
          <a:bodyPr/>
          <a:lstStyle/>
          <a:p>
            <a:pPr algn="just">
              <a:lnSpc>
                <a:spcPct val="160000"/>
              </a:lnSpc>
              <a:buFont typeface="Wingdings" panose="05000000000000000000" pitchFamily="2" charset="2"/>
              <a:buChar char="n"/>
            </a:pPr>
            <a:r>
              <a:rPr lang="en-US" altLang="zh-CN" sz="1800" dirty="0" smtClean="0">
                <a:latin typeface="+mj-lt"/>
              </a:rPr>
              <a:t>The adaptive power-of-two scaling scheme outperforms the fixed power-of-two scaling scheme in terms of SQNR in all typical scenarios considered with the same number of bits per CIR tap.</a:t>
            </a:r>
          </a:p>
          <a:p>
            <a:pPr algn="just">
              <a:lnSpc>
                <a:spcPct val="160000"/>
              </a:lnSpc>
              <a:buFont typeface="Wingdings" panose="05000000000000000000" pitchFamily="2" charset="2"/>
              <a:buChar char="n"/>
            </a:pPr>
            <a:r>
              <a:rPr lang="en-US" altLang="zh-CN" sz="1800" dirty="0" smtClean="0">
                <a:latin typeface="+mj-lt"/>
              </a:rPr>
              <a:t>Given the minimum acceptable SQNR, </a:t>
            </a:r>
            <a:r>
              <a:rPr lang="en-US" altLang="zh-CN" sz="1800" dirty="0">
                <a:latin typeface="+mj-lt"/>
              </a:rPr>
              <a:t>the adaptive power-of-two scaling scheme </a:t>
            </a:r>
            <a:r>
              <a:rPr lang="en-US" altLang="zh-CN" sz="1800" dirty="0" smtClean="0">
                <a:latin typeface="+mj-lt"/>
              </a:rPr>
              <a:t>will occupy less bit</a:t>
            </a:r>
          </a:p>
          <a:p>
            <a:pPr algn="just">
              <a:lnSpc>
                <a:spcPct val="160000"/>
              </a:lnSpc>
              <a:buFont typeface="Wingdings" panose="05000000000000000000" pitchFamily="2" charset="2"/>
              <a:buChar char="n"/>
            </a:pPr>
            <a:r>
              <a:rPr lang="en-US" altLang="zh-CN" sz="1800" dirty="0" smtClean="0">
                <a:latin typeface="+mj-lt"/>
              </a:rPr>
              <a:t>The </a:t>
            </a:r>
            <a:r>
              <a:rPr lang="en-US" altLang="zh-CN" sz="1800" dirty="0" smtClean="0">
                <a:latin typeface="+mj-lt"/>
              </a:rPr>
              <a:t>implementation complexity gap is insignificant</a:t>
            </a:r>
          </a:p>
          <a:p>
            <a:pPr algn="just">
              <a:lnSpc>
                <a:spcPct val="160000"/>
              </a:lnSpc>
              <a:buFont typeface="Wingdings" panose="05000000000000000000" pitchFamily="2" charset="2"/>
              <a:buChar char="n"/>
            </a:pPr>
            <a:r>
              <a:rPr lang="en-US" altLang="zh-CN" sz="1800" dirty="0" smtClean="0">
                <a:latin typeface="+mj-lt"/>
              </a:rPr>
              <a:t>We prefer the adaptive power-of-two scaling scheme</a:t>
            </a:r>
            <a:endParaRPr lang="en-US" altLang="zh-CN" sz="1800" dirty="0">
              <a:latin typeface="+mj-lt"/>
            </a:endParaRPr>
          </a:p>
        </p:txBody>
      </p:sp>
    </p:spTree>
    <p:extLst>
      <p:ext uri="{BB962C8B-B14F-4D97-AF65-F5344CB8AC3E}">
        <p14:creationId xmlns:p14="http://schemas.microsoft.com/office/powerpoint/2010/main" val="3725340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a:t>
            </a:r>
            <a:r>
              <a:rPr lang="en-US" altLang="zh-CN" dirty="0"/>
              <a:t>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17</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a:t>Thank You</a:t>
            </a:r>
            <a:endParaRPr lang="zh-CN" altLang="en-US" dirty="0"/>
          </a:p>
        </p:txBody>
      </p:sp>
    </p:spTree>
    <p:extLst>
      <p:ext uri="{BB962C8B-B14F-4D97-AF65-F5344CB8AC3E}">
        <p14:creationId xmlns:p14="http://schemas.microsoft.com/office/powerpoint/2010/main" val="1633715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280655249"/>
              </p:ext>
            </p:extLst>
          </p:nvPr>
        </p:nvGraphicFramePr>
        <p:xfrm>
          <a:off x="467544" y="908720"/>
          <a:ext cx="8280920" cy="5197071"/>
        </p:xfrm>
        <a:graphic>
          <a:graphicData uri="http://schemas.openxmlformats.org/drawingml/2006/table">
            <a:tbl>
              <a:tblPr firstRow="1" bandRow="1">
                <a:tableStyleId>{5940675A-B579-460E-94D1-54222C63F5DA}</a:tableStyleId>
              </a:tblPr>
              <a:tblGrid>
                <a:gridCol w="3911557">
                  <a:extLst>
                    <a:ext uri="{9D8B030D-6E8A-4147-A177-3AD203B41FA5}">
                      <a16:colId xmlns="" xmlns:a16="http://schemas.microsoft.com/office/drawing/2014/main" val="1745747388"/>
                    </a:ext>
                  </a:extLst>
                </a:gridCol>
                <a:gridCol w="4369363">
                  <a:extLst>
                    <a:ext uri="{9D8B030D-6E8A-4147-A177-3AD203B41FA5}">
                      <a16:colId xmlns=""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33634715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12880846"/>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50120941"/>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2927470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40271940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77014046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13926360"/>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165867"/>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altLang="zh-CN" sz="1200" dirty="0" smtClean="0">
                          <a:effectLst/>
                          <a:latin typeface="Times New Roman" panose="02020603050405020304" pitchFamily="18" charset="0"/>
                          <a:ea typeface="Calibri" panose="020F0502020204030204" pitchFamily="34" charset="0"/>
                          <a:cs typeface="Times New Roman" panose="02020603050405020304" pitchFamily="18" charset="0"/>
                        </a:rPr>
                        <a:t>Adaptive</a:t>
                      </a:r>
                      <a:r>
                        <a:rPr lang="en-US" altLang="zh-CN" sz="1200"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power-of-two </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scaling </a:t>
                      </a: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scheme to </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reach a</a:t>
                      </a:r>
                      <a:r>
                        <a:rPr lang="en-US" sz="1200" baseline="0" dirty="0">
                          <a:effectLst/>
                          <a:latin typeface="Times New Roman" panose="02020603050405020304" pitchFamily="18" charset="0"/>
                          <a:ea typeface="Calibri" panose="020F0502020204030204" pitchFamily="34" charset="0"/>
                          <a:cs typeface="Times New Roman" panose="02020603050405020304" pitchFamily="18" charset="0"/>
                        </a:rPr>
                        <a:t> better </a:t>
                      </a:r>
                      <a:r>
                        <a:rPr lang="en-US" sz="1200" baseline="0" dirty="0" smtClean="0">
                          <a:effectLst/>
                          <a:latin typeface="Times New Roman" panose="02020603050405020304" pitchFamily="18" charset="0"/>
                          <a:ea typeface="Calibri" panose="020F0502020204030204" pitchFamily="34" charset="0"/>
                          <a:cs typeface="Times New Roman" panose="02020603050405020304" pitchFamily="18" charset="0"/>
                        </a:rPr>
                        <a:t>performance in terms of SQNR</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86346622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41787244"/>
                  </a:ext>
                </a:extLst>
              </a:tr>
            </a:tbl>
          </a:graphicData>
        </a:graphic>
      </p:graphicFrame>
    </p:spTree>
    <p:extLst>
      <p:ext uri="{BB962C8B-B14F-4D97-AF65-F5344CB8AC3E}">
        <p14:creationId xmlns:p14="http://schemas.microsoft.com/office/powerpoint/2010/main" val="400568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lstStyle/>
          <a:p>
            <a:pPr marL="0" indent="0">
              <a:lnSpc>
                <a:spcPct val="160000"/>
              </a:lnSpc>
              <a:buNone/>
            </a:pPr>
            <a:r>
              <a:rPr lang="en-US" altLang="zh-CN" sz="1800" dirty="0">
                <a:latin typeface="+mj-lt"/>
                <a:cs typeface="Times New Roman" panose="02020603050405020304" pitchFamily="18" charset="0"/>
              </a:rPr>
              <a:t>[1] IEEE </a:t>
            </a:r>
            <a:r>
              <a:rPr lang="en-US" altLang="zh-CN" sz="1800" dirty="0" smtClean="0">
                <a:latin typeface="+mj-lt"/>
                <a:cs typeface="Times New Roman" panose="02020603050405020304" pitchFamily="18" charset="0"/>
              </a:rPr>
              <a:t>802.15-23-0284-00-04ab-latest-consensus-on-uwb-sensing-phy-and-mac</a:t>
            </a:r>
            <a:endParaRPr lang="en-US" altLang="zh-CN" sz="1800" dirty="0">
              <a:latin typeface="+mj-lt"/>
              <a:cs typeface="Times New Roman" panose="02020603050405020304" pitchFamily="18" charset="0"/>
            </a:endParaRPr>
          </a:p>
          <a:p>
            <a:pPr marL="0" indent="0">
              <a:lnSpc>
                <a:spcPct val="160000"/>
              </a:lnSpc>
              <a:buNone/>
            </a:pPr>
            <a:r>
              <a:rPr lang="en-US" altLang="zh-CN" sz="1800" dirty="0">
                <a:latin typeface="+mj-lt"/>
                <a:cs typeface="Times New Roman" panose="02020603050405020304" pitchFamily="18" charset="0"/>
              </a:rPr>
              <a:t>[2] IEEE </a:t>
            </a:r>
            <a:r>
              <a:rPr lang="en-US" altLang="zh-CN" sz="1800" dirty="0" smtClean="0">
                <a:latin typeface="+mj-lt"/>
                <a:cs typeface="Times New Roman" panose="02020603050405020304" pitchFamily="18" charset="0"/>
              </a:rPr>
              <a:t>802.15-23-0267-00-04ab-channel-impulse-response-cir-signal-to-quantization-noise-sqnr-analysis</a:t>
            </a:r>
            <a:endParaRPr lang="en-US" altLang="zh-CN" sz="1800" dirty="0">
              <a:latin typeface="+mj-lt"/>
              <a:cs typeface="Times New Roman" panose="02020603050405020304" pitchFamily="18" charset="0"/>
            </a:endParaRPr>
          </a:p>
          <a:p>
            <a:pPr marL="0" indent="0">
              <a:lnSpc>
                <a:spcPct val="160000"/>
              </a:lnSpc>
              <a:buNone/>
            </a:pPr>
            <a:r>
              <a:rPr lang="en-US" altLang="zh-CN" sz="1800" dirty="0">
                <a:latin typeface="+mj-lt"/>
                <a:cs typeface="Times New Roman" panose="02020603050405020304" pitchFamily="18" charset="0"/>
              </a:rPr>
              <a:t>[3] IEEE </a:t>
            </a:r>
            <a:r>
              <a:rPr lang="en-US" altLang="zh-CN" sz="1800" dirty="0" smtClean="0">
                <a:latin typeface="+mj-lt"/>
                <a:cs typeface="Times New Roman" panose="02020603050405020304" pitchFamily="18" charset="0"/>
              </a:rPr>
              <a:t>802.15-23-0239-01-04ab-considerations-on-cir-scaling-and-quantization</a:t>
            </a:r>
            <a:endParaRPr lang="zh-CN" altLang="en-US" sz="1800" dirty="0">
              <a:latin typeface="+mj-lt"/>
              <a:cs typeface="Times New Roman" panose="02020603050405020304" pitchFamily="18" charset="0"/>
            </a:endParaRPr>
          </a:p>
          <a:p>
            <a:endParaRPr lang="zh-CN" altLang="en-US" dirty="0"/>
          </a:p>
        </p:txBody>
      </p:sp>
      <p:sp>
        <p:nvSpPr>
          <p:cNvPr id="4" name="日期占位符 3"/>
          <p:cNvSpPr>
            <a:spLocks noGrp="1"/>
          </p:cNvSpPr>
          <p:nvPr>
            <p:ph type="dt" sz="half" idx="10"/>
          </p:nvPr>
        </p:nvSpPr>
        <p:spPr/>
        <p:txBody>
          <a:bodyPr/>
          <a:lstStyle/>
          <a:p>
            <a:r>
              <a:rPr lang="en-US" altLang="zh-CN" dirty="0" smtClean="0"/>
              <a:t>July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3</a:t>
            </a:fld>
            <a:endParaRPr lang="en-US" altLang="en-US" dirty="0"/>
          </a:p>
        </p:txBody>
      </p:sp>
    </p:spTree>
    <p:extLst>
      <p:ext uri="{BB962C8B-B14F-4D97-AF65-F5344CB8AC3E}">
        <p14:creationId xmlns:p14="http://schemas.microsoft.com/office/powerpoint/2010/main" val="897753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a:t>
            </a:r>
            <a:r>
              <a:rPr lang="en-US" altLang="zh-CN" dirty="0"/>
              <a:t>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Introduction</a:t>
            </a:r>
            <a:endParaRPr lang="zh-CN" altLang="en-US" sz="2600" dirty="0"/>
          </a:p>
        </p:txBody>
      </p:sp>
      <p:sp>
        <p:nvSpPr>
          <p:cNvPr id="8" name="内容占位符 2"/>
          <p:cNvSpPr>
            <a:spLocks noGrp="1"/>
          </p:cNvSpPr>
          <p:nvPr>
            <p:ph idx="1"/>
          </p:nvPr>
        </p:nvSpPr>
        <p:spPr>
          <a:xfrm>
            <a:off x="719336" y="1484784"/>
            <a:ext cx="7772400" cy="4824535"/>
          </a:xfrm>
        </p:spPr>
        <p:txBody>
          <a:bodyPr/>
          <a:lstStyle/>
          <a:p>
            <a:pPr algn="just">
              <a:lnSpc>
                <a:spcPct val="160000"/>
              </a:lnSpc>
              <a:buFont typeface="Wingdings" panose="05000000000000000000" pitchFamily="2" charset="2"/>
              <a:buChar char="n"/>
            </a:pPr>
            <a:r>
              <a:rPr lang="en-US" altLang="zh-CN" sz="1800" dirty="0">
                <a:latin typeface="+mj-lt"/>
              </a:rPr>
              <a:t>In [1], the group agreed that encoding signed </a:t>
            </a:r>
            <a:r>
              <a:rPr lang="en-US" altLang="zh-CN" sz="1800" dirty="0" smtClean="0">
                <a:latin typeface="+mj-lt"/>
              </a:rPr>
              <a:t>I/Q-component values </a:t>
            </a:r>
            <a:r>
              <a:rPr lang="en-US" altLang="zh-CN" sz="1800" dirty="0">
                <a:latin typeface="+mj-lt"/>
              </a:rPr>
              <a:t>each with 16 bits is mandatory, </a:t>
            </a:r>
            <a:r>
              <a:rPr lang="en-US" altLang="zh-CN" sz="1800" dirty="0" smtClean="0">
                <a:latin typeface="+mj-lt"/>
              </a:rPr>
              <a:t>10, 12 bits and </a:t>
            </a:r>
            <a:r>
              <a:rPr lang="en-US" altLang="zh-CN" sz="1800" dirty="0">
                <a:latin typeface="+mj-lt"/>
              </a:rPr>
              <a:t>other </a:t>
            </a:r>
            <a:r>
              <a:rPr lang="en-US" altLang="zh-CN" sz="1800" dirty="0" smtClean="0">
                <a:latin typeface="+mj-lt"/>
              </a:rPr>
              <a:t>values of bit-width could </a:t>
            </a:r>
            <a:r>
              <a:rPr lang="en-US" altLang="zh-CN" sz="1800" dirty="0">
                <a:latin typeface="+mj-lt"/>
              </a:rPr>
              <a:t>be optional</a:t>
            </a:r>
          </a:p>
          <a:p>
            <a:pPr algn="just">
              <a:lnSpc>
                <a:spcPct val="160000"/>
              </a:lnSpc>
              <a:buFont typeface="Wingdings" panose="05000000000000000000" pitchFamily="2" charset="2"/>
              <a:buChar char="n"/>
            </a:pPr>
            <a:r>
              <a:rPr lang="en-US" altLang="zh-CN" sz="1800" dirty="0">
                <a:latin typeface="+mj-lt"/>
              </a:rPr>
              <a:t>In [2</a:t>
            </a:r>
            <a:r>
              <a:rPr lang="en-US" altLang="zh-CN" sz="1800" dirty="0" smtClean="0">
                <a:latin typeface="+mj-lt"/>
              </a:rPr>
              <a:t>]-[3], the SQNR performance of the power-of-two scaling and quantization method is analyzed</a:t>
            </a:r>
          </a:p>
          <a:p>
            <a:pPr lvl="1" algn="just">
              <a:lnSpc>
                <a:spcPct val="160000"/>
              </a:lnSpc>
              <a:buFont typeface="Wingdings" panose="05000000000000000000" pitchFamily="2" charset="2"/>
              <a:buChar char="Ø"/>
            </a:pPr>
            <a:r>
              <a:rPr lang="en-US" altLang="zh-CN" sz="1600" dirty="0" smtClean="0">
                <a:latin typeface="+mj-lt"/>
              </a:rPr>
              <a:t>In [2], the scaling factor is fixed per segment and Rx antenna</a:t>
            </a:r>
          </a:p>
          <a:p>
            <a:pPr lvl="1" algn="just">
              <a:lnSpc>
                <a:spcPct val="160000"/>
              </a:lnSpc>
              <a:buFont typeface="Wingdings" panose="05000000000000000000" pitchFamily="2" charset="2"/>
              <a:buChar char="Ø"/>
            </a:pPr>
            <a:r>
              <a:rPr lang="en-US" altLang="zh-CN" sz="1600" dirty="0" smtClean="0">
                <a:latin typeface="+mj-lt"/>
              </a:rPr>
              <a:t>In [3], the scaling factor is adaptive per CIR tap</a:t>
            </a:r>
          </a:p>
          <a:p>
            <a:pPr algn="just">
              <a:lnSpc>
                <a:spcPct val="160000"/>
              </a:lnSpc>
              <a:buFont typeface="Wingdings" panose="05000000000000000000" pitchFamily="2" charset="2"/>
              <a:buChar char="n"/>
            </a:pPr>
            <a:r>
              <a:rPr lang="en-US" altLang="zh-CN" sz="1800" dirty="0" smtClean="0">
                <a:latin typeface="+mj-lt"/>
              </a:rPr>
              <a:t>In this contribution, the SQNR performance and complexity of [2] and [3] are further compared</a:t>
            </a:r>
          </a:p>
          <a:p>
            <a:pPr>
              <a:lnSpc>
                <a:spcPct val="140000"/>
              </a:lnSpc>
              <a:buFont typeface="Wingdings" panose="05000000000000000000" pitchFamily="2" charset="2"/>
              <a:buChar char="n"/>
            </a:pPr>
            <a:endParaRPr lang="en-US" altLang="zh-CN" sz="1800" dirty="0">
              <a:latin typeface="+mj-lt"/>
            </a:endParaRPr>
          </a:p>
        </p:txBody>
      </p:sp>
    </p:spTree>
    <p:extLst>
      <p:ext uri="{BB962C8B-B14F-4D97-AF65-F5344CB8AC3E}">
        <p14:creationId xmlns:p14="http://schemas.microsoft.com/office/powerpoint/2010/main" val="1423673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a:t>
            </a:r>
            <a:r>
              <a:rPr lang="en-US" altLang="zh-CN" dirty="0"/>
              <a:t>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34008"/>
            <a:ext cx="7772400" cy="1066800"/>
          </a:xfrm>
        </p:spPr>
        <p:txBody>
          <a:bodyPr/>
          <a:lstStyle/>
          <a:p>
            <a:r>
              <a:rPr lang="en-US" altLang="zh-CN" sz="2600" dirty="0" smtClean="0"/>
              <a:t>Recap: Fixed Power-of-two Scaling Scheme</a:t>
            </a:r>
            <a:endParaRPr lang="zh-CN" altLang="en-US" sz="2600" dirty="0"/>
          </a:p>
        </p:txBody>
      </p:sp>
      <p:sp>
        <p:nvSpPr>
          <p:cNvPr id="12" name="文本框 11"/>
          <p:cNvSpPr txBox="1"/>
          <p:nvPr/>
        </p:nvSpPr>
        <p:spPr>
          <a:xfrm>
            <a:off x="1691680" y="4077072"/>
            <a:ext cx="1645940" cy="276999"/>
          </a:xfrm>
          <a:prstGeom prst="rect">
            <a:avLst/>
          </a:prstGeom>
          <a:noFill/>
        </p:spPr>
        <p:txBody>
          <a:bodyPr wrap="square" rtlCol="0">
            <a:spAutoFit/>
          </a:bodyPr>
          <a:lstStyle/>
          <a:p>
            <a:r>
              <a:rPr lang="en-US" altLang="zh-CN" dirty="0" smtClean="0"/>
              <a:t>I-component</a:t>
            </a:r>
            <a:endParaRPr lang="zh-CN" altLang="en-US" dirty="0"/>
          </a:p>
        </p:txBody>
      </p:sp>
      <p:sp>
        <p:nvSpPr>
          <p:cNvPr id="13" name="文本框 12"/>
          <p:cNvSpPr txBox="1"/>
          <p:nvPr/>
        </p:nvSpPr>
        <p:spPr>
          <a:xfrm>
            <a:off x="6225530" y="4129976"/>
            <a:ext cx="1645940" cy="276999"/>
          </a:xfrm>
          <a:prstGeom prst="rect">
            <a:avLst/>
          </a:prstGeom>
          <a:noFill/>
        </p:spPr>
        <p:txBody>
          <a:bodyPr wrap="square" rtlCol="0">
            <a:spAutoFit/>
          </a:bodyPr>
          <a:lstStyle/>
          <a:p>
            <a:r>
              <a:rPr lang="en-US" altLang="zh-CN" dirty="0"/>
              <a:t>Q</a:t>
            </a:r>
            <a:r>
              <a:rPr lang="en-US" altLang="zh-CN" dirty="0" smtClean="0"/>
              <a:t>-component</a:t>
            </a:r>
            <a:endParaRPr lang="zh-CN" altLang="en-US" dirty="0"/>
          </a:p>
        </p:txBody>
      </p:sp>
      <p:sp>
        <p:nvSpPr>
          <p:cNvPr id="15" name="内容占位符 2"/>
          <p:cNvSpPr>
            <a:spLocks noGrp="1"/>
          </p:cNvSpPr>
          <p:nvPr>
            <p:ph idx="1"/>
          </p:nvPr>
        </p:nvSpPr>
        <p:spPr>
          <a:xfrm>
            <a:off x="395536" y="1511993"/>
            <a:ext cx="7772400" cy="2133031"/>
          </a:xfrm>
        </p:spPr>
        <p:txBody>
          <a:bodyPr/>
          <a:lstStyle/>
          <a:p>
            <a:pPr algn="just">
              <a:lnSpc>
                <a:spcPct val="180000"/>
              </a:lnSpc>
              <a:buFont typeface="Wingdings" panose="05000000000000000000" pitchFamily="2" charset="2"/>
              <a:buChar char="n"/>
            </a:pPr>
            <a:r>
              <a:rPr lang="en-US" altLang="zh-CN" sz="1600" dirty="0" smtClean="0">
                <a:latin typeface="+mj-lt"/>
              </a:rPr>
              <a:t>To avoid the overflow, the scaling factor is computed based on the largest absolute value of the real and imaginary component </a:t>
            </a:r>
            <a:r>
              <a:rPr lang="en-US" altLang="zh-CN" sz="1600" dirty="0" smtClean="0">
                <a:solidFill>
                  <a:srgbClr val="FF0000"/>
                </a:solidFill>
                <a:latin typeface="+mj-lt"/>
              </a:rPr>
              <a:t>per segment and Rx antenna</a:t>
            </a:r>
          </a:p>
          <a:p>
            <a:pPr algn="just">
              <a:lnSpc>
                <a:spcPct val="180000"/>
              </a:lnSpc>
              <a:buFont typeface="Wingdings" panose="05000000000000000000" pitchFamily="2" charset="2"/>
              <a:buChar char="n"/>
            </a:pPr>
            <a:r>
              <a:rPr lang="en-US" altLang="zh-CN" sz="1600" dirty="0" smtClean="0">
                <a:latin typeface="+mj-lt"/>
              </a:rPr>
              <a:t>The scaling factor is a power of 2, converting multiplication and division into bit shifts</a:t>
            </a:r>
          </a:p>
          <a:p>
            <a:pPr algn="just">
              <a:lnSpc>
                <a:spcPct val="180000"/>
              </a:lnSpc>
              <a:buFont typeface="Wingdings" panose="05000000000000000000" pitchFamily="2" charset="2"/>
              <a:buChar char="n"/>
            </a:pPr>
            <a:r>
              <a:rPr lang="en-US" altLang="zh-CN" sz="1600" dirty="0" smtClean="0">
                <a:latin typeface="+mj-lt"/>
              </a:rPr>
              <a:t>Example</a:t>
            </a:r>
          </a:p>
        </p:txBody>
      </p:sp>
      <p:pic>
        <p:nvPicPr>
          <p:cNvPr id="3" name="图片 2"/>
          <p:cNvPicPr>
            <a:picLocks noChangeAspect="1"/>
          </p:cNvPicPr>
          <p:nvPr/>
        </p:nvPicPr>
        <p:blipFill>
          <a:blip r:embed="rId2"/>
          <a:stretch>
            <a:fillRect/>
          </a:stretch>
        </p:blipFill>
        <p:spPr>
          <a:xfrm>
            <a:off x="0" y="4365104"/>
            <a:ext cx="9144000" cy="1415530"/>
          </a:xfrm>
          <a:prstGeom prst="rect">
            <a:avLst/>
          </a:prstGeom>
        </p:spPr>
      </p:pic>
    </p:spTree>
    <p:extLst>
      <p:ext uri="{BB962C8B-B14F-4D97-AF65-F5344CB8AC3E}">
        <p14:creationId xmlns:p14="http://schemas.microsoft.com/office/powerpoint/2010/main" val="1831875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a:t>
            </a:r>
            <a:r>
              <a:rPr lang="en-US" altLang="zh-CN" dirty="0"/>
              <a:t>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476672"/>
            <a:ext cx="7772400" cy="1066800"/>
          </a:xfrm>
        </p:spPr>
        <p:txBody>
          <a:bodyPr/>
          <a:lstStyle/>
          <a:p>
            <a:r>
              <a:rPr lang="en-US" altLang="zh-CN" sz="2600" dirty="0" smtClean="0"/>
              <a:t>Recap: Adaptive Power-of-two Scaling Scheme</a:t>
            </a:r>
            <a:endParaRPr lang="zh-CN" altLang="en-US" sz="2600" dirty="0"/>
          </a:p>
        </p:txBody>
      </p:sp>
      <p:sp>
        <p:nvSpPr>
          <p:cNvPr id="12" name="文本框 11"/>
          <p:cNvSpPr txBox="1"/>
          <p:nvPr/>
        </p:nvSpPr>
        <p:spPr>
          <a:xfrm>
            <a:off x="1691680" y="2708921"/>
            <a:ext cx="1645940" cy="276999"/>
          </a:xfrm>
          <a:prstGeom prst="rect">
            <a:avLst/>
          </a:prstGeom>
          <a:noFill/>
        </p:spPr>
        <p:txBody>
          <a:bodyPr wrap="square" rtlCol="0">
            <a:spAutoFit/>
          </a:bodyPr>
          <a:lstStyle/>
          <a:p>
            <a:r>
              <a:rPr lang="en-US" altLang="zh-CN" dirty="0" smtClean="0"/>
              <a:t>I-component</a:t>
            </a:r>
            <a:endParaRPr lang="zh-CN" altLang="en-US" dirty="0"/>
          </a:p>
        </p:txBody>
      </p:sp>
      <p:sp>
        <p:nvSpPr>
          <p:cNvPr id="13" name="文本框 12"/>
          <p:cNvSpPr txBox="1"/>
          <p:nvPr/>
        </p:nvSpPr>
        <p:spPr>
          <a:xfrm>
            <a:off x="6225530" y="2708920"/>
            <a:ext cx="1645940" cy="276999"/>
          </a:xfrm>
          <a:prstGeom prst="rect">
            <a:avLst/>
          </a:prstGeom>
          <a:noFill/>
        </p:spPr>
        <p:txBody>
          <a:bodyPr wrap="square" rtlCol="0">
            <a:spAutoFit/>
          </a:bodyPr>
          <a:lstStyle/>
          <a:p>
            <a:r>
              <a:rPr lang="en-US" altLang="zh-CN" dirty="0"/>
              <a:t>Q</a:t>
            </a:r>
            <a:r>
              <a:rPr lang="en-US" altLang="zh-CN" dirty="0" smtClean="0"/>
              <a:t>-component</a:t>
            </a:r>
            <a:endParaRPr lang="zh-CN" altLang="en-US" dirty="0"/>
          </a:p>
        </p:txBody>
      </p:sp>
      <p:sp>
        <p:nvSpPr>
          <p:cNvPr id="15" name="内容占位符 2"/>
          <p:cNvSpPr>
            <a:spLocks noGrp="1"/>
          </p:cNvSpPr>
          <p:nvPr>
            <p:ph idx="1"/>
          </p:nvPr>
        </p:nvSpPr>
        <p:spPr>
          <a:xfrm>
            <a:off x="251520" y="1459070"/>
            <a:ext cx="7772400" cy="1609890"/>
          </a:xfrm>
        </p:spPr>
        <p:txBody>
          <a:bodyPr/>
          <a:lstStyle/>
          <a:p>
            <a:pPr algn="just">
              <a:lnSpc>
                <a:spcPct val="130000"/>
              </a:lnSpc>
              <a:buFont typeface="Wingdings" panose="05000000000000000000" pitchFamily="2" charset="2"/>
              <a:buChar char="n"/>
            </a:pPr>
            <a:r>
              <a:rPr lang="en-US" altLang="zh-CN" sz="1600" dirty="0" smtClean="0">
                <a:latin typeface="+mj-lt"/>
              </a:rPr>
              <a:t>The </a:t>
            </a:r>
            <a:r>
              <a:rPr lang="en-US" altLang="zh-CN" sz="1600" dirty="0">
                <a:latin typeface="+mj-lt"/>
              </a:rPr>
              <a:t>scaling factor is computed based on the </a:t>
            </a:r>
            <a:r>
              <a:rPr lang="en-US" altLang="zh-CN" sz="1600" dirty="0" smtClean="0">
                <a:latin typeface="+mj-lt"/>
              </a:rPr>
              <a:t>leading bit search </a:t>
            </a:r>
            <a:r>
              <a:rPr lang="en-US" altLang="zh-CN" sz="1600" dirty="0" smtClean="0">
                <a:solidFill>
                  <a:srgbClr val="FF0000"/>
                </a:solidFill>
                <a:latin typeface="+mj-lt"/>
              </a:rPr>
              <a:t>per CIR tap</a:t>
            </a:r>
          </a:p>
          <a:p>
            <a:pPr algn="just">
              <a:lnSpc>
                <a:spcPct val="130000"/>
              </a:lnSpc>
              <a:buFont typeface="Wingdings" panose="05000000000000000000" pitchFamily="2" charset="2"/>
              <a:buChar char="n"/>
            </a:pPr>
            <a:r>
              <a:rPr lang="en-US" altLang="zh-CN" sz="1600" dirty="0">
                <a:latin typeface="+mj-lt"/>
              </a:rPr>
              <a:t>The scaling factor is a power of 2, converting multiplication and division into </a:t>
            </a:r>
            <a:r>
              <a:rPr lang="en-US" altLang="zh-CN" sz="1600" dirty="0" smtClean="0">
                <a:latin typeface="+mj-lt"/>
              </a:rPr>
              <a:t>bit shifts</a:t>
            </a:r>
          </a:p>
          <a:p>
            <a:pPr algn="just">
              <a:lnSpc>
                <a:spcPct val="130000"/>
              </a:lnSpc>
              <a:buFont typeface="Wingdings" panose="05000000000000000000" pitchFamily="2" charset="2"/>
              <a:buChar char="n"/>
            </a:pPr>
            <a:r>
              <a:rPr lang="en-US" altLang="zh-CN" sz="1600" dirty="0" smtClean="0">
                <a:latin typeface="+mj-lt"/>
              </a:rPr>
              <a:t>Example</a:t>
            </a:r>
            <a:endParaRPr lang="en-US" altLang="zh-CN" sz="1600" dirty="0">
              <a:latin typeface="+mj-lt"/>
            </a:endParaRPr>
          </a:p>
          <a:p>
            <a:pPr algn="just">
              <a:lnSpc>
                <a:spcPct val="180000"/>
              </a:lnSpc>
              <a:buFont typeface="Wingdings" panose="05000000000000000000" pitchFamily="2" charset="2"/>
              <a:buChar char="n"/>
            </a:pPr>
            <a:endParaRPr lang="en-US" altLang="zh-CN" sz="1600" dirty="0">
              <a:latin typeface="+mj-lt"/>
            </a:endParaRPr>
          </a:p>
        </p:txBody>
      </p:sp>
      <p:pic>
        <p:nvPicPr>
          <p:cNvPr id="2" name="图片 1"/>
          <p:cNvPicPr>
            <a:picLocks noChangeAspect="1"/>
          </p:cNvPicPr>
          <p:nvPr/>
        </p:nvPicPr>
        <p:blipFill>
          <a:blip r:embed="rId2"/>
          <a:stretch>
            <a:fillRect/>
          </a:stretch>
        </p:blipFill>
        <p:spPr>
          <a:xfrm>
            <a:off x="0" y="2943753"/>
            <a:ext cx="9144000" cy="3221552"/>
          </a:xfrm>
          <a:prstGeom prst="rect">
            <a:avLst/>
          </a:prstGeom>
        </p:spPr>
      </p:pic>
    </p:spTree>
    <p:extLst>
      <p:ext uri="{BB962C8B-B14F-4D97-AF65-F5344CB8AC3E}">
        <p14:creationId xmlns:p14="http://schemas.microsoft.com/office/powerpoint/2010/main" val="452823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a:t>
            </a:r>
            <a:r>
              <a:rPr lang="en-US" altLang="zh-CN" dirty="0"/>
              <a:t>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Simulation Scenarios</a:t>
            </a:r>
            <a:endParaRPr lang="zh-CN" altLang="en-US" sz="2600" dirty="0"/>
          </a:p>
        </p:txBody>
      </p:sp>
      <p:sp>
        <p:nvSpPr>
          <p:cNvPr id="8" name="内容占位符 2"/>
          <p:cNvSpPr>
            <a:spLocks noGrp="1"/>
          </p:cNvSpPr>
          <p:nvPr>
            <p:ph idx="1"/>
          </p:nvPr>
        </p:nvSpPr>
        <p:spPr>
          <a:xfrm>
            <a:off x="107504" y="1697436"/>
            <a:ext cx="2827762" cy="2102620"/>
          </a:xfrm>
        </p:spPr>
        <p:txBody>
          <a:bodyPr/>
          <a:lstStyle/>
          <a:p>
            <a:pPr algn="just">
              <a:lnSpc>
                <a:spcPct val="140000"/>
              </a:lnSpc>
              <a:buFont typeface="Wingdings" panose="05000000000000000000" pitchFamily="2" charset="2"/>
              <a:buChar char="n"/>
            </a:pPr>
            <a:r>
              <a:rPr lang="en-US" altLang="zh-CN" sz="1400" dirty="0" smtClean="0">
                <a:latin typeface="+mj-lt"/>
              </a:rPr>
              <a:t>Scenario A: a large office </a:t>
            </a:r>
          </a:p>
          <a:p>
            <a:pPr algn="just">
              <a:lnSpc>
                <a:spcPct val="140000"/>
              </a:lnSpc>
              <a:buFont typeface="Wingdings" panose="05000000000000000000" pitchFamily="2" charset="2"/>
              <a:buChar char="n"/>
            </a:pPr>
            <a:r>
              <a:rPr lang="en-US" altLang="zh-CN" sz="1400" dirty="0" smtClean="0">
                <a:latin typeface="+mj-lt"/>
              </a:rPr>
              <a:t>The </a:t>
            </a:r>
            <a:r>
              <a:rPr lang="en-US" altLang="zh-CN" sz="1400" dirty="0">
                <a:latin typeface="+mj-lt"/>
              </a:rPr>
              <a:t>distance between the sensing initiator and the sensing responder is about 5m. A person is walking towards the sensing responder</a:t>
            </a: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pic>
        <p:nvPicPr>
          <p:cNvPr id="11" name="图片 10"/>
          <p:cNvPicPr>
            <a:picLocks noChangeAspect="1"/>
          </p:cNvPicPr>
          <p:nvPr/>
        </p:nvPicPr>
        <p:blipFill>
          <a:blip r:embed="rId2"/>
          <a:stretch>
            <a:fillRect/>
          </a:stretch>
        </p:blipFill>
        <p:spPr>
          <a:xfrm>
            <a:off x="107504" y="3933056"/>
            <a:ext cx="3060574" cy="2026831"/>
          </a:xfrm>
          <a:prstGeom prst="rect">
            <a:avLst/>
          </a:prstGeom>
        </p:spPr>
      </p:pic>
      <p:pic>
        <p:nvPicPr>
          <p:cNvPr id="10" name="图片 9"/>
          <p:cNvPicPr>
            <a:picLocks noChangeAspect="1"/>
          </p:cNvPicPr>
          <p:nvPr/>
        </p:nvPicPr>
        <p:blipFill>
          <a:blip r:embed="rId3"/>
          <a:stretch>
            <a:fillRect/>
          </a:stretch>
        </p:blipFill>
        <p:spPr>
          <a:xfrm>
            <a:off x="3203848" y="3903315"/>
            <a:ext cx="3115794" cy="2075225"/>
          </a:xfrm>
          <a:prstGeom prst="rect">
            <a:avLst/>
          </a:prstGeom>
        </p:spPr>
      </p:pic>
      <p:pic>
        <p:nvPicPr>
          <p:cNvPr id="12" name="图片 11"/>
          <p:cNvPicPr>
            <a:picLocks noChangeAspect="1"/>
          </p:cNvPicPr>
          <p:nvPr/>
        </p:nvPicPr>
        <p:blipFill>
          <a:blip r:embed="rId4"/>
          <a:stretch>
            <a:fillRect/>
          </a:stretch>
        </p:blipFill>
        <p:spPr>
          <a:xfrm>
            <a:off x="6588224" y="3933056"/>
            <a:ext cx="2443268" cy="2436856"/>
          </a:xfrm>
          <a:prstGeom prst="rect">
            <a:avLst/>
          </a:prstGeom>
        </p:spPr>
      </p:pic>
      <p:sp>
        <p:nvSpPr>
          <p:cNvPr id="13" name="内容占位符 2"/>
          <p:cNvSpPr txBox="1">
            <a:spLocks/>
          </p:cNvSpPr>
          <p:nvPr/>
        </p:nvSpPr>
        <p:spPr bwMode="auto">
          <a:xfrm>
            <a:off x="3220641" y="1685677"/>
            <a:ext cx="2827762" cy="2102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400" b="1" kern="0" dirty="0" smtClean="0">
                <a:latin typeface="+mj-lt"/>
              </a:rPr>
              <a:t>Scenario B: a small office </a:t>
            </a:r>
          </a:p>
          <a:p>
            <a:pPr algn="just">
              <a:lnSpc>
                <a:spcPct val="140000"/>
              </a:lnSpc>
              <a:buFont typeface="Wingdings" panose="05000000000000000000" pitchFamily="2" charset="2"/>
              <a:buChar char="n"/>
            </a:pPr>
            <a:r>
              <a:rPr lang="en-US" altLang="zh-CN" sz="1400" kern="0" dirty="0" smtClean="0">
                <a:latin typeface="+mj-lt"/>
              </a:rPr>
              <a:t>The distance between the sensing initiator and the sensing responder is about 3m. A person is walking around the table</a:t>
            </a:r>
          </a:p>
          <a:p>
            <a:pPr>
              <a:lnSpc>
                <a:spcPct val="140000"/>
              </a:lnSpc>
              <a:buFont typeface="Wingdings" panose="05000000000000000000" pitchFamily="2" charset="2"/>
              <a:buChar char="n"/>
            </a:pPr>
            <a:endParaRPr lang="en-US" altLang="zh-CN" sz="1800" kern="0" dirty="0" smtClean="0">
              <a:latin typeface="+mj-lt"/>
            </a:endParaRPr>
          </a:p>
          <a:p>
            <a:pPr>
              <a:lnSpc>
                <a:spcPct val="140000"/>
              </a:lnSpc>
              <a:buFont typeface="Wingdings" panose="05000000000000000000" pitchFamily="2" charset="2"/>
              <a:buChar char="n"/>
            </a:pPr>
            <a:endParaRPr lang="en-US" altLang="zh-CN" sz="1800" kern="0" dirty="0">
              <a:latin typeface="+mj-lt"/>
            </a:endParaRPr>
          </a:p>
        </p:txBody>
      </p:sp>
      <p:sp>
        <p:nvSpPr>
          <p:cNvPr id="14" name="内容占位符 2"/>
          <p:cNvSpPr txBox="1">
            <a:spLocks/>
          </p:cNvSpPr>
          <p:nvPr/>
        </p:nvSpPr>
        <p:spPr bwMode="auto">
          <a:xfrm>
            <a:off x="6268613" y="1685677"/>
            <a:ext cx="2827762" cy="2102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400" b="1" kern="0" dirty="0" smtClean="0">
                <a:latin typeface="+mj-lt"/>
              </a:rPr>
              <a:t>Scenario C: a corridor </a:t>
            </a:r>
          </a:p>
          <a:p>
            <a:pPr algn="just">
              <a:lnSpc>
                <a:spcPct val="140000"/>
              </a:lnSpc>
              <a:buFont typeface="Wingdings" panose="05000000000000000000" pitchFamily="2" charset="2"/>
              <a:buChar char="n"/>
            </a:pPr>
            <a:r>
              <a:rPr lang="en-US" altLang="zh-CN" sz="1400" kern="0" dirty="0" smtClean="0">
                <a:latin typeface="+mj-lt"/>
              </a:rPr>
              <a:t>The distance between the sensing initiator and the sensing responder is about 5m. A person is walking along the corridor</a:t>
            </a:r>
          </a:p>
          <a:p>
            <a:pPr>
              <a:lnSpc>
                <a:spcPct val="140000"/>
              </a:lnSpc>
              <a:buFont typeface="Wingdings" panose="05000000000000000000" pitchFamily="2" charset="2"/>
              <a:buChar char="n"/>
            </a:pPr>
            <a:endParaRPr lang="en-US" altLang="zh-CN" sz="1800" kern="0" dirty="0" smtClean="0">
              <a:latin typeface="+mj-lt"/>
            </a:endParaRPr>
          </a:p>
          <a:p>
            <a:pPr>
              <a:lnSpc>
                <a:spcPct val="140000"/>
              </a:lnSpc>
              <a:buFont typeface="Wingdings" panose="05000000000000000000" pitchFamily="2" charset="2"/>
              <a:buChar char="n"/>
            </a:pPr>
            <a:endParaRPr lang="en-US" altLang="zh-CN" sz="1800" kern="0" dirty="0">
              <a:latin typeface="+mj-lt"/>
            </a:endParaRPr>
          </a:p>
        </p:txBody>
      </p:sp>
    </p:spTree>
    <p:extLst>
      <p:ext uri="{BB962C8B-B14F-4D97-AF65-F5344CB8AC3E}">
        <p14:creationId xmlns:p14="http://schemas.microsoft.com/office/powerpoint/2010/main" val="2318009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a:t>
            </a:r>
            <a:r>
              <a:rPr lang="en-US" altLang="zh-CN" dirty="0"/>
              <a:t>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476672"/>
            <a:ext cx="7772400" cy="1066800"/>
          </a:xfrm>
        </p:spPr>
        <p:txBody>
          <a:bodyPr/>
          <a:lstStyle/>
          <a:p>
            <a:r>
              <a:rPr lang="en-US" altLang="zh-CN" sz="2600" dirty="0" smtClean="0"/>
              <a:t>Simulation Parameter Settings</a:t>
            </a:r>
            <a:endParaRPr lang="zh-CN" altLang="en-US" sz="2600" dirty="0"/>
          </a:p>
        </p:txBody>
      </p:sp>
      <mc:AlternateContent xmlns:mc="http://schemas.openxmlformats.org/markup-compatibility/2006" xmlns:a14="http://schemas.microsoft.com/office/drawing/2010/main">
        <mc:Choice Requires="a14">
          <p:sp>
            <p:nvSpPr>
              <p:cNvPr id="10" name="内容占位符 2"/>
              <p:cNvSpPr txBox="1">
                <a:spLocks/>
              </p:cNvSpPr>
              <p:nvPr/>
            </p:nvSpPr>
            <p:spPr bwMode="auto">
              <a:xfrm>
                <a:off x="636116" y="1318691"/>
                <a:ext cx="7871767" cy="506263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14:m>
                  <m:oMath xmlns:m="http://schemas.openxmlformats.org/officeDocument/2006/math">
                    <m:sSub>
                      <m:sSubPr>
                        <m:ctrlPr>
                          <a:rPr lang="en-US" altLang="zh-CN" sz="1800" i="1" kern="0" smtClean="0">
                            <a:latin typeface="Cambria Math" panose="02040503050406030204" pitchFamily="18" charset="0"/>
                          </a:rPr>
                        </m:ctrlPr>
                      </m:sSubPr>
                      <m:e>
                        <m:r>
                          <a:rPr lang="en-US" altLang="zh-CN" sz="1800" kern="0">
                            <a:latin typeface="Cambria Math" panose="02040503050406030204" pitchFamily="18" charset="0"/>
                          </a:rPr>
                          <m:t>𝑁</m:t>
                        </m:r>
                      </m:e>
                      <m:sub>
                        <m:r>
                          <a:rPr lang="en-US" altLang="zh-CN" sz="1800" kern="0">
                            <a:latin typeface="Cambria Math" panose="02040503050406030204" pitchFamily="18" charset="0"/>
                          </a:rPr>
                          <m:t>𝑏</m:t>
                        </m:r>
                      </m:sub>
                    </m:sSub>
                  </m:oMath>
                </a14:m>
                <a:r>
                  <a:rPr lang="en-US" altLang="zh-CN" sz="1800" kern="0" dirty="0">
                    <a:latin typeface="+mj-lt"/>
                  </a:rPr>
                  <a:t> denotes the </a:t>
                </a:r>
                <a:r>
                  <a:rPr lang="en-US" altLang="zh-CN" sz="1800" kern="0" dirty="0" smtClean="0">
                    <a:latin typeface="+mj-lt"/>
                  </a:rPr>
                  <a:t>number of bits per I/Q-component in the fixed power-of-two scaling scheme</a:t>
                </a:r>
              </a:p>
              <a:p>
                <a:pPr algn="just">
                  <a:lnSpc>
                    <a:spcPct val="140000"/>
                  </a:lnSpc>
                  <a:buFont typeface="Wingdings" panose="05000000000000000000" pitchFamily="2" charset="2"/>
                  <a:buChar char="n"/>
                </a:pPr>
                <a14:m>
                  <m:oMath xmlns:m="http://schemas.openxmlformats.org/officeDocument/2006/math">
                    <m:sSub>
                      <m:sSubPr>
                        <m:ctrlPr>
                          <a:rPr lang="en-US" altLang="zh-CN" sz="1800" i="1" kern="0" smtClean="0">
                            <a:latin typeface="Cambria Math" panose="02040503050406030204" pitchFamily="18" charset="0"/>
                          </a:rPr>
                        </m:ctrlPr>
                      </m:sSubPr>
                      <m:e>
                        <m:r>
                          <a:rPr lang="en-US" altLang="zh-CN" sz="1800" i="1" kern="0" smtClean="0">
                            <a:latin typeface="Cambria Math" panose="02040503050406030204" pitchFamily="18" charset="0"/>
                          </a:rPr>
                          <m:t>𝑁</m:t>
                        </m:r>
                      </m:e>
                      <m:sub>
                        <m:r>
                          <a:rPr lang="en-US" altLang="zh-CN" sz="1800" i="1" kern="0" smtClean="0">
                            <a:latin typeface="Cambria Math" panose="02040503050406030204" pitchFamily="18" charset="0"/>
                          </a:rPr>
                          <m:t>𝑀</m:t>
                        </m:r>
                      </m:sub>
                    </m:sSub>
                  </m:oMath>
                </a14:m>
                <a:r>
                  <a:rPr lang="en-US" altLang="zh-CN" sz="1800" kern="0" dirty="0" smtClean="0">
                    <a:latin typeface="+mj-lt"/>
                  </a:rPr>
                  <a:t> and </a:t>
                </a:r>
                <a14:m>
                  <m:oMath xmlns:m="http://schemas.openxmlformats.org/officeDocument/2006/math">
                    <m:sSub>
                      <m:sSubPr>
                        <m:ctrlPr>
                          <a:rPr lang="en-US" altLang="zh-CN" sz="1800" i="1" kern="0" smtClean="0">
                            <a:latin typeface="Cambria Math" panose="02040503050406030204" pitchFamily="18" charset="0"/>
                          </a:rPr>
                        </m:ctrlPr>
                      </m:sSubPr>
                      <m:e>
                        <m:r>
                          <a:rPr lang="en-US" altLang="zh-CN" sz="1800" i="1" kern="0" smtClean="0">
                            <a:latin typeface="Cambria Math" panose="02040503050406030204" pitchFamily="18" charset="0"/>
                          </a:rPr>
                          <m:t>𝑁</m:t>
                        </m:r>
                      </m:e>
                      <m:sub>
                        <m:r>
                          <a:rPr lang="en-US" altLang="zh-CN" sz="1800" i="1" kern="0" smtClean="0">
                            <a:latin typeface="Cambria Math" panose="02040503050406030204" pitchFamily="18" charset="0"/>
                          </a:rPr>
                          <m:t>𝐸</m:t>
                        </m:r>
                      </m:sub>
                    </m:sSub>
                  </m:oMath>
                </a14:m>
                <a:r>
                  <a:rPr lang="en-US" altLang="zh-CN" sz="1800" kern="0" dirty="0" smtClean="0">
                    <a:latin typeface="+mj-lt"/>
                  </a:rPr>
                  <a:t> denote the number of bits occupied by the mantissa and exponent in the adaptive power-of-two scaling scheme, respectively</a:t>
                </a:r>
              </a:p>
              <a:p>
                <a:pPr algn="just">
                  <a:lnSpc>
                    <a:spcPct val="140000"/>
                  </a:lnSpc>
                  <a:buFont typeface="Wingdings" panose="05000000000000000000" pitchFamily="2" charset="2"/>
                  <a:buChar char="n"/>
                </a:pPr>
                <a:r>
                  <a:rPr lang="en-US" altLang="zh-CN" sz="1800" kern="0" dirty="0" smtClean="0">
                    <a:latin typeface="+mj-lt"/>
                  </a:rPr>
                  <a:t>The number of bits used per CIR tap is </a:t>
                </a:r>
                <a14:m>
                  <m:oMath xmlns:m="http://schemas.openxmlformats.org/officeDocument/2006/math">
                    <m:r>
                      <a:rPr lang="en-US" altLang="zh-CN" sz="1800" b="0" i="0" kern="0" smtClean="0">
                        <a:latin typeface="Cambria Math" panose="02040503050406030204" pitchFamily="18" charset="0"/>
                      </a:rPr>
                      <m:t>2</m:t>
                    </m:r>
                    <m:sSub>
                      <m:sSubPr>
                        <m:ctrlPr>
                          <a:rPr lang="en-US" altLang="zh-CN" sz="1800" i="1" kern="0">
                            <a:latin typeface="Cambria Math" panose="02040503050406030204" pitchFamily="18" charset="0"/>
                          </a:rPr>
                        </m:ctrlPr>
                      </m:sSubPr>
                      <m:e>
                        <m:r>
                          <a:rPr lang="en-US" altLang="zh-CN" sz="1800" kern="0">
                            <a:latin typeface="Cambria Math" panose="02040503050406030204" pitchFamily="18" charset="0"/>
                          </a:rPr>
                          <m:t>𝑁</m:t>
                        </m:r>
                      </m:e>
                      <m:sub>
                        <m:r>
                          <a:rPr lang="en-US" altLang="zh-CN" sz="1800" kern="0">
                            <a:latin typeface="Cambria Math" panose="02040503050406030204" pitchFamily="18" charset="0"/>
                          </a:rPr>
                          <m:t>𝑏</m:t>
                        </m:r>
                      </m:sub>
                    </m:sSub>
                  </m:oMath>
                </a14:m>
                <a:r>
                  <a:rPr lang="en-US" altLang="zh-CN" sz="1800" kern="0" dirty="0" smtClean="0">
                    <a:latin typeface="+mj-lt"/>
                  </a:rPr>
                  <a:t> in the fixed power-of-two scaling scheme, and </a:t>
                </a:r>
                <a14:m>
                  <m:oMath xmlns:m="http://schemas.openxmlformats.org/officeDocument/2006/math">
                    <m:sSub>
                      <m:sSubPr>
                        <m:ctrlPr>
                          <a:rPr lang="en-US" altLang="zh-CN" sz="1800" i="1" kern="0">
                            <a:latin typeface="Cambria Math" panose="02040503050406030204" pitchFamily="18" charset="0"/>
                          </a:rPr>
                        </m:ctrlPr>
                      </m:sSubPr>
                      <m:e>
                        <m:r>
                          <a:rPr lang="en-US" altLang="zh-CN" sz="1800" b="0" i="1" kern="0" smtClean="0">
                            <a:latin typeface="Cambria Math" panose="02040503050406030204" pitchFamily="18" charset="0"/>
                          </a:rPr>
                          <m:t>2</m:t>
                        </m:r>
                        <m:r>
                          <a:rPr lang="en-US" altLang="zh-CN" sz="1800" i="1" kern="0">
                            <a:latin typeface="Cambria Math" panose="02040503050406030204" pitchFamily="18" charset="0"/>
                          </a:rPr>
                          <m:t>𝑁</m:t>
                        </m:r>
                      </m:e>
                      <m:sub>
                        <m:r>
                          <a:rPr lang="en-US" altLang="zh-CN" sz="1800" i="1" kern="0">
                            <a:latin typeface="Cambria Math" panose="02040503050406030204" pitchFamily="18" charset="0"/>
                          </a:rPr>
                          <m:t>𝑀</m:t>
                        </m:r>
                      </m:sub>
                    </m:sSub>
                    <m:r>
                      <a:rPr lang="en-US" altLang="zh-CN" sz="1800" b="0" i="1" kern="0" smtClean="0">
                        <a:latin typeface="Cambria Math" panose="02040503050406030204" pitchFamily="18" charset="0"/>
                      </a:rPr>
                      <m:t>+</m:t>
                    </m:r>
                    <m:sSub>
                      <m:sSubPr>
                        <m:ctrlPr>
                          <a:rPr lang="en-US" altLang="zh-CN" sz="1800" i="1" kern="0">
                            <a:latin typeface="Cambria Math" panose="02040503050406030204" pitchFamily="18" charset="0"/>
                          </a:rPr>
                        </m:ctrlPr>
                      </m:sSubPr>
                      <m:e>
                        <m:r>
                          <a:rPr lang="en-US" altLang="zh-CN" sz="1800" i="1" kern="0">
                            <a:latin typeface="Cambria Math" panose="02040503050406030204" pitchFamily="18" charset="0"/>
                          </a:rPr>
                          <m:t>𝑁</m:t>
                        </m:r>
                      </m:e>
                      <m:sub>
                        <m:r>
                          <a:rPr lang="en-US" altLang="zh-CN" sz="1800" i="1" kern="0">
                            <a:latin typeface="Cambria Math" panose="02040503050406030204" pitchFamily="18" charset="0"/>
                          </a:rPr>
                          <m:t>𝐸</m:t>
                        </m:r>
                      </m:sub>
                    </m:sSub>
                  </m:oMath>
                </a14:m>
                <a:r>
                  <a:rPr lang="en-US" altLang="zh-CN" sz="1800" kern="0" dirty="0" smtClean="0">
                    <a:latin typeface="+mj-lt"/>
                  </a:rPr>
                  <a:t> in the adaptive power-of-two scaling scheme</a:t>
                </a:r>
              </a:p>
              <a:p>
                <a:pPr algn="just">
                  <a:lnSpc>
                    <a:spcPct val="140000"/>
                  </a:lnSpc>
                  <a:buFont typeface="Wingdings" panose="05000000000000000000" pitchFamily="2" charset="2"/>
                  <a:buChar char="n"/>
                </a:pPr>
                <a:r>
                  <a:rPr lang="en-US" altLang="zh-CN" sz="1800" kern="0" dirty="0">
                    <a:latin typeface="+mj-lt"/>
                  </a:rPr>
                  <a:t>The </a:t>
                </a:r>
                <a:r>
                  <a:rPr lang="en-US" altLang="zh-CN" sz="1800" kern="0" dirty="0" smtClean="0">
                    <a:latin typeface="+mj-lt"/>
                  </a:rPr>
                  <a:t>collected raw </a:t>
                </a:r>
                <a:r>
                  <a:rPr lang="en-US" altLang="zh-CN" sz="1800" kern="0" dirty="0">
                    <a:latin typeface="+mj-lt"/>
                  </a:rPr>
                  <a:t>CIR data uses 18 bits to encode each I/Q-component</a:t>
                </a:r>
              </a:p>
              <a:p>
                <a:pPr algn="just">
                  <a:lnSpc>
                    <a:spcPct val="140000"/>
                  </a:lnSpc>
                  <a:buFont typeface="Wingdings" panose="05000000000000000000" pitchFamily="2" charset="2"/>
                  <a:buChar char="n"/>
                </a:pPr>
                <a:r>
                  <a:rPr lang="en-US" altLang="zh-CN" sz="1800" kern="0" dirty="0" smtClean="0">
                    <a:latin typeface="+mj-lt"/>
                  </a:rPr>
                  <a:t>The </a:t>
                </a:r>
                <a:r>
                  <a:rPr lang="en-US" altLang="zh-CN" sz="1800" b="1" kern="0" dirty="0" smtClean="0">
                    <a:latin typeface="+mj-lt"/>
                  </a:rPr>
                  <a:t>threshold is -40 dB</a:t>
                </a:r>
              </a:p>
              <a:p>
                <a:pPr lvl="1" algn="just">
                  <a:lnSpc>
                    <a:spcPct val="140000"/>
                  </a:lnSpc>
                  <a:buFont typeface="Wingdings" panose="05000000000000000000" pitchFamily="2" charset="2"/>
                  <a:buChar char="Ø"/>
                </a:pPr>
                <a:r>
                  <a:rPr lang="en-US" altLang="zh-CN" sz="1400" kern="0" dirty="0" smtClean="0">
                    <a:latin typeface="+mj-lt"/>
                  </a:rPr>
                  <a:t>The responder reports CIR taps above a threshold, which defines the gap below the strongest tap</a:t>
                </a:r>
              </a:p>
              <a:p>
                <a:pPr algn="just">
                  <a:lnSpc>
                    <a:spcPct val="140000"/>
                  </a:lnSpc>
                  <a:buFont typeface="Wingdings" panose="05000000000000000000" pitchFamily="2" charset="2"/>
                  <a:buChar char="n"/>
                </a:pPr>
                <a:r>
                  <a:rPr lang="en-US" altLang="zh-CN" sz="1800" kern="0" dirty="0" smtClean="0">
                    <a:latin typeface="+mj-lt"/>
                  </a:rPr>
                  <a:t>The earliest tap is selected as the reference tap, and the time offset is 0</a:t>
                </a:r>
              </a:p>
              <a:p>
                <a:pPr algn="just">
                  <a:lnSpc>
                    <a:spcPct val="140000"/>
                  </a:lnSpc>
                  <a:buFont typeface="Wingdings" panose="05000000000000000000" pitchFamily="2" charset="2"/>
                  <a:buChar char="n"/>
                </a:pPr>
                <a:r>
                  <a:rPr lang="en-US" altLang="zh-CN" sz="1800" kern="0" dirty="0" smtClean="0">
                    <a:latin typeface="+mj-lt"/>
                  </a:rPr>
                  <a:t>The complementary </a:t>
                </a:r>
                <a:r>
                  <a:rPr lang="en-US" altLang="zh-CN" sz="1800" kern="0" dirty="0">
                    <a:latin typeface="+mj-lt"/>
                  </a:rPr>
                  <a:t>cumulative distribution </a:t>
                </a:r>
                <a:r>
                  <a:rPr lang="en-US" altLang="zh-CN" sz="1800" kern="0" dirty="0" smtClean="0">
                    <a:latin typeface="+mj-lt"/>
                  </a:rPr>
                  <a:t>function (CCDF) is considered, </a:t>
                </a:r>
                <a:r>
                  <a:rPr lang="en-US" altLang="zh-CN" sz="1800" kern="0" dirty="0">
                    <a:latin typeface="+mj-lt"/>
                  </a:rPr>
                  <a:t>which is defined as </a:t>
                </a:r>
                <a14:m>
                  <m:oMath xmlns:m="http://schemas.openxmlformats.org/officeDocument/2006/math">
                    <m:sSub>
                      <m:sSubPr>
                        <m:ctrlPr>
                          <a:rPr lang="en-US" altLang="zh-CN" sz="1800" i="1" kern="0">
                            <a:latin typeface="Cambria Math" panose="02040503050406030204" pitchFamily="18" charset="0"/>
                          </a:rPr>
                        </m:ctrlPr>
                      </m:sSubPr>
                      <m:e>
                        <m:r>
                          <a:rPr lang="en-US" altLang="zh-CN" sz="1800" kern="0">
                            <a:latin typeface="Cambria Math" panose="02040503050406030204" pitchFamily="18" charset="0"/>
                          </a:rPr>
                          <m:t>𝑓</m:t>
                        </m:r>
                      </m:e>
                      <m:sub>
                        <m:r>
                          <a:rPr lang="en-US" altLang="zh-CN" sz="1800" kern="0">
                            <a:latin typeface="Cambria Math" panose="02040503050406030204" pitchFamily="18" charset="0"/>
                          </a:rPr>
                          <m:t>𝑋</m:t>
                        </m:r>
                      </m:sub>
                    </m:sSub>
                    <m:d>
                      <m:dPr>
                        <m:ctrlPr>
                          <a:rPr lang="en-US" altLang="zh-CN" sz="1800" i="1" kern="0">
                            <a:latin typeface="Cambria Math" panose="02040503050406030204" pitchFamily="18" charset="0"/>
                          </a:rPr>
                        </m:ctrlPr>
                      </m:dPr>
                      <m:e>
                        <m:r>
                          <a:rPr lang="en-US" altLang="zh-CN" sz="1800" kern="0">
                            <a:latin typeface="Cambria Math" panose="02040503050406030204" pitchFamily="18" charset="0"/>
                          </a:rPr>
                          <m:t>𝑥</m:t>
                        </m:r>
                      </m:e>
                    </m:d>
                    <m:r>
                      <a:rPr lang="en-US" altLang="zh-CN" sz="1800" kern="0">
                        <a:latin typeface="Cambria Math" panose="02040503050406030204" pitchFamily="18" charset="0"/>
                      </a:rPr>
                      <m:t>=</m:t>
                    </m:r>
                    <m:r>
                      <m:rPr>
                        <m:sty m:val="p"/>
                      </m:rPr>
                      <a:rPr lang="en-US" altLang="zh-CN" sz="1800" kern="0">
                        <a:latin typeface="Cambria Math" panose="02040503050406030204" pitchFamily="18" charset="0"/>
                      </a:rPr>
                      <m:t>Pr</m:t>
                    </m:r>
                    <m:d>
                      <m:dPr>
                        <m:ctrlPr>
                          <a:rPr lang="en-US" altLang="zh-CN" sz="1800" i="1" kern="0">
                            <a:latin typeface="Cambria Math" panose="02040503050406030204" pitchFamily="18" charset="0"/>
                          </a:rPr>
                        </m:ctrlPr>
                      </m:dPr>
                      <m:e>
                        <m:r>
                          <a:rPr lang="en-US" altLang="zh-CN" sz="1800" kern="0">
                            <a:latin typeface="Cambria Math" panose="02040503050406030204" pitchFamily="18" charset="0"/>
                          </a:rPr>
                          <m:t>𝑋</m:t>
                        </m:r>
                        <m:r>
                          <a:rPr lang="en-US" altLang="zh-CN" sz="1800" kern="0">
                            <a:latin typeface="Cambria Math" panose="02040503050406030204" pitchFamily="18" charset="0"/>
                          </a:rPr>
                          <m:t>&gt;</m:t>
                        </m:r>
                        <m:r>
                          <a:rPr lang="en-US" altLang="zh-CN" sz="1800" kern="0">
                            <a:latin typeface="Cambria Math" panose="02040503050406030204" pitchFamily="18" charset="0"/>
                          </a:rPr>
                          <m:t>𝑥</m:t>
                        </m:r>
                      </m:e>
                    </m:d>
                  </m:oMath>
                </a14:m>
                <a:endParaRPr lang="en-US" altLang="zh-CN" sz="1800" kern="0" dirty="0">
                  <a:latin typeface="+mj-lt"/>
                </a:endParaRPr>
              </a:p>
              <a:p>
                <a:pPr algn="just">
                  <a:lnSpc>
                    <a:spcPct val="130000"/>
                  </a:lnSpc>
                  <a:buFont typeface="Wingdings" panose="05000000000000000000" pitchFamily="2" charset="2"/>
                  <a:buChar char="n"/>
                </a:pPr>
                <a:endParaRPr lang="en-US" altLang="zh-CN" sz="1400" kern="0" dirty="0" smtClean="0">
                  <a:latin typeface="+mj-lt"/>
                </a:endParaRPr>
              </a:p>
              <a:p>
                <a:pPr algn="just">
                  <a:lnSpc>
                    <a:spcPct val="130000"/>
                  </a:lnSpc>
                  <a:buFont typeface="Wingdings" panose="05000000000000000000" pitchFamily="2" charset="2"/>
                  <a:buChar char="n"/>
                </a:pPr>
                <a:endParaRPr lang="en-US" altLang="zh-CN" sz="1400" kern="0" dirty="0">
                  <a:latin typeface="+mj-lt"/>
                </a:endParaRPr>
              </a:p>
            </p:txBody>
          </p:sp>
        </mc:Choice>
        <mc:Fallback xmlns="">
          <p:sp>
            <p:nvSpPr>
              <p:cNvPr id="10" name="内容占位符 2"/>
              <p:cNvSpPr txBox="1">
                <a:spLocks noRot="1" noChangeAspect="1" noMove="1" noResize="1" noEditPoints="1" noAdjustHandles="1" noChangeArrowheads="1" noChangeShapeType="1" noTextEdit="1"/>
              </p:cNvSpPr>
              <p:nvPr/>
            </p:nvSpPr>
            <p:spPr bwMode="auto">
              <a:xfrm>
                <a:off x="636116" y="1318691"/>
                <a:ext cx="7871767" cy="5062637"/>
              </a:xfrm>
              <a:prstGeom prst="rect">
                <a:avLst/>
              </a:prstGeom>
              <a:blipFill rotWithShape="0">
                <a:blip r:embed="rId2"/>
                <a:stretch>
                  <a:fillRect l="-464" r="-61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spTree>
    <p:extLst>
      <p:ext uri="{BB962C8B-B14F-4D97-AF65-F5344CB8AC3E}">
        <p14:creationId xmlns:p14="http://schemas.microsoft.com/office/powerpoint/2010/main" val="3501334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a:t>
            </a:r>
            <a:r>
              <a:rPr lang="en-US" altLang="zh-CN" dirty="0"/>
              <a:t>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685800" y="476672"/>
            <a:ext cx="7772400" cy="1066800"/>
          </a:xfrm>
        </p:spPr>
        <p:txBody>
          <a:bodyPr/>
          <a:lstStyle/>
          <a:p>
            <a:r>
              <a:rPr lang="en-US" altLang="zh-CN" sz="2600" dirty="0" smtClean="0"/>
              <a:t>Scenario A</a:t>
            </a:r>
            <a:endParaRPr lang="zh-CN" altLang="en-US" sz="2600" dirty="0"/>
          </a:p>
        </p:txBody>
      </p:sp>
      <p:sp>
        <p:nvSpPr>
          <p:cNvPr id="8" name="内容占位符 2"/>
          <p:cNvSpPr>
            <a:spLocks noGrp="1"/>
          </p:cNvSpPr>
          <p:nvPr>
            <p:ph idx="1"/>
          </p:nvPr>
        </p:nvSpPr>
        <p:spPr>
          <a:xfrm>
            <a:off x="611560" y="5438713"/>
            <a:ext cx="7772400" cy="750564"/>
          </a:xfrm>
        </p:spPr>
        <p:txBody>
          <a:bodyPr/>
          <a:lstStyle/>
          <a:p>
            <a:pPr algn="just">
              <a:lnSpc>
                <a:spcPct val="130000"/>
              </a:lnSpc>
              <a:buFont typeface="Wingdings" panose="05000000000000000000" pitchFamily="2" charset="2"/>
              <a:buChar char="n"/>
            </a:pPr>
            <a:r>
              <a:rPr lang="en-US" altLang="zh-CN" sz="1800" dirty="0" smtClean="0">
                <a:latin typeface="+mj-lt"/>
              </a:rPr>
              <a:t>33 sensing packets are tested with bitmap length </a:t>
            </a:r>
            <a:r>
              <a:rPr lang="en-US" altLang="zh-CN" sz="1800" b="1" dirty="0" smtClean="0">
                <a:latin typeface="+mj-lt"/>
              </a:rPr>
              <a:t>128</a:t>
            </a:r>
            <a:r>
              <a:rPr lang="en-US" altLang="zh-CN" sz="1800" dirty="0" smtClean="0">
                <a:latin typeface="+mj-lt"/>
              </a:rPr>
              <a:t>. </a:t>
            </a:r>
          </a:p>
        </p:txBody>
      </p:sp>
      <p:pic>
        <p:nvPicPr>
          <p:cNvPr id="12" name="图片 11"/>
          <p:cNvPicPr>
            <a:picLocks noChangeAspect="1"/>
          </p:cNvPicPr>
          <p:nvPr/>
        </p:nvPicPr>
        <p:blipFill>
          <a:blip r:embed="rId2"/>
          <a:stretch>
            <a:fillRect/>
          </a:stretch>
        </p:blipFill>
        <p:spPr>
          <a:xfrm>
            <a:off x="2073077" y="1216521"/>
            <a:ext cx="4705350" cy="3857625"/>
          </a:xfrm>
          <a:prstGeom prst="rect">
            <a:avLst/>
          </a:prstGeom>
        </p:spPr>
      </p:pic>
    </p:spTree>
    <p:extLst>
      <p:ext uri="{BB962C8B-B14F-4D97-AF65-F5344CB8AC3E}">
        <p14:creationId xmlns:p14="http://schemas.microsoft.com/office/powerpoint/2010/main" val="2696814223"/>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1040</Words>
  <Application>Microsoft Office PowerPoint</Application>
  <PresentationFormat>全屏显示(4:3)</PresentationFormat>
  <Paragraphs>183</Paragraphs>
  <Slides>17</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Arial Unicode MS</vt:lpstr>
      <vt:lpstr>MS PGothic</vt:lpstr>
      <vt:lpstr>Arial</vt:lpstr>
      <vt:lpstr>Calibri</vt:lpstr>
      <vt:lpstr>Cambria Math</vt:lpstr>
      <vt:lpstr>Times New Roman</vt:lpstr>
      <vt:lpstr>Wingdings</vt:lpstr>
      <vt:lpstr>IEEE-P802_15</vt:lpstr>
      <vt:lpstr>PowerPoint 演示文稿</vt:lpstr>
      <vt:lpstr>PowerPoint 演示文稿</vt:lpstr>
      <vt:lpstr>Reference</vt:lpstr>
      <vt:lpstr>Introduction</vt:lpstr>
      <vt:lpstr>Recap: Fixed Power-of-two Scaling Scheme</vt:lpstr>
      <vt:lpstr>Recap: Adaptive Power-of-two Scaling Scheme</vt:lpstr>
      <vt:lpstr>Simulation Scenarios</vt:lpstr>
      <vt:lpstr>Simulation Parameter Settings</vt:lpstr>
      <vt:lpstr>Scenario A</vt:lpstr>
      <vt:lpstr>Scenario B</vt:lpstr>
      <vt:lpstr>Scenario C</vt:lpstr>
      <vt:lpstr>Tap CCDF of UWB Channel Model</vt:lpstr>
      <vt:lpstr>Overhead Reduction</vt:lpstr>
      <vt:lpstr>Hardware Complexity Analysis</vt:lpstr>
      <vt:lpstr>Software Complexity Analysis</vt:lpstr>
      <vt:lpstr>Summary</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2023-07-07T07:40:28Z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(3)fM1L9ixD/D6BI7+W861WToP236ek3mF7QCKZyI9IinM5vSq/Y5Ty6LbmsyHTwEVGYhxIWFgp
Q8gaZYsHTC8KsX7pspjckhKCPw2Ls7RzlceYZankprwUG3maPHoK9MUCUuN/MBGc0w/T3F56
uNGWTw3DpjAVb6kbcVnFB4FJwXD+axt+LanDcy5We7nxXgTSKFODo9A39EvoH/0It3Mq0/5s
Wj4yNB9dQqTDbXWqLg</vt:lpwstr>
  </property>
  <property fmtid="{D5CDD505-2E9C-101B-9397-08002B2CF9AE}" pid="3" name="_2015_ms_pID_7253431">
    <vt:lpwstr>MtlMHftdH26sQYII8HJLOauY+aO8kqdvCyZcwZO6iP8Hlp+bU02Dw0
CrhcHXGkWoOa+nR2XqBaGuPuthzsT9tOwZyP7TSXSqRe9AH75R2mwgBCk9dldGy9I6O8Ltql
Xu/s7LYPkHL7Mb7Fgq8GY47rM111uPAqKfN5MO6WRHdx0Ws2SBwODi5rLW5Nd/7AeUYgGKiF
rvp/GscckkAG/NDHIpmYC4GDSX/GtKSKYujU</vt:lpwstr>
  </property>
  <property fmtid="{D5CDD505-2E9C-101B-9397-08002B2CF9AE}" pid="4" name="_2015_ms_pID_7253432">
    <vt:lpwstr>MrCf9lYbZXQZSFXoLys566Y=</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