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2" r:id="rId2"/>
    <p:sldId id="256" r:id="rId3"/>
    <p:sldId id="257" r:id="rId4"/>
    <p:sldId id="258" r:id="rId5"/>
    <p:sldId id="259" r:id="rId6"/>
    <p:sldId id="260" r:id="rId7"/>
    <p:sldId id="261" r:id="rId8"/>
    <p:sldId id="262" r:id="rId9"/>
    <p:sldId id="263" r:id="rId10"/>
    <p:sldId id="280" r:id="rId11"/>
    <p:sldId id="265" r:id="rId12"/>
    <p:sldId id="279" r:id="rId13"/>
    <p:sldId id="281" r:id="rId14"/>
    <p:sldId id="282" r:id="rId15"/>
    <p:sldId id="283" r:id="rId16"/>
    <p:sldId id="291" r:id="rId17"/>
    <p:sldId id="275" r:id="rId18"/>
    <p:sldId id="284" r:id="rId19"/>
    <p:sldId id="285" r:id="rId20"/>
    <p:sldId id="286" r:id="rId21"/>
    <p:sldId id="287" r:id="rId22"/>
    <p:sldId id="288" r:id="rId23"/>
    <p:sldId id="289" r:id="rId24"/>
    <p:sldId id="290"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89"/>
    <p:restoredTop sz="84986" autoAdjust="0"/>
  </p:normalViewPr>
  <p:slideViewPr>
    <p:cSldViewPr>
      <p:cViewPr varScale="1">
        <p:scale>
          <a:sx n="99" d="100"/>
          <a:sy n="99" d="100"/>
        </p:scale>
        <p:origin x="136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1AEEB31-0A38-463C-B5F0-DD44B59753E7}" type="datetimeFigureOut">
              <a:rPr lang="en-IN" smtClean="0"/>
              <a:t>11/07/23</a:t>
            </a:fld>
            <a:endParaRPr lang="en-IN"/>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CEF47DE-269D-421B-8C5A-528859136214}" type="slidenum">
              <a:rPr lang="en-IN" smtClean="0"/>
              <a:t>‹#›</a:t>
            </a:fld>
            <a:endParaRPr lang="en-IN"/>
          </a:p>
        </p:txBody>
      </p:sp>
    </p:spTree>
    <p:extLst>
      <p:ext uri="{BB962C8B-B14F-4D97-AF65-F5344CB8AC3E}">
        <p14:creationId xmlns:p14="http://schemas.microsoft.com/office/powerpoint/2010/main" val="405678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IN" dirty="0"/>
          </a:p>
        </p:txBody>
      </p:sp>
      <p:sp>
        <p:nvSpPr>
          <p:cNvPr id="4" name="Header Placeholder 3"/>
          <p:cNvSpPr>
            <a:spLocks noGrp="1"/>
          </p:cNvSpPr>
          <p:nvPr>
            <p:ph type="hdr" sz="quarter"/>
          </p:nvPr>
        </p:nvSpPr>
        <p:spPr/>
        <p:txBody>
          <a:bodyPr/>
          <a:lstStyle/>
          <a:p>
            <a:r>
              <a:rPr lang="en-US" altLang="ja-JP"/>
              <a:t>doc.: IEEE 802.15-&lt;doc#&gt;</a:t>
            </a:r>
          </a:p>
        </p:txBody>
      </p:sp>
      <p:sp>
        <p:nvSpPr>
          <p:cNvPr id="5" name="Date Placeholder 4"/>
          <p:cNvSpPr>
            <a:spLocks noGrp="1"/>
          </p:cNvSpPr>
          <p:nvPr>
            <p:ph type="dt" idx="1"/>
          </p:nvPr>
        </p:nvSpPr>
        <p:spPr/>
        <p:txBody>
          <a:bodyPr/>
          <a:lstStyle/>
          <a:p>
            <a:r>
              <a:rPr lang="en-US" altLang="ja-JP"/>
              <a:t>&lt;month year&gt;</a:t>
            </a:r>
          </a:p>
        </p:txBody>
      </p:sp>
      <p:sp>
        <p:nvSpPr>
          <p:cNvPr id="6" name="Footer Placeholder 5"/>
          <p:cNvSpPr>
            <a:spLocks noGrp="1"/>
          </p:cNvSpPr>
          <p:nvPr>
            <p:ph type="ftr" sz="quarter" idx="4"/>
          </p:nvPr>
        </p:nvSpPr>
        <p:spPr/>
        <p:txBody>
          <a:bodyPr/>
          <a:lstStyle/>
          <a:p>
            <a:pPr lvl="4"/>
            <a:r>
              <a:rPr lang="en-US" altLang="ja-JP"/>
              <a:t>&lt;author&gt;, &lt;company&gt;</a:t>
            </a:r>
          </a:p>
        </p:txBody>
      </p:sp>
      <p:sp>
        <p:nvSpPr>
          <p:cNvPr id="7" name="Slide Number Placeholder 6"/>
          <p:cNvSpPr>
            <a:spLocks noGrp="1"/>
          </p:cNvSpPr>
          <p:nvPr>
            <p:ph type="sldNum" sz="quarter" idx="5"/>
          </p:nvPr>
        </p:nvSpPr>
        <p:spPr/>
        <p:txBody>
          <a:bodyPr/>
          <a:lstStyle/>
          <a:p>
            <a:r>
              <a:rPr lang="en-US" altLang="ja-JP"/>
              <a:t>Page </a:t>
            </a:r>
            <a:fld id="{2BDDDCBF-DD63-A94C-B1FB-8C0FDD59308E}" type="slidenum">
              <a:rPr lang="en-US" altLang="ja-JP" smtClean="0"/>
              <a:pPr/>
              <a:t>1</a:t>
            </a:fld>
            <a:endParaRPr lang="en-US" altLang="ja-JP"/>
          </a:p>
        </p:txBody>
      </p:sp>
    </p:spTree>
    <p:extLst>
      <p:ext uri="{BB962C8B-B14F-4D97-AF65-F5344CB8AC3E}">
        <p14:creationId xmlns:p14="http://schemas.microsoft.com/office/powerpoint/2010/main" val="3665542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In this slide the ADPS for the various measurement positions are shown along with the identification of direct (D) and door reflected (DR) paths.</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14</a:t>
            </a:fld>
            <a:endParaRPr lang="en-IN"/>
          </a:p>
        </p:txBody>
      </p:sp>
    </p:spTree>
    <p:extLst>
      <p:ext uri="{BB962C8B-B14F-4D97-AF65-F5344CB8AC3E}">
        <p14:creationId xmlns:p14="http://schemas.microsoft.com/office/powerpoint/2010/main" val="151459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As observed in the earlier slide the synthesized PDPs are sparse in nature and hence we try to identify the specular phenomenon causing the peaks in the PDP for Rx4 which is approximately placed midway (11.43 m from the Tx, total span – 20 m) in the measurement span. Using the time of arrival from the PDPs as reference we identify the significant MPCs in the corresponding ADPS plots at Tx and Rx. The ADPS plots are further embedded with the panorama of the measurement environment which eases the identification of the interacting objects causing the specular path. Once the scatterers are identified manual ray tracing is employed to trace the specular path of each significant MPC as shown.</a:t>
            </a:r>
          </a:p>
          <a:p>
            <a:endParaRPr lang="en-IN" dirty="0"/>
          </a:p>
          <a:p>
            <a:r>
              <a:rPr lang="en-IN" dirty="0"/>
              <a:t>As before, we first identify #1 as the direct and #7 as the door reflected path based on the time of arrival and subsequent mathematics and validate the same from environment geometry</a:t>
            </a:r>
          </a:p>
          <a:p>
            <a:r>
              <a:rPr lang="en-IN" dirty="0"/>
              <a:t>	Delay = distance/speed of light</a:t>
            </a:r>
          </a:p>
          <a:p>
            <a:r>
              <a:rPr lang="en-IN" dirty="0"/>
              <a:t>It is observed that path #5 and #6 appear in all the PDPs for Rx1 – Rx7. However for Rx1 to Rx3 they are closer to cluster around path #1 and closer to cluster around path #7 for other positions.</a:t>
            </a:r>
          </a:p>
          <a:p>
            <a:r>
              <a:rPr lang="en-IN" dirty="0"/>
              <a:t>Due to waveguide structure of corridor most of the paths are observed to be triple bounce with significant power.</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15</a:t>
            </a:fld>
            <a:endParaRPr lang="en-IN"/>
          </a:p>
        </p:txBody>
      </p:sp>
    </p:spTree>
    <p:extLst>
      <p:ext uri="{BB962C8B-B14F-4D97-AF65-F5344CB8AC3E}">
        <p14:creationId xmlns:p14="http://schemas.microsoft.com/office/powerpoint/2010/main" val="303507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provides the definition for evaluating the large scale parameters such delay spread and azimuth angular spread.</a:t>
            </a:r>
          </a:p>
        </p:txBody>
      </p:sp>
      <p:sp>
        <p:nvSpPr>
          <p:cNvPr id="4" name="Slide Number Placeholder 3"/>
          <p:cNvSpPr>
            <a:spLocks noGrp="1"/>
          </p:cNvSpPr>
          <p:nvPr>
            <p:ph type="sldNum" sz="quarter" idx="5"/>
          </p:nvPr>
        </p:nvSpPr>
        <p:spPr/>
        <p:txBody>
          <a:bodyPr/>
          <a:lstStyle/>
          <a:p>
            <a:fld id="{5CEF47DE-269D-421B-8C5A-528859136214}" type="slidenum">
              <a:rPr lang="en-IN" smtClean="0"/>
              <a:t>17</a:t>
            </a:fld>
            <a:endParaRPr lang="en-IN"/>
          </a:p>
        </p:txBody>
      </p:sp>
    </p:spTree>
    <p:extLst>
      <p:ext uri="{BB962C8B-B14F-4D97-AF65-F5344CB8AC3E}">
        <p14:creationId xmlns:p14="http://schemas.microsoft.com/office/powerpoint/2010/main" val="1376961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From the evaluated LSPs it is observed that</a:t>
            </a:r>
          </a:p>
          <a:p>
            <a:pPr marL="171450" indent="-171450">
              <a:buFont typeface="Arial" panose="020B0604020202020204" pitchFamily="34" charset="0"/>
              <a:buChar char="•"/>
            </a:pPr>
            <a:r>
              <a:rPr lang="en-IN" dirty="0"/>
              <a:t>DS is in the range of 2 to 14 ns.</a:t>
            </a:r>
          </a:p>
          <a:p>
            <a:pPr marL="171450" indent="-171450">
              <a:buFont typeface="Arial" panose="020B0604020202020204" pitchFamily="34" charset="0"/>
              <a:buChar char="•"/>
            </a:pPr>
            <a:r>
              <a:rPr lang="en-IN" dirty="0"/>
              <a:t>Azimuth Spread of Departure (ASD) is in the range of 8</a:t>
            </a:r>
            <a:r>
              <a:rPr lang="en-IN" dirty="0">
                <a:sym typeface="Symbol" panose="05050102010706020507" pitchFamily="18" charset="2"/>
              </a:rPr>
              <a:t> to 28 whereas the azimuth spread of arrival (ASA) has a wider range of 20 to 70.</a:t>
            </a:r>
          </a:p>
          <a:p>
            <a:pPr marL="171450" indent="-171450">
              <a:buFont typeface="Arial" panose="020B0604020202020204" pitchFamily="34" charset="0"/>
              <a:buChar char="•"/>
            </a:pPr>
            <a:r>
              <a:rPr lang="en-IN" dirty="0"/>
              <a:t>While the measured ASA has good agreement with the values observed in the literature, the mean of the lognormal DS is slightly lower.</a:t>
            </a:r>
          </a:p>
        </p:txBody>
      </p:sp>
      <p:sp>
        <p:nvSpPr>
          <p:cNvPr id="4" name="Slide Number Placeholder 3"/>
          <p:cNvSpPr>
            <a:spLocks noGrp="1"/>
          </p:cNvSpPr>
          <p:nvPr>
            <p:ph type="sldNum" sz="quarter" idx="5"/>
          </p:nvPr>
        </p:nvSpPr>
        <p:spPr/>
        <p:txBody>
          <a:bodyPr/>
          <a:lstStyle/>
          <a:p>
            <a:fld id="{5CEF47DE-269D-421B-8C5A-528859136214}" type="slidenum">
              <a:rPr lang="en-IN" smtClean="0"/>
              <a:t>18</a:t>
            </a:fld>
            <a:endParaRPr lang="en-IN"/>
          </a:p>
        </p:txBody>
      </p:sp>
    </p:spTree>
    <p:extLst>
      <p:ext uri="{BB962C8B-B14F-4D97-AF65-F5344CB8AC3E}">
        <p14:creationId xmlns:p14="http://schemas.microsoft.com/office/powerpoint/2010/main" val="1548312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presents the comparison of the obtained results in terms of angle and delay spread with the results presented in ITU-R P.1238 for different frequencies in a corridor environment. It can be observed that the results at the 300 GHz is quite unique compared to the other frequencies.</a:t>
            </a:r>
          </a:p>
        </p:txBody>
      </p:sp>
      <p:sp>
        <p:nvSpPr>
          <p:cNvPr id="4" name="Slide Number Placeholder 3"/>
          <p:cNvSpPr>
            <a:spLocks noGrp="1"/>
          </p:cNvSpPr>
          <p:nvPr>
            <p:ph type="sldNum" sz="quarter" idx="5"/>
          </p:nvPr>
        </p:nvSpPr>
        <p:spPr/>
        <p:txBody>
          <a:bodyPr/>
          <a:lstStyle/>
          <a:p>
            <a:fld id="{5CEF47DE-269D-421B-8C5A-528859136214}" type="slidenum">
              <a:rPr lang="en-IN" smtClean="0"/>
              <a:t>19</a:t>
            </a:fld>
            <a:endParaRPr lang="en-IN"/>
          </a:p>
        </p:txBody>
      </p:sp>
    </p:spTree>
    <p:extLst>
      <p:ext uri="{BB962C8B-B14F-4D97-AF65-F5344CB8AC3E}">
        <p14:creationId xmlns:p14="http://schemas.microsoft.com/office/powerpoint/2010/main" val="3663579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This slide presents the transmission model as defined by ITU-R and the formula used for evaluation from the measurement data. A comparison of the measured result and that obtained from the ITU-R model is presented in the table along with the best fit curve for development of the transmission model for the current scenario.</a:t>
            </a:r>
          </a:p>
        </p:txBody>
      </p:sp>
      <p:sp>
        <p:nvSpPr>
          <p:cNvPr id="4" name="Slide Number Placeholder 3"/>
          <p:cNvSpPr>
            <a:spLocks noGrp="1"/>
          </p:cNvSpPr>
          <p:nvPr>
            <p:ph type="sldNum" sz="quarter" idx="5"/>
          </p:nvPr>
        </p:nvSpPr>
        <p:spPr/>
        <p:txBody>
          <a:bodyPr/>
          <a:lstStyle/>
          <a:p>
            <a:fld id="{5CEF47DE-269D-421B-8C5A-528859136214}" type="slidenum">
              <a:rPr lang="en-IN" smtClean="0"/>
              <a:t>20</a:t>
            </a:fld>
            <a:endParaRPr lang="en-IN"/>
          </a:p>
        </p:txBody>
      </p:sp>
    </p:spTree>
    <p:extLst>
      <p:ext uri="{BB962C8B-B14F-4D97-AF65-F5344CB8AC3E}">
        <p14:creationId xmlns:p14="http://schemas.microsoft.com/office/powerpoint/2010/main" val="386454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path loss exponent (PLE) obtained by curve fitting the measurement data with the ITU-R model is presented in this slide. A further comparison is provided with other works in literature, 3GPP and ITU-R . The shadow fading is also evaluated.</a:t>
            </a:r>
          </a:p>
        </p:txBody>
      </p:sp>
      <p:sp>
        <p:nvSpPr>
          <p:cNvPr id="4" name="Slide Number Placeholder 3"/>
          <p:cNvSpPr>
            <a:spLocks noGrp="1"/>
          </p:cNvSpPr>
          <p:nvPr>
            <p:ph type="sldNum" sz="quarter" idx="5"/>
          </p:nvPr>
        </p:nvSpPr>
        <p:spPr/>
        <p:txBody>
          <a:bodyPr/>
          <a:lstStyle/>
          <a:p>
            <a:fld id="{5CEF47DE-269D-421B-8C5A-528859136214}" type="slidenum">
              <a:rPr lang="en-IN" smtClean="0"/>
              <a:t>21</a:t>
            </a:fld>
            <a:endParaRPr lang="en-IN"/>
          </a:p>
        </p:txBody>
      </p:sp>
    </p:spTree>
    <p:extLst>
      <p:ext uri="{BB962C8B-B14F-4D97-AF65-F5344CB8AC3E}">
        <p14:creationId xmlns:p14="http://schemas.microsoft.com/office/powerpoint/2010/main" val="153474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Based on the analysis of the measurement data from the current measurement campaigns the following inferences can be drawn.</a:t>
            </a:r>
          </a:p>
          <a:p>
            <a:pPr marL="171450" indent="-171450">
              <a:buFont typeface="Arial" panose="020B0604020202020204" pitchFamily="34" charset="0"/>
              <a:buChar char="•"/>
            </a:pPr>
            <a:r>
              <a:rPr lang="en-IN" dirty="0"/>
              <a:t>Due to larger bandwidth of the transmitting signal (8 GHz) used during the measurement the delay resolution the measured data is quite high. This leads to the synthesis of sparse PDP which eases the identification of the specular components, especially when done in conjunction with environment embedded ADPS.</a:t>
            </a:r>
          </a:p>
          <a:p>
            <a:pPr marL="171450" indent="-171450">
              <a:buFont typeface="Arial" panose="020B0604020202020204" pitchFamily="34" charset="0"/>
              <a:buChar char="•"/>
            </a:pPr>
            <a:r>
              <a:rPr lang="en-IN" dirty="0"/>
              <a:t>A corridor environment presents an alley-way like waveguide structure where long distance (</a:t>
            </a:r>
            <a:r>
              <a:rPr lang="en-IN" dirty="0" err="1"/>
              <a:t>upto</a:t>
            </a:r>
            <a:r>
              <a:rPr lang="en-IN" dirty="0"/>
              <a:t> 20m is shown in the campaign) </a:t>
            </a:r>
            <a:r>
              <a:rPr lang="en-IN" dirty="0" err="1"/>
              <a:t>LoS</a:t>
            </a:r>
            <a:r>
              <a:rPr lang="en-IN" dirty="0"/>
              <a:t> communication can be supported. In addition, due to the guided nature of the environment, MPCs </a:t>
            </a:r>
            <a:r>
              <a:rPr lang="en-IN" dirty="0" err="1"/>
              <a:t>upto</a:t>
            </a:r>
            <a:r>
              <a:rPr lang="en-IN" dirty="0"/>
              <a:t> triple bounce with significant power are observable depending on the scatterers in the environment.</a:t>
            </a:r>
          </a:p>
          <a:p>
            <a:pPr marL="171450" indent="-171450">
              <a:buFont typeface="Arial" panose="020B0604020202020204" pitchFamily="34" charset="0"/>
              <a:buChar char="•"/>
            </a:pPr>
            <a:r>
              <a:rPr lang="en-IN" dirty="0"/>
              <a:t>The LSPs show good agreement with literature for ASA and slight deviation for DS.</a:t>
            </a:r>
          </a:p>
          <a:p>
            <a:pPr marL="171450" indent="-171450">
              <a:buFont typeface="Arial" panose="020B0604020202020204" pitchFamily="34" charset="0"/>
              <a:buChar char="•"/>
            </a:pPr>
            <a:r>
              <a:rPr lang="en-IN" dirty="0"/>
              <a:t>Similarly for transmission loss model, the PLE is closer to the results in literature even with lower frequencies but the shadow fading has significant deviation with results from lower frequencies.</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22</a:t>
            </a:fld>
            <a:endParaRPr lang="en-IN"/>
          </a:p>
        </p:txBody>
      </p:sp>
    </p:spTree>
    <p:extLst>
      <p:ext uri="{BB962C8B-B14F-4D97-AF65-F5344CB8AC3E}">
        <p14:creationId xmlns:p14="http://schemas.microsoft.com/office/powerpoint/2010/main" val="4055648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logical next step would be to </a:t>
            </a:r>
          </a:p>
          <a:p>
            <a:pPr marL="171450" indent="-171450">
              <a:buFont typeface="Arial" panose="020B0604020202020204" pitchFamily="34" charset="0"/>
              <a:buChar char="•"/>
            </a:pPr>
            <a:r>
              <a:rPr lang="en-IN" dirty="0"/>
              <a:t>Design a MPC estimation algorithm and compare how it performs with existing algorithm and our manual approach. </a:t>
            </a:r>
          </a:p>
          <a:p>
            <a:pPr marL="171450" indent="-171450">
              <a:buFont typeface="Arial" panose="020B0604020202020204" pitchFamily="34" charset="0"/>
              <a:buChar char="•"/>
            </a:pPr>
            <a:r>
              <a:rPr lang="en-IN" dirty="0"/>
              <a:t>Model the stochastic processes in signal propagation at the band of interest (300 GHz). Also find out the intra-cluster parameters.</a:t>
            </a:r>
          </a:p>
          <a:p>
            <a:pPr marL="171450" indent="-171450">
              <a:buFont typeface="Arial" panose="020B0604020202020204" pitchFamily="34" charset="0"/>
              <a:buChar char="•"/>
            </a:pPr>
            <a:r>
              <a:rPr lang="en-IN" dirty="0"/>
              <a:t>Conduct more extensive measurement campaign to provide a further accurate and robust transmission model.</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23</a:t>
            </a:fld>
            <a:endParaRPr lang="en-IN"/>
          </a:p>
        </p:txBody>
      </p:sp>
    </p:spTree>
    <p:extLst>
      <p:ext uri="{BB962C8B-B14F-4D97-AF65-F5344CB8AC3E}">
        <p14:creationId xmlns:p14="http://schemas.microsoft.com/office/powerpoint/2010/main" val="1954652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5CEF47DE-269D-421B-8C5A-528859136214}" type="slidenum">
              <a:rPr lang="en-IN" smtClean="0"/>
              <a:t>24</a:t>
            </a:fld>
            <a:endParaRPr lang="en-IN"/>
          </a:p>
        </p:txBody>
      </p:sp>
    </p:spTree>
    <p:extLst>
      <p:ext uri="{BB962C8B-B14F-4D97-AF65-F5344CB8AC3E}">
        <p14:creationId xmlns:p14="http://schemas.microsoft.com/office/powerpoint/2010/main" val="393983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recent times many new applications have emerged which would require ubiquitous connection over heterogenous network. In addition, critical applications like automated driving, intelligent sensing and notification would require low latency and high reliability. The prior requirements are further supplemented by the requirement of higher data rates to the tune of tera bits per second. The current implementations using spectrum below 100 GHz cannot achieve such high data rate and hence the need to foray into spectrum beyond 100 GHz. </a:t>
            </a:r>
          </a:p>
          <a:p>
            <a:r>
              <a:rPr lang="en-US" altLang="en-US" dirty="0"/>
              <a:t>In order to properly understand the propagation characteristics of any new band, extensive measurement campaigns in various environments are required. In this context, we conducted a campaign in a corridor at 300 GHz emulating a scenario where two smart devices at approximately the same height communicate.</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3</a:t>
            </a:fld>
            <a:endParaRPr lang="en-IN"/>
          </a:p>
        </p:txBody>
      </p:sp>
    </p:spTree>
    <p:extLst>
      <p:ext uri="{BB962C8B-B14F-4D97-AF65-F5344CB8AC3E}">
        <p14:creationId xmlns:p14="http://schemas.microsoft.com/office/powerpoint/2010/main" val="303280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outline of the presentation is as follows </a:t>
            </a:r>
          </a:p>
          <a:p>
            <a:pPr marL="171450" indent="-171450">
              <a:buFont typeface="Arial" panose="020B0604020202020204" pitchFamily="34" charset="0"/>
              <a:buChar char="•"/>
            </a:pPr>
            <a:r>
              <a:rPr lang="en-IN" dirty="0"/>
              <a:t>The development of the channel sounder is described first in terms of its architecture, the sounding signal used, system parameters, link budget and dynamic range.</a:t>
            </a:r>
          </a:p>
          <a:p>
            <a:pPr marL="171450" indent="-171450">
              <a:buFont typeface="Arial" panose="020B0604020202020204" pitchFamily="34" charset="0"/>
              <a:buChar char="•"/>
            </a:pPr>
            <a:r>
              <a:rPr lang="en-IN" dirty="0"/>
              <a:t>The measurement scenario is described next in conjunction with the directional measurement parameters.</a:t>
            </a:r>
          </a:p>
          <a:p>
            <a:pPr marL="171450" indent="-171450">
              <a:buFont typeface="Arial" panose="020B0604020202020204" pitchFamily="34" charset="0"/>
              <a:buChar char="•"/>
            </a:pPr>
            <a:r>
              <a:rPr lang="en-IN" dirty="0"/>
              <a:t>The post processing and data analysis of the measurement data is followed by identification of specular paths, evaluation of LSP and generation of path loss model.</a:t>
            </a:r>
          </a:p>
          <a:p>
            <a:pPr marL="171450" indent="-171450">
              <a:buFont typeface="Arial" panose="020B0604020202020204" pitchFamily="34" charset="0"/>
              <a:buChar char="•"/>
            </a:pPr>
            <a:r>
              <a:rPr lang="en-IN" dirty="0"/>
              <a:t>The presentation is concluded by summarizing the results and providing future direction of the current work.</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4</a:t>
            </a:fld>
            <a:endParaRPr lang="en-IN"/>
          </a:p>
        </p:txBody>
      </p:sp>
    </p:spTree>
    <p:extLst>
      <p:ext uri="{BB962C8B-B14F-4D97-AF65-F5344CB8AC3E}">
        <p14:creationId xmlns:p14="http://schemas.microsoft.com/office/powerpoint/2010/main" val="400448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super-heterodyne architecture of the novel channel sounder is shown here with the following features</a:t>
            </a:r>
          </a:p>
          <a:p>
            <a:pPr marL="171450" indent="-171450">
              <a:buFont typeface="Arial" panose="020B0604020202020204" pitchFamily="34" charset="0"/>
              <a:buChar char="•"/>
            </a:pPr>
            <a:r>
              <a:rPr lang="en-IN" dirty="0"/>
              <a:t>At the transmitter</a:t>
            </a:r>
          </a:p>
          <a:p>
            <a:pPr marL="285750" lvl="1" indent="-171450">
              <a:buFont typeface="Arial" panose="020B0604020202020204" pitchFamily="34" charset="0"/>
              <a:buChar char="•"/>
            </a:pPr>
            <a:r>
              <a:rPr lang="en-IN" dirty="0"/>
              <a:t>The LO signal generated by the signal generator (SG) is passed through a times 12 frequency multiplier and mixed with a IF signal of bandwidth 8 GHz generated by the arbitrary waveform generator (AWG)</a:t>
            </a:r>
          </a:p>
          <a:p>
            <a:pPr marL="285750" lvl="1" indent="-171450">
              <a:buFont typeface="Arial" panose="020B0604020202020204" pitchFamily="34" charset="0"/>
              <a:buChar char="•"/>
            </a:pPr>
            <a:r>
              <a:rPr lang="en-IN" dirty="0"/>
              <a:t>In order to remove the image frequency after up-conversion the signal is passed through a BPF centred at 300 GHz.</a:t>
            </a:r>
          </a:p>
          <a:p>
            <a:pPr marL="285750" lvl="1" indent="-171450">
              <a:buFont typeface="Arial" panose="020B0604020202020204" pitchFamily="34" charset="0"/>
              <a:buChar char="•"/>
            </a:pPr>
            <a:r>
              <a:rPr lang="en-IN" dirty="0"/>
              <a:t>The filtered is passed through a high gain power amplifier (PA) to accommodate for the different losses before being transmitted through a horn antenna with HPBW of 9⁰ and gain of 26 </a:t>
            </a:r>
            <a:r>
              <a:rPr lang="en-IN" dirty="0" err="1"/>
              <a:t>dBi</a:t>
            </a:r>
            <a:endParaRPr lang="en-IN" dirty="0"/>
          </a:p>
          <a:p>
            <a:pPr marL="171450" lvl="0" indent="-171450">
              <a:buFont typeface="Arial" panose="020B0604020202020204" pitchFamily="34" charset="0"/>
              <a:buChar char="•"/>
            </a:pPr>
            <a:r>
              <a:rPr lang="en-IN" dirty="0"/>
              <a:t>At the receiver</a:t>
            </a:r>
          </a:p>
          <a:p>
            <a:pPr marL="285750" lvl="1" indent="-171450">
              <a:buFont typeface="Arial" panose="020B0604020202020204" pitchFamily="34" charset="0"/>
              <a:buChar char="•"/>
            </a:pPr>
            <a:r>
              <a:rPr lang="en-IN" dirty="0"/>
              <a:t>The signal received through a horn antenna similar to the one used at the transmitter is initially passed through a down-converter whose other input is a LO signal (similar to the one at Tx) after passing through a time 12 frequency multiplier</a:t>
            </a:r>
          </a:p>
          <a:p>
            <a:pPr marL="285750" lvl="1" indent="-171450">
              <a:buFont typeface="Arial" panose="020B0604020202020204" pitchFamily="34" charset="0"/>
              <a:buChar char="•"/>
            </a:pPr>
            <a:r>
              <a:rPr lang="en-IN" dirty="0"/>
              <a:t>The down-converted signal is initially passed through an IF amplifier of gain 12 dB and then through a low noise amplifier (LNA) of gain 40 dB to compensate for the losses during propagation and reception</a:t>
            </a:r>
          </a:p>
          <a:p>
            <a:pPr marL="285750" lvl="1" indent="-171450">
              <a:buFont typeface="Arial" panose="020B0604020202020204" pitchFamily="34" charset="0"/>
              <a:buChar char="•"/>
            </a:pPr>
            <a:r>
              <a:rPr lang="en-IN" dirty="0"/>
              <a:t>The amplified signal is given as input to the digitizer to obtain the baseband signal.</a:t>
            </a:r>
          </a:p>
          <a:p>
            <a:pPr marL="171450" lvl="0" indent="-171450">
              <a:buFont typeface="Arial" panose="020B0604020202020204" pitchFamily="34" charset="0"/>
              <a:buChar char="•"/>
            </a:pPr>
            <a:r>
              <a:rPr lang="en-IN" dirty="0"/>
              <a:t>The AWG, SG and Digitizer are synchronized using a stable Rubidium clock</a:t>
            </a:r>
          </a:p>
          <a:p>
            <a:pPr marL="171450" lvl="0" indent="-171450">
              <a:buFont typeface="Arial" panose="020B0604020202020204" pitchFamily="34" charset="0"/>
              <a:buChar char="•"/>
            </a:pPr>
            <a:r>
              <a:rPr lang="en-IN" dirty="0"/>
              <a:t>A Newman phase multitone signal of bandwidth 8 GHz is used as the sounding signal whose frequency and I/Q representation are as shown.</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6</a:t>
            </a:fld>
            <a:endParaRPr lang="en-IN"/>
          </a:p>
        </p:txBody>
      </p:sp>
    </p:spTree>
    <p:extLst>
      <p:ext uri="{BB962C8B-B14F-4D97-AF65-F5344CB8AC3E}">
        <p14:creationId xmlns:p14="http://schemas.microsoft.com/office/powerpoint/2010/main" val="256810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significant system parameters of the sounder are shown in this slide where</a:t>
            </a:r>
          </a:p>
          <a:p>
            <a:pPr marL="171450" indent="-171450">
              <a:buFont typeface="Arial" panose="020B0604020202020204" pitchFamily="34" charset="0"/>
              <a:buChar char="•"/>
            </a:pPr>
            <a:r>
              <a:rPr lang="en-IN" dirty="0"/>
              <a:t>The sounding signal consists of 1280 tones</a:t>
            </a:r>
          </a:p>
          <a:p>
            <a:pPr marL="171450" indent="-171450">
              <a:buFont typeface="Arial" panose="020B0604020202020204" pitchFamily="34" charset="0"/>
              <a:buChar char="•"/>
            </a:pPr>
            <a:r>
              <a:rPr lang="en-IN" dirty="0"/>
              <a:t>Has a delay resolution of 125 </a:t>
            </a:r>
            <a:r>
              <a:rPr lang="en-IN" dirty="0" err="1"/>
              <a:t>ps</a:t>
            </a:r>
            <a:r>
              <a:rPr lang="en-IN" dirty="0"/>
              <a:t> and a total delay span of 160 ns</a:t>
            </a:r>
          </a:p>
          <a:p>
            <a:pPr marL="171450" indent="-171450">
              <a:buFont typeface="Arial" panose="020B0604020202020204" pitchFamily="34" charset="0"/>
              <a:buChar char="•"/>
            </a:pPr>
            <a:r>
              <a:rPr lang="en-IN" dirty="0"/>
              <a:t>The dynamic range (which will be discussed in more detail in the next slide) is between 60-80 dB depending on the Tx-Rx separation</a:t>
            </a:r>
          </a:p>
          <a:p>
            <a:pPr marL="0" indent="0">
              <a:buFont typeface="Arial" panose="020B0604020202020204" pitchFamily="34" charset="0"/>
              <a:buNone/>
            </a:pPr>
            <a:r>
              <a:rPr lang="en-IN" dirty="0"/>
              <a:t>The link budget of the sounder is also presented alongside</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7</a:t>
            </a:fld>
            <a:endParaRPr lang="en-IN"/>
          </a:p>
        </p:txBody>
      </p:sp>
    </p:spTree>
    <p:extLst>
      <p:ext uri="{BB962C8B-B14F-4D97-AF65-F5344CB8AC3E}">
        <p14:creationId xmlns:p14="http://schemas.microsoft.com/office/powerpoint/2010/main" val="418567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Back to back calibration is conducted to compensate for the different system response of the filters, amplifiers, etc. used on either side (Tx and Rx). A 20 dB attenuator is used for the process emulating a propagation distance of 0.3m as indicated by the calculations.</a:t>
            </a:r>
          </a:p>
          <a:p>
            <a:r>
              <a:rPr lang="en-IN" dirty="0"/>
              <a:t>The dynamic range is obtained as 52 dB for the said calibration setup. However, with the help of coherent averaging of 1000 snapshots the dynamic range can be improved to 81 dB for the same setup.</a:t>
            </a:r>
          </a:p>
          <a:p>
            <a:r>
              <a:rPr lang="en-IN" dirty="0"/>
              <a:t>Figure on the left bottom corner indicates the variation of dynamic range with separation distance between Tx and Rx where at a separation of even 100 m the sounder provides a dynamic range of 30 dB and hence can be used for measurement. </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8</a:t>
            </a:fld>
            <a:endParaRPr lang="en-IN"/>
          </a:p>
        </p:txBody>
      </p:sp>
    </p:spTree>
    <p:extLst>
      <p:ext uri="{BB962C8B-B14F-4D97-AF65-F5344CB8AC3E}">
        <p14:creationId xmlns:p14="http://schemas.microsoft.com/office/powerpoint/2010/main" val="166524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In this campaign two measurement scenarios were investigated. The current slide describes the in corridor scenario. The length of the corridor within the measurement purview was 20 m whereas its width was 2.3 m. Whereas one side of the corridor was lined with single panel metal doors the other side comprised of broader double panel metal door. The concrete walls of the corridor were intermittently covered smooth plastic posters on the south side. The Tx was kept fixed at the position shown whereas the Rx was moved over 7 different positions (Rx1-Rx7) spanning a distance of 2.85 m to 19.67 m. The Tx and Rx were maintained at the same height of 1.5 m for all the positions. </a:t>
            </a:r>
          </a:p>
          <a:p>
            <a:r>
              <a:rPr lang="en-IN" dirty="0"/>
              <a:t>Since the Tx and Rx were maintained at the same height angle scanning was conducted only in the azimuth plane where the Rx underwent a full azimuth sweep in steps of 9⁰ whereas the Tx was rotated over the range 0⁰ - 180⁰. The same angle scanning is also used for the other room to corridor scenario as well. A static environment was maintained during measurement by keeping area off-limits.</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10</a:t>
            </a:fld>
            <a:endParaRPr lang="en-IN"/>
          </a:p>
        </p:txBody>
      </p:sp>
    </p:spTree>
    <p:extLst>
      <p:ext uri="{BB962C8B-B14F-4D97-AF65-F5344CB8AC3E}">
        <p14:creationId xmlns:p14="http://schemas.microsoft.com/office/powerpoint/2010/main" val="3425364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The obtained resolved channel transfer function (CTF) was first converted into channel impulse response (CIR) using discrete inverse Fourier transform. The double directional angular delay power spectrum (DDADPS) is then approximately obtained by squaring the CIR. The DDADPS is then noise filtered with a cut off-level of </a:t>
            </a:r>
            <a:r>
              <a:rPr lang="en-IN"/>
              <a:t>-130 </a:t>
            </a:r>
            <a:r>
              <a:rPr lang="en-IN" dirty="0" err="1"/>
              <a:t>dB.</a:t>
            </a:r>
            <a:r>
              <a:rPr lang="en-IN" dirty="0"/>
              <a:t> The different power spectrum power delay profile, angular power spectrum (at both Tx and Rx) and angular delay power spectrum (at both Tx and Rx) is then evaluated using the formulas as shown.</a:t>
            </a:r>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11</a:t>
            </a:fld>
            <a:endParaRPr lang="en-IN"/>
          </a:p>
        </p:txBody>
      </p:sp>
    </p:spTree>
    <p:extLst>
      <p:ext uri="{BB962C8B-B14F-4D97-AF65-F5344CB8AC3E}">
        <p14:creationId xmlns:p14="http://schemas.microsoft.com/office/powerpoint/2010/main" val="3546751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omnidirectional PDP for all the Rx positions are presented in this slide. As can be observed the nature of the PDPs are impulse like and they are sparse. This gives motivation to try and decipher the reason for the peaks from the environment and by using ADPS at Tx and Rx.</a:t>
            </a:r>
          </a:p>
          <a:p>
            <a:r>
              <a:rPr lang="en-IN" dirty="0"/>
              <a:t>However, prior to that, </a:t>
            </a:r>
          </a:p>
          <a:p>
            <a:pPr marL="171450" indent="-171450">
              <a:buFont typeface="Arial" panose="020B0604020202020204" pitchFamily="34" charset="0"/>
              <a:buChar char="•"/>
            </a:pPr>
            <a:r>
              <a:rPr lang="en-IN" dirty="0"/>
              <a:t>using the time of arrival values and the subsequent mathematics it is easy to identify that the PDPs for </a:t>
            </a:r>
            <a:r>
              <a:rPr lang="en-IN" dirty="0" err="1"/>
              <a:t>LoS</a:t>
            </a:r>
            <a:r>
              <a:rPr lang="en-IN" dirty="0"/>
              <a:t> position consist of two main clusters, one due to direct path between Tx and Rx and the other due to reflection from the door at the back of the Rx as shown in the plots.</a:t>
            </a:r>
          </a:p>
          <a:p>
            <a:pPr marL="171450" indent="-171450">
              <a:buFont typeface="Arial" panose="020B0604020202020204" pitchFamily="34" charset="0"/>
              <a:buChar char="•"/>
            </a:pPr>
            <a:r>
              <a:rPr lang="en-IN" dirty="0"/>
              <a:t>At Rx7 the direct and the door reflected paths almost merge onto to one another as the Rx is placed very close to the door such that the directed and the reflected path are almost same.</a:t>
            </a:r>
          </a:p>
          <a:p>
            <a:endParaRPr lang="en-IN" dirty="0"/>
          </a:p>
          <a:p>
            <a:endParaRPr lang="en-IN" dirty="0"/>
          </a:p>
        </p:txBody>
      </p:sp>
      <p:sp>
        <p:nvSpPr>
          <p:cNvPr id="4" name="Slide Number Placeholder 3"/>
          <p:cNvSpPr>
            <a:spLocks noGrp="1"/>
          </p:cNvSpPr>
          <p:nvPr>
            <p:ph type="sldNum" sz="quarter" idx="5"/>
          </p:nvPr>
        </p:nvSpPr>
        <p:spPr/>
        <p:txBody>
          <a:bodyPr/>
          <a:lstStyle/>
          <a:p>
            <a:fld id="{5CEF47DE-269D-421B-8C5A-528859136214}" type="slidenum">
              <a:rPr lang="en-IN" smtClean="0"/>
              <a:t>13</a:t>
            </a:fld>
            <a:endParaRPr lang="en-IN"/>
          </a:p>
        </p:txBody>
      </p:sp>
    </p:spTree>
    <p:extLst>
      <p:ext uri="{BB962C8B-B14F-4D97-AF65-F5344CB8AC3E}">
        <p14:creationId xmlns:p14="http://schemas.microsoft.com/office/powerpoint/2010/main" val="3679411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11122" y="2006600"/>
            <a:ext cx="6921754" cy="1671320"/>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subTitle" idx="4"/>
          </p:nvPr>
        </p:nvSpPr>
        <p:spPr>
          <a:xfrm>
            <a:off x="3011266" y="3786158"/>
            <a:ext cx="3121466" cy="903604"/>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6" name="Holder 6"/>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pPr marL="0" algn="l" rtl="0"/>
            <a:endParaRPr/>
          </a:p>
        </p:txBody>
      </p:sp>
      <p:sp>
        <p:nvSpPr>
          <p:cNvPr id="7" name="Holder 7"/>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Times New Roman"/>
                <a:cs typeface="Times New Roman"/>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3E645EE-B970-9410-1A3B-BD361524944B}"/>
              </a:ext>
            </a:extLst>
          </p:cNvPr>
          <p:cNvSpPr>
            <a:spLocks noGrp="1"/>
          </p:cNvSpPr>
          <p:nvPr>
            <p:ph type="sldNum" sz="quarter" idx="12"/>
          </p:nvPr>
        </p:nvSpPr>
        <p:spPr/>
        <p:txBody>
          <a:bodyPr/>
          <a:lstStyle>
            <a:lvl1pPr>
              <a:defRPr/>
            </a:lvl1pPr>
          </a:lstStyle>
          <a:p>
            <a:r>
              <a:rPr lang="en-US" altLang="ja-JP"/>
              <a:t>Slide </a:t>
            </a:r>
            <a:fld id="{43E1B4DE-39E5-E447-BDD6-FE7470485986}" type="slidenum">
              <a:rPr lang="en-US" altLang="ja-JP"/>
              <a:pPr/>
              <a:t>‹#›</a:t>
            </a:fld>
            <a:endParaRPr lang="en-US" altLang="ja-JP"/>
          </a:p>
        </p:txBody>
      </p:sp>
    </p:spTree>
    <p:extLst>
      <p:ext uri="{BB962C8B-B14F-4D97-AF65-F5344CB8AC3E}">
        <p14:creationId xmlns:p14="http://schemas.microsoft.com/office/powerpoint/2010/main" val="19046824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endParaRPr/>
          </a:p>
        </p:txBody>
      </p:sp>
      <p:sp>
        <p:nvSpPr>
          <p:cNvPr id="17" name="bg object 17"/>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2" name="Holder 2"/>
          <p:cNvSpPr>
            <a:spLocks noGrp="1"/>
          </p:cNvSpPr>
          <p:nvPr>
            <p:ph type="title"/>
          </p:nvPr>
        </p:nvSpPr>
        <p:spPr>
          <a:xfrm>
            <a:off x="805941" y="642620"/>
            <a:ext cx="7532116" cy="1122680"/>
          </a:xfrm>
          <a:prstGeom prst="rect">
            <a:avLst/>
          </a:prstGeom>
        </p:spPr>
        <p:txBody>
          <a:bodyPr wrap="square" lIns="0" tIns="0" rIns="0" bIns="0">
            <a:spAutoFit/>
          </a:bodyPr>
          <a:lstStyle>
            <a:lvl1pPr>
              <a:defRPr sz="3600" b="0" i="0">
                <a:solidFill>
                  <a:schemeClr val="tx1"/>
                </a:solidFill>
                <a:latin typeface="Times New Roman"/>
                <a:cs typeface="Times New Roman"/>
              </a:defRPr>
            </a:lvl1pPr>
          </a:lstStyle>
          <a:p>
            <a:pPr rtl="0"/>
            <a:endParaRPr dirty="0"/>
          </a:p>
        </p:txBody>
      </p:sp>
      <p:sp>
        <p:nvSpPr>
          <p:cNvPr id="3" name="Holder 3"/>
          <p:cNvSpPr>
            <a:spLocks noGrp="1"/>
          </p:cNvSpPr>
          <p:nvPr>
            <p:ph type="body" idx="1"/>
          </p:nvPr>
        </p:nvSpPr>
        <p:spPr>
          <a:xfrm>
            <a:off x="473656" y="3422650"/>
            <a:ext cx="5057775" cy="2430779"/>
          </a:xfrm>
          <a:prstGeom prst="rect">
            <a:avLst/>
          </a:prstGeom>
        </p:spPr>
        <p:txBody>
          <a:bodyPr wrap="square" lIns="0" tIns="0" rIns="0" bIns="0">
            <a:spAutoFit/>
          </a:bodyPr>
          <a:lstStyle>
            <a:lvl1pPr>
              <a:defRPr b="0" i="0">
                <a:solidFill>
                  <a:schemeClr val="tx1"/>
                </a:solidFill>
              </a:defRPr>
            </a:lvl1pPr>
          </a:lstStyle>
          <a:p>
            <a:endParaRPr/>
          </a:p>
        </p:txBody>
      </p:sp>
      <p:sp>
        <p:nvSpPr>
          <p:cNvPr id="6" name="Holder 6"/>
          <p:cNvSpPr>
            <a:spLocks noGrp="1"/>
          </p:cNvSpPr>
          <p:nvPr>
            <p:ph type="sldNum" sz="quarter" idx="7"/>
          </p:nvPr>
        </p:nvSpPr>
        <p:spPr>
          <a:xfrm>
            <a:off x="4344479" y="6511291"/>
            <a:ext cx="568325" cy="194309"/>
          </a:xfrm>
          <a:prstGeom prst="rect">
            <a:avLst/>
          </a:prstGeom>
        </p:spPr>
        <p:txBody>
          <a:bodyPr wrap="square" lIns="0" tIns="0" rIns="0" bIns="0">
            <a:spAutoFit/>
          </a:bodyPr>
          <a:lstStyle>
            <a:lvl1pPr>
              <a:defRPr sz="1200" b="0" i="0">
                <a:solidFill>
                  <a:schemeClr val="tx1"/>
                </a:solidFill>
                <a:latin typeface="Times New Roman"/>
                <a:cs typeface="Times New Roman"/>
              </a:defRPr>
            </a:lvl1pPr>
          </a:lstStyle>
          <a:p>
            <a:pPr marL="12700">
              <a:lnSpc>
                <a:spcPts val="1410"/>
              </a:lnSpc>
            </a:pPr>
            <a:r>
              <a:rPr dirty="0"/>
              <a:t>Slide</a:t>
            </a:r>
            <a:r>
              <a:rPr spc="-5" dirty="0"/>
              <a:t> </a:t>
            </a:r>
            <a:fld id="{81D60167-4931-47E6-BA6A-407CBD079E47}" type="slidenum">
              <a:rPr spc="-25" dirty="0"/>
              <a:t>‹#›</a:t>
            </a:fld>
            <a:endParaRPr spc="-25" dirty="0"/>
          </a:p>
        </p:txBody>
      </p:sp>
      <p:sp>
        <p:nvSpPr>
          <p:cNvPr id="9" name="日付プレースホルダー 1">
            <a:extLst>
              <a:ext uri="{FF2B5EF4-FFF2-40B4-BE49-F238E27FC236}">
                <a16:creationId xmlns:a16="http://schemas.microsoft.com/office/drawing/2014/main" id="{20DCD32B-E127-6474-11FD-4FA748B731D8}"/>
              </a:ext>
            </a:extLst>
          </p:cNvPr>
          <p:cNvSpPr txBox="1">
            <a:spLocks/>
          </p:cNvSpPr>
          <p:nvPr userDrawn="1"/>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July 2023</a:t>
            </a:r>
          </a:p>
        </p:txBody>
      </p:sp>
      <p:sp>
        <p:nvSpPr>
          <p:cNvPr id="11" name="Rectangle 9">
            <a:extLst>
              <a:ext uri="{FF2B5EF4-FFF2-40B4-BE49-F238E27FC236}">
                <a16:creationId xmlns:a16="http://schemas.microsoft.com/office/drawing/2014/main" id="{91352F88-1D64-585B-0207-6295ED66B107}"/>
              </a:ext>
            </a:extLst>
          </p:cNvPr>
          <p:cNvSpPr>
            <a:spLocks noChangeArrowheads="1"/>
          </p:cNvSpPr>
          <p:nvPr userDrawn="1"/>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ea typeface="ＭＳ Ｐゴシック" panose="020B0600070205080204" pitchFamily="34" charset="-128"/>
                <a:cs typeface="+mn-cs"/>
              </a:rPr>
              <a:t>Submission</a:t>
            </a:r>
          </a:p>
        </p:txBody>
      </p:sp>
      <p:sp>
        <p:nvSpPr>
          <p:cNvPr id="14" name="Rectangle 5">
            <a:extLst>
              <a:ext uri="{FF2B5EF4-FFF2-40B4-BE49-F238E27FC236}">
                <a16:creationId xmlns:a16="http://schemas.microsoft.com/office/drawing/2014/main" id="{EE400532-CC82-5653-5E43-7B0A03F0E684}"/>
              </a:ext>
            </a:extLst>
          </p:cNvPr>
          <p:cNvSpPr txBox="1">
            <a:spLocks noChangeArrowheads="1"/>
          </p:cNvSpPr>
          <p:nvPr userDrawn="1"/>
        </p:nvSpPr>
        <p:spPr bwMode="auto">
          <a:xfrm>
            <a:off x="5502971" y="6504432"/>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kern="0"/>
            </a:defPPr>
            <a:lvl1pPr algn="r">
              <a:defRPr>
                <a:ea typeface="ＭＳ Ｐゴシック" panose="020B0600070205080204" pitchFamily="34" charset="-128"/>
              </a:defRPr>
            </a:lvl1pPr>
          </a:lstStyle>
          <a:p>
            <a:pPr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cs typeface="+mn-cs"/>
              </a:rPr>
              <a:t>Anirban Ghosh et al., Niigata University</a:t>
            </a:r>
          </a:p>
        </p:txBody>
      </p:sp>
      <p:sp>
        <p:nvSpPr>
          <p:cNvPr id="20" name="Rectangle 7">
            <a:extLst>
              <a:ext uri="{FF2B5EF4-FFF2-40B4-BE49-F238E27FC236}">
                <a16:creationId xmlns:a16="http://schemas.microsoft.com/office/drawing/2014/main" id="{9D8DD67B-94E1-B06F-C768-F87DB832D437}"/>
              </a:ext>
            </a:extLst>
          </p:cNvPr>
          <p:cNvSpPr>
            <a:spLocks noChangeArrowheads="1"/>
          </p:cNvSpPr>
          <p:nvPr userDrawn="1"/>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algn="r" rtl="0" eaLnBrk="0" fontAlgn="base" hangingPunct="0">
              <a:spcBef>
                <a:spcPct val="0"/>
              </a:spcBef>
              <a:spcAft>
                <a:spcPct val="0"/>
              </a:spcAft>
            </a:pPr>
            <a:r>
              <a:rPr lang="en-US" altLang="ja-JP" sz="1400" b="1" kern="1200" dirty="0">
                <a:solidFill>
                  <a:srgbClr val="000000"/>
                </a:solidFill>
                <a:latin typeface="Times New Roman" panose="02020603050405020304" pitchFamily="18" charset="0"/>
                <a:ea typeface="ＭＳ Ｐゴシック" panose="020B0600070205080204" pitchFamily="34" charset="-128"/>
                <a:cs typeface="+mn-cs"/>
              </a:rPr>
              <a:t>doc.: IEEE 802.15-23-0328-00-0thz</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2.pn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6.emf"/><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38.emf"/><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rec/R-REC-P.123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itu.int/rec/R-REC-P.1238" TargetMode="External"/><Relationship Id="rId5" Type="http://schemas.openxmlformats.org/officeDocument/2006/relationships/image" Target="../media/image40.jp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mailto:mskim@eng.niigata-u.ac.jp" TargetMode="External"/><Relationship Id="rId5" Type="http://schemas.openxmlformats.org/officeDocument/2006/relationships/hyperlink" Target="http://radio.eng.niigata-u.ac.jp/" TargetMode="Externa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AEB39D05-B3C9-BC08-4FD2-4BC2451504B4}"/>
              </a:ext>
            </a:extLst>
          </p:cNvPr>
          <p:cNvSpPr>
            <a:spLocks noGrp="1"/>
          </p:cNvSpPr>
          <p:nvPr>
            <p:ph type="sldNum" sz="quarter" idx="12"/>
          </p:nvPr>
        </p:nvSpPr>
        <p:spPr/>
        <p:txBody>
          <a:bodyPr/>
          <a:lstStyle/>
          <a:p>
            <a:r>
              <a:rPr lang="en-US" altLang="ja-JP"/>
              <a:t>Slide </a:t>
            </a:r>
            <a:fld id="{CA0B6CBB-7CFA-9C4D-B1EA-956EAB3A3DA6}" type="slidenum">
              <a:rPr lang="en-US" altLang="ja-JP"/>
              <a:pPr/>
              <a:t>1</a:t>
            </a:fld>
            <a:endParaRPr lang="en-US" altLang="ja-JP"/>
          </a:p>
        </p:txBody>
      </p:sp>
      <p:sp>
        <p:nvSpPr>
          <p:cNvPr id="27651" name="Rectangle 3">
            <a:extLst>
              <a:ext uri="{FF2B5EF4-FFF2-40B4-BE49-F238E27FC236}">
                <a16:creationId xmlns:a16="http://schemas.microsoft.com/office/drawing/2014/main" id="{2034E77C-D8C3-48B7-5ED3-33A99201ECBD}"/>
              </a:ext>
            </a:extLst>
          </p:cNvPr>
          <p:cNvSpPr>
            <a:spLocks noChangeArrowheads="1"/>
          </p:cNvSpPr>
          <p:nvPr/>
        </p:nvSpPr>
        <p:spPr bwMode="auto">
          <a:xfrm>
            <a:off x="152400" y="609600"/>
            <a:ext cx="89916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ja-JP" sz="1600" b="1" u="sng" dirty="0">
                <a:solidFill>
                  <a:schemeClr val="tx1"/>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400" b="1" dirty="0">
              <a:solidFill>
                <a:schemeClr val="tx1"/>
              </a:solidFill>
              <a:ea typeface="ＭＳ Ｐゴシック" panose="020B0600070205080204" pitchFamily="34" charset="-128"/>
            </a:endParaRPr>
          </a:p>
          <a:p>
            <a:endParaRPr lang="en-US" altLang="ja-JP" sz="1400" dirty="0">
              <a:solidFill>
                <a:schemeClr val="tx1"/>
              </a:solidFill>
              <a:ea typeface="ＭＳ Ｐゴシック" panose="020B0600070205080204" pitchFamily="34" charset="-128"/>
            </a:endParaRPr>
          </a:p>
          <a:p>
            <a:r>
              <a:rPr lang="en-US" altLang="ja-JP" sz="1400" b="1" dirty="0">
                <a:solidFill>
                  <a:schemeClr val="tx1"/>
                </a:solidFill>
                <a:ea typeface="ＭＳ Ｐゴシック" panose="020B0600070205080204" pitchFamily="34" charset="-128"/>
              </a:rPr>
              <a:t>Submission Title:</a:t>
            </a:r>
            <a:r>
              <a:rPr lang="en-US" altLang="ja-JP" sz="1400" dirty="0">
                <a:solidFill>
                  <a:schemeClr val="tx1"/>
                </a:solidFill>
                <a:ea typeface="ＭＳ Ｐゴシック" panose="020B0600070205080204" pitchFamily="34" charset="-128"/>
              </a:rPr>
              <a:t> </a:t>
            </a:r>
            <a:r>
              <a:rPr lang="en-IN" altLang="en-US" sz="1400" dirty="0">
                <a:solidFill>
                  <a:schemeClr val="tx1"/>
                </a:solidFill>
              </a:rPr>
              <a:t>Measurement and Characterization of 300 GHz Channel in a Corridor Environment</a:t>
            </a:r>
            <a:r>
              <a:rPr lang="en-US" altLang="ja-JP" sz="1400" dirty="0">
                <a:solidFill>
                  <a:schemeClr val="tx1"/>
                </a:solidFill>
                <a:ea typeface="ＭＳ Ｐゴシック" panose="020B0600070205080204" pitchFamily="34" charset="-128"/>
              </a:rPr>
              <a:t>	</a:t>
            </a:r>
          </a:p>
          <a:p>
            <a:r>
              <a:rPr lang="en-US" altLang="ja-JP" sz="1400" b="1" dirty="0">
                <a:solidFill>
                  <a:schemeClr val="tx1"/>
                </a:solidFill>
                <a:ea typeface="ＭＳ Ｐゴシック" panose="020B0600070205080204" pitchFamily="34" charset="-128"/>
              </a:rPr>
              <a:t>Date Submitted: </a:t>
            </a:r>
            <a:r>
              <a:rPr lang="en-US" altLang="ja-JP" sz="1400" dirty="0">
                <a:solidFill>
                  <a:schemeClr val="tx1"/>
                </a:solidFill>
                <a:ea typeface="ＭＳ Ｐゴシック" panose="020B0600070205080204" pitchFamily="34" charset="-128"/>
              </a:rPr>
              <a:t> July 2023</a:t>
            </a:r>
          </a:p>
          <a:p>
            <a:r>
              <a:rPr lang="en-US" altLang="ja-JP" sz="1400" b="1" dirty="0">
                <a:solidFill>
                  <a:schemeClr val="tx1"/>
                </a:solidFill>
                <a:ea typeface="ＭＳ Ｐゴシック" panose="020B0600070205080204" pitchFamily="34" charset="-128"/>
              </a:rPr>
              <a:t>Source:</a:t>
            </a:r>
            <a:r>
              <a:rPr lang="en-US" altLang="ja-JP" sz="1400" dirty="0">
                <a:solidFill>
                  <a:schemeClr val="tx1"/>
                </a:solidFill>
                <a:ea typeface="ＭＳ Ｐゴシック" panose="020B0600070205080204" pitchFamily="34" charset="-128"/>
              </a:rPr>
              <a:t> </a:t>
            </a:r>
            <a:r>
              <a:rPr lang="en-IN" altLang="en-US" sz="1400" dirty="0">
                <a:solidFill>
                  <a:schemeClr val="tx1"/>
                </a:solidFill>
              </a:rPr>
              <a:t>Anirban Ghosh, </a:t>
            </a:r>
            <a:r>
              <a:rPr lang="en-IN" altLang="en-US" sz="1400" dirty="0" err="1">
                <a:solidFill>
                  <a:schemeClr val="tx1"/>
                </a:solidFill>
              </a:rPr>
              <a:t>Riku</a:t>
            </a:r>
            <a:r>
              <a:rPr lang="en-IN" altLang="en-US" sz="1400" dirty="0">
                <a:solidFill>
                  <a:schemeClr val="tx1"/>
                </a:solidFill>
              </a:rPr>
              <a:t> Takahashi, Kosuke Shibata, Minseok Kim, Shigenobu Sasaki</a:t>
            </a:r>
            <a:br>
              <a:rPr lang="en-IN" altLang="en-US" sz="1400" dirty="0">
                <a:solidFill>
                  <a:schemeClr val="tx1"/>
                </a:solidFill>
              </a:rPr>
            </a:br>
            <a:r>
              <a:rPr lang="en-IN" altLang="en-US" sz="1400" dirty="0">
                <a:solidFill>
                  <a:schemeClr val="tx1"/>
                </a:solidFill>
              </a:rPr>
              <a:t>Graduate School of Science and Technology, Niigata University, </a:t>
            </a:r>
            <a:r>
              <a:rPr lang="en-US" altLang="ja-JP" sz="1400" dirty="0">
                <a:solidFill>
                  <a:schemeClr val="tx1"/>
                </a:solidFill>
                <a:ea typeface="ＭＳ Ｐゴシック" panose="020B0600070205080204" pitchFamily="34" charset="-128"/>
              </a:rPr>
              <a:t>8050 </a:t>
            </a:r>
            <a:r>
              <a:rPr lang="en-US" altLang="ja-JP" sz="1400" dirty="0" err="1">
                <a:solidFill>
                  <a:schemeClr val="tx1"/>
                </a:solidFill>
                <a:ea typeface="ＭＳ Ｐゴシック" panose="020B0600070205080204" pitchFamily="34" charset="-128"/>
              </a:rPr>
              <a:t>Ikarashi</a:t>
            </a:r>
            <a:r>
              <a:rPr lang="en-US" altLang="ja-JP" sz="1400" dirty="0">
                <a:solidFill>
                  <a:schemeClr val="tx1"/>
                </a:solidFill>
                <a:ea typeface="ＭＳ Ｐゴシック" panose="020B0600070205080204" pitchFamily="34" charset="-128"/>
              </a:rPr>
              <a:t> 2-no-cho, Nishi-</a:t>
            </a:r>
            <a:r>
              <a:rPr lang="en-US" altLang="ja-JP" sz="1400" dirty="0" err="1">
                <a:solidFill>
                  <a:schemeClr val="tx1"/>
                </a:solidFill>
                <a:ea typeface="ＭＳ Ｐゴシック" panose="020B0600070205080204" pitchFamily="34" charset="-128"/>
              </a:rPr>
              <a:t>ku</a:t>
            </a:r>
            <a:r>
              <a:rPr lang="en-US" altLang="ja-JP" sz="1400" dirty="0">
                <a:solidFill>
                  <a:schemeClr val="tx1"/>
                </a:solidFill>
                <a:ea typeface="ＭＳ Ｐゴシック" panose="020B0600070205080204" pitchFamily="34" charset="-128"/>
              </a:rPr>
              <a:t>, Niigata, Niigata, Japan</a:t>
            </a:r>
          </a:p>
          <a:p>
            <a:r>
              <a:rPr lang="en-US" altLang="ja-JP" sz="1400" dirty="0">
                <a:solidFill>
                  <a:schemeClr val="tx1"/>
                </a:solidFill>
                <a:ea typeface="ＭＳ Ｐゴシック" panose="020B0600070205080204" pitchFamily="34" charset="-128"/>
              </a:rPr>
              <a:t>Voice:+81-25-262-7478, E-Mail: </a:t>
            </a:r>
            <a:r>
              <a:rPr lang="en-US" altLang="ja-JP" sz="1400" dirty="0" err="1">
                <a:solidFill>
                  <a:schemeClr val="tx1"/>
                </a:solidFill>
                <a:ea typeface="ＭＳ Ｐゴシック" panose="020B0600070205080204" pitchFamily="34" charset="-128"/>
              </a:rPr>
              <a:t>anirban.g@eng.niigata-u.ac.jp</a:t>
            </a:r>
            <a:r>
              <a:rPr lang="en-US" altLang="ja-JP" sz="1400" dirty="0">
                <a:solidFill>
                  <a:schemeClr val="tx1"/>
                </a:solidFill>
                <a:ea typeface="ＭＳ Ｐゴシック" panose="020B0600070205080204" pitchFamily="34" charset="-128"/>
              </a:rPr>
              <a:t>, </a:t>
            </a:r>
            <a:r>
              <a:rPr lang="en-US" altLang="ja-JP" sz="1400" dirty="0" err="1">
                <a:solidFill>
                  <a:schemeClr val="tx1"/>
                </a:solidFill>
                <a:ea typeface="ＭＳ Ｐゴシック" panose="020B0600070205080204" pitchFamily="34" charset="-128"/>
              </a:rPr>
              <a:t>mskim@eng.niigata-u.ac.jp</a:t>
            </a:r>
            <a:endParaRPr lang="en-US" altLang="ja-JP" sz="1400" dirty="0">
              <a:solidFill>
                <a:schemeClr val="tx1"/>
              </a:solidFill>
              <a:ea typeface="ＭＳ Ｐゴシック" panose="020B0600070205080204" pitchFamily="34" charset="-128"/>
            </a:endParaRPr>
          </a:p>
          <a:p>
            <a:pPr>
              <a:spcBef>
                <a:spcPts val="600"/>
              </a:spcBef>
              <a:spcAft>
                <a:spcPts val="600"/>
              </a:spcAft>
            </a:pPr>
            <a:r>
              <a:rPr lang="en-US" altLang="ja-JP" sz="1400" b="1" dirty="0">
                <a:solidFill>
                  <a:schemeClr val="tx1"/>
                </a:solidFill>
                <a:ea typeface="ＭＳ Ｐゴシック" panose="020B0600070205080204" pitchFamily="34" charset="-128"/>
              </a:rPr>
              <a:t>Re:</a:t>
            </a:r>
            <a:r>
              <a:rPr lang="en-US" altLang="ja-JP" sz="1400" dirty="0">
                <a:solidFill>
                  <a:schemeClr val="tx1"/>
                </a:solidFill>
                <a:ea typeface="ＭＳ Ｐゴシック" panose="020B0600070205080204" pitchFamily="34" charset="-128"/>
              </a:rPr>
              <a:t> N/A</a:t>
            </a:r>
          </a:p>
          <a:p>
            <a:pPr>
              <a:spcBef>
                <a:spcPts val="600"/>
              </a:spcBef>
              <a:spcAft>
                <a:spcPts val="600"/>
              </a:spcAft>
            </a:pPr>
            <a:r>
              <a:rPr lang="en-US" altLang="ja-JP" sz="1400" b="1" dirty="0">
                <a:solidFill>
                  <a:schemeClr val="tx1"/>
                </a:solidFill>
                <a:ea typeface="ＭＳ Ｐゴシック" panose="020B0600070205080204" pitchFamily="34" charset="-128"/>
              </a:rPr>
              <a:t>Abstract:</a:t>
            </a:r>
            <a:r>
              <a:rPr lang="en-US" altLang="ja-JP" sz="1400" dirty="0">
                <a:solidFill>
                  <a:schemeClr val="tx1"/>
                </a:solidFill>
                <a:ea typeface="ＭＳ Ｐゴシック" panose="020B0600070205080204" pitchFamily="34" charset="-128"/>
              </a:rPr>
              <a:t>	</a:t>
            </a:r>
            <a:r>
              <a:rPr lang="en-IN" altLang="ja-JP" sz="1400" dirty="0">
                <a:solidFill>
                  <a:schemeClr val="tx1"/>
                </a:solidFill>
                <a:effectLst/>
                <a:latin typeface="Times New Roman" panose="02020603050405020304" pitchFamily="18" charset="0"/>
                <a:ea typeface="游明朝" panose="02020400000000000000" pitchFamily="18" charset="-128"/>
                <a:cs typeface="Times New Roman" panose="02020603050405020304" pitchFamily="18" charset="0"/>
              </a:rPr>
              <a:t>In the face of increasing demand for higher data rates and ultra-reliable communication with low latency, the terahertz (THz) band (with frequencies upward of 100 GHz) has garnered a lot of interest. In this presentation the developed 300 GHz channe</a:t>
            </a:r>
            <a:r>
              <a:rPr lang="en-IN" altLang="ja-JP" sz="1400" dirty="0">
                <a:solidFill>
                  <a:schemeClr val="tx1"/>
                </a:solidFill>
                <a:latin typeface="Times New Roman" panose="02020603050405020304" pitchFamily="18" charset="0"/>
                <a:ea typeface="游明朝" panose="02020400000000000000" pitchFamily="18" charset="-128"/>
                <a:cs typeface="Times New Roman" panose="02020603050405020304" pitchFamily="18" charset="0"/>
              </a:rPr>
              <a:t>l sounder is first presented followed by an extensive elucidation of a measurement campaign conducted with the described sounder in a corridor. The obtained data for 7 transmitter (Tx)-receiver (Rx) positions are further processed to generate the power delay profiles (PDPs) and angular delay power spectrum (ADPS). An environment geometry aided intuitive ray tracing validated by simulation is used to understand the cluster formation from the generated results. The large-scale parameters (LSP) such as delay and angle (azimuth spread of arrival/departure) spreads are also evaluated to assist channel model development. Finally, a transmission loss model is generated and compared with available literature in ITU-R.</a:t>
            </a:r>
            <a:endParaRPr lang="en-US" altLang="ja-JP" sz="14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endParaRPr>
          </a:p>
          <a:p>
            <a:pPr>
              <a:spcBef>
                <a:spcPts val="600"/>
              </a:spcBef>
              <a:spcAft>
                <a:spcPts val="600"/>
              </a:spcAft>
            </a:pPr>
            <a:r>
              <a:rPr lang="en-US" altLang="ja-JP" sz="1400" b="1" dirty="0">
                <a:solidFill>
                  <a:schemeClr val="tx1"/>
                </a:solidFill>
                <a:ea typeface="ＭＳ Ｐゴシック" panose="020B0600070205080204" pitchFamily="34" charset="-128"/>
              </a:rPr>
              <a:t>Purpose:</a:t>
            </a:r>
            <a:r>
              <a:rPr lang="en-US" altLang="ja-JP" sz="1400" dirty="0">
                <a:solidFill>
                  <a:schemeClr val="tx1"/>
                </a:solidFill>
                <a:ea typeface="ＭＳ Ｐゴシック" panose="020B0600070205080204" pitchFamily="34" charset="-128"/>
              </a:rPr>
              <a:t>	Information document for IEEE 802.15 SC THz</a:t>
            </a:r>
          </a:p>
          <a:p>
            <a:r>
              <a:rPr lang="en-US" altLang="ja-JP" sz="1400" b="1" dirty="0">
                <a:solidFill>
                  <a:schemeClr val="tx1"/>
                </a:solidFill>
                <a:ea typeface="ＭＳ Ｐゴシック" panose="020B0600070205080204" pitchFamily="34" charset="-128"/>
              </a:rPr>
              <a:t>Notice:</a:t>
            </a:r>
            <a:r>
              <a:rPr lang="en-US" altLang="ja-JP" sz="1400" dirty="0">
                <a:solidFill>
                  <a:schemeClr val="tx1"/>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400" b="1" dirty="0">
                <a:solidFill>
                  <a:schemeClr val="tx1"/>
                </a:solidFill>
                <a:ea typeface="ＭＳ Ｐゴシック" panose="020B0600070205080204" pitchFamily="34" charset="-128"/>
              </a:rPr>
              <a:t>Release:</a:t>
            </a:r>
            <a:r>
              <a:rPr lang="en-US" altLang="ja-JP" sz="1400" dirty="0">
                <a:solidFill>
                  <a:schemeClr val="tx1"/>
                </a:solidFill>
                <a:ea typeface="ＭＳ Ｐゴシック" panose="020B0600070205080204" pitchFamily="34" charset="-128"/>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6239" y="1863002"/>
            <a:ext cx="5068570" cy="3248025"/>
          </a:xfrm>
          <a:prstGeom prst="rect">
            <a:avLst/>
          </a:prstGeom>
        </p:spPr>
        <p:txBody>
          <a:bodyPr vert="horz" wrap="square" lIns="0" tIns="98425" rIns="0" bIns="0" rtlCol="0">
            <a:spAutoFit/>
          </a:bodyPr>
          <a:lstStyle/>
          <a:p>
            <a:pPr marL="267970" indent="-255270">
              <a:lnSpc>
                <a:spcPct val="100000"/>
              </a:lnSpc>
              <a:spcBef>
                <a:spcPts val="775"/>
              </a:spcBef>
              <a:buClr>
                <a:srgbClr val="006331"/>
              </a:buClr>
              <a:buSzPct val="60416"/>
              <a:buFont typeface="Wingdings"/>
              <a:buChar char=""/>
              <a:tabLst>
                <a:tab pos="267970" algn="l"/>
              </a:tabLst>
            </a:pPr>
            <a:r>
              <a:rPr sz="2400" dirty="0">
                <a:latin typeface="Times New Roman"/>
                <a:cs typeface="Times New Roman"/>
              </a:rPr>
              <a:t>Corridor</a:t>
            </a:r>
            <a:r>
              <a:rPr sz="2400" spc="-10" dirty="0">
                <a:latin typeface="Times New Roman"/>
                <a:cs typeface="Times New Roman"/>
              </a:rPr>
              <a:t> dimensions</a:t>
            </a:r>
            <a:endParaRPr sz="2400">
              <a:latin typeface="Times New Roman"/>
              <a:cs typeface="Times New Roman"/>
            </a:endParaRPr>
          </a:p>
          <a:p>
            <a:pPr marL="568325" lvl="1" indent="-212725">
              <a:lnSpc>
                <a:spcPct val="100000"/>
              </a:lnSpc>
              <a:spcBef>
                <a:spcPts val="565"/>
              </a:spcBef>
              <a:buClr>
                <a:srgbClr val="FF0000"/>
              </a:buClr>
              <a:buSzPct val="55000"/>
              <a:buFont typeface="Wingdings"/>
              <a:buChar char=""/>
              <a:tabLst>
                <a:tab pos="568325" algn="l"/>
              </a:tabLst>
            </a:pPr>
            <a:r>
              <a:rPr sz="2000" dirty="0">
                <a:latin typeface="Times New Roman"/>
                <a:cs typeface="Times New Roman"/>
              </a:rPr>
              <a:t>Length:</a:t>
            </a:r>
            <a:r>
              <a:rPr sz="2000" spc="-40" dirty="0">
                <a:latin typeface="Times New Roman"/>
                <a:cs typeface="Times New Roman"/>
              </a:rPr>
              <a:t> </a:t>
            </a:r>
            <a:r>
              <a:rPr sz="2000" dirty="0">
                <a:latin typeface="Times New Roman"/>
                <a:cs typeface="Times New Roman"/>
              </a:rPr>
              <a:t>20 </a:t>
            </a:r>
            <a:r>
              <a:rPr sz="2000" spc="-50" dirty="0">
                <a:latin typeface="Times New Roman"/>
                <a:cs typeface="Times New Roman"/>
              </a:rPr>
              <a:t>m</a:t>
            </a:r>
            <a:endParaRPr sz="2000">
              <a:latin typeface="Times New Roman"/>
              <a:cs typeface="Times New Roman"/>
            </a:endParaRPr>
          </a:p>
          <a:p>
            <a:pPr marL="568325" lvl="1" indent="-212725">
              <a:lnSpc>
                <a:spcPct val="100000"/>
              </a:lnSpc>
              <a:spcBef>
                <a:spcPts val="520"/>
              </a:spcBef>
              <a:buClr>
                <a:srgbClr val="FF0000"/>
              </a:buClr>
              <a:buSzPct val="55000"/>
              <a:buFont typeface="Wingdings"/>
              <a:buChar char=""/>
              <a:tabLst>
                <a:tab pos="568325" algn="l"/>
              </a:tabLst>
            </a:pPr>
            <a:r>
              <a:rPr sz="2000" dirty="0">
                <a:latin typeface="Times New Roman"/>
                <a:cs typeface="Times New Roman"/>
              </a:rPr>
              <a:t>Width:</a:t>
            </a:r>
            <a:r>
              <a:rPr sz="2000" spc="-45" dirty="0">
                <a:latin typeface="Times New Roman"/>
                <a:cs typeface="Times New Roman"/>
              </a:rPr>
              <a:t> </a:t>
            </a:r>
            <a:r>
              <a:rPr sz="2000" dirty="0">
                <a:latin typeface="Times New Roman"/>
                <a:cs typeface="Times New Roman"/>
              </a:rPr>
              <a:t>2.3 </a:t>
            </a:r>
            <a:r>
              <a:rPr sz="2000" spc="-50" dirty="0">
                <a:latin typeface="Times New Roman"/>
                <a:cs typeface="Times New Roman"/>
              </a:rPr>
              <a:t>m</a:t>
            </a:r>
            <a:endParaRPr sz="2000">
              <a:latin typeface="Times New Roman"/>
              <a:cs typeface="Times New Roman"/>
            </a:endParaRPr>
          </a:p>
          <a:p>
            <a:pPr marL="353695" marR="655955" indent="-341630">
              <a:lnSpc>
                <a:spcPct val="100800"/>
              </a:lnSpc>
              <a:spcBef>
                <a:spcPts val="570"/>
              </a:spcBef>
              <a:buClr>
                <a:srgbClr val="006331"/>
              </a:buClr>
              <a:buSzPct val="60416"/>
              <a:buFont typeface="Wingdings"/>
              <a:buChar char=""/>
              <a:tabLst>
                <a:tab pos="353695" algn="l"/>
              </a:tabLst>
            </a:pPr>
            <a:r>
              <a:rPr sz="2400" dirty="0">
                <a:latin typeface="Times New Roman"/>
                <a:cs typeface="Times New Roman"/>
              </a:rPr>
              <a:t>Tx</a:t>
            </a:r>
            <a:r>
              <a:rPr sz="2400" spc="-5" dirty="0">
                <a:latin typeface="Times New Roman"/>
                <a:cs typeface="Times New Roman"/>
              </a:rPr>
              <a:t> </a:t>
            </a:r>
            <a:r>
              <a:rPr sz="2400" dirty="0">
                <a:latin typeface="Times New Roman"/>
                <a:cs typeface="Times New Roman"/>
              </a:rPr>
              <a:t>position</a:t>
            </a:r>
            <a:r>
              <a:rPr sz="2400" spc="-30" dirty="0">
                <a:latin typeface="Times New Roman"/>
                <a:cs typeface="Times New Roman"/>
              </a:rPr>
              <a:t> </a:t>
            </a:r>
            <a:r>
              <a:rPr sz="2400" dirty="0">
                <a:latin typeface="Times New Roman"/>
                <a:cs typeface="Times New Roman"/>
              </a:rPr>
              <a:t>fixed,</a:t>
            </a:r>
            <a:r>
              <a:rPr sz="2400" spc="-20" dirty="0">
                <a:latin typeface="Times New Roman"/>
                <a:cs typeface="Times New Roman"/>
              </a:rPr>
              <a:t> </a:t>
            </a:r>
            <a:r>
              <a:rPr sz="2400" dirty="0">
                <a:latin typeface="Times New Roman"/>
                <a:cs typeface="Times New Roman"/>
              </a:rPr>
              <a:t>Rx</a:t>
            </a:r>
            <a:r>
              <a:rPr sz="2400" spc="-5" dirty="0">
                <a:latin typeface="Times New Roman"/>
                <a:cs typeface="Times New Roman"/>
              </a:rPr>
              <a:t> </a:t>
            </a:r>
            <a:r>
              <a:rPr sz="2400" dirty="0">
                <a:latin typeface="Times New Roman"/>
                <a:cs typeface="Times New Roman"/>
              </a:rPr>
              <a:t>moved</a:t>
            </a:r>
            <a:r>
              <a:rPr sz="2400" spc="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spc="-50" dirty="0">
                <a:latin typeface="Times New Roman"/>
                <a:cs typeface="Times New Roman"/>
              </a:rPr>
              <a:t>8 </a:t>
            </a:r>
            <a:r>
              <a:rPr sz="2400" dirty="0">
                <a:latin typeface="Times New Roman"/>
                <a:cs typeface="Times New Roman"/>
              </a:rPr>
              <a:t>different</a:t>
            </a:r>
            <a:r>
              <a:rPr sz="2400" spc="-30" dirty="0">
                <a:latin typeface="Times New Roman"/>
                <a:cs typeface="Times New Roman"/>
              </a:rPr>
              <a:t> </a:t>
            </a:r>
            <a:r>
              <a:rPr sz="2400" dirty="0">
                <a:latin typeface="Times New Roman"/>
                <a:cs typeface="Times New Roman"/>
              </a:rPr>
              <a:t>positions</a:t>
            </a:r>
            <a:r>
              <a:rPr sz="2400" spc="-30" dirty="0">
                <a:latin typeface="Times New Roman"/>
                <a:cs typeface="Times New Roman"/>
              </a:rPr>
              <a:t> </a:t>
            </a:r>
            <a:r>
              <a:rPr sz="2400" dirty="0">
                <a:latin typeface="Times New Roman"/>
                <a:cs typeface="Times New Roman"/>
              </a:rPr>
              <a:t>as</a:t>
            </a:r>
            <a:r>
              <a:rPr sz="2400" spc="-5" dirty="0">
                <a:latin typeface="Times New Roman"/>
                <a:cs typeface="Times New Roman"/>
              </a:rPr>
              <a:t> </a:t>
            </a:r>
            <a:r>
              <a:rPr sz="2400" spc="-10" dirty="0">
                <a:latin typeface="Times New Roman"/>
                <a:cs typeface="Times New Roman"/>
              </a:rPr>
              <a:t>shown</a:t>
            </a:r>
            <a:endParaRPr sz="2400">
              <a:latin typeface="Times New Roman"/>
              <a:cs typeface="Times New Roman"/>
            </a:endParaRPr>
          </a:p>
          <a:p>
            <a:pPr marL="754380" lvl="1" indent="-285115">
              <a:lnSpc>
                <a:spcPct val="100000"/>
              </a:lnSpc>
              <a:spcBef>
                <a:spcPts val="665"/>
              </a:spcBef>
              <a:buClr>
                <a:srgbClr val="FF0000"/>
              </a:buClr>
              <a:buSzPct val="55000"/>
              <a:buFont typeface="Wingdings"/>
              <a:buChar char=""/>
              <a:tabLst>
                <a:tab pos="754380" algn="l"/>
              </a:tabLst>
            </a:pPr>
            <a:r>
              <a:rPr sz="2000" dirty="0">
                <a:latin typeface="Times New Roman"/>
                <a:cs typeface="Times New Roman"/>
              </a:rPr>
              <a:t>Tx</a:t>
            </a:r>
            <a:r>
              <a:rPr sz="2000" spc="-15" dirty="0">
                <a:latin typeface="Times New Roman"/>
                <a:cs typeface="Times New Roman"/>
              </a:rPr>
              <a:t> </a:t>
            </a:r>
            <a:r>
              <a:rPr sz="2000" dirty="0">
                <a:latin typeface="Times New Roman"/>
                <a:cs typeface="Times New Roman"/>
              </a:rPr>
              <a:t>and</a:t>
            </a:r>
            <a:r>
              <a:rPr sz="2000" spc="-15" dirty="0">
                <a:latin typeface="Times New Roman"/>
                <a:cs typeface="Times New Roman"/>
              </a:rPr>
              <a:t> </a:t>
            </a:r>
            <a:r>
              <a:rPr sz="2000" dirty="0">
                <a:latin typeface="Times New Roman"/>
                <a:cs typeface="Times New Roman"/>
              </a:rPr>
              <a:t>Rx</a:t>
            </a:r>
            <a:r>
              <a:rPr sz="2000" spc="10" dirty="0">
                <a:latin typeface="Times New Roman"/>
                <a:cs typeface="Times New Roman"/>
              </a:rPr>
              <a:t> </a:t>
            </a:r>
            <a:r>
              <a:rPr sz="2000" dirty="0">
                <a:latin typeface="Times New Roman"/>
                <a:cs typeface="Times New Roman"/>
              </a:rPr>
              <a:t>Height</a:t>
            </a:r>
            <a:r>
              <a:rPr sz="2000" spc="-30"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1.5</a:t>
            </a:r>
            <a:r>
              <a:rPr sz="2000" spc="-15" dirty="0">
                <a:latin typeface="Times New Roman"/>
                <a:cs typeface="Times New Roman"/>
              </a:rPr>
              <a:t> </a:t>
            </a:r>
            <a:r>
              <a:rPr sz="2000" spc="-50" dirty="0">
                <a:latin typeface="Times New Roman"/>
                <a:cs typeface="Times New Roman"/>
              </a:rPr>
              <a:t>m</a:t>
            </a:r>
            <a:endParaRPr sz="2000">
              <a:latin typeface="Times New Roman"/>
              <a:cs typeface="Times New Roman"/>
            </a:endParaRPr>
          </a:p>
          <a:p>
            <a:pPr marL="754380" lvl="1" indent="-285115">
              <a:lnSpc>
                <a:spcPct val="100000"/>
              </a:lnSpc>
              <a:spcBef>
                <a:spcPts val="625"/>
              </a:spcBef>
              <a:buClr>
                <a:srgbClr val="FF0000"/>
              </a:buClr>
              <a:buSzPct val="55000"/>
              <a:buFont typeface="Wingdings"/>
              <a:buChar char=""/>
              <a:tabLst>
                <a:tab pos="754380" algn="l"/>
              </a:tabLst>
            </a:pPr>
            <a:r>
              <a:rPr sz="2000" dirty="0">
                <a:latin typeface="Times New Roman"/>
                <a:cs typeface="Times New Roman"/>
              </a:rPr>
              <a:t>Tx</a:t>
            </a:r>
            <a:r>
              <a:rPr sz="2000" spc="-5" dirty="0">
                <a:latin typeface="Times New Roman"/>
                <a:cs typeface="Times New Roman"/>
              </a:rPr>
              <a:t> </a:t>
            </a:r>
            <a:r>
              <a:rPr sz="2000" dirty="0">
                <a:latin typeface="Times New Roman"/>
                <a:cs typeface="Times New Roman"/>
              </a:rPr>
              <a:t>–</a:t>
            </a:r>
            <a:r>
              <a:rPr sz="2000" spc="-5" dirty="0">
                <a:latin typeface="Times New Roman"/>
                <a:cs typeface="Times New Roman"/>
              </a:rPr>
              <a:t> </a:t>
            </a:r>
            <a:r>
              <a:rPr sz="2000" dirty="0">
                <a:latin typeface="Times New Roman"/>
                <a:cs typeface="Times New Roman"/>
              </a:rPr>
              <a:t>Rx</a:t>
            </a:r>
            <a:r>
              <a:rPr sz="2000" spc="5" dirty="0">
                <a:latin typeface="Times New Roman"/>
                <a:cs typeface="Times New Roman"/>
              </a:rPr>
              <a:t> </a:t>
            </a:r>
            <a:r>
              <a:rPr sz="2000" dirty="0">
                <a:latin typeface="Times New Roman"/>
                <a:cs typeface="Times New Roman"/>
              </a:rPr>
              <a:t>separation</a:t>
            </a:r>
            <a:r>
              <a:rPr sz="2000" spc="-40" dirty="0">
                <a:latin typeface="Times New Roman"/>
                <a:cs typeface="Times New Roman"/>
              </a:rPr>
              <a:t> </a:t>
            </a:r>
            <a:r>
              <a:rPr sz="2000" dirty="0">
                <a:latin typeface="Times New Roman"/>
                <a:cs typeface="Times New Roman"/>
              </a:rPr>
              <a:t>range:</a:t>
            </a:r>
            <a:r>
              <a:rPr sz="2000" spc="-40" dirty="0">
                <a:latin typeface="Times New Roman"/>
                <a:cs typeface="Times New Roman"/>
              </a:rPr>
              <a:t> </a:t>
            </a:r>
            <a:r>
              <a:rPr sz="2000" dirty="0">
                <a:latin typeface="Times New Roman"/>
                <a:cs typeface="Times New Roman"/>
              </a:rPr>
              <a:t>2.85</a:t>
            </a:r>
            <a:r>
              <a:rPr sz="2000" spc="-30" dirty="0">
                <a:latin typeface="Times New Roman"/>
                <a:cs typeface="Times New Roman"/>
              </a:rPr>
              <a:t> </a:t>
            </a:r>
            <a:r>
              <a:rPr sz="2000" dirty="0">
                <a:latin typeface="Times New Roman"/>
                <a:cs typeface="Times New Roman"/>
              </a:rPr>
              <a:t>to</a:t>
            </a:r>
            <a:r>
              <a:rPr sz="2000" spc="-5" dirty="0">
                <a:latin typeface="Times New Roman"/>
                <a:cs typeface="Times New Roman"/>
              </a:rPr>
              <a:t> </a:t>
            </a:r>
            <a:r>
              <a:rPr sz="2000" dirty="0">
                <a:latin typeface="Times New Roman"/>
                <a:cs typeface="Times New Roman"/>
              </a:rPr>
              <a:t>19.67</a:t>
            </a:r>
            <a:r>
              <a:rPr sz="2000" spc="-30" dirty="0">
                <a:latin typeface="Times New Roman"/>
                <a:cs typeface="Times New Roman"/>
              </a:rPr>
              <a:t> </a:t>
            </a:r>
            <a:r>
              <a:rPr sz="2000" spc="-50" dirty="0">
                <a:latin typeface="Times New Roman"/>
                <a:cs typeface="Times New Roman"/>
              </a:rPr>
              <a:t>m</a:t>
            </a:r>
            <a:endParaRPr sz="2000">
              <a:latin typeface="Times New Roman"/>
              <a:cs typeface="Times New Roman"/>
            </a:endParaRPr>
          </a:p>
          <a:p>
            <a:pPr marL="353695" indent="-340995">
              <a:lnSpc>
                <a:spcPct val="100000"/>
              </a:lnSpc>
              <a:spcBef>
                <a:spcPts val="585"/>
              </a:spcBef>
              <a:buClr>
                <a:srgbClr val="006331"/>
              </a:buClr>
              <a:buSzPct val="60416"/>
              <a:buFont typeface="Wingdings"/>
              <a:buChar char=""/>
              <a:tabLst>
                <a:tab pos="353695" algn="l"/>
              </a:tabLst>
            </a:pPr>
            <a:r>
              <a:rPr sz="2400" dirty="0">
                <a:latin typeface="Times New Roman"/>
                <a:cs typeface="Times New Roman"/>
              </a:rPr>
              <a:t>Angle</a:t>
            </a:r>
            <a:r>
              <a:rPr sz="2400" spc="-5" dirty="0">
                <a:latin typeface="Times New Roman"/>
                <a:cs typeface="Times New Roman"/>
              </a:rPr>
              <a:t> </a:t>
            </a:r>
            <a:r>
              <a:rPr sz="2400" dirty="0">
                <a:latin typeface="Times New Roman"/>
                <a:cs typeface="Times New Roman"/>
              </a:rPr>
              <a:t>scanning</a:t>
            </a:r>
            <a:r>
              <a:rPr sz="2400" spc="-3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azimuth</a:t>
            </a:r>
            <a:r>
              <a:rPr sz="2400" spc="-15" dirty="0">
                <a:latin typeface="Times New Roman"/>
                <a:cs typeface="Times New Roman"/>
              </a:rPr>
              <a:t> </a:t>
            </a:r>
            <a:r>
              <a:rPr sz="2400" spc="-20" dirty="0">
                <a:latin typeface="Times New Roman"/>
                <a:cs typeface="Times New Roman"/>
              </a:rPr>
              <a:t>only</a:t>
            </a:r>
            <a:endParaRPr sz="2400">
              <a:latin typeface="Times New Roman"/>
              <a:cs typeface="Times New Roman"/>
            </a:endParaRPr>
          </a:p>
        </p:txBody>
      </p:sp>
      <p:sp>
        <p:nvSpPr>
          <p:cNvPr id="3" name="object 3"/>
          <p:cNvSpPr txBox="1">
            <a:spLocks noGrp="1"/>
          </p:cNvSpPr>
          <p:nvPr>
            <p:ph type="title"/>
          </p:nvPr>
        </p:nvSpPr>
        <p:spPr>
          <a:prstGeom prst="rect">
            <a:avLst/>
          </a:prstGeom>
        </p:spPr>
        <p:txBody>
          <a:bodyPr vert="horz" wrap="square" lIns="0" tIns="524549" rIns="0" bIns="0" rtlCol="0">
            <a:spAutoFit/>
          </a:bodyPr>
          <a:lstStyle/>
          <a:p>
            <a:pPr marL="511809">
              <a:lnSpc>
                <a:spcPct val="100000"/>
              </a:lnSpc>
              <a:spcBef>
                <a:spcPts val="100"/>
              </a:spcBef>
            </a:pPr>
            <a:r>
              <a:rPr dirty="0"/>
              <a:t>Measurement</a:t>
            </a:r>
            <a:r>
              <a:rPr spc="-15" dirty="0"/>
              <a:t> </a:t>
            </a:r>
            <a:r>
              <a:rPr dirty="0"/>
              <a:t>Scenario</a:t>
            </a:r>
            <a:r>
              <a:rPr spc="-5" dirty="0"/>
              <a:t> </a:t>
            </a:r>
            <a:r>
              <a:rPr dirty="0"/>
              <a:t>and</a:t>
            </a:r>
            <a:r>
              <a:rPr spc="-5" dirty="0"/>
              <a:t> </a:t>
            </a:r>
            <a:r>
              <a:rPr spc="-10" dirty="0"/>
              <a:t>Scanning</a:t>
            </a:r>
          </a:p>
        </p:txBody>
      </p:sp>
      <p:graphicFrame>
        <p:nvGraphicFramePr>
          <p:cNvPr id="4" name="object 4"/>
          <p:cNvGraphicFramePr>
            <a:graphicFrameLocks noGrp="1"/>
          </p:cNvGraphicFramePr>
          <p:nvPr/>
        </p:nvGraphicFramePr>
        <p:xfrm>
          <a:off x="605209" y="5358998"/>
          <a:ext cx="6096000" cy="563245"/>
        </p:xfrm>
        <a:graphic>
          <a:graphicData uri="http://schemas.openxmlformats.org/drawingml/2006/table">
            <a:tbl>
              <a:tblPr firstRow="1" bandRow="1">
                <a:tableStyleId>{2D5ABB26-0587-4C30-8999-92F81FD0307C}</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81940">
                <a:tc>
                  <a:txBody>
                    <a:bodyPr/>
                    <a:lstStyle/>
                    <a:p>
                      <a:pPr algn="ctr">
                        <a:lnSpc>
                          <a:spcPct val="100000"/>
                        </a:lnSpc>
                        <a:spcBef>
                          <a:spcPts val="225"/>
                        </a:spcBef>
                      </a:pPr>
                      <a:r>
                        <a:rPr sz="1400" b="1" spc="-10" dirty="0">
                          <a:solidFill>
                            <a:srgbClr val="FFFFFF"/>
                          </a:solidFill>
                          <a:latin typeface="Times New Roman"/>
                          <a:cs typeface="Times New Roman"/>
                        </a:rPr>
                        <a:t>Scenario</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225"/>
                        </a:spcBef>
                      </a:pPr>
                      <a:r>
                        <a:rPr sz="1400" b="1" spc="-25" dirty="0">
                          <a:solidFill>
                            <a:srgbClr val="FFFFFF"/>
                          </a:solidFill>
                          <a:latin typeface="Times New Roman"/>
                          <a:cs typeface="Times New Roman"/>
                        </a:rPr>
                        <a:t>Tx</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225"/>
                        </a:spcBef>
                      </a:pPr>
                      <a:r>
                        <a:rPr sz="1400" b="1" spc="-25" dirty="0">
                          <a:solidFill>
                            <a:srgbClr val="FFFFFF"/>
                          </a:solidFill>
                          <a:latin typeface="Times New Roman"/>
                          <a:cs typeface="Times New Roman"/>
                        </a:rPr>
                        <a:t>Rx</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281305">
                <a:tc>
                  <a:txBody>
                    <a:bodyPr/>
                    <a:lstStyle/>
                    <a:p>
                      <a:pPr algn="ctr">
                        <a:lnSpc>
                          <a:spcPct val="100000"/>
                        </a:lnSpc>
                        <a:spcBef>
                          <a:spcPts val="225"/>
                        </a:spcBef>
                      </a:pPr>
                      <a:r>
                        <a:rPr sz="1400" spc="-25" dirty="0">
                          <a:latin typeface="Times New Roman"/>
                          <a:cs typeface="Times New Roman"/>
                        </a:rPr>
                        <a:t>InC</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225"/>
                        </a:spcBef>
                      </a:pPr>
                      <a:r>
                        <a:rPr sz="1400" spc="-10" dirty="0">
                          <a:latin typeface="Times New Roman"/>
                          <a:cs typeface="Times New Roman"/>
                        </a:rPr>
                        <a:t>0⁰:9⁰:180⁰</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225"/>
                        </a:spcBef>
                      </a:pPr>
                      <a:r>
                        <a:rPr sz="1400" spc="-10" dirty="0">
                          <a:latin typeface="Times New Roman"/>
                          <a:cs typeface="Times New Roman"/>
                        </a:rPr>
                        <a:t>0⁰:9⁰:351⁰</a:t>
                      </a:r>
                      <a:endParaRPr sz="1400">
                        <a:latin typeface="Times New Roman"/>
                        <a:cs typeface="Times New Roman"/>
                      </a:endParaRPr>
                    </a:p>
                  </a:txBody>
                  <a:tcPr marL="0" marR="0" marT="285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bl>
          </a:graphicData>
        </a:graphic>
      </p:graphicFrame>
      <p:pic>
        <p:nvPicPr>
          <p:cNvPr id="5" name="object 5"/>
          <p:cNvPicPr/>
          <p:nvPr/>
        </p:nvPicPr>
        <p:blipFill>
          <a:blip r:embed="rId3" cstate="print"/>
          <a:stretch>
            <a:fillRect/>
          </a:stretch>
        </p:blipFill>
        <p:spPr>
          <a:xfrm>
            <a:off x="4143755" y="1720595"/>
            <a:ext cx="5000243" cy="1744979"/>
          </a:xfrm>
          <a:prstGeom prst="rect">
            <a:avLst/>
          </a:prstGeom>
        </p:spPr>
      </p:pic>
      <p:pic>
        <p:nvPicPr>
          <p:cNvPr id="6" name="object 6"/>
          <p:cNvPicPr/>
          <p:nvPr/>
        </p:nvPicPr>
        <p:blipFill>
          <a:blip r:embed="rId4" cstate="print"/>
          <a:stretch>
            <a:fillRect/>
          </a:stretch>
        </p:blipFill>
        <p:spPr>
          <a:xfrm>
            <a:off x="6804659" y="3593591"/>
            <a:ext cx="2229611" cy="2741675"/>
          </a:xfrm>
          <a:prstGeom prst="rect">
            <a:avLst/>
          </a:prstGeom>
        </p:spPr>
      </p:pic>
      <p:sp>
        <p:nvSpPr>
          <p:cNvPr id="7" name="object 7"/>
          <p:cNvSpPr txBox="1">
            <a:spLocks noGrp="1"/>
          </p:cNvSpPr>
          <p:nvPr>
            <p:ph type="sldNum" sz="quarter" idx="7"/>
          </p:nvPr>
        </p:nvSpPr>
        <p:spPr>
          <a:xfrm>
            <a:off x="4143755" y="6477000"/>
            <a:ext cx="769049" cy="163215"/>
          </a:xfrm>
          <a:prstGeom prst="rect">
            <a:avLst/>
          </a:prstGeom>
        </p:spPr>
        <p:txBody>
          <a:bodyPr vert="horz" wrap="square" lIns="0" tIns="0" rIns="0" bIns="0" rtlCol="0">
            <a:spAutoFit/>
          </a:bodyPr>
          <a:lstStyle/>
          <a:p>
            <a:pPr marL="189230">
              <a:lnSpc>
                <a:spcPts val="1410"/>
              </a:lnSpc>
            </a:pPr>
            <a:r>
              <a:rPr lang="en-IN" spc="-25" dirty="0"/>
              <a:t>Slide</a:t>
            </a:r>
            <a:fld id="{81D60167-4931-47E6-BA6A-407CBD079E47}" type="slidenum">
              <a:rPr spc="-25" smtClean="0"/>
              <a:t>10</a:t>
            </a:fld>
            <a:endParaRPr spc="-2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114935">
              <a:lnSpc>
                <a:spcPct val="100000"/>
              </a:lnSpc>
              <a:spcBef>
                <a:spcPts val="100"/>
              </a:spcBef>
            </a:pPr>
            <a:r>
              <a:rPr dirty="0"/>
              <a:t>Post</a:t>
            </a:r>
            <a:r>
              <a:rPr spc="-15" dirty="0"/>
              <a:t> </a:t>
            </a:r>
            <a:r>
              <a:rPr dirty="0"/>
              <a:t>–</a:t>
            </a:r>
            <a:r>
              <a:rPr spc="-15" dirty="0"/>
              <a:t> </a:t>
            </a:r>
            <a:r>
              <a:rPr dirty="0"/>
              <a:t>Processing</a:t>
            </a:r>
            <a:r>
              <a:rPr spc="-5" dirty="0"/>
              <a:t> </a:t>
            </a:r>
            <a:r>
              <a:rPr dirty="0"/>
              <a:t>of</a:t>
            </a:r>
            <a:r>
              <a:rPr spc="-10" dirty="0"/>
              <a:t> </a:t>
            </a:r>
            <a:r>
              <a:rPr dirty="0"/>
              <a:t>Measurement </a:t>
            </a:r>
            <a:r>
              <a:rPr spc="-20" dirty="0"/>
              <a:t>Data</a:t>
            </a:r>
          </a:p>
        </p:txBody>
      </p:sp>
      <p:sp>
        <p:nvSpPr>
          <p:cNvPr id="3" name="object 3"/>
          <p:cNvSpPr txBox="1"/>
          <p:nvPr/>
        </p:nvSpPr>
        <p:spPr>
          <a:xfrm>
            <a:off x="765175" y="1914637"/>
            <a:ext cx="4204970" cy="1490345"/>
          </a:xfrm>
          <a:prstGeom prst="rect">
            <a:avLst/>
          </a:prstGeom>
        </p:spPr>
        <p:txBody>
          <a:bodyPr vert="horz" wrap="square" lIns="0" tIns="99695" rIns="0" bIns="0" rtlCol="0">
            <a:spAutoFit/>
          </a:bodyPr>
          <a:lstStyle/>
          <a:p>
            <a:pPr marL="355600" indent="-342900">
              <a:lnSpc>
                <a:spcPct val="100000"/>
              </a:lnSpc>
              <a:spcBef>
                <a:spcPts val="785"/>
              </a:spcBef>
              <a:buChar char="•"/>
              <a:tabLst>
                <a:tab pos="355600" algn="l"/>
              </a:tabLst>
            </a:pPr>
            <a:r>
              <a:rPr sz="2800" dirty="0">
                <a:latin typeface="Times New Roman"/>
                <a:cs typeface="Times New Roman"/>
              </a:rPr>
              <a:t>Noise</a:t>
            </a:r>
            <a:r>
              <a:rPr sz="2800" spc="-80" dirty="0">
                <a:latin typeface="Times New Roman"/>
                <a:cs typeface="Times New Roman"/>
              </a:rPr>
              <a:t> </a:t>
            </a:r>
            <a:r>
              <a:rPr sz="2800" spc="-10" dirty="0">
                <a:latin typeface="Times New Roman"/>
                <a:cs typeface="Times New Roman"/>
              </a:rPr>
              <a:t>filtering</a:t>
            </a:r>
            <a:endParaRPr sz="2800" dirty="0">
              <a:latin typeface="Times New Roman"/>
              <a:cs typeface="Times New Roman"/>
            </a:endParaRPr>
          </a:p>
          <a:p>
            <a:pPr marL="469900">
              <a:lnSpc>
                <a:spcPct val="100000"/>
              </a:lnSpc>
              <a:spcBef>
                <a:spcPts val="590"/>
              </a:spcBef>
              <a:tabLst>
                <a:tab pos="756285" algn="l"/>
              </a:tabLst>
            </a:pPr>
            <a:r>
              <a:rPr sz="2400" spc="-50" dirty="0">
                <a:latin typeface="Times New Roman"/>
                <a:cs typeface="Times New Roman"/>
              </a:rPr>
              <a:t>–</a:t>
            </a:r>
            <a:r>
              <a:rPr sz="2400" dirty="0">
                <a:latin typeface="Times New Roman"/>
                <a:cs typeface="Times New Roman"/>
              </a:rPr>
              <a:t>	Cut-off</a:t>
            </a:r>
            <a:r>
              <a:rPr sz="2400" spc="-15" dirty="0">
                <a:latin typeface="Times New Roman"/>
                <a:cs typeface="Times New Roman"/>
              </a:rPr>
              <a:t> </a:t>
            </a:r>
            <a:r>
              <a:rPr sz="2400" dirty="0">
                <a:latin typeface="Times New Roman"/>
                <a:cs typeface="Times New Roman"/>
              </a:rPr>
              <a:t>level:</a:t>
            </a:r>
            <a:r>
              <a:rPr sz="2400" spc="-40" dirty="0">
                <a:latin typeface="Times New Roman"/>
                <a:cs typeface="Times New Roman"/>
              </a:rPr>
              <a:t> </a:t>
            </a:r>
            <a:r>
              <a:rPr sz="2400" dirty="0">
                <a:latin typeface="Times New Roman"/>
                <a:cs typeface="Times New Roman"/>
              </a:rPr>
              <a:t>set</a:t>
            </a:r>
            <a:r>
              <a:rPr sz="2400" spc="-20"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dirty="0">
                <a:latin typeface="Times New Roman"/>
                <a:cs typeface="Times New Roman"/>
              </a:rPr>
              <a:t>-1</a:t>
            </a:r>
            <a:r>
              <a:rPr lang="en-IN" sz="2400" dirty="0">
                <a:latin typeface="Times New Roman"/>
                <a:cs typeface="Times New Roman"/>
              </a:rPr>
              <a:t>30</a:t>
            </a:r>
            <a:r>
              <a:rPr sz="2400" spc="-25" dirty="0">
                <a:latin typeface="Times New Roman"/>
                <a:cs typeface="Times New Roman"/>
              </a:rPr>
              <a:t> dB</a:t>
            </a:r>
            <a:endParaRPr sz="2400" dirty="0">
              <a:latin typeface="Times New Roman"/>
              <a:cs typeface="Times New Roman"/>
            </a:endParaRPr>
          </a:p>
          <a:p>
            <a:pPr marL="355600" indent="-342900">
              <a:lnSpc>
                <a:spcPct val="100000"/>
              </a:lnSpc>
              <a:spcBef>
                <a:spcPts val="660"/>
              </a:spcBef>
              <a:buChar char="•"/>
              <a:tabLst>
                <a:tab pos="355600" algn="l"/>
              </a:tabLst>
            </a:pPr>
            <a:r>
              <a:rPr sz="2800" dirty="0">
                <a:latin typeface="Times New Roman"/>
                <a:cs typeface="Times New Roman"/>
              </a:rPr>
              <a:t>Spectra</a:t>
            </a:r>
            <a:r>
              <a:rPr sz="2800" spc="-95" dirty="0">
                <a:latin typeface="Times New Roman"/>
                <a:cs typeface="Times New Roman"/>
              </a:rPr>
              <a:t> </a:t>
            </a:r>
            <a:r>
              <a:rPr sz="2800" spc="-10" dirty="0">
                <a:latin typeface="Times New Roman"/>
                <a:cs typeface="Times New Roman"/>
              </a:rPr>
              <a:t>Synthesis</a:t>
            </a:r>
            <a:endParaRPr sz="2800" dirty="0">
              <a:latin typeface="Times New Roman"/>
              <a:cs typeface="Times New Roman"/>
            </a:endParaRPr>
          </a:p>
        </p:txBody>
      </p:sp>
      <mc:AlternateContent xmlns:mc="http://schemas.openxmlformats.org/markup-compatibility/2006" xmlns:a14="http://schemas.microsoft.com/office/drawing/2010/main">
        <mc:Choice Requires="a14">
          <p:sp>
            <p:nvSpPr>
              <p:cNvPr id="4" name="object 4"/>
              <p:cNvSpPr txBox="1"/>
              <p:nvPr/>
            </p:nvSpPr>
            <p:spPr>
              <a:xfrm>
                <a:off x="739775" y="5513534"/>
                <a:ext cx="4621530" cy="443070"/>
              </a:xfrm>
              <a:prstGeom prst="rect">
                <a:avLst/>
              </a:prstGeom>
            </p:spPr>
            <p:txBody>
              <a:bodyPr vert="horz" wrap="square" lIns="0" tIns="12065" rIns="0" bIns="0" rtlCol="0">
                <a:spAutoFit/>
              </a:bodyPr>
              <a:lstStyle/>
              <a:p>
                <a:pPr marL="381000" indent="-342900">
                  <a:lnSpc>
                    <a:spcPct val="100000"/>
                  </a:lnSpc>
                  <a:spcBef>
                    <a:spcPts val="95"/>
                  </a:spcBef>
                  <a:buChar char="•"/>
                  <a:tabLst>
                    <a:tab pos="381000" algn="l"/>
                  </a:tabLst>
                </a:pPr>
                <a:r>
                  <a:rPr lang="en-US" sz="2800" dirty="0">
                    <a:latin typeface="Times New Roman"/>
                    <a:cs typeface="Times New Roman"/>
                  </a:rPr>
                  <a:t>Where </a:t>
                </a:r>
                <a14:m>
                  <m:oMath xmlns:m="http://schemas.openxmlformats.org/officeDocument/2006/math">
                    <m:r>
                      <a:rPr lang="en-US" sz="2800" b="0" i="1" smtClean="0">
                        <a:latin typeface="Cambria Math" panose="02040503050406030204" pitchFamily="18" charset="0"/>
                        <a:cs typeface="Times New Roman"/>
                      </a:rPr>
                      <m:t>𝑥</m:t>
                    </m:r>
                    <m:r>
                      <a:rPr lang="en-IN" sz="2800" b="0" i="1" smtClean="0">
                        <a:latin typeface="Cambria Math" panose="02040503050406030204" pitchFamily="18" charset="0"/>
                        <a:cs typeface="Times New Roman"/>
                      </a:rPr>
                      <m:t> </m:t>
                    </m:r>
                    <m:r>
                      <a:rPr lang="en-US" sz="2800" b="0" i="1" smtClean="0">
                        <a:latin typeface="Cambria Math" panose="02040503050406030204" pitchFamily="18" charset="0"/>
                        <a:ea typeface="Cambria Math" panose="02040503050406030204" pitchFamily="18" charset="0"/>
                        <a:cs typeface="Times New Roman"/>
                      </a:rPr>
                      <m:t>𝜖</m:t>
                    </m:r>
                    <m:r>
                      <a:rPr lang="en-IN" sz="2800" b="0" i="1" smtClean="0">
                        <a:latin typeface="Cambria Math" panose="02040503050406030204" pitchFamily="18" charset="0"/>
                        <a:ea typeface="Cambria Math" panose="02040503050406030204" pitchFamily="18" charset="0"/>
                        <a:cs typeface="Times New Roman"/>
                      </a:rPr>
                      <m:t> {</m:t>
                    </m:r>
                    <m:r>
                      <a:rPr lang="en-IN" sz="2800" b="0" i="1" smtClean="0">
                        <a:latin typeface="Cambria Math" panose="02040503050406030204" pitchFamily="18" charset="0"/>
                        <a:ea typeface="Cambria Math" panose="02040503050406030204" pitchFamily="18" charset="0"/>
                        <a:cs typeface="Times New Roman"/>
                      </a:rPr>
                      <m:t>𝑇</m:t>
                    </m:r>
                    <m:r>
                      <a:rPr lang="en-IN" sz="2800" b="0" i="1" smtClean="0">
                        <a:latin typeface="Cambria Math" panose="02040503050406030204" pitchFamily="18" charset="0"/>
                        <a:ea typeface="Cambria Math" panose="02040503050406030204" pitchFamily="18" charset="0"/>
                        <a:cs typeface="Times New Roman"/>
                      </a:rPr>
                      <m:t>,</m:t>
                    </m:r>
                    <m:r>
                      <a:rPr lang="en-IN" sz="2800" b="0" i="1" smtClean="0">
                        <a:latin typeface="Cambria Math" panose="02040503050406030204" pitchFamily="18" charset="0"/>
                        <a:ea typeface="Cambria Math" panose="02040503050406030204" pitchFamily="18" charset="0"/>
                        <a:cs typeface="Times New Roman"/>
                      </a:rPr>
                      <m:t>𝑅</m:t>
                    </m:r>
                    <m:r>
                      <a:rPr lang="en-IN" sz="2800" b="0" i="1" smtClean="0">
                        <a:latin typeface="Cambria Math" panose="02040503050406030204" pitchFamily="18" charset="0"/>
                        <a:ea typeface="Cambria Math" panose="02040503050406030204" pitchFamily="18" charset="0"/>
                        <a:cs typeface="Times New Roman"/>
                      </a:rPr>
                      <m:t>}</m:t>
                    </m:r>
                  </m:oMath>
                </a14:m>
                <a:r>
                  <a:rPr lang="en-US" sz="2800" spc="75" dirty="0">
                    <a:latin typeface="Cambria Math"/>
                    <a:cs typeface="Cambria Math"/>
                  </a:rPr>
                  <a:t> </a:t>
                </a:r>
                <a:r>
                  <a:rPr lang="en-US" sz="2800" dirty="0">
                    <a:latin typeface="Times New Roman"/>
                    <a:cs typeface="Times New Roman"/>
                  </a:rPr>
                  <a:t>and</a:t>
                </a:r>
                <a:r>
                  <a:rPr lang="en-US" sz="2800" spc="-10" dirty="0">
                    <a:latin typeface="Times New Roman"/>
                    <a:cs typeface="Times New Roman"/>
                  </a:rPr>
                  <a:t> </a:t>
                </a:r>
                <a:r>
                  <a:rPr lang="en-US" sz="2800" spc="-800" dirty="0">
                    <a:latin typeface="Cambria Math"/>
                    <a:cs typeface="Cambria Math"/>
                  </a:rPr>
                  <a:t>𝑦</a:t>
                </a:r>
                <a:r>
                  <a:rPr lang="en-US" sz="2800" spc="130" dirty="0">
                    <a:latin typeface="Cambria Math"/>
                    <a:cs typeface="Cambria Math"/>
                  </a:rPr>
                  <a:t>  </a:t>
                </a:r>
                <a:r>
                  <a:rPr lang="en-US" sz="2800" dirty="0">
                    <a:latin typeface="Times New Roman"/>
                    <a:cs typeface="Times New Roman"/>
                  </a:rPr>
                  <a:t>is</a:t>
                </a:r>
                <a:r>
                  <a:rPr lang="en-US" sz="2800" spc="-30" dirty="0">
                    <a:latin typeface="Times New Roman"/>
                    <a:cs typeface="Times New Roman"/>
                  </a:rPr>
                  <a:t> </a:t>
                </a:r>
                <a:r>
                  <a:rPr lang="en-US" sz="2800" spc="-425" dirty="0">
                    <a:latin typeface="Cambria Math"/>
                    <a:cs typeface="Cambria Math"/>
                  </a:rPr>
                  <a:t>𝑥</a:t>
                </a:r>
                <a:r>
                  <a:rPr lang="en-US" sz="3075" spc="-637" baseline="27100" dirty="0">
                    <a:latin typeface="Cambria Math"/>
                    <a:cs typeface="Cambria Math"/>
                  </a:rPr>
                  <a:t>𝑐</a:t>
                </a:r>
                <a:r>
                  <a:rPr lang="en-US" sz="2800" spc="-425" dirty="0">
                    <a:latin typeface="Times New Roman"/>
                    <a:cs typeface="Times New Roman"/>
                  </a:rPr>
                  <a:t>.</a:t>
                </a:r>
                <a:endParaRPr sz="2800" dirty="0">
                  <a:latin typeface="Times New Roman"/>
                  <a:cs typeface="Times New Roman"/>
                </a:endParaRPr>
              </a:p>
            </p:txBody>
          </p:sp>
        </mc:Choice>
        <mc:Fallback xmlns="">
          <p:sp>
            <p:nvSpPr>
              <p:cNvPr id="4" name="object 4"/>
              <p:cNvSpPr txBox="1">
                <a:spLocks noRot="1" noChangeAspect="1" noMove="1" noResize="1" noEditPoints="1" noAdjustHandles="1" noChangeArrowheads="1" noChangeShapeType="1" noTextEdit="1"/>
              </p:cNvSpPr>
              <p:nvPr/>
            </p:nvSpPr>
            <p:spPr>
              <a:xfrm>
                <a:off x="739775" y="5513534"/>
                <a:ext cx="4621530" cy="443070"/>
              </a:xfrm>
              <a:prstGeom prst="rect">
                <a:avLst/>
              </a:prstGeom>
              <a:blipFill>
                <a:blip r:embed="rId3"/>
                <a:stretch>
                  <a:fillRect l="-3562" t="-23288" b="-47945"/>
                </a:stretch>
              </a:blipFill>
            </p:spPr>
            <p:txBody>
              <a:bodyPr/>
              <a:lstStyle/>
              <a:p>
                <a:r>
                  <a:rPr lang="en-IN">
                    <a:noFill/>
                  </a:rPr>
                  <a:t> </a:t>
                </a:r>
              </a:p>
            </p:txBody>
          </p:sp>
        </mc:Fallback>
      </mc:AlternateContent>
      <p:pic>
        <p:nvPicPr>
          <p:cNvPr id="5" name="object 5"/>
          <p:cNvPicPr/>
          <p:nvPr/>
        </p:nvPicPr>
        <p:blipFill>
          <a:blip r:embed="rId4" cstate="print"/>
          <a:stretch>
            <a:fillRect/>
          </a:stretch>
        </p:blipFill>
        <p:spPr>
          <a:xfrm>
            <a:off x="6083808" y="1426464"/>
            <a:ext cx="2912363" cy="2887979"/>
          </a:xfrm>
          <a:prstGeom prst="rect">
            <a:avLst/>
          </a:prstGeom>
        </p:spPr>
      </p:pic>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11</a:t>
            </a:fld>
            <a:endParaRPr spc="-25" dirty="0"/>
          </a:p>
        </p:txBody>
      </p:sp>
      <p:pic>
        <p:nvPicPr>
          <p:cNvPr id="18" name="Picture 17">
            <a:extLst>
              <a:ext uri="{FF2B5EF4-FFF2-40B4-BE49-F238E27FC236}">
                <a16:creationId xmlns:a16="http://schemas.microsoft.com/office/drawing/2014/main" id="{7DFF3E75-BAEE-7AE6-DF0C-3579C19363E4}"/>
              </a:ext>
            </a:extLst>
          </p:cNvPr>
          <p:cNvPicPr>
            <a:picLocks noChangeAspect="1"/>
          </p:cNvPicPr>
          <p:nvPr/>
        </p:nvPicPr>
        <p:blipFill rotWithShape="1">
          <a:blip r:embed="rId5"/>
          <a:srcRect b="32847"/>
          <a:stretch/>
        </p:blipFill>
        <p:spPr>
          <a:xfrm>
            <a:off x="1828800" y="3749122"/>
            <a:ext cx="3890972" cy="12462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8732" y="3300100"/>
            <a:ext cx="8106536" cy="1120820"/>
          </a:xfrm>
          <a:prstGeom prst="rect">
            <a:avLst/>
          </a:prstGeom>
        </p:spPr>
        <p:txBody>
          <a:bodyPr vert="horz" wrap="square" lIns="0" tIns="12700" rIns="0" bIns="0" rtlCol="0">
            <a:spAutoFit/>
          </a:bodyPr>
          <a:lstStyle/>
          <a:p>
            <a:pPr marL="12700" algn="ctr">
              <a:lnSpc>
                <a:spcPct val="100000"/>
              </a:lnSpc>
              <a:spcBef>
                <a:spcPts val="100"/>
              </a:spcBef>
            </a:pPr>
            <a:r>
              <a:rPr lang="en-IN" spc="-10" dirty="0"/>
              <a:t>Power Spectra and Identification of Specular Paths</a:t>
            </a:r>
            <a:endParaRPr spc="-1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12</a:t>
            </a:fld>
            <a:endParaRPr spc="-2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81581" rIns="0" bIns="0" rtlCol="0">
            <a:spAutoFit/>
          </a:bodyPr>
          <a:lstStyle/>
          <a:p>
            <a:pPr marL="1268730">
              <a:lnSpc>
                <a:spcPct val="100000"/>
              </a:lnSpc>
              <a:spcBef>
                <a:spcPts val="100"/>
              </a:spcBef>
            </a:pPr>
            <a:r>
              <a:rPr dirty="0"/>
              <a:t>Power</a:t>
            </a:r>
            <a:r>
              <a:rPr spc="-15" dirty="0"/>
              <a:t> </a:t>
            </a:r>
            <a:r>
              <a:rPr dirty="0"/>
              <a:t>Delay</a:t>
            </a:r>
            <a:r>
              <a:rPr spc="-10" dirty="0"/>
              <a:t> </a:t>
            </a:r>
            <a:r>
              <a:rPr dirty="0"/>
              <a:t>Profile </a:t>
            </a:r>
            <a:r>
              <a:rPr spc="-10" dirty="0"/>
              <a:t>(PDP)</a:t>
            </a:r>
          </a:p>
        </p:txBody>
      </p:sp>
      <p:sp>
        <p:nvSpPr>
          <p:cNvPr id="3" name="object 3"/>
          <p:cNvSpPr txBox="1"/>
          <p:nvPr/>
        </p:nvSpPr>
        <p:spPr>
          <a:xfrm>
            <a:off x="340568" y="3333480"/>
            <a:ext cx="2425065" cy="2367956"/>
          </a:xfrm>
          <a:prstGeom prst="rect">
            <a:avLst/>
          </a:prstGeom>
        </p:spPr>
        <p:txBody>
          <a:bodyPr vert="horz" wrap="square" lIns="0" tIns="13335" rIns="0" bIns="0" rtlCol="0">
            <a:spAutoFit/>
          </a:bodyPr>
          <a:lstStyle/>
          <a:p>
            <a:pPr marL="269875" marR="88265" indent="-257810">
              <a:lnSpc>
                <a:spcPct val="100000"/>
              </a:lnSpc>
              <a:spcBef>
                <a:spcPts val="105"/>
              </a:spcBef>
              <a:buFont typeface="Arial"/>
              <a:buChar char="•"/>
              <a:tabLst>
                <a:tab pos="269875" algn="l"/>
              </a:tabLst>
            </a:pPr>
            <a:r>
              <a:rPr sz="1700" spc="-20" dirty="0">
                <a:latin typeface="Times New Roman"/>
                <a:cs typeface="Times New Roman"/>
              </a:rPr>
              <a:t>Two</a:t>
            </a:r>
            <a:r>
              <a:rPr sz="1700" spc="-70" dirty="0">
                <a:latin typeface="Times New Roman"/>
                <a:cs typeface="Times New Roman"/>
              </a:rPr>
              <a:t> </a:t>
            </a:r>
            <a:r>
              <a:rPr sz="1700" dirty="0">
                <a:latin typeface="Times New Roman"/>
                <a:cs typeface="Times New Roman"/>
              </a:rPr>
              <a:t>significant</a:t>
            </a:r>
            <a:r>
              <a:rPr sz="1700" spc="-45" dirty="0">
                <a:latin typeface="Times New Roman"/>
                <a:cs typeface="Times New Roman"/>
              </a:rPr>
              <a:t> </a:t>
            </a:r>
            <a:r>
              <a:rPr sz="1700" spc="-10" dirty="0">
                <a:latin typeface="Times New Roman"/>
                <a:cs typeface="Times New Roman"/>
              </a:rPr>
              <a:t>clusters </a:t>
            </a:r>
            <a:r>
              <a:rPr sz="1700" dirty="0">
                <a:latin typeface="Times New Roman"/>
                <a:cs typeface="Times New Roman"/>
              </a:rPr>
              <a:t>clearly</a:t>
            </a:r>
            <a:r>
              <a:rPr sz="1700" spc="-25" dirty="0">
                <a:latin typeface="Times New Roman"/>
                <a:cs typeface="Times New Roman"/>
              </a:rPr>
              <a:t> </a:t>
            </a:r>
            <a:r>
              <a:rPr sz="1700" dirty="0">
                <a:latin typeface="Times New Roman"/>
                <a:cs typeface="Times New Roman"/>
              </a:rPr>
              <a:t>visible</a:t>
            </a:r>
            <a:r>
              <a:rPr sz="1700" spc="-20" dirty="0">
                <a:latin typeface="Times New Roman"/>
                <a:cs typeface="Times New Roman"/>
              </a:rPr>
              <a:t> </a:t>
            </a:r>
            <a:r>
              <a:rPr sz="1700" dirty="0">
                <a:latin typeface="Times New Roman"/>
                <a:cs typeface="Times New Roman"/>
              </a:rPr>
              <a:t>–</a:t>
            </a:r>
            <a:r>
              <a:rPr sz="1700" spc="-15" dirty="0">
                <a:latin typeface="Times New Roman"/>
                <a:cs typeface="Times New Roman"/>
              </a:rPr>
              <a:t> </a:t>
            </a:r>
            <a:r>
              <a:rPr sz="1700" i="1" spc="-10" dirty="0">
                <a:solidFill>
                  <a:srgbClr val="006FC0"/>
                </a:solidFill>
                <a:latin typeface="Times New Roman"/>
                <a:cs typeface="Times New Roman"/>
              </a:rPr>
              <a:t>direct</a:t>
            </a:r>
            <a:endParaRPr sz="1700" dirty="0">
              <a:latin typeface="Times New Roman"/>
              <a:cs typeface="Times New Roman"/>
            </a:endParaRPr>
          </a:p>
          <a:p>
            <a:pPr marL="269875">
              <a:lnSpc>
                <a:spcPct val="100000"/>
              </a:lnSpc>
            </a:pPr>
            <a:r>
              <a:rPr sz="1700" dirty="0">
                <a:solidFill>
                  <a:srgbClr val="006FC0"/>
                </a:solidFill>
                <a:latin typeface="Times New Roman"/>
                <a:cs typeface="Times New Roman"/>
              </a:rPr>
              <a:t>(D)</a:t>
            </a:r>
            <a:r>
              <a:rPr sz="1700" spc="-25" dirty="0">
                <a:solidFill>
                  <a:srgbClr val="006FC0"/>
                </a:solidFill>
                <a:latin typeface="Times New Roman"/>
                <a:cs typeface="Times New Roman"/>
              </a:rPr>
              <a:t> </a:t>
            </a:r>
            <a:r>
              <a:rPr sz="1700" dirty="0">
                <a:latin typeface="Times New Roman"/>
                <a:cs typeface="Times New Roman"/>
              </a:rPr>
              <a:t>and</a:t>
            </a:r>
            <a:r>
              <a:rPr sz="1700" spc="-15" dirty="0">
                <a:latin typeface="Times New Roman"/>
                <a:cs typeface="Times New Roman"/>
              </a:rPr>
              <a:t> </a:t>
            </a:r>
            <a:r>
              <a:rPr sz="1700" i="1" dirty="0">
                <a:solidFill>
                  <a:srgbClr val="006FC0"/>
                </a:solidFill>
                <a:latin typeface="Times New Roman"/>
                <a:cs typeface="Times New Roman"/>
              </a:rPr>
              <a:t>door</a:t>
            </a:r>
            <a:r>
              <a:rPr sz="1700" i="1" spc="-15" dirty="0">
                <a:solidFill>
                  <a:srgbClr val="006FC0"/>
                </a:solidFill>
                <a:latin typeface="Times New Roman"/>
                <a:cs typeface="Times New Roman"/>
              </a:rPr>
              <a:t> </a:t>
            </a:r>
            <a:r>
              <a:rPr sz="1700" i="1" spc="-10" dirty="0">
                <a:solidFill>
                  <a:srgbClr val="006FC0"/>
                </a:solidFill>
                <a:latin typeface="Times New Roman"/>
                <a:cs typeface="Times New Roman"/>
              </a:rPr>
              <a:t>reflected</a:t>
            </a:r>
            <a:endParaRPr sz="1700" dirty="0">
              <a:latin typeface="Times New Roman"/>
              <a:cs typeface="Times New Roman"/>
            </a:endParaRPr>
          </a:p>
          <a:p>
            <a:pPr marL="269875">
              <a:lnSpc>
                <a:spcPct val="100000"/>
              </a:lnSpc>
            </a:pPr>
            <a:r>
              <a:rPr sz="1700" dirty="0">
                <a:solidFill>
                  <a:srgbClr val="006FC0"/>
                </a:solidFill>
                <a:latin typeface="Times New Roman"/>
                <a:cs typeface="Times New Roman"/>
              </a:rPr>
              <a:t>(DR)</a:t>
            </a:r>
            <a:r>
              <a:rPr sz="1700" spc="-25" dirty="0">
                <a:solidFill>
                  <a:srgbClr val="006FC0"/>
                </a:solidFill>
                <a:latin typeface="Times New Roman"/>
                <a:cs typeface="Times New Roman"/>
              </a:rPr>
              <a:t> </a:t>
            </a:r>
            <a:r>
              <a:rPr sz="1700" dirty="0">
                <a:latin typeface="Times New Roman"/>
                <a:cs typeface="Times New Roman"/>
              </a:rPr>
              <a:t>for</a:t>
            </a:r>
            <a:r>
              <a:rPr sz="1700" spc="-15" dirty="0">
                <a:latin typeface="Times New Roman"/>
                <a:cs typeface="Times New Roman"/>
              </a:rPr>
              <a:t> </a:t>
            </a:r>
            <a:r>
              <a:rPr sz="1700" dirty="0">
                <a:latin typeface="Times New Roman"/>
                <a:cs typeface="Times New Roman"/>
              </a:rPr>
              <a:t>Rx1</a:t>
            </a:r>
            <a:r>
              <a:rPr sz="1700" spc="-15" dirty="0">
                <a:latin typeface="Times New Roman"/>
                <a:cs typeface="Times New Roman"/>
              </a:rPr>
              <a:t> </a:t>
            </a:r>
            <a:r>
              <a:rPr sz="1700" dirty="0">
                <a:latin typeface="Times New Roman"/>
                <a:cs typeface="Times New Roman"/>
              </a:rPr>
              <a:t>to</a:t>
            </a:r>
            <a:r>
              <a:rPr sz="1700" spc="5" dirty="0">
                <a:latin typeface="Times New Roman"/>
                <a:cs typeface="Times New Roman"/>
              </a:rPr>
              <a:t> </a:t>
            </a:r>
            <a:r>
              <a:rPr sz="1700" spc="-20" dirty="0">
                <a:latin typeface="Times New Roman"/>
                <a:cs typeface="Times New Roman"/>
              </a:rPr>
              <a:t>Rx6.</a:t>
            </a:r>
            <a:endParaRPr sz="1700" dirty="0">
              <a:latin typeface="Times New Roman"/>
              <a:cs typeface="Times New Roman"/>
            </a:endParaRPr>
          </a:p>
          <a:p>
            <a:pPr marL="269875" marR="5080" indent="-257810">
              <a:lnSpc>
                <a:spcPct val="100000"/>
              </a:lnSpc>
              <a:buFont typeface="Arial"/>
              <a:buChar char="•"/>
              <a:tabLst>
                <a:tab pos="269875" algn="l"/>
              </a:tabLst>
            </a:pPr>
            <a:r>
              <a:rPr sz="1700" dirty="0">
                <a:latin typeface="Times New Roman"/>
                <a:cs typeface="Times New Roman"/>
              </a:rPr>
              <a:t>For</a:t>
            </a:r>
            <a:r>
              <a:rPr sz="1700" spc="-15" dirty="0">
                <a:latin typeface="Times New Roman"/>
                <a:cs typeface="Times New Roman"/>
              </a:rPr>
              <a:t> </a:t>
            </a:r>
            <a:r>
              <a:rPr sz="1700" dirty="0">
                <a:latin typeface="Times New Roman"/>
                <a:cs typeface="Times New Roman"/>
              </a:rPr>
              <a:t>Rx7</a:t>
            </a:r>
            <a:r>
              <a:rPr sz="1700" spc="-10" dirty="0">
                <a:latin typeface="Times New Roman"/>
                <a:cs typeface="Times New Roman"/>
              </a:rPr>
              <a:t> </a:t>
            </a:r>
            <a:r>
              <a:rPr sz="1700" dirty="0">
                <a:latin typeface="Times New Roman"/>
                <a:cs typeface="Times New Roman"/>
              </a:rPr>
              <a:t>the</a:t>
            </a:r>
            <a:r>
              <a:rPr sz="1700" spc="-5" dirty="0">
                <a:latin typeface="Times New Roman"/>
                <a:cs typeface="Times New Roman"/>
              </a:rPr>
              <a:t> </a:t>
            </a:r>
            <a:r>
              <a:rPr sz="1700" spc="-25" dirty="0">
                <a:latin typeface="Times New Roman"/>
                <a:cs typeface="Times New Roman"/>
              </a:rPr>
              <a:t>two </a:t>
            </a:r>
            <a:r>
              <a:rPr sz="1700" dirty="0">
                <a:latin typeface="Times New Roman"/>
                <a:cs typeface="Times New Roman"/>
              </a:rPr>
              <a:t>significant</a:t>
            </a:r>
            <a:r>
              <a:rPr sz="1700" spc="-40" dirty="0">
                <a:latin typeface="Times New Roman"/>
                <a:cs typeface="Times New Roman"/>
              </a:rPr>
              <a:t> </a:t>
            </a:r>
            <a:r>
              <a:rPr sz="1700" dirty="0">
                <a:latin typeface="Times New Roman"/>
                <a:cs typeface="Times New Roman"/>
              </a:rPr>
              <a:t>clusters</a:t>
            </a:r>
            <a:r>
              <a:rPr sz="1700" spc="-35" dirty="0">
                <a:latin typeface="Times New Roman"/>
                <a:cs typeface="Times New Roman"/>
              </a:rPr>
              <a:t> </a:t>
            </a:r>
            <a:r>
              <a:rPr sz="1700" spc="-25" dirty="0">
                <a:latin typeface="Times New Roman"/>
                <a:cs typeface="Times New Roman"/>
              </a:rPr>
              <a:t>are </a:t>
            </a:r>
            <a:r>
              <a:rPr sz="1700" dirty="0">
                <a:latin typeface="Times New Roman"/>
                <a:cs typeface="Times New Roman"/>
              </a:rPr>
              <a:t>almost</a:t>
            </a:r>
            <a:r>
              <a:rPr sz="1700" spc="-35" dirty="0">
                <a:latin typeface="Times New Roman"/>
                <a:cs typeface="Times New Roman"/>
              </a:rPr>
              <a:t> </a:t>
            </a:r>
            <a:r>
              <a:rPr sz="1700" dirty="0">
                <a:latin typeface="Times New Roman"/>
                <a:cs typeface="Times New Roman"/>
              </a:rPr>
              <a:t>merged,</a:t>
            </a:r>
            <a:r>
              <a:rPr sz="1700" spc="-45" dirty="0">
                <a:latin typeface="Times New Roman"/>
                <a:cs typeface="Times New Roman"/>
              </a:rPr>
              <a:t> </a:t>
            </a:r>
            <a:r>
              <a:rPr sz="1700" dirty="0">
                <a:latin typeface="Times New Roman"/>
                <a:cs typeface="Times New Roman"/>
              </a:rPr>
              <a:t>since</a:t>
            </a:r>
            <a:r>
              <a:rPr sz="1700" spc="-35" dirty="0">
                <a:latin typeface="Times New Roman"/>
                <a:cs typeface="Times New Roman"/>
              </a:rPr>
              <a:t> </a:t>
            </a:r>
            <a:r>
              <a:rPr sz="1700" spc="-25" dirty="0">
                <a:latin typeface="Times New Roman"/>
                <a:cs typeface="Times New Roman"/>
              </a:rPr>
              <a:t>the </a:t>
            </a:r>
            <a:r>
              <a:rPr sz="1700" dirty="0">
                <a:latin typeface="Times New Roman"/>
                <a:cs typeface="Times New Roman"/>
              </a:rPr>
              <a:t>Rx</a:t>
            </a:r>
            <a:r>
              <a:rPr sz="1700" spc="-10" dirty="0">
                <a:latin typeface="Times New Roman"/>
                <a:cs typeface="Times New Roman"/>
              </a:rPr>
              <a:t> </a:t>
            </a:r>
            <a:r>
              <a:rPr sz="1700" dirty="0">
                <a:latin typeface="Times New Roman"/>
                <a:cs typeface="Times New Roman"/>
              </a:rPr>
              <a:t>is</a:t>
            </a:r>
            <a:r>
              <a:rPr sz="1700" spc="-5" dirty="0">
                <a:latin typeface="Times New Roman"/>
                <a:cs typeface="Times New Roman"/>
              </a:rPr>
              <a:t> </a:t>
            </a:r>
            <a:r>
              <a:rPr sz="1700" dirty="0">
                <a:latin typeface="Times New Roman"/>
                <a:cs typeface="Times New Roman"/>
              </a:rPr>
              <a:t>at</a:t>
            </a:r>
            <a:r>
              <a:rPr sz="1700" spc="-5" dirty="0">
                <a:latin typeface="Times New Roman"/>
                <a:cs typeface="Times New Roman"/>
              </a:rPr>
              <a:t> </a:t>
            </a:r>
            <a:r>
              <a:rPr sz="1700" dirty="0">
                <a:latin typeface="Times New Roman"/>
                <a:cs typeface="Times New Roman"/>
              </a:rPr>
              <a:t>the</a:t>
            </a:r>
            <a:r>
              <a:rPr sz="1700" spc="-10" dirty="0">
                <a:latin typeface="Times New Roman"/>
                <a:cs typeface="Times New Roman"/>
              </a:rPr>
              <a:t> </a:t>
            </a:r>
            <a:r>
              <a:rPr sz="1700" dirty="0">
                <a:latin typeface="Times New Roman"/>
                <a:cs typeface="Times New Roman"/>
              </a:rPr>
              <a:t>door</a:t>
            </a:r>
            <a:r>
              <a:rPr sz="1700" spc="-15" dirty="0">
                <a:latin typeface="Times New Roman"/>
                <a:cs typeface="Times New Roman"/>
              </a:rPr>
              <a:t> </a:t>
            </a:r>
            <a:r>
              <a:rPr sz="1700" dirty="0">
                <a:latin typeface="Times New Roman"/>
                <a:cs typeface="Times New Roman"/>
              </a:rPr>
              <a:t>in </a:t>
            </a:r>
            <a:r>
              <a:rPr sz="1700" spc="-20" dirty="0">
                <a:latin typeface="Times New Roman"/>
                <a:cs typeface="Times New Roman"/>
              </a:rPr>
              <a:t>this </a:t>
            </a:r>
            <a:r>
              <a:rPr sz="1700" spc="-10" dirty="0">
                <a:latin typeface="Times New Roman"/>
                <a:cs typeface="Times New Roman"/>
              </a:rPr>
              <a:t>position!</a:t>
            </a:r>
            <a:endParaRPr sz="1700" dirty="0">
              <a:latin typeface="Times New Roman"/>
              <a:cs typeface="Times New Roman"/>
            </a:endParaRPr>
          </a:p>
        </p:txBody>
      </p:sp>
      <p:grpSp>
        <p:nvGrpSpPr>
          <p:cNvPr id="4" name="object 4"/>
          <p:cNvGrpSpPr/>
          <p:nvPr/>
        </p:nvGrpSpPr>
        <p:grpSpPr>
          <a:xfrm>
            <a:off x="53340" y="1629155"/>
            <a:ext cx="4706620" cy="1640205"/>
            <a:chOff x="53340" y="1629155"/>
            <a:chExt cx="4706620" cy="1640205"/>
          </a:xfrm>
        </p:grpSpPr>
        <p:pic>
          <p:nvPicPr>
            <p:cNvPr id="5" name="object 5"/>
            <p:cNvPicPr/>
            <p:nvPr/>
          </p:nvPicPr>
          <p:blipFill>
            <a:blip r:embed="rId3" cstate="print"/>
            <a:stretch>
              <a:fillRect/>
            </a:stretch>
          </p:blipFill>
          <p:spPr>
            <a:xfrm>
              <a:off x="53340" y="1629155"/>
              <a:ext cx="2921507" cy="1018031"/>
            </a:xfrm>
            <a:prstGeom prst="rect">
              <a:avLst/>
            </a:prstGeom>
          </p:spPr>
        </p:pic>
        <p:pic>
          <p:nvPicPr>
            <p:cNvPr id="6" name="object 6"/>
            <p:cNvPicPr/>
            <p:nvPr/>
          </p:nvPicPr>
          <p:blipFill>
            <a:blip r:embed="rId4" cstate="print"/>
            <a:stretch>
              <a:fillRect/>
            </a:stretch>
          </p:blipFill>
          <p:spPr>
            <a:xfrm>
              <a:off x="2959608" y="1865375"/>
              <a:ext cx="1799843" cy="1403603"/>
            </a:xfrm>
            <a:prstGeom prst="rect">
              <a:avLst/>
            </a:prstGeom>
          </p:spPr>
        </p:pic>
      </p:grpSp>
      <p:sp>
        <p:nvSpPr>
          <p:cNvPr id="7" name="object 7"/>
          <p:cNvSpPr txBox="1"/>
          <p:nvPr/>
        </p:nvSpPr>
        <p:spPr>
          <a:xfrm>
            <a:off x="4343732" y="2640200"/>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sp>
        <p:nvSpPr>
          <p:cNvPr id="8" name="object 8"/>
          <p:cNvSpPr txBox="1"/>
          <p:nvPr/>
        </p:nvSpPr>
        <p:spPr>
          <a:xfrm>
            <a:off x="3282571" y="1993033"/>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pic>
        <p:nvPicPr>
          <p:cNvPr id="9" name="object 9"/>
          <p:cNvPicPr/>
          <p:nvPr/>
        </p:nvPicPr>
        <p:blipFill>
          <a:blip r:embed="rId5" cstate="print"/>
          <a:stretch>
            <a:fillRect/>
          </a:stretch>
        </p:blipFill>
        <p:spPr>
          <a:xfrm>
            <a:off x="4904098" y="1870549"/>
            <a:ext cx="1786315" cy="1404157"/>
          </a:xfrm>
          <a:prstGeom prst="rect">
            <a:avLst/>
          </a:prstGeom>
        </p:spPr>
      </p:pic>
      <p:sp>
        <p:nvSpPr>
          <p:cNvPr id="10" name="object 10"/>
          <p:cNvSpPr txBox="1"/>
          <p:nvPr/>
        </p:nvSpPr>
        <p:spPr>
          <a:xfrm>
            <a:off x="5316015" y="2168114"/>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11" name="object 11"/>
          <p:cNvSpPr txBox="1"/>
          <p:nvPr/>
        </p:nvSpPr>
        <p:spPr>
          <a:xfrm>
            <a:off x="6165645" y="2540656"/>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pic>
        <p:nvPicPr>
          <p:cNvPr id="12" name="object 12"/>
          <p:cNvPicPr/>
          <p:nvPr/>
        </p:nvPicPr>
        <p:blipFill>
          <a:blip r:embed="rId6" cstate="print"/>
          <a:stretch>
            <a:fillRect/>
          </a:stretch>
        </p:blipFill>
        <p:spPr>
          <a:xfrm>
            <a:off x="6864019" y="1856894"/>
            <a:ext cx="1790776" cy="1411717"/>
          </a:xfrm>
          <a:prstGeom prst="rect">
            <a:avLst/>
          </a:prstGeom>
        </p:spPr>
      </p:pic>
      <p:sp>
        <p:nvSpPr>
          <p:cNvPr id="13" name="object 13"/>
          <p:cNvSpPr txBox="1"/>
          <p:nvPr/>
        </p:nvSpPr>
        <p:spPr>
          <a:xfrm>
            <a:off x="7391935" y="2154984"/>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14" name="object 14"/>
          <p:cNvSpPr txBox="1"/>
          <p:nvPr/>
        </p:nvSpPr>
        <p:spPr>
          <a:xfrm>
            <a:off x="8069429" y="2520439"/>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pic>
        <p:nvPicPr>
          <p:cNvPr id="15" name="object 15"/>
          <p:cNvPicPr/>
          <p:nvPr/>
        </p:nvPicPr>
        <p:blipFill>
          <a:blip r:embed="rId7" cstate="print"/>
          <a:stretch>
            <a:fillRect/>
          </a:stretch>
        </p:blipFill>
        <p:spPr>
          <a:xfrm>
            <a:off x="2968618" y="3464653"/>
            <a:ext cx="1786328" cy="1404167"/>
          </a:xfrm>
          <a:prstGeom prst="rect">
            <a:avLst/>
          </a:prstGeom>
        </p:spPr>
      </p:pic>
      <p:sp>
        <p:nvSpPr>
          <p:cNvPr id="16" name="object 16"/>
          <p:cNvSpPr txBox="1"/>
          <p:nvPr/>
        </p:nvSpPr>
        <p:spPr>
          <a:xfrm>
            <a:off x="3572790" y="3844038"/>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17" name="object 17"/>
          <p:cNvSpPr txBox="1"/>
          <p:nvPr/>
        </p:nvSpPr>
        <p:spPr>
          <a:xfrm>
            <a:off x="4068852" y="4126054"/>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pic>
        <p:nvPicPr>
          <p:cNvPr id="18" name="object 18"/>
          <p:cNvPicPr/>
          <p:nvPr/>
        </p:nvPicPr>
        <p:blipFill>
          <a:blip r:embed="rId8" cstate="print"/>
          <a:stretch>
            <a:fillRect/>
          </a:stretch>
        </p:blipFill>
        <p:spPr>
          <a:xfrm>
            <a:off x="4899526" y="3450335"/>
            <a:ext cx="1786315" cy="1403603"/>
          </a:xfrm>
          <a:prstGeom prst="rect">
            <a:avLst/>
          </a:prstGeom>
        </p:spPr>
      </p:pic>
      <p:sp>
        <p:nvSpPr>
          <p:cNvPr id="19" name="object 19"/>
          <p:cNvSpPr txBox="1"/>
          <p:nvPr/>
        </p:nvSpPr>
        <p:spPr>
          <a:xfrm>
            <a:off x="5594958" y="3806619"/>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20" name="object 20"/>
          <p:cNvSpPr txBox="1"/>
          <p:nvPr/>
        </p:nvSpPr>
        <p:spPr>
          <a:xfrm>
            <a:off x="5909969" y="3954218"/>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pic>
        <p:nvPicPr>
          <p:cNvPr id="21" name="object 21"/>
          <p:cNvPicPr/>
          <p:nvPr/>
        </p:nvPicPr>
        <p:blipFill>
          <a:blip r:embed="rId9" cstate="print"/>
          <a:stretch>
            <a:fillRect/>
          </a:stretch>
        </p:blipFill>
        <p:spPr>
          <a:xfrm>
            <a:off x="6863962" y="3450335"/>
            <a:ext cx="1786328" cy="1403603"/>
          </a:xfrm>
          <a:prstGeom prst="rect">
            <a:avLst/>
          </a:prstGeom>
        </p:spPr>
      </p:pic>
      <p:sp>
        <p:nvSpPr>
          <p:cNvPr id="22" name="object 22"/>
          <p:cNvSpPr txBox="1"/>
          <p:nvPr/>
        </p:nvSpPr>
        <p:spPr>
          <a:xfrm>
            <a:off x="7639153" y="3856387"/>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23" name="object 23"/>
          <p:cNvSpPr txBox="1"/>
          <p:nvPr/>
        </p:nvSpPr>
        <p:spPr>
          <a:xfrm>
            <a:off x="7833007" y="4011150"/>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pic>
        <p:nvPicPr>
          <p:cNvPr id="24" name="object 24"/>
          <p:cNvPicPr/>
          <p:nvPr/>
        </p:nvPicPr>
        <p:blipFill>
          <a:blip r:embed="rId10" cstate="print"/>
          <a:stretch>
            <a:fillRect/>
          </a:stretch>
        </p:blipFill>
        <p:spPr>
          <a:xfrm>
            <a:off x="4754803" y="4994822"/>
            <a:ext cx="1790776" cy="1413229"/>
          </a:xfrm>
          <a:prstGeom prst="rect">
            <a:avLst/>
          </a:prstGeom>
        </p:spPr>
      </p:pic>
      <p:sp>
        <p:nvSpPr>
          <p:cNvPr id="25" name="object 25"/>
          <p:cNvSpPr txBox="1"/>
          <p:nvPr/>
        </p:nvSpPr>
        <p:spPr>
          <a:xfrm>
            <a:off x="5631143" y="5453415"/>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0000"/>
                </a:solidFill>
                <a:latin typeface="Times New Roman"/>
                <a:cs typeface="Times New Roman"/>
              </a:rPr>
              <a:t>D</a:t>
            </a:r>
            <a:endParaRPr sz="600">
              <a:latin typeface="Times New Roman"/>
              <a:cs typeface="Times New Roman"/>
            </a:endParaRPr>
          </a:p>
        </p:txBody>
      </p:sp>
      <p:sp>
        <p:nvSpPr>
          <p:cNvPr id="26" name="object 26"/>
          <p:cNvSpPr txBox="1"/>
          <p:nvPr/>
        </p:nvSpPr>
        <p:spPr>
          <a:xfrm>
            <a:off x="5706581" y="5713028"/>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0000"/>
                </a:solidFill>
                <a:latin typeface="Times New Roman"/>
                <a:cs typeface="Times New Roman"/>
              </a:rPr>
              <a:t>DR</a:t>
            </a:r>
            <a:endParaRPr sz="600">
              <a:latin typeface="Times New Roman"/>
              <a:cs typeface="Times New Roman"/>
            </a:endParaRPr>
          </a:p>
        </p:txBody>
      </p:sp>
      <p:sp>
        <p:nvSpPr>
          <p:cNvPr id="27" name="object 27"/>
          <p:cNvSpPr txBox="1"/>
          <p:nvPr/>
        </p:nvSpPr>
        <p:spPr>
          <a:xfrm>
            <a:off x="3858054" y="3266536"/>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Rx1</a:t>
            </a:r>
            <a:endParaRPr sz="1000">
              <a:latin typeface="Times New Roman"/>
              <a:cs typeface="Times New Roman"/>
            </a:endParaRPr>
          </a:p>
        </p:txBody>
      </p:sp>
      <p:sp>
        <p:nvSpPr>
          <p:cNvPr id="28" name="object 28"/>
          <p:cNvSpPr txBox="1"/>
          <p:nvPr/>
        </p:nvSpPr>
        <p:spPr>
          <a:xfrm>
            <a:off x="6686036" y="5513413"/>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Rx7</a:t>
            </a:r>
            <a:endParaRPr sz="1000">
              <a:latin typeface="Times New Roman"/>
              <a:cs typeface="Times New Roman"/>
            </a:endParaRPr>
          </a:p>
        </p:txBody>
      </p:sp>
      <p:sp>
        <p:nvSpPr>
          <p:cNvPr id="29" name="object 29"/>
          <p:cNvSpPr txBox="1"/>
          <p:nvPr/>
        </p:nvSpPr>
        <p:spPr>
          <a:xfrm>
            <a:off x="5795658" y="3247309"/>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Rx2</a:t>
            </a:r>
            <a:endParaRPr sz="1000">
              <a:latin typeface="Times New Roman"/>
              <a:cs typeface="Times New Roman"/>
            </a:endParaRPr>
          </a:p>
        </p:txBody>
      </p:sp>
      <p:sp>
        <p:nvSpPr>
          <p:cNvPr id="30" name="object 30"/>
          <p:cNvSpPr txBox="1"/>
          <p:nvPr/>
        </p:nvSpPr>
        <p:spPr>
          <a:xfrm>
            <a:off x="7781203" y="4811762"/>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Rx6</a:t>
            </a:r>
            <a:endParaRPr sz="1000">
              <a:latin typeface="Times New Roman"/>
              <a:cs typeface="Times New Roman"/>
            </a:endParaRPr>
          </a:p>
        </p:txBody>
      </p:sp>
      <p:sp>
        <p:nvSpPr>
          <p:cNvPr id="31" name="object 31"/>
          <p:cNvSpPr txBox="1"/>
          <p:nvPr/>
        </p:nvSpPr>
        <p:spPr>
          <a:xfrm>
            <a:off x="5816909" y="4834025"/>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Rx5</a:t>
            </a:r>
            <a:endParaRPr sz="1000">
              <a:latin typeface="Times New Roman"/>
              <a:cs typeface="Times New Roman"/>
            </a:endParaRPr>
          </a:p>
        </p:txBody>
      </p:sp>
      <p:sp>
        <p:nvSpPr>
          <p:cNvPr id="32" name="object 32"/>
          <p:cNvSpPr txBox="1"/>
          <p:nvPr/>
        </p:nvSpPr>
        <p:spPr>
          <a:xfrm>
            <a:off x="7833191" y="3265018"/>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Rx3</a:t>
            </a:r>
            <a:endParaRPr sz="1000">
              <a:latin typeface="Times New Roman"/>
              <a:cs typeface="Times New Roman"/>
            </a:endParaRPr>
          </a:p>
        </p:txBody>
      </p:sp>
      <p:sp>
        <p:nvSpPr>
          <p:cNvPr id="33" name="object 33"/>
          <p:cNvSpPr txBox="1"/>
          <p:nvPr/>
        </p:nvSpPr>
        <p:spPr>
          <a:xfrm>
            <a:off x="3858180" y="4837440"/>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Rx4</a:t>
            </a:r>
            <a:endParaRPr sz="1000">
              <a:latin typeface="Times New Roman"/>
              <a:cs typeface="Times New Roman"/>
            </a:endParaRPr>
          </a:p>
        </p:txBody>
      </p:sp>
      <p:sp>
        <p:nvSpPr>
          <p:cNvPr id="37" name="object 37"/>
          <p:cNvSpPr txBox="1">
            <a:spLocks noGrp="1"/>
          </p:cNvSpPr>
          <p:nvPr>
            <p:ph type="sldNum" sz="quarter" idx="7"/>
          </p:nvPr>
        </p:nvSpPr>
        <p:spPr>
          <a:xfrm>
            <a:off x="4217650" y="6517954"/>
            <a:ext cx="708697" cy="179536"/>
          </a:xfrm>
          <a:prstGeom prst="rect">
            <a:avLst/>
          </a:prstGeom>
        </p:spPr>
        <p:txBody>
          <a:bodyPr vert="horz" wrap="square" lIns="0" tIns="0" rIns="0" bIns="0" rtlCol="0">
            <a:spAutoFit/>
          </a:bodyPr>
          <a:lstStyle/>
          <a:p>
            <a:pPr marL="189230">
              <a:lnSpc>
                <a:spcPts val="1410"/>
              </a:lnSpc>
            </a:pPr>
            <a:r>
              <a:rPr lang="en-IN" spc="-25" dirty="0"/>
              <a:t>Slide </a:t>
            </a:r>
            <a:fld id="{81D60167-4931-47E6-BA6A-407CBD079E47}" type="slidenum">
              <a:rPr spc="-25" smtClean="0"/>
              <a:t>13</a:t>
            </a:fld>
            <a:endParaRPr spc="-2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838835">
              <a:lnSpc>
                <a:spcPct val="100000"/>
              </a:lnSpc>
              <a:spcBef>
                <a:spcPts val="100"/>
              </a:spcBef>
            </a:pPr>
            <a:r>
              <a:rPr dirty="0"/>
              <a:t>Angular</a:t>
            </a:r>
            <a:r>
              <a:rPr spc="-15" dirty="0"/>
              <a:t> </a:t>
            </a:r>
            <a:r>
              <a:rPr dirty="0"/>
              <a:t>Delay Power</a:t>
            </a:r>
            <a:r>
              <a:rPr spc="-10" dirty="0"/>
              <a:t> Spectrum</a:t>
            </a:r>
          </a:p>
        </p:txBody>
      </p:sp>
      <p:pic>
        <p:nvPicPr>
          <p:cNvPr id="5" name="object 5"/>
          <p:cNvPicPr/>
          <p:nvPr/>
        </p:nvPicPr>
        <p:blipFill>
          <a:blip r:embed="rId3" cstate="print"/>
          <a:stretch>
            <a:fillRect/>
          </a:stretch>
        </p:blipFill>
        <p:spPr>
          <a:xfrm>
            <a:off x="0" y="1700783"/>
            <a:ext cx="1260347" cy="3387852"/>
          </a:xfrm>
          <a:prstGeom prst="rect">
            <a:avLst/>
          </a:prstGeom>
        </p:spPr>
      </p:pic>
      <p:grpSp>
        <p:nvGrpSpPr>
          <p:cNvPr id="6" name="object 6"/>
          <p:cNvGrpSpPr/>
          <p:nvPr/>
        </p:nvGrpSpPr>
        <p:grpSpPr>
          <a:xfrm>
            <a:off x="1331976" y="1700783"/>
            <a:ext cx="7740650" cy="3388360"/>
            <a:chOff x="1331976" y="1700783"/>
            <a:chExt cx="7740650" cy="3388360"/>
          </a:xfrm>
        </p:grpSpPr>
        <p:pic>
          <p:nvPicPr>
            <p:cNvPr id="7" name="object 7"/>
            <p:cNvPicPr/>
            <p:nvPr/>
          </p:nvPicPr>
          <p:blipFill>
            <a:blip r:embed="rId4" cstate="print"/>
            <a:stretch>
              <a:fillRect/>
            </a:stretch>
          </p:blipFill>
          <p:spPr>
            <a:xfrm>
              <a:off x="1331976" y="1746503"/>
              <a:ext cx="1260347" cy="3342132"/>
            </a:xfrm>
            <a:prstGeom prst="rect">
              <a:avLst/>
            </a:prstGeom>
          </p:spPr>
        </p:pic>
        <p:pic>
          <p:nvPicPr>
            <p:cNvPr id="8" name="object 8"/>
            <p:cNvPicPr/>
            <p:nvPr/>
          </p:nvPicPr>
          <p:blipFill>
            <a:blip r:embed="rId5" cstate="print"/>
            <a:stretch>
              <a:fillRect/>
            </a:stretch>
          </p:blipFill>
          <p:spPr>
            <a:xfrm>
              <a:off x="2627376" y="1763267"/>
              <a:ext cx="1260335" cy="3325367"/>
            </a:xfrm>
            <a:prstGeom prst="rect">
              <a:avLst/>
            </a:prstGeom>
          </p:spPr>
        </p:pic>
        <p:pic>
          <p:nvPicPr>
            <p:cNvPr id="9" name="object 9"/>
            <p:cNvPicPr/>
            <p:nvPr/>
          </p:nvPicPr>
          <p:blipFill>
            <a:blip r:embed="rId6" cstate="print"/>
            <a:stretch>
              <a:fillRect/>
            </a:stretch>
          </p:blipFill>
          <p:spPr>
            <a:xfrm>
              <a:off x="3924300" y="1700783"/>
              <a:ext cx="1260348" cy="3387852"/>
            </a:xfrm>
            <a:prstGeom prst="rect">
              <a:avLst/>
            </a:prstGeom>
          </p:spPr>
        </p:pic>
        <p:pic>
          <p:nvPicPr>
            <p:cNvPr id="10" name="object 10"/>
            <p:cNvPicPr/>
            <p:nvPr/>
          </p:nvPicPr>
          <p:blipFill>
            <a:blip r:embed="rId7" cstate="print"/>
            <a:stretch>
              <a:fillRect/>
            </a:stretch>
          </p:blipFill>
          <p:spPr>
            <a:xfrm>
              <a:off x="5219700" y="1700783"/>
              <a:ext cx="1260335" cy="3387852"/>
            </a:xfrm>
            <a:prstGeom prst="rect">
              <a:avLst/>
            </a:prstGeom>
          </p:spPr>
        </p:pic>
        <p:pic>
          <p:nvPicPr>
            <p:cNvPr id="11" name="object 11"/>
            <p:cNvPicPr/>
            <p:nvPr/>
          </p:nvPicPr>
          <p:blipFill>
            <a:blip r:embed="rId8" cstate="print"/>
            <a:stretch>
              <a:fillRect/>
            </a:stretch>
          </p:blipFill>
          <p:spPr>
            <a:xfrm>
              <a:off x="6516623" y="1700783"/>
              <a:ext cx="1260348" cy="3387852"/>
            </a:xfrm>
            <a:prstGeom prst="rect">
              <a:avLst/>
            </a:prstGeom>
          </p:spPr>
        </p:pic>
        <p:pic>
          <p:nvPicPr>
            <p:cNvPr id="12" name="object 12"/>
            <p:cNvPicPr/>
            <p:nvPr/>
          </p:nvPicPr>
          <p:blipFill>
            <a:blip r:embed="rId9" cstate="print"/>
            <a:stretch>
              <a:fillRect/>
            </a:stretch>
          </p:blipFill>
          <p:spPr>
            <a:xfrm>
              <a:off x="7812023" y="1700783"/>
              <a:ext cx="1260335" cy="3387852"/>
            </a:xfrm>
            <a:prstGeom prst="rect">
              <a:avLst/>
            </a:prstGeom>
          </p:spPr>
        </p:pic>
      </p:grpSp>
      <p:sp>
        <p:nvSpPr>
          <p:cNvPr id="13" name="object 13"/>
          <p:cNvSpPr txBox="1"/>
          <p:nvPr/>
        </p:nvSpPr>
        <p:spPr>
          <a:xfrm>
            <a:off x="407772" y="4539091"/>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4" name="object 14"/>
          <p:cNvSpPr txBox="1"/>
          <p:nvPr/>
        </p:nvSpPr>
        <p:spPr>
          <a:xfrm>
            <a:off x="602463" y="2813999"/>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5" name="object 15"/>
          <p:cNvSpPr txBox="1"/>
          <p:nvPr/>
        </p:nvSpPr>
        <p:spPr>
          <a:xfrm>
            <a:off x="1916380" y="2930052"/>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6" name="object 16"/>
          <p:cNvSpPr txBox="1"/>
          <p:nvPr/>
        </p:nvSpPr>
        <p:spPr>
          <a:xfrm>
            <a:off x="1721994" y="4631445"/>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7" name="object 17"/>
          <p:cNvSpPr txBox="1"/>
          <p:nvPr/>
        </p:nvSpPr>
        <p:spPr>
          <a:xfrm>
            <a:off x="3230297" y="2837698"/>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8" name="object 18"/>
          <p:cNvSpPr txBox="1"/>
          <p:nvPr/>
        </p:nvSpPr>
        <p:spPr>
          <a:xfrm>
            <a:off x="3018156" y="4604471"/>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19" name="object 19"/>
          <p:cNvSpPr txBox="1"/>
          <p:nvPr/>
        </p:nvSpPr>
        <p:spPr>
          <a:xfrm>
            <a:off x="5610099" y="4446813"/>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0" name="object 20"/>
          <p:cNvSpPr txBox="1"/>
          <p:nvPr/>
        </p:nvSpPr>
        <p:spPr>
          <a:xfrm>
            <a:off x="4528973" y="2721721"/>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1" name="object 21"/>
          <p:cNvSpPr txBox="1"/>
          <p:nvPr/>
        </p:nvSpPr>
        <p:spPr>
          <a:xfrm>
            <a:off x="4313937" y="4539167"/>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2" name="object 22"/>
          <p:cNvSpPr txBox="1"/>
          <p:nvPr/>
        </p:nvSpPr>
        <p:spPr>
          <a:xfrm>
            <a:off x="7125565" y="2612984"/>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3" name="object 23"/>
          <p:cNvSpPr txBox="1"/>
          <p:nvPr/>
        </p:nvSpPr>
        <p:spPr>
          <a:xfrm>
            <a:off x="5858663" y="2688651"/>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4" name="object 24"/>
          <p:cNvSpPr txBox="1"/>
          <p:nvPr/>
        </p:nvSpPr>
        <p:spPr>
          <a:xfrm>
            <a:off x="8209129" y="4343638"/>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5" name="object 25"/>
          <p:cNvSpPr txBox="1"/>
          <p:nvPr/>
        </p:nvSpPr>
        <p:spPr>
          <a:xfrm>
            <a:off x="8414792" y="2537089"/>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6" name="object 26"/>
          <p:cNvSpPr txBox="1"/>
          <p:nvPr/>
        </p:nvSpPr>
        <p:spPr>
          <a:xfrm>
            <a:off x="6896050" y="4354535"/>
            <a:ext cx="80645" cy="116839"/>
          </a:xfrm>
          <a:prstGeom prst="rect">
            <a:avLst/>
          </a:prstGeom>
        </p:spPr>
        <p:txBody>
          <a:bodyPr vert="horz" wrap="square" lIns="0" tIns="12700" rIns="0" bIns="0" rtlCol="0">
            <a:spAutoFit/>
          </a:bodyPr>
          <a:lstStyle/>
          <a:p>
            <a:pPr marL="12700">
              <a:lnSpc>
                <a:spcPct val="100000"/>
              </a:lnSpc>
              <a:spcBef>
                <a:spcPts val="100"/>
              </a:spcBef>
            </a:pPr>
            <a:r>
              <a:rPr sz="600" b="1" dirty="0">
                <a:solidFill>
                  <a:srgbClr val="FFFF00"/>
                </a:solidFill>
                <a:latin typeface="Times New Roman"/>
                <a:cs typeface="Times New Roman"/>
              </a:rPr>
              <a:t>D</a:t>
            </a:r>
            <a:endParaRPr sz="600">
              <a:latin typeface="Times New Roman"/>
              <a:cs typeface="Times New Roman"/>
            </a:endParaRPr>
          </a:p>
        </p:txBody>
      </p:sp>
      <p:sp>
        <p:nvSpPr>
          <p:cNvPr id="27" name="object 27"/>
          <p:cNvSpPr txBox="1"/>
          <p:nvPr/>
        </p:nvSpPr>
        <p:spPr>
          <a:xfrm>
            <a:off x="554610" y="2096577"/>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28" name="object 28"/>
          <p:cNvSpPr txBox="1"/>
          <p:nvPr/>
        </p:nvSpPr>
        <p:spPr>
          <a:xfrm>
            <a:off x="814833" y="3829060"/>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29" name="object 29"/>
          <p:cNvSpPr txBox="1"/>
          <p:nvPr/>
        </p:nvSpPr>
        <p:spPr>
          <a:xfrm>
            <a:off x="1916227" y="2196246"/>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0" name="object 30"/>
          <p:cNvSpPr txBox="1"/>
          <p:nvPr/>
        </p:nvSpPr>
        <p:spPr>
          <a:xfrm>
            <a:off x="2142694" y="3922405"/>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1" name="object 31"/>
          <p:cNvSpPr txBox="1"/>
          <p:nvPr/>
        </p:nvSpPr>
        <p:spPr>
          <a:xfrm>
            <a:off x="3196311" y="2285629"/>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2" name="object 32"/>
          <p:cNvSpPr txBox="1"/>
          <p:nvPr/>
        </p:nvSpPr>
        <p:spPr>
          <a:xfrm>
            <a:off x="3402661" y="4026799"/>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3" name="object 33"/>
          <p:cNvSpPr txBox="1"/>
          <p:nvPr/>
        </p:nvSpPr>
        <p:spPr>
          <a:xfrm>
            <a:off x="4496512" y="2281209"/>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4" name="object 34"/>
          <p:cNvSpPr txBox="1"/>
          <p:nvPr/>
        </p:nvSpPr>
        <p:spPr>
          <a:xfrm>
            <a:off x="4734942" y="4051716"/>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5" name="object 35"/>
          <p:cNvSpPr txBox="1"/>
          <p:nvPr/>
        </p:nvSpPr>
        <p:spPr>
          <a:xfrm>
            <a:off x="5786273" y="2373564"/>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6" name="object 36"/>
          <p:cNvSpPr txBox="1"/>
          <p:nvPr/>
        </p:nvSpPr>
        <p:spPr>
          <a:xfrm>
            <a:off x="5994985" y="4141937"/>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7" name="object 37"/>
          <p:cNvSpPr txBox="1"/>
          <p:nvPr/>
        </p:nvSpPr>
        <p:spPr>
          <a:xfrm>
            <a:off x="7076949" y="2288524"/>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8" name="object 38"/>
          <p:cNvSpPr txBox="1"/>
          <p:nvPr/>
        </p:nvSpPr>
        <p:spPr>
          <a:xfrm>
            <a:off x="7343649" y="4211431"/>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39" name="object 39"/>
          <p:cNvSpPr txBox="1"/>
          <p:nvPr/>
        </p:nvSpPr>
        <p:spPr>
          <a:xfrm>
            <a:off x="8626705" y="4054459"/>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40" name="object 40"/>
          <p:cNvSpPr txBox="1"/>
          <p:nvPr/>
        </p:nvSpPr>
        <p:spPr>
          <a:xfrm>
            <a:off x="8443520" y="2371278"/>
            <a:ext cx="135255" cy="116839"/>
          </a:xfrm>
          <a:prstGeom prst="rect">
            <a:avLst/>
          </a:prstGeom>
        </p:spPr>
        <p:txBody>
          <a:bodyPr vert="horz" wrap="square" lIns="0" tIns="12700" rIns="0" bIns="0" rtlCol="0">
            <a:spAutoFit/>
          </a:bodyPr>
          <a:lstStyle/>
          <a:p>
            <a:pPr marL="12700">
              <a:lnSpc>
                <a:spcPct val="100000"/>
              </a:lnSpc>
              <a:spcBef>
                <a:spcPts val="100"/>
              </a:spcBef>
            </a:pPr>
            <a:r>
              <a:rPr sz="600" b="1" spc="-25" dirty="0">
                <a:solidFill>
                  <a:srgbClr val="FFFF00"/>
                </a:solidFill>
                <a:latin typeface="Times New Roman"/>
                <a:cs typeface="Times New Roman"/>
              </a:rPr>
              <a:t>DR</a:t>
            </a:r>
            <a:endParaRPr sz="600">
              <a:latin typeface="Times New Roman"/>
              <a:cs typeface="Times New Roman"/>
            </a:endParaRPr>
          </a:p>
        </p:txBody>
      </p:sp>
      <p:sp>
        <p:nvSpPr>
          <p:cNvPr id="41" name="object 41"/>
          <p:cNvSpPr txBox="1"/>
          <p:nvPr/>
        </p:nvSpPr>
        <p:spPr>
          <a:xfrm>
            <a:off x="510614" y="5131934"/>
            <a:ext cx="209550" cy="177800"/>
          </a:xfrm>
          <a:prstGeom prst="rect">
            <a:avLst/>
          </a:prstGeom>
        </p:spPr>
        <p:txBody>
          <a:bodyPr vert="horz" wrap="square" lIns="0" tIns="12065" rIns="0" bIns="0" rtlCol="0">
            <a:spAutoFit/>
          </a:bodyPr>
          <a:lstStyle/>
          <a:p>
            <a:pPr>
              <a:lnSpc>
                <a:spcPct val="100000"/>
              </a:lnSpc>
              <a:spcBef>
                <a:spcPts val="95"/>
              </a:spcBef>
            </a:pPr>
            <a:r>
              <a:rPr sz="1000" spc="-30" dirty="0">
                <a:latin typeface="Times New Roman"/>
                <a:cs typeface="Times New Roman"/>
              </a:rPr>
              <a:t>Rx1</a:t>
            </a:r>
            <a:endParaRPr sz="1000">
              <a:latin typeface="Times New Roman"/>
              <a:cs typeface="Times New Roman"/>
            </a:endParaRPr>
          </a:p>
        </p:txBody>
      </p:sp>
      <p:sp>
        <p:nvSpPr>
          <p:cNvPr id="43" name="object 43"/>
          <p:cNvSpPr txBox="1"/>
          <p:nvPr/>
        </p:nvSpPr>
        <p:spPr>
          <a:xfrm>
            <a:off x="5706981" y="5138005"/>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Rx5</a:t>
            </a:r>
            <a:endParaRPr sz="1000">
              <a:latin typeface="Times New Roman"/>
              <a:cs typeface="Times New Roman"/>
            </a:endParaRPr>
          </a:p>
        </p:txBody>
      </p:sp>
      <p:sp>
        <p:nvSpPr>
          <p:cNvPr id="44" name="object 44"/>
          <p:cNvSpPr txBox="1"/>
          <p:nvPr/>
        </p:nvSpPr>
        <p:spPr>
          <a:xfrm>
            <a:off x="8348894" y="5131428"/>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Rx7</a:t>
            </a:r>
            <a:endParaRPr sz="1000">
              <a:latin typeface="Times New Roman"/>
              <a:cs typeface="Times New Roman"/>
            </a:endParaRPr>
          </a:p>
        </p:txBody>
      </p:sp>
      <p:sp>
        <p:nvSpPr>
          <p:cNvPr id="45" name="object 45"/>
          <p:cNvSpPr txBox="1"/>
          <p:nvPr/>
        </p:nvSpPr>
        <p:spPr>
          <a:xfrm>
            <a:off x="7050074" y="5138005"/>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Rx6</a:t>
            </a:r>
            <a:endParaRPr sz="1000">
              <a:latin typeface="Times New Roman"/>
              <a:cs typeface="Times New Roman"/>
            </a:endParaRPr>
          </a:p>
        </p:txBody>
      </p:sp>
      <p:sp>
        <p:nvSpPr>
          <p:cNvPr id="50" name="object 29">
            <a:extLst>
              <a:ext uri="{FF2B5EF4-FFF2-40B4-BE49-F238E27FC236}">
                <a16:creationId xmlns:a16="http://schemas.microsoft.com/office/drawing/2014/main" id="{BA1CA8EA-FE32-0B70-879A-C6480F07B4D5}"/>
              </a:ext>
            </a:extLst>
          </p:cNvPr>
          <p:cNvSpPr txBox="1"/>
          <p:nvPr/>
        </p:nvSpPr>
        <p:spPr>
          <a:xfrm>
            <a:off x="1817167" y="5185005"/>
            <a:ext cx="23431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Rx2</a:t>
            </a:r>
            <a:endParaRPr sz="1000">
              <a:latin typeface="Times New Roman"/>
              <a:cs typeface="Times New Roman"/>
            </a:endParaRPr>
          </a:p>
        </p:txBody>
      </p:sp>
      <p:sp>
        <p:nvSpPr>
          <p:cNvPr id="51" name="object 29">
            <a:extLst>
              <a:ext uri="{FF2B5EF4-FFF2-40B4-BE49-F238E27FC236}">
                <a16:creationId xmlns:a16="http://schemas.microsoft.com/office/drawing/2014/main" id="{D3AAD39D-4D48-5D29-9E2F-F061303362BC}"/>
              </a:ext>
            </a:extLst>
          </p:cNvPr>
          <p:cNvSpPr txBox="1"/>
          <p:nvPr/>
        </p:nvSpPr>
        <p:spPr>
          <a:xfrm>
            <a:off x="3168346" y="5183325"/>
            <a:ext cx="23431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a:t>
            </a:r>
            <a:r>
              <a:rPr lang="en-IN" sz="1000" spc="-25" dirty="0">
                <a:latin typeface="Times New Roman"/>
                <a:cs typeface="Times New Roman"/>
              </a:rPr>
              <a:t>3</a:t>
            </a:r>
            <a:endParaRPr sz="1000" dirty="0">
              <a:latin typeface="Times New Roman"/>
              <a:cs typeface="Times New Roman"/>
            </a:endParaRPr>
          </a:p>
        </p:txBody>
      </p:sp>
      <p:sp>
        <p:nvSpPr>
          <p:cNvPr id="52" name="object 29">
            <a:extLst>
              <a:ext uri="{FF2B5EF4-FFF2-40B4-BE49-F238E27FC236}">
                <a16:creationId xmlns:a16="http://schemas.microsoft.com/office/drawing/2014/main" id="{5D1FBBA3-4DC1-D54E-5FE3-D5BEA137B4C8}"/>
              </a:ext>
            </a:extLst>
          </p:cNvPr>
          <p:cNvSpPr txBox="1"/>
          <p:nvPr/>
        </p:nvSpPr>
        <p:spPr>
          <a:xfrm>
            <a:off x="4575864" y="5185005"/>
            <a:ext cx="234315" cy="166071"/>
          </a:xfrm>
          <a:prstGeom prst="rect">
            <a:avLst/>
          </a:prstGeom>
        </p:spPr>
        <p:txBody>
          <a:bodyPr vert="horz" wrap="square" lIns="0" tIns="12065" rIns="0" bIns="0" rtlCol="0">
            <a:spAutoFit/>
          </a:bodyPr>
          <a:lstStyle/>
          <a:p>
            <a:pPr marL="12700">
              <a:lnSpc>
                <a:spcPct val="100000"/>
              </a:lnSpc>
              <a:spcBef>
                <a:spcPts val="95"/>
              </a:spcBef>
            </a:pPr>
            <a:r>
              <a:rPr sz="1000" spc="-25" dirty="0">
                <a:latin typeface="Times New Roman"/>
                <a:cs typeface="Times New Roman"/>
              </a:rPr>
              <a:t>Rx</a:t>
            </a:r>
            <a:r>
              <a:rPr lang="en-IN" sz="1000" spc="-25" dirty="0">
                <a:latin typeface="Times New Roman"/>
                <a:cs typeface="Times New Roman"/>
              </a:rPr>
              <a:t>4</a:t>
            </a:r>
            <a:endParaRPr sz="1000" dirty="0">
              <a:latin typeface="Times New Roman"/>
              <a:cs typeface="Times New Roman"/>
            </a:endParaRPr>
          </a:p>
        </p:txBody>
      </p:sp>
      <p:sp>
        <p:nvSpPr>
          <p:cNvPr id="42" name="スライド番号プレースホルダー 41">
            <a:extLst>
              <a:ext uri="{FF2B5EF4-FFF2-40B4-BE49-F238E27FC236}">
                <a16:creationId xmlns:a16="http://schemas.microsoft.com/office/drawing/2014/main" id="{BA9FC692-7DBD-1D7D-8A1C-168060090231}"/>
              </a:ext>
            </a:extLst>
          </p:cNvPr>
          <p:cNvSpPr>
            <a:spLocks noGrp="1"/>
          </p:cNvSpPr>
          <p:nvPr>
            <p:ph type="sldNum" sz="quarter" idx="7"/>
          </p:nvPr>
        </p:nvSpPr>
        <p:spPr/>
        <p:txBody>
          <a:bodyPr/>
          <a:lstStyle/>
          <a:p>
            <a:pPr marL="12700">
              <a:lnSpc>
                <a:spcPts val="1410"/>
              </a:lnSpc>
            </a:pPr>
            <a:r>
              <a:rPr lang="es-419"/>
              <a:t>Slide</a:t>
            </a:r>
            <a:r>
              <a:rPr lang="es-419" spc="-5"/>
              <a:t> </a:t>
            </a:r>
            <a:fld id="{81D60167-4931-47E6-BA6A-407CBD079E47}" type="slidenum">
              <a:rPr spc="-25" smtClean="0"/>
              <a:t>14</a:t>
            </a:fld>
            <a:endParaRPr spc="-2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5" name="object 5"/>
          <p:cNvSpPr txBox="1">
            <a:spLocks noGrp="1"/>
          </p:cNvSpPr>
          <p:nvPr>
            <p:ph type="title"/>
          </p:nvPr>
        </p:nvSpPr>
        <p:spPr>
          <a:prstGeom prst="rect">
            <a:avLst/>
          </a:prstGeom>
        </p:spPr>
        <p:txBody>
          <a:bodyPr vert="horz" wrap="square" lIns="0" tIns="287020" rIns="0" bIns="0" rtlCol="0">
            <a:spAutoFit/>
          </a:bodyPr>
          <a:lstStyle/>
          <a:p>
            <a:pPr marL="304165">
              <a:lnSpc>
                <a:spcPct val="100000"/>
              </a:lnSpc>
              <a:spcBef>
                <a:spcPts val="100"/>
              </a:spcBef>
            </a:pPr>
            <a:r>
              <a:rPr dirty="0"/>
              <a:t>Identification</a:t>
            </a:r>
            <a:r>
              <a:rPr spc="15" dirty="0"/>
              <a:t> </a:t>
            </a:r>
            <a:r>
              <a:rPr dirty="0"/>
              <a:t>of</a:t>
            </a:r>
            <a:r>
              <a:rPr spc="-15" dirty="0"/>
              <a:t> </a:t>
            </a:r>
            <a:r>
              <a:rPr dirty="0"/>
              <a:t>Specular</a:t>
            </a:r>
            <a:r>
              <a:rPr spc="-5" dirty="0"/>
              <a:t> </a:t>
            </a:r>
            <a:r>
              <a:rPr dirty="0"/>
              <a:t>Path</a:t>
            </a:r>
            <a:r>
              <a:rPr spc="-15" dirty="0"/>
              <a:t> </a:t>
            </a:r>
            <a:r>
              <a:rPr dirty="0"/>
              <a:t>at</a:t>
            </a:r>
            <a:r>
              <a:rPr spc="-5" dirty="0"/>
              <a:t> </a:t>
            </a:r>
            <a:r>
              <a:rPr spc="-25" dirty="0"/>
              <a:t>Rx4</a:t>
            </a:r>
          </a:p>
        </p:txBody>
      </p:sp>
      <p:sp>
        <p:nvSpPr>
          <p:cNvPr id="10" name="スライド番号プレースホルダー 9">
            <a:extLst>
              <a:ext uri="{FF2B5EF4-FFF2-40B4-BE49-F238E27FC236}">
                <a16:creationId xmlns:a16="http://schemas.microsoft.com/office/drawing/2014/main" id="{4C973C57-CD21-13CF-8ED8-BC45093334BA}"/>
              </a:ext>
            </a:extLst>
          </p:cNvPr>
          <p:cNvSpPr>
            <a:spLocks noGrp="1"/>
          </p:cNvSpPr>
          <p:nvPr>
            <p:ph type="sldNum" sz="quarter" idx="7"/>
          </p:nvPr>
        </p:nvSpPr>
        <p:spPr>
          <a:xfrm>
            <a:off x="4344479" y="6511291"/>
            <a:ext cx="568325" cy="194309"/>
          </a:xfrm>
        </p:spPr>
        <p:txBody>
          <a:bodyPr/>
          <a:lstStyle/>
          <a:p>
            <a:pPr marL="12700">
              <a:lnSpc>
                <a:spcPts val="1410"/>
              </a:lnSpc>
            </a:pPr>
            <a:r>
              <a:rPr lang="es-419" dirty="0"/>
              <a:t>Slide</a:t>
            </a:r>
            <a:r>
              <a:rPr lang="es-419" spc="-5" dirty="0"/>
              <a:t> </a:t>
            </a:r>
            <a:fld id="{81D60167-4931-47E6-BA6A-407CBD079E47}" type="slidenum">
              <a:rPr spc="-25" smtClean="0"/>
              <a:t>15</a:t>
            </a:fld>
            <a:endParaRPr spc="-25" dirty="0"/>
          </a:p>
        </p:txBody>
      </p:sp>
      <p:pic>
        <p:nvPicPr>
          <p:cNvPr id="9" name="object 9"/>
          <p:cNvPicPr/>
          <p:nvPr/>
        </p:nvPicPr>
        <p:blipFill>
          <a:blip r:embed="rId3" cstate="print"/>
          <a:stretch>
            <a:fillRect/>
          </a:stretch>
        </p:blipFill>
        <p:spPr>
          <a:xfrm>
            <a:off x="6778752" y="2615183"/>
            <a:ext cx="2249423" cy="1760219"/>
          </a:xfrm>
          <a:prstGeom prst="rect">
            <a:avLst/>
          </a:prstGeom>
        </p:spPr>
      </p:pic>
      <p:sp>
        <p:nvSpPr>
          <p:cNvPr id="16" name="object 16"/>
          <p:cNvSpPr txBox="1"/>
          <p:nvPr/>
        </p:nvSpPr>
        <p:spPr>
          <a:xfrm>
            <a:off x="222719" y="2871135"/>
            <a:ext cx="2326005" cy="3438525"/>
          </a:xfrm>
          <a:prstGeom prst="rect">
            <a:avLst/>
          </a:prstGeom>
        </p:spPr>
        <p:txBody>
          <a:bodyPr vert="horz" wrap="square" lIns="0" tIns="12065" rIns="0" bIns="0" rtlCol="0">
            <a:spAutoFit/>
          </a:bodyPr>
          <a:lstStyle/>
          <a:p>
            <a:pPr marL="270510" marR="5080" indent="-258445">
              <a:lnSpc>
                <a:spcPct val="100000"/>
              </a:lnSpc>
              <a:spcBef>
                <a:spcPts val="95"/>
              </a:spcBef>
              <a:buFont typeface="Arial"/>
              <a:buChar char="•"/>
              <a:tabLst>
                <a:tab pos="270510" algn="l"/>
              </a:tabLst>
            </a:pPr>
            <a:r>
              <a:rPr sz="1600" dirty="0">
                <a:latin typeface="Times New Roman"/>
                <a:cs typeface="Times New Roman"/>
              </a:rPr>
              <a:t>Path</a:t>
            </a:r>
            <a:r>
              <a:rPr sz="1600" spc="-30" dirty="0">
                <a:latin typeface="Times New Roman"/>
                <a:cs typeface="Times New Roman"/>
              </a:rPr>
              <a:t> </a:t>
            </a:r>
            <a:r>
              <a:rPr sz="1600" dirty="0">
                <a:latin typeface="Times New Roman"/>
                <a:cs typeface="Times New Roman"/>
              </a:rPr>
              <a:t>#1</a:t>
            </a:r>
            <a:r>
              <a:rPr sz="1600" spc="-45" dirty="0">
                <a:latin typeface="Times New Roman"/>
                <a:cs typeface="Times New Roman"/>
              </a:rPr>
              <a:t> </a:t>
            </a:r>
            <a:r>
              <a:rPr sz="1600" dirty="0">
                <a:latin typeface="Times New Roman"/>
                <a:cs typeface="Times New Roman"/>
              </a:rPr>
              <a:t>is</a:t>
            </a:r>
            <a:r>
              <a:rPr sz="1600" spc="-30" dirty="0">
                <a:latin typeface="Times New Roman"/>
                <a:cs typeface="Times New Roman"/>
              </a:rPr>
              <a:t> </a:t>
            </a:r>
            <a:r>
              <a:rPr sz="1600" i="1" dirty="0">
                <a:latin typeface="Times New Roman"/>
                <a:cs typeface="Times New Roman"/>
              </a:rPr>
              <a:t>direct</a:t>
            </a:r>
            <a:r>
              <a:rPr sz="1600" i="1" spc="-20" dirty="0">
                <a:latin typeface="Times New Roman"/>
                <a:cs typeface="Times New Roman"/>
              </a:rPr>
              <a:t> </a:t>
            </a:r>
            <a:r>
              <a:rPr sz="1600" spc="-25" dirty="0">
                <a:latin typeface="Times New Roman"/>
                <a:cs typeface="Times New Roman"/>
              </a:rPr>
              <a:t>and</a:t>
            </a:r>
            <a:r>
              <a:rPr sz="1600" spc="500" dirty="0">
                <a:latin typeface="Times New Roman"/>
                <a:cs typeface="Times New Roman"/>
              </a:rPr>
              <a:t> </a:t>
            </a:r>
            <a:r>
              <a:rPr sz="1600" dirty="0">
                <a:latin typeface="Times New Roman"/>
                <a:cs typeface="Times New Roman"/>
              </a:rPr>
              <a:t>Path</a:t>
            </a:r>
            <a:r>
              <a:rPr sz="1600" spc="-10" dirty="0">
                <a:latin typeface="Times New Roman"/>
                <a:cs typeface="Times New Roman"/>
              </a:rPr>
              <a:t> </a:t>
            </a:r>
            <a:r>
              <a:rPr sz="1600" dirty="0">
                <a:latin typeface="Times New Roman"/>
                <a:cs typeface="Times New Roman"/>
              </a:rPr>
              <a:t>#7</a:t>
            </a:r>
            <a:r>
              <a:rPr sz="1600" spc="-30" dirty="0">
                <a:latin typeface="Times New Roman"/>
                <a:cs typeface="Times New Roman"/>
              </a:rPr>
              <a:t> </a:t>
            </a:r>
            <a:r>
              <a:rPr sz="1600" dirty="0">
                <a:latin typeface="Times New Roman"/>
                <a:cs typeface="Times New Roman"/>
              </a:rPr>
              <a:t>is</a:t>
            </a:r>
            <a:r>
              <a:rPr sz="1600" spc="-5" dirty="0">
                <a:latin typeface="Times New Roman"/>
                <a:cs typeface="Times New Roman"/>
              </a:rPr>
              <a:t> </a:t>
            </a:r>
            <a:r>
              <a:rPr sz="1600" i="1" dirty="0">
                <a:latin typeface="Times New Roman"/>
                <a:cs typeface="Times New Roman"/>
              </a:rPr>
              <a:t>door</a:t>
            </a:r>
            <a:r>
              <a:rPr sz="1600" i="1" spc="-25" dirty="0">
                <a:latin typeface="Times New Roman"/>
                <a:cs typeface="Times New Roman"/>
              </a:rPr>
              <a:t> </a:t>
            </a:r>
            <a:r>
              <a:rPr sz="1600" i="1" spc="-10" dirty="0">
                <a:latin typeface="Times New Roman"/>
                <a:cs typeface="Times New Roman"/>
              </a:rPr>
              <a:t>reflected</a:t>
            </a:r>
            <a:r>
              <a:rPr sz="1600" spc="-10" dirty="0">
                <a:latin typeface="Times New Roman"/>
                <a:cs typeface="Times New Roman"/>
              </a:rPr>
              <a:t>.</a:t>
            </a:r>
            <a:endParaRPr sz="1600" dirty="0">
              <a:latin typeface="Times New Roman"/>
              <a:cs typeface="Times New Roman"/>
            </a:endParaRPr>
          </a:p>
          <a:p>
            <a:pPr marL="270510" marR="140335" indent="-257810">
              <a:lnSpc>
                <a:spcPct val="100000"/>
              </a:lnSpc>
              <a:buFont typeface="Arial"/>
              <a:buChar char="•"/>
              <a:tabLst>
                <a:tab pos="270510" algn="l"/>
              </a:tabLst>
            </a:pPr>
            <a:r>
              <a:rPr sz="1600" dirty="0">
                <a:latin typeface="Times New Roman"/>
                <a:cs typeface="Times New Roman"/>
              </a:rPr>
              <a:t>Path</a:t>
            </a:r>
            <a:r>
              <a:rPr sz="1600" spc="-15" dirty="0">
                <a:latin typeface="Times New Roman"/>
                <a:cs typeface="Times New Roman"/>
              </a:rPr>
              <a:t> </a:t>
            </a:r>
            <a:r>
              <a:rPr sz="1600" dirty="0">
                <a:latin typeface="Times New Roman"/>
                <a:cs typeface="Times New Roman"/>
              </a:rPr>
              <a:t>#5</a:t>
            </a:r>
            <a:r>
              <a:rPr sz="1600" spc="-25" dirty="0">
                <a:latin typeface="Times New Roman"/>
                <a:cs typeface="Times New Roman"/>
              </a:rPr>
              <a:t> </a:t>
            </a:r>
            <a:r>
              <a:rPr sz="1600" dirty="0">
                <a:latin typeface="Times New Roman"/>
                <a:cs typeface="Times New Roman"/>
              </a:rPr>
              <a:t>and</a:t>
            </a:r>
            <a:r>
              <a:rPr sz="1600" spc="-10" dirty="0">
                <a:latin typeface="Times New Roman"/>
                <a:cs typeface="Times New Roman"/>
              </a:rPr>
              <a:t> </a:t>
            </a:r>
            <a:r>
              <a:rPr sz="1600" dirty="0">
                <a:latin typeface="Times New Roman"/>
                <a:cs typeface="Times New Roman"/>
              </a:rPr>
              <a:t>#6</a:t>
            </a:r>
            <a:r>
              <a:rPr sz="1600" spc="-30" dirty="0">
                <a:latin typeface="Times New Roman"/>
                <a:cs typeface="Times New Roman"/>
              </a:rPr>
              <a:t> </a:t>
            </a:r>
            <a:r>
              <a:rPr sz="1600" spc="-10" dirty="0">
                <a:latin typeface="Times New Roman"/>
                <a:cs typeface="Times New Roman"/>
              </a:rPr>
              <a:t>remain </a:t>
            </a:r>
            <a:r>
              <a:rPr sz="1600" dirty="0">
                <a:latin typeface="Times New Roman"/>
                <a:cs typeface="Times New Roman"/>
              </a:rPr>
              <a:t>closer</a:t>
            </a:r>
            <a:r>
              <a:rPr sz="1600" spc="-15" dirty="0">
                <a:latin typeface="Times New Roman"/>
                <a:cs typeface="Times New Roman"/>
              </a:rPr>
              <a:t> </a:t>
            </a:r>
            <a:r>
              <a:rPr sz="1600" dirty="0">
                <a:latin typeface="Times New Roman"/>
                <a:cs typeface="Times New Roman"/>
              </a:rPr>
              <a:t>to</a:t>
            </a:r>
            <a:r>
              <a:rPr sz="1600" spc="-20" dirty="0">
                <a:latin typeface="Times New Roman"/>
                <a:cs typeface="Times New Roman"/>
              </a:rPr>
              <a:t> </a:t>
            </a:r>
            <a:r>
              <a:rPr sz="1600" dirty="0">
                <a:latin typeface="Times New Roman"/>
                <a:cs typeface="Times New Roman"/>
              </a:rPr>
              <a:t>cluster</a:t>
            </a:r>
            <a:r>
              <a:rPr sz="1600" spc="-10" dirty="0">
                <a:latin typeface="Times New Roman"/>
                <a:cs typeface="Times New Roman"/>
              </a:rPr>
              <a:t> around </a:t>
            </a:r>
            <a:r>
              <a:rPr sz="1600" dirty="0">
                <a:latin typeface="Times New Roman"/>
                <a:cs typeface="Times New Roman"/>
              </a:rPr>
              <a:t>path</a:t>
            </a:r>
            <a:r>
              <a:rPr sz="1600" spc="-10" dirty="0">
                <a:latin typeface="Times New Roman"/>
                <a:cs typeface="Times New Roman"/>
              </a:rPr>
              <a:t> </a:t>
            </a:r>
            <a:r>
              <a:rPr sz="1600" dirty="0">
                <a:latin typeface="Times New Roman"/>
                <a:cs typeface="Times New Roman"/>
              </a:rPr>
              <a:t>#1</a:t>
            </a:r>
            <a:r>
              <a:rPr sz="1600" spc="-25" dirty="0">
                <a:latin typeface="Times New Roman"/>
                <a:cs typeface="Times New Roman"/>
              </a:rPr>
              <a:t> </a:t>
            </a:r>
            <a:r>
              <a:rPr sz="1600" dirty="0">
                <a:latin typeface="Times New Roman"/>
                <a:cs typeface="Times New Roman"/>
              </a:rPr>
              <a:t>when</a:t>
            </a:r>
            <a:r>
              <a:rPr sz="1600" spc="-45" dirty="0">
                <a:latin typeface="Times New Roman"/>
                <a:cs typeface="Times New Roman"/>
              </a:rPr>
              <a:t> </a:t>
            </a:r>
            <a:r>
              <a:rPr sz="1600" spc="-20" dirty="0">
                <a:latin typeface="Times New Roman"/>
                <a:cs typeface="Times New Roman"/>
              </a:rPr>
              <a:t>Tx-</a:t>
            </a:r>
            <a:r>
              <a:rPr sz="1600" spc="-25" dirty="0">
                <a:latin typeface="Times New Roman"/>
                <a:cs typeface="Times New Roman"/>
              </a:rPr>
              <a:t>Rx </a:t>
            </a:r>
            <a:r>
              <a:rPr sz="1600" dirty="0">
                <a:latin typeface="Times New Roman"/>
                <a:cs typeface="Times New Roman"/>
              </a:rPr>
              <a:t>separation</a:t>
            </a:r>
            <a:r>
              <a:rPr sz="1600" spc="-15" dirty="0">
                <a:latin typeface="Times New Roman"/>
                <a:cs typeface="Times New Roman"/>
              </a:rPr>
              <a:t> </a:t>
            </a:r>
            <a:r>
              <a:rPr sz="1600" dirty="0">
                <a:latin typeface="Times New Roman"/>
                <a:cs typeface="Times New Roman"/>
              </a:rPr>
              <a:t>is</a:t>
            </a:r>
            <a:r>
              <a:rPr sz="1600" spc="-25" dirty="0">
                <a:latin typeface="Times New Roman"/>
                <a:cs typeface="Times New Roman"/>
              </a:rPr>
              <a:t> </a:t>
            </a:r>
            <a:r>
              <a:rPr sz="1600" dirty="0">
                <a:latin typeface="Times New Roman"/>
                <a:cs typeface="Times New Roman"/>
              </a:rPr>
              <a:t>less</a:t>
            </a:r>
            <a:r>
              <a:rPr sz="1600" spc="-20" dirty="0">
                <a:latin typeface="Times New Roman"/>
                <a:cs typeface="Times New Roman"/>
              </a:rPr>
              <a:t> </a:t>
            </a:r>
            <a:r>
              <a:rPr sz="1600" spc="-25" dirty="0">
                <a:latin typeface="Times New Roman"/>
                <a:cs typeface="Times New Roman"/>
              </a:rPr>
              <a:t>and </a:t>
            </a:r>
            <a:r>
              <a:rPr sz="1600" dirty="0">
                <a:latin typeface="Times New Roman"/>
                <a:cs typeface="Times New Roman"/>
              </a:rPr>
              <a:t>closer</a:t>
            </a:r>
            <a:r>
              <a:rPr sz="1600" spc="-15" dirty="0">
                <a:latin typeface="Times New Roman"/>
                <a:cs typeface="Times New Roman"/>
              </a:rPr>
              <a:t> </a:t>
            </a:r>
            <a:r>
              <a:rPr sz="1600" dirty="0">
                <a:latin typeface="Times New Roman"/>
                <a:cs typeface="Times New Roman"/>
              </a:rPr>
              <a:t>to</a:t>
            </a:r>
            <a:r>
              <a:rPr sz="1600" spc="-20" dirty="0">
                <a:latin typeface="Times New Roman"/>
                <a:cs typeface="Times New Roman"/>
              </a:rPr>
              <a:t> </a:t>
            </a:r>
            <a:r>
              <a:rPr sz="1600" dirty="0">
                <a:latin typeface="Times New Roman"/>
                <a:cs typeface="Times New Roman"/>
              </a:rPr>
              <a:t>cluster</a:t>
            </a:r>
            <a:r>
              <a:rPr sz="1600" spc="-10" dirty="0">
                <a:latin typeface="Times New Roman"/>
                <a:cs typeface="Times New Roman"/>
              </a:rPr>
              <a:t> around </a:t>
            </a:r>
            <a:r>
              <a:rPr sz="1600" dirty="0">
                <a:latin typeface="Times New Roman"/>
                <a:cs typeface="Times New Roman"/>
              </a:rPr>
              <a:t>#7</a:t>
            </a:r>
            <a:r>
              <a:rPr sz="1600" spc="-15" dirty="0">
                <a:latin typeface="Times New Roman"/>
                <a:cs typeface="Times New Roman"/>
              </a:rPr>
              <a:t> </a:t>
            </a:r>
            <a:r>
              <a:rPr sz="1600" spc="-10" dirty="0">
                <a:latin typeface="Times New Roman"/>
                <a:cs typeface="Times New Roman"/>
              </a:rPr>
              <a:t>otherwise.</a:t>
            </a:r>
            <a:endParaRPr sz="1600" dirty="0">
              <a:latin typeface="Times New Roman"/>
              <a:cs typeface="Times New Roman"/>
            </a:endParaRPr>
          </a:p>
          <a:p>
            <a:pPr marL="270510" marR="6350" indent="-257810">
              <a:lnSpc>
                <a:spcPct val="100000"/>
              </a:lnSpc>
              <a:buFont typeface="Arial"/>
              <a:buChar char="•"/>
              <a:tabLst>
                <a:tab pos="270510" algn="l"/>
              </a:tabLst>
            </a:pPr>
            <a:r>
              <a:rPr sz="1600" dirty="0">
                <a:solidFill>
                  <a:srgbClr val="006FC0"/>
                </a:solidFill>
                <a:latin typeface="Times New Roman"/>
                <a:cs typeface="Times New Roman"/>
              </a:rPr>
              <a:t>Narrow</a:t>
            </a:r>
            <a:r>
              <a:rPr sz="1600" spc="-40" dirty="0">
                <a:solidFill>
                  <a:srgbClr val="006FC0"/>
                </a:solidFill>
                <a:latin typeface="Times New Roman"/>
                <a:cs typeface="Times New Roman"/>
              </a:rPr>
              <a:t> </a:t>
            </a:r>
            <a:r>
              <a:rPr sz="1600" spc="-10" dirty="0">
                <a:solidFill>
                  <a:srgbClr val="006FC0"/>
                </a:solidFill>
                <a:latin typeface="Times New Roman"/>
                <a:cs typeface="Times New Roman"/>
              </a:rPr>
              <a:t>waveguide </a:t>
            </a:r>
            <a:r>
              <a:rPr sz="1600" dirty="0">
                <a:solidFill>
                  <a:srgbClr val="006FC0"/>
                </a:solidFill>
                <a:latin typeface="Times New Roman"/>
                <a:cs typeface="Times New Roman"/>
              </a:rPr>
              <a:t>structure</a:t>
            </a:r>
            <a:r>
              <a:rPr sz="1600" spc="-5" dirty="0">
                <a:solidFill>
                  <a:srgbClr val="006FC0"/>
                </a:solidFill>
                <a:latin typeface="Times New Roman"/>
                <a:cs typeface="Times New Roman"/>
              </a:rPr>
              <a:t> </a:t>
            </a:r>
            <a:r>
              <a:rPr sz="1600" dirty="0">
                <a:solidFill>
                  <a:srgbClr val="006FC0"/>
                </a:solidFill>
                <a:latin typeface="Times New Roman"/>
                <a:cs typeface="Times New Roman"/>
              </a:rPr>
              <a:t>of</a:t>
            </a:r>
            <a:r>
              <a:rPr sz="1600" spc="-30" dirty="0">
                <a:solidFill>
                  <a:srgbClr val="006FC0"/>
                </a:solidFill>
                <a:latin typeface="Times New Roman"/>
                <a:cs typeface="Times New Roman"/>
              </a:rPr>
              <a:t> </a:t>
            </a:r>
            <a:r>
              <a:rPr sz="1600" spc="-10" dirty="0">
                <a:solidFill>
                  <a:srgbClr val="006FC0"/>
                </a:solidFill>
                <a:latin typeface="Times New Roman"/>
                <a:cs typeface="Times New Roman"/>
              </a:rPr>
              <a:t>corridor </a:t>
            </a:r>
            <a:r>
              <a:rPr sz="1600" dirty="0">
                <a:solidFill>
                  <a:srgbClr val="006FC0"/>
                </a:solidFill>
                <a:latin typeface="Times New Roman"/>
                <a:cs typeface="Times New Roman"/>
              </a:rPr>
              <a:t>environment</a:t>
            </a:r>
            <a:r>
              <a:rPr sz="1600" spc="-25" dirty="0">
                <a:solidFill>
                  <a:srgbClr val="006FC0"/>
                </a:solidFill>
                <a:latin typeface="Times New Roman"/>
                <a:cs typeface="Times New Roman"/>
              </a:rPr>
              <a:t> </a:t>
            </a:r>
            <a:r>
              <a:rPr sz="1600" dirty="0">
                <a:solidFill>
                  <a:srgbClr val="006FC0"/>
                </a:solidFill>
                <a:latin typeface="Times New Roman"/>
                <a:cs typeface="Times New Roman"/>
              </a:rPr>
              <a:t>gives</a:t>
            </a:r>
            <a:r>
              <a:rPr sz="1600" spc="-45" dirty="0">
                <a:solidFill>
                  <a:srgbClr val="006FC0"/>
                </a:solidFill>
                <a:latin typeface="Times New Roman"/>
                <a:cs typeface="Times New Roman"/>
              </a:rPr>
              <a:t> </a:t>
            </a:r>
            <a:r>
              <a:rPr sz="1600" spc="-20" dirty="0">
                <a:solidFill>
                  <a:srgbClr val="006FC0"/>
                </a:solidFill>
                <a:latin typeface="Times New Roman"/>
                <a:cs typeface="Times New Roman"/>
              </a:rPr>
              <a:t>rise</a:t>
            </a:r>
            <a:r>
              <a:rPr sz="1600" spc="500" dirty="0">
                <a:solidFill>
                  <a:srgbClr val="006FC0"/>
                </a:solidFill>
                <a:latin typeface="Times New Roman"/>
                <a:cs typeface="Times New Roman"/>
              </a:rPr>
              <a:t> </a:t>
            </a:r>
            <a:r>
              <a:rPr sz="1600" dirty="0">
                <a:solidFill>
                  <a:srgbClr val="006FC0"/>
                </a:solidFill>
                <a:latin typeface="Times New Roman"/>
                <a:cs typeface="Times New Roman"/>
              </a:rPr>
              <a:t>to</a:t>
            </a:r>
            <a:r>
              <a:rPr sz="1600" spc="-30" dirty="0">
                <a:solidFill>
                  <a:srgbClr val="006FC0"/>
                </a:solidFill>
                <a:latin typeface="Times New Roman"/>
                <a:cs typeface="Times New Roman"/>
              </a:rPr>
              <a:t> </a:t>
            </a:r>
            <a:r>
              <a:rPr sz="1600" dirty="0">
                <a:solidFill>
                  <a:srgbClr val="006FC0"/>
                </a:solidFill>
                <a:latin typeface="Times New Roman"/>
                <a:cs typeface="Times New Roman"/>
              </a:rPr>
              <a:t>several </a:t>
            </a:r>
            <a:r>
              <a:rPr sz="1600" spc="-10" dirty="0">
                <a:solidFill>
                  <a:srgbClr val="006FC0"/>
                </a:solidFill>
                <a:latin typeface="Times New Roman"/>
                <a:cs typeface="Times New Roman"/>
              </a:rPr>
              <a:t>significant </a:t>
            </a:r>
            <a:r>
              <a:rPr sz="1600" dirty="0">
                <a:solidFill>
                  <a:srgbClr val="006FC0"/>
                </a:solidFill>
                <a:latin typeface="Times New Roman"/>
                <a:cs typeface="Times New Roman"/>
              </a:rPr>
              <a:t>triple</a:t>
            </a:r>
            <a:r>
              <a:rPr sz="1600" spc="-5" dirty="0">
                <a:solidFill>
                  <a:srgbClr val="006FC0"/>
                </a:solidFill>
                <a:latin typeface="Times New Roman"/>
                <a:cs typeface="Times New Roman"/>
              </a:rPr>
              <a:t> </a:t>
            </a:r>
            <a:r>
              <a:rPr sz="1600" dirty="0">
                <a:solidFill>
                  <a:srgbClr val="006FC0"/>
                </a:solidFill>
                <a:latin typeface="Times New Roman"/>
                <a:cs typeface="Times New Roman"/>
              </a:rPr>
              <a:t>bounce</a:t>
            </a:r>
            <a:r>
              <a:rPr sz="1600" spc="-50" dirty="0">
                <a:solidFill>
                  <a:srgbClr val="006FC0"/>
                </a:solidFill>
                <a:latin typeface="Times New Roman"/>
                <a:cs typeface="Times New Roman"/>
              </a:rPr>
              <a:t> </a:t>
            </a:r>
            <a:r>
              <a:rPr sz="1600" dirty="0">
                <a:solidFill>
                  <a:srgbClr val="006FC0"/>
                </a:solidFill>
                <a:latin typeface="Times New Roman"/>
                <a:cs typeface="Times New Roman"/>
              </a:rPr>
              <a:t>paths</a:t>
            </a:r>
            <a:r>
              <a:rPr sz="1600" spc="-20" dirty="0">
                <a:solidFill>
                  <a:srgbClr val="006FC0"/>
                </a:solidFill>
                <a:latin typeface="Times New Roman"/>
                <a:cs typeface="Times New Roman"/>
              </a:rPr>
              <a:t> (#2, </a:t>
            </a:r>
            <a:r>
              <a:rPr sz="1600" dirty="0">
                <a:solidFill>
                  <a:srgbClr val="006FC0"/>
                </a:solidFill>
                <a:latin typeface="Times New Roman"/>
                <a:cs typeface="Times New Roman"/>
              </a:rPr>
              <a:t>#3,</a:t>
            </a:r>
            <a:r>
              <a:rPr sz="1600" spc="-25" dirty="0">
                <a:solidFill>
                  <a:srgbClr val="006FC0"/>
                </a:solidFill>
                <a:latin typeface="Times New Roman"/>
                <a:cs typeface="Times New Roman"/>
              </a:rPr>
              <a:t> </a:t>
            </a:r>
            <a:r>
              <a:rPr sz="1600" dirty="0">
                <a:solidFill>
                  <a:srgbClr val="006FC0"/>
                </a:solidFill>
                <a:latin typeface="Times New Roman"/>
                <a:cs typeface="Times New Roman"/>
              </a:rPr>
              <a:t>#4</a:t>
            </a:r>
            <a:r>
              <a:rPr sz="1600" spc="-10" dirty="0">
                <a:solidFill>
                  <a:srgbClr val="006FC0"/>
                </a:solidFill>
                <a:latin typeface="Times New Roman"/>
                <a:cs typeface="Times New Roman"/>
              </a:rPr>
              <a:t> </a:t>
            </a:r>
            <a:r>
              <a:rPr sz="1600" dirty="0">
                <a:solidFill>
                  <a:srgbClr val="006FC0"/>
                </a:solidFill>
                <a:latin typeface="Times New Roman"/>
                <a:cs typeface="Times New Roman"/>
              </a:rPr>
              <a:t>#5,</a:t>
            </a:r>
            <a:r>
              <a:rPr sz="1600" spc="-20" dirty="0">
                <a:solidFill>
                  <a:srgbClr val="006FC0"/>
                </a:solidFill>
                <a:latin typeface="Times New Roman"/>
                <a:cs typeface="Times New Roman"/>
              </a:rPr>
              <a:t> </a:t>
            </a:r>
            <a:r>
              <a:rPr sz="1600" dirty="0">
                <a:solidFill>
                  <a:srgbClr val="006FC0"/>
                </a:solidFill>
                <a:latin typeface="Times New Roman"/>
                <a:cs typeface="Times New Roman"/>
              </a:rPr>
              <a:t>#6,</a:t>
            </a:r>
            <a:r>
              <a:rPr sz="1600" spc="-20" dirty="0">
                <a:solidFill>
                  <a:srgbClr val="006FC0"/>
                </a:solidFill>
                <a:latin typeface="Times New Roman"/>
                <a:cs typeface="Times New Roman"/>
              </a:rPr>
              <a:t> </a:t>
            </a:r>
            <a:r>
              <a:rPr sz="1600" dirty="0">
                <a:solidFill>
                  <a:srgbClr val="006FC0"/>
                </a:solidFill>
                <a:latin typeface="Times New Roman"/>
                <a:cs typeface="Times New Roman"/>
              </a:rPr>
              <a:t>#8</a:t>
            </a:r>
            <a:r>
              <a:rPr sz="1600" spc="-20" dirty="0">
                <a:solidFill>
                  <a:srgbClr val="006FC0"/>
                </a:solidFill>
                <a:latin typeface="Times New Roman"/>
                <a:cs typeface="Times New Roman"/>
              </a:rPr>
              <a:t> </a:t>
            </a:r>
            <a:r>
              <a:rPr sz="1600" dirty="0">
                <a:solidFill>
                  <a:srgbClr val="006FC0"/>
                </a:solidFill>
                <a:latin typeface="Times New Roman"/>
                <a:cs typeface="Times New Roman"/>
              </a:rPr>
              <a:t>in </a:t>
            </a:r>
            <a:r>
              <a:rPr sz="1600" spc="-20" dirty="0">
                <a:solidFill>
                  <a:srgbClr val="006FC0"/>
                </a:solidFill>
                <a:latin typeface="Times New Roman"/>
                <a:cs typeface="Times New Roman"/>
              </a:rPr>
              <a:t>Rx</a:t>
            </a:r>
            <a:r>
              <a:rPr lang="en-IN" sz="1600" spc="-20" dirty="0">
                <a:solidFill>
                  <a:srgbClr val="006FC0"/>
                </a:solidFill>
                <a:latin typeface="Times New Roman"/>
                <a:cs typeface="Times New Roman"/>
              </a:rPr>
              <a:t>4</a:t>
            </a:r>
            <a:r>
              <a:rPr sz="1600" spc="-20" dirty="0">
                <a:solidFill>
                  <a:srgbClr val="006FC0"/>
                </a:solidFill>
                <a:latin typeface="Times New Roman"/>
                <a:cs typeface="Times New Roman"/>
              </a:rPr>
              <a:t>)</a:t>
            </a:r>
            <a:endParaRPr sz="1600" dirty="0">
              <a:latin typeface="Times New Roman"/>
              <a:cs typeface="Times New Roman"/>
            </a:endParaRPr>
          </a:p>
        </p:txBody>
      </p:sp>
      <p:pic>
        <p:nvPicPr>
          <p:cNvPr id="17" name="object 17"/>
          <p:cNvPicPr/>
          <p:nvPr/>
        </p:nvPicPr>
        <p:blipFill>
          <a:blip r:embed="rId4" cstate="print"/>
          <a:stretch>
            <a:fillRect/>
          </a:stretch>
        </p:blipFill>
        <p:spPr>
          <a:xfrm>
            <a:off x="3854196" y="1964435"/>
            <a:ext cx="2699003" cy="1274064"/>
          </a:xfrm>
          <a:prstGeom prst="rect">
            <a:avLst/>
          </a:prstGeom>
        </p:spPr>
      </p:pic>
      <p:sp>
        <p:nvSpPr>
          <p:cNvPr id="18" name="object 18"/>
          <p:cNvSpPr txBox="1"/>
          <p:nvPr/>
        </p:nvSpPr>
        <p:spPr>
          <a:xfrm>
            <a:off x="4916947" y="2859270"/>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latin typeface="Times New Roman"/>
                <a:cs typeface="Times New Roman"/>
              </a:rPr>
              <a:t>3</a:t>
            </a:r>
            <a:endParaRPr sz="800">
              <a:latin typeface="Times New Roman"/>
              <a:cs typeface="Times New Roman"/>
            </a:endParaRPr>
          </a:p>
        </p:txBody>
      </p:sp>
      <p:sp>
        <p:nvSpPr>
          <p:cNvPr id="19" name="object 19"/>
          <p:cNvSpPr txBox="1"/>
          <p:nvPr/>
        </p:nvSpPr>
        <p:spPr>
          <a:xfrm>
            <a:off x="4882245" y="2264919"/>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solidFill>
                  <a:srgbClr val="00AFEF"/>
                </a:solidFill>
                <a:latin typeface="Times New Roman"/>
                <a:cs typeface="Times New Roman"/>
              </a:rPr>
              <a:t>3</a:t>
            </a:r>
            <a:endParaRPr sz="800">
              <a:latin typeface="Times New Roman"/>
              <a:cs typeface="Times New Roman"/>
            </a:endParaRPr>
          </a:p>
        </p:txBody>
      </p:sp>
      <p:sp>
        <p:nvSpPr>
          <p:cNvPr id="20" name="object 20"/>
          <p:cNvSpPr txBox="1"/>
          <p:nvPr/>
        </p:nvSpPr>
        <p:spPr>
          <a:xfrm>
            <a:off x="5467845" y="2250938"/>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solidFill>
                  <a:srgbClr val="00AF50"/>
                </a:solidFill>
                <a:latin typeface="Times New Roman"/>
                <a:cs typeface="Times New Roman"/>
              </a:rPr>
              <a:t>2</a:t>
            </a:r>
            <a:endParaRPr sz="800">
              <a:latin typeface="Times New Roman"/>
              <a:cs typeface="Times New Roman"/>
            </a:endParaRPr>
          </a:p>
        </p:txBody>
      </p:sp>
      <p:sp>
        <p:nvSpPr>
          <p:cNvPr id="21" name="object 21"/>
          <p:cNvSpPr txBox="1"/>
          <p:nvPr/>
        </p:nvSpPr>
        <p:spPr>
          <a:xfrm>
            <a:off x="5087437" y="2804954"/>
            <a:ext cx="208279" cy="344170"/>
          </a:xfrm>
          <a:prstGeom prst="rect">
            <a:avLst/>
          </a:prstGeom>
        </p:spPr>
        <p:txBody>
          <a:bodyPr vert="horz" wrap="square" lIns="0" tIns="11430" rIns="0" bIns="0" rtlCol="0">
            <a:spAutoFit/>
          </a:bodyPr>
          <a:lstStyle/>
          <a:p>
            <a:pPr marL="12700">
              <a:lnSpc>
                <a:spcPct val="100000"/>
              </a:lnSpc>
              <a:spcBef>
                <a:spcPts val="90"/>
              </a:spcBef>
            </a:pPr>
            <a:r>
              <a:rPr sz="800" b="1" spc="-5" dirty="0">
                <a:latin typeface="Times New Roman"/>
                <a:cs typeface="Times New Roman"/>
              </a:rPr>
              <a:t>4</a:t>
            </a:r>
            <a:endParaRPr sz="800">
              <a:latin typeface="Times New Roman"/>
              <a:cs typeface="Times New Roman"/>
            </a:endParaRPr>
          </a:p>
          <a:p>
            <a:pPr marR="5080" algn="r">
              <a:lnSpc>
                <a:spcPct val="100000"/>
              </a:lnSpc>
              <a:spcBef>
                <a:spcPts val="600"/>
              </a:spcBef>
            </a:pPr>
            <a:r>
              <a:rPr sz="800" b="1" spc="-5" dirty="0">
                <a:latin typeface="Times New Roman"/>
                <a:cs typeface="Times New Roman"/>
              </a:rPr>
              <a:t>1</a:t>
            </a:r>
            <a:endParaRPr sz="800">
              <a:latin typeface="Times New Roman"/>
              <a:cs typeface="Times New Roman"/>
            </a:endParaRPr>
          </a:p>
        </p:txBody>
      </p:sp>
      <p:sp>
        <p:nvSpPr>
          <p:cNvPr id="22" name="object 22"/>
          <p:cNvSpPr txBox="1"/>
          <p:nvPr/>
        </p:nvSpPr>
        <p:spPr>
          <a:xfrm>
            <a:off x="4996106" y="2695318"/>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latin typeface="Times New Roman"/>
                <a:cs typeface="Times New Roman"/>
              </a:rPr>
              <a:t>5</a:t>
            </a:r>
            <a:endParaRPr sz="800">
              <a:latin typeface="Times New Roman"/>
              <a:cs typeface="Times New Roman"/>
            </a:endParaRPr>
          </a:p>
        </p:txBody>
      </p:sp>
      <p:sp>
        <p:nvSpPr>
          <p:cNvPr id="23" name="object 23"/>
          <p:cNvSpPr txBox="1"/>
          <p:nvPr/>
        </p:nvSpPr>
        <p:spPr>
          <a:xfrm>
            <a:off x="5482028" y="2639494"/>
            <a:ext cx="80645" cy="330200"/>
          </a:xfrm>
          <a:prstGeom prst="rect">
            <a:avLst/>
          </a:prstGeom>
        </p:spPr>
        <p:txBody>
          <a:bodyPr vert="horz" wrap="square" lIns="0" tIns="43180" rIns="0" bIns="0" rtlCol="0">
            <a:spAutoFit/>
          </a:bodyPr>
          <a:lstStyle/>
          <a:p>
            <a:pPr marL="12700">
              <a:lnSpc>
                <a:spcPct val="100000"/>
              </a:lnSpc>
              <a:spcBef>
                <a:spcPts val="340"/>
              </a:spcBef>
            </a:pPr>
            <a:r>
              <a:rPr sz="800" b="1" spc="-5" dirty="0">
                <a:latin typeface="Times New Roman"/>
                <a:cs typeface="Times New Roman"/>
              </a:rPr>
              <a:t>6</a:t>
            </a:r>
            <a:endParaRPr sz="800">
              <a:latin typeface="Times New Roman"/>
              <a:cs typeface="Times New Roman"/>
            </a:endParaRPr>
          </a:p>
          <a:p>
            <a:pPr marL="17145">
              <a:lnSpc>
                <a:spcPct val="100000"/>
              </a:lnSpc>
              <a:spcBef>
                <a:spcPts val="235"/>
              </a:spcBef>
            </a:pPr>
            <a:r>
              <a:rPr sz="800" b="1" spc="-5" dirty="0">
                <a:latin typeface="Times New Roman"/>
                <a:cs typeface="Times New Roman"/>
              </a:rPr>
              <a:t>2</a:t>
            </a:r>
            <a:endParaRPr sz="800">
              <a:latin typeface="Times New Roman"/>
              <a:cs typeface="Times New Roman"/>
            </a:endParaRPr>
          </a:p>
        </p:txBody>
      </p:sp>
      <p:sp>
        <p:nvSpPr>
          <p:cNvPr id="24" name="object 24"/>
          <p:cNvSpPr txBox="1"/>
          <p:nvPr/>
        </p:nvSpPr>
        <p:spPr>
          <a:xfrm>
            <a:off x="5175347" y="2517486"/>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latin typeface="Times New Roman"/>
                <a:cs typeface="Times New Roman"/>
              </a:rPr>
              <a:t>7</a:t>
            </a:r>
            <a:endParaRPr sz="800">
              <a:latin typeface="Times New Roman"/>
              <a:cs typeface="Times New Roman"/>
            </a:endParaRPr>
          </a:p>
        </p:txBody>
      </p:sp>
      <p:sp>
        <p:nvSpPr>
          <p:cNvPr id="25" name="object 25"/>
          <p:cNvSpPr txBox="1"/>
          <p:nvPr/>
        </p:nvSpPr>
        <p:spPr>
          <a:xfrm>
            <a:off x="4960950" y="2167855"/>
            <a:ext cx="329565" cy="146685"/>
          </a:xfrm>
          <a:prstGeom prst="rect">
            <a:avLst/>
          </a:prstGeom>
        </p:spPr>
        <p:txBody>
          <a:bodyPr vert="horz" wrap="square" lIns="0" tIns="11430" rIns="0" bIns="0" rtlCol="0">
            <a:spAutoFit/>
          </a:bodyPr>
          <a:lstStyle/>
          <a:p>
            <a:pPr marL="38100">
              <a:lnSpc>
                <a:spcPct val="100000"/>
              </a:lnSpc>
              <a:spcBef>
                <a:spcPts val="90"/>
              </a:spcBef>
            </a:pPr>
            <a:r>
              <a:rPr sz="800" b="1" spc="-10" dirty="0">
                <a:solidFill>
                  <a:srgbClr val="FF99FF"/>
                </a:solidFill>
                <a:latin typeface="Times New Roman"/>
                <a:cs typeface="Times New Roman"/>
              </a:rPr>
              <a:t>5</a:t>
            </a:r>
            <a:r>
              <a:rPr sz="800" b="1" spc="-85" dirty="0">
                <a:solidFill>
                  <a:srgbClr val="FF99FF"/>
                </a:solidFill>
                <a:latin typeface="Times New Roman"/>
                <a:cs typeface="Times New Roman"/>
              </a:rPr>
              <a:t> </a:t>
            </a:r>
            <a:r>
              <a:rPr sz="1200" b="1" baseline="-24305" dirty="0">
                <a:solidFill>
                  <a:srgbClr val="00FFCC"/>
                </a:solidFill>
                <a:latin typeface="Times New Roman"/>
                <a:cs typeface="Times New Roman"/>
              </a:rPr>
              <a:t>4</a:t>
            </a:r>
            <a:r>
              <a:rPr sz="1200" b="1" spc="675" baseline="-24305" dirty="0">
                <a:solidFill>
                  <a:srgbClr val="00FFCC"/>
                </a:solidFill>
                <a:latin typeface="Times New Roman"/>
                <a:cs typeface="Times New Roman"/>
              </a:rPr>
              <a:t> </a:t>
            </a:r>
            <a:r>
              <a:rPr sz="1200" b="1" spc="-97" baseline="-24305" dirty="0">
                <a:solidFill>
                  <a:srgbClr val="FF0000"/>
                </a:solidFill>
                <a:latin typeface="Times New Roman"/>
                <a:cs typeface="Times New Roman"/>
              </a:rPr>
              <a:t>1</a:t>
            </a:r>
            <a:r>
              <a:rPr sz="1200" b="1" spc="-97" baseline="3472" dirty="0">
                <a:latin typeface="Times New Roman"/>
                <a:cs typeface="Times New Roman"/>
              </a:rPr>
              <a:t>7</a:t>
            </a:r>
            <a:endParaRPr sz="1200" baseline="3472">
              <a:latin typeface="Times New Roman"/>
              <a:cs typeface="Times New Roman"/>
            </a:endParaRPr>
          </a:p>
        </p:txBody>
      </p:sp>
      <p:sp>
        <p:nvSpPr>
          <p:cNvPr id="26" name="object 26"/>
          <p:cNvSpPr txBox="1"/>
          <p:nvPr/>
        </p:nvSpPr>
        <p:spPr>
          <a:xfrm>
            <a:off x="5399649" y="2496464"/>
            <a:ext cx="76200" cy="146685"/>
          </a:xfrm>
          <a:prstGeom prst="rect">
            <a:avLst/>
          </a:prstGeom>
        </p:spPr>
        <p:txBody>
          <a:bodyPr vert="horz" wrap="square" lIns="0" tIns="11430" rIns="0" bIns="0" rtlCol="0">
            <a:spAutoFit/>
          </a:bodyPr>
          <a:lstStyle/>
          <a:p>
            <a:pPr marL="12700">
              <a:lnSpc>
                <a:spcPct val="100000"/>
              </a:lnSpc>
              <a:spcBef>
                <a:spcPts val="90"/>
              </a:spcBef>
            </a:pPr>
            <a:r>
              <a:rPr sz="800" b="1" spc="-5" dirty="0">
                <a:latin typeface="Times New Roman"/>
                <a:cs typeface="Times New Roman"/>
              </a:rPr>
              <a:t>8</a:t>
            </a:r>
            <a:endParaRPr sz="800">
              <a:latin typeface="Times New Roman"/>
              <a:cs typeface="Times New Roman"/>
            </a:endParaRPr>
          </a:p>
        </p:txBody>
      </p:sp>
      <p:sp>
        <p:nvSpPr>
          <p:cNvPr id="27" name="object 27"/>
          <p:cNvSpPr txBox="1"/>
          <p:nvPr/>
        </p:nvSpPr>
        <p:spPr>
          <a:xfrm>
            <a:off x="5325366" y="2194812"/>
            <a:ext cx="243840" cy="146685"/>
          </a:xfrm>
          <a:prstGeom prst="rect">
            <a:avLst/>
          </a:prstGeom>
        </p:spPr>
        <p:txBody>
          <a:bodyPr vert="horz" wrap="square" lIns="0" tIns="11430" rIns="0" bIns="0" rtlCol="0">
            <a:spAutoFit/>
          </a:bodyPr>
          <a:lstStyle/>
          <a:p>
            <a:pPr marL="38100">
              <a:lnSpc>
                <a:spcPct val="100000"/>
              </a:lnSpc>
              <a:spcBef>
                <a:spcPts val="90"/>
              </a:spcBef>
            </a:pPr>
            <a:r>
              <a:rPr sz="1200" b="1" baseline="-13888" dirty="0">
                <a:solidFill>
                  <a:srgbClr val="FF0000"/>
                </a:solidFill>
                <a:latin typeface="Times New Roman"/>
                <a:cs typeface="Times New Roman"/>
              </a:rPr>
              <a:t>8</a:t>
            </a:r>
            <a:r>
              <a:rPr sz="1200" b="1" spc="480" baseline="-13888" dirty="0">
                <a:solidFill>
                  <a:srgbClr val="FF0000"/>
                </a:solidFill>
                <a:latin typeface="Times New Roman"/>
                <a:cs typeface="Times New Roman"/>
              </a:rPr>
              <a:t> </a:t>
            </a:r>
            <a:r>
              <a:rPr sz="800" b="1" spc="-50" dirty="0">
                <a:latin typeface="Times New Roman"/>
                <a:cs typeface="Times New Roman"/>
              </a:rPr>
              <a:t>6</a:t>
            </a:r>
            <a:endParaRPr sz="800">
              <a:latin typeface="Times New Roman"/>
              <a:cs typeface="Times New Roman"/>
            </a:endParaRPr>
          </a:p>
        </p:txBody>
      </p:sp>
      <p:pic>
        <p:nvPicPr>
          <p:cNvPr id="28" name="object 28"/>
          <p:cNvPicPr/>
          <p:nvPr/>
        </p:nvPicPr>
        <p:blipFill>
          <a:blip r:embed="rId5" cstate="print"/>
          <a:stretch>
            <a:fillRect/>
          </a:stretch>
        </p:blipFill>
        <p:spPr>
          <a:xfrm>
            <a:off x="2610612" y="3285744"/>
            <a:ext cx="4049267" cy="1726679"/>
          </a:xfrm>
          <a:prstGeom prst="rect">
            <a:avLst/>
          </a:prstGeom>
        </p:spPr>
      </p:pic>
      <p:sp>
        <p:nvSpPr>
          <p:cNvPr id="29" name="object 29"/>
          <p:cNvSpPr txBox="1"/>
          <p:nvPr/>
        </p:nvSpPr>
        <p:spPr>
          <a:xfrm>
            <a:off x="3858135" y="4477470"/>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3</a:t>
            </a:r>
            <a:endParaRPr sz="900">
              <a:latin typeface="Times New Roman"/>
              <a:cs typeface="Times New Roman"/>
            </a:endParaRPr>
          </a:p>
        </p:txBody>
      </p:sp>
      <p:sp>
        <p:nvSpPr>
          <p:cNvPr id="30" name="object 30"/>
          <p:cNvSpPr txBox="1"/>
          <p:nvPr/>
        </p:nvSpPr>
        <p:spPr>
          <a:xfrm>
            <a:off x="3675255" y="4642405"/>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1</a:t>
            </a:r>
            <a:endParaRPr sz="900">
              <a:latin typeface="Times New Roman"/>
              <a:cs typeface="Times New Roman"/>
            </a:endParaRPr>
          </a:p>
        </p:txBody>
      </p:sp>
      <p:sp>
        <p:nvSpPr>
          <p:cNvPr id="31" name="object 31"/>
          <p:cNvSpPr txBox="1"/>
          <p:nvPr/>
        </p:nvSpPr>
        <p:spPr>
          <a:xfrm>
            <a:off x="3442997" y="4477470"/>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2</a:t>
            </a:r>
            <a:endParaRPr sz="900">
              <a:latin typeface="Times New Roman"/>
              <a:cs typeface="Times New Roman"/>
            </a:endParaRPr>
          </a:p>
        </p:txBody>
      </p:sp>
      <p:sp>
        <p:nvSpPr>
          <p:cNvPr id="32" name="object 32"/>
          <p:cNvSpPr txBox="1"/>
          <p:nvPr/>
        </p:nvSpPr>
        <p:spPr>
          <a:xfrm>
            <a:off x="3388362" y="3445569"/>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0AF50"/>
                </a:solidFill>
                <a:latin typeface="Times New Roman"/>
                <a:cs typeface="Times New Roman"/>
              </a:rPr>
              <a:t>2</a:t>
            </a:r>
            <a:endParaRPr sz="900">
              <a:latin typeface="Times New Roman"/>
              <a:cs typeface="Times New Roman"/>
            </a:endParaRPr>
          </a:p>
        </p:txBody>
      </p:sp>
      <p:sp>
        <p:nvSpPr>
          <p:cNvPr id="33" name="object 33"/>
          <p:cNvSpPr txBox="1"/>
          <p:nvPr/>
        </p:nvSpPr>
        <p:spPr>
          <a:xfrm>
            <a:off x="3744292" y="4397002"/>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4</a:t>
            </a:r>
            <a:endParaRPr sz="900">
              <a:latin typeface="Times New Roman"/>
              <a:cs typeface="Times New Roman"/>
            </a:endParaRPr>
          </a:p>
        </p:txBody>
      </p:sp>
      <p:sp>
        <p:nvSpPr>
          <p:cNvPr id="34" name="object 34"/>
          <p:cNvSpPr txBox="1"/>
          <p:nvPr/>
        </p:nvSpPr>
        <p:spPr>
          <a:xfrm>
            <a:off x="3655227" y="3412994"/>
            <a:ext cx="344170" cy="162560"/>
          </a:xfrm>
          <a:prstGeom prst="rect">
            <a:avLst/>
          </a:prstGeom>
        </p:spPr>
        <p:txBody>
          <a:bodyPr vert="horz" wrap="square" lIns="0" tIns="12700" rIns="0" bIns="0" rtlCol="0">
            <a:spAutoFit/>
          </a:bodyPr>
          <a:lstStyle/>
          <a:p>
            <a:pPr marL="38100">
              <a:lnSpc>
                <a:spcPct val="100000"/>
              </a:lnSpc>
              <a:spcBef>
                <a:spcPts val="100"/>
              </a:spcBef>
            </a:pPr>
            <a:r>
              <a:rPr sz="1350" b="1" baseline="-37037" dirty="0">
                <a:solidFill>
                  <a:srgbClr val="FF0000"/>
                </a:solidFill>
                <a:latin typeface="Times New Roman"/>
                <a:cs typeface="Times New Roman"/>
              </a:rPr>
              <a:t>1</a:t>
            </a:r>
            <a:r>
              <a:rPr sz="1350" b="1" spc="52" baseline="-37037" dirty="0">
                <a:solidFill>
                  <a:srgbClr val="FF0000"/>
                </a:solidFill>
                <a:latin typeface="Times New Roman"/>
                <a:cs typeface="Times New Roman"/>
              </a:rPr>
              <a:t> </a:t>
            </a:r>
            <a:r>
              <a:rPr sz="900" b="1" dirty="0">
                <a:solidFill>
                  <a:srgbClr val="00FFCC"/>
                </a:solidFill>
                <a:latin typeface="Times New Roman"/>
                <a:cs typeface="Times New Roman"/>
              </a:rPr>
              <a:t>4</a:t>
            </a:r>
            <a:r>
              <a:rPr sz="900" b="1" spc="265" dirty="0">
                <a:solidFill>
                  <a:srgbClr val="00FFCC"/>
                </a:solidFill>
                <a:latin typeface="Times New Roman"/>
                <a:cs typeface="Times New Roman"/>
              </a:rPr>
              <a:t> </a:t>
            </a:r>
            <a:r>
              <a:rPr sz="1350" b="1" spc="-75" baseline="3086" dirty="0">
                <a:solidFill>
                  <a:srgbClr val="00AFEF"/>
                </a:solidFill>
                <a:latin typeface="Times New Roman"/>
                <a:cs typeface="Times New Roman"/>
              </a:rPr>
              <a:t>3</a:t>
            </a:r>
            <a:endParaRPr sz="1350" baseline="3086">
              <a:latin typeface="Times New Roman"/>
              <a:cs typeface="Times New Roman"/>
            </a:endParaRPr>
          </a:p>
        </p:txBody>
      </p:sp>
      <p:sp>
        <p:nvSpPr>
          <p:cNvPr id="35" name="object 35"/>
          <p:cNvSpPr txBox="1"/>
          <p:nvPr/>
        </p:nvSpPr>
        <p:spPr>
          <a:xfrm>
            <a:off x="5206303" y="4339852"/>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5</a:t>
            </a:r>
            <a:endParaRPr sz="900">
              <a:latin typeface="Times New Roman"/>
              <a:cs typeface="Times New Roman"/>
            </a:endParaRPr>
          </a:p>
        </p:txBody>
      </p:sp>
      <p:sp>
        <p:nvSpPr>
          <p:cNvPr id="36" name="object 36"/>
          <p:cNvSpPr txBox="1"/>
          <p:nvPr/>
        </p:nvSpPr>
        <p:spPr>
          <a:xfrm>
            <a:off x="5134866" y="3390362"/>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FF99FF"/>
                </a:solidFill>
                <a:latin typeface="Times New Roman"/>
                <a:cs typeface="Times New Roman"/>
              </a:rPr>
              <a:t>5</a:t>
            </a:r>
            <a:endParaRPr sz="900">
              <a:latin typeface="Times New Roman"/>
              <a:cs typeface="Times New Roman"/>
            </a:endParaRPr>
          </a:p>
        </p:txBody>
      </p:sp>
      <p:sp>
        <p:nvSpPr>
          <p:cNvPr id="37" name="object 37"/>
          <p:cNvSpPr txBox="1"/>
          <p:nvPr/>
        </p:nvSpPr>
        <p:spPr>
          <a:xfrm>
            <a:off x="5661675" y="4305334"/>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6</a:t>
            </a:r>
            <a:endParaRPr sz="900">
              <a:latin typeface="Times New Roman"/>
              <a:cs typeface="Times New Roman"/>
            </a:endParaRPr>
          </a:p>
        </p:txBody>
      </p:sp>
      <p:sp>
        <p:nvSpPr>
          <p:cNvPr id="38" name="object 38"/>
          <p:cNvSpPr txBox="1"/>
          <p:nvPr/>
        </p:nvSpPr>
        <p:spPr>
          <a:xfrm>
            <a:off x="5477880" y="3920486"/>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7</a:t>
            </a:r>
            <a:endParaRPr sz="900">
              <a:latin typeface="Times New Roman"/>
              <a:cs typeface="Times New Roman"/>
            </a:endParaRPr>
          </a:p>
        </p:txBody>
      </p:sp>
      <p:sp>
        <p:nvSpPr>
          <p:cNvPr id="39" name="object 39"/>
          <p:cNvSpPr txBox="1"/>
          <p:nvPr/>
        </p:nvSpPr>
        <p:spPr>
          <a:xfrm>
            <a:off x="5583722" y="3783669"/>
            <a:ext cx="82550" cy="162560"/>
          </a:xfrm>
          <a:prstGeom prst="rect">
            <a:avLst/>
          </a:prstGeom>
        </p:spPr>
        <p:txBody>
          <a:bodyPr vert="horz" wrap="square" lIns="0" tIns="12700" rIns="0" bIns="0" rtlCol="0">
            <a:spAutoFit/>
          </a:bodyPr>
          <a:lstStyle/>
          <a:p>
            <a:pPr marL="12700">
              <a:lnSpc>
                <a:spcPct val="100000"/>
              </a:lnSpc>
              <a:spcBef>
                <a:spcPts val="100"/>
              </a:spcBef>
            </a:pPr>
            <a:r>
              <a:rPr sz="900" b="1" dirty="0">
                <a:latin typeface="Times New Roman"/>
                <a:cs typeface="Times New Roman"/>
              </a:rPr>
              <a:t>8</a:t>
            </a:r>
            <a:endParaRPr sz="900">
              <a:latin typeface="Times New Roman"/>
              <a:cs typeface="Times New Roman"/>
            </a:endParaRPr>
          </a:p>
        </p:txBody>
      </p:sp>
      <p:sp>
        <p:nvSpPr>
          <p:cNvPr id="40" name="object 40"/>
          <p:cNvSpPr txBox="1"/>
          <p:nvPr/>
        </p:nvSpPr>
        <p:spPr>
          <a:xfrm>
            <a:off x="5419905" y="3364874"/>
            <a:ext cx="307340" cy="162560"/>
          </a:xfrm>
          <a:prstGeom prst="rect">
            <a:avLst/>
          </a:prstGeom>
        </p:spPr>
        <p:txBody>
          <a:bodyPr vert="horz" wrap="square" lIns="0" tIns="12700" rIns="0" bIns="0" rtlCol="0">
            <a:spAutoFit/>
          </a:bodyPr>
          <a:lstStyle/>
          <a:p>
            <a:pPr marL="38100">
              <a:lnSpc>
                <a:spcPct val="100000"/>
              </a:lnSpc>
              <a:spcBef>
                <a:spcPts val="100"/>
              </a:spcBef>
            </a:pPr>
            <a:r>
              <a:rPr sz="1350" b="1" baseline="-15432" dirty="0">
                <a:latin typeface="Times New Roman"/>
                <a:cs typeface="Times New Roman"/>
              </a:rPr>
              <a:t>7</a:t>
            </a:r>
            <a:r>
              <a:rPr sz="1350" b="1" spc="104" baseline="-15432" dirty="0">
                <a:latin typeface="Times New Roman"/>
                <a:cs typeface="Times New Roman"/>
              </a:rPr>
              <a:t> </a:t>
            </a:r>
            <a:r>
              <a:rPr sz="900" b="1" dirty="0">
                <a:solidFill>
                  <a:srgbClr val="FF0000"/>
                </a:solidFill>
                <a:latin typeface="Times New Roman"/>
                <a:cs typeface="Times New Roman"/>
              </a:rPr>
              <a:t>8</a:t>
            </a:r>
            <a:r>
              <a:rPr sz="900" b="1" spc="-60" dirty="0">
                <a:solidFill>
                  <a:srgbClr val="FF0000"/>
                </a:solidFill>
                <a:latin typeface="Times New Roman"/>
                <a:cs typeface="Times New Roman"/>
              </a:rPr>
              <a:t> </a:t>
            </a:r>
            <a:r>
              <a:rPr sz="1350" b="1" spc="-75" baseline="-33950" dirty="0">
                <a:latin typeface="Times New Roman"/>
                <a:cs typeface="Times New Roman"/>
              </a:rPr>
              <a:t>6</a:t>
            </a:r>
            <a:endParaRPr sz="1350" baseline="-33950">
              <a:latin typeface="Times New Roman"/>
              <a:cs typeface="Times New Roman"/>
            </a:endParaRPr>
          </a:p>
        </p:txBody>
      </p:sp>
      <p:grpSp>
        <p:nvGrpSpPr>
          <p:cNvPr id="41" name="object 41"/>
          <p:cNvGrpSpPr/>
          <p:nvPr/>
        </p:nvGrpSpPr>
        <p:grpSpPr>
          <a:xfrm>
            <a:off x="5090159" y="4985003"/>
            <a:ext cx="3793490" cy="1129665"/>
            <a:chOff x="5090159" y="4985003"/>
            <a:chExt cx="3793490" cy="1129665"/>
          </a:xfrm>
        </p:grpSpPr>
        <p:pic>
          <p:nvPicPr>
            <p:cNvPr id="42" name="object 42"/>
            <p:cNvPicPr/>
            <p:nvPr/>
          </p:nvPicPr>
          <p:blipFill>
            <a:blip r:embed="rId6" cstate="print"/>
            <a:stretch>
              <a:fillRect/>
            </a:stretch>
          </p:blipFill>
          <p:spPr>
            <a:xfrm>
              <a:off x="5090159" y="4985003"/>
              <a:ext cx="3793235" cy="1129283"/>
            </a:xfrm>
            <a:prstGeom prst="rect">
              <a:avLst/>
            </a:prstGeom>
          </p:spPr>
        </p:pic>
        <p:pic>
          <p:nvPicPr>
            <p:cNvPr id="43" name="object 43"/>
            <p:cNvPicPr/>
            <p:nvPr/>
          </p:nvPicPr>
          <p:blipFill>
            <a:blip r:embed="rId7" cstate="print"/>
            <a:stretch>
              <a:fillRect/>
            </a:stretch>
          </p:blipFill>
          <p:spPr>
            <a:xfrm>
              <a:off x="5271261" y="5534913"/>
              <a:ext cx="203200" cy="203200"/>
            </a:xfrm>
            <a:prstGeom prst="rect">
              <a:avLst/>
            </a:prstGeom>
          </p:spPr>
        </p:pic>
        <p:pic>
          <p:nvPicPr>
            <p:cNvPr id="44" name="object 44"/>
            <p:cNvPicPr/>
            <p:nvPr/>
          </p:nvPicPr>
          <p:blipFill>
            <a:blip r:embed="rId8" cstate="print"/>
            <a:stretch>
              <a:fillRect/>
            </a:stretch>
          </p:blipFill>
          <p:spPr>
            <a:xfrm>
              <a:off x="7258557" y="5534913"/>
              <a:ext cx="203200" cy="203200"/>
            </a:xfrm>
            <a:prstGeom prst="rect">
              <a:avLst/>
            </a:prstGeom>
          </p:spPr>
        </p:pic>
        <p:sp>
          <p:nvSpPr>
            <p:cNvPr id="45" name="object 45"/>
            <p:cNvSpPr/>
            <p:nvPr/>
          </p:nvSpPr>
          <p:spPr>
            <a:xfrm>
              <a:off x="5468111" y="5637275"/>
              <a:ext cx="1732914" cy="0"/>
            </a:xfrm>
            <a:custGeom>
              <a:avLst/>
              <a:gdLst/>
              <a:ahLst/>
              <a:cxnLst/>
              <a:rect l="l" t="t" r="r" b="b"/>
              <a:pathLst>
                <a:path w="1732915">
                  <a:moveTo>
                    <a:pt x="0" y="0"/>
                  </a:moveTo>
                  <a:lnTo>
                    <a:pt x="1732864" y="0"/>
                  </a:lnTo>
                </a:path>
              </a:pathLst>
            </a:custGeom>
            <a:ln w="12700">
              <a:solidFill>
                <a:srgbClr val="FF0000"/>
              </a:solidFill>
            </a:ln>
          </p:spPr>
          <p:txBody>
            <a:bodyPr wrap="square" lIns="0" tIns="0" rIns="0" bIns="0" rtlCol="0"/>
            <a:lstStyle/>
            <a:p>
              <a:endParaRPr/>
            </a:p>
          </p:txBody>
        </p:sp>
        <p:sp>
          <p:nvSpPr>
            <p:cNvPr id="46" name="object 46"/>
            <p:cNvSpPr/>
            <p:nvPr/>
          </p:nvSpPr>
          <p:spPr>
            <a:xfrm>
              <a:off x="7188282" y="5599173"/>
              <a:ext cx="76200" cy="76200"/>
            </a:xfrm>
            <a:custGeom>
              <a:avLst/>
              <a:gdLst/>
              <a:ahLst/>
              <a:cxnLst/>
              <a:rect l="l" t="t" r="r" b="b"/>
              <a:pathLst>
                <a:path w="76200" h="76200">
                  <a:moveTo>
                    <a:pt x="0" y="0"/>
                  </a:moveTo>
                  <a:lnTo>
                    <a:pt x="0" y="76200"/>
                  </a:lnTo>
                  <a:lnTo>
                    <a:pt x="76200" y="38100"/>
                  </a:lnTo>
                  <a:lnTo>
                    <a:pt x="0" y="0"/>
                  </a:lnTo>
                  <a:close/>
                </a:path>
              </a:pathLst>
            </a:custGeom>
            <a:solidFill>
              <a:srgbClr val="FF0000"/>
            </a:solidFill>
          </p:spPr>
          <p:txBody>
            <a:bodyPr wrap="square" lIns="0" tIns="0" rIns="0" bIns="0" rtlCol="0"/>
            <a:lstStyle/>
            <a:p>
              <a:endParaRPr/>
            </a:p>
          </p:txBody>
        </p:sp>
        <p:sp>
          <p:nvSpPr>
            <p:cNvPr id="47" name="object 47"/>
            <p:cNvSpPr/>
            <p:nvPr/>
          </p:nvSpPr>
          <p:spPr>
            <a:xfrm>
              <a:off x="5440679" y="5704331"/>
              <a:ext cx="262255" cy="139065"/>
            </a:xfrm>
            <a:custGeom>
              <a:avLst/>
              <a:gdLst/>
              <a:ahLst/>
              <a:cxnLst/>
              <a:rect l="l" t="t" r="r" b="b"/>
              <a:pathLst>
                <a:path w="262254" h="139064">
                  <a:moveTo>
                    <a:pt x="0" y="0"/>
                  </a:moveTo>
                  <a:lnTo>
                    <a:pt x="262229" y="138696"/>
                  </a:lnTo>
                </a:path>
              </a:pathLst>
            </a:custGeom>
            <a:ln w="12700">
              <a:solidFill>
                <a:srgbClr val="00AF50"/>
              </a:solidFill>
            </a:ln>
          </p:spPr>
          <p:txBody>
            <a:bodyPr wrap="square" lIns="0" tIns="0" rIns="0" bIns="0" rtlCol="0"/>
            <a:lstStyle/>
            <a:p>
              <a:endParaRPr/>
            </a:p>
          </p:txBody>
        </p:sp>
        <p:sp>
          <p:nvSpPr>
            <p:cNvPr id="48" name="object 48"/>
            <p:cNvSpPr/>
            <p:nvPr/>
          </p:nvSpPr>
          <p:spPr>
            <a:xfrm>
              <a:off x="5702807" y="5387343"/>
              <a:ext cx="697230" cy="456565"/>
            </a:xfrm>
            <a:custGeom>
              <a:avLst/>
              <a:gdLst/>
              <a:ahLst/>
              <a:cxnLst/>
              <a:rect l="l" t="t" r="r" b="b"/>
              <a:pathLst>
                <a:path w="697229" h="456564">
                  <a:moveTo>
                    <a:pt x="0" y="456133"/>
                  </a:moveTo>
                  <a:lnTo>
                    <a:pt x="696671" y="0"/>
                  </a:lnTo>
                </a:path>
              </a:pathLst>
            </a:custGeom>
            <a:ln w="12700">
              <a:solidFill>
                <a:srgbClr val="00AF50"/>
              </a:solidFill>
            </a:ln>
          </p:spPr>
          <p:txBody>
            <a:bodyPr wrap="square" lIns="0" tIns="0" rIns="0" bIns="0" rtlCol="0"/>
            <a:lstStyle/>
            <a:p>
              <a:endParaRPr/>
            </a:p>
          </p:txBody>
        </p:sp>
        <p:sp>
          <p:nvSpPr>
            <p:cNvPr id="49" name="object 49"/>
            <p:cNvSpPr/>
            <p:nvPr/>
          </p:nvSpPr>
          <p:spPr>
            <a:xfrm>
              <a:off x="7065263" y="5682614"/>
              <a:ext cx="155575" cy="158750"/>
            </a:xfrm>
            <a:custGeom>
              <a:avLst/>
              <a:gdLst/>
              <a:ahLst/>
              <a:cxnLst/>
              <a:rect l="l" t="t" r="r" b="b"/>
              <a:pathLst>
                <a:path w="155575" h="158750">
                  <a:moveTo>
                    <a:pt x="0" y="158330"/>
                  </a:moveTo>
                  <a:lnTo>
                    <a:pt x="155219" y="0"/>
                  </a:lnTo>
                </a:path>
              </a:pathLst>
            </a:custGeom>
            <a:ln w="12700">
              <a:solidFill>
                <a:srgbClr val="00AF50"/>
              </a:solidFill>
            </a:ln>
          </p:spPr>
          <p:txBody>
            <a:bodyPr wrap="square" lIns="0" tIns="0" rIns="0" bIns="0" rtlCol="0"/>
            <a:lstStyle/>
            <a:p>
              <a:endParaRPr/>
            </a:p>
          </p:txBody>
        </p:sp>
        <p:sp>
          <p:nvSpPr>
            <p:cNvPr id="50" name="object 50"/>
            <p:cNvSpPr/>
            <p:nvPr/>
          </p:nvSpPr>
          <p:spPr>
            <a:xfrm>
              <a:off x="7184386" y="5637273"/>
              <a:ext cx="80645" cy="81280"/>
            </a:xfrm>
            <a:custGeom>
              <a:avLst/>
              <a:gdLst/>
              <a:ahLst/>
              <a:cxnLst/>
              <a:rect l="l" t="t" r="r" b="b"/>
              <a:pathLst>
                <a:path w="80645" h="81279">
                  <a:moveTo>
                    <a:pt x="80556" y="0"/>
                  </a:moveTo>
                  <a:lnTo>
                    <a:pt x="0" y="27749"/>
                  </a:lnTo>
                  <a:lnTo>
                    <a:pt x="54419" y="81089"/>
                  </a:lnTo>
                  <a:lnTo>
                    <a:pt x="80556" y="0"/>
                  </a:lnTo>
                  <a:close/>
                </a:path>
              </a:pathLst>
            </a:custGeom>
            <a:solidFill>
              <a:srgbClr val="00AF50"/>
            </a:solidFill>
          </p:spPr>
          <p:txBody>
            <a:bodyPr wrap="square" lIns="0" tIns="0" rIns="0" bIns="0" rtlCol="0"/>
            <a:lstStyle/>
            <a:p>
              <a:endParaRPr/>
            </a:p>
          </p:txBody>
        </p:sp>
        <p:sp>
          <p:nvSpPr>
            <p:cNvPr id="51" name="object 51"/>
            <p:cNvSpPr/>
            <p:nvPr/>
          </p:nvSpPr>
          <p:spPr>
            <a:xfrm>
              <a:off x="5440679" y="5417821"/>
              <a:ext cx="319405" cy="151130"/>
            </a:xfrm>
            <a:custGeom>
              <a:avLst/>
              <a:gdLst/>
              <a:ahLst/>
              <a:cxnLst/>
              <a:rect l="l" t="t" r="r" b="b"/>
              <a:pathLst>
                <a:path w="319404" h="151129">
                  <a:moveTo>
                    <a:pt x="0" y="150698"/>
                  </a:moveTo>
                  <a:lnTo>
                    <a:pt x="318846" y="0"/>
                  </a:lnTo>
                </a:path>
              </a:pathLst>
            </a:custGeom>
            <a:ln w="12700">
              <a:solidFill>
                <a:srgbClr val="00AFEF"/>
              </a:solidFill>
            </a:ln>
          </p:spPr>
          <p:txBody>
            <a:bodyPr wrap="square" lIns="0" tIns="0" rIns="0" bIns="0" rtlCol="0"/>
            <a:lstStyle/>
            <a:p>
              <a:endParaRPr/>
            </a:p>
          </p:txBody>
        </p:sp>
        <p:sp>
          <p:nvSpPr>
            <p:cNvPr id="52" name="object 52"/>
            <p:cNvSpPr/>
            <p:nvPr/>
          </p:nvSpPr>
          <p:spPr>
            <a:xfrm>
              <a:off x="5759195" y="5413247"/>
              <a:ext cx="717550" cy="400050"/>
            </a:xfrm>
            <a:custGeom>
              <a:avLst/>
              <a:gdLst/>
              <a:ahLst/>
              <a:cxnLst/>
              <a:rect l="l" t="t" r="r" b="b"/>
              <a:pathLst>
                <a:path w="717550" h="400050">
                  <a:moveTo>
                    <a:pt x="0" y="0"/>
                  </a:moveTo>
                  <a:lnTo>
                    <a:pt x="717207" y="399453"/>
                  </a:lnTo>
                </a:path>
              </a:pathLst>
            </a:custGeom>
            <a:ln w="12700">
              <a:solidFill>
                <a:srgbClr val="00AFEF"/>
              </a:solidFill>
            </a:ln>
          </p:spPr>
          <p:txBody>
            <a:bodyPr wrap="square" lIns="0" tIns="0" rIns="0" bIns="0" rtlCol="0"/>
            <a:lstStyle/>
            <a:p>
              <a:endParaRPr/>
            </a:p>
          </p:txBody>
        </p:sp>
        <p:sp>
          <p:nvSpPr>
            <p:cNvPr id="53" name="object 53"/>
            <p:cNvSpPr/>
            <p:nvPr/>
          </p:nvSpPr>
          <p:spPr>
            <a:xfrm>
              <a:off x="6470903" y="5413251"/>
              <a:ext cx="544830" cy="400050"/>
            </a:xfrm>
            <a:custGeom>
              <a:avLst/>
              <a:gdLst/>
              <a:ahLst/>
              <a:cxnLst/>
              <a:rect l="l" t="t" r="r" b="b"/>
              <a:pathLst>
                <a:path w="544829" h="400050">
                  <a:moveTo>
                    <a:pt x="0" y="399453"/>
                  </a:moveTo>
                  <a:lnTo>
                    <a:pt x="544626" y="0"/>
                  </a:lnTo>
                </a:path>
              </a:pathLst>
            </a:custGeom>
            <a:ln w="12700">
              <a:solidFill>
                <a:srgbClr val="00AFEF"/>
              </a:solidFill>
            </a:ln>
          </p:spPr>
          <p:txBody>
            <a:bodyPr wrap="square" lIns="0" tIns="0" rIns="0" bIns="0" rtlCol="0"/>
            <a:lstStyle/>
            <a:p>
              <a:endParaRPr/>
            </a:p>
          </p:txBody>
        </p:sp>
        <p:sp>
          <p:nvSpPr>
            <p:cNvPr id="54" name="object 54"/>
            <p:cNvSpPr/>
            <p:nvPr/>
          </p:nvSpPr>
          <p:spPr>
            <a:xfrm>
              <a:off x="7016495" y="5413247"/>
              <a:ext cx="221615" cy="125730"/>
            </a:xfrm>
            <a:custGeom>
              <a:avLst/>
              <a:gdLst/>
              <a:ahLst/>
              <a:cxnLst/>
              <a:rect l="l" t="t" r="r" b="b"/>
              <a:pathLst>
                <a:path w="221615" h="125729">
                  <a:moveTo>
                    <a:pt x="0" y="0"/>
                  </a:moveTo>
                  <a:lnTo>
                    <a:pt x="221107" y="125107"/>
                  </a:lnTo>
                </a:path>
              </a:pathLst>
            </a:custGeom>
            <a:ln w="12700">
              <a:solidFill>
                <a:srgbClr val="00AFEF"/>
              </a:solidFill>
            </a:ln>
          </p:spPr>
          <p:txBody>
            <a:bodyPr wrap="square" lIns="0" tIns="0" rIns="0" bIns="0" rtlCol="0"/>
            <a:lstStyle/>
            <a:p>
              <a:endParaRPr/>
            </a:p>
          </p:txBody>
        </p:sp>
        <p:sp>
          <p:nvSpPr>
            <p:cNvPr id="55" name="object 55"/>
            <p:cNvSpPr/>
            <p:nvPr/>
          </p:nvSpPr>
          <p:spPr>
            <a:xfrm>
              <a:off x="7207790" y="5498944"/>
              <a:ext cx="85090" cy="71120"/>
            </a:xfrm>
            <a:custGeom>
              <a:avLst/>
              <a:gdLst/>
              <a:ahLst/>
              <a:cxnLst/>
              <a:rect l="l" t="t" r="r" b="b"/>
              <a:pathLst>
                <a:path w="85090" h="71120">
                  <a:moveTo>
                    <a:pt x="37528" y="0"/>
                  </a:moveTo>
                  <a:lnTo>
                    <a:pt x="0" y="66319"/>
                  </a:lnTo>
                  <a:lnTo>
                    <a:pt x="85077" y="70688"/>
                  </a:lnTo>
                  <a:lnTo>
                    <a:pt x="37528" y="0"/>
                  </a:lnTo>
                  <a:close/>
                </a:path>
              </a:pathLst>
            </a:custGeom>
            <a:solidFill>
              <a:srgbClr val="00AFEF"/>
            </a:solidFill>
          </p:spPr>
          <p:txBody>
            <a:bodyPr wrap="square" lIns="0" tIns="0" rIns="0" bIns="0" rtlCol="0"/>
            <a:lstStyle/>
            <a:p>
              <a:endParaRPr/>
            </a:p>
          </p:txBody>
        </p:sp>
        <p:sp>
          <p:nvSpPr>
            <p:cNvPr id="56" name="object 56"/>
            <p:cNvSpPr/>
            <p:nvPr/>
          </p:nvSpPr>
          <p:spPr>
            <a:xfrm>
              <a:off x="5468111" y="5398006"/>
              <a:ext cx="647065" cy="238760"/>
            </a:xfrm>
            <a:custGeom>
              <a:avLst/>
              <a:gdLst/>
              <a:ahLst/>
              <a:cxnLst/>
              <a:rect l="l" t="t" r="r" b="b"/>
              <a:pathLst>
                <a:path w="647064" h="238760">
                  <a:moveTo>
                    <a:pt x="0" y="238683"/>
                  </a:moveTo>
                  <a:lnTo>
                    <a:pt x="646633" y="0"/>
                  </a:lnTo>
                </a:path>
              </a:pathLst>
            </a:custGeom>
            <a:ln w="12700">
              <a:solidFill>
                <a:srgbClr val="00FFCC"/>
              </a:solidFill>
            </a:ln>
          </p:spPr>
          <p:txBody>
            <a:bodyPr wrap="square" lIns="0" tIns="0" rIns="0" bIns="0" rtlCol="0"/>
            <a:lstStyle/>
            <a:p>
              <a:endParaRPr/>
            </a:p>
          </p:txBody>
        </p:sp>
        <p:sp>
          <p:nvSpPr>
            <p:cNvPr id="57" name="object 57"/>
            <p:cNvSpPr/>
            <p:nvPr/>
          </p:nvSpPr>
          <p:spPr>
            <a:xfrm>
              <a:off x="6966203" y="5411723"/>
              <a:ext cx="247650" cy="186690"/>
            </a:xfrm>
            <a:custGeom>
              <a:avLst/>
              <a:gdLst/>
              <a:ahLst/>
              <a:cxnLst/>
              <a:rect l="l" t="t" r="r" b="b"/>
              <a:pathLst>
                <a:path w="247650" h="186689">
                  <a:moveTo>
                    <a:pt x="0" y="0"/>
                  </a:moveTo>
                  <a:lnTo>
                    <a:pt x="247370" y="186423"/>
                  </a:lnTo>
                </a:path>
              </a:pathLst>
            </a:custGeom>
            <a:ln w="12700">
              <a:solidFill>
                <a:srgbClr val="00FFCC"/>
              </a:solidFill>
            </a:ln>
          </p:spPr>
          <p:txBody>
            <a:bodyPr wrap="square" lIns="0" tIns="0" rIns="0" bIns="0" rtlCol="0"/>
            <a:lstStyle/>
            <a:p>
              <a:endParaRPr/>
            </a:p>
          </p:txBody>
        </p:sp>
        <p:sp>
          <p:nvSpPr>
            <p:cNvPr id="58" name="object 58"/>
            <p:cNvSpPr/>
            <p:nvPr/>
          </p:nvSpPr>
          <p:spPr>
            <a:xfrm>
              <a:off x="7180504" y="5560070"/>
              <a:ext cx="83820" cy="76835"/>
            </a:xfrm>
            <a:custGeom>
              <a:avLst/>
              <a:gdLst/>
              <a:ahLst/>
              <a:cxnLst/>
              <a:rect l="l" t="t" r="r" b="b"/>
              <a:pathLst>
                <a:path w="83820" h="76835">
                  <a:moveTo>
                    <a:pt x="45859" y="0"/>
                  </a:moveTo>
                  <a:lnTo>
                    <a:pt x="0" y="60858"/>
                  </a:lnTo>
                  <a:lnTo>
                    <a:pt x="83781" y="76288"/>
                  </a:lnTo>
                  <a:lnTo>
                    <a:pt x="45859" y="0"/>
                  </a:lnTo>
                  <a:close/>
                </a:path>
              </a:pathLst>
            </a:custGeom>
            <a:solidFill>
              <a:srgbClr val="00FFCC"/>
            </a:solidFill>
          </p:spPr>
          <p:txBody>
            <a:bodyPr wrap="square" lIns="0" tIns="0" rIns="0" bIns="0" rtlCol="0"/>
            <a:lstStyle/>
            <a:p>
              <a:endParaRPr/>
            </a:p>
          </p:txBody>
        </p:sp>
        <p:sp>
          <p:nvSpPr>
            <p:cNvPr id="59" name="object 59"/>
            <p:cNvSpPr/>
            <p:nvPr/>
          </p:nvSpPr>
          <p:spPr>
            <a:xfrm>
              <a:off x="5440679" y="5413245"/>
              <a:ext cx="523875" cy="156845"/>
            </a:xfrm>
            <a:custGeom>
              <a:avLst/>
              <a:gdLst/>
              <a:ahLst/>
              <a:cxnLst/>
              <a:rect l="l" t="t" r="r" b="b"/>
              <a:pathLst>
                <a:path w="523875" h="156845">
                  <a:moveTo>
                    <a:pt x="0" y="156387"/>
                  </a:moveTo>
                  <a:lnTo>
                    <a:pt x="523290" y="0"/>
                  </a:lnTo>
                </a:path>
              </a:pathLst>
            </a:custGeom>
            <a:ln w="12700">
              <a:solidFill>
                <a:srgbClr val="FF99FF"/>
              </a:solidFill>
            </a:ln>
          </p:spPr>
          <p:txBody>
            <a:bodyPr wrap="square" lIns="0" tIns="0" rIns="0" bIns="0" rtlCol="0"/>
            <a:lstStyle/>
            <a:p>
              <a:endParaRPr/>
            </a:p>
          </p:txBody>
        </p:sp>
        <p:sp>
          <p:nvSpPr>
            <p:cNvPr id="60" name="object 60"/>
            <p:cNvSpPr/>
            <p:nvPr/>
          </p:nvSpPr>
          <p:spPr>
            <a:xfrm>
              <a:off x="5963411" y="5410199"/>
              <a:ext cx="1052830" cy="432434"/>
            </a:xfrm>
            <a:custGeom>
              <a:avLst/>
              <a:gdLst/>
              <a:ahLst/>
              <a:cxnLst/>
              <a:rect l="l" t="t" r="r" b="b"/>
              <a:pathLst>
                <a:path w="1052829" h="432435">
                  <a:moveTo>
                    <a:pt x="0" y="0"/>
                  </a:moveTo>
                  <a:lnTo>
                    <a:pt x="1052487" y="432155"/>
                  </a:lnTo>
                </a:path>
              </a:pathLst>
            </a:custGeom>
            <a:ln w="12700">
              <a:solidFill>
                <a:srgbClr val="FF99FF"/>
              </a:solidFill>
            </a:ln>
          </p:spPr>
          <p:txBody>
            <a:bodyPr wrap="square" lIns="0" tIns="0" rIns="0" bIns="0" rtlCol="0"/>
            <a:lstStyle/>
            <a:p>
              <a:endParaRPr/>
            </a:p>
          </p:txBody>
        </p:sp>
        <p:sp>
          <p:nvSpPr>
            <p:cNvPr id="61" name="object 61"/>
            <p:cNvSpPr/>
            <p:nvPr/>
          </p:nvSpPr>
          <p:spPr>
            <a:xfrm>
              <a:off x="7016495" y="5410203"/>
              <a:ext cx="810260" cy="433070"/>
            </a:xfrm>
            <a:custGeom>
              <a:avLst/>
              <a:gdLst/>
              <a:ahLst/>
              <a:cxnLst/>
              <a:rect l="l" t="t" r="r" b="b"/>
              <a:pathLst>
                <a:path w="810259" h="433070">
                  <a:moveTo>
                    <a:pt x="0" y="432955"/>
                  </a:moveTo>
                  <a:lnTo>
                    <a:pt x="809675" y="0"/>
                  </a:lnTo>
                </a:path>
              </a:pathLst>
            </a:custGeom>
            <a:ln w="12700">
              <a:solidFill>
                <a:srgbClr val="FF99FF"/>
              </a:solidFill>
            </a:ln>
          </p:spPr>
          <p:txBody>
            <a:bodyPr wrap="square" lIns="0" tIns="0" rIns="0" bIns="0" rtlCol="0"/>
            <a:lstStyle/>
            <a:p>
              <a:endParaRPr/>
            </a:p>
          </p:txBody>
        </p:sp>
        <p:sp>
          <p:nvSpPr>
            <p:cNvPr id="62" name="object 62"/>
            <p:cNvSpPr/>
            <p:nvPr/>
          </p:nvSpPr>
          <p:spPr>
            <a:xfrm>
              <a:off x="7485447" y="5410199"/>
              <a:ext cx="339725" cy="135890"/>
            </a:xfrm>
            <a:custGeom>
              <a:avLst/>
              <a:gdLst/>
              <a:ahLst/>
              <a:cxnLst/>
              <a:rect l="l" t="t" r="r" b="b"/>
              <a:pathLst>
                <a:path w="339725" h="135889">
                  <a:moveTo>
                    <a:pt x="339636" y="0"/>
                  </a:moveTo>
                  <a:lnTo>
                    <a:pt x="0" y="135305"/>
                  </a:lnTo>
                </a:path>
              </a:pathLst>
            </a:custGeom>
            <a:ln w="12700">
              <a:solidFill>
                <a:srgbClr val="FF99FF"/>
              </a:solidFill>
            </a:ln>
          </p:spPr>
          <p:txBody>
            <a:bodyPr wrap="square" lIns="0" tIns="0" rIns="0" bIns="0" rtlCol="0"/>
            <a:lstStyle/>
            <a:p>
              <a:endParaRPr/>
            </a:p>
          </p:txBody>
        </p:sp>
        <p:sp>
          <p:nvSpPr>
            <p:cNvPr id="63" name="object 63"/>
            <p:cNvSpPr/>
            <p:nvPr/>
          </p:nvSpPr>
          <p:spPr>
            <a:xfrm>
              <a:off x="7426456" y="5505414"/>
              <a:ext cx="85090" cy="71120"/>
            </a:xfrm>
            <a:custGeom>
              <a:avLst/>
              <a:gdLst/>
              <a:ahLst/>
              <a:cxnLst/>
              <a:rect l="l" t="t" r="r" b="b"/>
              <a:pathLst>
                <a:path w="85090" h="71120">
                  <a:moveTo>
                    <a:pt x="56680" y="0"/>
                  </a:moveTo>
                  <a:lnTo>
                    <a:pt x="0" y="63601"/>
                  </a:lnTo>
                  <a:lnTo>
                    <a:pt x="84886" y="70789"/>
                  </a:lnTo>
                  <a:lnTo>
                    <a:pt x="56680" y="0"/>
                  </a:lnTo>
                  <a:close/>
                </a:path>
              </a:pathLst>
            </a:custGeom>
            <a:solidFill>
              <a:srgbClr val="FF99FF"/>
            </a:solidFill>
          </p:spPr>
          <p:txBody>
            <a:bodyPr wrap="square" lIns="0" tIns="0" rIns="0" bIns="0" rtlCol="0"/>
            <a:lstStyle/>
            <a:p>
              <a:endParaRPr/>
            </a:p>
          </p:txBody>
        </p:sp>
        <p:sp>
          <p:nvSpPr>
            <p:cNvPr id="64" name="object 64"/>
            <p:cNvSpPr/>
            <p:nvPr/>
          </p:nvSpPr>
          <p:spPr>
            <a:xfrm>
              <a:off x="5468111" y="5637275"/>
              <a:ext cx="283845" cy="207010"/>
            </a:xfrm>
            <a:custGeom>
              <a:avLst/>
              <a:gdLst/>
              <a:ahLst/>
              <a:cxnLst/>
              <a:rect l="l" t="t" r="r" b="b"/>
              <a:pathLst>
                <a:path w="283845" h="207010">
                  <a:moveTo>
                    <a:pt x="0" y="0"/>
                  </a:moveTo>
                  <a:lnTo>
                    <a:pt x="283667" y="206425"/>
                  </a:lnTo>
                </a:path>
              </a:pathLst>
            </a:custGeom>
            <a:ln w="12700">
              <a:solidFill>
                <a:srgbClr val="CC9900"/>
              </a:solidFill>
            </a:ln>
          </p:spPr>
          <p:txBody>
            <a:bodyPr wrap="square" lIns="0" tIns="0" rIns="0" bIns="0" rtlCol="0"/>
            <a:lstStyle/>
            <a:p>
              <a:endParaRPr/>
            </a:p>
          </p:txBody>
        </p:sp>
        <p:sp>
          <p:nvSpPr>
            <p:cNvPr id="65" name="object 65"/>
            <p:cNvSpPr/>
            <p:nvPr/>
          </p:nvSpPr>
          <p:spPr>
            <a:xfrm>
              <a:off x="5747003" y="5410204"/>
              <a:ext cx="1009015" cy="433070"/>
            </a:xfrm>
            <a:custGeom>
              <a:avLst/>
              <a:gdLst/>
              <a:ahLst/>
              <a:cxnLst/>
              <a:rect l="l" t="t" r="r" b="b"/>
              <a:pathLst>
                <a:path w="1009015" h="433070">
                  <a:moveTo>
                    <a:pt x="0" y="432955"/>
                  </a:moveTo>
                  <a:lnTo>
                    <a:pt x="1008430" y="0"/>
                  </a:lnTo>
                </a:path>
              </a:pathLst>
            </a:custGeom>
            <a:ln w="12700">
              <a:solidFill>
                <a:srgbClr val="CC9900"/>
              </a:solidFill>
            </a:ln>
          </p:spPr>
          <p:txBody>
            <a:bodyPr wrap="square" lIns="0" tIns="0" rIns="0" bIns="0" rtlCol="0"/>
            <a:lstStyle/>
            <a:p>
              <a:endParaRPr/>
            </a:p>
          </p:txBody>
        </p:sp>
        <p:sp>
          <p:nvSpPr>
            <p:cNvPr id="66" name="object 66"/>
            <p:cNvSpPr/>
            <p:nvPr/>
          </p:nvSpPr>
          <p:spPr>
            <a:xfrm>
              <a:off x="6740651" y="5410199"/>
              <a:ext cx="1084580" cy="433705"/>
            </a:xfrm>
            <a:custGeom>
              <a:avLst/>
              <a:gdLst/>
              <a:ahLst/>
              <a:cxnLst/>
              <a:rect l="l" t="t" r="r" b="b"/>
              <a:pathLst>
                <a:path w="1084579" h="433704">
                  <a:moveTo>
                    <a:pt x="0" y="0"/>
                  </a:moveTo>
                  <a:lnTo>
                    <a:pt x="1084351" y="433362"/>
                  </a:lnTo>
                </a:path>
              </a:pathLst>
            </a:custGeom>
            <a:ln w="12700">
              <a:solidFill>
                <a:srgbClr val="CC9900"/>
              </a:solidFill>
            </a:ln>
          </p:spPr>
          <p:txBody>
            <a:bodyPr wrap="square" lIns="0" tIns="0" rIns="0" bIns="0" rtlCol="0"/>
            <a:lstStyle/>
            <a:p>
              <a:endParaRPr/>
            </a:p>
          </p:txBody>
        </p:sp>
        <p:sp>
          <p:nvSpPr>
            <p:cNvPr id="67" name="object 67"/>
            <p:cNvSpPr/>
            <p:nvPr/>
          </p:nvSpPr>
          <p:spPr>
            <a:xfrm>
              <a:off x="7510883" y="5668169"/>
              <a:ext cx="315595" cy="175895"/>
            </a:xfrm>
            <a:custGeom>
              <a:avLst/>
              <a:gdLst/>
              <a:ahLst/>
              <a:cxnLst/>
              <a:rect l="l" t="t" r="r" b="b"/>
              <a:pathLst>
                <a:path w="315595" h="175895">
                  <a:moveTo>
                    <a:pt x="315264" y="175526"/>
                  </a:moveTo>
                  <a:lnTo>
                    <a:pt x="0" y="0"/>
                  </a:lnTo>
                </a:path>
              </a:pathLst>
            </a:custGeom>
            <a:ln w="12700">
              <a:solidFill>
                <a:srgbClr val="CC9900"/>
              </a:solidFill>
            </a:ln>
          </p:spPr>
          <p:txBody>
            <a:bodyPr wrap="square" lIns="0" tIns="0" rIns="0" bIns="0" rtlCol="0"/>
            <a:lstStyle/>
            <a:p>
              <a:endParaRPr/>
            </a:p>
          </p:txBody>
        </p:sp>
        <p:sp>
          <p:nvSpPr>
            <p:cNvPr id="68" name="object 68"/>
            <p:cNvSpPr/>
            <p:nvPr/>
          </p:nvSpPr>
          <p:spPr>
            <a:xfrm>
              <a:off x="7455402" y="5637275"/>
              <a:ext cx="85725" cy="70485"/>
            </a:xfrm>
            <a:custGeom>
              <a:avLst/>
              <a:gdLst/>
              <a:ahLst/>
              <a:cxnLst/>
              <a:rect l="l" t="t" r="r" b="b"/>
              <a:pathLst>
                <a:path w="85725" h="70485">
                  <a:moveTo>
                    <a:pt x="0" y="0"/>
                  </a:moveTo>
                  <a:lnTo>
                    <a:pt x="48044" y="70358"/>
                  </a:lnTo>
                  <a:lnTo>
                    <a:pt x="85115" y="3784"/>
                  </a:lnTo>
                  <a:lnTo>
                    <a:pt x="0" y="0"/>
                  </a:lnTo>
                  <a:close/>
                </a:path>
              </a:pathLst>
            </a:custGeom>
            <a:solidFill>
              <a:srgbClr val="CC9900"/>
            </a:solidFill>
          </p:spPr>
          <p:txBody>
            <a:bodyPr wrap="square" lIns="0" tIns="0" rIns="0" bIns="0" rtlCol="0"/>
            <a:lstStyle/>
            <a:p>
              <a:endParaRPr/>
            </a:p>
          </p:txBody>
        </p:sp>
        <p:sp>
          <p:nvSpPr>
            <p:cNvPr id="69" name="object 69"/>
            <p:cNvSpPr/>
            <p:nvPr/>
          </p:nvSpPr>
          <p:spPr>
            <a:xfrm>
              <a:off x="7518910" y="5626607"/>
              <a:ext cx="1155065" cy="1905"/>
            </a:xfrm>
            <a:custGeom>
              <a:avLst/>
              <a:gdLst/>
              <a:ahLst/>
              <a:cxnLst/>
              <a:rect l="l" t="t" r="r" b="b"/>
              <a:pathLst>
                <a:path w="1155065" h="1904">
                  <a:moveTo>
                    <a:pt x="1154480" y="0"/>
                  </a:moveTo>
                  <a:lnTo>
                    <a:pt x="0" y="1816"/>
                  </a:lnTo>
                </a:path>
              </a:pathLst>
            </a:custGeom>
            <a:ln w="12700">
              <a:solidFill>
                <a:srgbClr val="000000"/>
              </a:solidFill>
            </a:ln>
          </p:spPr>
          <p:txBody>
            <a:bodyPr wrap="square" lIns="0" tIns="0" rIns="0" bIns="0" rtlCol="0"/>
            <a:lstStyle/>
            <a:p>
              <a:endParaRPr/>
            </a:p>
          </p:txBody>
        </p:sp>
        <p:sp>
          <p:nvSpPr>
            <p:cNvPr id="70" name="object 70"/>
            <p:cNvSpPr/>
            <p:nvPr/>
          </p:nvSpPr>
          <p:spPr>
            <a:xfrm>
              <a:off x="7455410" y="5590299"/>
              <a:ext cx="76835" cy="76200"/>
            </a:xfrm>
            <a:custGeom>
              <a:avLst/>
              <a:gdLst/>
              <a:ahLst/>
              <a:cxnLst/>
              <a:rect l="l" t="t" r="r" b="b"/>
              <a:pathLst>
                <a:path w="76834" h="76200">
                  <a:moveTo>
                    <a:pt x="76136" y="0"/>
                  </a:moveTo>
                  <a:lnTo>
                    <a:pt x="0" y="38226"/>
                  </a:lnTo>
                  <a:lnTo>
                    <a:pt x="76263" y="76199"/>
                  </a:lnTo>
                  <a:lnTo>
                    <a:pt x="76136" y="0"/>
                  </a:lnTo>
                  <a:close/>
                </a:path>
              </a:pathLst>
            </a:custGeom>
            <a:solidFill>
              <a:srgbClr val="000000"/>
            </a:solidFill>
          </p:spPr>
          <p:txBody>
            <a:bodyPr wrap="square" lIns="0" tIns="0" rIns="0" bIns="0" rtlCol="0"/>
            <a:lstStyle/>
            <a:p>
              <a:endParaRPr/>
            </a:p>
          </p:txBody>
        </p:sp>
        <p:sp>
          <p:nvSpPr>
            <p:cNvPr id="71" name="object 71"/>
            <p:cNvSpPr/>
            <p:nvPr/>
          </p:nvSpPr>
          <p:spPr>
            <a:xfrm>
              <a:off x="5468111" y="5620508"/>
              <a:ext cx="3204845" cy="16510"/>
            </a:xfrm>
            <a:custGeom>
              <a:avLst/>
              <a:gdLst/>
              <a:ahLst/>
              <a:cxnLst/>
              <a:rect l="l" t="t" r="r" b="b"/>
              <a:pathLst>
                <a:path w="3204845" h="16510">
                  <a:moveTo>
                    <a:pt x="0" y="16217"/>
                  </a:moveTo>
                  <a:lnTo>
                    <a:pt x="3204794" y="0"/>
                  </a:lnTo>
                </a:path>
              </a:pathLst>
            </a:custGeom>
            <a:ln w="12700">
              <a:solidFill>
                <a:srgbClr val="000000"/>
              </a:solidFill>
            </a:ln>
          </p:spPr>
          <p:txBody>
            <a:bodyPr wrap="square" lIns="0" tIns="0" rIns="0" bIns="0" rtlCol="0"/>
            <a:lstStyle/>
            <a:p>
              <a:endParaRPr/>
            </a:p>
          </p:txBody>
        </p:sp>
        <p:sp>
          <p:nvSpPr>
            <p:cNvPr id="72" name="object 72"/>
            <p:cNvSpPr/>
            <p:nvPr/>
          </p:nvSpPr>
          <p:spPr>
            <a:xfrm>
              <a:off x="5440679" y="5704331"/>
              <a:ext cx="572135" cy="107950"/>
            </a:xfrm>
            <a:custGeom>
              <a:avLst/>
              <a:gdLst/>
              <a:ahLst/>
              <a:cxnLst/>
              <a:rect l="l" t="t" r="r" b="b"/>
              <a:pathLst>
                <a:path w="572135" h="107950">
                  <a:moveTo>
                    <a:pt x="0" y="0"/>
                  </a:moveTo>
                  <a:lnTo>
                    <a:pt x="572096" y="107619"/>
                  </a:lnTo>
                </a:path>
              </a:pathLst>
            </a:custGeom>
            <a:ln w="12700">
              <a:solidFill>
                <a:srgbClr val="FF0000"/>
              </a:solidFill>
            </a:ln>
          </p:spPr>
          <p:txBody>
            <a:bodyPr wrap="square" lIns="0" tIns="0" rIns="0" bIns="0" rtlCol="0"/>
            <a:lstStyle/>
            <a:p>
              <a:endParaRPr/>
            </a:p>
          </p:txBody>
        </p:sp>
        <p:sp>
          <p:nvSpPr>
            <p:cNvPr id="73" name="object 73"/>
            <p:cNvSpPr/>
            <p:nvPr/>
          </p:nvSpPr>
          <p:spPr>
            <a:xfrm>
              <a:off x="6012179" y="5410206"/>
              <a:ext cx="1092200" cy="402590"/>
            </a:xfrm>
            <a:custGeom>
              <a:avLst/>
              <a:gdLst/>
              <a:ahLst/>
              <a:cxnLst/>
              <a:rect l="l" t="t" r="r" b="b"/>
              <a:pathLst>
                <a:path w="1092200" h="402589">
                  <a:moveTo>
                    <a:pt x="0" y="402285"/>
                  </a:moveTo>
                  <a:lnTo>
                    <a:pt x="1091933" y="0"/>
                  </a:lnTo>
                </a:path>
              </a:pathLst>
            </a:custGeom>
            <a:ln w="12699">
              <a:solidFill>
                <a:srgbClr val="FF0000"/>
              </a:solidFill>
            </a:ln>
          </p:spPr>
          <p:txBody>
            <a:bodyPr wrap="square" lIns="0" tIns="0" rIns="0" bIns="0" rtlCol="0"/>
            <a:lstStyle/>
            <a:p>
              <a:endParaRPr/>
            </a:p>
          </p:txBody>
        </p:sp>
        <p:sp>
          <p:nvSpPr>
            <p:cNvPr id="74" name="object 74"/>
            <p:cNvSpPr/>
            <p:nvPr/>
          </p:nvSpPr>
          <p:spPr>
            <a:xfrm>
              <a:off x="7101839" y="5410199"/>
              <a:ext cx="1102360" cy="413384"/>
            </a:xfrm>
            <a:custGeom>
              <a:avLst/>
              <a:gdLst/>
              <a:ahLst/>
              <a:cxnLst/>
              <a:rect l="l" t="t" r="r" b="b"/>
              <a:pathLst>
                <a:path w="1102359" h="413385">
                  <a:moveTo>
                    <a:pt x="0" y="0"/>
                  </a:moveTo>
                  <a:lnTo>
                    <a:pt x="1102131" y="412762"/>
                  </a:lnTo>
                </a:path>
              </a:pathLst>
            </a:custGeom>
            <a:ln w="12700">
              <a:solidFill>
                <a:srgbClr val="FF0000"/>
              </a:solidFill>
            </a:ln>
          </p:spPr>
          <p:txBody>
            <a:bodyPr wrap="square" lIns="0" tIns="0" rIns="0" bIns="0" rtlCol="0"/>
            <a:lstStyle/>
            <a:p>
              <a:endParaRPr/>
            </a:p>
          </p:txBody>
        </p:sp>
        <p:sp>
          <p:nvSpPr>
            <p:cNvPr id="75" name="object 75"/>
            <p:cNvSpPr/>
            <p:nvPr/>
          </p:nvSpPr>
          <p:spPr>
            <a:xfrm>
              <a:off x="7516992" y="5652753"/>
              <a:ext cx="678180" cy="170815"/>
            </a:xfrm>
            <a:custGeom>
              <a:avLst/>
              <a:gdLst/>
              <a:ahLst/>
              <a:cxnLst/>
              <a:rect l="l" t="t" r="r" b="b"/>
              <a:pathLst>
                <a:path w="678179" h="170814">
                  <a:moveTo>
                    <a:pt x="0" y="0"/>
                  </a:moveTo>
                  <a:lnTo>
                    <a:pt x="677760" y="170332"/>
                  </a:lnTo>
                </a:path>
              </a:pathLst>
            </a:custGeom>
            <a:ln w="12699">
              <a:solidFill>
                <a:srgbClr val="FF0000"/>
              </a:solidFill>
            </a:ln>
          </p:spPr>
          <p:txBody>
            <a:bodyPr wrap="square" lIns="0" tIns="0" rIns="0" bIns="0" rtlCol="0"/>
            <a:lstStyle/>
            <a:p>
              <a:endParaRPr/>
            </a:p>
          </p:txBody>
        </p:sp>
        <p:sp>
          <p:nvSpPr>
            <p:cNvPr id="76" name="object 76"/>
            <p:cNvSpPr/>
            <p:nvPr/>
          </p:nvSpPr>
          <p:spPr>
            <a:xfrm>
              <a:off x="7455407" y="5618895"/>
              <a:ext cx="83185" cy="74295"/>
            </a:xfrm>
            <a:custGeom>
              <a:avLst/>
              <a:gdLst/>
              <a:ahLst/>
              <a:cxnLst/>
              <a:rect l="l" t="t" r="r" b="b"/>
              <a:pathLst>
                <a:path w="83184" h="74295">
                  <a:moveTo>
                    <a:pt x="83184" y="0"/>
                  </a:moveTo>
                  <a:lnTo>
                    <a:pt x="0" y="18376"/>
                  </a:lnTo>
                  <a:lnTo>
                    <a:pt x="64617" y="73901"/>
                  </a:lnTo>
                  <a:lnTo>
                    <a:pt x="83184" y="0"/>
                  </a:lnTo>
                  <a:close/>
                </a:path>
              </a:pathLst>
            </a:custGeom>
            <a:solidFill>
              <a:srgbClr val="FF0000"/>
            </a:solidFill>
          </p:spPr>
          <p:txBody>
            <a:bodyPr wrap="square" lIns="0" tIns="0" rIns="0" bIns="0" rtlCol="0"/>
            <a:lstStyle/>
            <a:p>
              <a:endParaRPr/>
            </a:p>
          </p:txBody>
        </p:sp>
      </p:grpSp>
      <p:sp>
        <p:nvSpPr>
          <p:cNvPr id="77" name="object 77"/>
          <p:cNvSpPr txBox="1"/>
          <p:nvPr/>
        </p:nvSpPr>
        <p:spPr>
          <a:xfrm>
            <a:off x="7628353" y="5803379"/>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CC9900"/>
                </a:solidFill>
                <a:latin typeface="Times New Roman"/>
                <a:cs typeface="Times New Roman"/>
              </a:rPr>
              <a:t>#6</a:t>
            </a:r>
            <a:endParaRPr sz="900">
              <a:latin typeface="Times New Roman"/>
              <a:cs typeface="Times New Roman"/>
            </a:endParaRPr>
          </a:p>
        </p:txBody>
      </p:sp>
      <p:sp>
        <p:nvSpPr>
          <p:cNvPr id="78" name="object 78"/>
          <p:cNvSpPr txBox="1"/>
          <p:nvPr/>
        </p:nvSpPr>
        <p:spPr>
          <a:xfrm>
            <a:off x="6370711" y="5808751"/>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00AFEF"/>
                </a:solidFill>
                <a:latin typeface="Times New Roman"/>
                <a:cs typeface="Times New Roman"/>
              </a:rPr>
              <a:t>#3</a:t>
            </a:r>
            <a:endParaRPr sz="900">
              <a:latin typeface="Times New Roman"/>
              <a:cs typeface="Times New Roman"/>
            </a:endParaRPr>
          </a:p>
        </p:txBody>
      </p:sp>
      <p:sp>
        <p:nvSpPr>
          <p:cNvPr id="79" name="object 79"/>
          <p:cNvSpPr txBox="1"/>
          <p:nvPr/>
        </p:nvSpPr>
        <p:spPr>
          <a:xfrm>
            <a:off x="5583069" y="5803379"/>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00AF50"/>
                </a:solidFill>
                <a:latin typeface="Times New Roman"/>
                <a:cs typeface="Times New Roman"/>
              </a:rPr>
              <a:t>#2</a:t>
            </a:r>
            <a:endParaRPr sz="900">
              <a:latin typeface="Times New Roman"/>
              <a:cs typeface="Times New Roman"/>
            </a:endParaRPr>
          </a:p>
        </p:txBody>
      </p:sp>
      <p:sp>
        <p:nvSpPr>
          <p:cNvPr id="80" name="object 80"/>
          <p:cNvSpPr txBox="1"/>
          <p:nvPr/>
        </p:nvSpPr>
        <p:spPr>
          <a:xfrm>
            <a:off x="6902320" y="5597296"/>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0000"/>
                </a:solidFill>
                <a:latin typeface="Times New Roman"/>
                <a:cs typeface="Times New Roman"/>
              </a:rPr>
              <a:t>#1</a:t>
            </a:r>
            <a:endParaRPr sz="900">
              <a:latin typeface="Times New Roman"/>
              <a:cs typeface="Times New Roman"/>
            </a:endParaRPr>
          </a:p>
        </p:txBody>
      </p:sp>
      <p:sp>
        <p:nvSpPr>
          <p:cNvPr id="81" name="object 81"/>
          <p:cNvSpPr txBox="1"/>
          <p:nvPr/>
        </p:nvSpPr>
        <p:spPr>
          <a:xfrm>
            <a:off x="7027021" y="5243195"/>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0000"/>
                </a:solidFill>
                <a:latin typeface="Times New Roman"/>
                <a:cs typeface="Times New Roman"/>
              </a:rPr>
              <a:t>#8</a:t>
            </a:r>
            <a:endParaRPr sz="900">
              <a:latin typeface="Times New Roman"/>
              <a:cs typeface="Times New Roman"/>
            </a:endParaRPr>
          </a:p>
        </p:txBody>
      </p:sp>
      <p:sp>
        <p:nvSpPr>
          <p:cNvPr id="82" name="object 82"/>
          <p:cNvSpPr txBox="1"/>
          <p:nvPr/>
        </p:nvSpPr>
        <p:spPr>
          <a:xfrm>
            <a:off x="8070352" y="5453735"/>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latin typeface="Times New Roman"/>
                <a:cs typeface="Times New Roman"/>
              </a:rPr>
              <a:t>#7</a:t>
            </a:r>
            <a:endParaRPr sz="900">
              <a:latin typeface="Times New Roman"/>
              <a:cs typeface="Times New Roman"/>
            </a:endParaRPr>
          </a:p>
        </p:txBody>
      </p:sp>
      <p:sp>
        <p:nvSpPr>
          <p:cNvPr id="83" name="object 83"/>
          <p:cNvSpPr txBox="1"/>
          <p:nvPr/>
        </p:nvSpPr>
        <p:spPr>
          <a:xfrm>
            <a:off x="6126909" y="5212676"/>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00FFCC"/>
                </a:solidFill>
                <a:latin typeface="Times New Roman"/>
                <a:cs typeface="Times New Roman"/>
              </a:rPr>
              <a:t>#4</a:t>
            </a:r>
            <a:endParaRPr sz="900">
              <a:latin typeface="Times New Roman"/>
              <a:cs typeface="Times New Roman"/>
            </a:endParaRPr>
          </a:p>
        </p:txBody>
      </p:sp>
      <p:sp>
        <p:nvSpPr>
          <p:cNvPr id="84" name="object 84"/>
          <p:cNvSpPr txBox="1"/>
          <p:nvPr/>
        </p:nvSpPr>
        <p:spPr>
          <a:xfrm>
            <a:off x="7628239" y="5252681"/>
            <a:ext cx="141605" cy="162560"/>
          </a:xfrm>
          <a:prstGeom prst="rect">
            <a:avLst/>
          </a:prstGeom>
        </p:spPr>
        <p:txBody>
          <a:bodyPr vert="horz" wrap="square" lIns="0" tIns="12700" rIns="0" bIns="0" rtlCol="0">
            <a:spAutoFit/>
          </a:bodyPr>
          <a:lstStyle/>
          <a:p>
            <a:pPr marL="12700">
              <a:lnSpc>
                <a:spcPct val="100000"/>
              </a:lnSpc>
              <a:spcBef>
                <a:spcPts val="100"/>
              </a:spcBef>
            </a:pPr>
            <a:r>
              <a:rPr sz="900" b="1" spc="-25" dirty="0">
                <a:solidFill>
                  <a:srgbClr val="FF99FF"/>
                </a:solidFill>
                <a:latin typeface="Times New Roman"/>
                <a:cs typeface="Times New Roman"/>
              </a:rPr>
              <a:t>#5</a:t>
            </a:r>
            <a:endParaRPr sz="900">
              <a:latin typeface="Times New Roman"/>
              <a:cs typeface="Times New Roman"/>
            </a:endParaRPr>
          </a:p>
        </p:txBody>
      </p:sp>
      <p:grpSp>
        <p:nvGrpSpPr>
          <p:cNvPr id="85" name="object 85"/>
          <p:cNvGrpSpPr/>
          <p:nvPr/>
        </p:nvGrpSpPr>
        <p:grpSpPr>
          <a:xfrm>
            <a:off x="6104890" y="5377941"/>
            <a:ext cx="970915" cy="465455"/>
            <a:chOff x="6104890" y="5377941"/>
            <a:chExt cx="970915" cy="465455"/>
          </a:xfrm>
        </p:grpSpPr>
        <p:sp>
          <p:nvSpPr>
            <p:cNvPr id="86" name="object 86"/>
            <p:cNvSpPr/>
            <p:nvPr/>
          </p:nvSpPr>
          <p:spPr>
            <a:xfrm>
              <a:off x="6394704" y="5384291"/>
              <a:ext cx="674370" cy="452755"/>
            </a:xfrm>
            <a:custGeom>
              <a:avLst/>
              <a:gdLst/>
              <a:ahLst/>
              <a:cxnLst/>
              <a:rect l="l" t="t" r="r" b="b"/>
              <a:pathLst>
                <a:path w="674370" h="452754">
                  <a:moveTo>
                    <a:pt x="0" y="0"/>
                  </a:moveTo>
                  <a:lnTo>
                    <a:pt x="674331" y="452335"/>
                  </a:lnTo>
                </a:path>
              </a:pathLst>
            </a:custGeom>
            <a:ln w="12700">
              <a:solidFill>
                <a:srgbClr val="00AF50"/>
              </a:solidFill>
            </a:ln>
          </p:spPr>
          <p:txBody>
            <a:bodyPr wrap="square" lIns="0" tIns="0" rIns="0" bIns="0" rtlCol="0"/>
            <a:lstStyle/>
            <a:p>
              <a:endParaRPr/>
            </a:p>
          </p:txBody>
        </p:sp>
        <p:sp>
          <p:nvSpPr>
            <p:cNvPr id="87" name="object 87"/>
            <p:cNvSpPr/>
            <p:nvPr/>
          </p:nvSpPr>
          <p:spPr>
            <a:xfrm>
              <a:off x="6111240" y="5402579"/>
              <a:ext cx="516890" cy="419100"/>
            </a:xfrm>
            <a:custGeom>
              <a:avLst/>
              <a:gdLst/>
              <a:ahLst/>
              <a:cxnLst/>
              <a:rect l="l" t="t" r="r" b="b"/>
              <a:pathLst>
                <a:path w="516890" h="419100">
                  <a:moveTo>
                    <a:pt x="0" y="0"/>
                  </a:moveTo>
                  <a:lnTo>
                    <a:pt x="516788" y="419100"/>
                  </a:lnTo>
                </a:path>
              </a:pathLst>
            </a:custGeom>
            <a:ln w="12700">
              <a:solidFill>
                <a:srgbClr val="00FFCC"/>
              </a:solidFill>
            </a:ln>
          </p:spPr>
          <p:txBody>
            <a:bodyPr wrap="square" lIns="0" tIns="0" rIns="0" bIns="0" rtlCol="0"/>
            <a:lstStyle/>
            <a:p>
              <a:endParaRPr/>
            </a:p>
          </p:txBody>
        </p:sp>
        <p:sp>
          <p:nvSpPr>
            <p:cNvPr id="88" name="object 88"/>
            <p:cNvSpPr/>
            <p:nvPr/>
          </p:nvSpPr>
          <p:spPr>
            <a:xfrm>
              <a:off x="6627876" y="5417816"/>
              <a:ext cx="344170" cy="406400"/>
            </a:xfrm>
            <a:custGeom>
              <a:avLst/>
              <a:gdLst/>
              <a:ahLst/>
              <a:cxnLst/>
              <a:rect l="l" t="t" r="r" b="b"/>
              <a:pathLst>
                <a:path w="344170" h="406400">
                  <a:moveTo>
                    <a:pt x="0" y="405917"/>
                  </a:moveTo>
                  <a:lnTo>
                    <a:pt x="343941" y="0"/>
                  </a:lnTo>
                </a:path>
              </a:pathLst>
            </a:custGeom>
            <a:ln w="12700">
              <a:solidFill>
                <a:srgbClr val="00FFCC"/>
              </a:solidFill>
            </a:ln>
          </p:spPr>
          <p:txBody>
            <a:bodyPr wrap="square" lIns="0" tIns="0" rIns="0" bIns="0" rtlCol="0"/>
            <a:lstStyle/>
            <a:p>
              <a:endParaRPr/>
            </a:p>
          </p:txBody>
        </p:sp>
      </p:grpSp>
      <p:grpSp>
        <p:nvGrpSpPr>
          <p:cNvPr id="89" name="object 89"/>
          <p:cNvGrpSpPr/>
          <p:nvPr/>
        </p:nvGrpSpPr>
        <p:grpSpPr>
          <a:xfrm>
            <a:off x="115823" y="1517903"/>
            <a:ext cx="3647440" cy="1312545"/>
            <a:chOff x="115823" y="1517903"/>
            <a:chExt cx="3647440" cy="1312545"/>
          </a:xfrm>
        </p:grpSpPr>
        <p:pic>
          <p:nvPicPr>
            <p:cNvPr id="90" name="object 90"/>
            <p:cNvPicPr/>
            <p:nvPr/>
          </p:nvPicPr>
          <p:blipFill>
            <a:blip r:embed="rId9" cstate="print"/>
            <a:stretch>
              <a:fillRect/>
            </a:stretch>
          </p:blipFill>
          <p:spPr>
            <a:xfrm>
              <a:off x="115823" y="1517903"/>
              <a:ext cx="3646931" cy="1312163"/>
            </a:xfrm>
            <a:prstGeom prst="rect">
              <a:avLst/>
            </a:prstGeom>
          </p:spPr>
        </p:pic>
        <p:sp>
          <p:nvSpPr>
            <p:cNvPr id="91" name="object 91"/>
            <p:cNvSpPr/>
            <p:nvPr/>
          </p:nvSpPr>
          <p:spPr>
            <a:xfrm>
              <a:off x="1004316" y="2193035"/>
              <a:ext cx="2481580" cy="337185"/>
            </a:xfrm>
            <a:custGeom>
              <a:avLst/>
              <a:gdLst/>
              <a:ahLst/>
              <a:cxnLst/>
              <a:rect l="l" t="t" r="r" b="b"/>
              <a:pathLst>
                <a:path w="2481579" h="337185">
                  <a:moveTo>
                    <a:pt x="266700" y="165354"/>
                  </a:moveTo>
                  <a:lnTo>
                    <a:pt x="259892" y="117436"/>
                  </a:lnTo>
                  <a:lnTo>
                    <a:pt x="240969" y="75806"/>
                  </a:lnTo>
                  <a:lnTo>
                    <a:pt x="212102" y="42976"/>
                  </a:lnTo>
                  <a:lnTo>
                    <a:pt x="175488" y="21450"/>
                  </a:lnTo>
                  <a:lnTo>
                    <a:pt x="133350" y="13716"/>
                  </a:lnTo>
                  <a:lnTo>
                    <a:pt x="91198" y="21450"/>
                  </a:lnTo>
                  <a:lnTo>
                    <a:pt x="54584" y="42976"/>
                  </a:lnTo>
                  <a:lnTo>
                    <a:pt x="25717" y="75806"/>
                  </a:lnTo>
                  <a:lnTo>
                    <a:pt x="6794" y="117436"/>
                  </a:lnTo>
                  <a:lnTo>
                    <a:pt x="0" y="165354"/>
                  </a:lnTo>
                  <a:lnTo>
                    <a:pt x="6794" y="213283"/>
                  </a:lnTo>
                  <a:lnTo>
                    <a:pt x="25717" y="254914"/>
                  </a:lnTo>
                  <a:lnTo>
                    <a:pt x="54584" y="287743"/>
                  </a:lnTo>
                  <a:lnTo>
                    <a:pt x="91198" y="309270"/>
                  </a:lnTo>
                  <a:lnTo>
                    <a:pt x="133350" y="316992"/>
                  </a:lnTo>
                  <a:lnTo>
                    <a:pt x="175488" y="309270"/>
                  </a:lnTo>
                  <a:lnTo>
                    <a:pt x="212102" y="287743"/>
                  </a:lnTo>
                  <a:lnTo>
                    <a:pt x="240969" y="254914"/>
                  </a:lnTo>
                  <a:lnTo>
                    <a:pt x="259892" y="213283"/>
                  </a:lnTo>
                  <a:lnTo>
                    <a:pt x="266700" y="165354"/>
                  </a:lnTo>
                  <a:close/>
                </a:path>
                <a:path w="2481579" h="337185">
                  <a:moveTo>
                    <a:pt x="650748" y="169926"/>
                  </a:moveTo>
                  <a:lnTo>
                    <a:pt x="643940" y="122008"/>
                  </a:lnTo>
                  <a:lnTo>
                    <a:pt x="625017" y="80378"/>
                  </a:lnTo>
                  <a:lnTo>
                    <a:pt x="596150" y="47548"/>
                  </a:lnTo>
                  <a:lnTo>
                    <a:pt x="559536" y="26022"/>
                  </a:lnTo>
                  <a:lnTo>
                    <a:pt x="517398" y="18288"/>
                  </a:lnTo>
                  <a:lnTo>
                    <a:pt x="475246" y="26022"/>
                  </a:lnTo>
                  <a:lnTo>
                    <a:pt x="438632" y="47548"/>
                  </a:lnTo>
                  <a:lnTo>
                    <a:pt x="409765" y="80378"/>
                  </a:lnTo>
                  <a:lnTo>
                    <a:pt x="390842" y="122008"/>
                  </a:lnTo>
                  <a:lnTo>
                    <a:pt x="384048" y="169926"/>
                  </a:lnTo>
                  <a:lnTo>
                    <a:pt x="390842" y="217855"/>
                  </a:lnTo>
                  <a:lnTo>
                    <a:pt x="409765" y="259486"/>
                  </a:lnTo>
                  <a:lnTo>
                    <a:pt x="438632" y="292315"/>
                  </a:lnTo>
                  <a:lnTo>
                    <a:pt x="475246" y="313842"/>
                  </a:lnTo>
                  <a:lnTo>
                    <a:pt x="517398" y="321564"/>
                  </a:lnTo>
                  <a:lnTo>
                    <a:pt x="559536" y="313842"/>
                  </a:lnTo>
                  <a:lnTo>
                    <a:pt x="596150" y="292315"/>
                  </a:lnTo>
                  <a:lnTo>
                    <a:pt x="625017" y="259486"/>
                  </a:lnTo>
                  <a:lnTo>
                    <a:pt x="643940" y="217855"/>
                  </a:lnTo>
                  <a:lnTo>
                    <a:pt x="650748" y="169926"/>
                  </a:lnTo>
                  <a:close/>
                </a:path>
                <a:path w="2481579" h="337185">
                  <a:moveTo>
                    <a:pt x="998220" y="185166"/>
                  </a:moveTo>
                  <a:lnTo>
                    <a:pt x="991412" y="137248"/>
                  </a:lnTo>
                  <a:lnTo>
                    <a:pt x="972489" y="95618"/>
                  </a:lnTo>
                  <a:lnTo>
                    <a:pt x="943622" y="62788"/>
                  </a:lnTo>
                  <a:lnTo>
                    <a:pt x="907008" y="41262"/>
                  </a:lnTo>
                  <a:lnTo>
                    <a:pt x="864870" y="33528"/>
                  </a:lnTo>
                  <a:lnTo>
                    <a:pt x="822718" y="41262"/>
                  </a:lnTo>
                  <a:lnTo>
                    <a:pt x="786104" y="62788"/>
                  </a:lnTo>
                  <a:lnTo>
                    <a:pt x="757237" y="95618"/>
                  </a:lnTo>
                  <a:lnTo>
                    <a:pt x="738314" y="137248"/>
                  </a:lnTo>
                  <a:lnTo>
                    <a:pt x="731520" y="185166"/>
                  </a:lnTo>
                  <a:lnTo>
                    <a:pt x="738314" y="233095"/>
                  </a:lnTo>
                  <a:lnTo>
                    <a:pt x="757237" y="274726"/>
                  </a:lnTo>
                  <a:lnTo>
                    <a:pt x="786104" y="307555"/>
                  </a:lnTo>
                  <a:lnTo>
                    <a:pt x="822718" y="329082"/>
                  </a:lnTo>
                  <a:lnTo>
                    <a:pt x="864870" y="336804"/>
                  </a:lnTo>
                  <a:lnTo>
                    <a:pt x="907008" y="329082"/>
                  </a:lnTo>
                  <a:lnTo>
                    <a:pt x="943622" y="307555"/>
                  </a:lnTo>
                  <a:lnTo>
                    <a:pt x="972489" y="274726"/>
                  </a:lnTo>
                  <a:lnTo>
                    <a:pt x="991412" y="233095"/>
                  </a:lnTo>
                  <a:lnTo>
                    <a:pt x="998220" y="185166"/>
                  </a:lnTo>
                  <a:close/>
                </a:path>
                <a:path w="2481579" h="337185">
                  <a:moveTo>
                    <a:pt x="1659636" y="174498"/>
                  </a:moveTo>
                  <a:lnTo>
                    <a:pt x="1652828" y="126580"/>
                  </a:lnTo>
                  <a:lnTo>
                    <a:pt x="1633905" y="84950"/>
                  </a:lnTo>
                  <a:lnTo>
                    <a:pt x="1605038" y="52120"/>
                  </a:lnTo>
                  <a:lnTo>
                    <a:pt x="1568424" y="30594"/>
                  </a:lnTo>
                  <a:lnTo>
                    <a:pt x="1526286" y="22860"/>
                  </a:lnTo>
                  <a:lnTo>
                    <a:pt x="1484134" y="30594"/>
                  </a:lnTo>
                  <a:lnTo>
                    <a:pt x="1447520" y="52120"/>
                  </a:lnTo>
                  <a:lnTo>
                    <a:pt x="1418653" y="84950"/>
                  </a:lnTo>
                  <a:lnTo>
                    <a:pt x="1399730" y="126580"/>
                  </a:lnTo>
                  <a:lnTo>
                    <a:pt x="1392936" y="174498"/>
                  </a:lnTo>
                  <a:lnTo>
                    <a:pt x="1399730" y="222427"/>
                  </a:lnTo>
                  <a:lnTo>
                    <a:pt x="1418653" y="264058"/>
                  </a:lnTo>
                  <a:lnTo>
                    <a:pt x="1447520" y="296887"/>
                  </a:lnTo>
                  <a:lnTo>
                    <a:pt x="1484134" y="318414"/>
                  </a:lnTo>
                  <a:lnTo>
                    <a:pt x="1526286" y="326136"/>
                  </a:lnTo>
                  <a:lnTo>
                    <a:pt x="1568424" y="318414"/>
                  </a:lnTo>
                  <a:lnTo>
                    <a:pt x="1605038" y="296887"/>
                  </a:lnTo>
                  <a:lnTo>
                    <a:pt x="1633905" y="264058"/>
                  </a:lnTo>
                  <a:lnTo>
                    <a:pt x="1652828" y="222427"/>
                  </a:lnTo>
                  <a:lnTo>
                    <a:pt x="1659636" y="174498"/>
                  </a:lnTo>
                  <a:close/>
                </a:path>
                <a:path w="2481579" h="337185">
                  <a:moveTo>
                    <a:pt x="2092452" y="151638"/>
                  </a:moveTo>
                  <a:lnTo>
                    <a:pt x="2085606" y="103720"/>
                  </a:lnTo>
                  <a:lnTo>
                    <a:pt x="2066569" y="62090"/>
                  </a:lnTo>
                  <a:lnTo>
                    <a:pt x="2037537" y="29260"/>
                  </a:lnTo>
                  <a:lnTo>
                    <a:pt x="2000719" y="7734"/>
                  </a:lnTo>
                  <a:lnTo>
                    <a:pt x="1958340" y="0"/>
                  </a:lnTo>
                  <a:lnTo>
                    <a:pt x="1915947" y="7734"/>
                  </a:lnTo>
                  <a:lnTo>
                    <a:pt x="1879130" y="29260"/>
                  </a:lnTo>
                  <a:lnTo>
                    <a:pt x="1850097" y="62090"/>
                  </a:lnTo>
                  <a:lnTo>
                    <a:pt x="1831060" y="103720"/>
                  </a:lnTo>
                  <a:lnTo>
                    <a:pt x="1824228" y="151638"/>
                  </a:lnTo>
                  <a:lnTo>
                    <a:pt x="1831060" y="199567"/>
                  </a:lnTo>
                  <a:lnTo>
                    <a:pt x="1850097" y="241198"/>
                  </a:lnTo>
                  <a:lnTo>
                    <a:pt x="1879130" y="274027"/>
                  </a:lnTo>
                  <a:lnTo>
                    <a:pt x="1915947" y="295554"/>
                  </a:lnTo>
                  <a:lnTo>
                    <a:pt x="1958340" y="303276"/>
                  </a:lnTo>
                  <a:lnTo>
                    <a:pt x="2000719" y="295554"/>
                  </a:lnTo>
                  <a:lnTo>
                    <a:pt x="2037537" y="274027"/>
                  </a:lnTo>
                  <a:lnTo>
                    <a:pt x="2066569" y="241198"/>
                  </a:lnTo>
                  <a:lnTo>
                    <a:pt x="2085606" y="199567"/>
                  </a:lnTo>
                  <a:lnTo>
                    <a:pt x="2092452" y="151638"/>
                  </a:lnTo>
                  <a:close/>
                </a:path>
                <a:path w="2481579" h="337185">
                  <a:moveTo>
                    <a:pt x="2481072" y="172974"/>
                  </a:moveTo>
                  <a:lnTo>
                    <a:pt x="2474264" y="125056"/>
                  </a:lnTo>
                  <a:lnTo>
                    <a:pt x="2455341" y="83426"/>
                  </a:lnTo>
                  <a:lnTo>
                    <a:pt x="2426474" y="50596"/>
                  </a:lnTo>
                  <a:lnTo>
                    <a:pt x="2389860" y="29070"/>
                  </a:lnTo>
                  <a:lnTo>
                    <a:pt x="2347722" y="21336"/>
                  </a:lnTo>
                  <a:lnTo>
                    <a:pt x="2305570" y="29070"/>
                  </a:lnTo>
                  <a:lnTo>
                    <a:pt x="2268956" y="50596"/>
                  </a:lnTo>
                  <a:lnTo>
                    <a:pt x="2240089" y="83426"/>
                  </a:lnTo>
                  <a:lnTo>
                    <a:pt x="2221166" y="125056"/>
                  </a:lnTo>
                  <a:lnTo>
                    <a:pt x="2214372" y="172974"/>
                  </a:lnTo>
                  <a:lnTo>
                    <a:pt x="2221166" y="220903"/>
                  </a:lnTo>
                  <a:lnTo>
                    <a:pt x="2240089" y="262534"/>
                  </a:lnTo>
                  <a:lnTo>
                    <a:pt x="2268956" y="295363"/>
                  </a:lnTo>
                  <a:lnTo>
                    <a:pt x="2305570" y="316890"/>
                  </a:lnTo>
                  <a:lnTo>
                    <a:pt x="2347722" y="324612"/>
                  </a:lnTo>
                  <a:lnTo>
                    <a:pt x="2389860" y="316890"/>
                  </a:lnTo>
                  <a:lnTo>
                    <a:pt x="2426474" y="295363"/>
                  </a:lnTo>
                  <a:lnTo>
                    <a:pt x="2455341" y="262534"/>
                  </a:lnTo>
                  <a:lnTo>
                    <a:pt x="2474264" y="220903"/>
                  </a:lnTo>
                  <a:lnTo>
                    <a:pt x="2481072" y="172974"/>
                  </a:lnTo>
                  <a:close/>
                </a:path>
              </a:pathLst>
            </a:custGeom>
            <a:solidFill>
              <a:srgbClr val="959595">
                <a:alpha val="72157"/>
              </a:srgbClr>
            </a:solidFill>
          </p:spPr>
          <p:txBody>
            <a:bodyPr wrap="square" lIns="0" tIns="0" rIns="0" bIns="0" rtlCol="0"/>
            <a:lstStyle/>
            <a:p>
              <a:endParaRPr/>
            </a:p>
          </p:txBody>
        </p:sp>
      </p:grp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873B4874-A4B8-D09B-B0AF-26CC77827D41}"/>
                  </a:ext>
                </a:extLst>
              </p:cNvPr>
              <p:cNvSpPr txBox="1"/>
              <p:nvPr/>
            </p:nvSpPr>
            <p:spPr>
              <a:xfrm>
                <a:off x="3072356" y="5445542"/>
                <a:ext cx="1644746" cy="51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IN" b="0" i="0" smtClean="0">
                          <a:solidFill>
                            <a:srgbClr val="00B050"/>
                          </a:solidFill>
                          <a:latin typeface="Cambria Math" panose="02040503050406030204" pitchFamily="18" charset="0"/>
                        </a:rPr>
                        <m:t>FSPG</m:t>
                      </m:r>
                      <m:r>
                        <a:rPr lang="en-IN" b="0" i="0" smtClean="0">
                          <a:solidFill>
                            <a:srgbClr val="00B050"/>
                          </a:solidFill>
                          <a:latin typeface="Cambria Math" panose="02040503050406030204" pitchFamily="18" charset="0"/>
                        </a:rPr>
                        <m:t>=</m:t>
                      </m:r>
                      <m:sSup>
                        <m:sSupPr>
                          <m:ctrlPr>
                            <a:rPr lang="en-IN" b="0" i="1" smtClean="0">
                              <a:solidFill>
                                <a:srgbClr val="00B050"/>
                              </a:solidFill>
                              <a:latin typeface="Cambria Math" panose="02040503050406030204" pitchFamily="18" charset="0"/>
                            </a:rPr>
                          </m:ctrlPr>
                        </m:sSupPr>
                        <m:e>
                          <m:r>
                            <a:rPr lang="en-IN" b="0" i="1" smtClean="0">
                              <a:solidFill>
                                <a:srgbClr val="00B050"/>
                              </a:solidFill>
                              <a:latin typeface="Cambria Math" panose="02040503050406030204" pitchFamily="18" charset="0"/>
                            </a:rPr>
                            <m:t>(</m:t>
                          </m:r>
                          <m:f>
                            <m:fPr>
                              <m:ctrlPr>
                                <a:rPr lang="en-IN" b="0" i="1" smtClean="0">
                                  <a:solidFill>
                                    <a:srgbClr val="00B050"/>
                                  </a:solidFill>
                                  <a:latin typeface="Cambria Math" panose="02040503050406030204" pitchFamily="18" charset="0"/>
                                </a:rPr>
                              </m:ctrlPr>
                            </m:fPr>
                            <m:num>
                              <m:r>
                                <a:rPr lang="en-IN" b="0" i="1" smtClean="0">
                                  <a:solidFill>
                                    <a:srgbClr val="00B050"/>
                                  </a:solidFill>
                                  <a:latin typeface="Cambria Math" panose="02040503050406030204" pitchFamily="18" charset="0"/>
                                </a:rPr>
                                <m:t>4</m:t>
                              </m:r>
                              <m:r>
                                <a:rPr lang="en-IN" b="0" i="1" smtClean="0">
                                  <a:solidFill>
                                    <a:srgbClr val="00B050"/>
                                  </a:solidFill>
                                  <a:latin typeface="Cambria Math" panose="02040503050406030204" pitchFamily="18" charset="0"/>
                                  <a:ea typeface="Cambria Math" panose="02040503050406030204" pitchFamily="18" charset="0"/>
                                </a:rPr>
                                <m:t>𝜋</m:t>
                              </m:r>
                              <m:r>
                                <a:rPr lang="en-IN" b="0" i="1" smtClean="0">
                                  <a:solidFill>
                                    <a:srgbClr val="00B050"/>
                                  </a:solidFill>
                                  <a:latin typeface="Cambria Math" panose="02040503050406030204" pitchFamily="18" charset="0"/>
                                  <a:ea typeface="Cambria Math" panose="02040503050406030204" pitchFamily="18" charset="0"/>
                                </a:rPr>
                                <m:t>𝑐</m:t>
                              </m:r>
                              <m:r>
                                <a:rPr lang="en-IN" b="0" i="1" smtClean="0">
                                  <a:solidFill>
                                    <a:srgbClr val="00B050"/>
                                  </a:solidFill>
                                  <a:latin typeface="Cambria Math" panose="02040503050406030204" pitchFamily="18" charset="0"/>
                                  <a:ea typeface="Cambria Math" panose="02040503050406030204" pitchFamily="18" charset="0"/>
                                </a:rPr>
                                <m:t>𝜏</m:t>
                              </m:r>
                            </m:num>
                            <m:den>
                              <m:r>
                                <a:rPr lang="en-IN" b="0" i="1" smtClean="0">
                                  <a:solidFill>
                                    <a:srgbClr val="00B050"/>
                                  </a:solidFill>
                                  <a:latin typeface="Cambria Math" panose="02040503050406030204" pitchFamily="18" charset="0"/>
                                  <a:ea typeface="Cambria Math" panose="02040503050406030204" pitchFamily="18" charset="0"/>
                                </a:rPr>
                                <m:t>𝜆</m:t>
                              </m:r>
                            </m:den>
                          </m:f>
                          <m:r>
                            <a:rPr lang="en-IN" b="0" i="1" smtClean="0">
                              <a:solidFill>
                                <a:srgbClr val="00B050"/>
                              </a:solidFill>
                              <a:latin typeface="Cambria Math" panose="02040503050406030204" pitchFamily="18" charset="0"/>
                            </a:rPr>
                            <m:t>)</m:t>
                          </m:r>
                        </m:e>
                        <m:sup>
                          <m:r>
                            <a:rPr lang="en-IN" b="0" i="1" smtClean="0">
                              <a:solidFill>
                                <a:srgbClr val="00B050"/>
                              </a:solidFill>
                              <a:latin typeface="Cambria Math" panose="02040503050406030204" pitchFamily="18" charset="0"/>
                            </a:rPr>
                            <m:t>2</m:t>
                          </m:r>
                        </m:sup>
                      </m:sSup>
                    </m:oMath>
                  </m:oMathPara>
                </a14:m>
                <a:endParaRPr lang="en-IN" dirty="0">
                  <a:solidFill>
                    <a:srgbClr val="00B050"/>
                  </a:solidFill>
                </a:endParaRPr>
              </a:p>
            </p:txBody>
          </p:sp>
        </mc:Choice>
        <mc:Fallback xmlns="">
          <p:sp>
            <p:nvSpPr>
              <p:cNvPr id="92" name="TextBox 91">
                <a:extLst>
                  <a:ext uri="{FF2B5EF4-FFF2-40B4-BE49-F238E27FC236}">
                    <a16:creationId xmlns:a16="http://schemas.microsoft.com/office/drawing/2014/main" id="{873B4874-A4B8-D09B-B0AF-26CC77827D41}"/>
                  </a:ext>
                </a:extLst>
              </p:cNvPr>
              <p:cNvSpPr txBox="1">
                <a:spLocks noRot="1" noChangeAspect="1" noMove="1" noResize="1" noEditPoints="1" noAdjustHandles="1" noChangeArrowheads="1" noChangeShapeType="1" noTextEdit="1"/>
              </p:cNvSpPr>
              <p:nvPr/>
            </p:nvSpPr>
            <p:spPr>
              <a:xfrm>
                <a:off x="3072356" y="5445542"/>
                <a:ext cx="1644746" cy="517578"/>
              </a:xfrm>
              <a:prstGeom prst="rect">
                <a:avLst/>
              </a:prstGeom>
              <a:blipFill>
                <a:blip r:embed="rId12"/>
                <a:stretch>
                  <a:fillRect/>
                </a:stretch>
              </a:blipFill>
            </p:spPr>
            <p:txBody>
              <a:bodyPr/>
              <a:lstStyle/>
              <a:p>
                <a:r>
                  <a:rPr lang="en-IN">
                    <a:noFill/>
                  </a:rPr>
                  <a:t> </a:t>
                </a:r>
              </a:p>
            </p:txBody>
          </p:sp>
        </mc:Fallback>
      </mc:AlternateContent>
      <p:sp>
        <p:nvSpPr>
          <p:cNvPr id="12" name="bg object 16">
            <a:extLst>
              <a:ext uri="{FF2B5EF4-FFF2-40B4-BE49-F238E27FC236}">
                <a16:creationId xmlns:a16="http://schemas.microsoft.com/office/drawing/2014/main" id="{BB46C5D3-36F3-F07B-FE13-F516D24E61C7}"/>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algn="l" rtl="0"/>
            <a:endParaRPr/>
          </a:p>
        </p:txBody>
      </p:sp>
      <p:sp>
        <p:nvSpPr>
          <p:cNvPr id="13" name="日付プレースホルダー 1">
            <a:extLst>
              <a:ext uri="{FF2B5EF4-FFF2-40B4-BE49-F238E27FC236}">
                <a16:creationId xmlns:a16="http://schemas.microsoft.com/office/drawing/2014/main" id="{91D799B7-E08C-09A3-7CF4-B4CD7253E71A}"/>
              </a:ext>
            </a:extLst>
          </p:cNvPr>
          <p:cNvSpPr txBox="1">
            <a:spLocks/>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July 2023</a:t>
            </a:r>
          </a:p>
        </p:txBody>
      </p:sp>
      <p:sp>
        <p:nvSpPr>
          <p:cNvPr id="14" name="Rectangle 7">
            <a:extLst>
              <a:ext uri="{FF2B5EF4-FFF2-40B4-BE49-F238E27FC236}">
                <a16:creationId xmlns:a16="http://schemas.microsoft.com/office/drawing/2014/main" id="{3E336C82-B2E9-04CA-E7C4-AAC85E7DD005}"/>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algn="r" rtl="0" eaLnBrk="0" fontAlgn="base" hangingPunct="0">
              <a:spcBef>
                <a:spcPct val="0"/>
              </a:spcBef>
              <a:spcAft>
                <a:spcPct val="0"/>
              </a:spcAft>
            </a:pPr>
            <a:r>
              <a:rPr lang="en-US" altLang="ja-JP" sz="1400" b="1" kern="1200" dirty="0">
                <a:solidFill>
                  <a:srgbClr val="000000"/>
                </a:solidFill>
                <a:latin typeface="Times New Roman" panose="02020603050405020304" pitchFamily="18" charset="0"/>
                <a:ea typeface="ＭＳ Ｐゴシック" panose="020B0600070205080204" pitchFamily="34" charset="-128"/>
                <a:cs typeface="+mn-cs"/>
              </a:rPr>
              <a:t>doc.: IEEE 802.15-23-0328-00-0thz</a:t>
            </a:r>
          </a:p>
        </p:txBody>
      </p:sp>
      <p:sp>
        <p:nvSpPr>
          <p:cNvPr id="15" name="Rectangle 9">
            <a:extLst>
              <a:ext uri="{FF2B5EF4-FFF2-40B4-BE49-F238E27FC236}">
                <a16:creationId xmlns:a16="http://schemas.microsoft.com/office/drawing/2014/main" id="{E418E324-D669-A1BB-A497-395E09FAE7DD}"/>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ea typeface="ＭＳ Ｐゴシック" panose="020B0600070205080204" pitchFamily="34" charset="-128"/>
                <a:cs typeface="+mn-cs"/>
              </a:rPr>
              <a:t>Submission</a:t>
            </a:r>
          </a:p>
        </p:txBody>
      </p:sp>
      <p:sp>
        <p:nvSpPr>
          <p:cNvPr id="93" name="Rectangle 5">
            <a:extLst>
              <a:ext uri="{FF2B5EF4-FFF2-40B4-BE49-F238E27FC236}">
                <a16:creationId xmlns:a16="http://schemas.microsoft.com/office/drawing/2014/main" id="{53932F53-B20F-D211-A266-4FC883C46A2B}"/>
              </a:ext>
            </a:extLst>
          </p:cNvPr>
          <p:cNvSpPr txBox="1">
            <a:spLocks noChangeArrowheads="1"/>
          </p:cNvSpPr>
          <p:nvPr/>
        </p:nvSpPr>
        <p:spPr bwMode="auto">
          <a:xfrm>
            <a:off x="5502971" y="6504432"/>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kern="0"/>
            </a:defPPr>
            <a:lvl1pPr algn="r">
              <a:defRPr>
                <a:ea typeface="ＭＳ Ｐゴシック" panose="020B0600070205080204" pitchFamily="34" charset="-128"/>
              </a:defRPr>
            </a:lvl1pPr>
          </a:lstStyle>
          <a:p>
            <a:pPr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cs typeface="+mn-cs"/>
              </a:rPr>
              <a:t>Anirban Ghosh et al., Niigata University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5034" y="3124200"/>
            <a:ext cx="8106536" cy="1120820"/>
          </a:xfrm>
          <a:prstGeom prst="rect">
            <a:avLst/>
          </a:prstGeom>
        </p:spPr>
        <p:txBody>
          <a:bodyPr vert="horz" wrap="square" lIns="0" tIns="12700" rIns="0" bIns="0" rtlCol="0">
            <a:spAutoFit/>
          </a:bodyPr>
          <a:lstStyle/>
          <a:p>
            <a:pPr marL="12700" algn="ctr">
              <a:lnSpc>
                <a:spcPct val="100000"/>
              </a:lnSpc>
              <a:spcBef>
                <a:spcPts val="100"/>
              </a:spcBef>
            </a:pPr>
            <a:r>
              <a:rPr lang="en-IN" spc="-10" dirty="0"/>
              <a:t>Evaluation of Large Scale Parameters and Generation of Path Loss Model</a:t>
            </a:r>
            <a:endParaRPr spc="-10" dirty="0"/>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16</a:t>
            </a:fld>
            <a:endParaRPr spc="-25" dirty="0"/>
          </a:p>
        </p:txBody>
      </p:sp>
    </p:spTree>
    <p:extLst>
      <p:ext uri="{BB962C8B-B14F-4D97-AF65-F5344CB8AC3E}">
        <p14:creationId xmlns:p14="http://schemas.microsoft.com/office/powerpoint/2010/main" val="15970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1183" y="642620"/>
            <a:ext cx="5960110" cy="1122680"/>
          </a:xfrm>
          <a:prstGeom prst="rect">
            <a:avLst/>
          </a:prstGeom>
        </p:spPr>
        <p:txBody>
          <a:bodyPr vert="horz" wrap="square" lIns="0" tIns="12700" rIns="0" bIns="0" rtlCol="0">
            <a:spAutoFit/>
          </a:bodyPr>
          <a:lstStyle/>
          <a:p>
            <a:pPr marL="943610" marR="5080" indent="-931544">
              <a:lnSpc>
                <a:spcPct val="100000"/>
              </a:lnSpc>
              <a:spcBef>
                <a:spcPts val="100"/>
              </a:spcBef>
            </a:pPr>
            <a:r>
              <a:rPr dirty="0"/>
              <a:t>Definitions</a:t>
            </a:r>
            <a:r>
              <a:rPr spc="-30" dirty="0"/>
              <a:t> </a:t>
            </a:r>
            <a:r>
              <a:rPr dirty="0"/>
              <a:t>used</a:t>
            </a:r>
            <a:r>
              <a:rPr spc="-30" dirty="0"/>
              <a:t> </a:t>
            </a:r>
            <a:r>
              <a:rPr dirty="0"/>
              <a:t>for</a:t>
            </a:r>
            <a:r>
              <a:rPr spc="-30" dirty="0"/>
              <a:t> </a:t>
            </a:r>
            <a:r>
              <a:rPr dirty="0"/>
              <a:t>Large</a:t>
            </a:r>
            <a:r>
              <a:rPr spc="-15" dirty="0"/>
              <a:t> </a:t>
            </a:r>
            <a:r>
              <a:rPr spc="-10" dirty="0"/>
              <a:t>Scale </a:t>
            </a:r>
            <a:r>
              <a:rPr dirty="0"/>
              <a:t>Parameter</a:t>
            </a:r>
            <a:r>
              <a:rPr spc="-5" dirty="0"/>
              <a:t> </a:t>
            </a:r>
            <a:r>
              <a:rPr spc="-10" dirty="0"/>
              <a:t>Calculation</a:t>
            </a:r>
          </a:p>
        </p:txBody>
      </p:sp>
      <p:sp>
        <p:nvSpPr>
          <p:cNvPr id="10" name="object 10"/>
          <p:cNvSpPr txBox="1"/>
          <p:nvPr/>
        </p:nvSpPr>
        <p:spPr>
          <a:xfrm>
            <a:off x="519073" y="2417323"/>
            <a:ext cx="3248025" cy="330835"/>
          </a:xfrm>
          <a:prstGeom prst="rect">
            <a:avLst/>
          </a:prstGeom>
        </p:spPr>
        <p:txBody>
          <a:bodyPr vert="horz" wrap="square" lIns="0" tIns="13335" rIns="0" bIns="0" rtlCol="0">
            <a:spAutoFit/>
          </a:bodyPr>
          <a:lstStyle/>
          <a:p>
            <a:pPr marL="380365" indent="-342265">
              <a:lnSpc>
                <a:spcPct val="100000"/>
              </a:lnSpc>
              <a:spcBef>
                <a:spcPts val="105"/>
              </a:spcBef>
              <a:buChar char="•"/>
              <a:tabLst>
                <a:tab pos="380365" algn="l"/>
              </a:tabLst>
            </a:pPr>
            <a:r>
              <a:rPr sz="2000" dirty="0">
                <a:solidFill>
                  <a:srgbClr val="00AF50"/>
                </a:solidFill>
                <a:latin typeface="Times New Roman"/>
                <a:cs typeface="Times New Roman"/>
              </a:rPr>
              <a:t>Mean</a:t>
            </a:r>
            <a:r>
              <a:rPr sz="2000" spc="-65" dirty="0">
                <a:solidFill>
                  <a:srgbClr val="00AF50"/>
                </a:solidFill>
                <a:latin typeface="Times New Roman"/>
                <a:cs typeface="Times New Roman"/>
              </a:rPr>
              <a:t> </a:t>
            </a:r>
            <a:r>
              <a:rPr sz="2000" dirty="0">
                <a:solidFill>
                  <a:srgbClr val="00AF50"/>
                </a:solidFill>
                <a:latin typeface="Times New Roman"/>
                <a:cs typeface="Times New Roman"/>
              </a:rPr>
              <a:t>Delay:</a:t>
            </a:r>
            <a:endParaRPr sz="2175" baseline="45977" dirty="0">
              <a:latin typeface="Cambria Math"/>
              <a:cs typeface="Cambria Math"/>
            </a:endParaRPr>
          </a:p>
        </p:txBody>
      </p:sp>
      <p:sp>
        <p:nvSpPr>
          <p:cNvPr id="12" name="object 12"/>
          <p:cNvSpPr txBox="1"/>
          <p:nvPr/>
        </p:nvSpPr>
        <p:spPr>
          <a:xfrm>
            <a:off x="519073" y="3350647"/>
            <a:ext cx="2938145" cy="330835"/>
          </a:xfrm>
          <a:prstGeom prst="rect">
            <a:avLst/>
          </a:prstGeom>
        </p:spPr>
        <p:txBody>
          <a:bodyPr vert="horz" wrap="square" lIns="0" tIns="12700" rIns="0" bIns="0" rtlCol="0">
            <a:spAutoFit/>
          </a:bodyPr>
          <a:lstStyle/>
          <a:p>
            <a:pPr marL="354965" indent="-342265">
              <a:lnSpc>
                <a:spcPct val="100000"/>
              </a:lnSpc>
              <a:spcBef>
                <a:spcPts val="100"/>
              </a:spcBef>
              <a:buChar char="•"/>
              <a:tabLst>
                <a:tab pos="354965" algn="l"/>
              </a:tabLst>
            </a:pPr>
            <a:r>
              <a:rPr sz="2000" dirty="0">
                <a:solidFill>
                  <a:srgbClr val="00AF50"/>
                </a:solidFill>
                <a:latin typeface="Times New Roman"/>
                <a:cs typeface="Times New Roman"/>
              </a:rPr>
              <a:t>Rms Delay</a:t>
            </a:r>
            <a:r>
              <a:rPr sz="2000" spc="-25" dirty="0">
                <a:solidFill>
                  <a:srgbClr val="00AF50"/>
                </a:solidFill>
                <a:latin typeface="Times New Roman"/>
                <a:cs typeface="Times New Roman"/>
              </a:rPr>
              <a:t> </a:t>
            </a:r>
            <a:r>
              <a:rPr sz="2000" dirty="0">
                <a:solidFill>
                  <a:srgbClr val="00AF50"/>
                </a:solidFill>
                <a:latin typeface="Times New Roman"/>
                <a:cs typeface="Times New Roman"/>
              </a:rPr>
              <a:t>Spread:</a:t>
            </a:r>
            <a:r>
              <a:rPr sz="2000" spc="-50" dirty="0">
                <a:solidFill>
                  <a:srgbClr val="00AF50"/>
                </a:solidFill>
                <a:latin typeface="Times New Roman"/>
                <a:cs typeface="Times New Roman"/>
              </a:rPr>
              <a:t> </a:t>
            </a:r>
            <a:r>
              <a:rPr sz="2000" dirty="0">
                <a:latin typeface="Times New Roman"/>
                <a:cs typeface="Times New Roman"/>
              </a:rPr>
              <a:t>DS</a:t>
            </a:r>
            <a:r>
              <a:rPr sz="2000" spc="-5" dirty="0">
                <a:latin typeface="Times New Roman"/>
                <a:cs typeface="Times New Roman"/>
              </a:rPr>
              <a:t> </a:t>
            </a:r>
            <a:r>
              <a:rPr sz="2000" spc="-50" dirty="0">
                <a:latin typeface="Times New Roman"/>
                <a:cs typeface="Times New Roman"/>
              </a:rPr>
              <a:t>=</a:t>
            </a:r>
            <a:endParaRPr sz="2000">
              <a:latin typeface="Times New Roman"/>
              <a:cs typeface="Times New Roman"/>
            </a:endParaRPr>
          </a:p>
        </p:txBody>
      </p:sp>
      <p:sp>
        <p:nvSpPr>
          <p:cNvPr id="19" name="object 19"/>
          <p:cNvSpPr txBox="1"/>
          <p:nvPr/>
        </p:nvSpPr>
        <p:spPr>
          <a:xfrm>
            <a:off x="519073" y="4247725"/>
            <a:ext cx="3250565" cy="330835"/>
          </a:xfrm>
          <a:prstGeom prst="rect">
            <a:avLst/>
          </a:prstGeom>
        </p:spPr>
        <p:txBody>
          <a:bodyPr vert="horz" wrap="square" lIns="0" tIns="12700" rIns="0" bIns="0" rtlCol="0">
            <a:spAutoFit/>
          </a:bodyPr>
          <a:lstStyle/>
          <a:p>
            <a:pPr marL="354965" indent="-342265">
              <a:lnSpc>
                <a:spcPct val="100000"/>
              </a:lnSpc>
              <a:spcBef>
                <a:spcPts val="100"/>
              </a:spcBef>
              <a:buChar char="•"/>
              <a:tabLst>
                <a:tab pos="354965" algn="l"/>
                <a:tab pos="2653665" algn="l"/>
              </a:tabLst>
            </a:pPr>
            <a:r>
              <a:rPr sz="2000" dirty="0">
                <a:solidFill>
                  <a:srgbClr val="00AF50"/>
                </a:solidFill>
                <a:latin typeface="Times New Roman"/>
                <a:cs typeface="Times New Roman"/>
              </a:rPr>
              <a:t>Angle</a:t>
            </a:r>
            <a:r>
              <a:rPr sz="2000" spc="-25" dirty="0">
                <a:solidFill>
                  <a:srgbClr val="00AF50"/>
                </a:solidFill>
                <a:latin typeface="Times New Roman"/>
                <a:cs typeface="Times New Roman"/>
              </a:rPr>
              <a:t> </a:t>
            </a:r>
            <a:r>
              <a:rPr sz="2000" dirty="0">
                <a:solidFill>
                  <a:srgbClr val="00AF50"/>
                </a:solidFill>
                <a:latin typeface="Times New Roman"/>
                <a:cs typeface="Times New Roman"/>
              </a:rPr>
              <a:t>Spread:</a:t>
            </a:r>
            <a:r>
              <a:rPr sz="2000" spc="-150" dirty="0">
                <a:solidFill>
                  <a:srgbClr val="00AF50"/>
                </a:solidFill>
                <a:latin typeface="Times New Roman"/>
                <a:cs typeface="Times New Roman"/>
              </a:rPr>
              <a:t> </a:t>
            </a:r>
            <a:r>
              <a:rPr sz="2000" dirty="0">
                <a:latin typeface="Times New Roman"/>
                <a:cs typeface="Times New Roman"/>
              </a:rPr>
              <a:t>AS</a:t>
            </a:r>
            <a:r>
              <a:rPr sz="2000" spc="-5" dirty="0">
                <a:latin typeface="Times New Roman"/>
                <a:cs typeface="Times New Roman"/>
              </a:rPr>
              <a:t> </a:t>
            </a:r>
            <a:r>
              <a:rPr sz="2000" spc="-50" dirty="0">
                <a:latin typeface="Times New Roman"/>
                <a:cs typeface="Times New Roman"/>
              </a:rPr>
              <a:t>=</a:t>
            </a:r>
            <a:r>
              <a:rPr sz="2000" dirty="0">
                <a:latin typeface="Times New Roman"/>
                <a:cs typeface="Times New Roman"/>
              </a:rPr>
              <a:t>	</a:t>
            </a:r>
            <a:endParaRPr sz="2000" dirty="0">
              <a:latin typeface="Cambria Math"/>
              <a:cs typeface="Cambria Math"/>
            </a:endParaRPr>
          </a:p>
        </p:txBody>
      </p:sp>
      <p:sp>
        <p:nvSpPr>
          <p:cNvPr id="31" name="object 31"/>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17</a:t>
            </a:fld>
            <a:endParaRPr spc="-25" dirty="0"/>
          </a:p>
        </p:txBody>
      </p:sp>
      <p:pic>
        <p:nvPicPr>
          <p:cNvPr id="34" name="Picture 33">
            <a:extLst>
              <a:ext uri="{FF2B5EF4-FFF2-40B4-BE49-F238E27FC236}">
                <a16:creationId xmlns:a16="http://schemas.microsoft.com/office/drawing/2014/main" id="{B2D7AD48-25A0-D0B3-AC2C-60BEA9D270E9}"/>
              </a:ext>
            </a:extLst>
          </p:cNvPr>
          <p:cNvPicPr>
            <a:picLocks noChangeAspect="1"/>
          </p:cNvPicPr>
          <p:nvPr/>
        </p:nvPicPr>
        <p:blipFill>
          <a:blip r:embed="rId3"/>
          <a:stretch>
            <a:fillRect/>
          </a:stretch>
        </p:blipFill>
        <p:spPr>
          <a:xfrm>
            <a:off x="2286000" y="2371515"/>
            <a:ext cx="1361872" cy="474133"/>
          </a:xfrm>
          <a:prstGeom prst="rect">
            <a:avLst/>
          </a:prstGeom>
        </p:spPr>
      </p:pic>
      <p:pic>
        <p:nvPicPr>
          <p:cNvPr id="36" name="Picture 35">
            <a:extLst>
              <a:ext uri="{FF2B5EF4-FFF2-40B4-BE49-F238E27FC236}">
                <a16:creationId xmlns:a16="http://schemas.microsoft.com/office/drawing/2014/main" id="{5A02D7C0-9756-9B82-98F7-E1B308AA5189}"/>
              </a:ext>
            </a:extLst>
          </p:cNvPr>
          <p:cNvPicPr>
            <a:picLocks noChangeAspect="1"/>
          </p:cNvPicPr>
          <p:nvPr/>
        </p:nvPicPr>
        <p:blipFill>
          <a:blip r:embed="rId4"/>
          <a:stretch>
            <a:fillRect/>
          </a:stretch>
        </p:blipFill>
        <p:spPr>
          <a:xfrm>
            <a:off x="3487010" y="3289383"/>
            <a:ext cx="1614791" cy="522514"/>
          </a:xfrm>
          <a:prstGeom prst="rect">
            <a:avLst/>
          </a:prstGeom>
        </p:spPr>
      </p:pic>
      <p:pic>
        <p:nvPicPr>
          <p:cNvPr id="38" name="Picture 37">
            <a:extLst>
              <a:ext uri="{FF2B5EF4-FFF2-40B4-BE49-F238E27FC236}">
                <a16:creationId xmlns:a16="http://schemas.microsoft.com/office/drawing/2014/main" id="{C311C5AA-9A62-9213-EB28-2623325947F2}"/>
              </a:ext>
            </a:extLst>
          </p:cNvPr>
          <p:cNvPicPr>
            <a:picLocks noChangeAspect="1"/>
          </p:cNvPicPr>
          <p:nvPr/>
        </p:nvPicPr>
        <p:blipFill>
          <a:blip r:embed="rId5"/>
          <a:stretch>
            <a:fillRect/>
          </a:stretch>
        </p:blipFill>
        <p:spPr>
          <a:xfrm>
            <a:off x="2907943" y="4008791"/>
            <a:ext cx="2431915" cy="793448"/>
          </a:xfrm>
          <a:prstGeom prst="rect">
            <a:avLst/>
          </a:prstGeom>
        </p:spPr>
      </p:pic>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EAC6C4A-7690-3A09-508C-5DF1227FEDD0}"/>
                  </a:ext>
                </a:extLst>
              </p:cNvPr>
              <p:cNvSpPr txBox="1"/>
              <p:nvPr/>
            </p:nvSpPr>
            <p:spPr>
              <a:xfrm>
                <a:off x="838200" y="4927702"/>
                <a:ext cx="5083617"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IN"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cs typeface="Times New Roman" panose="02020603050405020304" pitchFamily="18" charset="0"/>
                          </a:rPr>
                          <m:t>𝐴</m:t>
                        </m:r>
                      </m:e>
                      <m:sub>
                        <m:r>
                          <a:rPr lang="en-IN" b="0" i="1" smtClean="0">
                            <a:latin typeface="Cambria Math" panose="02040503050406030204" pitchFamily="18" charset="0"/>
                            <a:cs typeface="Times New Roman" panose="02020603050405020304" pitchFamily="18" charset="0"/>
                          </a:rPr>
                          <m:t>𝑖</m:t>
                        </m:r>
                      </m:sub>
                    </m:sSub>
                    <m:r>
                      <a:rPr lang="en-IN" b="0" i="1" smtClean="0">
                        <a:latin typeface="Cambria Math" panose="02040503050406030204" pitchFamily="18" charset="0"/>
                        <a:cs typeface="Times New Roman" panose="02020603050405020304" pitchFamily="18" charset="0"/>
                      </a:rPr>
                      <m:t>=</m:t>
                    </m:r>
                    <m:sSub>
                      <m:sSubPr>
                        <m:ctrlPr>
                          <a:rPr lang="en-IN" b="0"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IN" b="0" i="1" smtClean="0">
                            <a:latin typeface="Cambria Math" panose="02040503050406030204" pitchFamily="18" charset="0"/>
                            <a:cs typeface="Times New Roman" panose="02020603050405020304" pitchFamily="18" charset="0"/>
                          </a:rPr>
                          <m:t>𝑇</m:t>
                        </m:r>
                      </m:sub>
                    </m:sSub>
                    <m:r>
                      <a:rPr lang="en-IN" b="0" i="1" smtClean="0">
                        <a:latin typeface="Cambria Math" panose="02040503050406030204" pitchFamily="18" charset="0"/>
                        <a:cs typeface="Times New Roman" panose="02020603050405020304" pitchFamily="18" charset="0"/>
                      </a:rPr>
                      <m:t>,</m:t>
                    </m:r>
                    <m:sSub>
                      <m:sSubPr>
                        <m:ctrlPr>
                          <a:rPr lang="en-IN" b="0" i="1" smtClean="0">
                            <a:latin typeface="Cambria Math" panose="02040503050406030204" pitchFamily="18" charset="0"/>
                            <a:cs typeface="Times New Roman" panose="02020603050405020304" pitchFamily="18" charset="0"/>
                          </a:rPr>
                        </m:ctrlPr>
                      </m:sSubPr>
                      <m:e>
                        <m:r>
                          <a:rPr lang="en-IN" b="0" i="1" smtClean="0">
                            <a:latin typeface="Cambria Math" panose="02040503050406030204" pitchFamily="18" charset="0"/>
                            <a:ea typeface="Cambria Math" panose="02040503050406030204" pitchFamily="18" charset="0"/>
                            <a:cs typeface="Times New Roman" panose="02020603050405020304" pitchFamily="18" charset="0"/>
                          </a:rPr>
                          <m:t>𝜑</m:t>
                        </m:r>
                      </m:e>
                      <m:sub>
                        <m:r>
                          <a:rPr lang="en-IN" b="0" i="1" smtClean="0">
                            <a:latin typeface="Cambria Math" panose="02040503050406030204" pitchFamily="18" charset="0"/>
                            <a:cs typeface="Times New Roman" panose="02020603050405020304" pitchFamily="18" charset="0"/>
                          </a:rPr>
                          <m:t>𝑅</m:t>
                        </m:r>
                      </m:sub>
                    </m:sSub>
                  </m:oMath>
                </a14:m>
                <a:r>
                  <a:rPr lang="en-IN" dirty="0">
                    <a:latin typeface="Times New Roman" panose="02020603050405020304" pitchFamily="18" charset="0"/>
                    <a:cs typeface="Times New Roman" panose="02020603050405020304" pitchFamily="18" charset="0"/>
                  </a:rPr>
                  <a:t> for Azimuth Tx or Rx</a:t>
                </a:r>
              </a:p>
            </p:txBody>
          </p:sp>
        </mc:Choice>
        <mc:Fallback xmlns="">
          <p:sp>
            <p:nvSpPr>
              <p:cNvPr id="39" name="TextBox 38">
                <a:extLst>
                  <a:ext uri="{FF2B5EF4-FFF2-40B4-BE49-F238E27FC236}">
                    <a16:creationId xmlns:a16="http://schemas.microsoft.com/office/drawing/2014/main" id="{EEAC6C4A-7690-3A09-508C-5DF1227FEDD0}"/>
                  </a:ext>
                </a:extLst>
              </p:cNvPr>
              <p:cNvSpPr txBox="1">
                <a:spLocks noRot="1" noChangeAspect="1" noMove="1" noResize="1" noEditPoints="1" noAdjustHandles="1" noChangeArrowheads="1" noChangeShapeType="1" noTextEdit="1"/>
              </p:cNvSpPr>
              <p:nvPr/>
            </p:nvSpPr>
            <p:spPr>
              <a:xfrm>
                <a:off x="838200" y="4927702"/>
                <a:ext cx="5083617" cy="369332"/>
              </a:xfrm>
              <a:prstGeom prst="rect">
                <a:avLst/>
              </a:prstGeom>
              <a:blipFill>
                <a:blip r:embed="rId6"/>
                <a:stretch>
                  <a:fillRect l="-1080" t="-8197" b="-2459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B31BC24-6886-6753-B931-D1825536D438}"/>
                  </a:ext>
                </a:extLst>
              </p:cNvPr>
              <p:cNvSpPr txBox="1"/>
              <p:nvPr/>
            </p:nvSpPr>
            <p:spPr>
              <a:xfrm>
                <a:off x="3564227" y="2371515"/>
                <a:ext cx="5083617"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where </a:t>
                </a:r>
                <a14:m>
                  <m:oMath xmlns:m="http://schemas.openxmlformats.org/officeDocument/2006/math">
                    <m:r>
                      <a:rPr lang="en-IN" i="1" smtClean="0">
                        <a:latin typeface="Cambria Math" panose="02040503050406030204" pitchFamily="18" charset="0"/>
                        <a:ea typeface="Cambria Math" panose="02040503050406030204" pitchFamily="18" charset="0"/>
                        <a:cs typeface="Times New Roman" panose="02020603050405020304" pitchFamily="18" charset="0"/>
                      </a:rPr>
                      <m:t>ℒ</m:t>
                    </m:r>
                  </m:oMath>
                </a14:m>
                <a:r>
                  <a:rPr lang="en-IN" dirty="0">
                    <a:latin typeface="Times New Roman" panose="02020603050405020304" pitchFamily="18" charset="0"/>
                    <a:cs typeface="Times New Roman" panose="02020603050405020304" pitchFamily="18" charset="0"/>
                  </a:rPr>
                  <a:t> = set of all significant MPCs, </a:t>
                </a:r>
              </a:p>
            </p:txBody>
          </p:sp>
        </mc:Choice>
        <mc:Fallback xmlns="">
          <p:sp>
            <p:nvSpPr>
              <p:cNvPr id="40" name="TextBox 39">
                <a:extLst>
                  <a:ext uri="{FF2B5EF4-FFF2-40B4-BE49-F238E27FC236}">
                    <a16:creationId xmlns:a16="http://schemas.microsoft.com/office/drawing/2014/main" id="{4B31BC24-6886-6753-B931-D1825536D438}"/>
                  </a:ext>
                </a:extLst>
              </p:cNvPr>
              <p:cNvSpPr txBox="1">
                <a:spLocks noRot="1" noChangeAspect="1" noMove="1" noResize="1" noEditPoints="1" noAdjustHandles="1" noChangeArrowheads="1" noChangeShapeType="1" noTextEdit="1"/>
              </p:cNvSpPr>
              <p:nvPr/>
            </p:nvSpPr>
            <p:spPr>
              <a:xfrm>
                <a:off x="3564227" y="2371515"/>
                <a:ext cx="5083617" cy="369332"/>
              </a:xfrm>
              <a:prstGeom prst="rect">
                <a:avLst/>
              </a:prstGeom>
              <a:blipFill>
                <a:blip r:embed="rId7"/>
                <a:stretch>
                  <a:fillRect l="-1079" t="-8197" b="-24590"/>
                </a:stretch>
              </a:blipFill>
            </p:spPr>
            <p:txBody>
              <a:bodyPr/>
              <a:lstStyle/>
              <a:p>
                <a:r>
                  <a:rPr lang="en-IN">
                    <a:noFill/>
                  </a:rPr>
                  <a:t> </a:t>
                </a:r>
              </a:p>
            </p:txBody>
          </p:sp>
        </mc:Fallback>
      </mc:AlternateContent>
      <p:pic>
        <p:nvPicPr>
          <p:cNvPr id="42" name="Picture 41">
            <a:extLst>
              <a:ext uri="{FF2B5EF4-FFF2-40B4-BE49-F238E27FC236}">
                <a16:creationId xmlns:a16="http://schemas.microsoft.com/office/drawing/2014/main" id="{E0F62360-76EA-EF00-5CE8-E09AD25FB08F}"/>
              </a:ext>
            </a:extLst>
          </p:cNvPr>
          <p:cNvPicPr>
            <a:picLocks noChangeAspect="1"/>
          </p:cNvPicPr>
          <p:nvPr/>
        </p:nvPicPr>
        <p:blipFill>
          <a:blip r:embed="rId8"/>
          <a:stretch>
            <a:fillRect/>
          </a:stretch>
        </p:blipFill>
        <p:spPr>
          <a:xfrm>
            <a:off x="2794332" y="2873621"/>
            <a:ext cx="972766" cy="270933"/>
          </a:xfrm>
          <a:prstGeom prst="rect">
            <a:avLst/>
          </a:prstGeom>
        </p:spPr>
      </p:pic>
      <p:sp>
        <p:nvSpPr>
          <p:cNvPr id="43" name="TextBox 42">
            <a:extLst>
              <a:ext uri="{FF2B5EF4-FFF2-40B4-BE49-F238E27FC236}">
                <a16:creationId xmlns:a16="http://schemas.microsoft.com/office/drawing/2014/main" id="{BD83DFB1-C9EE-B82D-EC35-CDBED8A638EC}"/>
              </a:ext>
            </a:extLst>
          </p:cNvPr>
          <p:cNvSpPr txBox="1"/>
          <p:nvPr/>
        </p:nvSpPr>
        <p:spPr>
          <a:xfrm>
            <a:off x="3712092" y="2823329"/>
            <a:ext cx="1810966" cy="369332"/>
          </a:xfrm>
          <a:prstGeom prst="rect">
            <a:avLst/>
          </a:prstGeom>
          <a:noFill/>
        </p:spPr>
        <p:txBody>
          <a:bodyPr wrap="square" rtlCol="0">
            <a:spAutoFit/>
          </a:bodyPr>
          <a:lstStyle/>
          <a:p>
            <a:r>
              <a:rPr lang="en-IN" dirty="0">
                <a:latin typeface="Times New Roman" panose="02020603050405020304" pitchFamily="18" charset="0"/>
                <a:cs typeface="Times New Roman" panose="02020603050405020304" pitchFamily="18" charset="0"/>
              </a:rPr>
              <a:t>= total power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524635" marR="5080" indent="-968375">
              <a:lnSpc>
                <a:spcPct val="100000"/>
              </a:lnSpc>
              <a:spcBef>
                <a:spcPts val="100"/>
              </a:spcBef>
            </a:pPr>
            <a:r>
              <a:rPr dirty="0"/>
              <a:t>Evaluated</a:t>
            </a:r>
            <a:r>
              <a:rPr spc="-20" dirty="0"/>
              <a:t> </a:t>
            </a:r>
            <a:r>
              <a:rPr dirty="0"/>
              <a:t>Large</a:t>
            </a:r>
            <a:r>
              <a:rPr spc="-30" dirty="0"/>
              <a:t> </a:t>
            </a:r>
            <a:r>
              <a:rPr dirty="0"/>
              <a:t>Scale</a:t>
            </a:r>
            <a:r>
              <a:rPr spc="-30" dirty="0"/>
              <a:t> </a:t>
            </a:r>
            <a:r>
              <a:rPr dirty="0"/>
              <a:t>Parameter</a:t>
            </a:r>
            <a:r>
              <a:rPr spc="-25" dirty="0"/>
              <a:t> </a:t>
            </a:r>
            <a:r>
              <a:rPr spc="-50" dirty="0"/>
              <a:t>– </a:t>
            </a:r>
            <a:r>
              <a:rPr dirty="0"/>
              <a:t>Angle</a:t>
            </a:r>
            <a:r>
              <a:rPr spc="-25" dirty="0"/>
              <a:t> </a:t>
            </a:r>
            <a:r>
              <a:rPr dirty="0"/>
              <a:t>and Delay</a:t>
            </a:r>
            <a:r>
              <a:rPr spc="-5" dirty="0"/>
              <a:t> </a:t>
            </a:r>
            <a:r>
              <a:rPr spc="-10" dirty="0"/>
              <a:t>Spread</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18</a:t>
            </a:fld>
            <a:endParaRPr spc="-25" dirty="0"/>
          </a:p>
        </p:txBody>
      </p:sp>
      <p:graphicFrame>
        <p:nvGraphicFramePr>
          <p:cNvPr id="3" name="object 3"/>
          <p:cNvGraphicFramePr>
            <a:graphicFrameLocks noGrp="1"/>
          </p:cNvGraphicFramePr>
          <p:nvPr>
            <p:extLst>
              <p:ext uri="{D42A27DB-BD31-4B8C-83A1-F6EECF244321}">
                <p14:modId xmlns:p14="http://schemas.microsoft.com/office/powerpoint/2010/main" val="1862506532"/>
              </p:ext>
            </p:extLst>
          </p:nvPr>
        </p:nvGraphicFramePr>
        <p:xfrm>
          <a:off x="461194" y="2132331"/>
          <a:ext cx="5189218" cy="2592705"/>
        </p:xfrm>
        <a:graphic>
          <a:graphicData uri="http://schemas.openxmlformats.org/drawingml/2006/table">
            <a:tbl>
              <a:tblPr firstRow="1" bandRow="1">
                <a:tableStyleId>{2D5ABB26-0587-4C30-8999-92F81FD0307C}</a:tableStyleId>
              </a:tblPr>
              <a:tblGrid>
                <a:gridCol w="1118235">
                  <a:extLst>
                    <a:ext uri="{9D8B030D-6E8A-4147-A177-3AD203B41FA5}">
                      <a16:colId xmlns:a16="http://schemas.microsoft.com/office/drawing/2014/main" val="20000"/>
                    </a:ext>
                  </a:extLst>
                </a:gridCol>
                <a:gridCol w="454659">
                  <a:extLst>
                    <a:ext uri="{9D8B030D-6E8A-4147-A177-3AD203B41FA5}">
                      <a16:colId xmlns:a16="http://schemas.microsoft.com/office/drawing/2014/main" val="20001"/>
                    </a:ext>
                  </a:extLst>
                </a:gridCol>
                <a:gridCol w="485775">
                  <a:extLst>
                    <a:ext uri="{9D8B030D-6E8A-4147-A177-3AD203B41FA5}">
                      <a16:colId xmlns:a16="http://schemas.microsoft.com/office/drawing/2014/main" val="20002"/>
                    </a:ext>
                  </a:extLst>
                </a:gridCol>
                <a:gridCol w="537209">
                  <a:extLst>
                    <a:ext uri="{9D8B030D-6E8A-4147-A177-3AD203B41FA5}">
                      <a16:colId xmlns:a16="http://schemas.microsoft.com/office/drawing/2014/main" val="20003"/>
                    </a:ext>
                  </a:extLst>
                </a:gridCol>
                <a:gridCol w="648335">
                  <a:extLst>
                    <a:ext uri="{9D8B030D-6E8A-4147-A177-3AD203B41FA5}">
                      <a16:colId xmlns:a16="http://schemas.microsoft.com/office/drawing/2014/main" val="20004"/>
                    </a:ext>
                  </a:extLst>
                </a:gridCol>
                <a:gridCol w="648335">
                  <a:extLst>
                    <a:ext uri="{9D8B030D-6E8A-4147-A177-3AD203B41FA5}">
                      <a16:colId xmlns:a16="http://schemas.microsoft.com/office/drawing/2014/main" val="20005"/>
                    </a:ext>
                  </a:extLst>
                </a:gridCol>
                <a:gridCol w="648335">
                  <a:extLst>
                    <a:ext uri="{9D8B030D-6E8A-4147-A177-3AD203B41FA5}">
                      <a16:colId xmlns:a16="http://schemas.microsoft.com/office/drawing/2014/main" val="20006"/>
                    </a:ext>
                  </a:extLst>
                </a:gridCol>
                <a:gridCol w="648335">
                  <a:extLst>
                    <a:ext uri="{9D8B030D-6E8A-4147-A177-3AD203B41FA5}">
                      <a16:colId xmlns:a16="http://schemas.microsoft.com/office/drawing/2014/main" val="20007"/>
                    </a:ext>
                  </a:extLst>
                </a:gridCol>
              </a:tblGrid>
              <a:tr h="370205">
                <a:tc>
                  <a:txBody>
                    <a:bodyPr/>
                    <a:lstStyle/>
                    <a:p>
                      <a:pPr algn="ctr">
                        <a:lnSpc>
                          <a:spcPct val="100000"/>
                        </a:lnSpc>
                        <a:spcBef>
                          <a:spcPts val="700"/>
                        </a:spcBef>
                      </a:pPr>
                      <a:r>
                        <a:rPr sz="1200" b="1" spc="-10" dirty="0">
                          <a:solidFill>
                            <a:srgbClr val="FFFFFF"/>
                          </a:solidFill>
                          <a:latin typeface="Times New Roman"/>
                          <a:cs typeface="Times New Roman"/>
                        </a:rPr>
                        <a:t>Parameters</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Rx1</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Rx2</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Rx3</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Rx4</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Rx5</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R="186055" algn="r">
                        <a:lnSpc>
                          <a:spcPct val="100000"/>
                        </a:lnSpc>
                        <a:spcBef>
                          <a:spcPts val="700"/>
                        </a:spcBef>
                      </a:pPr>
                      <a:r>
                        <a:rPr sz="1200" b="1" spc="-25" dirty="0">
                          <a:solidFill>
                            <a:srgbClr val="FFFFFF"/>
                          </a:solidFill>
                          <a:latin typeface="Times New Roman"/>
                          <a:cs typeface="Times New Roman"/>
                        </a:rPr>
                        <a:t>Rx6</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700"/>
                        </a:spcBef>
                      </a:pPr>
                      <a:r>
                        <a:rPr sz="1200" b="1" spc="-25" dirty="0">
                          <a:solidFill>
                            <a:srgbClr val="FFFFFF"/>
                          </a:solidFill>
                          <a:latin typeface="Times New Roman"/>
                          <a:cs typeface="Times New Roman"/>
                        </a:rPr>
                        <a:t>Rx7</a:t>
                      </a:r>
                      <a:endParaRPr sz="12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370205">
                <a:tc>
                  <a:txBody>
                    <a:bodyPr/>
                    <a:lstStyle/>
                    <a:p>
                      <a:pPr algn="ctr">
                        <a:lnSpc>
                          <a:spcPct val="100000"/>
                        </a:lnSpc>
                        <a:spcBef>
                          <a:spcPts val="805"/>
                        </a:spcBef>
                      </a:pPr>
                      <a:r>
                        <a:rPr sz="1100" dirty="0">
                          <a:latin typeface="Times New Roman"/>
                          <a:cs typeface="Times New Roman"/>
                        </a:rPr>
                        <a:t>DS </a:t>
                      </a:r>
                      <a:r>
                        <a:rPr sz="1100" spc="-20" dirty="0">
                          <a:latin typeface="Times New Roman"/>
                          <a:cs typeface="Times New Roman"/>
                        </a:rPr>
                        <a:t>(ns)</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0" dirty="0">
                          <a:latin typeface="Times New Roman"/>
                          <a:cs typeface="Times New Roman"/>
                        </a:rPr>
                        <a:t>2.99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0" dirty="0">
                          <a:latin typeface="Times New Roman"/>
                          <a:cs typeface="Times New Roman"/>
                        </a:rPr>
                        <a:t>8.87</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10.35</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635" algn="ctr">
                        <a:lnSpc>
                          <a:spcPct val="100000"/>
                        </a:lnSpc>
                        <a:spcBef>
                          <a:spcPts val="805"/>
                        </a:spcBef>
                      </a:pPr>
                      <a:r>
                        <a:rPr sz="1100" spc="-10" dirty="0">
                          <a:latin typeface="Times New Roman"/>
                          <a:cs typeface="Times New Roman"/>
                        </a:rPr>
                        <a:t>12.89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635" algn="ctr">
                        <a:lnSpc>
                          <a:spcPct val="100000"/>
                        </a:lnSpc>
                        <a:spcBef>
                          <a:spcPts val="805"/>
                        </a:spcBef>
                      </a:pPr>
                      <a:r>
                        <a:rPr sz="1100" spc="-10" dirty="0">
                          <a:latin typeface="Times New Roman"/>
                          <a:cs typeface="Times New Roman"/>
                        </a:rPr>
                        <a:t>13.59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R="193675" algn="r">
                        <a:lnSpc>
                          <a:spcPct val="100000"/>
                        </a:lnSpc>
                        <a:spcBef>
                          <a:spcPts val="805"/>
                        </a:spcBef>
                      </a:pPr>
                      <a:r>
                        <a:rPr sz="1100" spc="-20" dirty="0">
                          <a:latin typeface="Times New Roman"/>
                          <a:cs typeface="Times New Roman"/>
                        </a:rPr>
                        <a:t>8.26</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0" dirty="0">
                          <a:latin typeface="Times New Roman"/>
                          <a:cs typeface="Times New Roman"/>
                        </a:rPr>
                        <a:t>2.02</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370205">
                <a:tc>
                  <a:txBody>
                    <a:bodyPr/>
                    <a:lstStyle/>
                    <a:p>
                      <a:pPr marR="26670" algn="ctr">
                        <a:lnSpc>
                          <a:spcPct val="100000"/>
                        </a:lnSpc>
                        <a:spcBef>
                          <a:spcPts val="805"/>
                        </a:spcBef>
                      </a:pPr>
                      <a:r>
                        <a:rPr sz="1100" spc="-10" dirty="0">
                          <a:latin typeface="Cambria Math"/>
                          <a:cs typeface="Cambria Math"/>
                        </a:rPr>
                        <a:t>log</a:t>
                      </a:r>
                      <a:r>
                        <a:rPr sz="1200" spc="-15" baseline="-17361" dirty="0">
                          <a:latin typeface="Cambria Math"/>
                          <a:cs typeface="Cambria Math"/>
                        </a:rPr>
                        <a:t>10</a:t>
                      </a:r>
                      <a:r>
                        <a:rPr sz="1100" spc="-10" dirty="0">
                          <a:latin typeface="Cambria Math"/>
                          <a:cs typeface="Cambria Math"/>
                        </a:rPr>
                        <a:t>(DS[s])</a:t>
                      </a:r>
                      <a:endParaRPr sz="110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7">
                  <a:txBody>
                    <a:bodyPr/>
                    <a:lstStyle/>
                    <a:p>
                      <a:pPr marR="26034" algn="ctr">
                        <a:lnSpc>
                          <a:spcPct val="100000"/>
                        </a:lnSpc>
                        <a:spcBef>
                          <a:spcPts val="805"/>
                        </a:spcBef>
                      </a:pPr>
                      <a:r>
                        <a:rPr sz="1100" spc="-105" dirty="0">
                          <a:latin typeface="Cambria Math"/>
                          <a:cs typeface="Cambria Math"/>
                        </a:rPr>
                        <a:t>𝜇</a:t>
                      </a:r>
                      <a:r>
                        <a:rPr sz="1200" spc="-157" baseline="-17361" dirty="0">
                          <a:latin typeface="Cambria Math"/>
                          <a:cs typeface="Cambria Math"/>
                        </a:rPr>
                        <a:t>DS</a:t>
                      </a:r>
                      <a:r>
                        <a:rPr sz="1200" spc="187" baseline="-17361" dirty="0">
                          <a:latin typeface="Cambria Math"/>
                          <a:cs typeface="Cambria Math"/>
                        </a:rPr>
                        <a:t> </a:t>
                      </a:r>
                      <a:r>
                        <a:rPr sz="1100" dirty="0">
                          <a:latin typeface="Cambria Math"/>
                          <a:cs typeface="Cambria Math"/>
                        </a:rPr>
                        <a:t>=</a:t>
                      </a:r>
                      <a:r>
                        <a:rPr sz="1100" spc="30" dirty="0">
                          <a:latin typeface="Cambria Math"/>
                          <a:cs typeface="Cambria Math"/>
                        </a:rPr>
                        <a:t> </a:t>
                      </a:r>
                      <a:r>
                        <a:rPr sz="1100" dirty="0">
                          <a:latin typeface="Cambria Math"/>
                          <a:cs typeface="Cambria Math"/>
                        </a:rPr>
                        <a:t>−8.16,</a:t>
                      </a:r>
                      <a:r>
                        <a:rPr sz="1100" spc="-65" dirty="0">
                          <a:latin typeface="Cambria Math"/>
                          <a:cs typeface="Cambria Math"/>
                        </a:rPr>
                        <a:t> </a:t>
                      </a:r>
                      <a:r>
                        <a:rPr sz="1100" spc="-140" dirty="0">
                          <a:latin typeface="Cambria Math"/>
                          <a:cs typeface="Cambria Math"/>
                        </a:rPr>
                        <a:t>𝜎</a:t>
                      </a:r>
                      <a:r>
                        <a:rPr sz="1200" spc="-209" baseline="-17361" dirty="0">
                          <a:latin typeface="Cambria Math"/>
                          <a:cs typeface="Cambria Math"/>
                        </a:rPr>
                        <a:t>DS</a:t>
                      </a:r>
                      <a:r>
                        <a:rPr sz="1200" spc="179" baseline="-17361" dirty="0">
                          <a:latin typeface="Cambria Math"/>
                          <a:cs typeface="Cambria Math"/>
                        </a:rPr>
                        <a:t> </a:t>
                      </a:r>
                      <a:r>
                        <a:rPr sz="1100" dirty="0">
                          <a:latin typeface="Cambria Math"/>
                          <a:cs typeface="Cambria Math"/>
                        </a:rPr>
                        <a:t>=</a:t>
                      </a:r>
                      <a:r>
                        <a:rPr sz="1100" spc="30" dirty="0">
                          <a:latin typeface="Cambria Math"/>
                          <a:cs typeface="Cambria Math"/>
                        </a:rPr>
                        <a:t> </a:t>
                      </a:r>
                      <a:r>
                        <a:rPr sz="1100" spc="35" dirty="0">
                          <a:latin typeface="Cambria Math"/>
                          <a:cs typeface="Cambria Math"/>
                        </a:rPr>
                        <a:t>0.3</a:t>
                      </a:r>
                      <a:r>
                        <a:rPr lang="en-IN" sz="1100" spc="35" dirty="0">
                          <a:latin typeface="Cambria Math"/>
                          <a:cs typeface="Cambria Math"/>
                        </a:rPr>
                        <a:t>2</a:t>
                      </a:r>
                      <a:endParaRPr sz="1100" dirty="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70840">
                <a:tc>
                  <a:txBody>
                    <a:bodyPr/>
                    <a:lstStyle/>
                    <a:p>
                      <a:pPr algn="ctr">
                        <a:lnSpc>
                          <a:spcPct val="100000"/>
                        </a:lnSpc>
                        <a:spcBef>
                          <a:spcPts val="805"/>
                        </a:spcBef>
                      </a:pPr>
                      <a:r>
                        <a:rPr sz="1100" dirty="0">
                          <a:latin typeface="Times New Roman"/>
                          <a:cs typeface="Times New Roman"/>
                        </a:rPr>
                        <a:t>ASD</a:t>
                      </a:r>
                      <a:r>
                        <a:rPr sz="1100" spc="-10" dirty="0">
                          <a:latin typeface="Times New Roman"/>
                          <a:cs typeface="Times New Roman"/>
                        </a:rPr>
                        <a:t> </a:t>
                      </a:r>
                      <a:r>
                        <a:rPr sz="1100" spc="-25" dirty="0">
                          <a:latin typeface="Times New Roman"/>
                          <a:cs typeface="Times New Roman"/>
                        </a:rPr>
                        <a:t>(⁰)</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27.06</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17.53</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11.32</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635" algn="ctr">
                        <a:lnSpc>
                          <a:spcPct val="100000"/>
                        </a:lnSpc>
                        <a:spcBef>
                          <a:spcPts val="805"/>
                        </a:spcBef>
                      </a:pPr>
                      <a:r>
                        <a:rPr sz="1100" spc="-10" dirty="0">
                          <a:latin typeface="Times New Roman"/>
                          <a:cs typeface="Times New Roman"/>
                        </a:rPr>
                        <a:t>15.17</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5" dirty="0">
                          <a:latin typeface="Times New Roman"/>
                          <a:cs typeface="Times New Roman"/>
                        </a:rPr>
                        <a:t>9.7</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228600" algn="r">
                        <a:lnSpc>
                          <a:spcPct val="100000"/>
                        </a:lnSpc>
                        <a:spcBef>
                          <a:spcPts val="805"/>
                        </a:spcBef>
                      </a:pPr>
                      <a:r>
                        <a:rPr sz="1100" spc="-25" dirty="0">
                          <a:latin typeface="Times New Roman"/>
                          <a:cs typeface="Times New Roman"/>
                        </a:rPr>
                        <a:t>8.9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0" dirty="0">
                          <a:latin typeface="Times New Roman"/>
                          <a:cs typeface="Times New Roman"/>
                        </a:rPr>
                        <a:t>9.01</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370840">
                <a:tc>
                  <a:txBody>
                    <a:bodyPr/>
                    <a:lstStyle/>
                    <a:p>
                      <a:pPr marR="26670" algn="ctr">
                        <a:lnSpc>
                          <a:spcPct val="100000"/>
                        </a:lnSpc>
                        <a:spcBef>
                          <a:spcPts val="805"/>
                        </a:spcBef>
                      </a:pPr>
                      <a:r>
                        <a:rPr sz="1100" spc="-10" dirty="0">
                          <a:latin typeface="Cambria Math"/>
                          <a:cs typeface="Cambria Math"/>
                        </a:rPr>
                        <a:t>log</a:t>
                      </a:r>
                      <a:r>
                        <a:rPr sz="1200" spc="-15" baseline="-17361" dirty="0">
                          <a:latin typeface="Cambria Math"/>
                          <a:cs typeface="Cambria Math"/>
                        </a:rPr>
                        <a:t>10</a:t>
                      </a:r>
                      <a:r>
                        <a:rPr sz="1100" spc="-10" dirty="0">
                          <a:latin typeface="Cambria Math"/>
                          <a:cs typeface="Cambria Math"/>
                        </a:rPr>
                        <a:t>(ASD)</a:t>
                      </a:r>
                      <a:endParaRPr sz="110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7">
                  <a:txBody>
                    <a:bodyPr/>
                    <a:lstStyle/>
                    <a:p>
                      <a:pPr marL="1267460">
                        <a:lnSpc>
                          <a:spcPct val="100000"/>
                        </a:lnSpc>
                        <a:spcBef>
                          <a:spcPts val="805"/>
                        </a:spcBef>
                      </a:pPr>
                      <a:r>
                        <a:rPr sz="1100" spc="-70" dirty="0">
                          <a:latin typeface="Cambria Math"/>
                          <a:cs typeface="Cambria Math"/>
                        </a:rPr>
                        <a:t>𝜇</a:t>
                      </a:r>
                      <a:r>
                        <a:rPr sz="1200" spc="-104" baseline="-17361" dirty="0">
                          <a:latin typeface="Cambria Math"/>
                          <a:cs typeface="Cambria Math"/>
                        </a:rPr>
                        <a:t>ASD</a:t>
                      </a:r>
                      <a:r>
                        <a:rPr sz="1200" spc="142" baseline="-17361" dirty="0">
                          <a:latin typeface="Cambria Math"/>
                          <a:cs typeface="Cambria Math"/>
                        </a:rPr>
                        <a:t> </a:t>
                      </a:r>
                      <a:r>
                        <a:rPr sz="1100" dirty="0">
                          <a:latin typeface="Cambria Math"/>
                          <a:cs typeface="Cambria Math"/>
                        </a:rPr>
                        <a:t>=</a:t>
                      </a:r>
                      <a:r>
                        <a:rPr sz="1100" spc="30" dirty="0">
                          <a:latin typeface="Cambria Math"/>
                          <a:cs typeface="Cambria Math"/>
                        </a:rPr>
                        <a:t> </a:t>
                      </a:r>
                      <a:r>
                        <a:rPr sz="1100" dirty="0">
                          <a:latin typeface="Cambria Math"/>
                          <a:cs typeface="Cambria Math"/>
                        </a:rPr>
                        <a:t>1.11,</a:t>
                      </a:r>
                      <a:r>
                        <a:rPr sz="1100" spc="-65" dirty="0">
                          <a:latin typeface="Cambria Math"/>
                          <a:cs typeface="Cambria Math"/>
                        </a:rPr>
                        <a:t> </a:t>
                      </a:r>
                      <a:r>
                        <a:rPr sz="1100" spc="-95" dirty="0">
                          <a:latin typeface="Cambria Math"/>
                          <a:cs typeface="Cambria Math"/>
                        </a:rPr>
                        <a:t>𝜎</a:t>
                      </a:r>
                      <a:r>
                        <a:rPr sz="1200" spc="-142" baseline="-17361" dirty="0">
                          <a:latin typeface="Cambria Math"/>
                          <a:cs typeface="Cambria Math"/>
                        </a:rPr>
                        <a:t>ASD</a:t>
                      </a:r>
                      <a:r>
                        <a:rPr sz="1200" spc="179" baseline="-17361" dirty="0">
                          <a:latin typeface="Cambria Math"/>
                          <a:cs typeface="Cambria Math"/>
                        </a:rPr>
                        <a:t> </a:t>
                      </a:r>
                      <a:r>
                        <a:rPr sz="1100" dirty="0">
                          <a:latin typeface="Cambria Math"/>
                          <a:cs typeface="Cambria Math"/>
                        </a:rPr>
                        <a:t>=</a:t>
                      </a:r>
                      <a:r>
                        <a:rPr sz="1100" spc="25" dirty="0">
                          <a:latin typeface="Cambria Math"/>
                          <a:cs typeface="Cambria Math"/>
                        </a:rPr>
                        <a:t> </a:t>
                      </a:r>
                      <a:r>
                        <a:rPr sz="1100" spc="-20" dirty="0">
                          <a:latin typeface="Cambria Math"/>
                          <a:cs typeface="Cambria Math"/>
                        </a:rPr>
                        <a:t>0.18</a:t>
                      </a:r>
                      <a:endParaRPr sz="1100" dirty="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70205">
                <a:tc>
                  <a:txBody>
                    <a:bodyPr/>
                    <a:lstStyle/>
                    <a:p>
                      <a:pPr algn="ctr">
                        <a:lnSpc>
                          <a:spcPct val="100000"/>
                        </a:lnSpc>
                        <a:spcBef>
                          <a:spcPts val="815"/>
                        </a:spcBef>
                      </a:pPr>
                      <a:r>
                        <a:rPr sz="1100" dirty="0">
                          <a:latin typeface="Times New Roman"/>
                          <a:cs typeface="Times New Roman"/>
                        </a:rPr>
                        <a:t>ASA</a:t>
                      </a:r>
                      <a:r>
                        <a:rPr sz="1100" spc="-10" dirty="0">
                          <a:latin typeface="Times New Roman"/>
                          <a:cs typeface="Times New Roman"/>
                        </a:rPr>
                        <a:t> </a:t>
                      </a:r>
                      <a:r>
                        <a:rPr sz="1100" spc="-25" dirty="0">
                          <a:latin typeface="Arial"/>
                          <a:cs typeface="Arial"/>
                        </a:rPr>
                        <a:t>(⁰)</a:t>
                      </a:r>
                      <a:endParaRPr sz="1100">
                        <a:latin typeface="Arial"/>
                        <a:cs typeface="Arial"/>
                      </a:endParaRPr>
                    </a:p>
                  </a:txBody>
                  <a:tcPr marL="0" marR="0" marT="1035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25.72</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20" dirty="0">
                          <a:latin typeface="Times New Roman"/>
                          <a:cs typeface="Times New Roman"/>
                        </a:rPr>
                        <a:t>20.8</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20.59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635" algn="ctr">
                        <a:lnSpc>
                          <a:spcPct val="100000"/>
                        </a:lnSpc>
                        <a:spcBef>
                          <a:spcPts val="805"/>
                        </a:spcBef>
                      </a:pPr>
                      <a:r>
                        <a:rPr sz="1100" spc="-10" dirty="0">
                          <a:latin typeface="Times New Roman"/>
                          <a:cs typeface="Times New Roman"/>
                        </a:rPr>
                        <a:t>38.89</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635" algn="ctr">
                        <a:lnSpc>
                          <a:spcPct val="100000"/>
                        </a:lnSpc>
                        <a:spcBef>
                          <a:spcPts val="805"/>
                        </a:spcBef>
                      </a:pPr>
                      <a:r>
                        <a:rPr sz="1100" spc="-10" dirty="0">
                          <a:latin typeface="Times New Roman"/>
                          <a:cs typeface="Times New Roman"/>
                        </a:rPr>
                        <a:t>50.13</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193675" algn="r">
                        <a:lnSpc>
                          <a:spcPct val="100000"/>
                        </a:lnSpc>
                        <a:spcBef>
                          <a:spcPts val="805"/>
                        </a:spcBef>
                      </a:pPr>
                      <a:r>
                        <a:rPr sz="1100" spc="-20" dirty="0">
                          <a:latin typeface="Times New Roman"/>
                          <a:cs typeface="Times New Roman"/>
                        </a:rPr>
                        <a:t>65.2</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805"/>
                        </a:spcBef>
                      </a:pPr>
                      <a:r>
                        <a:rPr sz="1100" spc="-10" dirty="0">
                          <a:latin typeface="Times New Roman"/>
                          <a:cs typeface="Times New Roman"/>
                        </a:rPr>
                        <a:t>69.75</a:t>
                      </a:r>
                      <a:endParaRPr sz="1100">
                        <a:latin typeface="Times New Roman"/>
                        <a:cs typeface="Times New Roman"/>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5"/>
                  </a:ext>
                </a:extLst>
              </a:tr>
              <a:tr h="370205">
                <a:tc>
                  <a:txBody>
                    <a:bodyPr/>
                    <a:lstStyle/>
                    <a:p>
                      <a:pPr marR="27940" algn="ctr">
                        <a:lnSpc>
                          <a:spcPct val="100000"/>
                        </a:lnSpc>
                        <a:spcBef>
                          <a:spcPts val="805"/>
                        </a:spcBef>
                      </a:pPr>
                      <a:r>
                        <a:rPr sz="1100" spc="-10" dirty="0">
                          <a:latin typeface="Cambria Math"/>
                          <a:cs typeface="Cambria Math"/>
                        </a:rPr>
                        <a:t>log</a:t>
                      </a:r>
                      <a:r>
                        <a:rPr sz="1200" spc="-15" baseline="-17361" dirty="0">
                          <a:latin typeface="Cambria Math"/>
                          <a:cs typeface="Cambria Math"/>
                        </a:rPr>
                        <a:t>10</a:t>
                      </a:r>
                      <a:r>
                        <a:rPr sz="1100" spc="-10" dirty="0">
                          <a:latin typeface="Cambria Math"/>
                          <a:cs typeface="Cambria Math"/>
                        </a:rPr>
                        <a:t>(ASA)</a:t>
                      </a:r>
                      <a:endParaRPr sz="110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7">
                  <a:txBody>
                    <a:bodyPr/>
                    <a:lstStyle/>
                    <a:p>
                      <a:pPr marR="26034" algn="ctr">
                        <a:lnSpc>
                          <a:spcPct val="100000"/>
                        </a:lnSpc>
                        <a:spcBef>
                          <a:spcPts val="805"/>
                        </a:spcBef>
                      </a:pPr>
                      <a:r>
                        <a:rPr sz="1100" spc="-70" dirty="0">
                          <a:latin typeface="Cambria Math"/>
                          <a:cs typeface="Cambria Math"/>
                        </a:rPr>
                        <a:t>𝜇</a:t>
                      </a:r>
                      <a:r>
                        <a:rPr sz="1200" spc="-104" baseline="-17361" dirty="0">
                          <a:latin typeface="Cambria Math"/>
                          <a:cs typeface="Cambria Math"/>
                        </a:rPr>
                        <a:t>ASA</a:t>
                      </a:r>
                      <a:r>
                        <a:rPr sz="1200" spc="142" baseline="-17361" dirty="0">
                          <a:latin typeface="Cambria Math"/>
                          <a:cs typeface="Cambria Math"/>
                        </a:rPr>
                        <a:t> </a:t>
                      </a:r>
                      <a:r>
                        <a:rPr sz="1100" dirty="0">
                          <a:latin typeface="Cambria Math"/>
                          <a:cs typeface="Cambria Math"/>
                        </a:rPr>
                        <a:t>=</a:t>
                      </a:r>
                      <a:r>
                        <a:rPr sz="1100" spc="20" dirty="0">
                          <a:latin typeface="Cambria Math"/>
                          <a:cs typeface="Cambria Math"/>
                        </a:rPr>
                        <a:t> </a:t>
                      </a:r>
                      <a:r>
                        <a:rPr sz="1100" dirty="0">
                          <a:latin typeface="Cambria Math"/>
                          <a:cs typeface="Cambria Math"/>
                        </a:rPr>
                        <a:t>1.57,</a:t>
                      </a:r>
                      <a:r>
                        <a:rPr sz="1100" spc="-65" dirty="0">
                          <a:latin typeface="Cambria Math"/>
                          <a:cs typeface="Cambria Math"/>
                        </a:rPr>
                        <a:t> </a:t>
                      </a:r>
                      <a:r>
                        <a:rPr sz="1100" spc="-90" dirty="0">
                          <a:latin typeface="Cambria Math"/>
                          <a:cs typeface="Cambria Math"/>
                        </a:rPr>
                        <a:t>𝜎</a:t>
                      </a:r>
                      <a:r>
                        <a:rPr sz="1200" spc="-135" baseline="-17361" dirty="0">
                          <a:latin typeface="Cambria Math"/>
                          <a:cs typeface="Cambria Math"/>
                        </a:rPr>
                        <a:t>ASA</a:t>
                      </a:r>
                      <a:r>
                        <a:rPr sz="1200" spc="179" baseline="-17361" dirty="0">
                          <a:latin typeface="Cambria Math"/>
                          <a:cs typeface="Cambria Math"/>
                        </a:rPr>
                        <a:t> </a:t>
                      </a:r>
                      <a:r>
                        <a:rPr sz="1100" dirty="0">
                          <a:latin typeface="Cambria Math"/>
                          <a:cs typeface="Cambria Math"/>
                        </a:rPr>
                        <a:t>=</a:t>
                      </a:r>
                      <a:r>
                        <a:rPr sz="1100" spc="25" dirty="0">
                          <a:latin typeface="Cambria Math"/>
                          <a:cs typeface="Cambria Math"/>
                        </a:rPr>
                        <a:t> </a:t>
                      </a:r>
                      <a:r>
                        <a:rPr sz="1100" spc="30" dirty="0">
                          <a:latin typeface="Cambria Math"/>
                          <a:cs typeface="Cambria Math"/>
                        </a:rPr>
                        <a:t>0.</a:t>
                      </a:r>
                      <a:r>
                        <a:rPr lang="en-IN" sz="1100" spc="30" dirty="0">
                          <a:latin typeface="Cambria Math"/>
                          <a:cs typeface="Cambria Math"/>
                        </a:rPr>
                        <a:t>2</a:t>
                      </a:r>
                      <a:r>
                        <a:rPr sz="1100" spc="30" dirty="0">
                          <a:latin typeface="Cambria Math"/>
                          <a:cs typeface="Cambria Math"/>
                        </a:rPr>
                        <a:t>3</a:t>
                      </a:r>
                      <a:endParaRPr sz="1100" dirty="0">
                        <a:latin typeface="Cambria Math"/>
                        <a:cs typeface="Cambria Math"/>
                      </a:endParaRPr>
                    </a:p>
                  </a:txBody>
                  <a:tcPr marL="0" marR="0" marT="1022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4" name="object 4"/>
          <p:cNvSpPr txBox="1"/>
          <p:nvPr/>
        </p:nvSpPr>
        <p:spPr>
          <a:xfrm>
            <a:off x="6112244" y="2173866"/>
            <a:ext cx="2665730" cy="1520190"/>
          </a:xfrm>
          <a:prstGeom prst="rect">
            <a:avLst/>
          </a:prstGeom>
        </p:spPr>
        <p:txBody>
          <a:bodyPr vert="horz" wrap="square" lIns="0" tIns="13335" rIns="0" bIns="0" rtlCol="0">
            <a:spAutoFit/>
          </a:bodyPr>
          <a:lstStyle/>
          <a:p>
            <a:pPr marL="183515" marR="52069" indent="-171450">
              <a:lnSpc>
                <a:spcPct val="100000"/>
              </a:lnSpc>
              <a:spcBef>
                <a:spcPts val="105"/>
              </a:spcBef>
              <a:buFont typeface="Arial"/>
              <a:buChar char="•"/>
              <a:tabLst>
                <a:tab pos="184785" algn="l"/>
              </a:tabLst>
            </a:pPr>
            <a:r>
              <a:rPr sz="1400" dirty="0">
                <a:solidFill>
                  <a:srgbClr val="00AF50"/>
                </a:solidFill>
                <a:latin typeface="Times New Roman"/>
                <a:cs typeface="Times New Roman"/>
              </a:rPr>
              <a:t>Delay</a:t>
            </a:r>
            <a:r>
              <a:rPr sz="1400" spc="-10" dirty="0">
                <a:solidFill>
                  <a:srgbClr val="00AF50"/>
                </a:solidFill>
                <a:latin typeface="Times New Roman"/>
                <a:cs typeface="Times New Roman"/>
              </a:rPr>
              <a:t> </a:t>
            </a:r>
            <a:r>
              <a:rPr sz="1400" dirty="0">
                <a:solidFill>
                  <a:srgbClr val="00AF50"/>
                </a:solidFill>
                <a:latin typeface="Times New Roman"/>
                <a:cs typeface="Times New Roman"/>
              </a:rPr>
              <a:t>Spread</a:t>
            </a:r>
            <a:r>
              <a:rPr sz="1400" spc="-20" dirty="0">
                <a:solidFill>
                  <a:srgbClr val="00AF50"/>
                </a:solidFill>
                <a:latin typeface="Times New Roman"/>
                <a:cs typeface="Times New Roman"/>
              </a:rPr>
              <a:t> </a:t>
            </a:r>
            <a:r>
              <a:rPr sz="1400" dirty="0">
                <a:solidFill>
                  <a:srgbClr val="00AF50"/>
                </a:solidFill>
                <a:latin typeface="Times New Roman"/>
                <a:cs typeface="Times New Roman"/>
              </a:rPr>
              <a:t>(DS):</a:t>
            </a:r>
            <a:r>
              <a:rPr sz="1400" spc="-10" dirty="0">
                <a:solidFill>
                  <a:srgbClr val="00AF50"/>
                </a:solidFill>
                <a:latin typeface="Times New Roman"/>
                <a:cs typeface="Times New Roman"/>
              </a:rPr>
              <a:t> </a:t>
            </a:r>
            <a:r>
              <a:rPr sz="1400" dirty="0">
                <a:latin typeface="Times New Roman"/>
                <a:cs typeface="Times New Roman"/>
              </a:rPr>
              <a:t>is</a:t>
            </a:r>
            <a:r>
              <a:rPr sz="1400" spc="-10" dirty="0">
                <a:latin typeface="Times New Roman"/>
                <a:cs typeface="Times New Roman"/>
              </a:rPr>
              <a:t> </a:t>
            </a:r>
            <a:r>
              <a:rPr sz="1400" dirty="0">
                <a:latin typeface="Times New Roman"/>
                <a:cs typeface="Times New Roman"/>
              </a:rPr>
              <a:t>found</a:t>
            </a:r>
            <a:r>
              <a:rPr sz="1400" spc="-35" dirty="0">
                <a:latin typeface="Times New Roman"/>
                <a:cs typeface="Times New Roman"/>
              </a:rPr>
              <a:t> </a:t>
            </a:r>
            <a:r>
              <a:rPr sz="1400" dirty="0">
                <a:latin typeface="Times New Roman"/>
                <a:cs typeface="Times New Roman"/>
              </a:rPr>
              <a:t>to</a:t>
            </a:r>
            <a:r>
              <a:rPr sz="1400" spc="-5" dirty="0">
                <a:latin typeface="Times New Roman"/>
                <a:cs typeface="Times New Roman"/>
              </a:rPr>
              <a:t> </a:t>
            </a:r>
            <a:r>
              <a:rPr sz="1400" spc="-25" dirty="0">
                <a:latin typeface="Times New Roman"/>
                <a:cs typeface="Times New Roman"/>
              </a:rPr>
              <a:t>be 	</a:t>
            </a:r>
            <a:r>
              <a:rPr sz="1400" dirty="0">
                <a:latin typeface="Times New Roman"/>
                <a:cs typeface="Times New Roman"/>
              </a:rPr>
              <a:t>in</a:t>
            </a:r>
            <a:r>
              <a:rPr sz="1400" spc="-10" dirty="0">
                <a:latin typeface="Times New Roman"/>
                <a:cs typeface="Times New Roman"/>
              </a:rPr>
              <a:t> </a:t>
            </a:r>
            <a:r>
              <a:rPr sz="1400" dirty="0">
                <a:latin typeface="Times New Roman"/>
                <a:cs typeface="Times New Roman"/>
              </a:rPr>
              <a:t>the</a:t>
            </a:r>
            <a:r>
              <a:rPr sz="1400" spc="-10" dirty="0">
                <a:latin typeface="Times New Roman"/>
                <a:cs typeface="Times New Roman"/>
              </a:rPr>
              <a:t> </a:t>
            </a:r>
            <a:r>
              <a:rPr sz="1400" dirty="0">
                <a:latin typeface="Times New Roman"/>
                <a:cs typeface="Times New Roman"/>
              </a:rPr>
              <a:t>range</a:t>
            </a:r>
            <a:r>
              <a:rPr sz="1400" spc="-25" dirty="0">
                <a:latin typeface="Times New Roman"/>
                <a:cs typeface="Times New Roman"/>
              </a:rPr>
              <a:t> </a:t>
            </a:r>
            <a:r>
              <a:rPr sz="1400" dirty="0">
                <a:latin typeface="Times New Roman"/>
                <a:cs typeface="Times New Roman"/>
              </a:rPr>
              <a:t>~</a:t>
            </a:r>
            <a:r>
              <a:rPr sz="1400" spc="10" dirty="0">
                <a:latin typeface="Times New Roman"/>
                <a:cs typeface="Times New Roman"/>
              </a:rPr>
              <a:t> </a:t>
            </a:r>
            <a:r>
              <a:rPr sz="1400" dirty="0">
                <a:latin typeface="Times New Roman"/>
                <a:cs typeface="Times New Roman"/>
              </a:rPr>
              <a:t>2</a:t>
            </a:r>
            <a:r>
              <a:rPr sz="1400" spc="-5" dirty="0">
                <a:latin typeface="Times New Roman"/>
                <a:cs typeface="Times New Roman"/>
              </a:rPr>
              <a:t> </a:t>
            </a:r>
            <a:r>
              <a:rPr sz="1400" dirty="0">
                <a:latin typeface="Times New Roman"/>
                <a:cs typeface="Times New Roman"/>
              </a:rPr>
              <a:t>–</a:t>
            </a:r>
            <a:r>
              <a:rPr sz="1400" spc="10" dirty="0">
                <a:latin typeface="Times New Roman"/>
                <a:cs typeface="Times New Roman"/>
              </a:rPr>
              <a:t> </a:t>
            </a:r>
            <a:r>
              <a:rPr sz="1400" dirty="0">
                <a:latin typeface="Times New Roman"/>
                <a:cs typeface="Times New Roman"/>
              </a:rPr>
              <a:t>14</a:t>
            </a:r>
            <a:r>
              <a:rPr sz="1400" spc="-5" dirty="0">
                <a:latin typeface="Times New Roman"/>
                <a:cs typeface="Times New Roman"/>
              </a:rPr>
              <a:t> </a:t>
            </a:r>
            <a:r>
              <a:rPr sz="1400" spc="-25" dirty="0">
                <a:latin typeface="Times New Roman"/>
                <a:cs typeface="Times New Roman"/>
              </a:rPr>
              <a:t>ns.</a:t>
            </a:r>
            <a:endParaRPr sz="1400">
              <a:latin typeface="Times New Roman"/>
              <a:cs typeface="Times New Roman"/>
            </a:endParaRPr>
          </a:p>
          <a:p>
            <a:pPr marL="183515" marR="46355" indent="-171450">
              <a:lnSpc>
                <a:spcPct val="100000"/>
              </a:lnSpc>
              <a:buFont typeface="Arial"/>
              <a:buChar char="•"/>
              <a:tabLst>
                <a:tab pos="184785" algn="l"/>
              </a:tabLst>
            </a:pPr>
            <a:r>
              <a:rPr sz="1400" dirty="0">
                <a:solidFill>
                  <a:srgbClr val="00AF50"/>
                </a:solidFill>
                <a:latin typeface="Times New Roman"/>
                <a:cs typeface="Times New Roman"/>
              </a:rPr>
              <a:t>Azimuth</a:t>
            </a:r>
            <a:r>
              <a:rPr sz="1400" spc="-15" dirty="0">
                <a:solidFill>
                  <a:srgbClr val="00AF50"/>
                </a:solidFill>
                <a:latin typeface="Times New Roman"/>
                <a:cs typeface="Times New Roman"/>
              </a:rPr>
              <a:t> </a:t>
            </a:r>
            <a:r>
              <a:rPr sz="1400" dirty="0">
                <a:solidFill>
                  <a:srgbClr val="00AF50"/>
                </a:solidFill>
                <a:latin typeface="Times New Roman"/>
                <a:cs typeface="Times New Roman"/>
              </a:rPr>
              <a:t>Spread</a:t>
            </a:r>
            <a:r>
              <a:rPr sz="1400" spc="-15" dirty="0">
                <a:solidFill>
                  <a:srgbClr val="00AF50"/>
                </a:solidFill>
                <a:latin typeface="Times New Roman"/>
                <a:cs typeface="Times New Roman"/>
              </a:rPr>
              <a:t> </a:t>
            </a:r>
            <a:r>
              <a:rPr sz="1400" dirty="0">
                <a:solidFill>
                  <a:srgbClr val="00AF50"/>
                </a:solidFill>
                <a:latin typeface="Times New Roman"/>
                <a:cs typeface="Times New Roman"/>
              </a:rPr>
              <a:t>of</a:t>
            </a:r>
            <a:r>
              <a:rPr sz="1400" spc="-20" dirty="0">
                <a:solidFill>
                  <a:srgbClr val="00AF50"/>
                </a:solidFill>
                <a:latin typeface="Times New Roman"/>
                <a:cs typeface="Times New Roman"/>
              </a:rPr>
              <a:t> </a:t>
            </a:r>
            <a:r>
              <a:rPr sz="1400" spc="-10" dirty="0">
                <a:solidFill>
                  <a:srgbClr val="00AF50"/>
                </a:solidFill>
                <a:latin typeface="Times New Roman"/>
                <a:cs typeface="Times New Roman"/>
              </a:rPr>
              <a:t>Departure 	</a:t>
            </a:r>
            <a:r>
              <a:rPr sz="1400" dirty="0">
                <a:solidFill>
                  <a:srgbClr val="00AF50"/>
                </a:solidFill>
                <a:latin typeface="Times New Roman"/>
                <a:cs typeface="Times New Roman"/>
              </a:rPr>
              <a:t>(ASD):</a:t>
            </a:r>
            <a:r>
              <a:rPr sz="1400" spc="-20" dirty="0">
                <a:solidFill>
                  <a:srgbClr val="00AF50"/>
                </a:solidFill>
                <a:latin typeface="Times New Roman"/>
                <a:cs typeface="Times New Roman"/>
              </a:rPr>
              <a:t> </a:t>
            </a:r>
            <a:r>
              <a:rPr sz="1400" dirty="0">
                <a:latin typeface="Times New Roman"/>
                <a:cs typeface="Times New Roman"/>
              </a:rPr>
              <a:t>is</a:t>
            </a:r>
            <a:r>
              <a:rPr sz="1400" spc="-5" dirty="0">
                <a:latin typeface="Times New Roman"/>
                <a:cs typeface="Times New Roman"/>
              </a:rPr>
              <a:t> </a:t>
            </a:r>
            <a:r>
              <a:rPr sz="1400" dirty="0">
                <a:latin typeface="Times New Roman"/>
                <a:cs typeface="Times New Roman"/>
              </a:rPr>
              <a:t>found</a:t>
            </a:r>
            <a:r>
              <a:rPr sz="1400" spc="-35" dirty="0">
                <a:latin typeface="Times New Roman"/>
                <a:cs typeface="Times New Roman"/>
              </a:rPr>
              <a:t> </a:t>
            </a:r>
            <a:r>
              <a:rPr sz="1400" dirty="0">
                <a:latin typeface="Times New Roman"/>
                <a:cs typeface="Times New Roman"/>
              </a:rPr>
              <a:t>to</a:t>
            </a:r>
            <a:r>
              <a:rPr sz="1400" spc="-5" dirty="0">
                <a:latin typeface="Times New Roman"/>
                <a:cs typeface="Times New Roman"/>
              </a:rPr>
              <a:t> </a:t>
            </a:r>
            <a:r>
              <a:rPr sz="1400" dirty="0">
                <a:latin typeface="Times New Roman"/>
                <a:cs typeface="Times New Roman"/>
              </a:rPr>
              <a:t>be</a:t>
            </a:r>
            <a:r>
              <a:rPr sz="1400" spc="-5" dirty="0">
                <a:latin typeface="Times New Roman"/>
                <a:cs typeface="Times New Roman"/>
              </a:rPr>
              <a:t> </a:t>
            </a:r>
            <a:r>
              <a:rPr sz="1400" dirty="0">
                <a:latin typeface="Times New Roman"/>
                <a:cs typeface="Times New Roman"/>
              </a:rPr>
              <a:t>in</a:t>
            </a:r>
            <a:r>
              <a:rPr sz="1400" spc="-20" dirty="0">
                <a:latin typeface="Times New Roman"/>
                <a:cs typeface="Times New Roman"/>
              </a:rPr>
              <a:t> </a:t>
            </a:r>
            <a:r>
              <a:rPr sz="1400" dirty="0">
                <a:latin typeface="Times New Roman"/>
                <a:cs typeface="Times New Roman"/>
              </a:rPr>
              <a:t>the</a:t>
            </a:r>
            <a:r>
              <a:rPr sz="1400" spc="-10" dirty="0">
                <a:latin typeface="Times New Roman"/>
                <a:cs typeface="Times New Roman"/>
              </a:rPr>
              <a:t> range 	</a:t>
            </a:r>
            <a:r>
              <a:rPr sz="1400" dirty="0">
                <a:latin typeface="Times New Roman"/>
                <a:cs typeface="Times New Roman"/>
              </a:rPr>
              <a:t>8⁰-</a:t>
            </a:r>
            <a:r>
              <a:rPr sz="1400" spc="-25" dirty="0">
                <a:latin typeface="Times New Roman"/>
                <a:cs typeface="Times New Roman"/>
              </a:rPr>
              <a:t>28⁰</a:t>
            </a:r>
            <a:endParaRPr sz="1400">
              <a:latin typeface="Times New Roman"/>
              <a:cs typeface="Times New Roman"/>
            </a:endParaRPr>
          </a:p>
          <a:p>
            <a:pPr marL="184150" indent="-171450">
              <a:lnSpc>
                <a:spcPct val="100000"/>
              </a:lnSpc>
              <a:buFont typeface="Arial"/>
              <a:buChar char="•"/>
              <a:tabLst>
                <a:tab pos="184150" algn="l"/>
              </a:tabLst>
            </a:pPr>
            <a:r>
              <a:rPr sz="1400" dirty="0">
                <a:solidFill>
                  <a:srgbClr val="00AF50"/>
                </a:solidFill>
                <a:latin typeface="Times New Roman"/>
                <a:cs typeface="Times New Roman"/>
              </a:rPr>
              <a:t>Azimuth</a:t>
            </a:r>
            <a:r>
              <a:rPr sz="1400" spc="-20" dirty="0">
                <a:solidFill>
                  <a:srgbClr val="00AF50"/>
                </a:solidFill>
                <a:latin typeface="Times New Roman"/>
                <a:cs typeface="Times New Roman"/>
              </a:rPr>
              <a:t> </a:t>
            </a:r>
            <a:r>
              <a:rPr sz="1400" dirty="0">
                <a:solidFill>
                  <a:srgbClr val="00AF50"/>
                </a:solidFill>
                <a:latin typeface="Times New Roman"/>
                <a:cs typeface="Times New Roman"/>
              </a:rPr>
              <a:t>Spread</a:t>
            </a:r>
            <a:r>
              <a:rPr sz="1400" spc="-15" dirty="0">
                <a:solidFill>
                  <a:srgbClr val="00AF50"/>
                </a:solidFill>
                <a:latin typeface="Times New Roman"/>
                <a:cs typeface="Times New Roman"/>
              </a:rPr>
              <a:t> </a:t>
            </a:r>
            <a:r>
              <a:rPr sz="1400" dirty="0">
                <a:solidFill>
                  <a:srgbClr val="00AF50"/>
                </a:solidFill>
                <a:latin typeface="Times New Roman"/>
                <a:cs typeface="Times New Roman"/>
              </a:rPr>
              <a:t>of</a:t>
            </a:r>
            <a:r>
              <a:rPr sz="1400" spc="-100" dirty="0">
                <a:solidFill>
                  <a:srgbClr val="00AF50"/>
                </a:solidFill>
                <a:latin typeface="Times New Roman"/>
                <a:cs typeface="Times New Roman"/>
              </a:rPr>
              <a:t> </a:t>
            </a:r>
            <a:r>
              <a:rPr sz="1400" dirty="0">
                <a:solidFill>
                  <a:srgbClr val="00AF50"/>
                </a:solidFill>
                <a:latin typeface="Times New Roman"/>
                <a:cs typeface="Times New Roman"/>
              </a:rPr>
              <a:t>Arrival</a:t>
            </a:r>
            <a:r>
              <a:rPr sz="1400" spc="-25" dirty="0">
                <a:solidFill>
                  <a:srgbClr val="00AF50"/>
                </a:solidFill>
                <a:latin typeface="Times New Roman"/>
                <a:cs typeface="Times New Roman"/>
              </a:rPr>
              <a:t> </a:t>
            </a:r>
            <a:r>
              <a:rPr sz="1400" spc="-10" dirty="0">
                <a:solidFill>
                  <a:srgbClr val="00AF50"/>
                </a:solidFill>
                <a:latin typeface="Times New Roman"/>
                <a:cs typeface="Times New Roman"/>
              </a:rPr>
              <a:t>(ASA):</a:t>
            </a:r>
            <a:endParaRPr sz="1400">
              <a:latin typeface="Times New Roman"/>
              <a:cs typeface="Times New Roman"/>
            </a:endParaRPr>
          </a:p>
          <a:p>
            <a:pPr marL="184785">
              <a:lnSpc>
                <a:spcPct val="100000"/>
              </a:lnSpc>
            </a:pPr>
            <a:r>
              <a:rPr sz="1400" dirty="0">
                <a:latin typeface="Times New Roman"/>
                <a:cs typeface="Times New Roman"/>
              </a:rPr>
              <a:t>is</a:t>
            </a:r>
            <a:r>
              <a:rPr sz="1400" spc="-5" dirty="0">
                <a:latin typeface="Times New Roman"/>
                <a:cs typeface="Times New Roman"/>
              </a:rPr>
              <a:t> </a:t>
            </a:r>
            <a:r>
              <a:rPr sz="1400" dirty="0">
                <a:latin typeface="Times New Roman"/>
                <a:cs typeface="Times New Roman"/>
              </a:rPr>
              <a:t>in the</a:t>
            </a:r>
            <a:r>
              <a:rPr sz="1400" spc="-10" dirty="0">
                <a:latin typeface="Times New Roman"/>
                <a:cs typeface="Times New Roman"/>
              </a:rPr>
              <a:t> </a:t>
            </a:r>
            <a:r>
              <a:rPr sz="1400" dirty="0">
                <a:latin typeface="Times New Roman"/>
                <a:cs typeface="Times New Roman"/>
              </a:rPr>
              <a:t>range</a:t>
            </a:r>
            <a:r>
              <a:rPr sz="1400" spc="-25" dirty="0">
                <a:latin typeface="Times New Roman"/>
                <a:cs typeface="Times New Roman"/>
              </a:rPr>
              <a:t> </a:t>
            </a:r>
            <a:r>
              <a:rPr sz="1400" dirty="0">
                <a:latin typeface="Times New Roman"/>
                <a:cs typeface="Times New Roman"/>
              </a:rPr>
              <a:t>of</a:t>
            </a:r>
            <a:r>
              <a:rPr sz="1400" spc="5" dirty="0">
                <a:latin typeface="Times New Roman"/>
                <a:cs typeface="Times New Roman"/>
              </a:rPr>
              <a:t> </a:t>
            </a:r>
            <a:r>
              <a:rPr sz="1400" dirty="0">
                <a:latin typeface="Times New Roman"/>
                <a:cs typeface="Times New Roman"/>
              </a:rPr>
              <a:t>~ 20⁰-</a:t>
            </a:r>
            <a:r>
              <a:rPr sz="1400" spc="-25" dirty="0">
                <a:latin typeface="Times New Roman"/>
                <a:cs typeface="Times New Roman"/>
              </a:rPr>
              <a:t>70⁰</a:t>
            </a:r>
            <a:endParaRPr sz="1400">
              <a:latin typeface="Times New Roman"/>
              <a:cs typeface="Times New Roman"/>
            </a:endParaRPr>
          </a:p>
        </p:txBody>
      </p:sp>
      <p:graphicFrame>
        <p:nvGraphicFramePr>
          <p:cNvPr id="5" name="object 5"/>
          <p:cNvGraphicFramePr>
            <a:graphicFrameLocks noGrp="1"/>
          </p:cNvGraphicFramePr>
          <p:nvPr>
            <p:extLst>
              <p:ext uri="{D42A27DB-BD31-4B8C-83A1-F6EECF244321}">
                <p14:modId xmlns:p14="http://schemas.microsoft.com/office/powerpoint/2010/main" val="4177246286"/>
              </p:ext>
            </p:extLst>
          </p:nvPr>
        </p:nvGraphicFramePr>
        <p:xfrm>
          <a:off x="5816471" y="4135372"/>
          <a:ext cx="3098165" cy="1858009"/>
        </p:xfrm>
        <a:graphic>
          <a:graphicData uri="http://schemas.openxmlformats.org/drawingml/2006/table">
            <a:tbl>
              <a:tblPr firstRow="1" bandRow="1">
                <a:tableStyleId>{2D5ABB26-0587-4C30-8999-92F81FD0307C}</a:tableStyleId>
              </a:tblPr>
              <a:tblGrid>
                <a:gridCol w="707390">
                  <a:extLst>
                    <a:ext uri="{9D8B030D-6E8A-4147-A177-3AD203B41FA5}">
                      <a16:colId xmlns:a16="http://schemas.microsoft.com/office/drawing/2014/main" val="20000"/>
                    </a:ext>
                  </a:extLst>
                </a:gridCol>
                <a:gridCol w="531495">
                  <a:extLst>
                    <a:ext uri="{9D8B030D-6E8A-4147-A177-3AD203B41FA5}">
                      <a16:colId xmlns:a16="http://schemas.microsoft.com/office/drawing/2014/main" val="20001"/>
                    </a:ext>
                  </a:extLst>
                </a:gridCol>
                <a:gridCol w="619760">
                  <a:extLst>
                    <a:ext uri="{9D8B030D-6E8A-4147-A177-3AD203B41FA5}">
                      <a16:colId xmlns:a16="http://schemas.microsoft.com/office/drawing/2014/main" val="20002"/>
                    </a:ext>
                  </a:extLst>
                </a:gridCol>
                <a:gridCol w="619760">
                  <a:extLst>
                    <a:ext uri="{9D8B030D-6E8A-4147-A177-3AD203B41FA5}">
                      <a16:colId xmlns:a16="http://schemas.microsoft.com/office/drawing/2014/main" val="20003"/>
                    </a:ext>
                  </a:extLst>
                </a:gridCol>
                <a:gridCol w="619760">
                  <a:extLst>
                    <a:ext uri="{9D8B030D-6E8A-4147-A177-3AD203B41FA5}">
                      <a16:colId xmlns:a16="http://schemas.microsoft.com/office/drawing/2014/main" val="20004"/>
                    </a:ext>
                  </a:extLst>
                </a:gridCol>
              </a:tblGrid>
              <a:tr h="395605">
                <a:tc gridSpan="2">
                  <a:txBody>
                    <a:bodyPr/>
                    <a:lstStyle/>
                    <a:p>
                      <a:pPr marL="306705">
                        <a:lnSpc>
                          <a:spcPct val="100000"/>
                        </a:lnSpc>
                        <a:spcBef>
                          <a:spcPts val="919"/>
                        </a:spcBef>
                      </a:pPr>
                      <a:r>
                        <a:rPr sz="1000" b="1" spc="-10" dirty="0">
                          <a:solidFill>
                            <a:srgbClr val="FFFFFF"/>
                          </a:solidFill>
                          <a:latin typeface="Times New Roman"/>
                          <a:cs typeface="Times New Roman"/>
                        </a:rPr>
                        <a:t>Parameters</a:t>
                      </a:r>
                      <a:endParaRPr sz="1000">
                        <a:latin typeface="Times New Roman"/>
                        <a:cs typeface="Times New Roman"/>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hMerge="1">
                  <a:txBody>
                    <a:bodyPr/>
                    <a:lstStyle/>
                    <a:p>
                      <a:endParaRPr/>
                    </a:p>
                  </a:txBody>
                  <a:tcPr marL="0" marR="0" marT="0" marB="0"/>
                </a:tc>
                <a:tc>
                  <a:txBody>
                    <a:bodyPr/>
                    <a:lstStyle/>
                    <a:p>
                      <a:pPr marL="167640" marR="160020" indent="22860">
                        <a:lnSpc>
                          <a:spcPct val="100000"/>
                        </a:lnSpc>
                        <a:spcBef>
                          <a:spcPts val="320"/>
                        </a:spcBef>
                      </a:pPr>
                      <a:r>
                        <a:rPr sz="1000" b="1" spc="-20" dirty="0">
                          <a:solidFill>
                            <a:srgbClr val="FFFFFF"/>
                          </a:solidFill>
                          <a:latin typeface="Times New Roman"/>
                          <a:cs typeface="Times New Roman"/>
                        </a:rPr>
                        <a:t>This work</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919"/>
                        </a:spcBef>
                      </a:pPr>
                      <a:r>
                        <a:rPr sz="1000" b="1" spc="-20" dirty="0">
                          <a:solidFill>
                            <a:srgbClr val="FFFFFF"/>
                          </a:solidFill>
                          <a:latin typeface="Times New Roman"/>
                          <a:cs typeface="Times New Roman"/>
                        </a:rPr>
                        <a:t>SJTU*</a:t>
                      </a:r>
                      <a:endParaRPr sz="1000">
                        <a:latin typeface="Times New Roman"/>
                        <a:cs typeface="Times New Roman"/>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919"/>
                        </a:spcBef>
                      </a:pPr>
                      <a:r>
                        <a:rPr sz="1000" b="1" spc="-20" dirty="0">
                          <a:solidFill>
                            <a:srgbClr val="FFFFFF"/>
                          </a:solidFill>
                          <a:latin typeface="Times New Roman"/>
                          <a:cs typeface="Times New Roman"/>
                        </a:rPr>
                        <a:t>3GPP#</a:t>
                      </a:r>
                      <a:endParaRPr sz="1000">
                        <a:latin typeface="Times New Roman"/>
                        <a:cs typeface="Times New Roman"/>
                      </a:endParaRPr>
                    </a:p>
                  </a:txBody>
                  <a:tcPr marL="0" marR="0" marT="11683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243840">
                <a:tc rowSpan="2">
                  <a:txBody>
                    <a:bodyPr/>
                    <a:lstStyle/>
                    <a:p>
                      <a:pPr>
                        <a:lnSpc>
                          <a:spcPct val="100000"/>
                        </a:lnSpc>
                        <a:spcBef>
                          <a:spcPts val="15"/>
                        </a:spcBef>
                      </a:pPr>
                      <a:endParaRPr sz="1100">
                        <a:latin typeface="Times New Roman"/>
                        <a:cs typeface="Times New Roman"/>
                      </a:endParaRPr>
                    </a:p>
                    <a:p>
                      <a:pPr>
                        <a:lnSpc>
                          <a:spcPct val="100000"/>
                        </a:lnSpc>
                      </a:pPr>
                      <a:r>
                        <a:rPr sz="1000" spc="-10" dirty="0">
                          <a:latin typeface="Cambria Math"/>
                          <a:cs typeface="Cambria Math"/>
                        </a:rPr>
                        <a:t>log</a:t>
                      </a:r>
                      <a:r>
                        <a:rPr sz="1050" spc="-15" baseline="-15873" dirty="0">
                          <a:latin typeface="Cambria Math"/>
                          <a:cs typeface="Cambria Math"/>
                        </a:rPr>
                        <a:t>10</a:t>
                      </a:r>
                      <a:r>
                        <a:rPr sz="1000" spc="-10" dirty="0">
                          <a:latin typeface="Cambria Math"/>
                          <a:cs typeface="Cambria Math"/>
                        </a:rPr>
                        <a:t>(DS[s])</a:t>
                      </a:r>
                      <a:endParaRPr sz="1000">
                        <a:latin typeface="Cambria Math"/>
                        <a:cs typeface="Cambria Math"/>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R="180340" algn="r">
                        <a:lnSpc>
                          <a:spcPct val="100000"/>
                        </a:lnSpc>
                        <a:spcBef>
                          <a:spcPts val="525"/>
                        </a:spcBef>
                      </a:pPr>
                      <a:r>
                        <a:rPr sz="1500" spc="-30" baseline="11111" dirty="0">
                          <a:latin typeface="Cambria Math"/>
                          <a:cs typeface="Cambria Math"/>
                        </a:rPr>
                        <a:t>𝜇</a:t>
                      </a:r>
                      <a:r>
                        <a:rPr sz="700" spc="-20" dirty="0">
                          <a:latin typeface="Cambria Math"/>
                          <a:cs typeface="Cambria Math"/>
                        </a:rPr>
                        <a:t>DS</a:t>
                      </a:r>
                      <a:endParaRPr sz="700" dirty="0">
                        <a:latin typeface="Cambria Math"/>
                        <a:cs typeface="Cambria Math"/>
                      </a:endParaRPr>
                    </a:p>
                  </a:txBody>
                  <a:tcPr marL="0" marR="0" marT="666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-8.16</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-7.69</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-7.71</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243204">
                <a:tc vMerge="1">
                  <a:txBody>
                    <a:bodyPr/>
                    <a:lstStyle/>
                    <a:p>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R="183515" algn="r">
                        <a:lnSpc>
                          <a:spcPct val="100000"/>
                        </a:lnSpc>
                        <a:spcBef>
                          <a:spcPts val="525"/>
                        </a:spcBef>
                      </a:pPr>
                      <a:r>
                        <a:rPr sz="1500" spc="-30" baseline="11111" dirty="0">
                          <a:latin typeface="Cambria Math"/>
                          <a:cs typeface="Cambria Math"/>
                        </a:rPr>
                        <a:t>𝜎</a:t>
                      </a:r>
                      <a:r>
                        <a:rPr sz="700" spc="-20" dirty="0">
                          <a:latin typeface="Cambria Math"/>
                          <a:cs typeface="Cambria Math"/>
                        </a:rPr>
                        <a:t>DS</a:t>
                      </a:r>
                      <a:endParaRPr sz="700" dirty="0">
                        <a:latin typeface="Cambria Math"/>
                        <a:cs typeface="Cambria Math"/>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0.32</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5" dirty="0">
                          <a:latin typeface="Times New Roman"/>
                          <a:cs typeface="Times New Roman"/>
                        </a:rPr>
                        <a:t>0.1</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0.18</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243840">
                <a:tc rowSpan="2">
                  <a:txBody>
                    <a:bodyPr/>
                    <a:lstStyle/>
                    <a:p>
                      <a:pPr>
                        <a:lnSpc>
                          <a:spcPct val="100000"/>
                        </a:lnSpc>
                        <a:spcBef>
                          <a:spcPts val="15"/>
                        </a:spcBef>
                      </a:pPr>
                      <a:endParaRPr sz="1100">
                        <a:latin typeface="Times New Roman"/>
                        <a:cs typeface="Times New Roman"/>
                      </a:endParaRPr>
                    </a:p>
                    <a:p>
                      <a:pPr marL="31750">
                        <a:lnSpc>
                          <a:spcPct val="100000"/>
                        </a:lnSpc>
                      </a:pPr>
                      <a:r>
                        <a:rPr sz="1000" spc="-10" dirty="0">
                          <a:latin typeface="Cambria Math"/>
                          <a:cs typeface="Cambria Math"/>
                        </a:rPr>
                        <a:t>log</a:t>
                      </a:r>
                      <a:r>
                        <a:rPr sz="1050" spc="-15" baseline="-15873" dirty="0">
                          <a:latin typeface="Cambria Math"/>
                          <a:cs typeface="Cambria Math"/>
                        </a:rPr>
                        <a:t>10</a:t>
                      </a:r>
                      <a:r>
                        <a:rPr sz="1000" spc="-10" dirty="0">
                          <a:latin typeface="Cambria Math"/>
                          <a:cs typeface="Cambria Math"/>
                        </a:rPr>
                        <a:t>(ASD)</a:t>
                      </a:r>
                      <a:endParaRPr sz="1000">
                        <a:latin typeface="Cambria Math"/>
                        <a:cs typeface="Cambria Math"/>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149225" algn="r">
                        <a:lnSpc>
                          <a:spcPct val="100000"/>
                        </a:lnSpc>
                        <a:spcBef>
                          <a:spcPts val="520"/>
                        </a:spcBef>
                      </a:pPr>
                      <a:r>
                        <a:rPr sz="1500" spc="-15" baseline="11111" dirty="0">
                          <a:latin typeface="Cambria Math"/>
                          <a:cs typeface="Cambria Math"/>
                        </a:rPr>
                        <a:t>𝜇</a:t>
                      </a:r>
                      <a:r>
                        <a:rPr sz="700" spc="-10" dirty="0">
                          <a:latin typeface="Cambria Math"/>
                          <a:cs typeface="Cambria Math"/>
                        </a:rPr>
                        <a:t>ASD</a:t>
                      </a:r>
                      <a:endParaRPr sz="700" dirty="0">
                        <a:latin typeface="Cambria Math"/>
                        <a:cs typeface="Cambria Math"/>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1.11</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dirty="0">
                          <a:latin typeface="Times New Roman"/>
                          <a:cs typeface="Times New Roman"/>
                        </a:rPr>
                        <a:t>-</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5" dirty="0">
                          <a:latin typeface="Times New Roman"/>
                          <a:cs typeface="Times New Roman"/>
                        </a:rPr>
                        <a:t>1.6</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243840">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150495" algn="r">
                        <a:lnSpc>
                          <a:spcPct val="100000"/>
                        </a:lnSpc>
                        <a:spcBef>
                          <a:spcPts val="520"/>
                        </a:spcBef>
                      </a:pPr>
                      <a:r>
                        <a:rPr sz="1500" spc="-15" baseline="11111" dirty="0">
                          <a:latin typeface="Cambria Math"/>
                          <a:cs typeface="Cambria Math"/>
                        </a:rPr>
                        <a:t>𝜎</a:t>
                      </a:r>
                      <a:r>
                        <a:rPr sz="700" spc="-10" dirty="0">
                          <a:latin typeface="Cambria Math"/>
                          <a:cs typeface="Cambria Math"/>
                        </a:rPr>
                        <a:t>ASD</a:t>
                      </a:r>
                      <a:endParaRPr sz="700" dirty="0">
                        <a:latin typeface="Cambria Math"/>
                        <a:cs typeface="Cambria Math"/>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0.18</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dirty="0">
                          <a:latin typeface="Times New Roman"/>
                          <a:cs typeface="Times New Roman"/>
                        </a:rPr>
                        <a:t>-</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0.18</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243840">
                <a:tc rowSpan="2">
                  <a:txBody>
                    <a:bodyPr/>
                    <a:lstStyle/>
                    <a:p>
                      <a:pPr>
                        <a:lnSpc>
                          <a:spcPct val="100000"/>
                        </a:lnSpc>
                        <a:spcBef>
                          <a:spcPts val="15"/>
                        </a:spcBef>
                      </a:pPr>
                      <a:endParaRPr sz="1100">
                        <a:latin typeface="Times New Roman"/>
                        <a:cs typeface="Times New Roman"/>
                      </a:endParaRPr>
                    </a:p>
                    <a:p>
                      <a:pPr marL="33655">
                        <a:lnSpc>
                          <a:spcPct val="100000"/>
                        </a:lnSpc>
                      </a:pPr>
                      <a:r>
                        <a:rPr sz="1000" spc="-10" dirty="0">
                          <a:latin typeface="Cambria Math"/>
                          <a:cs typeface="Cambria Math"/>
                        </a:rPr>
                        <a:t>log</a:t>
                      </a:r>
                      <a:r>
                        <a:rPr sz="1050" spc="-15" baseline="-15873" dirty="0">
                          <a:latin typeface="Cambria Math"/>
                          <a:cs typeface="Cambria Math"/>
                        </a:rPr>
                        <a:t>10</a:t>
                      </a:r>
                      <a:r>
                        <a:rPr sz="1000" spc="-10" dirty="0">
                          <a:latin typeface="Cambria Math"/>
                          <a:cs typeface="Cambria Math"/>
                        </a:rPr>
                        <a:t>(ASA)</a:t>
                      </a:r>
                      <a:endParaRPr sz="1000">
                        <a:latin typeface="Cambria Math"/>
                        <a:cs typeface="Cambria Math"/>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149225" algn="r">
                        <a:lnSpc>
                          <a:spcPct val="100000"/>
                        </a:lnSpc>
                        <a:spcBef>
                          <a:spcPts val="525"/>
                        </a:spcBef>
                      </a:pPr>
                      <a:r>
                        <a:rPr sz="1500" spc="-15" baseline="11111" dirty="0">
                          <a:latin typeface="Cambria Math"/>
                          <a:cs typeface="Cambria Math"/>
                        </a:rPr>
                        <a:t>𝜇</a:t>
                      </a:r>
                      <a:r>
                        <a:rPr sz="700" spc="-10" dirty="0">
                          <a:latin typeface="Cambria Math"/>
                          <a:cs typeface="Cambria Math"/>
                        </a:rPr>
                        <a:t>ASA</a:t>
                      </a:r>
                      <a:endParaRPr sz="700" dirty="0">
                        <a:latin typeface="Cambria Math"/>
                        <a:cs typeface="Cambria Math"/>
                      </a:endParaRPr>
                    </a:p>
                  </a:txBody>
                  <a:tcPr marL="0" marR="0" marT="666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1.57</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1.58</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000" spc="-20" dirty="0">
                          <a:latin typeface="Times New Roman"/>
                          <a:cs typeface="Times New Roman"/>
                        </a:rPr>
                        <a:t>1.31</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5"/>
                  </a:ext>
                </a:extLst>
              </a:tr>
              <a:tr h="243840">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R="152400" algn="r">
                        <a:lnSpc>
                          <a:spcPct val="100000"/>
                        </a:lnSpc>
                        <a:spcBef>
                          <a:spcPts val="520"/>
                        </a:spcBef>
                      </a:pPr>
                      <a:r>
                        <a:rPr sz="1500" spc="-15" baseline="11111" dirty="0">
                          <a:latin typeface="Cambria Math"/>
                          <a:cs typeface="Cambria Math"/>
                        </a:rPr>
                        <a:t>𝜎</a:t>
                      </a:r>
                      <a:r>
                        <a:rPr sz="700" spc="-10" dirty="0">
                          <a:latin typeface="Cambria Math"/>
                          <a:cs typeface="Cambria Math"/>
                        </a:rPr>
                        <a:t>ASA</a:t>
                      </a:r>
                      <a:endParaRPr sz="700" dirty="0">
                        <a:latin typeface="Cambria Math"/>
                        <a:cs typeface="Cambria Math"/>
                      </a:endParaRPr>
                    </a:p>
                  </a:txBody>
                  <a:tcPr marL="0" marR="0" marT="660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0.23</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0.06</a:t>
                      </a:r>
                      <a:endParaRPr sz="10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000" spc="-20" dirty="0">
                          <a:latin typeface="Times New Roman"/>
                          <a:cs typeface="Times New Roman"/>
                        </a:rPr>
                        <a:t>0.42</a:t>
                      </a:r>
                      <a:endParaRPr sz="10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6"/>
                  </a:ext>
                </a:extLst>
              </a:tr>
            </a:tbl>
          </a:graphicData>
        </a:graphic>
      </p:graphicFrame>
      <p:sp>
        <p:nvSpPr>
          <p:cNvPr id="6" name="object 6"/>
          <p:cNvSpPr txBox="1"/>
          <p:nvPr/>
        </p:nvSpPr>
        <p:spPr>
          <a:xfrm>
            <a:off x="820934" y="5467856"/>
            <a:ext cx="4361180" cy="680720"/>
          </a:xfrm>
          <a:prstGeom prst="rect">
            <a:avLst/>
          </a:prstGeom>
        </p:spPr>
        <p:txBody>
          <a:bodyPr vert="horz" wrap="square" lIns="0" tIns="12700" rIns="0" bIns="0" rtlCol="0">
            <a:spAutoFit/>
          </a:bodyPr>
          <a:lstStyle/>
          <a:p>
            <a:pPr marL="27305" marR="25400">
              <a:lnSpc>
                <a:spcPct val="100000"/>
              </a:lnSpc>
              <a:spcBef>
                <a:spcPts val="100"/>
              </a:spcBef>
            </a:pPr>
            <a:r>
              <a:rPr sz="800" dirty="0">
                <a:latin typeface="Times New Roman"/>
                <a:cs typeface="Times New Roman"/>
              </a:rPr>
              <a:t>*Y.</a:t>
            </a:r>
            <a:r>
              <a:rPr sz="800" spc="-10" dirty="0">
                <a:latin typeface="Times New Roman"/>
                <a:cs typeface="Times New Roman"/>
              </a:rPr>
              <a:t> </a:t>
            </a:r>
            <a:r>
              <a:rPr sz="800" dirty="0">
                <a:latin typeface="Times New Roman"/>
                <a:cs typeface="Times New Roman"/>
              </a:rPr>
              <a:t>Li, Y.</a:t>
            </a:r>
            <a:r>
              <a:rPr sz="800" spc="5" dirty="0">
                <a:latin typeface="Times New Roman"/>
                <a:cs typeface="Times New Roman"/>
              </a:rPr>
              <a:t> </a:t>
            </a:r>
            <a:r>
              <a:rPr sz="800" dirty="0">
                <a:latin typeface="Times New Roman"/>
                <a:cs typeface="Times New Roman"/>
              </a:rPr>
              <a:t>Wang,</a:t>
            </a:r>
            <a:r>
              <a:rPr sz="800" spc="-25" dirty="0">
                <a:latin typeface="Times New Roman"/>
                <a:cs typeface="Times New Roman"/>
              </a:rPr>
              <a:t> </a:t>
            </a:r>
            <a:r>
              <a:rPr sz="800" dirty="0">
                <a:latin typeface="Times New Roman"/>
                <a:cs typeface="Times New Roman"/>
              </a:rPr>
              <a:t>Y.</a:t>
            </a:r>
            <a:r>
              <a:rPr sz="800" spc="-5" dirty="0">
                <a:latin typeface="Times New Roman"/>
                <a:cs typeface="Times New Roman"/>
              </a:rPr>
              <a:t> </a:t>
            </a:r>
            <a:r>
              <a:rPr sz="800" dirty="0">
                <a:latin typeface="Times New Roman"/>
                <a:cs typeface="Times New Roman"/>
              </a:rPr>
              <a:t>Chen,</a:t>
            </a:r>
            <a:r>
              <a:rPr sz="800" spc="-25" dirty="0">
                <a:latin typeface="Times New Roman"/>
                <a:cs typeface="Times New Roman"/>
              </a:rPr>
              <a:t> </a:t>
            </a:r>
            <a:r>
              <a:rPr sz="800" dirty="0">
                <a:latin typeface="Times New Roman"/>
                <a:cs typeface="Times New Roman"/>
              </a:rPr>
              <a:t>Z. Yu,</a:t>
            </a:r>
            <a:r>
              <a:rPr sz="800" spc="-5" dirty="0">
                <a:latin typeface="Times New Roman"/>
                <a:cs typeface="Times New Roman"/>
              </a:rPr>
              <a:t> </a:t>
            </a:r>
            <a:r>
              <a:rPr sz="800" dirty="0">
                <a:latin typeface="Times New Roman"/>
                <a:cs typeface="Times New Roman"/>
              </a:rPr>
              <a:t>and</a:t>
            </a:r>
            <a:r>
              <a:rPr sz="800" spc="-35" dirty="0">
                <a:latin typeface="Times New Roman"/>
                <a:cs typeface="Times New Roman"/>
              </a:rPr>
              <a:t> </a:t>
            </a:r>
            <a:r>
              <a:rPr sz="800" dirty="0">
                <a:latin typeface="Times New Roman"/>
                <a:cs typeface="Times New Roman"/>
              </a:rPr>
              <a:t>C.</a:t>
            </a:r>
            <a:r>
              <a:rPr sz="800" spc="5" dirty="0">
                <a:latin typeface="Times New Roman"/>
                <a:cs typeface="Times New Roman"/>
              </a:rPr>
              <a:t> </a:t>
            </a:r>
            <a:r>
              <a:rPr sz="800" dirty="0">
                <a:latin typeface="Times New Roman"/>
                <a:cs typeface="Times New Roman"/>
              </a:rPr>
              <a:t>Han,</a:t>
            </a:r>
            <a:r>
              <a:rPr sz="800" spc="-35" dirty="0">
                <a:latin typeface="Times New Roman"/>
                <a:cs typeface="Times New Roman"/>
              </a:rPr>
              <a:t> </a:t>
            </a:r>
            <a:r>
              <a:rPr sz="800" dirty="0">
                <a:latin typeface="Times New Roman"/>
                <a:cs typeface="Times New Roman"/>
              </a:rPr>
              <a:t>“Channel</a:t>
            </a:r>
            <a:r>
              <a:rPr sz="800" spc="-30" dirty="0">
                <a:latin typeface="Times New Roman"/>
                <a:cs typeface="Times New Roman"/>
              </a:rPr>
              <a:t> </a:t>
            </a:r>
            <a:r>
              <a:rPr sz="800" spc="-10" dirty="0">
                <a:latin typeface="Times New Roman"/>
                <a:cs typeface="Times New Roman"/>
              </a:rPr>
              <a:t>measurement</a:t>
            </a:r>
            <a:r>
              <a:rPr sz="800" spc="-25" dirty="0">
                <a:latin typeface="Times New Roman"/>
                <a:cs typeface="Times New Roman"/>
              </a:rPr>
              <a:t> </a:t>
            </a:r>
            <a:r>
              <a:rPr sz="800" dirty="0">
                <a:latin typeface="Times New Roman"/>
                <a:cs typeface="Times New Roman"/>
              </a:rPr>
              <a:t>and</a:t>
            </a:r>
            <a:r>
              <a:rPr sz="800" spc="-30" dirty="0">
                <a:latin typeface="Times New Roman"/>
                <a:cs typeface="Times New Roman"/>
              </a:rPr>
              <a:t> </a:t>
            </a:r>
            <a:r>
              <a:rPr sz="800" dirty="0">
                <a:latin typeface="Times New Roman"/>
                <a:cs typeface="Times New Roman"/>
              </a:rPr>
              <a:t>analysis</a:t>
            </a:r>
            <a:r>
              <a:rPr sz="800" spc="-5" dirty="0">
                <a:latin typeface="Times New Roman"/>
                <a:cs typeface="Times New Roman"/>
              </a:rPr>
              <a:t> </a:t>
            </a:r>
            <a:r>
              <a:rPr sz="800" dirty="0">
                <a:latin typeface="Times New Roman"/>
                <a:cs typeface="Times New Roman"/>
              </a:rPr>
              <a:t>in</a:t>
            </a:r>
            <a:r>
              <a:rPr sz="800" spc="-15" dirty="0">
                <a:latin typeface="Times New Roman"/>
                <a:cs typeface="Times New Roman"/>
              </a:rPr>
              <a:t> </a:t>
            </a:r>
            <a:r>
              <a:rPr sz="800" dirty="0">
                <a:latin typeface="Times New Roman"/>
                <a:cs typeface="Times New Roman"/>
              </a:rPr>
              <a:t>an</a:t>
            </a:r>
            <a:r>
              <a:rPr sz="800" spc="-10" dirty="0">
                <a:latin typeface="Times New Roman"/>
                <a:cs typeface="Times New Roman"/>
              </a:rPr>
              <a:t> </a:t>
            </a:r>
            <a:r>
              <a:rPr sz="800" dirty="0">
                <a:latin typeface="Times New Roman"/>
                <a:cs typeface="Times New Roman"/>
              </a:rPr>
              <a:t>indoor</a:t>
            </a:r>
            <a:r>
              <a:rPr sz="800" spc="-25" dirty="0">
                <a:latin typeface="Times New Roman"/>
                <a:cs typeface="Times New Roman"/>
              </a:rPr>
              <a:t> </a:t>
            </a:r>
            <a:r>
              <a:rPr sz="800" spc="-10" dirty="0">
                <a:latin typeface="Times New Roman"/>
                <a:cs typeface="Times New Roman"/>
              </a:rPr>
              <a:t>corridor</a:t>
            </a:r>
            <a:r>
              <a:rPr sz="800" spc="500" dirty="0">
                <a:latin typeface="Times New Roman"/>
                <a:cs typeface="Times New Roman"/>
              </a:rPr>
              <a:t> </a:t>
            </a:r>
            <a:r>
              <a:rPr sz="800" spc="-10" dirty="0">
                <a:latin typeface="Times New Roman"/>
                <a:cs typeface="Times New Roman"/>
              </a:rPr>
              <a:t>scenario</a:t>
            </a:r>
            <a:r>
              <a:rPr sz="800" spc="-25" dirty="0">
                <a:latin typeface="Times New Roman"/>
                <a:cs typeface="Times New Roman"/>
              </a:rPr>
              <a:t> </a:t>
            </a:r>
            <a:r>
              <a:rPr sz="800" dirty="0">
                <a:latin typeface="Times New Roman"/>
                <a:cs typeface="Times New Roman"/>
              </a:rPr>
              <a:t>at</a:t>
            </a:r>
            <a:r>
              <a:rPr sz="800" spc="20" dirty="0">
                <a:latin typeface="Times New Roman"/>
                <a:cs typeface="Times New Roman"/>
              </a:rPr>
              <a:t> </a:t>
            </a:r>
            <a:r>
              <a:rPr sz="800" dirty="0">
                <a:latin typeface="Times New Roman"/>
                <a:cs typeface="Times New Roman"/>
              </a:rPr>
              <a:t>300</a:t>
            </a:r>
            <a:r>
              <a:rPr sz="800" spc="5" dirty="0">
                <a:latin typeface="Times New Roman"/>
                <a:cs typeface="Times New Roman"/>
              </a:rPr>
              <a:t> </a:t>
            </a:r>
            <a:r>
              <a:rPr sz="800" dirty="0">
                <a:latin typeface="Times New Roman"/>
                <a:cs typeface="Times New Roman"/>
              </a:rPr>
              <a:t>ghz,” in</a:t>
            </a:r>
            <a:r>
              <a:rPr sz="800" spc="20" dirty="0">
                <a:latin typeface="Times New Roman"/>
                <a:cs typeface="Times New Roman"/>
              </a:rPr>
              <a:t> </a:t>
            </a:r>
            <a:r>
              <a:rPr sz="800" dirty="0">
                <a:latin typeface="Times New Roman"/>
                <a:cs typeface="Times New Roman"/>
              </a:rPr>
              <a:t>ICC</a:t>
            </a:r>
            <a:r>
              <a:rPr sz="800" spc="35" dirty="0">
                <a:latin typeface="Times New Roman"/>
                <a:cs typeface="Times New Roman"/>
              </a:rPr>
              <a:t> </a:t>
            </a:r>
            <a:r>
              <a:rPr sz="800" dirty="0">
                <a:latin typeface="Times New Roman"/>
                <a:cs typeface="Times New Roman"/>
              </a:rPr>
              <a:t>2022</a:t>
            </a:r>
            <a:r>
              <a:rPr sz="800" spc="-10" dirty="0">
                <a:latin typeface="Times New Roman"/>
                <a:cs typeface="Times New Roman"/>
              </a:rPr>
              <a:t> </a:t>
            </a:r>
            <a:r>
              <a:rPr sz="800" dirty="0">
                <a:latin typeface="Times New Roman"/>
                <a:cs typeface="Times New Roman"/>
              </a:rPr>
              <a:t>–</a:t>
            </a:r>
            <a:r>
              <a:rPr sz="800" spc="20" dirty="0">
                <a:latin typeface="Times New Roman"/>
                <a:cs typeface="Times New Roman"/>
              </a:rPr>
              <a:t> </a:t>
            </a:r>
            <a:r>
              <a:rPr sz="800" dirty="0">
                <a:latin typeface="Times New Roman"/>
                <a:cs typeface="Times New Roman"/>
              </a:rPr>
              <a:t>IEEE</a:t>
            </a:r>
            <a:r>
              <a:rPr sz="800" spc="20" dirty="0">
                <a:latin typeface="Times New Roman"/>
                <a:cs typeface="Times New Roman"/>
              </a:rPr>
              <a:t> </a:t>
            </a:r>
            <a:r>
              <a:rPr sz="800" spc="-10" dirty="0">
                <a:latin typeface="Times New Roman"/>
                <a:cs typeface="Times New Roman"/>
              </a:rPr>
              <a:t>International</a:t>
            </a:r>
            <a:r>
              <a:rPr sz="800" spc="5" dirty="0">
                <a:latin typeface="Times New Roman"/>
                <a:cs typeface="Times New Roman"/>
              </a:rPr>
              <a:t> </a:t>
            </a:r>
            <a:r>
              <a:rPr sz="800" spc="-10" dirty="0">
                <a:latin typeface="Times New Roman"/>
                <a:cs typeface="Times New Roman"/>
              </a:rPr>
              <a:t>Conference</a:t>
            </a:r>
            <a:r>
              <a:rPr sz="800" spc="-15" dirty="0">
                <a:latin typeface="Times New Roman"/>
                <a:cs typeface="Times New Roman"/>
              </a:rPr>
              <a:t> </a:t>
            </a:r>
            <a:r>
              <a:rPr sz="800" dirty="0">
                <a:latin typeface="Times New Roman"/>
                <a:cs typeface="Times New Roman"/>
              </a:rPr>
              <a:t>on</a:t>
            </a:r>
            <a:r>
              <a:rPr sz="800" spc="20" dirty="0">
                <a:latin typeface="Times New Roman"/>
                <a:cs typeface="Times New Roman"/>
              </a:rPr>
              <a:t> </a:t>
            </a:r>
            <a:r>
              <a:rPr sz="800" spc="-10" dirty="0">
                <a:latin typeface="Times New Roman"/>
                <a:cs typeface="Times New Roman"/>
              </a:rPr>
              <a:t>Communications,</a:t>
            </a:r>
            <a:r>
              <a:rPr sz="800" spc="-30" dirty="0">
                <a:latin typeface="Times New Roman"/>
                <a:cs typeface="Times New Roman"/>
              </a:rPr>
              <a:t> </a:t>
            </a:r>
            <a:r>
              <a:rPr sz="800" dirty="0">
                <a:latin typeface="Times New Roman"/>
                <a:cs typeface="Times New Roman"/>
              </a:rPr>
              <a:t>2022,</a:t>
            </a:r>
            <a:r>
              <a:rPr sz="800" spc="-10" dirty="0">
                <a:latin typeface="Times New Roman"/>
                <a:cs typeface="Times New Roman"/>
              </a:rPr>
              <a:t> </a:t>
            </a:r>
            <a:r>
              <a:rPr sz="800" dirty="0">
                <a:latin typeface="Times New Roman"/>
                <a:cs typeface="Times New Roman"/>
              </a:rPr>
              <a:t>pp.</a:t>
            </a:r>
            <a:r>
              <a:rPr sz="800" spc="5" dirty="0">
                <a:latin typeface="Times New Roman"/>
                <a:cs typeface="Times New Roman"/>
              </a:rPr>
              <a:t> </a:t>
            </a:r>
            <a:r>
              <a:rPr sz="800" spc="-10" dirty="0">
                <a:latin typeface="Times New Roman"/>
                <a:cs typeface="Times New Roman"/>
              </a:rPr>
              <a:t>2888–</a:t>
            </a:r>
            <a:r>
              <a:rPr sz="800" spc="500" dirty="0">
                <a:latin typeface="Times New Roman"/>
                <a:cs typeface="Times New Roman"/>
              </a:rPr>
              <a:t> </a:t>
            </a:r>
            <a:r>
              <a:rPr sz="800" spc="-20" dirty="0">
                <a:latin typeface="Times New Roman"/>
                <a:cs typeface="Times New Roman"/>
              </a:rPr>
              <a:t>2893</a:t>
            </a:r>
            <a:endParaRPr sz="800">
              <a:latin typeface="Times New Roman"/>
              <a:cs typeface="Times New Roman"/>
            </a:endParaRPr>
          </a:p>
          <a:p>
            <a:pPr marL="12700" marR="5080" indent="-635">
              <a:lnSpc>
                <a:spcPct val="100000"/>
              </a:lnSpc>
              <a:spcBef>
                <a:spcPts val="355"/>
              </a:spcBef>
            </a:pPr>
            <a:r>
              <a:rPr sz="800" dirty="0">
                <a:latin typeface="Times New Roman"/>
                <a:cs typeface="Times New Roman"/>
              </a:rPr>
              <a:t>#3GPP,</a:t>
            </a:r>
            <a:r>
              <a:rPr sz="800" spc="-5" dirty="0">
                <a:latin typeface="Times New Roman"/>
                <a:cs typeface="Times New Roman"/>
              </a:rPr>
              <a:t> </a:t>
            </a:r>
            <a:r>
              <a:rPr sz="800" dirty="0">
                <a:latin typeface="Times New Roman"/>
                <a:cs typeface="Times New Roman"/>
              </a:rPr>
              <a:t>“Study</a:t>
            </a:r>
            <a:r>
              <a:rPr sz="800" spc="-15" dirty="0">
                <a:latin typeface="Times New Roman"/>
                <a:cs typeface="Times New Roman"/>
              </a:rPr>
              <a:t> </a:t>
            </a:r>
            <a:r>
              <a:rPr sz="800" dirty="0">
                <a:latin typeface="Times New Roman"/>
                <a:cs typeface="Times New Roman"/>
              </a:rPr>
              <a:t>on channel</a:t>
            </a:r>
            <a:r>
              <a:rPr sz="800" spc="-40" dirty="0">
                <a:latin typeface="Times New Roman"/>
                <a:cs typeface="Times New Roman"/>
              </a:rPr>
              <a:t> </a:t>
            </a:r>
            <a:r>
              <a:rPr sz="800" dirty="0">
                <a:latin typeface="Times New Roman"/>
                <a:cs typeface="Times New Roman"/>
              </a:rPr>
              <a:t>model</a:t>
            </a:r>
            <a:r>
              <a:rPr sz="800" spc="10" dirty="0">
                <a:latin typeface="Times New Roman"/>
                <a:cs typeface="Times New Roman"/>
              </a:rPr>
              <a:t> </a:t>
            </a:r>
            <a:r>
              <a:rPr sz="800" dirty="0">
                <a:latin typeface="Times New Roman"/>
                <a:cs typeface="Times New Roman"/>
              </a:rPr>
              <a:t>for</a:t>
            </a:r>
            <a:r>
              <a:rPr sz="800" spc="-15" dirty="0">
                <a:latin typeface="Times New Roman"/>
                <a:cs typeface="Times New Roman"/>
              </a:rPr>
              <a:t> </a:t>
            </a:r>
            <a:r>
              <a:rPr sz="800" spc="-10" dirty="0">
                <a:latin typeface="Times New Roman"/>
                <a:cs typeface="Times New Roman"/>
              </a:rPr>
              <a:t>frequencies</a:t>
            </a:r>
            <a:r>
              <a:rPr sz="800" spc="-35" dirty="0">
                <a:latin typeface="Times New Roman"/>
                <a:cs typeface="Times New Roman"/>
              </a:rPr>
              <a:t> </a:t>
            </a:r>
            <a:r>
              <a:rPr sz="800" dirty="0">
                <a:latin typeface="Times New Roman"/>
                <a:cs typeface="Times New Roman"/>
              </a:rPr>
              <a:t>from</a:t>
            </a:r>
            <a:r>
              <a:rPr sz="800" spc="5" dirty="0">
                <a:latin typeface="Times New Roman"/>
                <a:cs typeface="Times New Roman"/>
              </a:rPr>
              <a:t> </a:t>
            </a:r>
            <a:r>
              <a:rPr sz="800" dirty="0">
                <a:latin typeface="Times New Roman"/>
                <a:cs typeface="Times New Roman"/>
              </a:rPr>
              <a:t>0.5</a:t>
            </a:r>
            <a:r>
              <a:rPr sz="800" spc="-15" dirty="0">
                <a:latin typeface="Times New Roman"/>
                <a:cs typeface="Times New Roman"/>
              </a:rPr>
              <a:t> </a:t>
            </a:r>
            <a:r>
              <a:rPr sz="800" dirty="0">
                <a:latin typeface="Times New Roman"/>
                <a:cs typeface="Times New Roman"/>
              </a:rPr>
              <a:t>to 100</a:t>
            </a:r>
            <a:r>
              <a:rPr sz="800" spc="-30" dirty="0">
                <a:latin typeface="Times New Roman"/>
                <a:cs typeface="Times New Roman"/>
              </a:rPr>
              <a:t> </a:t>
            </a:r>
            <a:r>
              <a:rPr sz="800" dirty="0">
                <a:latin typeface="Times New Roman"/>
                <a:cs typeface="Times New Roman"/>
              </a:rPr>
              <a:t>ghz,”</a:t>
            </a:r>
            <a:r>
              <a:rPr sz="800" spc="-5" dirty="0">
                <a:latin typeface="Times New Roman"/>
                <a:cs typeface="Times New Roman"/>
              </a:rPr>
              <a:t> </a:t>
            </a:r>
            <a:r>
              <a:rPr sz="800" dirty="0">
                <a:latin typeface="Times New Roman"/>
                <a:cs typeface="Times New Roman"/>
              </a:rPr>
              <a:t>3rd</a:t>
            </a:r>
            <a:r>
              <a:rPr sz="800" spc="-10" dirty="0">
                <a:latin typeface="Times New Roman"/>
                <a:cs typeface="Times New Roman"/>
              </a:rPr>
              <a:t> Generation</a:t>
            </a:r>
            <a:r>
              <a:rPr sz="800" spc="-15" dirty="0">
                <a:latin typeface="Times New Roman"/>
                <a:cs typeface="Times New Roman"/>
              </a:rPr>
              <a:t> </a:t>
            </a:r>
            <a:r>
              <a:rPr sz="800" dirty="0">
                <a:latin typeface="Times New Roman"/>
                <a:cs typeface="Times New Roman"/>
              </a:rPr>
              <a:t>Partnership</a:t>
            </a:r>
            <a:r>
              <a:rPr sz="800" spc="-25" dirty="0">
                <a:latin typeface="Times New Roman"/>
                <a:cs typeface="Times New Roman"/>
              </a:rPr>
              <a:t> </a:t>
            </a:r>
            <a:r>
              <a:rPr sz="800" spc="-10" dirty="0">
                <a:latin typeface="Times New Roman"/>
                <a:cs typeface="Times New Roman"/>
              </a:rPr>
              <a:t>Project</a:t>
            </a:r>
            <a:r>
              <a:rPr sz="800" spc="500" dirty="0">
                <a:latin typeface="Times New Roman"/>
                <a:cs typeface="Times New Roman"/>
              </a:rPr>
              <a:t> </a:t>
            </a:r>
            <a:r>
              <a:rPr sz="800" dirty="0">
                <a:latin typeface="Times New Roman"/>
                <a:cs typeface="Times New Roman"/>
              </a:rPr>
              <a:t>(3GPP),</a:t>
            </a:r>
            <a:r>
              <a:rPr sz="800" spc="15" dirty="0">
                <a:latin typeface="Times New Roman"/>
                <a:cs typeface="Times New Roman"/>
              </a:rPr>
              <a:t> </a:t>
            </a:r>
            <a:r>
              <a:rPr sz="800" spc="-10" dirty="0">
                <a:latin typeface="Times New Roman"/>
                <a:cs typeface="Times New Roman"/>
              </a:rPr>
              <a:t>Technical</a:t>
            </a:r>
            <a:r>
              <a:rPr sz="800" spc="-30" dirty="0">
                <a:latin typeface="Times New Roman"/>
                <a:cs typeface="Times New Roman"/>
              </a:rPr>
              <a:t> </a:t>
            </a:r>
            <a:r>
              <a:rPr sz="800" dirty="0">
                <a:latin typeface="Times New Roman"/>
                <a:cs typeface="Times New Roman"/>
              </a:rPr>
              <a:t>Report</a:t>
            </a:r>
            <a:r>
              <a:rPr sz="800" spc="10" dirty="0">
                <a:latin typeface="Times New Roman"/>
                <a:cs typeface="Times New Roman"/>
              </a:rPr>
              <a:t> </a:t>
            </a:r>
            <a:r>
              <a:rPr sz="800" dirty="0">
                <a:latin typeface="Times New Roman"/>
                <a:cs typeface="Times New Roman"/>
              </a:rPr>
              <a:t>38.901,</a:t>
            </a:r>
            <a:r>
              <a:rPr sz="800" spc="-35" dirty="0">
                <a:latin typeface="Times New Roman"/>
                <a:cs typeface="Times New Roman"/>
              </a:rPr>
              <a:t> </a:t>
            </a:r>
            <a:r>
              <a:rPr sz="800" spc="-20" dirty="0">
                <a:latin typeface="Times New Roman"/>
                <a:cs typeface="Times New Roman"/>
              </a:rPr>
              <a:t>2019</a:t>
            </a:r>
            <a:endParaRPr sz="800">
              <a:latin typeface="Times New Roman"/>
              <a:cs typeface="Times New Roman"/>
            </a:endParaRPr>
          </a:p>
        </p:txBody>
      </p:sp>
      <p:sp>
        <p:nvSpPr>
          <p:cNvPr id="7" name="object 7"/>
          <p:cNvSpPr txBox="1"/>
          <p:nvPr/>
        </p:nvSpPr>
        <p:spPr>
          <a:xfrm>
            <a:off x="817995" y="4948298"/>
            <a:ext cx="3556000" cy="269240"/>
          </a:xfrm>
          <a:prstGeom prst="rect">
            <a:avLst/>
          </a:prstGeom>
        </p:spPr>
        <p:txBody>
          <a:bodyPr vert="horz" wrap="square" lIns="0" tIns="12065" rIns="0" bIns="0" rtlCol="0">
            <a:spAutoFit/>
          </a:bodyPr>
          <a:lstStyle/>
          <a:p>
            <a:pPr marL="12700">
              <a:lnSpc>
                <a:spcPct val="100000"/>
              </a:lnSpc>
              <a:spcBef>
                <a:spcPts val="95"/>
              </a:spcBef>
            </a:pPr>
            <a:r>
              <a:rPr sz="1600" dirty="0">
                <a:solidFill>
                  <a:srgbClr val="00AFEF"/>
                </a:solidFill>
                <a:latin typeface="Times New Roman"/>
                <a:cs typeface="Times New Roman"/>
              </a:rPr>
              <a:t>For</a:t>
            </a:r>
            <a:r>
              <a:rPr sz="1600" spc="-15" dirty="0">
                <a:solidFill>
                  <a:srgbClr val="00AFEF"/>
                </a:solidFill>
                <a:latin typeface="Times New Roman"/>
                <a:cs typeface="Times New Roman"/>
              </a:rPr>
              <a:t> </a:t>
            </a:r>
            <a:r>
              <a:rPr sz="1600" spc="-10" dirty="0">
                <a:solidFill>
                  <a:srgbClr val="00AFEF"/>
                </a:solidFill>
                <a:latin typeface="Times New Roman"/>
                <a:cs typeface="Times New Roman"/>
              </a:rPr>
              <a:t>3GPP</a:t>
            </a:r>
            <a:r>
              <a:rPr sz="1600" spc="-85" dirty="0">
                <a:solidFill>
                  <a:srgbClr val="00AFEF"/>
                </a:solidFill>
                <a:latin typeface="Times New Roman"/>
                <a:cs typeface="Times New Roman"/>
              </a:rPr>
              <a:t> </a:t>
            </a:r>
            <a:r>
              <a:rPr sz="1600" dirty="0">
                <a:solidFill>
                  <a:srgbClr val="00AFEF"/>
                </a:solidFill>
                <a:latin typeface="Times New Roman"/>
                <a:cs typeface="Times New Roman"/>
              </a:rPr>
              <a:t>the</a:t>
            </a:r>
            <a:r>
              <a:rPr sz="1600" spc="-20" dirty="0">
                <a:solidFill>
                  <a:srgbClr val="00AFEF"/>
                </a:solidFill>
                <a:latin typeface="Times New Roman"/>
                <a:cs typeface="Times New Roman"/>
              </a:rPr>
              <a:t> </a:t>
            </a:r>
            <a:r>
              <a:rPr sz="1600" dirty="0">
                <a:solidFill>
                  <a:srgbClr val="00AFEF"/>
                </a:solidFill>
                <a:latin typeface="Times New Roman"/>
                <a:cs typeface="Times New Roman"/>
              </a:rPr>
              <a:t>frequency</a:t>
            </a:r>
            <a:r>
              <a:rPr sz="1600" spc="-10" dirty="0">
                <a:solidFill>
                  <a:srgbClr val="00AFEF"/>
                </a:solidFill>
                <a:latin typeface="Times New Roman"/>
                <a:cs typeface="Times New Roman"/>
              </a:rPr>
              <a:t> </a:t>
            </a:r>
            <a:r>
              <a:rPr sz="1600" dirty="0">
                <a:solidFill>
                  <a:srgbClr val="00AFEF"/>
                </a:solidFill>
                <a:latin typeface="Times New Roman"/>
                <a:cs typeface="Times New Roman"/>
              </a:rPr>
              <a:t>is</a:t>
            </a:r>
            <a:r>
              <a:rPr sz="1600" spc="-10" dirty="0">
                <a:solidFill>
                  <a:srgbClr val="00AFEF"/>
                </a:solidFill>
                <a:latin typeface="Times New Roman"/>
                <a:cs typeface="Times New Roman"/>
              </a:rPr>
              <a:t> </a:t>
            </a:r>
            <a:r>
              <a:rPr sz="1600" dirty="0">
                <a:solidFill>
                  <a:srgbClr val="00AFEF"/>
                </a:solidFill>
                <a:latin typeface="Times New Roman"/>
                <a:cs typeface="Times New Roman"/>
              </a:rPr>
              <a:t>set</a:t>
            </a:r>
            <a:r>
              <a:rPr sz="1600" spc="-15" dirty="0">
                <a:solidFill>
                  <a:srgbClr val="00AFEF"/>
                </a:solidFill>
                <a:latin typeface="Times New Roman"/>
                <a:cs typeface="Times New Roman"/>
              </a:rPr>
              <a:t> </a:t>
            </a:r>
            <a:r>
              <a:rPr sz="1600" dirty="0">
                <a:solidFill>
                  <a:srgbClr val="00AFEF"/>
                </a:solidFill>
                <a:latin typeface="Times New Roman"/>
                <a:cs typeface="Times New Roman"/>
              </a:rPr>
              <a:t>to</a:t>
            </a:r>
            <a:r>
              <a:rPr sz="1600" spc="-10" dirty="0">
                <a:solidFill>
                  <a:srgbClr val="00AFEF"/>
                </a:solidFill>
                <a:latin typeface="Times New Roman"/>
                <a:cs typeface="Times New Roman"/>
              </a:rPr>
              <a:t> </a:t>
            </a:r>
            <a:r>
              <a:rPr sz="1600" dirty="0">
                <a:solidFill>
                  <a:srgbClr val="00AFEF"/>
                </a:solidFill>
                <a:latin typeface="Times New Roman"/>
                <a:cs typeface="Times New Roman"/>
              </a:rPr>
              <a:t>99.9</a:t>
            </a:r>
            <a:r>
              <a:rPr sz="1600" spc="-20" dirty="0">
                <a:solidFill>
                  <a:srgbClr val="00AFEF"/>
                </a:solidFill>
                <a:latin typeface="Times New Roman"/>
                <a:cs typeface="Times New Roman"/>
              </a:rPr>
              <a:t> GHz.</a:t>
            </a:r>
            <a:endParaRPr sz="16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6350" marR="5080" indent="-1193800">
              <a:lnSpc>
                <a:spcPct val="100000"/>
              </a:lnSpc>
              <a:spcBef>
                <a:spcPts val="100"/>
              </a:spcBef>
            </a:pPr>
            <a:r>
              <a:rPr dirty="0"/>
              <a:t>Comparison</a:t>
            </a:r>
            <a:r>
              <a:rPr spc="-5" dirty="0"/>
              <a:t> </a:t>
            </a:r>
            <a:r>
              <a:rPr dirty="0"/>
              <a:t>with existing</a:t>
            </a:r>
            <a:r>
              <a:rPr spc="5" dirty="0"/>
              <a:t> </a:t>
            </a:r>
            <a:r>
              <a:rPr spc="-10" dirty="0"/>
              <a:t>ITU-</a:t>
            </a:r>
            <a:r>
              <a:rPr dirty="0"/>
              <a:t>R </a:t>
            </a:r>
            <a:r>
              <a:rPr spc="-10" dirty="0"/>
              <a:t>results </a:t>
            </a:r>
            <a:r>
              <a:rPr dirty="0"/>
              <a:t>–</a:t>
            </a:r>
            <a:r>
              <a:rPr spc="-220" dirty="0"/>
              <a:t> </a:t>
            </a:r>
            <a:r>
              <a:rPr dirty="0"/>
              <a:t>Angle and</a:t>
            </a:r>
            <a:r>
              <a:rPr spc="-5" dirty="0"/>
              <a:t> </a:t>
            </a:r>
            <a:r>
              <a:rPr dirty="0"/>
              <a:t>Delay</a:t>
            </a:r>
            <a:r>
              <a:rPr spc="5" dirty="0"/>
              <a:t> </a:t>
            </a:r>
            <a:r>
              <a:rPr spc="-10" dirty="0"/>
              <a:t>Spreads</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19</a:t>
            </a:fld>
            <a:endParaRPr spc="-25" dirty="0"/>
          </a:p>
        </p:txBody>
      </p:sp>
      <p:graphicFrame>
        <p:nvGraphicFramePr>
          <p:cNvPr id="3" name="object 3"/>
          <p:cNvGraphicFramePr>
            <a:graphicFrameLocks noGrp="1"/>
          </p:cNvGraphicFramePr>
          <p:nvPr/>
        </p:nvGraphicFramePr>
        <p:xfrm>
          <a:off x="389186" y="1945619"/>
          <a:ext cx="6984999" cy="2019935"/>
        </p:xfrm>
        <a:graphic>
          <a:graphicData uri="http://schemas.openxmlformats.org/drawingml/2006/table">
            <a:tbl>
              <a:tblPr firstRow="1" bandRow="1">
                <a:tableStyleId>{2D5ABB26-0587-4C30-8999-92F81FD0307C}</a:tableStyleId>
              </a:tblPr>
              <a:tblGrid>
                <a:gridCol w="698500">
                  <a:extLst>
                    <a:ext uri="{9D8B030D-6E8A-4147-A177-3AD203B41FA5}">
                      <a16:colId xmlns:a16="http://schemas.microsoft.com/office/drawing/2014/main" val="20000"/>
                    </a:ext>
                  </a:extLst>
                </a:gridCol>
                <a:gridCol w="741680">
                  <a:extLst>
                    <a:ext uri="{9D8B030D-6E8A-4147-A177-3AD203B41FA5}">
                      <a16:colId xmlns:a16="http://schemas.microsoft.com/office/drawing/2014/main" val="20001"/>
                    </a:ext>
                  </a:extLst>
                </a:gridCol>
                <a:gridCol w="655319">
                  <a:extLst>
                    <a:ext uri="{9D8B030D-6E8A-4147-A177-3AD203B41FA5}">
                      <a16:colId xmlns:a16="http://schemas.microsoft.com/office/drawing/2014/main" val="20002"/>
                    </a:ext>
                  </a:extLst>
                </a:gridCol>
                <a:gridCol w="698500">
                  <a:extLst>
                    <a:ext uri="{9D8B030D-6E8A-4147-A177-3AD203B41FA5}">
                      <a16:colId xmlns:a16="http://schemas.microsoft.com/office/drawing/2014/main" val="20003"/>
                    </a:ext>
                  </a:extLst>
                </a:gridCol>
                <a:gridCol w="698500">
                  <a:extLst>
                    <a:ext uri="{9D8B030D-6E8A-4147-A177-3AD203B41FA5}">
                      <a16:colId xmlns:a16="http://schemas.microsoft.com/office/drawing/2014/main" val="20004"/>
                    </a:ext>
                  </a:extLst>
                </a:gridCol>
                <a:gridCol w="698500">
                  <a:extLst>
                    <a:ext uri="{9D8B030D-6E8A-4147-A177-3AD203B41FA5}">
                      <a16:colId xmlns:a16="http://schemas.microsoft.com/office/drawing/2014/main" val="20005"/>
                    </a:ext>
                  </a:extLst>
                </a:gridCol>
                <a:gridCol w="698500">
                  <a:extLst>
                    <a:ext uri="{9D8B030D-6E8A-4147-A177-3AD203B41FA5}">
                      <a16:colId xmlns:a16="http://schemas.microsoft.com/office/drawing/2014/main" val="20006"/>
                    </a:ext>
                  </a:extLst>
                </a:gridCol>
                <a:gridCol w="698500">
                  <a:extLst>
                    <a:ext uri="{9D8B030D-6E8A-4147-A177-3AD203B41FA5}">
                      <a16:colId xmlns:a16="http://schemas.microsoft.com/office/drawing/2014/main" val="20007"/>
                    </a:ext>
                  </a:extLst>
                </a:gridCol>
                <a:gridCol w="698500">
                  <a:extLst>
                    <a:ext uri="{9D8B030D-6E8A-4147-A177-3AD203B41FA5}">
                      <a16:colId xmlns:a16="http://schemas.microsoft.com/office/drawing/2014/main" val="20008"/>
                    </a:ext>
                  </a:extLst>
                </a:gridCol>
                <a:gridCol w="698500">
                  <a:extLst>
                    <a:ext uri="{9D8B030D-6E8A-4147-A177-3AD203B41FA5}">
                      <a16:colId xmlns:a16="http://schemas.microsoft.com/office/drawing/2014/main" val="20009"/>
                    </a:ext>
                  </a:extLst>
                </a:gridCol>
              </a:tblGrid>
              <a:tr h="822960">
                <a:tc>
                  <a:txBody>
                    <a:bodyPr/>
                    <a:lstStyle/>
                    <a:p>
                      <a:pPr marL="90805" marR="194945">
                        <a:lnSpc>
                          <a:spcPct val="100000"/>
                        </a:lnSpc>
                        <a:spcBef>
                          <a:spcPts val="320"/>
                        </a:spcBef>
                      </a:pPr>
                      <a:r>
                        <a:rPr sz="1200" b="1" spc="-20" dirty="0">
                          <a:solidFill>
                            <a:srgbClr val="FFFFFF"/>
                          </a:solidFill>
                          <a:latin typeface="Times New Roman"/>
                          <a:cs typeface="Times New Roman"/>
                        </a:rPr>
                        <a:t>Freq </a:t>
                      </a:r>
                      <a:r>
                        <a:rPr sz="1200" b="1" spc="-10" dirty="0">
                          <a:solidFill>
                            <a:srgbClr val="FFFFFF"/>
                          </a:solidFill>
                          <a:latin typeface="Times New Roman"/>
                          <a:cs typeface="Times New Roman"/>
                        </a:rPr>
                        <a:t>(GHz)</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0805" marR="111125">
                        <a:lnSpc>
                          <a:spcPct val="100000"/>
                        </a:lnSpc>
                        <a:spcBef>
                          <a:spcPts val="320"/>
                        </a:spcBef>
                      </a:pPr>
                      <a:r>
                        <a:rPr sz="1200" b="1" spc="-10" dirty="0">
                          <a:solidFill>
                            <a:srgbClr val="FFFFFF"/>
                          </a:solidFill>
                          <a:latin typeface="Times New Roman"/>
                          <a:cs typeface="Times New Roman"/>
                        </a:rPr>
                        <a:t>Environ </a:t>
                      </a:r>
                      <a:r>
                        <a:rPr sz="1200" b="1" spc="-20" dirty="0">
                          <a:solidFill>
                            <a:srgbClr val="FFFFFF"/>
                          </a:solidFill>
                          <a:latin typeface="Times New Roman"/>
                          <a:cs typeface="Times New Roman"/>
                        </a:rPr>
                        <a:t>ment</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1440" marR="92075">
                        <a:lnSpc>
                          <a:spcPct val="100000"/>
                        </a:lnSpc>
                        <a:spcBef>
                          <a:spcPts val="320"/>
                        </a:spcBef>
                      </a:pPr>
                      <a:r>
                        <a:rPr sz="1200" b="1" spc="-10" dirty="0">
                          <a:solidFill>
                            <a:srgbClr val="FFFFFF"/>
                          </a:solidFill>
                          <a:latin typeface="Times New Roman"/>
                          <a:cs typeface="Times New Roman"/>
                        </a:rPr>
                        <a:t>Polariz ation</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1440" marR="107950">
                        <a:lnSpc>
                          <a:spcPct val="100000"/>
                        </a:lnSpc>
                        <a:spcBef>
                          <a:spcPts val="320"/>
                        </a:spcBef>
                      </a:pPr>
                      <a:r>
                        <a:rPr sz="1200" b="1" spc="-20" dirty="0">
                          <a:solidFill>
                            <a:srgbClr val="FFFFFF"/>
                          </a:solidFill>
                          <a:latin typeface="Times New Roman"/>
                          <a:cs typeface="Times New Roman"/>
                        </a:rPr>
                        <a:t>Time </a:t>
                      </a:r>
                      <a:r>
                        <a:rPr sz="1200" b="1" spc="-10" dirty="0">
                          <a:solidFill>
                            <a:srgbClr val="FFFFFF"/>
                          </a:solidFill>
                          <a:latin typeface="Times New Roman"/>
                          <a:cs typeface="Times New Roman"/>
                        </a:rPr>
                        <a:t>Delay Resolut </a:t>
                      </a:r>
                      <a:r>
                        <a:rPr sz="1200" b="1" dirty="0">
                          <a:solidFill>
                            <a:srgbClr val="FFFFFF"/>
                          </a:solidFill>
                          <a:latin typeface="Times New Roman"/>
                          <a:cs typeface="Times New Roman"/>
                        </a:rPr>
                        <a:t>ion</a:t>
                      </a:r>
                      <a:r>
                        <a:rPr sz="1200" b="1" spc="-10" dirty="0">
                          <a:solidFill>
                            <a:srgbClr val="FFFFFF"/>
                          </a:solidFill>
                          <a:latin typeface="Times New Roman"/>
                          <a:cs typeface="Times New Roman"/>
                        </a:rPr>
                        <a:t> </a:t>
                      </a:r>
                      <a:r>
                        <a:rPr sz="1200" b="1" spc="-20" dirty="0">
                          <a:solidFill>
                            <a:srgbClr val="FFFFFF"/>
                          </a:solidFill>
                          <a:latin typeface="Times New Roman"/>
                          <a:cs typeface="Times New Roman"/>
                        </a:rPr>
                        <a:t>(ns)</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1440" marR="120650">
                        <a:lnSpc>
                          <a:spcPct val="100000"/>
                        </a:lnSpc>
                        <a:spcBef>
                          <a:spcPts val="320"/>
                        </a:spcBef>
                      </a:pPr>
                      <a:r>
                        <a:rPr sz="1200" b="1" spc="-25" dirty="0">
                          <a:solidFill>
                            <a:srgbClr val="FFFFFF"/>
                          </a:solidFill>
                          <a:latin typeface="Times New Roman"/>
                          <a:cs typeface="Times New Roman"/>
                        </a:rPr>
                        <a:t>Tx </a:t>
                      </a:r>
                      <a:r>
                        <a:rPr sz="1200" b="1" spc="-20" dirty="0">
                          <a:solidFill>
                            <a:srgbClr val="FFFFFF"/>
                          </a:solidFill>
                          <a:latin typeface="Times New Roman"/>
                          <a:cs typeface="Times New Roman"/>
                        </a:rPr>
                        <a:t>Beamw </a:t>
                      </a:r>
                      <a:r>
                        <a:rPr sz="1200" b="1" dirty="0">
                          <a:solidFill>
                            <a:srgbClr val="FFFFFF"/>
                          </a:solidFill>
                          <a:latin typeface="Times New Roman"/>
                          <a:cs typeface="Times New Roman"/>
                        </a:rPr>
                        <a:t>idth</a:t>
                      </a:r>
                      <a:r>
                        <a:rPr sz="1200" b="1" spc="-25" dirty="0">
                          <a:solidFill>
                            <a:srgbClr val="FFFFFF"/>
                          </a:solidFill>
                          <a:latin typeface="Times New Roman"/>
                          <a:cs typeface="Times New Roman"/>
                        </a:rPr>
                        <a:t> (⁰)</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1440" marR="120650">
                        <a:lnSpc>
                          <a:spcPct val="100000"/>
                        </a:lnSpc>
                        <a:spcBef>
                          <a:spcPts val="320"/>
                        </a:spcBef>
                      </a:pPr>
                      <a:r>
                        <a:rPr sz="1200" b="1" spc="-25" dirty="0">
                          <a:solidFill>
                            <a:srgbClr val="FFFFFF"/>
                          </a:solidFill>
                          <a:latin typeface="Times New Roman"/>
                          <a:cs typeface="Times New Roman"/>
                        </a:rPr>
                        <a:t>Rx </a:t>
                      </a:r>
                      <a:r>
                        <a:rPr sz="1200" b="1" spc="-20" dirty="0">
                          <a:solidFill>
                            <a:srgbClr val="FFFFFF"/>
                          </a:solidFill>
                          <a:latin typeface="Times New Roman"/>
                          <a:cs typeface="Times New Roman"/>
                        </a:rPr>
                        <a:t>Beamw </a:t>
                      </a:r>
                      <a:r>
                        <a:rPr sz="1200" b="1" dirty="0">
                          <a:solidFill>
                            <a:srgbClr val="FFFFFF"/>
                          </a:solidFill>
                          <a:latin typeface="Times New Roman"/>
                          <a:cs typeface="Times New Roman"/>
                        </a:rPr>
                        <a:t>idth</a:t>
                      </a:r>
                      <a:r>
                        <a:rPr sz="1200" b="1" spc="-25" dirty="0">
                          <a:solidFill>
                            <a:srgbClr val="FFFFFF"/>
                          </a:solidFill>
                          <a:latin typeface="Times New Roman"/>
                          <a:cs typeface="Times New Roman"/>
                        </a:rPr>
                        <a:t> (⁰)</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0805">
                        <a:lnSpc>
                          <a:spcPct val="100000"/>
                        </a:lnSpc>
                        <a:spcBef>
                          <a:spcPts val="320"/>
                        </a:spcBef>
                      </a:pPr>
                      <a:r>
                        <a:rPr sz="1200" b="1" dirty="0">
                          <a:solidFill>
                            <a:srgbClr val="FFFFFF"/>
                          </a:solidFill>
                          <a:latin typeface="Times New Roman"/>
                          <a:cs typeface="Times New Roman"/>
                        </a:rPr>
                        <a:t>A</a:t>
                      </a:r>
                      <a:r>
                        <a:rPr sz="1200" b="1" spc="-75" dirty="0">
                          <a:solidFill>
                            <a:srgbClr val="FFFFFF"/>
                          </a:solidFill>
                          <a:latin typeface="Times New Roman"/>
                          <a:cs typeface="Times New Roman"/>
                        </a:rPr>
                        <a:t> </a:t>
                      </a:r>
                      <a:r>
                        <a:rPr sz="1200" b="1" spc="-10" dirty="0">
                          <a:solidFill>
                            <a:srgbClr val="FFFFFF"/>
                          </a:solidFill>
                          <a:latin typeface="Times New Roman"/>
                          <a:cs typeface="Times New Roman"/>
                        </a:rPr>
                        <a:t>(ns)*</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0805">
                        <a:lnSpc>
                          <a:spcPct val="100000"/>
                        </a:lnSpc>
                        <a:spcBef>
                          <a:spcPts val="320"/>
                        </a:spcBef>
                      </a:pPr>
                      <a:r>
                        <a:rPr sz="1200" b="1" dirty="0">
                          <a:solidFill>
                            <a:srgbClr val="FFFFFF"/>
                          </a:solidFill>
                          <a:latin typeface="Times New Roman"/>
                          <a:cs typeface="Times New Roman"/>
                        </a:rPr>
                        <a:t>B </a:t>
                      </a:r>
                      <a:r>
                        <a:rPr sz="1200" b="1" spc="-10" dirty="0">
                          <a:solidFill>
                            <a:srgbClr val="FFFFFF"/>
                          </a:solidFill>
                          <a:latin typeface="Times New Roman"/>
                          <a:cs typeface="Times New Roman"/>
                        </a:rPr>
                        <a:t>(ns)#</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0805">
                        <a:lnSpc>
                          <a:spcPct val="100000"/>
                        </a:lnSpc>
                        <a:spcBef>
                          <a:spcPts val="320"/>
                        </a:spcBef>
                      </a:pPr>
                      <a:r>
                        <a:rPr sz="1200" b="1" dirty="0">
                          <a:solidFill>
                            <a:srgbClr val="FFFFFF"/>
                          </a:solidFill>
                          <a:latin typeface="Times New Roman"/>
                          <a:cs typeface="Times New Roman"/>
                        </a:rPr>
                        <a:t>C</a:t>
                      </a:r>
                      <a:r>
                        <a:rPr sz="1200" b="1" spc="-5" dirty="0">
                          <a:solidFill>
                            <a:srgbClr val="FFFFFF"/>
                          </a:solidFill>
                          <a:latin typeface="Times New Roman"/>
                          <a:cs typeface="Times New Roman"/>
                        </a:rPr>
                        <a:t> </a:t>
                      </a:r>
                      <a:r>
                        <a:rPr sz="1200" b="1" spc="-20" dirty="0">
                          <a:solidFill>
                            <a:srgbClr val="FFFFFF"/>
                          </a:solidFill>
                          <a:latin typeface="Times New Roman"/>
                          <a:cs typeface="Times New Roman"/>
                        </a:rPr>
                        <a:t>(ns)*</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marL="90805" marR="201295">
                        <a:lnSpc>
                          <a:spcPct val="100000"/>
                        </a:lnSpc>
                        <a:spcBef>
                          <a:spcPts val="320"/>
                        </a:spcBef>
                      </a:pPr>
                      <a:r>
                        <a:rPr sz="1200" b="1" spc="-20" dirty="0">
                          <a:solidFill>
                            <a:srgbClr val="FFFFFF"/>
                          </a:solidFill>
                          <a:latin typeface="Times New Roman"/>
                          <a:cs typeface="Times New Roman"/>
                        </a:rPr>
                        <a:t>Note </a:t>
                      </a:r>
                      <a:r>
                        <a:rPr sz="1200" b="1" spc="-25" dirty="0">
                          <a:solidFill>
                            <a:srgbClr val="FFFFFF"/>
                          </a:solidFill>
                          <a:latin typeface="Times New Roman"/>
                          <a:cs typeface="Times New Roman"/>
                        </a:rPr>
                        <a:t>for </a:t>
                      </a:r>
                      <a:r>
                        <a:rPr sz="1200" b="1" spc="-20" dirty="0">
                          <a:solidFill>
                            <a:srgbClr val="FFFFFF"/>
                          </a:solidFill>
                          <a:latin typeface="Times New Roman"/>
                          <a:cs typeface="Times New Roman"/>
                        </a:rPr>
                        <a:t>A,B,C</a:t>
                      </a:r>
                      <a:endParaRPr sz="12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324485">
                <a:tc>
                  <a:txBody>
                    <a:bodyPr/>
                    <a:lstStyle/>
                    <a:p>
                      <a:pPr marL="90805">
                        <a:lnSpc>
                          <a:spcPct val="100000"/>
                        </a:lnSpc>
                        <a:spcBef>
                          <a:spcPts val="325"/>
                        </a:spcBef>
                      </a:pPr>
                      <a:r>
                        <a:rPr sz="1200" spc="-10" dirty="0">
                          <a:latin typeface="Times New Roman"/>
                          <a:cs typeface="Times New Roman"/>
                        </a:rPr>
                        <a:t>2.625</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10" dirty="0">
                          <a:latin typeface="Times New Roman"/>
                          <a:cs typeface="Times New Roman"/>
                        </a:rPr>
                        <a:t>Corridor</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5" dirty="0">
                          <a:latin typeface="Times New Roman"/>
                          <a:cs typeface="Times New Roman"/>
                        </a:rPr>
                        <a:t>VV</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5" dirty="0">
                          <a:latin typeface="Times New Roman"/>
                          <a:cs typeface="Times New Roman"/>
                        </a:rPr>
                        <a:t>1.8</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0" dirty="0">
                          <a:latin typeface="Times New Roman"/>
                          <a:cs typeface="Times New Roman"/>
                        </a:rPr>
                        <a:t>Omni</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0" dirty="0">
                          <a:latin typeface="Times New Roman"/>
                          <a:cs typeface="Times New Roman"/>
                        </a:rPr>
                        <a:t>Omni</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0" dirty="0">
                          <a:latin typeface="Times New Roman"/>
                          <a:cs typeface="Times New Roman"/>
                        </a:rPr>
                        <a:t>8.49</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10" dirty="0">
                          <a:latin typeface="Times New Roman"/>
                          <a:cs typeface="Times New Roman"/>
                        </a:rPr>
                        <a:t>18.53</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10" dirty="0">
                          <a:latin typeface="Times New Roman"/>
                          <a:cs typeface="Times New Roman"/>
                        </a:rPr>
                        <a:t>25.16</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dirty="0">
                          <a:latin typeface="Times New Roman"/>
                          <a:cs typeface="Times New Roman"/>
                        </a:rPr>
                        <a:t>-</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273685">
                <a:tc rowSpan="2">
                  <a:txBody>
                    <a:bodyPr/>
                    <a:lstStyle/>
                    <a:p>
                      <a:pPr marL="90805">
                        <a:lnSpc>
                          <a:spcPct val="100000"/>
                        </a:lnSpc>
                        <a:spcBef>
                          <a:spcPts val="325"/>
                        </a:spcBef>
                      </a:pPr>
                      <a:r>
                        <a:rPr sz="1200" dirty="0">
                          <a:latin typeface="Times New Roman"/>
                          <a:cs typeface="Times New Roman"/>
                        </a:rPr>
                        <a:t>67 – </a:t>
                      </a:r>
                      <a:r>
                        <a:rPr sz="1200" spc="-25" dirty="0">
                          <a:latin typeface="Times New Roman"/>
                          <a:cs typeface="Times New Roman"/>
                        </a:rPr>
                        <a:t>73</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90805">
                        <a:lnSpc>
                          <a:spcPct val="100000"/>
                        </a:lnSpc>
                        <a:spcBef>
                          <a:spcPts val="325"/>
                        </a:spcBef>
                      </a:pPr>
                      <a:r>
                        <a:rPr sz="1200" spc="-10" dirty="0">
                          <a:latin typeface="Times New Roman"/>
                          <a:cs typeface="Times New Roman"/>
                        </a:rPr>
                        <a:t>Corridor</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90805" marR="184150">
                        <a:lnSpc>
                          <a:spcPct val="100000"/>
                        </a:lnSpc>
                        <a:spcBef>
                          <a:spcPts val="325"/>
                        </a:spcBef>
                      </a:pPr>
                      <a:r>
                        <a:rPr sz="1200" spc="-20" dirty="0">
                          <a:latin typeface="Times New Roman"/>
                          <a:cs typeface="Times New Roman"/>
                        </a:rPr>
                        <a:t>VV/H </a:t>
                      </a:r>
                      <a:r>
                        <a:rPr sz="1200" spc="-50" dirty="0">
                          <a:latin typeface="Times New Roman"/>
                          <a:cs typeface="Times New Roman"/>
                        </a:rPr>
                        <a:t>H</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90805">
                        <a:lnSpc>
                          <a:spcPct val="100000"/>
                        </a:lnSpc>
                        <a:spcBef>
                          <a:spcPts val="325"/>
                        </a:spcBef>
                      </a:pPr>
                      <a:r>
                        <a:rPr sz="1200" spc="-25" dirty="0">
                          <a:latin typeface="Times New Roman"/>
                          <a:cs typeface="Times New Roman"/>
                        </a:rPr>
                        <a:t>0.5</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90805">
                        <a:lnSpc>
                          <a:spcPct val="100000"/>
                        </a:lnSpc>
                        <a:spcBef>
                          <a:spcPts val="325"/>
                        </a:spcBef>
                      </a:pPr>
                      <a:r>
                        <a:rPr sz="1200" spc="-25" dirty="0">
                          <a:latin typeface="Times New Roman"/>
                          <a:cs typeface="Times New Roman"/>
                        </a:rPr>
                        <a:t>40</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90805">
                        <a:lnSpc>
                          <a:spcPct val="100000"/>
                        </a:lnSpc>
                        <a:spcBef>
                          <a:spcPts val="325"/>
                        </a:spcBef>
                      </a:pPr>
                      <a:r>
                        <a:rPr sz="1200" spc="-20" dirty="0">
                          <a:latin typeface="Times New Roman"/>
                          <a:cs typeface="Times New Roman"/>
                        </a:rPr>
                        <a:t>14.4</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0" dirty="0">
                          <a:latin typeface="Times New Roman"/>
                          <a:cs typeface="Times New Roman"/>
                        </a:rPr>
                        <a:t>0.36</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0" dirty="0">
                          <a:latin typeface="Times New Roman"/>
                          <a:cs typeface="Times New Roman"/>
                        </a:rPr>
                        <a:t>0.47</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5" dirty="0">
                          <a:latin typeface="Times New Roman"/>
                          <a:cs typeface="Times New Roman"/>
                        </a:rPr>
                        <a:t>1.2</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5" dirty="0">
                          <a:latin typeface="Times New Roman"/>
                          <a:cs typeface="Times New Roman"/>
                        </a:rPr>
                        <a:t>(3)</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274320">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0" dirty="0">
                          <a:latin typeface="Times New Roman"/>
                          <a:cs typeface="Times New Roman"/>
                        </a:rPr>
                        <a:t>0.49</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0" dirty="0">
                          <a:latin typeface="Times New Roman"/>
                          <a:cs typeface="Times New Roman"/>
                        </a:rPr>
                        <a:t>6.11</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20" dirty="0">
                          <a:latin typeface="Times New Roman"/>
                          <a:cs typeface="Times New Roman"/>
                        </a:rPr>
                        <a:t>35.2</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25"/>
                        </a:spcBef>
                      </a:pPr>
                      <a:r>
                        <a:rPr sz="1200" spc="-10" dirty="0">
                          <a:latin typeface="Times New Roman"/>
                          <a:cs typeface="Times New Roman"/>
                        </a:rPr>
                        <a:t>(3,6)</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324485">
                <a:tc>
                  <a:txBody>
                    <a:bodyPr/>
                    <a:lstStyle/>
                    <a:p>
                      <a:pPr marL="90805">
                        <a:lnSpc>
                          <a:spcPct val="100000"/>
                        </a:lnSpc>
                        <a:spcBef>
                          <a:spcPts val="325"/>
                        </a:spcBef>
                      </a:pPr>
                      <a:r>
                        <a:rPr sz="1200" spc="-25" dirty="0">
                          <a:solidFill>
                            <a:srgbClr val="FF0000"/>
                          </a:solidFill>
                          <a:latin typeface="Times New Roman"/>
                          <a:cs typeface="Times New Roman"/>
                        </a:rPr>
                        <a:t>300</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170">
                        <a:lnSpc>
                          <a:spcPct val="100000"/>
                        </a:lnSpc>
                        <a:spcBef>
                          <a:spcPts val="325"/>
                        </a:spcBef>
                      </a:pPr>
                      <a:r>
                        <a:rPr sz="1200" spc="-10" dirty="0">
                          <a:solidFill>
                            <a:srgbClr val="FF0000"/>
                          </a:solidFill>
                          <a:latin typeface="Times New Roman"/>
                          <a:cs typeface="Times New Roman"/>
                        </a:rPr>
                        <a:t>Corridor</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5" dirty="0">
                          <a:solidFill>
                            <a:srgbClr val="FF0000"/>
                          </a:solidFill>
                          <a:latin typeface="Times New Roman"/>
                          <a:cs typeface="Times New Roman"/>
                        </a:rPr>
                        <a:t>VV</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10" dirty="0">
                          <a:solidFill>
                            <a:srgbClr val="FF0000"/>
                          </a:solidFill>
                          <a:latin typeface="Times New Roman"/>
                          <a:cs typeface="Times New Roman"/>
                        </a:rPr>
                        <a:t>0.125</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dirty="0">
                          <a:solidFill>
                            <a:srgbClr val="FF0000"/>
                          </a:solidFill>
                          <a:latin typeface="Times New Roman"/>
                          <a:cs typeface="Times New Roman"/>
                        </a:rPr>
                        <a:t>9</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dirty="0">
                          <a:solidFill>
                            <a:srgbClr val="FF0000"/>
                          </a:solidFill>
                          <a:latin typeface="Times New Roman"/>
                          <a:cs typeface="Times New Roman"/>
                        </a:rPr>
                        <a:t>9</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25"/>
                        </a:spcBef>
                      </a:pPr>
                      <a:r>
                        <a:rPr sz="1200" spc="-20" dirty="0">
                          <a:solidFill>
                            <a:srgbClr val="FF0000"/>
                          </a:solidFill>
                          <a:latin typeface="Times New Roman"/>
                          <a:cs typeface="Times New Roman"/>
                        </a:rPr>
                        <a:t>2.02</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170">
                        <a:lnSpc>
                          <a:spcPct val="100000"/>
                        </a:lnSpc>
                        <a:spcBef>
                          <a:spcPts val="325"/>
                        </a:spcBef>
                      </a:pPr>
                      <a:r>
                        <a:rPr sz="1200" spc="-20" dirty="0">
                          <a:solidFill>
                            <a:srgbClr val="FF0000"/>
                          </a:solidFill>
                          <a:latin typeface="Times New Roman"/>
                          <a:cs typeface="Times New Roman"/>
                        </a:rPr>
                        <a:t>8.87</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170">
                        <a:lnSpc>
                          <a:spcPct val="100000"/>
                        </a:lnSpc>
                        <a:spcBef>
                          <a:spcPts val="325"/>
                        </a:spcBef>
                      </a:pPr>
                      <a:r>
                        <a:rPr sz="1200" spc="-20" dirty="0">
                          <a:solidFill>
                            <a:srgbClr val="FF0000"/>
                          </a:solidFill>
                          <a:latin typeface="Times New Roman"/>
                          <a:cs typeface="Times New Roman"/>
                        </a:rPr>
                        <a:t>13.1</a:t>
                      </a:r>
                      <a:endParaRPr sz="12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bl>
          </a:graphicData>
        </a:graphic>
      </p:graphicFrame>
      <p:graphicFrame>
        <p:nvGraphicFramePr>
          <p:cNvPr id="4" name="object 4"/>
          <p:cNvGraphicFramePr>
            <a:graphicFrameLocks noGrp="1"/>
          </p:cNvGraphicFramePr>
          <p:nvPr/>
        </p:nvGraphicFramePr>
        <p:xfrm>
          <a:off x="389186" y="4089748"/>
          <a:ext cx="8575038" cy="1945640"/>
        </p:xfrm>
        <a:graphic>
          <a:graphicData uri="http://schemas.openxmlformats.org/drawingml/2006/table">
            <a:tbl>
              <a:tblPr firstRow="1" bandRow="1">
                <a:tableStyleId>{2D5ABB26-0587-4C30-8999-92F81FD0307C}</a:tableStyleId>
              </a:tblPr>
              <a:tblGrid>
                <a:gridCol w="1015365">
                  <a:extLst>
                    <a:ext uri="{9D8B030D-6E8A-4147-A177-3AD203B41FA5}">
                      <a16:colId xmlns:a16="http://schemas.microsoft.com/office/drawing/2014/main" val="20000"/>
                    </a:ext>
                  </a:extLst>
                </a:gridCol>
                <a:gridCol w="1583690">
                  <a:extLst>
                    <a:ext uri="{9D8B030D-6E8A-4147-A177-3AD203B41FA5}">
                      <a16:colId xmlns:a16="http://schemas.microsoft.com/office/drawing/2014/main" val="20001"/>
                    </a:ext>
                  </a:extLst>
                </a:gridCol>
                <a:gridCol w="1151890">
                  <a:extLst>
                    <a:ext uri="{9D8B030D-6E8A-4147-A177-3AD203B41FA5}">
                      <a16:colId xmlns:a16="http://schemas.microsoft.com/office/drawing/2014/main" val="20002"/>
                    </a:ext>
                  </a:extLst>
                </a:gridCol>
                <a:gridCol w="1151889">
                  <a:extLst>
                    <a:ext uri="{9D8B030D-6E8A-4147-A177-3AD203B41FA5}">
                      <a16:colId xmlns:a16="http://schemas.microsoft.com/office/drawing/2014/main" val="20003"/>
                    </a:ext>
                  </a:extLst>
                </a:gridCol>
                <a:gridCol w="1151889">
                  <a:extLst>
                    <a:ext uri="{9D8B030D-6E8A-4147-A177-3AD203B41FA5}">
                      <a16:colId xmlns:a16="http://schemas.microsoft.com/office/drawing/2014/main" val="20004"/>
                    </a:ext>
                  </a:extLst>
                </a:gridCol>
                <a:gridCol w="791845">
                  <a:extLst>
                    <a:ext uri="{9D8B030D-6E8A-4147-A177-3AD203B41FA5}">
                      <a16:colId xmlns:a16="http://schemas.microsoft.com/office/drawing/2014/main" val="20005"/>
                    </a:ext>
                  </a:extLst>
                </a:gridCol>
                <a:gridCol w="720090">
                  <a:extLst>
                    <a:ext uri="{9D8B030D-6E8A-4147-A177-3AD203B41FA5}">
                      <a16:colId xmlns:a16="http://schemas.microsoft.com/office/drawing/2014/main" val="20006"/>
                    </a:ext>
                  </a:extLst>
                </a:gridCol>
                <a:gridCol w="504190">
                  <a:extLst>
                    <a:ext uri="{9D8B030D-6E8A-4147-A177-3AD203B41FA5}">
                      <a16:colId xmlns:a16="http://schemas.microsoft.com/office/drawing/2014/main" val="20007"/>
                    </a:ext>
                  </a:extLst>
                </a:gridCol>
                <a:gridCol w="504190">
                  <a:extLst>
                    <a:ext uri="{9D8B030D-6E8A-4147-A177-3AD203B41FA5}">
                      <a16:colId xmlns:a16="http://schemas.microsoft.com/office/drawing/2014/main" val="20008"/>
                    </a:ext>
                  </a:extLst>
                </a:gridCol>
              </a:tblGrid>
              <a:tr h="245110">
                <a:tc>
                  <a:txBody>
                    <a:bodyPr/>
                    <a:lstStyle/>
                    <a:p>
                      <a:pPr marL="374015">
                        <a:lnSpc>
                          <a:spcPts val="1140"/>
                        </a:lnSpc>
                        <a:spcBef>
                          <a:spcPts val="695"/>
                        </a:spcBef>
                      </a:pPr>
                      <a:r>
                        <a:rPr sz="1000" spc="-10" dirty="0">
                          <a:latin typeface="Times New Roman"/>
                          <a:cs typeface="Times New Roman"/>
                        </a:rPr>
                        <a:t>Freq.</a:t>
                      </a:r>
                      <a:endParaRPr sz="1000">
                        <a:latin typeface="Times New Roman"/>
                        <a:cs typeface="Times New Roman"/>
                      </a:endParaRPr>
                    </a:p>
                  </a:txBody>
                  <a:tcPr marL="0" marR="0" marT="88265" marB="0">
                    <a:lnL w="12700">
                      <a:solidFill>
                        <a:srgbClr val="FFFFFF"/>
                      </a:solidFill>
                      <a:prstDash val="solid"/>
                    </a:lnL>
                    <a:lnR w="12700">
                      <a:solidFill>
                        <a:srgbClr val="FFFFFF"/>
                      </a:solidFill>
                      <a:prstDash val="solid"/>
                    </a:lnR>
                    <a:lnT w="12700">
                      <a:solidFill>
                        <a:srgbClr val="FFFFFF"/>
                      </a:solidFill>
                      <a:prstDash val="solid"/>
                    </a:lnT>
                    <a:solidFill>
                      <a:srgbClr val="E7F6EE"/>
                    </a:solidFill>
                  </a:tcPr>
                </a:tc>
                <a:tc rowSpan="2">
                  <a:txBody>
                    <a:bodyPr/>
                    <a:lstStyle/>
                    <a:p>
                      <a:pPr>
                        <a:lnSpc>
                          <a:spcPct val="100000"/>
                        </a:lnSpc>
                        <a:spcBef>
                          <a:spcPts val="30"/>
                        </a:spcBef>
                      </a:pPr>
                      <a:endParaRPr sz="1100">
                        <a:latin typeface="Times New Roman"/>
                        <a:cs typeface="Times New Roman"/>
                      </a:endParaRPr>
                    </a:p>
                    <a:p>
                      <a:pPr marL="462915">
                        <a:lnSpc>
                          <a:spcPct val="100000"/>
                        </a:lnSpc>
                      </a:pPr>
                      <a:r>
                        <a:rPr sz="1000" spc="-10" dirty="0">
                          <a:latin typeface="Times New Roman"/>
                          <a:cs typeface="Times New Roman"/>
                        </a:rPr>
                        <a:t>Environment</a:t>
                      </a:r>
                      <a:endParaRPr sz="1000">
                        <a:latin typeface="Times New Roman"/>
                        <a:cs typeface="Times New Roman"/>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a:lnSpc>
                          <a:spcPct val="100000"/>
                        </a:lnSpc>
                        <a:spcBef>
                          <a:spcPts val="30"/>
                        </a:spcBef>
                      </a:pPr>
                      <a:endParaRPr sz="1100">
                        <a:latin typeface="Times New Roman"/>
                        <a:cs typeface="Times New Roman"/>
                      </a:endParaRPr>
                    </a:p>
                    <a:p>
                      <a:pPr marL="269240">
                        <a:lnSpc>
                          <a:spcPct val="100000"/>
                        </a:lnSpc>
                      </a:pPr>
                      <a:r>
                        <a:rPr sz="1000" spc="-10" dirty="0">
                          <a:latin typeface="Times New Roman"/>
                          <a:cs typeface="Times New Roman"/>
                        </a:rPr>
                        <a:t>Polarization</a:t>
                      </a:r>
                      <a:endParaRPr sz="1000">
                        <a:latin typeface="Times New Roman"/>
                        <a:cs typeface="Times New Roman"/>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339090" marR="332740" indent="4445" algn="ctr">
                        <a:lnSpc>
                          <a:spcPct val="100000"/>
                        </a:lnSpc>
                        <a:spcBef>
                          <a:spcPts val="95"/>
                        </a:spcBef>
                      </a:pPr>
                      <a:r>
                        <a:rPr sz="1000" dirty="0">
                          <a:latin typeface="Times New Roman"/>
                          <a:cs typeface="Times New Roman"/>
                        </a:rPr>
                        <a:t>Tx</a:t>
                      </a:r>
                      <a:r>
                        <a:rPr sz="1000" spc="-5" dirty="0">
                          <a:latin typeface="Times New Roman"/>
                          <a:cs typeface="Times New Roman"/>
                        </a:rPr>
                        <a:t> </a:t>
                      </a:r>
                      <a:r>
                        <a:rPr sz="1000" spc="-20" dirty="0">
                          <a:latin typeface="Times New Roman"/>
                          <a:cs typeface="Times New Roman"/>
                        </a:rPr>
                        <a:t>beam </a:t>
                      </a:r>
                      <a:r>
                        <a:rPr sz="1000" spc="-10" dirty="0">
                          <a:latin typeface="Times New Roman"/>
                          <a:cs typeface="Times New Roman"/>
                        </a:rPr>
                        <a:t>width (degrees)</a:t>
                      </a:r>
                      <a:endParaRPr sz="1000">
                        <a:latin typeface="Times New Roman"/>
                        <a:cs typeface="Times New Roman"/>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marL="339090" marR="332740" indent="4445" algn="ctr">
                        <a:lnSpc>
                          <a:spcPct val="100000"/>
                        </a:lnSpc>
                        <a:spcBef>
                          <a:spcPts val="95"/>
                        </a:spcBef>
                      </a:pPr>
                      <a:r>
                        <a:rPr sz="1000" dirty="0">
                          <a:latin typeface="Times New Roman"/>
                          <a:cs typeface="Times New Roman"/>
                        </a:rPr>
                        <a:t>Rx</a:t>
                      </a:r>
                      <a:r>
                        <a:rPr sz="1000" spc="-15" dirty="0">
                          <a:latin typeface="Times New Roman"/>
                          <a:cs typeface="Times New Roman"/>
                        </a:rPr>
                        <a:t> </a:t>
                      </a:r>
                      <a:r>
                        <a:rPr sz="1000" spc="-20" dirty="0">
                          <a:latin typeface="Times New Roman"/>
                          <a:cs typeface="Times New Roman"/>
                        </a:rPr>
                        <a:t>beam </a:t>
                      </a:r>
                      <a:r>
                        <a:rPr sz="1000" spc="-10" dirty="0">
                          <a:latin typeface="Times New Roman"/>
                          <a:cs typeface="Times New Roman"/>
                        </a:rPr>
                        <a:t>width (degrees)</a:t>
                      </a:r>
                      <a:endParaRPr sz="1000">
                        <a:latin typeface="Times New Roman"/>
                        <a:cs typeface="Times New Roman"/>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3">
                  <a:txBody>
                    <a:bodyPr/>
                    <a:lstStyle/>
                    <a:p>
                      <a:pPr marL="104775">
                        <a:lnSpc>
                          <a:spcPct val="100000"/>
                        </a:lnSpc>
                        <a:spcBef>
                          <a:spcPts val="325"/>
                        </a:spcBef>
                      </a:pPr>
                      <a:r>
                        <a:rPr sz="1000" dirty="0">
                          <a:latin typeface="Times New Roman"/>
                          <a:cs typeface="Times New Roman"/>
                        </a:rPr>
                        <a:t>r.m.s.</a:t>
                      </a:r>
                      <a:r>
                        <a:rPr sz="1000" spc="-40" dirty="0">
                          <a:latin typeface="Times New Roman"/>
                          <a:cs typeface="Times New Roman"/>
                        </a:rPr>
                        <a:t> </a:t>
                      </a:r>
                      <a:r>
                        <a:rPr sz="1000" dirty="0">
                          <a:latin typeface="Times New Roman"/>
                          <a:cs typeface="Times New Roman"/>
                        </a:rPr>
                        <a:t>azimuth</a:t>
                      </a:r>
                      <a:r>
                        <a:rPr sz="1000" spc="-15" dirty="0">
                          <a:latin typeface="Times New Roman"/>
                          <a:cs typeface="Times New Roman"/>
                        </a:rPr>
                        <a:t> </a:t>
                      </a:r>
                      <a:r>
                        <a:rPr sz="1000" dirty="0">
                          <a:latin typeface="Times New Roman"/>
                          <a:cs typeface="Times New Roman"/>
                        </a:rPr>
                        <a:t>angular</a:t>
                      </a:r>
                      <a:r>
                        <a:rPr sz="1000" spc="-15" dirty="0">
                          <a:latin typeface="Times New Roman"/>
                          <a:cs typeface="Times New Roman"/>
                        </a:rPr>
                        <a:t> </a:t>
                      </a:r>
                      <a:r>
                        <a:rPr sz="1000" dirty="0">
                          <a:latin typeface="Times New Roman"/>
                          <a:cs typeface="Times New Roman"/>
                        </a:rPr>
                        <a:t>spread</a:t>
                      </a:r>
                      <a:r>
                        <a:rPr sz="1000" spc="-45" dirty="0">
                          <a:latin typeface="Times New Roman"/>
                          <a:cs typeface="Times New Roman"/>
                        </a:rPr>
                        <a:t> </a:t>
                      </a:r>
                      <a:r>
                        <a:rPr sz="1000" spc="-10" dirty="0">
                          <a:latin typeface="Times New Roman"/>
                          <a:cs typeface="Times New Roman"/>
                        </a:rPr>
                        <a:t>(deg)</a:t>
                      </a:r>
                      <a:endParaRPr sz="10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rowSpan="2">
                  <a:txBody>
                    <a:bodyPr/>
                    <a:lstStyle/>
                    <a:p>
                      <a:pPr>
                        <a:lnSpc>
                          <a:spcPct val="100000"/>
                        </a:lnSpc>
                        <a:spcBef>
                          <a:spcPts val="30"/>
                        </a:spcBef>
                      </a:pPr>
                      <a:endParaRPr sz="1100">
                        <a:latin typeface="Times New Roman"/>
                        <a:cs typeface="Times New Roman"/>
                      </a:endParaRPr>
                    </a:p>
                    <a:p>
                      <a:pPr marL="128270">
                        <a:lnSpc>
                          <a:spcPct val="100000"/>
                        </a:lnSpc>
                      </a:pPr>
                      <a:r>
                        <a:rPr sz="1000" spc="-20" dirty="0">
                          <a:latin typeface="Times New Roman"/>
                          <a:cs typeface="Times New Roman"/>
                        </a:rPr>
                        <a:t>Note</a:t>
                      </a:r>
                      <a:endParaRPr sz="1000">
                        <a:latin typeface="Times New Roman"/>
                        <a:cs typeface="Times New Roman"/>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0"/>
                  </a:ext>
                </a:extLst>
              </a:tr>
              <a:tr h="245110">
                <a:tc>
                  <a:txBody>
                    <a:bodyPr/>
                    <a:lstStyle/>
                    <a:p>
                      <a:pPr marL="344805">
                        <a:lnSpc>
                          <a:spcPts val="1160"/>
                        </a:lnSpc>
                      </a:pPr>
                      <a:r>
                        <a:rPr sz="1000" spc="-10" dirty="0">
                          <a:latin typeface="Times New Roman"/>
                          <a:cs typeface="Times New Roman"/>
                        </a:rPr>
                        <a:t>(GHz)</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E7F6EE"/>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120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278130">
                        <a:lnSpc>
                          <a:spcPct val="100000"/>
                        </a:lnSpc>
                        <a:spcBef>
                          <a:spcPts val="325"/>
                        </a:spcBef>
                      </a:pPr>
                      <a:r>
                        <a:rPr sz="1000" spc="-25" dirty="0">
                          <a:latin typeface="Times New Roman"/>
                          <a:cs typeface="Times New Roman"/>
                        </a:rPr>
                        <a:t>10%</a:t>
                      </a:r>
                      <a:endParaRPr sz="10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73990">
                        <a:lnSpc>
                          <a:spcPct val="100000"/>
                        </a:lnSpc>
                        <a:spcBef>
                          <a:spcPts val="325"/>
                        </a:spcBef>
                      </a:pPr>
                      <a:r>
                        <a:rPr sz="1000" spc="-10" dirty="0">
                          <a:latin typeface="Times New Roman"/>
                          <a:cs typeface="Times New Roman"/>
                        </a:rPr>
                        <a:t>median</a:t>
                      </a:r>
                      <a:endParaRPr sz="10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35890">
                        <a:lnSpc>
                          <a:spcPct val="100000"/>
                        </a:lnSpc>
                        <a:spcBef>
                          <a:spcPts val="325"/>
                        </a:spcBef>
                      </a:pPr>
                      <a:r>
                        <a:rPr sz="1000" spc="-25" dirty="0">
                          <a:latin typeface="Times New Roman"/>
                          <a:cs typeface="Times New Roman"/>
                        </a:rPr>
                        <a:t>90%</a:t>
                      </a:r>
                      <a:endParaRPr sz="1000">
                        <a:latin typeface="Times New Roman"/>
                        <a:cs typeface="Times New Roman"/>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1"/>
                  </a:ext>
                </a:extLst>
              </a:tr>
              <a:tr h="355600">
                <a:tc rowSpan="2">
                  <a:txBody>
                    <a:bodyPr/>
                    <a:lstStyle/>
                    <a:p>
                      <a:pPr>
                        <a:lnSpc>
                          <a:spcPct val="100000"/>
                        </a:lnSpc>
                      </a:pPr>
                      <a:endParaRPr sz="1100">
                        <a:latin typeface="Times New Roman"/>
                        <a:cs typeface="Times New Roman"/>
                      </a:endParaRPr>
                    </a:p>
                    <a:p>
                      <a:pPr algn="ctr">
                        <a:lnSpc>
                          <a:spcPct val="100000"/>
                        </a:lnSpc>
                        <a:spcBef>
                          <a:spcPts val="894"/>
                        </a:spcBef>
                      </a:pPr>
                      <a:r>
                        <a:rPr sz="1000" spc="-20" dirty="0">
                          <a:latin typeface="Times New Roman"/>
                          <a:cs typeface="Times New Roman"/>
                        </a:rPr>
                        <a:t>39.5</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a:lnSpc>
                          <a:spcPct val="100000"/>
                        </a:lnSpc>
                      </a:pPr>
                      <a:endParaRPr sz="1100">
                        <a:latin typeface="Times New Roman"/>
                        <a:cs typeface="Times New Roman"/>
                      </a:endParaRPr>
                    </a:p>
                    <a:p>
                      <a:pPr marL="522605">
                        <a:lnSpc>
                          <a:spcPct val="100000"/>
                        </a:lnSpc>
                        <a:spcBef>
                          <a:spcPts val="894"/>
                        </a:spcBef>
                      </a:pPr>
                      <a:r>
                        <a:rPr sz="1000" spc="-10" dirty="0">
                          <a:latin typeface="Times New Roman"/>
                          <a:cs typeface="Times New Roman"/>
                        </a:rPr>
                        <a:t>Corridor</a:t>
                      </a:r>
                      <a:r>
                        <a:rPr sz="975" spc="-15" baseline="25641" dirty="0">
                          <a:latin typeface="Times New Roman"/>
                          <a:cs typeface="Times New Roman"/>
                        </a:rPr>
                        <a:t>(3)</a:t>
                      </a:r>
                      <a:endParaRPr sz="975" baseline="25641">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483870">
                        <a:lnSpc>
                          <a:spcPct val="100000"/>
                        </a:lnSpc>
                        <a:spcBef>
                          <a:spcPts val="760"/>
                        </a:spcBef>
                      </a:pPr>
                      <a:r>
                        <a:rPr sz="1000" spc="-25" dirty="0">
                          <a:latin typeface="Times New Roman"/>
                          <a:cs typeface="Times New Roman"/>
                        </a:rPr>
                        <a:t>VV</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760"/>
                        </a:spcBef>
                      </a:pPr>
                      <a:r>
                        <a:rPr sz="1000" spc="-25" dirty="0">
                          <a:latin typeface="Times New Roman"/>
                          <a:cs typeface="Times New Roman"/>
                        </a:rPr>
                        <a:t>120</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760"/>
                        </a:spcBef>
                      </a:pPr>
                      <a:r>
                        <a:rPr sz="1000" spc="-20" dirty="0">
                          <a:latin typeface="Times New Roman"/>
                          <a:cs typeface="Times New Roman"/>
                        </a:rPr>
                        <a:t>Omni</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37</a:t>
                      </a:r>
                      <a:endParaRPr sz="1000">
                        <a:latin typeface="Times New Roman"/>
                        <a:cs typeface="Times New Roman"/>
                      </a:endParaRPr>
                    </a:p>
                    <a:p>
                      <a:pPr algn="ctr">
                        <a:lnSpc>
                          <a:spcPts val="1130"/>
                        </a:lnSpc>
                        <a:spcBef>
                          <a:spcPts val="405"/>
                        </a:spcBef>
                      </a:pPr>
                      <a:r>
                        <a:rPr sz="1000" spc="-25" dirty="0">
                          <a:latin typeface="Times New Roman"/>
                          <a:cs typeface="Times New Roman"/>
                        </a:rPr>
                        <a:t>35</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61</a:t>
                      </a:r>
                      <a:endParaRPr sz="1000">
                        <a:latin typeface="Times New Roman"/>
                        <a:cs typeface="Times New Roman"/>
                      </a:endParaRPr>
                    </a:p>
                    <a:p>
                      <a:pPr algn="ctr">
                        <a:lnSpc>
                          <a:spcPts val="1130"/>
                        </a:lnSpc>
                        <a:spcBef>
                          <a:spcPts val="405"/>
                        </a:spcBef>
                      </a:pPr>
                      <a:r>
                        <a:rPr sz="1000" spc="-25" dirty="0">
                          <a:latin typeface="Times New Roman"/>
                          <a:cs typeface="Times New Roman"/>
                        </a:rPr>
                        <a:t>56</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84</a:t>
                      </a:r>
                      <a:endParaRPr sz="1000">
                        <a:latin typeface="Times New Roman"/>
                        <a:cs typeface="Times New Roman"/>
                      </a:endParaRPr>
                    </a:p>
                    <a:p>
                      <a:pPr algn="ctr">
                        <a:lnSpc>
                          <a:spcPts val="1130"/>
                        </a:lnSpc>
                        <a:spcBef>
                          <a:spcPts val="405"/>
                        </a:spcBef>
                      </a:pPr>
                      <a:r>
                        <a:rPr sz="1000" spc="-25" dirty="0">
                          <a:latin typeface="Times New Roman"/>
                          <a:cs typeface="Times New Roman"/>
                        </a:rPr>
                        <a:t>78</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rowSpan="2">
                  <a:txBody>
                    <a:bodyPr/>
                    <a:lstStyle/>
                    <a:p>
                      <a:pPr>
                        <a:lnSpc>
                          <a:spcPct val="100000"/>
                        </a:lnSpc>
                      </a:pPr>
                      <a:endParaRPr sz="700">
                        <a:latin typeface="Times New Roman"/>
                        <a:cs typeface="Times New Roman"/>
                      </a:endParaRPr>
                    </a:p>
                    <a:p>
                      <a:pPr>
                        <a:lnSpc>
                          <a:spcPct val="100000"/>
                        </a:lnSpc>
                      </a:pPr>
                      <a:endParaRPr sz="700">
                        <a:latin typeface="Times New Roman"/>
                        <a:cs typeface="Times New Roman"/>
                      </a:endParaRPr>
                    </a:p>
                    <a:p>
                      <a:pPr marL="160020">
                        <a:lnSpc>
                          <a:spcPct val="100000"/>
                        </a:lnSpc>
                        <a:spcBef>
                          <a:spcPts val="600"/>
                        </a:spcBef>
                      </a:pPr>
                      <a:r>
                        <a:rPr sz="650" dirty="0">
                          <a:latin typeface="Times New Roman"/>
                          <a:cs typeface="Times New Roman"/>
                        </a:rPr>
                        <a:t>(1,</a:t>
                      </a:r>
                      <a:r>
                        <a:rPr sz="650" spc="10" dirty="0">
                          <a:latin typeface="Times New Roman"/>
                          <a:cs typeface="Times New Roman"/>
                        </a:rPr>
                        <a:t> </a:t>
                      </a:r>
                      <a:r>
                        <a:rPr sz="650" spc="-25" dirty="0">
                          <a:latin typeface="Times New Roman"/>
                          <a:cs typeface="Times New Roman"/>
                        </a:rPr>
                        <a:t>4)</a:t>
                      </a:r>
                      <a:endParaRPr sz="65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355600">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483870">
                        <a:lnSpc>
                          <a:spcPct val="100000"/>
                        </a:lnSpc>
                        <a:spcBef>
                          <a:spcPts val="760"/>
                        </a:spcBef>
                      </a:pPr>
                      <a:r>
                        <a:rPr sz="1000" spc="-25" dirty="0">
                          <a:latin typeface="Times New Roman"/>
                          <a:cs typeface="Times New Roman"/>
                        </a:rPr>
                        <a:t>VH</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760"/>
                        </a:spcBef>
                      </a:pPr>
                      <a:r>
                        <a:rPr sz="1000" spc="-25" dirty="0">
                          <a:latin typeface="Times New Roman"/>
                          <a:cs typeface="Times New Roman"/>
                        </a:rPr>
                        <a:t>120</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760"/>
                        </a:spcBef>
                      </a:pPr>
                      <a:r>
                        <a:rPr sz="1000" spc="-20" dirty="0">
                          <a:latin typeface="Times New Roman"/>
                          <a:cs typeface="Times New Roman"/>
                        </a:rPr>
                        <a:t>Omni</a:t>
                      </a:r>
                      <a:endParaRPr sz="1000">
                        <a:latin typeface="Times New Roman"/>
                        <a:cs typeface="Times New Roman"/>
                      </a:endParaRPr>
                    </a:p>
                  </a:txBody>
                  <a:tcPr marL="0" marR="0" marT="965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71</a:t>
                      </a:r>
                      <a:endParaRPr sz="1000">
                        <a:latin typeface="Times New Roman"/>
                        <a:cs typeface="Times New Roman"/>
                      </a:endParaRPr>
                    </a:p>
                    <a:p>
                      <a:pPr algn="ctr">
                        <a:lnSpc>
                          <a:spcPts val="1130"/>
                        </a:lnSpc>
                        <a:spcBef>
                          <a:spcPts val="405"/>
                        </a:spcBef>
                      </a:pPr>
                      <a:r>
                        <a:rPr sz="1000" spc="-25" dirty="0">
                          <a:latin typeface="Times New Roman"/>
                          <a:cs typeface="Times New Roman"/>
                        </a:rPr>
                        <a:t>71</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85</a:t>
                      </a:r>
                      <a:endParaRPr sz="1000">
                        <a:latin typeface="Times New Roman"/>
                        <a:cs typeface="Times New Roman"/>
                      </a:endParaRPr>
                    </a:p>
                    <a:p>
                      <a:pPr algn="ctr">
                        <a:lnSpc>
                          <a:spcPts val="1130"/>
                        </a:lnSpc>
                        <a:spcBef>
                          <a:spcPts val="405"/>
                        </a:spcBef>
                      </a:pPr>
                      <a:r>
                        <a:rPr sz="1000" spc="-25" dirty="0">
                          <a:latin typeface="Times New Roman"/>
                          <a:cs typeface="Times New Roman"/>
                        </a:rPr>
                        <a:t>83</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60"/>
                        </a:lnSpc>
                      </a:pPr>
                      <a:r>
                        <a:rPr sz="1000" spc="-25" dirty="0">
                          <a:latin typeface="Times New Roman"/>
                          <a:cs typeface="Times New Roman"/>
                        </a:rPr>
                        <a:t>100</a:t>
                      </a:r>
                      <a:endParaRPr sz="1000">
                        <a:latin typeface="Times New Roman"/>
                        <a:cs typeface="Times New Roman"/>
                      </a:endParaRPr>
                    </a:p>
                    <a:p>
                      <a:pPr algn="ctr">
                        <a:lnSpc>
                          <a:spcPts val="1130"/>
                        </a:lnSpc>
                        <a:spcBef>
                          <a:spcPts val="405"/>
                        </a:spcBef>
                      </a:pPr>
                      <a:r>
                        <a:rPr sz="1000" spc="-25" dirty="0">
                          <a:latin typeface="Times New Roman"/>
                          <a:cs typeface="Times New Roman"/>
                        </a:rPr>
                        <a:t>94</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vMerge="1">
                  <a:txBody>
                    <a:bodyPr/>
                    <a:lstStyle/>
                    <a:p>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3"/>
                  </a:ext>
                </a:extLst>
              </a:tr>
              <a:tr h="152400">
                <a:tc>
                  <a:txBody>
                    <a:bodyPr/>
                    <a:lstStyle/>
                    <a:p>
                      <a:pPr marL="410845">
                        <a:lnSpc>
                          <a:spcPts val="1100"/>
                        </a:lnSpc>
                      </a:pPr>
                      <a:r>
                        <a:rPr sz="1000" spc="-25" dirty="0">
                          <a:solidFill>
                            <a:srgbClr val="FF0000"/>
                          </a:solidFill>
                          <a:latin typeface="Times New Roman"/>
                          <a:cs typeface="Times New Roman"/>
                        </a:rPr>
                        <a:t>300</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00"/>
                        </a:lnSpc>
                      </a:pPr>
                      <a:r>
                        <a:rPr sz="1000" spc="-10" dirty="0">
                          <a:solidFill>
                            <a:srgbClr val="FF0000"/>
                          </a:solidFill>
                          <a:latin typeface="Times New Roman"/>
                          <a:cs typeface="Times New Roman"/>
                        </a:rPr>
                        <a:t>Corridor</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483870">
                        <a:lnSpc>
                          <a:spcPts val="1100"/>
                        </a:lnSpc>
                      </a:pPr>
                      <a:r>
                        <a:rPr sz="1000" spc="-25" dirty="0">
                          <a:solidFill>
                            <a:srgbClr val="FF0000"/>
                          </a:solidFill>
                          <a:latin typeface="Times New Roman"/>
                          <a:cs typeface="Times New Roman"/>
                        </a:rPr>
                        <a:t>VV</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ts val="1100"/>
                        </a:lnSpc>
                      </a:pPr>
                      <a:r>
                        <a:rPr sz="1000" spc="-25" dirty="0">
                          <a:solidFill>
                            <a:srgbClr val="FF0000"/>
                          </a:solidFill>
                          <a:latin typeface="Times New Roman"/>
                          <a:cs typeface="Times New Roman"/>
                        </a:rPr>
                        <a:t>180</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635" algn="ctr">
                        <a:lnSpc>
                          <a:spcPts val="1100"/>
                        </a:lnSpc>
                      </a:pPr>
                      <a:r>
                        <a:rPr sz="1000" spc="-20" dirty="0">
                          <a:solidFill>
                            <a:srgbClr val="FF0000"/>
                          </a:solidFill>
                          <a:latin typeface="Times New Roman"/>
                          <a:cs typeface="Times New Roman"/>
                        </a:rPr>
                        <a:t>Omni</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250825">
                        <a:lnSpc>
                          <a:spcPts val="1100"/>
                        </a:lnSpc>
                      </a:pPr>
                      <a:r>
                        <a:rPr sz="1000" spc="-10" dirty="0">
                          <a:solidFill>
                            <a:srgbClr val="FF0000"/>
                          </a:solidFill>
                          <a:latin typeface="Times New Roman"/>
                          <a:cs typeface="Times New Roman"/>
                        </a:rPr>
                        <a:t>24.95</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214629">
                        <a:lnSpc>
                          <a:spcPts val="1100"/>
                        </a:lnSpc>
                      </a:pPr>
                      <a:r>
                        <a:rPr sz="1000" spc="-10" dirty="0">
                          <a:solidFill>
                            <a:srgbClr val="FF0000"/>
                          </a:solidFill>
                          <a:latin typeface="Times New Roman"/>
                          <a:cs typeface="Times New Roman"/>
                        </a:rPr>
                        <a:t>53.32</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107950">
                        <a:lnSpc>
                          <a:spcPts val="1100"/>
                        </a:lnSpc>
                      </a:pPr>
                      <a:r>
                        <a:rPr sz="1000" spc="-10" dirty="0">
                          <a:solidFill>
                            <a:srgbClr val="FF0000"/>
                          </a:solidFill>
                          <a:latin typeface="Times New Roman"/>
                          <a:cs typeface="Times New Roman"/>
                        </a:rPr>
                        <a:t>76.17</a:t>
                      </a:r>
                      <a:endParaRPr sz="10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nSpc>
                          <a:spcPct val="100000"/>
                        </a:lnSpc>
                      </a:pP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r h="588645">
                <a:tc gridSpan="9">
                  <a:txBody>
                    <a:bodyPr/>
                    <a:lstStyle/>
                    <a:p>
                      <a:pPr marL="355600" marR="97790" indent="-288290">
                        <a:lnSpc>
                          <a:spcPts val="960"/>
                        </a:lnSpc>
                        <a:tabLst>
                          <a:tab pos="355600" algn="l"/>
                        </a:tabLst>
                      </a:pPr>
                      <a:r>
                        <a:rPr sz="800" spc="-25" dirty="0">
                          <a:latin typeface="Times New Roman"/>
                          <a:cs typeface="Times New Roman"/>
                        </a:rPr>
                        <a:t>(1)</a:t>
                      </a:r>
                      <a:r>
                        <a:rPr sz="800" dirty="0">
                          <a:latin typeface="Times New Roman"/>
                          <a:cs typeface="Times New Roman"/>
                        </a:rPr>
                        <a:t>	Using</a:t>
                      </a:r>
                      <a:r>
                        <a:rPr sz="800" spc="-35" dirty="0">
                          <a:latin typeface="Times New Roman"/>
                          <a:cs typeface="Times New Roman"/>
                        </a:rPr>
                        <a:t> </a:t>
                      </a:r>
                      <a:r>
                        <a:rPr sz="800" dirty="0">
                          <a:latin typeface="Times New Roman"/>
                          <a:cs typeface="Times New Roman"/>
                        </a:rPr>
                        <a:t>a</a:t>
                      </a:r>
                      <a:r>
                        <a:rPr sz="800" spc="-15" dirty="0">
                          <a:latin typeface="Times New Roman"/>
                          <a:cs typeface="Times New Roman"/>
                        </a:rPr>
                        <a:t> </a:t>
                      </a:r>
                      <a:r>
                        <a:rPr sz="800" dirty="0">
                          <a:latin typeface="Times New Roman"/>
                          <a:cs typeface="Times New Roman"/>
                        </a:rPr>
                        <a:t>high</a:t>
                      </a:r>
                      <a:r>
                        <a:rPr sz="800" spc="-20" dirty="0">
                          <a:latin typeface="Times New Roman"/>
                          <a:cs typeface="Times New Roman"/>
                        </a:rPr>
                        <a:t> </a:t>
                      </a:r>
                      <a:r>
                        <a:rPr sz="800" dirty="0">
                          <a:latin typeface="Times New Roman"/>
                          <a:cs typeface="Times New Roman"/>
                        </a:rPr>
                        <a:t>gain</a:t>
                      </a:r>
                      <a:r>
                        <a:rPr sz="800" spc="-15" dirty="0">
                          <a:latin typeface="Times New Roman"/>
                          <a:cs typeface="Times New Roman"/>
                        </a:rPr>
                        <a:t> </a:t>
                      </a:r>
                      <a:r>
                        <a:rPr sz="800" dirty="0">
                          <a:latin typeface="Times New Roman"/>
                          <a:cs typeface="Times New Roman"/>
                        </a:rPr>
                        <a:t>Tx</a:t>
                      </a:r>
                      <a:r>
                        <a:rPr sz="800" spc="-10" dirty="0">
                          <a:latin typeface="Times New Roman"/>
                          <a:cs typeface="Times New Roman"/>
                        </a:rPr>
                        <a:t> </a:t>
                      </a:r>
                      <a:r>
                        <a:rPr sz="800" dirty="0">
                          <a:latin typeface="Times New Roman"/>
                          <a:cs typeface="Times New Roman"/>
                        </a:rPr>
                        <a:t>horn</a:t>
                      </a:r>
                      <a:r>
                        <a:rPr sz="800" spc="-15" dirty="0">
                          <a:latin typeface="Times New Roman"/>
                          <a:cs typeface="Times New Roman"/>
                        </a:rPr>
                        <a:t> </a:t>
                      </a:r>
                      <a:r>
                        <a:rPr sz="800" dirty="0">
                          <a:latin typeface="Times New Roman"/>
                          <a:cs typeface="Times New Roman"/>
                        </a:rPr>
                        <a:t>antenna</a:t>
                      </a:r>
                      <a:r>
                        <a:rPr sz="800" spc="-50" dirty="0">
                          <a:latin typeface="Times New Roman"/>
                          <a:cs typeface="Times New Roman"/>
                        </a:rPr>
                        <a:t> </a:t>
                      </a:r>
                      <a:r>
                        <a:rPr sz="800" dirty="0">
                          <a:latin typeface="Times New Roman"/>
                          <a:cs typeface="Times New Roman"/>
                        </a:rPr>
                        <a:t>rotated</a:t>
                      </a:r>
                      <a:r>
                        <a:rPr sz="800" spc="-20" dirty="0">
                          <a:latin typeface="Times New Roman"/>
                          <a:cs typeface="Times New Roman"/>
                        </a:rPr>
                        <a:t> </a:t>
                      </a:r>
                      <a:r>
                        <a:rPr sz="800" dirty="0">
                          <a:latin typeface="Times New Roman"/>
                          <a:cs typeface="Times New Roman"/>
                        </a:rPr>
                        <a:t>in</a:t>
                      </a:r>
                      <a:r>
                        <a:rPr sz="800" spc="-20" dirty="0">
                          <a:latin typeface="Times New Roman"/>
                          <a:cs typeface="Times New Roman"/>
                        </a:rPr>
                        <a:t> </a:t>
                      </a:r>
                      <a:r>
                        <a:rPr sz="800" dirty="0">
                          <a:latin typeface="Times New Roman"/>
                          <a:cs typeface="Times New Roman"/>
                        </a:rPr>
                        <a:t>azimuth</a:t>
                      </a:r>
                      <a:r>
                        <a:rPr sz="800" spc="-25" dirty="0">
                          <a:latin typeface="Times New Roman"/>
                          <a:cs typeface="Times New Roman"/>
                        </a:rPr>
                        <a:t> </a:t>
                      </a:r>
                      <a:r>
                        <a:rPr sz="800" dirty="0">
                          <a:latin typeface="Times New Roman"/>
                          <a:cs typeface="Times New Roman"/>
                        </a:rPr>
                        <a:t>with</a:t>
                      </a:r>
                      <a:r>
                        <a:rPr sz="800" spc="-10" dirty="0">
                          <a:latin typeface="Times New Roman"/>
                          <a:cs typeface="Times New Roman"/>
                        </a:rPr>
                        <a:t> </a:t>
                      </a:r>
                      <a:r>
                        <a:rPr sz="800" dirty="0">
                          <a:latin typeface="Times New Roman"/>
                          <a:cs typeface="Times New Roman"/>
                        </a:rPr>
                        <a:t>a</a:t>
                      </a:r>
                      <a:r>
                        <a:rPr sz="800" spc="-15" dirty="0">
                          <a:latin typeface="Times New Roman"/>
                          <a:cs typeface="Times New Roman"/>
                        </a:rPr>
                        <a:t> </a:t>
                      </a:r>
                      <a:r>
                        <a:rPr sz="800" dirty="0">
                          <a:latin typeface="Times New Roman"/>
                          <a:cs typeface="Times New Roman"/>
                        </a:rPr>
                        <a:t>10°</a:t>
                      </a:r>
                      <a:r>
                        <a:rPr sz="800" spc="-25" dirty="0">
                          <a:latin typeface="Times New Roman"/>
                          <a:cs typeface="Times New Roman"/>
                        </a:rPr>
                        <a:t> </a:t>
                      </a:r>
                      <a:r>
                        <a:rPr sz="800" dirty="0">
                          <a:latin typeface="Times New Roman"/>
                          <a:cs typeface="Times New Roman"/>
                        </a:rPr>
                        <a:t>increment</a:t>
                      </a:r>
                      <a:r>
                        <a:rPr sz="800" spc="-30" dirty="0">
                          <a:latin typeface="Times New Roman"/>
                          <a:cs typeface="Times New Roman"/>
                        </a:rPr>
                        <a:t> </a:t>
                      </a:r>
                      <a:r>
                        <a:rPr sz="800" dirty="0">
                          <a:latin typeface="Times New Roman"/>
                          <a:cs typeface="Times New Roman"/>
                        </a:rPr>
                        <a:t>to</a:t>
                      </a:r>
                      <a:r>
                        <a:rPr sz="800" spc="-20" dirty="0">
                          <a:latin typeface="Times New Roman"/>
                          <a:cs typeface="Times New Roman"/>
                        </a:rPr>
                        <a:t> </a:t>
                      </a:r>
                      <a:r>
                        <a:rPr sz="800" dirty="0">
                          <a:latin typeface="Times New Roman"/>
                          <a:cs typeface="Times New Roman"/>
                        </a:rPr>
                        <a:t>cover</a:t>
                      </a:r>
                      <a:r>
                        <a:rPr sz="800" spc="-5" dirty="0">
                          <a:latin typeface="Times New Roman"/>
                          <a:cs typeface="Times New Roman"/>
                        </a:rPr>
                        <a:t> </a:t>
                      </a:r>
                      <a:r>
                        <a:rPr sz="800" dirty="0">
                          <a:latin typeface="Times New Roman"/>
                          <a:cs typeface="Times New Roman"/>
                        </a:rPr>
                        <a:t>120°</a:t>
                      </a:r>
                      <a:r>
                        <a:rPr sz="800" spc="-30" dirty="0">
                          <a:latin typeface="Times New Roman"/>
                          <a:cs typeface="Times New Roman"/>
                        </a:rPr>
                        <a:t> </a:t>
                      </a:r>
                      <a:r>
                        <a:rPr sz="800" dirty="0">
                          <a:latin typeface="Times New Roman"/>
                          <a:cs typeface="Times New Roman"/>
                        </a:rPr>
                        <a:t>and</a:t>
                      </a:r>
                      <a:r>
                        <a:rPr sz="800" spc="-35" dirty="0">
                          <a:latin typeface="Times New Roman"/>
                          <a:cs typeface="Times New Roman"/>
                        </a:rPr>
                        <a:t> </a:t>
                      </a:r>
                      <a:r>
                        <a:rPr sz="800" dirty="0">
                          <a:latin typeface="Times New Roman"/>
                          <a:cs typeface="Times New Roman"/>
                        </a:rPr>
                        <a:t>a</a:t>
                      </a:r>
                      <a:r>
                        <a:rPr sz="800" spc="-15" dirty="0">
                          <a:latin typeface="Times New Roman"/>
                          <a:cs typeface="Times New Roman"/>
                        </a:rPr>
                        <a:t> </a:t>
                      </a:r>
                      <a:r>
                        <a:rPr sz="800" dirty="0">
                          <a:latin typeface="Times New Roman"/>
                          <a:cs typeface="Times New Roman"/>
                        </a:rPr>
                        <a:t>fixed</a:t>
                      </a:r>
                      <a:r>
                        <a:rPr sz="800" spc="-10" dirty="0">
                          <a:latin typeface="Times New Roman"/>
                          <a:cs typeface="Times New Roman"/>
                        </a:rPr>
                        <a:t> </a:t>
                      </a:r>
                      <a:r>
                        <a:rPr sz="800" dirty="0">
                          <a:latin typeface="Times New Roman"/>
                          <a:cs typeface="Times New Roman"/>
                        </a:rPr>
                        <a:t>elevation</a:t>
                      </a:r>
                      <a:r>
                        <a:rPr sz="800" spc="-5" dirty="0">
                          <a:latin typeface="Times New Roman"/>
                          <a:cs typeface="Times New Roman"/>
                        </a:rPr>
                        <a:t> </a:t>
                      </a:r>
                      <a:r>
                        <a:rPr sz="800" dirty="0">
                          <a:latin typeface="Times New Roman"/>
                          <a:cs typeface="Times New Roman"/>
                        </a:rPr>
                        <a:t>AoD</a:t>
                      </a:r>
                      <a:r>
                        <a:rPr sz="800" spc="-10" dirty="0">
                          <a:latin typeface="Times New Roman"/>
                          <a:cs typeface="Times New Roman"/>
                        </a:rPr>
                        <a:t> </a:t>
                      </a:r>
                      <a:r>
                        <a:rPr sz="800" dirty="0">
                          <a:latin typeface="Times New Roman"/>
                          <a:cs typeface="Times New Roman"/>
                        </a:rPr>
                        <a:t>of</a:t>
                      </a:r>
                      <a:r>
                        <a:rPr sz="800" spc="-10" dirty="0">
                          <a:latin typeface="Times New Roman"/>
                          <a:cs typeface="Times New Roman"/>
                        </a:rPr>
                        <a:t> -</a:t>
                      </a:r>
                      <a:r>
                        <a:rPr sz="800" dirty="0">
                          <a:latin typeface="Times New Roman"/>
                          <a:cs typeface="Times New Roman"/>
                        </a:rPr>
                        <a:t>5°. </a:t>
                      </a:r>
                      <a:r>
                        <a:rPr sz="800" spc="-10" dirty="0">
                          <a:latin typeface="Times New Roman"/>
                          <a:cs typeface="Times New Roman"/>
                        </a:rPr>
                        <a:t>Meanwhile,</a:t>
                      </a:r>
                      <a:r>
                        <a:rPr sz="800" spc="-30" dirty="0">
                          <a:latin typeface="Times New Roman"/>
                          <a:cs typeface="Times New Roman"/>
                        </a:rPr>
                        <a:t> </a:t>
                      </a:r>
                      <a:r>
                        <a:rPr sz="800" dirty="0">
                          <a:latin typeface="Times New Roman"/>
                          <a:cs typeface="Times New Roman"/>
                        </a:rPr>
                        <a:t>a</a:t>
                      </a:r>
                      <a:r>
                        <a:rPr sz="800" spc="-10" dirty="0">
                          <a:latin typeface="Times New Roman"/>
                          <a:cs typeface="Times New Roman"/>
                        </a:rPr>
                        <a:t> </a:t>
                      </a:r>
                      <a:r>
                        <a:rPr sz="800" dirty="0">
                          <a:latin typeface="Times New Roman"/>
                          <a:cs typeface="Times New Roman"/>
                        </a:rPr>
                        <a:t>high</a:t>
                      </a:r>
                      <a:r>
                        <a:rPr sz="800" spc="-20" dirty="0">
                          <a:latin typeface="Times New Roman"/>
                          <a:cs typeface="Times New Roman"/>
                        </a:rPr>
                        <a:t> </a:t>
                      </a:r>
                      <a:r>
                        <a:rPr sz="800" dirty="0">
                          <a:latin typeface="Times New Roman"/>
                          <a:cs typeface="Times New Roman"/>
                        </a:rPr>
                        <a:t>gain</a:t>
                      </a:r>
                      <a:r>
                        <a:rPr sz="800" spc="-15" dirty="0">
                          <a:latin typeface="Times New Roman"/>
                          <a:cs typeface="Times New Roman"/>
                        </a:rPr>
                        <a:t> </a:t>
                      </a:r>
                      <a:r>
                        <a:rPr sz="800" dirty="0">
                          <a:latin typeface="Times New Roman"/>
                          <a:cs typeface="Times New Roman"/>
                        </a:rPr>
                        <a:t>Rx</a:t>
                      </a:r>
                      <a:r>
                        <a:rPr sz="800" spc="-20" dirty="0">
                          <a:latin typeface="Times New Roman"/>
                          <a:cs typeface="Times New Roman"/>
                        </a:rPr>
                        <a:t> </a:t>
                      </a:r>
                      <a:r>
                        <a:rPr sz="800" dirty="0">
                          <a:latin typeface="Times New Roman"/>
                          <a:cs typeface="Times New Roman"/>
                        </a:rPr>
                        <a:t>horn</a:t>
                      </a:r>
                      <a:r>
                        <a:rPr sz="800" spc="-15" dirty="0">
                          <a:latin typeface="Times New Roman"/>
                          <a:cs typeface="Times New Roman"/>
                        </a:rPr>
                        <a:t> </a:t>
                      </a:r>
                      <a:r>
                        <a:rPr sz="800" dirty="0">
                          <a:latin typeface="Times New Roman"/>
                          <a:cs typeface="Times New Roman"/>
                        </a:rPr>
                        <a:t>antenna</a:t>
                      </a:r>
                      <a:r>
                        <a:rPr sz="800" spc="-50" dirty="0">
                          <a:latin typeface="Times New Roman"/>
                          <a:cs typeface="Times New Roman"/>
                        </a:rPr>
                        <a:t> </a:t>
                      </a:r>
                      <a:r>
                        <a:rPr sz="800" dirty="0">
                          <a:latin typeface="Times New Roman"/>
                          <a:cs typeface="Times New Roman"/>
                        </a:rPr>
                        <a:t>was</a:t>
                      </a:r>
                      <a:r>
                        <a:rPr sz="800" spc="-5" dirty="0">
                          <a:latin typeface="Times New Roman"/>
                          <a:cs typeface="Times New Roman"/>
                        </a:rPr>
                        <a:t> </a:t>
                      </a:r>
                      <a:r>
                        <a:rPr sz="800" dirty="0">
                          <a:latin typeface="Times New Roman"/>
                          <a:cs typeface="Times New Roman"/>
                        </a:rPr>
                        <a:t>rotated</a:t>
                      </a:r>
                      <a:r>
                        <a:rPr sz="800" spc="-25" dirty="0">
                          <a:latin typeface="Times New Roman"/>
                          <a:cs typeface="Times New Roman"/>
                        </a:rPr>
                        <a:t> </a:t>
                      </a:r>
                      <a:r>
                        <a:rPr sz="800" dirty="0">
                          <a:latin typeface="Times New Roman"/>
                          <a:cs typeface="Times New Roman"/>
                        </a:rPr>
                        <a:t>in</a:t>
                      </a:r>
                      <a:r>
                        <a:rPr sz="800" spc="-10" dirty="0">
                          <a:latin typeface="Times New Roman"/>
                          <a:cs typeface="Times New Roman"/>
                        </a:rPr>
                        <a:t> </a:t>
                      </a:r>
                      <a:r>
                        <a:rPr sz="800" dirty="0">
                          <a:latin typeface="Times New Roman"/>
                          <a:cs typeface="Times New Roman"/>
                        </a:rPr>
                        <a:t>azimuth</a:t>
                      </a:r>
                      <a:r>
                        <a:rPr sz="800" spc="-35" dirty="0">
                          <a:latin typeface="Times New Roman"/>
                          <a:cs typeface="Times New Roman"/>
                        </a:rPr>
                        <a:t> </a:t>
                      </a:r>
                      <a:r>
                        <a:rPr sz="800" dirty="0">
                          <a:latin typeface="Times New Roman"/>
                          <a:cs typeface="Times New Roman"/>
                        </a:rPr>
                        <a:t>for</a:t>
                      </a:r>
                      <a:r>
                        <a:rPr sz="800" spc="-10" dirty="0">
                          <a:latin typeface="Times New Roman"/>
                          <a:cs typeface="Times New Roman"/>
                        </a:rPr>
                        <a:t> </a:t>
                      </a:r>
                      <a:r>
                        <a:rPr sz="800" dirty="0">
                          <a:latin typeface="Times New Roman"/>
                          <a:cs typeface="Times New Roman"/>
                        </a:rPr>
                        <a:t>all</a:t>
                      </a:r>
                      <a:r>
                        <a:rPr sz="800" spc="-10" dirty="0">
                          <a:latin typeface="Times New Roman"/>
                          <a:cs typeface="Times New Roman"/>
                        </a:rPr>
                        <a:t> </a:t>
                      </a:r>
                      <a:r>
                        <a:rPr sz="800" spc="-20" dirty="0">
                          <a:latin typeface="Times New Roman"/>
                          <a:cs typeface="Times New Roman"/>
                        </a:rPr>
                        <a:t>360°</a:t>
                      </a:r>
                      <a:r>
                        <a:rPr sz="800" spc="500" dirty="0">
                          <a:latin typeface="Times New Roman"/>
                          <a:cs typeface="Times New Roman"/>
                        </a:rPr>
                        <a:t> </a:t>
                      </a:r>
                      <a:r>
                        <a:rPr sz="800" dirty="0">
                          <a:latin typeface="Times New Roman"/>
                          <a:cs typeface="Times New Roman"/>
                        </a:rPr>
                        <a:t>to</a:t>
                      </a:r>
                      <a:r>
                        <a:rPr sz="800" spc="-10" dirty="0">
                          <a:latin typeface="Times New Roman"/>
                          <a:cs typeface="Times New Roman"/>
                        </a:rPr>
                        <a:t> </a:t>
                      </a:r>
                      <a:r>
                        <a:rPr sz="800" dirty="0">
                          <a:latin typeface="Times New Roman"/>
                          <a:cs typeface="Times New Roman"/>
                        </a:rPr>
                        <a:t>simulate</a:t>
                      </a:r>
                      <a:r>
                        <a:rPr sz="800" spc="-25" dirty="0">
                          <a:latin typeface="Times New Roman"/>
                          <a:cs typeface="Times New Roman"/>
                        </a:rPr>
                        <a:t> </a:t>
                      </a:r>
                      <a:r>
                        <a:rPr sz="800" dirty="0">
                          <a:latin typeface="Times New Roman"/>
                          <a:cs typeface="Times New Roman"/>
                        </a:rPr>
                        <a:t>an</a:t>
                      </a:r>
                      <a:r>
                        <a:rPr sz="800" spc="5" dirty="0">
                          <a:latin typeface="Times New Roman"/>
                          <a:cs typeface="Times New Roman"/>
                        </a:rPr>
                        <a:t> </a:t>
                      </a:r>
                      <a:r>
                        <a:rPr sz="800" spc="-10" dirty="0">
                          <a:latin typeface="Times New Roman"/>
                          <a:cs typeface="Times New Roman"/>
                        </a:rPr>
                        <a:t>omnidirectional</a:t>
                      </a:r>
                      <a:r>
                        <a:rPr sz="800" spc="-35" dirty="0">
                          <a:latin typeface="Times New Roman"/>
                          <a:cs typeface="Times New Roman"/>
                        </a:rPr>
                        <a:t> </a:t>
                      </a:r>
                      <a:r>
                        <a:rPr sz="800" dirty="0">
                          <a:latin typeface="Times New Roman"/>
                          <a:cs typeface="Times New Roman"/>
                        </a:rPr>
                        <a:t>antenna</a:t>
                      </a:r>
                      <a:r>
                        <a:rPr sz="800" spc="-40" dirty="0">
                          <a:latin typeface="Times New Roman"/>
                          <a:cs typeface="Times New Roman"/>
                        </a:rPr>
                        <a:t> </a:t>
                      </a:r>
                      <a:r>
                        <a:rPr sz="800" dirty="0">
                          <a:latin typeface="Times New Roman"/>
                          <a:cs typeface="Times New Roman"/>
                        </a:rPr>
                        <a:t>with</a:t>
                      </a:r>
                      <a:r>
                        <a:rPr sz="800" spc="15" dirty="0">
                          <a:latin typeface="Times New Roman"/>
                          <a:cs typeface="Times New Roman"/>
                        </a:rPr>
                        <a:t> </a:t>
                      </a:r>
                      <a:r>
                        <a:rPr sz="800" dirty="0">
                          <a:latin typeface="Times New Roman"/>
                          <a:cs typeface="Times New Roman"/>
                        </a:rPr>
                        <a:t>two</a:t>
                      </a:r>
                      <a:r>
                        <a:rPr sz="800" spc="5" dirty="0">
                          <a:latin typeface="Times New Roman"/>
                          <a:cs typeface="Times New Roman"/>
                        </a:rPr>
                        <a:t> </a:t>
                      </a:r>
                      <a:r>
                        <a:rPr sz="800" dirty="0">
                          <a:latin typeface="Times New Roman"/>
                          <a:cs typeface="Times New Roman"/>
                        </a:rPr>
                        <a:t>fixed elevation</a:t>
                      </a:r>
                      <a:r>
                        <a:rPr sz="800" spc="20" dirty="0">
                          <a:latin typeface="Times New Roman"/>
                          <a:cs typeface="Times New Roman"/>
                        </a:rPr>
                        <a:t> </a:t>
                      </a:r>
                      <a:r>
                        <a:rPr sz="800" dirty="0">
                          <a:latin typeface="Times New Roman"/>
                          <a:cs typeface="Times New Roman"/>
                        </a:rPr>
                        <a:t>angles</a:t>
                      </a:r>
                      <a:r>
                        <a:rPr sz="800" spc="-5" dirty="0">
                          <a:latin typeface="Times New Roman"/>
                          <a:cs typeface="Times New Roman"/>
                        </a:rPr>
                        <a:t> </a:t>
                      </a:r>
                      <a:r>
                        <a:rPr sz="800" dirty="0">
                          <a:latin typeface="Times New Roman"/>
                          <a:cs typeface="Times New Roman"/>
                        </a:rPr>
                        <a:t>(0°</a:t>
                      </a:r>
                      <a:r>
                        <a:rPr sz="800" spc="-5" dirty="0">
                          <a:latin typeface="Times New Roman"/>
                          <a:cs typeface="Times New Roman"/>
                        </a:rPr>
                        <a:t> </a:t>
                      </a:r>
                      <a:r>
                        <a:rPr sz="800" dirty="0">
                          <a:latin typeface="Times New Roman"/>
                          <a:cs typeface="Times New Roman"/>
                        </a:rPr>
                        <a:t>and</a:t>
                      </a:r>
                      <a:r>
                        <a:rPr sz="800" spc="-5" dirty="0">
                          <a:latin typeface="Times New Roman"/>
                          <a:cs typeface="Times New Roman"/>
                        </a:rPr>
                        <a:t> </a:t>
                      </a:r>
                      <a:r>
                        <a:rPr sz="800" dirty="0">
                          <a:latin typeface="Times New Roman"/>
                          <a:cs typeface="Times New Roman"/>
                        </a:rPr>
                        <a:t>10°). The</a:t>
                      </a:r>
                      <a:r>
                        <a:rPr sz="800" spc="-15" dirty="0">
                          <a:latin typeface="Times New Roman"/>
                          <a:cs typeface="Times New Roman"/>
                        </a:rPr>
                        <a:t> </a:t>
                      </a:r>
                      <a:r>
                        <a:rPr sz="800" spc="-10" dirty="0">
                          <a:latin typeface="Times New Roman"/>
                          <a:cs typeface="Times New Roman"/>
                        </a:rPr>
                        <a:t>parameters</a:t>
                      </a:r>
                      <a:r>
                        <a:rPr sz="800" spc="-15" dirty="0">
                          <a:latin typeface="Times New Roman"/>
                          <a:cs typeface="Times New Roman"/>
                        </a:rPr>
                        <a:t> </a:t>
                      </a:r>
                      <a:r>
                        <a:rPr sz="800" dirty="0">
                          <a:latin typeface="Times New Roman"/>
                          <a:cs typeface="Times New Roman"/>
                        </a:rPr>
                        <a:t>are</a:t>
                      </a:r>
                      <a:r>
                        <a:rPr sz="800" spc="-15" dirty="0">
                          <a:latin typeface="Times New Roman"/>
                          <a:cs typeface="Times New Roman"/>
                        </a:rPr>
                        <a:t> </a:t>
                      </a:r>
                      <a:r>
                        <a:rPr sz="800" spc="-10" dirty="0">
                          <a:latin typeface="Times New Roman"/>
                          <a:cs typeface="Times New Roman"/>
                        </a:rPr>
                        <a:t>calculated</a:t>
                      </a:r>
                      <a:r>
                        <a:rPr sz="800" spc="-35" dirty="0">
                          <a:latin typeface="Times New Roman"/>
                          <a:cs typeface="Times New Roman"/>
                        </a:rPr>
                        <a:t> </a:t>
                      </a:r>
                      <a:r>
                        <a:rPr sz="800" dirty="0">
                          <a:latin typeface="Times New Roman"/>
                          <a:cs typeface="Times New Roman"/>
                        </a:rPr>
                        <a:t>following</a:t>
                      </a:r>
                      <a:r>
                        <a:rPr sz="800" spc="30"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dirty="0">
                          <a:latin typeface="Times New Roman"/>
                          <a:cs typeface="Times New Roman"/>
                        </a:rPr>
                        <a:t>definition</a:t>
                      </a:r>
                      <a:r>
                        <a:rPr sz="800" spc="-25" dirty="0">
                          <a:latin typeface="Times New Roman"/>
                          <a:cs typeface="Times New Roman"/>
                        </a:rPr>
                        <a:t> </a:t>
                      </a:r>
                      <a:r>
                        <a:rPr sz="800" dirty="0">
                          <a:latin typeface="Times New Roman"/>
                          <a:cs typeface="Times New Roman"/>
                        </a:rPr>
                        <a:t>in</a:t>
                      </a:r>
                      <a:r>
                        <a:rPr sz="800" spc="5" dirty="0">
                          <a:latin typeface="Times New Roman"/>
                          <a:cs typeface="Times New Roman"/>
                        </a:rPr>
                        <a:t> </a:t>
                      </a:r>
                      <a:r>
                        <a:rPr sz="800" spc="-10" dirty="0">
                          <a:latin typeface="Times New Roman"/>
                          <a:cs typeface="Times New Roman"/>
                        </a:rPr>
                        <a:t>Recommendation</a:t>
                      </a:r>
                      <a:r>
                        <a:rPr sz="800" spc="-35" dirty="0">
                          <a:latin typeface="Times New Roman"/>
                          <a:cs typeface="Times New Roman"/>
                        </a:rPr>
                        <a:t> </a:t>
                      </a:r>
                      <a:r>
                        <a:rPr sz="800" spc="-20" dirty="0">
                          <a:latin typeface="Times New Roman"/>
                          <a:cs typeface="Times New Roman"/>
                        </a:rPr>
                        <a:t>ITU-</a:t>
                      </a:r>
                      <a:r>
                        <a:rPr sz="800" dirty="0">
                          <a:latin typeface="Times New Roman"/>
                          <a:cs typeface="Times New Roman"/>
                        </a:rPr>
                        <a:t>R</a:t>
                      </a:r>
                      <a:r>
                        <a:rPr sz="800" spc="40" dirty="0">
                          <a:latin typeface="Times New Roman"/>
                          <a:cs typeface="Times New Roman"/>
                        </a:rPr>
                        <a:t> </a:t>
                      </a:r>
                      <a:r>
                        <a:rPr sz="800" spc="-10" dirty="0">
                          <a:latin typeface="Times New Roman"/>
                          <a:cs typeface="Times New Roman"/>
                        </a:rPr>
                        <a:t>P.1407.</a:t>
                      </a:r>
                      <a:endParaRPr sz="800">
                        <a:latin typeface="Times New Roman"/>
                        <a:cs typeface="Times New Roman"/>
                      </a:endParaRPr>
                    </a:p>
                    <a:p>
                      <a:pPr marL="67310">
                        <a:lnSpc>
                          <a:spcPct val="100000"/>
                        </a:lnSpc>
                        <a:spcBef>
                          <a:spcPts val="375"/>
                        </a:spcBef>
                      </a:pPr>
                      <a:r>
                        <a:rPr sz="750" baseline="27777" dirty="0">
                          <a:latin typeface="Times New Roman"/>
                          <a:cs typeface="Times New Roman"/>
                        </a:rPr>
                        <a:t>(3)</a:t>
                      </a:r>
                      <a:r>
                        <a:rPr sz="750" spc="434" baseline="27777" dirty="0">
                          <a:latin typeface="Times New Roman"/>
                          <a:cs typeface="Times New Roman"/>
                        </a:rPr>
                        <a:t>  </a:t>
                      </a:r>
                      <a:r>
                        <a:rPr sz="800" spc="-10" dirty="0">
                          <a:latin typeface="Times New Roman"/>
                          <a:cs typeface="Times New Roman"/>
                        </a:rPr>
                        <a:t>Measurement</a:t>
                      </a:r>
                      <a:r>
                        <a:rPr sz="800" spc="-25" dirty="0">
                          <a:latin typeface="Times New Roman"/>
                          <a:cs typeface="Times New Roman"/>
                        </a:rPr>
                        <a:t> </a:t>
                      </a:r>
                      <a:r>
                        <a:rPr sz="800" dirty="0">
                          <a:latin typeface="Times New Roman"/>
                          <a:cs typeface="Times New Roman"/>
                        </a:rPr>
                        <a:t>in</a:t>
                      </a:r>
                      <a:r>
                        <a:rPr sz="800" spc="5" dirty="0">
                          <a:latin typeface="Times New Roman"/>
                          <a:cs typeface="Times New Roman"/>
                        </a:rPr>
                        <a:t> </a:t>
                      </a:r>
                      <a:r>
                        <a:rPr sz="800" dirty="0">
                          <a:latin typeface="Times New Roman"/>
                          <a:cs typeface="Times New Roman"/>
                        </a:rPr>
                        <a:t>a</a:t>
                      </a:r>
                      <a:r>
                        <a:rPr sz="800" spc="5" dirty="0">
                          <a:latin typeface="Times New Roman"/>
                          <a:cs typeface="Times New Roman"/>
                        </a:rPr>
                        <a:t> </a:t>
                      </a:r>
                      <a:r>
                        <a:rPr sz="800" dirty="0">
                          <a:latin typeface="Times New Roman"/>
                          <a:cs typeface="Times New Roman"/>
                        </a:rPr>
                        <a:t>corridor</a:t>
                      </a:r>
                      <a:r>
                        <a:rPr sz="800" spc="-15" dirty="0">
                          <a:latin typeface="Times New Roman"/>
                          <a:cs typeface="Times New Roman"/>
                        </a:rPr>
                        <a:t> </a:t>
                      </a:r>
                      <a:r>
                        <a:rPr sz="800" dirty="0">
                          <a:latin typeface="Times New Roman"/>
                          <a:cs typeface="Times New Roman"/>
                        </a:rPr>
                        <a:t>(2.57</a:t>
                      </a:r>
                      <a:r>
                        <a:rPr sz="800" spc="-25" dirty="0">
                          <a:latin typeface="Times New Roman"/>
                          <a:cs typeface="Times New Roman"/>
                        </a:rPr>
                        <a:t> </a:t>
                      </a:r>
                      <a:r>
                        <a:rPr sz="800" dirty="0">
                          <a:latin typeface="Times New Roman"/>
                          <a:cs typeface="Times New Roman"/>
                        </a:rPr>
                        <a:t>m</a:t>
                      </a:r>
                      <a:r>
                        <a:rPr sz="800" spc="10" dirty="0">
                          <a:latin typeface="Times New Roman"/>
                          <a:cs typeface="Times New Roman"/>
                        </a:rPr>
                        <a:t> </a:t>
                      </a:r>
                      <a:r>
                        <a:rPr sz="800" dirty="0">
                          <a:latin typeface="Times New Roman"/>
                          <a:cs typeface="Times New Roman"/>
                        </a:rPr>
                        <a:t>× 80.72</a:t>
                      </a:r>
                      <a:r>
                        <a:rPr sz="800" spc="-20" dirty="0">
                          <a:latin typeface="Times New Roman"/>
                          <a:cs typeface="Times New Roman"/>
                        </a:rPr>
                        <a:t> </a:t>
                      </a:r>
                      <a:r>
                        <a:rPr sz="800" dirty="0">
                          <a:latin typeface="Times New Roman"/>
                          <a:cs typeface="Times New Roman"/>
                        </a:rPr>
                        <a:t>m)</a:t>
                      </a:r>
                      <a:r>
                        <a:rPr sz="800" spc="-10" dirty="0">
                          <a:latin typeface="Times New Roman"/>
                          <a:cs typeface="Times New Roman"/>
                        </a:rPr>
                        <a:t> </a:t>
                      </a:r>
                      <a:r>
                        <a:rPr sz="800" dirty="0">
                          <a:latin typeface="Times New Roman"/>
                          <a:cs typeface="Times New Roman"/>
                        </a:rPr>
                        <a:t>with</a:t>
                      </a:r>
                      <a:r>
                        <a:rPr sz="800" spc="20" dirty="0">
                          <a:latin typeface="Times New Roman"/>
                          <a:cs typeface="Times New Roman"/>
                        </a:rPr>
                        <a:t> </a:t>
                      </a:r>
                      <a:r>
                        <a:rPr sz="800" dirty="0">
                          <a:latin typeface="Times New Roman"/>
                          <a:cs typeface="Times New Roman"/>
                        </a:rPr>
                        <a:t>co-</a:t>
                      </a:r>
                      <a:r>
                        <a:rPr sz="800" spc="-5" dirty="0">
                          <a:latin typeface="Times New Roman"/>
                          <a:cs typeface="Times New Roman"/>
                        </a:rPr>
                        <a:t> </a:t>
                      </a:r>
                      <a:r>
                        <a:rPr sz="800" dirty="0">
                          <a:latin typeface="Times New Roman"/>
                          <a:cs typeface="Times New Roman"/>
                        </a:rPr>
                        <a:t>and</a:t>
                      </a:r>
                      <a:r>
                        <a:rPr sz="800" spc="-25" dirty="0">
                          <a:latin typeface="Times New Roman"/>
                          <a:cs typeface="Times New Roman"/>
                        </a:rPr>
                        <a:t> </a:t>
                      </a:r>
                      <a:r>
                        <a:rPr sz="800" spc="-10" dirty="0">
                          <a:latin typeface="Times New Roman"/>
                          <a:cs typeface="Times New Roman"/>
                        </a:rPr>
                        <a:t>cross-polarization</a:t>
                      </a:r>
                      <a:r>
                        <a:rPr sz="800" spc="-20" dirty="0">
                          <a:latin typeface="Times New Roman"/>
                          <a:cs typeface="Times New Roman"/>
                        </a:rPr>
                        <a:t> </a:t>
                      </a:r>
                      <a:r>
                        <a:rPr sz="800" dirty="0">
                          <a:latin typeface="Times New Roman"/>
                          <a:cs typeface="Times New Roman"/>
                        </a:rPr>
                        <a:t>using</a:t>
                      </a:r>
                      <a:r>
                        <a:rPr sz="800" spc="-20"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dirty="0">
                          <a:latin typeface="Times New Roman"/>
                          <a:cs typeface="Times New Roman"/>
                        </a:rPr>
                        <a:t>transmitter</a:t>
                      </a:r>
                      <a:r>
                        <a:rPr sz="800" spc="-15" dirty="0">
                          <a:latin typeface="Times New Roman"/>
                          <a:cs typeface="Times New Roman"/>
                        </a:rPr>
                        <a:t> </a:t>
                      </a:r>
                      <a:r>
                        <a:rPr sz="800" dirty="0">
                          <a:latin typeface="Times New Roman"/>
                          <a:cs typeface="Times New Roman"/>
                        </a:rPr>
                        <a:t>in</a:t>
                      </a:r>
                      <a:r>
                        <a:rPr sz="800" spc="-5"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spc="-10" dirty="0">
                          <a:latin typeface="Times New Roman"/>
                          <a:cs typeface="Times New Roman"/>
                        </a:rPr>
                        <a:t>hall.</a:t>
                      </a:r>
                      <a:endParaRPr sz="800">
                        <a:latin typeface="Times New Roman"/>
                        <a:cs typeface="Times New Roman"/>
                      </a:endParaRPr>
                    </a:p>
                    <a:p>
                      <a:pPr marL="67310">
                        <a:lnSpc>
                          <a:spcPts val="890"/>
                        </a:lnSpc>
                        <a:spcBef>
                          <a:spcPts val="395"/>
                        </a:spcBef>
                      </a:pPr>
                      <a:r>
                        <a:rPr sz="750" baseline="27777" dirty="0">
                          <a:latin typeface="Times New Roman"/>
                          <a:cs typeface="Times New Roman"/>
                        </a:rPr>
                        <a:t>(4)</a:t>
                      </a:r>
                      <a:r>
                        <a:rPr sz="750" spc="419" baseline="27777" dirty="0">
                          <a:latin typeface="Times New Roman"/>
                          <a:cs typeface="Times New Roman"/>
                        </a:rPr>
                        <a:t>  </a:t>
                      </a:r>
                      <a:r>
                        <a:rPr sz="800" spc="-10" dirty="0">
                          <a:latin typeface="Times New Roman"/>
                          <a:cs typeface="Times New Roman"/>
                        </a:rPr>
                        <a:t>Measurement</a:t>
                      </a:r>
                      <a:r>
                        <a:rPr sz="800" spc="-25" dirty="0">
                          <a:latin typeface="Times New Roman"/>
                          <a:cs typeface="Times New Roman"/>
                        </a:rPr>
                        <a:t> </a:t>
                      </a:r>
                      <a:r>
                        <a:rPr sz="800" dirty="0">
                          <a:latin typeface="Times New Roman"/>
                          <a:cs typeface="Times New Roman"/>
                        </a:rPr>
                        <a:t>in</a:t>
                      </a:r>
                      <a:r>
                        <a:rPr sz="800" spc="-5" dirty="0">
                          <a:latin typeface="Times New Roman"/>
                          <a:cs typeface="Times New Roman"/>
                        </a:rPr>
                        <a:t> </a:t>
                      </a:r>
                      <a:r>
                        <a:rPr sz="800" dirty="0">
                          <a:latin typeface="Times New Roman"/>
                          <a:cs typeface="Times New Roman"/>
                        </a:rPr>
                        <a:t>a corridor</a:t>
                      </a:r>
                      <a:r>
                        <a:rPr sz="800" spc="-20" dirty="0">
                          <a:latin typeface="Times New Roman"/>
                          <a:cs typeface="Times New Roman"/>
                        </a:rPr>
                        <a:t> </a:t>
                      </a:r>
                      <a:r>
                        <a:rPr sz="800" dirty="0">
                          <a:latin typeface="Times New Roman"/>
                          <a:cs typeface="Times New Roman"/>
                        </a:rPr>
                        <a:t>(2.57</a:t>
                      </a:r>
                      <a:r>
                        <a:rPr sz="800" spc="-25" dirty="0">
                          <a:latin typeface="Times New Roman"/>
                          <a:cs typeface="Times New Roman"/>
                        </a:rPr>
                        <a:t> </a:t>
                      </a:r>
                      <a:r>
                        <a:rPr sz="800" dirty="0">
                          <a:latin typeface="Times New Roman"/>
                          <a:cs typeface="Times New Roman"/>
                        </a:rPr>
                        <a:t>m ×</a:t>
                      </a:r>
                      <a:r>
                        <a:rPr sz="800" spc="-5" dirty="0">
                          <a:latin typeface="Times New Roman"/>
                          <a:cs typeface="Times New Roman"/>
                        </a:rPr>
                        <a:t> </a:t>
                      </a:r>
                      <a:r>
                        <a:rPr sz="800" dirty="0">
                          <a:latin typeface="Times New Roman"/>
                          <a:cs typeface="Times New Roman"/>
                        </a:rPr>
                        <a:t>80.72</a:t>
                      </a:r>
                      <a:r>
                        <a:rPr sz="800" spc="-25" dirty="0">
                          <a:latin typeface="Times New Roman"/>
                          <a:cs typeface="Times New Roman"/>
                        </a:rPr>
                        <a:t> </a:t>
                      </a:r>
                      <a:r>
                        <a:rPr sz="800" dirty="0">
                          <a:latin typeface="Times New Roman"/>
                          <a:cs typeface="Times New Roman"/>
                        </a:rPr>
                        <a:t>m)</a:t>
                      </a:r>
                      <a:r>
                        <a:rPr sz="800" spc="-10" dirty="0">
                          <a:latin typeface="Times New Roman"/>
                          <a:cs typeface="Times New Roman"/>
                        </a:rPr>
                        <a:t> </a:t>
                      </a:r>
                      <a:r>
                        <a:rPr sz="800" dirty="0">
                          <a:latin typeface="Times New Roman"/>
                          <a:cs typeface="Times New Roman"/>
                        </a:rPr>
                        <a:t>with</a:t>
                      </a:r>
                      <a:r>
                        <a:rPr sz="800" spc="15" dirty="0">
                          <a:latin typeface="Times New Roman"/>
                          <a:cs typeface="Times New Roman"/>
                        </a:rPr>
                        <a:t> </a:t>
                      </a:r>
                      <a:r>
                        <a:rPr sz="800" dirty="0">
                          <a:latin typeface="Times New Roman"/>
                          <a:cs typeface="Times New Roman"/>
                        </a:rPr>
                        <a:t>co-</a:t>
                      </a:r>
                      <a:r>
                        <a:rPr sz="800" spc="-15" dirty="0">
                          <a:latin typeface="Times New Roman"/>
                          <a:cs typeface="Times New Roman"/>
                        </a:rPr>
                        <a:t> </a:t>
                      </a:r>
                      <a:r>
                        <a:rPr sz="800" dirty="0">
                          <a:latin typeface="Times New Roman"/>
                          <a:cs typeface="Times New Roman"/>
                        </a:rPr>
                        <a:t>and</a:t>
                      </a:r>
                      <a:r>
                        <a:rPr sz="800" spc="-25" dirty="0">
                          <a:latin typeface="Times New Roman"/>
                          <a:cs typeface="Times New Roman"/>
                        </a:rPr>
                        <a:t> </a:t>
                      </a:r>
                      <a:r>
                        <a:rPr sz="800" spc="-10" dirty="0">
                          <a:latin typeface="Times New Roman"/>
                          <a:cs typeface="Times New Roman"/>
                        </a:rPr>
                        <a:t>cross-polarization,</a:t>
                      </a:r>
                      <a:r>
                        <a:rPr sz="800" spc="-25" dirty="0">
                          <a:latin typeface="Times New Roman"/>
                          <a:cs typeface="Times New Roman"/>
                        </a:rPr>
                        <a:t> </a:t>
                      </a:r>
                      <a:r>
                        <a:rPr sz="800" dirty="0">
                          <a:latin typeface="Times New Roman"/>
                          <a:cs typeface="Times New Roman"/>
                        </a:rPr>
                        <a:t>where</a:t>
                      </a:r>
                      <a:r>
                        <a:rPr sz="800" spc="-5"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dirty="0">
                          <a:latin typeface="Times New Roman"/>
                          <a:cs typeface="Times New Roman"/>
                        </a:rPr>
                        <a:t>upper</a:t>
                      </a:r>
                      <a:r>
                        <a:rPr sz="800" spc="-35" dirty="0">
                          <a:latin typeface="Times New Roman"/>
                          <a:cs typeface="Times New Roman"/>
                        </a:rPr>
                        <a:t> </a:t>
                      </a:r>
                      <a:r>
                        <a:rPr sz="800" dirty="0">
                          <a:latin typeface="Times New Roman"/>
                          <a:cs typeface="Times New Roman"/>
                        </a:rPr>
                        <a:t>and</a:t>
                      </a:r>
                      <a:r>
                        <a:rPr sz="800" spc="-10" dirty="0">
                          <a:latin typeface="Times New Roman"/>
                          <a:cs typeface="Times New Roman"/>
                        </a:rPr>
                        <a:t> </a:t>
                      </a:r>
                      <a:r>
                        <a:rPr sz="800" dirty="0">
                          <a:latin typeface="Times New Roman"/>
                          <a:cs typeface="Times New Roman"/>
                        </a:rPr>
                        <a:t>lower</a:t>
                      </a:r>
                      <a:r>
                        <a:rPr sz="800" spc="25" dirty="0">
                          <a:latin typeface="Times New Roman"/>
                          <a:cs typeface="Times New Roman"/>
                        </a:rPr>
                        <a:t> </a:t>
                      </a:r>
                      <a:r>
                        <a:rPr sz="800" dirty="0">
                          <a:latin typeface="Times New Roman"/>
                          <a:cs typeface="Times New Roman"/>
                        </a:rPr>
                        <a:t>values</a:t>
                      </a:r>
                      <a:r>
                        <a:rPr sz="800" spc="-10" dirty="0">
                          <a:latin typeface="Times New Roman"/>
                          <a:cs typeface="Times New Roman"/>
                        </a:rPr>
                        <a:t> </a:t>
                      </a:r>
                      <a:r>
                        <a:rPr sz="800" dirty="0">
                          <a:latin typeface="Times New Roman"/>
                          <a:cs typeface="Times New Roman"/>
                        </a:rPr>
                        <a:t>are</a:t>
                      </a:r>
                      <a:r>
                        <a:rPr sz="800" spc="-15" dirty="0">
                          <a:latin typeface="Times New Roman"/>
                          <a:cs typeface="Times New Roman"/>
                        </a:rPr>
                        <a:t> </a:t>
                      </a:r>
                      <a:r>
                        <a:rPr sz="800" dirty="0">
                          <a:latin typeface="Times New Roman"/>
                          <a:cs typeface="Times New Roman"/>
                        </a:rPr>
                        <a:t>using</a:t>
                      </a:r>
                      <a:r>
                        <a:rPr sz="800" spc="-25"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dirty="0">
                          <a:latin typeface="Times New Roman"/>
                          <a:cs typeface="Times New Roman"/>
                        </a:rPr>
                        <a:t>transmitter</a:t>
                      </a:r>
                      <a:r>
                        <a:rPr sz="800" spc="-25" dirty="0">
                          <a:latin typeface="Times New Roman"/>
                          <a:cs typeface="Times New Roman"/>
                        </a:rPr>
                        <a:t> </a:t>
                      </a:r>
                      <a:r>
                        <a:rPr sz="800" dirty="0">
                          <a:latin typeface="Times New Roman"/>
                          <a:cs typeface="Times New Roman"/>
                        </a:rPr>
                        <a:t>in</a:t>
                      </a:r>
                      <a:r>
                        <a:rPr sz="800" spc="-10" dirty="0">
                          <a:latin typeface="Times New Roman"/>
                          <a:cs typeface="Times New Roman"/>
                        </a:rPr>
                        <a:t> </a:t>
                      </a:r>
                      <a:r>
                        <a:rPr sz="800" dirty="0">
                          <a:latin typeface="Times New Roman"/>
                          <a:cs typeface="Times New Roman"/>
                        </a:rPr>
                        <a:t>the</a:t>
                      </a:r>
                      <a:r>
                        <a:rPr sz="800" spc="-15" dirty="0">
                          <a:latin typeface="Times New Roman"/>
                          <a:cs typeface="Times New Roman"/>
                        </a:rPr>
                        <a:t> </a:t>
                      </a:r>
                      <a:r>
                        <a:rPr sz="800" dirty="0">
                          <a:latin typeface="Times New Roman"/>
                          <a:cs typeface="Times New Roman"/>
                        </a:rPr>
                        <a:t>hall and</a:t>
                      </a:r>
                      <a:r>
                        <a:rPr sz="800" spc="-30" dirty="0">
                          <a:latin typeface="Times New Roman"/>
                          <a:cs typeface="Times New Roman"/>
                        </a:rPr>
                        <a:t> </a:t>
                      </a:r>
                      <a:r>
                        <a:rPr sz="800" dirty="0">
                          <a:latin typeface="Times New Roman"/>
                          <a:cs typeface="Times New Roman"/>
                        </a:rPr>
                        <a:t>in the</a:t>
                      </a:r>
                      <a:r>
                        <a:rPr sz="800" spc="-15" dirty="0">
                          <a:latin typeface="Times New Roman"/>
                          <a:cs typeface="Times New Roman"/>
                        </a:rPr>
                        <a:t> </a:t>
                      </a:r>
                      <a:r>
                        <a:rPr sz="800" spc="-10" dirty="0">
                          <a:latin typeface="Times New Roman"/>
                          <a:cs typeface="Times New Roman"/>
                        </a:rPr>
                        <a:t>corridor</a:t>
                      </a:r>
                      <a:r>
                        <a:rPr sz="800" spc="-20" dirty="0">
                          <a:latin typeface="Times New Roman"/>
                          <a:cs typeface="Times New Roman"/>
                        </a:rPr>
                        <a:t> </a:t>
                      </a:r>
                      <a:r>
                        <a:rPr sz="800" dirty="0">
                          <a:latin typeface="Times New Roman"/>
                          <a:cs typeface="Times New Roman"/>
                        </a:rPr>
                        <a:t>cases,</a:t>
                      </a:r>
                      <a:r>
                        <a:rPr sz="800" spc="-20" dirty="0">
                          <a:latin typeface="Times New Roman"/>
                          <a:cs typeface="Times New Roman"/>
                        </a:rPr>
                        <a:t> </a:t>
                      </a:r>
                      <a:r>
                        <a:rPr sz="800" spc="-10" dirty="0">
                          <a:latin typeface="Times New Roman"/>
                          <a:cs typeface="Times New Roman"/>
                        </a:rPr>
                        <a:t>respectively.</a:t>
                      </a:r>
                      <a:endParaRPr sz="8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5" name="object 5"/>
          <p:cNvSpPr txBox="1"/>
          <p:nvPr/>
        </p:nvSpPr>
        <p:spPr>
          <a:xfrm>
            <a:off x="7386895" y="1980428"/>
            <a:ext cx="1644650" cy="879475"/>
          </a:xfrm>
          <a:prstGeom prst="rect">
            <a:avLst/>
          </a:prstGeom>
        </p:spPr>
        <p:txBody>
          <a:bodyPr vert="horz" wrap="square" lIns="0" tIns="13335" rIns="0" bIns="0" rtlCol="0">
            <a:spAutoFit/>
          </a:bodyPr>
          <a:lstStyle/>
          <a:p>
            <a:pPr marL="240665" indent="-227965">
              <a:lnSpc>
                <a:spcPct val="100000"/>
              </a:lnSpc>
              <a:spcBef>
                <a:spcPts val="105"/>
              </a:spcBef>
              <a:buAutoNum type="arabicPeriod"/>
              <a:tabLst>
                <a:tab pos="240665" algn="l"/>
              </a:tabLst>
            </a:pPr>
            <a:r>
              <a:rPr sz="800" dirty="0">
                <a:latin typeface="Times New Roman"/>
                <a:cs typeface="Times New Roman"/>
              </a:rPr>
              <a:t>Threshold:</a:t>
            </a:r>
            <a:r>
              <a:rPr sz="800" spc="-25" dirty="0">
                <a:latin typeface="Times New Roman"/>
                <a:cs typeface="Times New Roman"/>
              </a:rPr>
              <a:t> </a:t>
            </a:r>
            <a:r>
              <a:rPr sz="800" dirty="0">
                <a:latin typeface="Times New Roman"/>
                <a:cs typeface="Times New Roman"/>
              </a:rPr>
              <a:t>20</a:t>
            </a:r>
            <a:r>
              <a:rPr sz="800" spc="-20" dirty="0">
                <a:latin typeface="Times New Roman"/>
                <a:cs typeface="Times New Roman"/>
              </a:rPr>
              <a:t> </a:t>
            </a:r>
            <a:r>
              <a:rPr sz="800" spc="-25" dirty="0">
                <a:latin typeface="Times New Roman"/>
                <a:cs typeface="Times New Roman"/>
              </a:rPr>
              <a:t>dB</a:t>
            </a:r>
            <a:endParaRPr sz="800">
              <a:latin typeface="Times New Roman"/>
              <a:cs typeface="Times New Roman"/>
            </a:endParaRPr>
          </a:p>
          <a:p>
            <a:pPr marL="241300" marR="5080" indent="-229235">
              <a:lnSpc>
                <a:spcPct val="100000"/>
              </a:lnSpc>
              <a:buAutoNum type="arabicPeriod"/>
              <a:tabLst>
                <a:tab pos="241300" algn="l"/>
              </a:tabLst>
            </a:pPr>
            <a:r>
              <a:rPr sz="800" dirty="0">
                <a:latin typeface="Times New Roman"/>
                <a:cs typeface="Times New Roman"/>
              </a:rPr>
              <a:t>Rx</a:t>
            </a:r>
            <a:r>
              <a:rPr sz="800" spc="-20" dirty="0">
                <a:latin typeface="Times New Roman"/>
                <a:cs typeface="Times New Roman"/>
              </a:rPr>
              <a:t> </a:t>
            </a:r>
            <a:r>
              <a:rPr sz="800" dirty="0">
                <a:latin typeface="Times New Roman"/>
                <a:cs typeface="Times New Roman"/>
              </a:rPr>
              <a:t>antenna</a:t>
            </a:r>
            <a:r>
              <a:rPr sz="800" spc="-50" dirty="0">
                <a:latin typeface="Times New Roman"/>
                <a:cs typeface="Times New Roman"/>
              </a:rPr>
              <a:t> </a:t>
            </a:r>
            <a:r>
              <a:rPr sz="800" dirty="0">
                <a:latin typeface="Times New Roman"/>
                <a:cs typeface="Times New Roman"/>
              </a:rPr>
              <a:t>was</a:t>
            </a:r>
            <a:r>
              <a:rPr sz="800" spc="-15" dirty="0">
                <a:latin typeface="Times New Roman"/>
                <a:cs typeface="Times New Roman"/>
              </a:rPr>
              <a:t> </a:t>
            </a:r>
            <a:r>
              <a:rPr sz="800" dirty="0">
                <a:latin typeface="Times New Roman"/>
                <a:cs typeface="Times New Roman"/>
              </a:rPr>
              <a:t>rotated</a:t>
            </a:r>
            <a:r>
              <a:rPr sz="800" spc="-15" dirty="0">
                <a:latin typeface="Times New Roman"/>
                <a:cs typeface="Times New Roman"/>
              </a:rPr>
              <a:t> </a:t>
            </a:r>
            <a:r>
              <a:rPr sz="800" dirty="0">
                <a:latin typeface="Times New Roman"/>
                <a:cs typeface="Times New Roman"/>
              </a:rPr>
              <a:t>in</a:t>
            </a:r>
            <a:r>
              <a:rPr sz="800" spc="-25" dirty="0">
                <a:latin typeface="Times New Roman"/>
                <a:cs typeface="Times New Roman"/>
              </a:rPr>
              <a:t> </a:t>
            </a:r>
            <a:r>
              <a:rPr sz="800" dirty="0">
                <a:latin typeface="Times New Roman"/>
                <a:cs typeface="Times New Roman"/>
              </a:rPr>
              <a:t>steps</a:t>
            </a:r>
            <a:r>
              <a:rPr sz="800" spc="-15" dirty="0">
                <a:latin typeface="Times New Roman"/>
                <a:cs typeface="Times New Roman"/>
              </a:rPr>
              <a:t> </a:t>
            </a:r>
            <a:r>
              <a:rPr sz="800" spc="-25" dirty="0">
                <a:latin typeface="Times New Roman"/>
                <a:cs typeface="Times New Roman"/>
              </a:rPr>
              <a:t>of</a:t>
            </a:r>
            <a:r>
              <a:rPr sz="800" spc="500" dirty="0">
                <a:latin typeface="Times New Roman"/>
                <a:cs typeface="Times New Roman"/>
              </a:rPr>
              <a:t> </a:t>
            </a:r>
            <a:r>
              <a:rPr sz="800" dirty="0">
                <a:latin typeface="Times New Roman"/>
                <a:cs typeface="Times New Roman"/>
              </a:rPr>
              <a:t>5⁰</a:t>
            </a:r>
            <a:r>
              <a:rPr sz="800" spc="-10" dirty="0">
                <a:latin typeface="Times New Roman"/>
                <a:cs typeface="Times New Roman"/>
              </a:rPr>
              <a:t> </a:t>
            </a:r>
            <a:r>
              <a:rPr sz="800" dirty="0">
                <a:latin typeface="Times New Roman"/>
                <a:cs typeface="Times New Roman"/>
              </a:rPr>
              <a:t>around</a:t>
            </a:r>
            <a:r>
              <a:rPr sz="800" spc="-25" dirty="0">
                <a:latin typeface="Times New Roman"/>
                <a:cs typeface="Times New Roman"/>
              </a:rPr>
              <a:t> </a:t>
            </a:r>
            <a:r>
              <a:rPr sz="800" dirty="0">
                <a:latin typeface="Times New Roman"/>
                <a:cs typeface="Times New Roman"/>
              </a:rPr>
              <a:t>360⁰</a:t>
            </a:r>
            <a:r>
              <a:rPr sz="800" spc="-30" dirty="0">
                <a:latin typeface="Times New Roman"/>
                <a:cs typeface="Times New Roman"/>
              </a:rPr>
              <a:t> </a:t>
            </a:r>
            <a:r>
              <a:rPr sz="800" dirty="0">
                <a:latin typeface="Times New Roman"/>
                <a:cs typeface="Times New Roman"/>
              </a:rPr>
              <a:t>in </a:t>
            </a:r>
            <a:r>
              <a:rPr sz="800" spc="-10" dirty="0">
                <a:latin typeface="Times New Roman"/>
                <a:cs typeface="Times New Roman"/>
              </a:rPr>
              <a:t>measurements.</a:t>
            </a:r>
            <a:r>
              <a:rPr sz="800" spc="500" dirty="0">
                <a:latin typeface="Times New Roman"/>
                <a:cs typeface="Times New Roman"/>
              </a:rPr>
              <a:t> </a:t>
            </a:r>
            <a:r>
              <a:rPr sz="800" dirty="0">
                <a:latin typeface="Times New Roman"/>
                <a:cs typeface="Times New Roman"/>
              </a:rPr>
              <a:t>The</a:t>
            </a:r>
            <a:r>
              <a:rPr sz="800" spc="-25" dirty="0">
                <a:latin typeface="Times New Roman"/>
                <a:cs typeface="Times New Roman"/>
              </a:rPr>
              <a:t> </a:t>
            </a:r>
            <a:r>
              <a:rPr sz="800" dirty="0">
                <a:latin typeface="Times New Roman"/>
                <a:cs typeface="Times New Roman"/>
              </a:rPr>
              <a:t>value</a:t>
            </a:r>
            <a:r>
              <a:rPr sz="800" spc="-35" dirty="0">
                <a:latin typeface="Times New Roman"/>
                <a:cs typeface="Times New Roman"/>
              </a:rPr>
              <a:t> </a:t>
            </a:r>
            <a:r>
              <a:rPr sz="800" dirty="0">
                <a:latin typeface="Times New Roman"/>
                <a:cs typeface="Times New Roman"/>
              </a:rPr>
              <a:t>represents</a:t>
            </a:r>
            <a:r>
              <a:rPr sz="800" spc="-25" dirty="0">
                <a:latin typeface="Times New Roman"/>
                <a:cs typeface="Times New Roman"/>
              </a:rPr>
              <a:t> </a:t>
            </a:r>
            <a:r>
              <a:rPr sz="800" dirty="0">
                <a:latin typeface="Times New Roman"/>
                <a:cs typeface="Times New Roman"/>
              </a:rPr>
              <a:t>a</a:t>
            </a:r>
            <a:r>
              <a:rPr sz="800" spc="-30" dirty="0">
                <a:latin typeface="Times New Roman"/>
                <a:cs typeface="Times New Roman"/>
              </a:rPr>
              <a:t> </a:t>
            </a:r>
            <a:r>
              <a:rPr sz="800" spc="-10" dirty="0">
                <a:latin typeface="Times New Roman"/>
                <a:cs typeface="Times New Roman"/>
              </a:rPr>
              <a:t>directional</a:t>
            </a:r>
            <a:r>
              <a:rPr sz="800" spc="500" dirty="0">
                <a:latin typeface="Times New Roman"/>
                <a:cs typeface="Times New Roman"/>
              </a:rPr>
              <a:t> </a:t>
            </a:r>
            <a:r>
              <a:rPr sz="800" dirty="0">
                <a:latin typeface="Times New Roman"/>
                <a:cs typeface="Times New Roman"/>
              </a:rPr>
              <a:t>delay</a:t>
            </a:r>
            <a:r>
              <a:rPr sz="800" spc="-25" dirty="0">
                <a:latin typeface="Times New Roman"/>
                <a:cs typeface="Times New Roman"/>
              </a:rPr>
              <a:t> </a:t>
            </a:r>
            <a:r>
              <a:rPr sz="800" dirty="0">
                <a:latin typeface="Times New Roman"/>
                <a:cs typeface="Times New Roman"/>
              </a:rPr>
              <a:t>spread</a:t>
            </a:r>
            <a:r>
              <a:rPr sz="800" spc="-20" dirty="0">
                <a:latin typeface="Times New Roman"/>
                <a:cs typeface="Times New Roman"/>
              </a:rPr>
              <a:t> </a:t>
            </a:r>
            <a:r>
              <a:rPr sz="800" dirty="0">
                <a:latin typeface="Times New Roman"/>
                <a:cs typeface="Times New Roman"/>
              </a:rPr>
              <a:t>when</a:t>
            </a:r>
            <a:r>
              <a:rPr sz="800" spc="-10" dirty="0">
                <a:latin typeface="Times New Roman"/>
                <a:cs typeface="Times New Roman"/>
              </a:rPr>
              <a:t> </a:t>
            </a:r>
            <a:r>
              <a:rPr sz="800" dirty="0">
                <a:latin typeface="Times New Roman"/>
                <a:cs typeface="Times New Roman"/>
              </a:rPr>
              <a:t>the</a:t>
            </a:r>
            <a:r>
              <a:rPr sz="800" spc="-25" dirty="0">
                <a:latin typeface="Times New Roman"/>
                <a:cs typeface="Times New Roman"/>
              </a:rPr>
              <a:t> </a:t>
            </a:r>
            <a:r>
              <a:rPr sz="800" spc="-10" dirty="0">
                <a:latin typeface="Times New Roman"/>
                <a:cs typeface="Times New Roman"/>
              </a:rPr>
              <a:t>bore-</a:t>
            </a:r>
            <a:r>
              <a:rPr sz="800" spc="-20" dirty="0">
                <a:latin typeface="Times New Roman"/>
                <a:cs typeface="Times New Roman"/>
              </a:rPr>
              <a:t>sight</a:t>
            </a:r>
            <a:r>
              <a:rPr sz="800" spc="500" dirty="0">
                <a:latin typeface="Times New Roman"/>
                <a:cs typeface="Times New Roman"/>
              </a:rPr>
              <a:t> </a:t>
            </a:r>
            <a:r>
              <a:rPr sz="800" dirty="0">
                <a:latin typeface="Times New Roman"/>
                <a:cs typeface="Times New Roman"/>
              </a:rPr>
              <a:t>of</a:t>
            </a:r>
            <a:r>
              <a:rPr sz="800" spc="5" dirty="0">
                <a:latin typeface="Times New Roman"/>
                <a:cs typeface="Times New Roman"/>
              </a:rPr>
              <a:t> </a:t>
            </a:r>
            <a:r>
              <a:rPr sz="800" spc="-10" dirty="0">
                <a:latin typeface="Times New Roman"/>
                <a:cs typeface="Times New Roman"/>
              </a:rPr>
              <a:t>receiver </a:t>
            </a:r>
            <a:r>
              <a:rPr sz="800" dirty="0">
                <a:latin typeface="Times New Roman"/>
                <a:cs typeface="Times New Roman"/>
              </a:rPr>
              <a:t>antenna</a:t>
            </a:r>
            <a:r>
              <a:rPr sz="800" spc="-45" dirty="0">
                <a:latin typeface="Times New Roman"/>
                <a:cs typeface="Times New Roman"/>
              </a:rPr>
              <a:t> </a:t>
            </a:r>
            <a:r>
              <a:rPr sz="800" dirty="0">
                <a:latin typeface="Times New Roman"/>
                <a:cs typeface="Times New Roman"/>
              </a:rPr>
              <a:t>is</a:t>
            </a:r>
            <a:r>
              <a:rPr sz="800" spc="-5" dirty="0">
                <a:latin typeface="Times New Roman"/>
                <a:cs typeface="Times New Roman"/>
              </a:rPr>
              <a:t> </a:t>
            </a:r>
            <a:r>
              <a:rPr sz="800" dirty="0">
                <a:latin typeface="Times New Roman"/>
                <a:cs typeface="Times New Roman"/>
              </a:rPr>
              <a:t>not</a:t>
            </a:r>
            <a:r>
              <a:rPr sz="800" spc="5" dirty="0">
                <a:latin typeface="Times New Roman"/>
                <a:cs typeface="Times New Roman"/>
              </a:rPr>
              <a:t> </a:t>
            </a:r>
            <a:r>
              <a:rPr sz="800" spc="-10" dirty="0">
                <a:latin typeface="Times New Roman"/>
                <a:cs typeface="Times New Roman"/>
              </a:rPr>
              <a:t>aligned</a:t>
            </a:r>
            <a:r>
              <a:rPr sz="800" spc="500" dirty="0">
                <a:latin typeface="Times New Roman"/>
                <a:cs typeface="Times New Roman"/>
              </a:rPr>
              <a:t> </a:t>
            </a:r>
            <a:r>
              <a:rPr sz="800" dirty="0">
                <a:latin typeface="Times New Roman"/>
                <a:cs typeface="Times New Roman"/>
              </a:rPr>
              <a:t>to</a:t>
            </a:r>
            <a:r>
              <a:rPr sz="800" spc="-15" dirty="0">
                <a:latin typeface="Times New Roman"/>
                <a:cs typeface="Times New Roman"/>
              </a:rPr>
              <a:t> </a:t>
            </a:r>
            <a:r>
              <a:rPr sz="800" dirty="0">
                <a:latin typeface="Times New Roman"/>
                <a:cs typeface="Times New Roman"/>
              </a:rPr>
              <a:t>the</a:t>
            </a:r>
            <a:r>
              <a:rPr sz="800" spc="-25" dirty="0">
                <a:latin typeface="Times New Roman"/>
                <a:cs typeface="Times New Roman"/>
              </a:rPr>
              <a:t> </a:t>
            </a:r>
            <a:r>
              <a:rPr sz="800" dirty="0">
                <a:latin typeface="Times New Roman"/>
                <a:cs typeface="Times New Roman"/>
              </a:rPr>
              <a:t>direction</a:t>
            </a:r>
            <a:r>
              <a:rPr sz="800" spc="-30" dirty="0">
                <a:latin typeface="Times New Roman"/>
                <a:cs typeface="Times New Roman"/>
              </a:rPr>
              <a:t> </a:t>
            </a:r>
            <a:r>
              <a:rPr sz="800" dirty="0">
                <a:latin typeface="Times New Roman"/>
                <a:cs typeface="Times New Roman"/>
              </a:rPr>
              <a:t>of</a:t>
            </a:r>
            <a:r>
              <a:rPr sz="800" spc="-5" dirty="0">
                <a:latin typeface="Times New Roman"/>
                <a:cs typeface="Times New Roman"/>
              </a:rPr>
              <a:t> </a:t>
            </a:r>
            <a:r>
              <a:rPr sz="800" spc="-10" dirty="0">
                <a:latin typeface="Times New Roman"/>
                <a:cs typeface="Times New Roman"/>
              </a:rPr>
              <a:t>transmitter.</a:t>
            </a:r>
            <a:endParaRPr sz="800">
              <a:latin typeface="Times New Roman"/>
              <a:cs typeface="Times New Roman"/>
            </a:endParaRPr>
          </a:p>
        </p:txBody>
      </p:sp>
      <p:sp>
        <p:nvSpPr>
          <p:cNvPr id="6" name="object 6"/>
          <p:cNvSpPr txBox="1"/>
          <p:nvPr/>
        </p:nvSpPr>
        <p:spPr>
          <a:xfrm>
            <a:off x="7458881" y="3292516"/>
            <a:ext cx="1576705" cy="513715"/>
          </a:xfrm>
          <a:prstGeom prst="rect">
            <a:avLst/>
          </a:prstGeom>
        </p:spPr>
        <p:txBody>
          <a:bodyPr vert="horz" wrap="square" lIns="0" tIns="13335" rIns="0" bIns="0" rtlCol="0">
            <a:spAutoFit/>
          </a:bodyPr>
          <a:lstStyle/>
          <a:p>
            <a:pPr marL="184785" marR="5080" indent="-172720">
              <a:lnSpc>
                <a:spcPct val="100000"/>
              </a:lnSpc>
              <a:spcBef>
                <a:spcPts val="105"/>
              </a:spcBef>
              <a:buFont typeface="Arial"/>
              <a:buChar char="•"/>
              <a:tabLst>
                <a:tab pos="184785" algn="l"/>
              </a:tabLst>
            </a:pPr>
            <a:r>
              <a:rPr sz="800" dirty="0">
                <a:latin typeface="Times New Roman"/>
                <a:cs typeface="Times New Roman"/>
              </a:rPr>
              <a:t>*</a:t>
            </a:r>
            <a:r>
              <a:rPr sz="800" spc="5" dirty="0">
                <a:latin typeface="Times New Roman"/>
                <a:cs typeface="Times New Roman"/>
              </a:rPr>
              <a:t> </a:t>
            </a:r>
            <a:r>
              <a:rPr sz="800" dirty="0">
                <a:latin typeface="Times New Roman"/>
                <a:cs typeface="Times New Roman"/>
              </a:rPr>
              <a:t>A</a:t>
            </a:r>
            <a:r>
              <a:rPr sz="800" spc="5" dirty="0">
                <a:latin typeface="Times New Roman"/>
                <a:cs typeface="Times New Roman"/>
              </a:rPr>
              <a:t> </a:t>
            </a:r>
            <a:r>
              <a:rPr sz="800" dirty="0">
                <a:latin typeface="Times New Roman"/>
                <a:cs typeface="Times New Roman"/>
              </a:rPr>
              <a:t>and</a:t>
            </a:r>
            <a:r>
              <a:rPr sz="800" spc="-20" dirty="0">
                <a:latin typeface="Times New Roman"/>
                <a:cs typeface="Times New Roman"/>
              </a:rPr>
              <a:t> </a:t>
            </a:r>
            <a:r>
              <a:rPr sz="800" dirty="0">
                <a:latin typeface="Times New Roman"/>
                <a:cs typeface="Times New Roman"/>
              </a:rPr>
              <a:t>C</a:t>
            </a:r>
            <a:r>
              <a:rPr sz="800" spc="20" dirty="0">
                <a:latin typeface="Times New Roman"/>
                <a:cs typeface="Times New Roman"/>
              </a:rPr>
              <a:t> </a:t>
            </a:r>
            <a:r>
              <a:rPr sz="800" spc="-10" dirty="0">
                <a:latin typeface="Times New Roman"/>
                <a:cs typeface="Times New Roman"/>
              </a:rPr>
              <a:t>correspond</a:t>
            </a:r>
            <a:r>
              <a:rPr sz="800" spc="-20" dirty="0">
                <a:latin typeface="Times New Roman"/>
                <a:cs typeface="Times New Roman"/>
              </a:rPr>
              <a:t> </a:t>
            </a:r>
            <a:r>
              <a:rPr sz="800" dirty="0">
                <a:latin typeface="Times New Roman"/>
                <a:cs typeface="Times New Roman"/>
              </a:rPr>
              <a:t>to</a:t>
            </a:r>
            <a:r>
              <a:rPr sz="800" spc="5" dirty="0">
                <a:latin typeface="Times New Roman"/>
                <a:cs typeface="Times New Roman"/>
              </a:rPr>
              <a:t> </a:t>
            </a:r>
            <a:r>
              <a:rPr sz="800" dirty="0">
                <a:latin typeface="Times New Roman"/>
                <a:cs typeface="Times New Roman"/>
              </a:rPr>
              <a:t>10%</a:t>
            </a:r>
            <a:r>
              <a:rPr sz="800" spc="-15" dirty="0">
                <a:latin typeface="Times New Roman"/>
                <a:cs typeface="Times New Roman"/>
              </a:rPr>
              <a:t> </a:t>
            </a:r>
            <a:r>
              <a:rPr sz="800" spc="-25" dirty="0">
                <a:latin typeface="Times New Roman"/>
                <a:cs typeface="Times New Roman"/>
              </a:rPr>
              <a:t>and</a:t>
            </a:r>
            <a:r>
              <a:rPr sz="800" spc="500" dirty="0">
                <a:latin typeface="Times New Roman"/>
                <a:cs typeface="Times New Roman"/>
              </a:rPr>
              <a:t> </a:t>
            </a:r>
            <a:r>
              <a:rPr sz="800" dirty="0">
                <a:latin typeface="Times New Roman"/>
                <a:cs typeface="Times New Roman"/>
              </a:rPr>
              <a:t>90%</a:t>
            </a:r>
            <a:r>
              <a:rPr sz="800" spc="-30" dirty="0">
                <a:latin typeface="Times New Roman"/>
                <a:cs typeface="Times New Roman"/>
              </a:rPr>
              <a:t> </a:t>
            </a:r>
            <a:r>
              <a:rPr sz="800" dirty="0">
                <a:latin typeface="Times New Roman"/>
                <a:cs typeface="Times New Roman"/>
              </a:rPr>
              <a:t>values</a:t>
            </a:r>
            <a:r>
              <a:rPr sz="800" spc="-20" dirty="0">
                <a:latin typeface="Times New Roman"/>
                <a:cs typeface="Times New Roman"/>
              </a:rPr>
              <a:t> </a:t>
            </a:r>
            <a:r>
              <a:rPr sz="800" dirty="0">
                <a:latin typeface="Times New Roman"/>
                <a:cs typeface="Times New Roman"/>
              </a:rPr>
              <a:t>of</a:t>
            </a:r>
            <a:r>
              <a:rPr sz="800" spc="-5" dirty="0">
                <a:latin typeface="Times New Roman"/>
                <a:cs typeface="Times New Roman"/>
              </a:rPr>
              <a:t> </a:t>
            </a:r>
            <a:r>
              <a:rPr sz="800" spc="-10" dirty="0">
                <a:latin typeface="Times New Roman"/>
                <a:cs typeface="Times New Roman"/>
              </a:rPr>
              <a:t>cumulative</a:t>
            </a:r>
            <a:r>
              <a:rPr sz="800" spc="500" dirty="0">
                <a:latin typeface="Times New Roman"/>
                <a:cs typeface="Times New Roman"/>
              </a:rPr>
              <a:t> </a:t>
            </a:r>
            <a:r>
              <a:rPr sz="800" spc="-10" dirty="0">
                <a:latin typeface="Times New Roman"/>
                <a:cs typeface="Times New Roman"/>
              </a:rPr>
              <a:t>distribution.</a:t>
            </a:r>
            <a:endParaRPr sz="800">
              <a:latin typeface="Times New Roman"/>
              <a:cs typeface="Times New Roman"/>
            </a:endParaRPr>
          </a:p>
          <a:p>
            <a:pPr marL="184785" indent="-172085">
              <a:lnSpc>
                <a:spcPct val="100000"/>
              </a:lnSpc>
              <a:buFont typeface="Arial"/>
              <a:buChar char="•"/>
              <a:tabLst>
                <a:tab pos="184785" algn="l"/>
              </a:tabLst>
            </a:pPr>
            <a:r>
              <a:rPr sz="800" dirty="0">
                <a:latin typeface="Times New Roman"/>
                <a:cs typeface="Times New Roman"/>
              </a:rPr>
              <a:t>#</a:t>
            </a:r>
            <a:r>
              <a:rPr sz="800" spc="-20" dirty="0">
                <a:latin typeface="Times New Roman"/>
                <a:cs typeface="Times New Roman"/>
              </a:rPr>
              <a:t> </a:t>
            </a:r>
            <a:r>
              <a:rPr sz="800" dirty="0">
                <a:latin typeface="Times New Roman"/>
                <a:cs typeface="Times New Roman"/>
              </a:rPr>
              <a:t>B</a:t>
            </a:r>
            <a:r>
              <a:rPr sz="800" spc="-15" dirty="0">
                <a:latin typeface="Times New Roman"/>
                <a:cs typeface="Times New Roman"/>
              </a:rPr>
              <a:t> </a:t>
            </a:r>
            <a:r>
              <a:rPr sz="800" dirty="0">
                <a:latin typeface="Times New Roman"/>
                <a:cs typeface="Times New Roman"/>
              </a:rPr>
              <a:t>represents</a:t>
            </a:r>
            <a:r>
              <a:rPr sz="800" spc="-20" dirty="0">
                <a:latin typeface="Times New Roman"/>
                <a:cs typeface="Times New Roman"/>
              </a:rPr>
              <a:t> </a:t>
            </a:r>
            <a:r>
              <a:rPr sz="800" spc="-10" dirty="0">
                <a:latin typeface="Times New Roman"/>
                <a:cs typeface="Times New Roman"/>
              </a:rPr>
              <a:t>median.</a:t>
            </a:r>
            <a:endParaRPr sz="800">
              <a:latin typeface="Times New Roman"/>
              <a:cs typeface="Times New Roman"/>
            </a:endParaRPr>
          </a:p>
        </p:txBody>
      </p:sp>
      <p:sp>
        <p:nvSpPr>
          <p:cNvPr id="7" name="object 7"/>
          <p:cNvSpPr txBox="1"/>
          <p:nvPr/>
        </p:nvSpPr>
        <p:spPr>
          <a:xfrm>
            <a:off x="186137" y="6146945"/>
            <a:ext cx="8672830" cy="269875"/>
          </a:xfrm>
          <a:prstGeom prst="rect">
            <a:avLst/>
          </a:prstGeom>
        </p:spPr>
        <p:txBody>
          <a:bodyPr vert="horz" wrap="square" lIns="0" tIns="12700" rIns="0" bIns="0" rtlCol="0">
            <a:spAutoFit/>
          </a:bodyPr>
          <a:lstStyle/>
          <a:p>
            <a:pPr marL="12700" marR="5080">
              <a:lnSpc>
                <a:spcPct val="100000"/>
              </a:lnSpc>
              <a:spcBef>
                <a:spcPts val="100"/>
              </a:spcBef>
            </a:pPr>
            <a:r>
              <a:rPr sz="800" spc="-20" dirty="0">
                <a:latin typeface="Times New Roman"/>
                <a:cs typeface="Times New Roman"/>
              </a:rPr>
              <a:t>ITU-</a:t>
            </a:r>
            <a:r>
              <a:rPr sz="800" dirty="0">
                <a:latin typeface="Times New Roman"/>
                <a:cs typeface="Times New Roman"/>
              </a:rPr>
              <a:t>R,</a:t>
            </a:r>
            <a:r>
              <a:rPr sz="800" spc="5" dirty="0">
                <a:latin typeface="Times New Roman"/>
                <a:cs typeface="Times New Roman"/>
              </a:rPr>
              <a:t> </a:t>
            </a:r>
            <a:r>
              <a:rPr sz="800" spc="-10" dirty="0">
                <a:latin typeface="Times New Roman"/>
                <a:cs typeface="Times New Roman"/>
              </a:rPr>
              <a:t>“Propagation </a:t>
            </a:r>
            <a:r>
              <a:rPr sz="800" dirty="0">
                <a:latin typeface="Times New Roman"/>
                <a:cs typeface="Times New Roman"/>
              </a:rPr>
              <a:t>data</a:t>
            </a:r>
            <a:r>
              <a:rPr sz="800" spc="-30" dirty="0">
                <a:latin typeface="Times New Roman"/>
                <a:cs typeface="Times New Roman"/>
              </a:rPr>
              <a:t> </a:t>
            </a:r>
            <a:r>
              <a:rPr sz="800" dirty="0">
                <a:latin typeface="Times New Roman"/>
                <a:cs typeface="Times New Roman"/>
              </a:rPr>
              <a:t>and</a:t>
            </a:r>
            <a:r>
              <a:rPr sz="800" spc="-10" dirty="0">
                <a:latin typeface="Times New Roman"/>
                <a:cs typeface="Times New Roman"/>
              </a:rPr>
              <a:t> prediction</a:t>
            </a:r>
            <a:r>
              <a:rPr sz="800" spc="-40" dirty="0">
                <a:latin typeface="Times New Roman"/>
                <a:cs typeface="Times New Roman"/>
              </a:rPr>
              <a:t> </a:t>
            </a:r>
            <a:r>
              <a:rPr sz="800" dirty="0">
                <a:latin typeface="Times New Roman"/>
                <a:cs typeface="Times New Roman"/>
              </a:rPr>
              <a:t>methods</a:t>
            </a:r>
            <a:r>
              <a:rPr sz="800" spc="-5" dirty="0">
                <a:latin typeface="Times New Roman"/>
                <a:cs typeface="Times New Roman"/>
              </a:rPr>
              <a:t> </a:t>
            </a:r>
            <a:r>
              <a:rPr sz="800" dirty="0">
                <a:latin typeface="Times New Roman"/>
                <a:cs typeface="Times New Roman"/>
              </a:rPr>
              <a:t>for</a:t>
            </a:r>
            <a:r>
              <a:rPr sz="800" spc="5" dirty="0">
                <a:latin typeface="Times New Roman"/>
                <a:cs typeface="Times New Roman"/>
              </a:rPr>
              <a:t> </a:t>
            </a:r>
            <a:r>
              <a:rPr sz="800" dirty="0">
                <a:latin typeface="Times New Roman"/>
                <a:cs typeface="Times New Roman"/>
              </a:rPr>
              <a:t>the</a:t>
            </a:r>
            <a:r>
              <a:rPr sz="800" spc="-20" dirty="0">
                <a:latin typeface="Times New Roman"/>
                <a:cs typeface="Times New Roman"/>
              </a:rPr>
              <a:t> </a:t>
            </a:r>
            <a:r>
              <a:rPr sz="800" dirty="0">
                <a:latin typeface="Times New Roman"/>
                <a:cs typeface="Times New Roman"/>
              </a:rPr>
              <a:t>planning</a:t>
            </a:r>
            <a:r>
              <a:rPr sz="800" spc="-35" dirty="0">
                <a:latin typeface="Times New Roman"/>
                <a:cs typeface="Times New Roman"/>
              </a:rPr>
              <a:t> </a:t>
            </a:r>
            <a:r>
              <a:rPr sz="800" dirty="0">
                <a:latin typeface="Times New Roman"/>
                <a:cs typeface="Times New Roman"/>
              </a:rPr>
              <a:t>of</a:t>
            </a:r>
            <a:r>
              <a:rPr sz="800" spc="-15" dirty="0">
                <a:latin typeface="Times New Roman"/>
                <a:cs typeface="Times New Roman"/>
              </a:rPr>
              <a:t> </a:t>
            </a:r>
            <a:r>
              <a:rPr sz="800" dirty="0">
                <a:latin typeface="Times New Roman"/>
                <a:cs typeface="Times New Roman"/>
              </a:rPr>
              <a:t>indoor</a:t>
            </a:r>
            <a:r>
              <a:rPr sz="800" spc="-10" dirty="0">
                <a:latin typeface="Times New Roman"/>
                <a:cs typeface="Times New Roman"/>
              </a:rPr>
              <a:t> radiocommunication</a:t>
            </a:r>
            <a:r>
              <a:rPr sz="800" spc="-25" dirty="0">
                <a:latin typeface="Times New Roman"/>
                <a:cs typeface="Times New Roman"/>
              </a:rPr>
              <a:t> </a:t>
            </a:r>
            <a:r>
              <a:rPr sz="800" dirty="0">
                <a:latin typeface="Times New Roman"/>
                <a:cs typeface="Times New Roman"/>
              </a:rPr>
              <a:t>systems</a:t>
            </a:r>
            <a:r>
              <a:rPr sz="800" spc="15" dirty="0">
                <a:latin typeface="Times New Roman"/>
                <a:cs typeface="Times New Roman"/>
              </a:rPr>
              <a:t> </a:t>
            </a:r>
            <a:r>
              <a:rPr sz="800" dirty="0">
                <a:latin typeface="Times New Roman"/>
                <a:cs typeface="Times New Roman"/>
              </a:rPr>
              <a:t>and</a:t>
            </a:r>
            <a:r>
              <a:rPr sz="800" spc="-25" dirty="0">
                <a:latin typeface="Times New Roman"/>
                <a:cs typeface="Times New Roman"/>
              </a:rPr>
              <a:t> </a:t>
            </a:r>
            <a:r>
              <a:rPr sz="800" dirty="0">
                <a:latin typeface="Times New Roman"/>
                <a:cs typeface="Times New Roman"/>
              </a:rPr>
              <a:t>radio</a:t>
            </a:r>
            <a:r>
              <a:rPr sz="800" spc="-10" dirty="0">
                <a:latin typeface="Times New Roman"/>
                <a:cs typeface="Times New Roman"/>
              </a:rPr>
              <a:t> </a:t>
            </a:r>
            <a:r>
              <a:rPr sz="800" dirty="0">
                <a:latin typeface="Times New Roman"/>
                <a:cs typeface="Times New Roman"/>
              </a:rPr>
              <a:t>local</a:t>
            </a:r>
            <a:r>
              <a:rPr sz="800" spc="-20" dirty="0">
                <a:latin typeface="Times New Roman"/>
                <a:cs typeface="Times New Roman"/>
              </a:rPr>
              <a:t> </a:t>
            </a:r>
            <a:r>
              <a:rPr sz="800" dirty="0">
                <a:latin typeface="Times New Roman"/>
                <a:cs typeface="Times New Roman"/>
              </a:rPr>
              <a:t>area</a:t>
            </a:r>
            <a:r>
              <a:rPr sz="800" spc="-15" dirty="0">
                <a:latin typeface="Times New Roman"/>
                <a:cs typeface="Times New Roman"/>
              </a:rPr>
              <a:t> </a:t>
            </a:r>
            <a:r>
              <a:rPr sz="800" dirty="0">
                <a:latin typeface="Times New Roman"/>
                <a:cs typeface="Times New Roman"/>
              </a:rPr>
              <a:t>networks in the</a:t>
            </a:r>
            <a:r>
              <a:rPr sz="800" spc="-25" dirty="0">
                <a:latin typeface="Times New Roman"/>
                <a:cs typeface="Times New Roman"/>
              </a:rPr>
              <a:t> </a:t>
            </a:r>
            <a:r>
              <a:rPr sz="800" dirty="0">
                <a:latin typeface="Times New Roman"/>
                <a:cs typeface="Times New Roman"/>
              </a:rPr>
              <a:t>frequency</a:t>
            </a:r>
            <a:r>
              <a:rPr sz="800" spc="-30" dirty="0">
                <a:latin typeface="Times New Roman"/>
                <a:cs typeface="Times New Roman"/>
              </a:rPr>
              <a:t> </a:t>
            </a:r>
            <a:r>
              <a:rPr sz="800" dirty="0">
                <a:latin typeface="Times New Roman"/>
                <a:cs typeface="Times New Roman"/>
              </a:rPr>
              <a:t>range</a:t>
            </a:r>
            <a:r>
              <a:rPr sz="800" spc="-25" dirty="0">
                <a:latin typeface="Times New Roman"/>
                <a:cs typeface="Times New Roman"/>
              </a:rPr>
              <a:t> </a:t>
            </a:r>
            <a:r>
              <a:rPr sz="800" dirty="0">
                <a:latin typeface="Times New Roman"/>
                <a:cs typeface="Times New Roman"/>
              </a:rPr>
              <a:t>300</a:t>
            </a:r>
            <a:r>
              <a:rPr sz="800" spc="-15" dirty="0">
                <a:latin typeface="Times New Roman"/>
                <a:cs typeface="Times New Roman"/>
              </a:rPr>
              <a:t> </a:t>
            </a:r>
            <a:r>
              <a:rPr sz="800" dirty="0">
                <a:latin typeface="Times New Roman"/>
                <a:cs typeface="Times New Roman"/>
              </a:rPr>
              <a:t>mhz</a:t>
            </a:r>
            <a:r>
              <a:rPr sz="800" spc="-15" dirty="0">
                <a:latin typeface="Times New Roman"/>
                <a:cs typeface="Times New Roman"/>
              </a:rPr>
              <a:t> </a:t>
            </a:r>
            <a:r>
              <a:rPr sz="800" dirty="0">
                <a:latin typeface="Times New Roman"/>
                <a:cs typeface="Times New Roman"/>
              </a:rPr>
              <a:t>to</a:t>
            </a:r>
            <a:r>
              <a:rPr sz="800" spc="-5" dirty="0">
                <a:latin typeface="Times New Roman"/>
                <a:cs typeface="Times New Roman"/>
              </a:rPr>
              <a:t> </a:t>
            </a:r>
            <a:r>
              <a:rPr sz="800" dirty="0">
                <a:latin typeface="Times New Roman"/>
                <a:cs typeface="Times New Roman"/>
              </a:rPr>
              <a:t>450</a:t>
            </a:r>
            <a:r>
              <a:rPr sz="800" spc="-10" dirty="0">
                <a:latin typeface="Times New Roman"/>
                <a:cs typeface="Times New Roman"/>
              </a:rPr>
              <a:t> </a:t>
            </a:r>
            <a:r>
              <a:rPr sz="800" dirty="0">
                <a:latin typeface="Times New Roman"/>
                <a:cs typeface="Times New Roman"/>
              </a:rPr>
              <a:t>ghz,”</a:t>
            </a:r>
            <a:r>
              <a:rPr sz="800" spc="-15" dirty="0">
                <a:latin typeface="Times New Roman"/>
                <a:cs typeface="Times New Roman"/>
              </a:rPr>
              <a:t> </a:t>
            </a:r>
            <a:r>
              <a:rPr sz="800" dirty="0">
                <a:latin typeface="Times New Roman"/>
                <a:cs typeface="Times New Roman"/>
              </a:rPr>
              <a:t>ITU=R</a:t>
            </a:r>
            <a:r>
              <a:rPr sz="800" spc="15" dirty="0">
                <a:latin typeface="Times New Roman"/>
                <a:cs typeface="Times New Roman"/>
              </a:rPr>
              <a:t> </a:t>
            </a:r>
            <a:r>
              <a:rPr sz="800" dirty="0">
                <a:latin typeface="Times New Roman"/>
                <a:cs typeface="Times New Roman"/>
              </a:rPr>
              <a:t>P.1238-11,</a:t>
            </a:r>
            <a:r>
              <a:rPr sz="800" spc="-25" dirty="0">
                <a:latin typeface="Times New Roman"/>
                <a:cs typeface="Times New Roman"/>
              </a:rPr>
              <a:t> </a:t>
            </a:r>
            <a:r>
              <a:rPr sz="800" dirty="0">
                <a:latin typeface="Times New Roman"/>
                <a:cs typeface="Times New Roman"/>
              </a:rPr>
              <a:t>Tech.</a:t>
            </a:r>
            <a:r>
              <a:rPr sz="800" spc="-15" dirty="0">
                <a:latin typeface="Times New Roman"/>
                <a:cs typeface="Times New Roman"/>
              </a:rPr>
              <a:t> </a:t>
            </a:r>
            <a:r>
              <a:rPr sz="800" spc="-10" dirty="0">
                <a:latin typeface="Times New Roman"/>
                <a:cs typeface="Times New Roman"/>
              </a:rPr>
              <a:t>Rep.,</a:t>
            </a:r>
            <a:r>
              <a:rPr sz="800" spc="500" dirty="0">
                <a:latin typeface="Times New Roman"/>
                <a:cs typeface="Times New Roman"/>
              </a:rPr>
              <a:t> </a:t>
            </a:r>
            <a:r>
              <a:rPr sz="800" dirty="0">
                <a:latin typeface="Times New Roman"/>
                <a:cs typeface="Times New Roman"/>
              </a:rPr>
              <a:t>2021.</a:t>
            </a:r>
            <a:r>
              <a:rPr sz="800" spc="15" dirty="0">
                <a:latin typeface="Times New Roman"/>
                <a:cs typeface="Times New Roman"/>
              </a:rPr>
              <a:t> </a:t>
            </a:r>
            <a:r>
              <a:rPr sz="800" dirty="0">
                <a:latin typeface="Times New Roman"/>
                <a:cs typeface="Times New Roman"/>
              </a:rPr>
              <a:t>[Online].</a:t>
            </a:r>
            <a:r>
              <a:rPr sz="800" spc="5" dirty="0">
                <a:latin typeface="Times New Roman"/>
                <a:cs typeface="Times New Roman"/>
              </a:rPr>
              <a:t> </a:t>
            </a:r>
            <a:r>
              <a:rPr sz="800" dirty="0">
                <a:latin typeface="Times New Roman"/>
                <a:cs typeface="Times New Roman"/>
              </a:rPr>
              <a:t>Available:</a:t>
            </a:r>
            <a:r>
              <a:rPr sz="800" spc="65" dirty="0">
                <a:latin typeface="Times New Roman"/>
                <a:cs typeface="Times New Roman"/>
              </a:rPr>
              <a:t> </a:t>
            </a:r>
            <a:r>
              <a:rPr sz="800" spc="-10" dirty="0">
                <a:latin typeface="Times New Roman"/>
                <a:cs typeface="Times New Roman"/>
              </a:rPr>
              <a:t>https:/</a:t>
            </a:r>
            <a:r>
              <a:rPr sz="800" spc="-10" dirty="0">
                <a:latin typeface="Times New Roman"/>
                <a:cs typeface="Times New Roman"/>
                <a:hlinkClick r:id="rId3"/>
              </a:rPr>
              <a:t>/w</a:t>
            </a:r>
            <a:r>
              <a:rPr sz="800" spc="-10" dirty="0">
                <a:latin typeface="Times New Roman"/>
                <a:cs typeface="Times New Roman"/>
              </a:rPr>
              <a:t>w</a:t>
            </a:r>
            <a:r>
              <a:rPr sz="800" spc="-10" dirty="0">
                <a:latin typeface="Times New Roman"/>
                <a:cs typeface="Times New Roman"/>
                <a:hlinkClick r:id="rId3"/>
              </a:rPr>
              <a:t>w.itu.int/rec/R-REC-P.1238</a:t>
            </a:r>
            <a:endParaRPr sz="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111122" y="2006600"/>
            <a:ext cx="6921754" cy="1674817"/>
          </a:xfrm>
          <a:prstGeom prst="rect">
            <a:avLst/>
          </a:prstGeom>
        </p:spPr>
        <p:txBody>
          <a:bodyPr vert="horz" wrap="square" lIns="0" tIns="12700" rIns="0" bIns="0" rtlCol="0">
            <a:spAutoFit/>
          </a:bodyPr>
          <a:lstStyle/>
          <a:p>
            <a:pPr marL="12065" marR="5080" algn="ctr">
              <a:lnSpc>
                <a:spcPct val="100000"/>
              </a:lnSpc>
              <a:spcBef>
                <a:spcPts val="100"/>
              </a:spcBef>
            </a:pPr>
            <a:r>
              <a:rPr dirty="0"/>
              <a:t>Measurement</a:t>
            </a:r>
            <a:r>
              <a:rPr spc="-25" dirty="0"/>
              <a:t> </a:t>
            </a:r>
            <a:r>
              <a:rPr dirty="0"/>
              <a:t>and</a:t>
            </a:r>
            <a:r>
              <a:rPr spc="-15" dirty="0"/>
              <a:t> </a:t>
            </a:r>
            <a:r>
              <a:rPr dirty="0"/>
              <a:t>Characterization</a:t>
            </a:r>
            <a:r>
              <a:rPr spc="10" dirty="0"/>
              <a:t> </a:t>
            </a:r>
            <a:r>
              <a:rPr spc="-25" dirty="0"/>
              <a:t>of </a:t>
            </a:r>
            <a:r>
              <a:rPr dirty="0"/>
              <a:t>300</a:t>
            </a:r>
            <a:r>
              <a:rPr spc="-15" dirty="0"/>
              <a:t> </a:t>
            </a:r>
            <a:r>
              <a:rPr dirty="0"/>
              <a:t>GHz</a:t>
            </a:r>
            <a:r>
              <a:rPr spc="-10" dirty="0"/>
              <a:t> </a:t>
            </a:r>
            <a:r>
              <a:rPr dirty="0"/>
              <a:t>Channel in </a:t>
            </a:r>
            <a:r>
              <a:rPr lang="en-IN" spc="-10" dirty="0"/>
              <a:t>a Corridor</a:t>
            </a:r>
            <a:r>
              <a:rPr spc="-10" dirty="0"/>
              <a:t> Environment</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2</a:t>
            </a:fld>
            <a:endParaRPr spc="-25" dirty="0"/>
          </a:p>
        </p:txBody>
      </p:sp>
      <p:sp>
        <p:nvSpPr>
          <p:cNvPr id="3" name="object 3"/>
          <p:cNvSpPr txBox="1">
            <a:spLocks noGrp="1"/>
          </p:cNvSpPr>
          <p:nvPr>
            <p:ph type="subTitle" idx="4"/>
          </p:nvPr>
        </p:nvSpPr>
        <p:spPr>
          <a:xfrm>
            <a:off x="762000" y="3786158"/>
            <a:ext cx="7543800" cy="1316579"/>
          </a:xfrm>
          <a:prstGeom prst="rect">
            <a:avLst/>
          </a:prstGeom>
        </p:spPr>
        <p:txBody>
          <a:bodyPr vert="horz" wrap="square" lIns="0" tIns="12700" rIns="0" bIns="0" rtlCol="0">
            <a:spAutoFit/>
          </a:bodyPr>
          <a:lstStyle/>
          <a:p>
            <a:pPr marL="22860" marR="5080" indent="701040" algn="ctr">
              <a:lnSpc>
                <a:spcPct val="120000"/>
              </a:lnSpc>
              <a:spcBef>
                <a:spcPts val="100"/>
              </a:spcBef>
            </a:pPr>
            <a:r>
              <a:rPr lang="en-IN" sz="2400" spc="-25" dirty="0">
                <a:latin typeface="Times New Roman"/>
                <a:cs typeface="Times New Roman"/>
              </a:rPr>
              <a:t>Anirban Ghosh, Riku Takahashi, Kosuke Shibata, </a:t>
            </a:r>
            <a:r>
              <a:rPr lang="en-IN" sz="2400" spc="-25" dirty="0" err="1">
                <a:latin typeface="Times New Roman"/>
                <a:cs typeface="Times New Roman"/>
              </a:rPr>
              <a:t>Minseok</a:t>
            </a:r>
            <a:r>
              <a:rPr lang="en-IN" sz="2400" spc="-25" dirty="0">
                <a:latin typeface="Times New Roman"/>
                <a:cs typeface="Times New Roman"/>
              </a:rPr>
              <a:t> Kim, </a:t>
            </a:r>
            <a:r>
              <a:rPr lang="en-IN" sz="2400" u="sng" spc="-25" dirty="0">
                <a:latin typeface="Times New Roman"/>
                <a:cs typeface="Times New Roman"/>
              </a:rPr>
              <a:t>Shigenobu Sasaki</a:t>
            </a:r>
          </a:p>
          <a:p>
            <a:pPr marL="22860" marR="5080" indent="701040" algn="ctr">
              <a:lnSpc>
                <a:spcPct val="120000"/>
              </a:lnSpc>
              <a:spcBef>
                <a:spcPts val="100"/>
              </a:spcBef>
            </a:pPr>
            <a:r>
              <a:rPr lang="en-IN" sz="2400" spc="-25" dirty="0">
                <a:latin typeface="Times New Roman"/>
                <a:cs typeface="Times New Roman"/>
              </a:rPr>
              <a:t> </a:t>
            </a:r>
            <a:r>
              <a:rPr lang="en-IN" sz="2400" dirty="0">
                <a:latin typeface="Times New Roman"/>
                <a:cs typeface="Times New Roman"/>
              </a:rPr>
              <a:t>Niigata</a:t>
            </a:r>
            <a:r>
              <a:rPr lang="en-IN" sz="2400" spc="-65" dirty="0">
                <a:latin typeface="Times New Roman"/>
                <a:cs typeface="Times New Roman"/>
              </a:rPr>
              <a:t> </a:t>
            </a:r>
            <a:r>
              <a:rPr lang="en-IN" sz="2400" spc="-10" dirty="0">
                <a:latin typeface="Times New Roman"/>
                <a:cs typeface="Times New Roman"/>
              </a:rPr>
              <a:t>University,</a:t>
            </a:r>
            <a:r>
              <a:rPr lang="en-IN" sz="2400" spc="-45" dirty="0">
                <a:latin typeface="Times New Roman"/>
                <a:cs typeface="Times New Roman"/>
              </a:rPr>
              <a:t> </a:t>
            </a:r>
            <a:r>
              <a:rPr lang="en-IN" sz="2400" spc="-10" dirty="0">
                <a:latin typeface="Times New Roman"/>
                <a:cs typeface="Times New Roman"/>
              </a:rPr>
              <a:t>Japan</a:t>
            </a:r>
            <a:endParaRPr lang="en-IN" sz="24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92432" y="861176"/>
            <a:ext cx="4759960" cy="574040"/>
          </a:xfrm>
          <a:prstGeom prst="rect">
            <a:avLst/>
          </a:prstGeom>
        </p:spPr>
        <p:txBody>
          <a:bodyPr vert="horz" wrap="square" lIns="0" tIns="12700" rIns="0" bIns="0" rtlCol="0">
            <a:spAutoFit/>
          </a:bodyPr>
          <a:lstStyle/>
          <a:p>
            <a:pPr marL="12700">
              <a:lnSpc>
                <a:spcPct val="100000"/>
              </a:lnSpc>
              <a:spcBef>
                <a:spcPts val="100"/>
              </a:spcBef>
            </a:pPr>
            <a:r>
              <a:rPr dirty="0"/>
              <a:t>Transmission</a:t>
            </a:r>
            <a:r>
              <a:rPr spc="-80" dirty="0"/>
              <a:t> </a:t>
            </a:r>
            <a:r>
              <a:rPr dirty="0"/>
              <a:t>Loss</a:t>
            </a:r>
            <a:r>
              <a:rPr spc="-85" dirty="0"/>
              <a:t> </a:t>
            </a:r>
            <a:r>
              <a:rPr spc="-10" dirty="0"/>
              <a:t>Model</a:t>
            </a:r>
          </a:p>
        </p:txBody>
      </p:sp>
      <p:sp>
        <p:nvSpPr>
          <p:cNvPr id="4" name="object 4"/>
          <p:cNvSpPr txBox="1"/>
          <p:nvPr/>
        </p:nvSpPr>
        <p:spPr>
          <a:xfrm>
            <a:off x="221767" y="1624831"/>
            <a:ext cx="3887470" cy="299720"/>
          </a:xfrm>
          <a:prstGeom prst="rect">
            <a:avLst/>
          </a:prstGeom>
        </p:spPr>
        <p:txBody>
          <a:bodyPr vert="horz" wrap="square" lIns="0" tIns="12700" rIns="0" bIns="0" rtlCol="0">
            <a:spAutoFit/>
          </a:bodyPr>
          <a:lstStyle/>
          <a:p>
            <a:pPr marL="380365" indent="-342265">
              <a:lnSpc>
                <a:spcPct val="100000"/>
              </a:lnSpc>
              <a:spcBef>
                <a:spcPts val="100"/>
              </a:spcBef>
              <a:buChar char="•"/>
              <a:tabLst>
                <a:tab pos="380365" algn="l"/>
                <a:tab pos="3105785" algn="l"/>
              </a:tabLst>
            </a:pPr>
            <a:r>
              <a:rPr sz="1800" dirty="0">
                <a:latin typeface="Times New Roman"/>
                <a:cs typeface="Times New Roman"/>
              </a:rPr>
              <a:t>ITU</a:t>
            </a:r>
            <a:r>
              <a:rPr sz="1800" spc="-40" dirty="0">
                <a:latin typeface="Times New Roman"/>
                <a:cs typeface="Times New Roman"/>
              </a:rPr>
              <a:t> </a:t>
            </a:r>
            <a:r>
              <a:rPr sz="1800" dirty="0">
                <a:latin typeface="Times New Roman"/>
                <a:cs typeface="Times New Roman"/>
              </a:rPr>
              <a:t>Model#:</a:t>
            </a:r>
            <a:r>
              <a:rPr sz="1800" spc="-20" dirty="0">
                <a:latin typeface="Times New Roman"/>
                <a:cs typeface="Times New Roman"/>
              </a:rPr>
              <a:t> </a:t>
            </a:r>
            <a:endParaRPr sz="1800" dirty="0">
              <a:latin typeface="Cambria Math"/>
              <a:cs typeface="Cambria Math"/>
            </a:endParaRPr>
          </a:p>
        </p:txBody>
      </p:sp>
      <p:sp>
        <p:nvSpPr>
          <p:cNvPr id="8" name="object 8"/>
          <p:cNvSpPr txBox="1"/>
          <p:nvPr/>
        </p:nvSpPr>
        <p:spPr>
          <a:xfrm>
            <a:off x="4715598" y="1637499"/>
            <a:ext cx="5842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Times New Roman"/>
                <a:cs typeface="Times New Roman"/>
              </a:rPr>
              <a:t>where</a:t>
            </a:r>
            <a:endParaRPr sz="1800" dirty="0">
              <a:latin typeface="Times New Roman"/>
              <a:cs typeface="Times New Roman"/>
            </a:endParaRPr>
          </a:p>
        </p:txBody>
      </p:sp>
      <mc:AlternateContent xmlns:mc="http://schemas.openxmlformats.org/markup-compatibility/2006" xmlns:a14="http://schemas.microsoft.com/office/drawing/2010/main">
        <mc:Choice Requires="a14">
          <p:sp>
            <p:nvSpPr>
              <p:cNvPr id="13" name="object 13"/>
              <p:cNvSpPr txBox="1"/>
              <p:nvPr/>
            </p:nvSpPr>
            <p:spPr>
              <a:xfrm>
                <a:off x="278227" y="2092101"/>
                <a:ext cx="4959985" cy="1500411"/>
              </a:xfrm>
              <a:prstGeom prst="rect">
                <a:avLst/>
              </a:prstGeom>
            </p:spPr>
            <p:txBody>
              <a:bodyPr vert="horz" wrap="square" lIns="0" tIns="12700" rIns="0" bIns="0" rtlCol="0">
                <a:spAutoFit/>
              </a:bodyPr>
              <a:lstStyle/>
              <a:p>
                <a:pPr marL="406400" marR="55880">
                  <a:lnSpc>
                    <a:spcPct val="100000"/>
                  </a:lnSpc>
                  <a:spcBef>
                    <a:spcPts val="100"/>
                  </a:spcBef>
                  <a:tabLst>
                    <a:tab pos="1029335" algn="l"/>
                  </a:tabLst>
                </a:pPr>
                <a14:m>
                  <m:oMath xmlns:m="http://schemas.openxmlformats.org/officeDocument/2006/math">
                    <m:r>
                      <a:rPr lang="en-US" sz="1800" b="0" i="1" spc="-10" smtClean="0">
                        <a:latin typeface="Cambria Math" panose="02040503050406030204" pitchFamily="18" charset="0"/>
                        <a:cs typeface="Times New Roman"/>
                      </a:rPr>
                      <m:t>𝐿</m:t>
                    </m:r>
                    <m:d>
                      <m:dPr>
                        <m:ctrlPr>
                          <a:rPr lang="en-IN" sz="1800" b="0" i="1" spc="-10" smtClean="0">
                            <a:latin typeface="Cambria Math" panose="02040503050406030204" pitchFamily="18" charset="0"/>
                            <a:cs typeface="Times New Roman"/>
                          </a:rPr>
                        </m:ctrlPr>
                      </m:dPr>
                      <m:e>
                        <m:sSub>
                          <m:sSubPr>
                            <m:ctrlPr>
                              <a:rPr lang="en-IN" sz="1800" b="0" i="1" spc="-10" smtClean="0">
                                <a:latin typeface="Cambria Math" panose="02040503050406030204" pitchFamily="18" charset="0"/>
                                <a:cs typeface="Times New Roman"/>
                              </a:rPr>
                            </m:ctrlPr>
                          </m:sSubPr>
                          <m:e>
                            <m:r>
                              <a:rPr lang="en-IN" sz="1800" b="0" i="1" spc="-10" smtClean="0">
                                <a:latin typeface="Cambria Math" panose="02040503050406030204" pitchFamily="18" charset="0"/>
                                <a:cs typeface="Times New Roman"/>
                              </a:rPr>
                              <m:t>𝑑</m:t>
                            </m:r>
                          </m:e>
                          <m:sub>
                            <m:r>
                              <a:rPr lang="en-IN" sz="1800" b="0" i="1" spc="-10" smtClean="0">
                                <a:latin typeface="Cambria Math" panose="02040503050406030204" pitchFamily="18" charset="0"/>
                                <a:cs typeface="Times New Roman"/>
                              </a:rPr>
                              <m:t>0</m:t>
                            </m:r>
                          </m:sub>
                        </m:sSub>
                      </m:e>
                    </m:d>
                    <m:r>
                      <a:rPr lang="en-IN" sz="1800" b="0" i="1" spc="-10" smtClean="0">
                        <a:latin typeface="Cambria Math" panose="02040503050406030204" pitchFamily="18" charset="0"/>
                        <a:cs typeface="Times New Roman"/>
                      </a:rPr>
                      <m:t>=20</m:t>
                    </m:r>
                    <m:func>
                      <m:funcPr>
                        <m:ctrlPr>
                          <a:rPr lang="en-IN" sz="1800" b="0" i="1" spc="-10" smtClean="0">
                            <a:latin typeface="Cambria Math" panose="02040503050406030204" pitchFamily="18" charset="0"/>
                            <a:cs typeface="Times New Roman"/>
                          </a:rPr>
                        </m:ctrlPr>
                      </m:funcPr>
                      <m:fName>
                        <m:sSub>
                          <m:sSubPr>
                            <m:ctrlPr>
                              <a:rPr lang="en-IN" sz="1800" b="0" i="1" spc="-10" smtClean="0">
                                <a:latin typeface="Cambria Math" panose="02040503050406030204" pitchFamily="18" charset="0"/>
                                <a:cs typeface="Times New Roman"/>
                              </a:rPr>
                            </m:ctrlPr>
                          </m:sSubPr>
                          <m:e>
                            <m:r>
                              <m:rPr>
                                <m:sty m:val="p"/>
                              </m:rPr>
                              <a:rPr lang="en-IN" sz="1800" b="0" i="0" spc="-10" smtClean="0">
                                <a:latin typeface="Cambria Math" panose="02040503050406030204" pitchFamily="18" charset="0"/>
                                <a:cs typeface="Times New Roman"/>
                              </a:rPr>
                              <m:t>log</m:t>
                            </m:r>
                          </m:e>
                          <m:sub>
                            <m:r>
                              <a:rPr lang="en-IN" sz="1800" b="0" i="1" spc="-10" smtClean="0">
                                <a:latin typeface="Cambria Math" panose="02040503050406030204" pitchFamily="18" charset="0"/>
                                <a:cs typeface="Times New Roman"/>
                              </a:rPr>
                              <m:t>10</m:t>
                            </m:r>
                          </m:sub>
                        </m:sSub>
                      </m:fName>
                      <m:e>
                        <m:r>
                          <a:rPr lang="en-IN" sz="1800" b="0" i="1" spc="-10" smtClean="0">
                            <a:latin typeface="Cambria Math" panose="02040503050406030204" pitchFamily="18" charset="0"/>
                            <a:cs typeface="Times New Roman"/>
                          </a:rPr>
                          <m:t>𝑓</m:t>
                        </m:r>
                      </m:e>
                    </m:func>
                    <m:r>
                      <a:rPr lang="en-IN" sz="1800" b="0" i="1" spc="-10" smtClean="0">
                        <a:latin typeface="Cambria Math" panose="02040503050406030204" pitchFamily="18" charset="0"/>
                        <a:cs typeface="Times New Roman"/>
                      </a:rPr>
                      <m:t>−28</m:t>
                    </m:r>
                  </m:oMath>
                </a14:m>
                <a:r>
                  <a:rPr lang="en-US" sz="1800" spc="120" dirty="0">
                    <a:latin typeface="Cambria Math"/>
                    <a:cs typeface="Cambria Math"/>
                  </a:rPr>
                  <a:t>, </a:t>
                </a:r>
                <a:r>
                  <a:rPr lang="en-US" sz="1800" i="1" spc="120" dirty="0">
                    <a:latin typeface="Cambria Math"/>
                    <a:cs typeface="Cambria Math"/>
                  </a:rPr>
                  <a:t>f</a:t>
                </a:r>
                <a:r>
                  <a:rPr lang="en-US" sz="1800" spc="120" dirty="0">
                    <a:latin typeface="Cambria Math"/>
                    <a:cs typeface="Cambria Math"/>
                  </a:rPr>
                  <a:t> </a:t>
                </a:r>
                <a:r>
                  <a:rPr lang="en-US" sz="1800" dirty="0">
                    <a:latin typeface="Times New Roman"/>
                    <a:cs typeface="Times New Roman"/>
                  </a:rPr>
                  <a:t>is in MHz</a:t>
                </a:r>
                <a:r>
                  <a:rPr lang="en-US" sz="1800" spc="25" dirty="0">
                    <a:latin typeface="Times New Roman"/>
                    <a:cs typeface="Times New Roman"/>
                  </a:rPr>
                  <a:t> </a:t>
                </a:r>
                <a:r>
                  <a:rPr lang="en-US" sz="1800" dirty="0">
                    <a:latin typeface="Times New Roman"/>
                    <a:cs typeface="Times New Roman"/>
                  </a:rPr>
                  <a:t>and </a:t>
                </a:r>
                <a14:m>
                  <m:oMath xmlns:m="http://schemas.openxmlformats.org/officeDocument/2006/math">
                    <m:sSub>
                      <m:sSubPr>
                        <m:ctrlPr>
                          <a:rPr lang="en-US" sz="1800" i="1" smtClean="0">
                            <a:latin typeface="Cambria Math" panose="02040503050406030204" pitchFamily="18" charset="0"/>
                            <a:cs typeface="Times New Roman"/>
                          </a:rPr>
                        </m:ctrlPr>
                      </m:sSubPr>
                      <m:e>
                        <m:r>
                          <a:rPr lang="en-IN" sz="1800" b="0" i="1" smtClean="0">
                            <a:latin typeface="Cambria Math" panose="02040503050406030204" pitchFamily="18" charset="0"/>
                            <a:cs typeface="Times New Roman"/>
                          </a:rPr>
                          <m:t>𝑑</m:t>
                        </m:r>
                      </m:e>
                      <m:sub>
                        <m:r>
                          <a:rPr lang="en-IN" sz="1800" b="0" i="1" smtClean="0">
                            <a:latin typeface="Cambria Math" panose="02040503050406030204" pitchFamily="18" charset="0"/>
                            <a:cs typeface="Times New Roman"/>
                          </a:rPr>
                          <m:t>0</m:t>
                        </m:r>
                      </m:sub>
                    </m:sSub>
                  </m:oMath>
                </a14:m>
                <a:r>
                  <a:rPr lang="en-US" sz="1800" spc="-50" dirty="0">
                    <a:latin typeface="Cambria Math"/>
                    <a:cs typeface="Cambria Math"/>
                  </a:rPr>
                  <a:t>= </a:t>
                </a:r>
                <a:r>
                  <a:rPr lang="en-US" sz="1800" dirty="0">
                    <a:latin typeface="Cambria Math"/>
                    <a:cs typeface="Cambria Math"/>
                  </a:rPr>
                  <a:t>1</a:t>
                </a:r>
                <a:r>
                  <a:rPr lang="en-US" sz="1800" dirty="0">
                    <a:latin typeface="Times New Roman"/>
                    <a:cs typeface="Times New Roman"/>
                  </a:rPr>
                  <a:t>m,</a:t>
                </a:r>
                <a:r>
                  <a:rPr lang="en-US" sz="1800" spc="-10" dirty="0">
                    <a:latin typeface="Times New Roman"/>
                    <a:cs typeface="Times New Roman"/>
                  </a:rPr>
                  <a:t> N </a:t>
                </a:r>
                <a:r>
                  <a:rPr lang="en-US" sz="1800" dirty="0">
                    <a:latin typeface="Times New Roman"/>
                    <a:cs typeface="Times New Roman"/>
                  </a:rPr>
                  <a:t>is</a:t>
                </a:r>
                <a:r>
                  <a:rPr lang="en-US" sz="1800" spc="-10" dirty="0">
                    <a:latin typeface="Times New Roman"/>
                    <a:cs typeface="Times New Roman"/>
                  </a:rPr>
                  <a:t> </a:t>
                </a:r>
                <a:r>
                  <a:rPr lang="en-US" sz="1800" dirty="0">
                    <a:latin typeface="Times New Roman"/>
                    <a:cs typeface="Times New Roman"/>
                  </a:rPr>
                  <a:t>transmission</a:t>
                </a:r>
                <a:r>
                  <a:rPr lang="en-US" sz="1800" spc="-5" dirty="0">
                    <a:latin typeface="Times New Roman"/>
                    <a:cs typeface="Times New Roman"/>
                  </a:rPr>
                  <a:t> </a:t>
                </a:r>
                <a:r>
                  <a:rPr lang="en-US" sz="1800" dirty="0">
                    <a:latin typeface="Times New Roman"/>
                    <a:cs typeface="Times New Roman"/>
                  </a:rPr>
                  <a:t>loss</a:t>
                </a:r>
                <a:r>
                  <a:rPr lang="en-US" sz="1800" spc="-25" dirty="0">
                    <a:latin typeface="Times New Roman"/>
                    <a:cs typeface="Times New Roman"/>
                  </a:rPr>
                  <a:t> </a:t>
                </a:r>
                <a:r>
                  <a:rPr lang="en-US" sz="1800" spc="-10" dirty="0">
                    <a:latin typeface="Times New Roman"/>
                    <a:cs typeface="Times New Roman"/>
                  </a:rPr>
                  <a:t>coefficient</a:t>
                </a:r>
                <a:endParaRPr lang="en-US" sz="1800" dirty="0">
                  <a:latin typeface="Times New Roman"/>
                  <a:cs typeface="Times New Roman"/>
                </a:endParaRPr>
              </a:p>
              <a:p>
                <a:pPr marL="405765" indent="-342900">
                  <a:lnSpc>
                    <a:spcPct val="100000"/>
                  </a:lnSpc>
                  <a:spcBef>
                    <a:spcPts val="430"/>
                  </a:spcBef>
                  <a:buChar char="•"/>
                  <a:tabLst>
                    <a:tab pos="405765" algn="l"/>
                  </a:tabLst>
                </a:pPr>
                <a14:m>
                  <m:oMath xmlns:m="http://schemas.openxmlformats.org/officeDocument/2006/math">
                    <m:r>
                      <a:rPr lang="en-IN" sz="1800" b="0" i="1" smtClean="0">
                        <a:latin typeface="Cambria Math" panose="02040503050406030204" pitchFamily="18" charset="0"/>
                        <a:cs typeface="Times New Roman"/>
                      </a:rPr>
                      <m:t>𝑃</m:t>
                    </m:r>
                    <m:d>
                      <m:dPr>
                        <m:ctrlPr>
                          <a:rPr lang="en-IN" sz="1800" b="0" i="1" smtClean="0">
                            <a:latin typeface="Cambria Math" panose="02040503050406030204" pitchFamily="18" charset="0"/>
                            <a:cs typeface="Times New Roman"/>
                          </a:rPr>
                        </m:ctrlPr>
                      </m:dPr>
                      <m:e>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𝜏</m:t>
                            </m:r>
                          </m:e>
                        </m:acc>
                        <m:r>
                          <a:rPr lang="en-IN" sz="1800" b="0" i="1" smtClean="0">
                            <a:latin typeface="Cambria Math" panose="02040503050406030204" pitchFamily="18" charset="0"/>
                            <a:cs typeface="Times New Roman"/>
                          </a:rPr>
                          <m:t>,</m:t>
                        </m:r>
                        <m:sSub>
                          <m:sSubPr>
                            <m:ctrlPr>
                              <a:rPr lang="en-IN" sz="1800" b="0" i="1" smtClean="0">
                                <a:latin typeface="Cambria Math" panose="02040503050406030204" pitchFamily="18" charset="0"/>
                                <a:cs typeface="Times New Roman"/>
                              </a:rPr>
                            </m:ctrlPr>
                          </m:sSubPr>
                          <m:e>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𝜑</m:t>
                                </m:r>
                              </m:e>
                            </m:acc>
                          </m:e>
                          <m:sub>
                            <m:r>
                              <a:rPr lang="en-IN" sz="1800" b="0" i="1" smtClean="0">
                                <a:latin typeface="Cambria Math" panose="02040503050406030204" pitchFamily="18" charset="0"/>
                                <a:cs typeface="Times New Roman"/>
                              </a:rPr>
                              <m:t>𝑇</m:t>
                            </m:r>
                          </m:sub>
                        </m:sSub>
                        <m:r>
                          <a:rPr lang="en-IN" sz="1800" b="0" i="1" smtClean="0">
                            <a:latin typeface="Cambria Math" panose="02040503050406030204" pitchFamily="18" charset="0"/>
                            <a:cs typeface="Times New Roman"/>
                          </a:rPr>
                          <m:t>,</m:t>
                        </m:r>
                        <m:sSub>
                          <m:sSubPr>
                            <m:ctrlPr>
                              <a:rPr lang="en-IN" sz="1800" b="0" i="1" smtClean="0">
                                <a:latin typeface="Cambria Math" panose="02040503050406030204" pitchFamily="18" charset="0"/>
                                <a:cs typeface="Times New Roman"/>
                              </a:rPr>
                            </m:ctrlPr>
                          </m:sSubPr>
                          <m:e>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𝜑</m:t>
                                </m:r>
                              </m:e>
                            </m:acc>
                          </m:e>
                          <m:sub>
                            <m:r>
                              <a:rPr lang="en-IN" sz="1800" b="0" i="1" smtClean="0">
                                <a:latin typeface="Cambria Math" panose="02040503050406030204" pitchFamily="18" charset="0"/>
                                <a:cs typeface="Times New Roman"/>
                              </a:rPr>
                              <m:t>𝑅</m:t>
                            </m:r>
                          </m:sub>
                        </m:sSub>
                      </m:e>
                    </m:d>
                    <m:r>
                      <a:rPr lang="en-IN" sz="1800" b="0" i="1" smtClean="0">
                        <a:latin typeface="Cambria Math" panose="02040503050406030204" pitchFamily="18" charset="0"/>
                        <a:cs typeface="Times New Roman"/>
                      </a:rPr>
                      <m:t>=</m:t>
                    </m:r>
                    <m:sSup>
                      <m:sSupPr>
                        <m:ctrlPr>
                          <a:rPr lang="en-IN" sz="1800" b="0" i="1" smtClean="0">
                            <a:latin typeface="Cambria Math" panose="02040503050406030204" pitchFamily="18" charset="0"/>
                            <a:cs typeface="Times New Roman"/>
                          </a:rPr>
                        </m:ctrlPr>
                      </m:sSupPr>
                      <m:e>
                        <m:d>
                          <m:dPr>
                            <m:begChr m:val="|"/>
                            <m:endChr m:val="|"/>
                            <m:ctrlPr>
                              <a:rPr lang="en-IN" sz="1800" b="0" i="1" smtClean="0">
                                <a:latin typeface="Cambria Math" panose="02040503050406030204" pitchFamily="18" charset="0"/>
                                <a:cs typeface="Times New Roman"/>
                              </a:rPr>
                            </m:ctrlPr>
                          </m:dPr>
                          <m:e>
                            <m:r>
                              <a:rPr lang="en-IN" sz="1800" b="0" i="1" smtClean="0">
                                <a:latin typeface="Cambria Math" panose="02040503050406030204" pitchFamily="18" charset="0"/>
                                <a:cs typeface="Times New Roman"/>
                              </a:rPr>
                              <m:t>h</m:t>
                            </m:r>
                            <m:r>
                              <a:rPr lang="en-IN" sz="1800" b="0" i="1" smtClean="0">
                                <a:latin typeface="Cambria Math" panose="02040503050406030204" pitchFamily="18" charset="0"/>
                                <a:cs typeface="Times New Roman"/>
                              </a:rPr>
                              <m:t>(</m:t>
                            </m:r>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𝜏</m:t>
                                </m:r>
                              </m:e>
                            </m:acc>
                            <m:r>
                              <a:rPr lang="en-IN" sz="1800" b="0" i="1" smtClean="0">
                                <a:latin typeface="Cambria Math" panose="02040503050406030204" pitchFamily="18" charset="0"/>
                                <a:cs typeface="Times New Roman"/>
                              </a:rPr>
                              <m:t>,</m:t>
                            </m:r>
                            <m:sSub>
                              <m:sSubPr>
                                <m:ctrlPr>
                                  <a:rPr lang="en-IN" sz="1800" b="0" i="1" smtClean="0">
                                    <a:latin typeface="Cambria Math" panose="02040503050406030204" pitchFamily="18" charset="0"/>
                                    <a:cs typeface="Times New Roman"/>
                                  </a:rPr>
                                </m:ctrlPr>
                              </m:sSubPr>
                              <m:e>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𝜑</m:t>
                                    </m:r>
                                  </m:e>
                                </m:acc>
                              </m:e>
                              <m:sub>
                                <m:r>
                                  <a:rPr lang="en-IN" sz="1800" b="0" i="1" smtClean="0">
                                    <a:latin typeface="Cambria Math" panose="02040503050406030204" pitchFamily="18" charset="0"/>
                                    <a:cs typeface="Times New Roman"/>
                                  </a:rPr>
                                  <m:t>𝑇</m:t>
                                </m:r>
                              </m:sub>
                            </m:sSub>
                            <m:r>
                              <a:rPr lang="en-IN" sz="1800" b="0" i="1" smtClean="0">
                                <a:latin typeface="Cambria Math" panose="02040503050406030204" pitchFamily="18" charset="0"/>
                                <a:cs typeface="Times New Roman"/>
                              </a:rPr>
                              <m:t>,</m:t>
                            </m:r>
                            <m:sSub>
                              <m:sSubPr>
                                <m:ctrlPr>
                                  <a:rPr lang="en-IN" sz="1800" b="0" i="1" smtClean="0">
                                    <a:latin typeface="Cambria Math" panose="02040503050406030204" pitchFamily="18" charset="0"/>
                                    <a:cs typeface="Times New Roman"/>
                                  </a:rPr>
                                </m:ctrlPr>
                              </m:sSubPr>
                              <m:e>
                                <m:acc>
                                  <m:accPr>
                                    <m:chr m:val="̌"/>
                                    <m:ctrlPr>
                                      <a:rPr lang="en-IN" sz="1800" b="0" i="1" smtClean="0">
                                        <a:latin typeface="Cambria Math" panose="02040503050406030204" pitchFamily="18" charset="0"/>
                                        <a:cs typeface="Times New Roman"/>
                                      </a:rPr>
                                    </m:ctrlPr>
                                  </m:accPr>
                                  <m:e>
                                    <m:r>
                                      <a:rPr lang="en-IN" sz="1800" b="0" i="1" smtClean="0">
                                        <a:latin typeface="Cambria Math" panose="02040503050406030204" pitchFamily="18" charset="0"/>
                                        <a:ea typeface="Cambria Math" panose="02040503050406030204" pitchFamily="18" charset="0"/>
                                        <a:cs typeface="Times New Roman"/>
                                      </a:rPr>
                                      <m:t>𝜑</m:t>
                                    </m:r>
                                  </m:e>
                                </m:acc>
                              </m:e>
                              <m:sub>
                                <m:r>
                                  <a:rPr lang="en-IN" sz="1800" b="0" i="1" smtClean="0">
                                    <a:latin typeface="Cambria Math" panose="02040503050406030204" pitchFamily="18" charset="0"/>
                                    <a:cs typeface="Times New Roman"/>
                                  </a:rPr>
                                  <m:t>𝑅</m:t>
                                </m:r>
                              </m:sub>
                            </m:sSub>
                            <m:r>
                              <a:rPr lang="en-IN" sz="1800" b="0" i="1" smtClean="0">
                                <a:latin typeface="Cambria Math" panose="02040503050406030204" pitchFamily="18" charset="0"/>
                                <a:cs typeface="Times New Roman"/>
                              </a:rPr>
                              <m:t>)</m:t>
                            </m:r>
                          </m:e>
                        </m:d>
                      </m:e>
                      <m:sup>
                        <m:r>
                          <a:rPr lang="en-IN" sz="1800" b="0" i="1" smtClean="0">
                            <a:latin typeface="Cambria Math" panose="02040503050406030204" pitchFamily="18" charset="0"/>
                            <a:cs typeface="Times New Roman"/>
                          </a:rPr>
                          <m:t>2</m:t>
                        </m:r>
                      </m:sup>
                    </m:sSup>
                  </m:oMath>
                </a14:m>
                <a:r>
                  <a:rPr lang="en-US" sz="1800" dirty="0">
                    <a:latin typeface="Times New Roman"/>
                    <a:cs typeface="Times New Roman"/>
                  </a:rPr>
                  <a:t>, </a:t>
                </a:r>
                <a14:m>
                  <m:oMath xmlns:m="http://schemas.openxmlformats.org/officeDocument/2006/math">
                    <m:r>
                      <a:rPr lang="en-IN" sz="1800" b="0" i="1" smtClean="0">
                        <a:latin typeface="Cambria Math" panose="02040503050406030204" pitchFamily="18" charset="0"/>
                        <a:cs typeface="Times New Roman"/>
                      </a:rPr>
                      <m:t>𝑃</m:t>
                    </m:r>
                    <m:r>
                      <a:rPr lang="en-IN" sz="1800" b="0" i="1" smtClean="0">
                        <a:latin typeface="Cambria Math" panose="02040503050406030204" pitchFamily="18" charset="0"/>
                        <a:cs typeface="Times New Roman"/>
                      </a:rPr>
                      <m:t>(.)</m:t>
                    </m:r>
                  </m:oMath>
                </a14:m>
                <a:r>
                  <a:rPr lang="en-US" sz="1800" dirty="0">
                    <a:latin typeface="Times New Roman"/>
                    <a:cs typeface="Times New Roman"/>
                  </a:rPr>
                  <a:t> represents DDADPS and </a:t>
                </a:r>
                <a14:m>
                  <m:oMath xmlns:m="http://schemas.openxmlformats.org/officeDocument/2006/math">
                    <m:r>
                      <a:rPr lang="en-IN" sz="1800" b="0" i="1" smtClean="0">
                        <a:latin typeface="Cambria Math" panose="02040503050406030204" pitchFamily="18" charset="0"/>
                        <a:cs typeface="Times New Roman"/>
                      </a:rPr>
                      <m:t>h</m:t>
                    </m:r>
                    <m:r>
                      <a:rPr lang="en-IN" sz="1800" b="0" i="1" smtClean="0">
                        <a:latin typeface="Cambria Math" panose="02040503050406030204" pitchFamily="18" charset="0"/>
                        <a:cs typeface="Times New Roman"/>
                      </a:rPr>
                      <m:t>(.)</m:t>
                    </m:r>
                  </m:oMath>
                </a14:m>
                <a:r>
                  <a:rPr lang="en-US" sz="1800" dirty="0">
                    <a:latin typeface="Times New Roman"/>
                    <a:cs typeface="Times New Roman"/>
                  </a:rPr>
                  <a:t> represents CIR.</a:t>
                </a:r>
              </a:p>
              <a:p>
                <a:pPr marL="405765" indent="-342900">
                  <a:lnSpc>
                    <a:spcPct val="100000"/>
                  </a:lnSpc>
                  <a:spcBef>
                    <a:spcPts val="430"/>
                  </a:spcBef>
                  <a:buChar char="•"/>
                  <a:tabLst>
                    <a:tab pos="405765" algn="l"/>
                  </a:tabLst>
                </a:pPr>
                <a:r>
                  <a:rPr lang="en-US" sz="1800" dirty="0">
                    <a:latin typeface="Times New Roman"/>
                    <a:cs typeface="Times New Roman"/>
                  </a:rPr>
                  <a:t>PL</a:t>
                </a:r>
                <a:r>
                  <a:rPr lang="en-US" sz="1800" spc="-85" dirty="0">
                    <a:latin typeface="Times New Roman"/>
                    <a:cs typeface="Times New Roman"/>
                  </a:rPr>
                  <a:t> </a:t>
                </a:r>
                <a:r>
                  <a:rPr lang="en-US" sz="1800" spc="-10" dirty="0">
                    <a:latin typeface="Times New Roman"/>
                    <a:cs typeface="Times New Roman"/>
                  </a:rPr>
                  <a:t>calculation:</a:t>
                </a:r>
                <a:endParaRPr sz="1800" dirty="0">
                  <a:latin typeface="Times New Roman"/>
                  <a:cs typeface="Times New Roman"/>
                </a:endParaRPr>
              </a:p>
            </p:txBody>
          </p:sp>
        </mc:Choice>
        <mc:Fallback xmlns="">
          <p:sp>
            <p:nvSpPr>
              <p:cNvPr id="13" name="object 13"/>
              <p:cNvSpPr txBox="1">
                <a:spLocks noRot="1" noChangeAspect="1" noMove="1" noResize="1" noEditPoints="1" noAdjustHandles="1" noChangeArrowheads="1" noChangeShapeType="1" noTextEdit="1"/>
              </p:cNvSpPr>
              <p:nvPr/>
            </p:nvSpPr>
            <p:spPr>
              <a:xfrm>
                <a:off x="278227" y="2092101"/>
                <a:ext cx="4959985" cy="1500411"/>
              </a:xfrm>
              <a:prstGeom prst="rect">
                <a:avLst/>
              </a:prstGeom>
              <a:blipFill>
                <a:blip r:embed="rId3"/>
                <a:stretch>
                  <a:fillRect l="-1599" t="-4878" r="-1230" b="-894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24" name="object 24"/>
              <p:cNvGraphicFramePr>
                <a:graphicFrameLocks noGrp="1"/>
              </p:cNvGraphicFramePr>
              <p:nvPr>
                <p:extLst>
                  <p:ext uri="{D42A27DB-BD31-4B8C-83A1-F6EECF244321}">
                    <p14:modId xmlns:p14="http://schemas.microsoft.com/office/powerpoint/2010/main" val="1308848192"/>
                  </p:ext>
                </p:extLst>
              </p:nvPr>
            </p:nvGraphicFramePr>
            <p:xfrm>
              <a:off x="161443" y="4244520"/>
              <a:ext cx="6990078" cy="1793873"/>
            </p:xfrm>
            <a:graphic>
              <a:graphicData uri="http://schemas.openxmlformats.org/drawingml/2006/table">
                <a:tbl>
                  <a:tblPr firstRow="1" bandRow="1">
                    <a:tableStyleId>{2D5ABB26-0587-4C30-8999-92F81FD0307C}</a:tableStyleId>
                  </a:tblPr>
                  <a:tblGrid>
                    <a:gridCol w="106172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73759">
                      <a:extLst>
                        <a:ext uri="{9D8B030D-6E8A-4147-A177-3AD203B41FA5}">
                          <a16:colId xmlns:a16="http://schemas.microsoft.com/office/drawing/2014/main" val="20002"/>
                        </a:ext>
                      </a:extLst>
                    </a:gridCol>
                    <a:gridCol w="873760">
                      <a:extLst>
                        <a:ext uri="{9D8B030D-6E8A-4147-A177-3AD203B41FA5}">
                          <a16:colId xmlns:a16="http://schemas.microsoft.com/office/drawing/2014/main" val="20003"/>
                        </a:ext>
                      </a:extLst>
                    </a:gridCol>
                    <a:gridCol w="873760">
                      <a:extLst>
                        <a:ext uri="{9D8B030D-6E8A-4147-A177-3AD203B41FA5}">
                          <a16:colId xmlns:a16="http://schemas.microsoft.com/office/drawing/2014/main" val="20004"/>
                        </a:ext>
                      </a:extLst>
                    </a:gridCol>
                    <a:gridCol w="873760">
                      <a:extLst>
                        <a:ext uri="{9D8B030D-6E8A-4147-A177-3AD203B41FA5}">
                          <a16:colId xmlns:a16="http://schemas.microsoft.com/office/drawing/2014/main" val="20005"/>
                        </a:ext>
                      </a:extLst>
                    </a:gridCol>
                    <a:gridCol w="873760">
                      <a:extLst>
                        <a:ext uri="{9D8B030D-6E8A-4147-A177-3AD203B41FA5}">
                          <a16:colId xmlns:a16="http://schemas.microsoft.com/office/drawing/2014/main" val="20006"/>
                        </a:ext>
                      </a:extLst>
                    </a:gridCol>
                    <a:gridCol w="873759">
                      <a:extLst>
                        <a:ext uri="{9D8B030D-6E8A-4147-A177-3AD203B41FA5}">
                          <a16:colId xmlns:a16="http://schemas.microsoft.com/office/drawing/2014/main" val="20007"/>
                        </a:ext>
                      </a:extLst>
                    </a:gridCol>
                  </a:tblGrid>
                  <a:tr h="278130">
                    <a:tc>
                      <a:txBody>
                        <a:bodyPr/>
                        <a:lstStyle/>
                        <a:p>
                          <a:pPr algn="ctr">
                            <a:lnSpc>
                              <a:spcPct val="100000"/>
                            </a:lnSpc>
                            <a:spcBef>
                              <a:spcPts val="340"/>
                            </a:spcBef>
                          </a:pPr>
                          <a:r>
                            <a:rPr sz="1200" b="1" spc="-10" dirty="0">
                              <a:solidFill>
                                <a:srgbClr val="FFFFFF"/>
                              </a:solidFill>
                              <a:latin typeface="Times New Roman"/>
                              <a:cs typeface="Times New Roman"/>
                            </a:rPr>
                            <a:t>Model</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Rx1</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Rx4</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Rx5</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Rx7</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480059">
                    <a:tc>
                      <a:txBody>
                        <a:bodyPr/>
                        <a:lstStyle/>
                        <a:p>
                          <a:pPr marL="189230" marR="130810" indent="-53975">
                            <a:lnSpc>
                              <a:spcPct val="100000"/>
                            </a:lnSpc>
                            <a:spcBef>
                              <a:spcPts val="414"/>
                            </a:spcBef>
                          </a:pPr>
                          <a14:m>
                            <m:oMath xmlns:m="http://schemas.openxmlformats.org/officeDocument/2006/math">
                              <m:sSub>
                                <m:sSubPr>
                                  <m:ctrlPr>
                                    <a:rPr lang="ar-AE" sz="1200" i="1" spc="-20" smtClean="0">
                                      <a:latin typeface="Cambria Math" panose="02040503050406030204" pitchFamily="18" charset="0"/>
                                      <a:cs typeface="Times New Roman"/>
                                    </a:rPr>
                                  </m:ctrlPr>
                                </m:sSubPr>
                                <m:e>
                                  <m:r>
                                    <a:rPr lang="ar-AE" sz="1200" b="0" i="1" spc="-20" smtClean="0">
                                      <a:latin typeface="Cambria Math" panose="02040503050406030204" pitchFamily="18" charset="0"/>
                                      <a:cs typeface="Times New Roman"/>
                                    </a:rPr>
                                    <m:t>𝑃</m:t>
                                  </m:r>
                                  <m:r>
                                    <a:rPr lang="en-IN" sz="1200" b="0" i="1" spc="-20" smtClean="0">
                                      <a:latin typeface="Cambria Math" panose="02040503050406030204" pitchFamily="18" charset="0"/>
                                      <a:cs typeface="Times New Roman"/>
                                    </a:rPr>
                                    <m:t>𝐿</m:t>
                                  </m:r>
                                </m:e>
                                <m:sub>
                                  <m:r>
                                    <a:rPr lang="en-IN" sz="1200" b="0" i="1" spc="-20" smtClean="0">
                                      <a:latin typeface="Cambria Math" panose="02040503050406030204" pitchFamily="18" charset="0"/>
                                      <a:cs typeface="Times New Roman"/>
                                    </a:rPr>
                                    <m:t>𝑜𝑚𝑛𝑖</m:t>
                                  </m:r>
                                </m:sub>
                              </m:sSub>
                            </m:oMath>
                          </a14:m>
                          <a:r>
                            <a:rPr lang="ar-AE" sz="1200" spc="-20" dirty="0">
                              <a:latin typeface="Times New Roman"/>
                              <a:cs typeface="Times New Roman"/>
                            </a:rPr>
                            <a:t>[</a:t>
                          </a:r>
                          <a:r>
                            <a:rPr lang="en-IN" sz="1200" spc="-20" dirty="0">
                              <a:latin typeface="Times New Roman"/>
                              <a:cs typeface="Times New Roman"/>
                            </a:rPr>
                            <a:t>dB] </a:t>
                          </a:r>
                          <a:r>
                            <a:rPr lang="en-IN" sz="1200" spc="-10" dirty="0">
                              <a:latin typeface="Times New Roman"/>
                              <a:cs typeface="Times New Roman"/>
                            </a:rPr>
                            <a:t>(measured)</a:t>
                          </a:r>
                          <a:endParaRPr sz="1200" dirty="0">
                            <a:latin typeface="Times New Roman"/>
                            <a:cs typeface="Times New Roman"/>
                          </a:endParaRPr>
                        </a:p>
                      </a:txBody>
                      <a:tcPr marL="0" marR="0" marT="527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414"/>
                            </a:spcBef>
                          </a:pPr>
                          <a:r>
                            <a:rPr sz="1200" spc="-10" dirty="0">
                              <a:latin typeface="Times New Roman"/>
                              <a:cs typeface="Times New Roman"/>
                            </a:rPr>
                            <a:t>85.64</a:t>
                          </a:r>
                          <a:endParaRPr sz="1200">
                            <a:latin typeface="Times New Roman"/>
                            <a:cs typeface="Times New Roman"/>
                          </a:endParaRPr>
                        </a:p>
                      </a:txBody>
                      <a:tcPr marL="0" marR="0" marT="527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90.78</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94.74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96.87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96.57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99.34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101.27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278130">
                    <a:tc>
                      <a:txBody>
                        <a:bodyPr/>
                        <a:lstStyle/>
                        <a:p>
                          <a:pPr algn="ctr">
                            <a:lnSpc>
                              <a:spcPct val="100000"/>
                            </a:lnSpc>
                            <a:spcBef>
                              <a:spcPts val="340"/>
                            </a:spcBef>
                          </a:pPr>
                          <a:r>
                            <a:rPr sz="1200" dirty="0">
                              <a:latin typeface="Times New Roman"/>
                              <a:cs typeface="Times New Roman"/>
                            </a:rPr>
                            <a:t>ITU</a:t>
                          </a:r>
                          <a:r>
                            <a:rPr sz="1200" spc="-5" dirty="0">
                              <a:latin typeface="Times New Roman"/>
                              <a:cs typeface="Times New Roman"/>
                            </a:rPr>
                            <a:t> </a:t>
                          </a:r>
                          <a:r>
                            <a:rPr sz="1200" spc="-10" dirty="0">
                              <a:latin typeface="Times New Roman"/>
                              <a:cs typeface="Times New Roman"/>
                            </a:rPr>
                            <a:t>(omni)</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87.91</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92.14</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94.60</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96.36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97.72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98.82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99.66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extLst>
                      <a:ext uri="{0D108BD9-81ED-4DB2-BD59-A6C34878D82A}">
                        <a16:rowId xmlns:a16="http://schemas.microsoft.com/office/drawing/2014/main" val="10002"/>
                      </a:ext>
                    </a:extLst>
                  </a:tr>
                  <a:tr h="480059">
                    <a:tc>
                      <a:txBody>
                        <a:bodyPr/>
                        <a:lstStyle/>
                        <a:p>
                          <a:pPr marL="189230" marR="176530" indent="-8255">
                            <a:lnSpc>
                              <a:spcPct val="100000"/>
                            </a:lnSpc>
                            <a:spcBef>
                              <a:spcPts val="415"/>
                            </a:spcBef>
                          </a:pPr>
                          <a14:m>
                            <m:oMath xmlns:m="http://schemas.openxmlformats.org/officeDocument/2006/math">
                              <m:sSub>
                                <m:sSubPr>
                                  <m:ctrlPr>
                                    <a:rPr lang="ar-AE" sz="1200" i="1" spc="-20" smtClean="0">
                                      <a:latin typeface="Cambria Math" panose="02040503050406030204" pitchFamily="18" charset="0"/>
                                      <a:cs typeface="Times New Roman"/>
                                    </a:rPr>
                                  </m:ctrlPr>
                                </m:sSubPr>
                                <m:e>
                                  <m:r>
                                    <a:rPr lang="ar-AE" sz="1200" b="0" i="1" spc="-20" smtClean="0">
                                      <a:latin typeface="Cambria Math" panose="02040503050406030204" pitchFamily="18" charset="0"/>
                                      <a:cs typeface="Times New Roman"/>
                                    </a:rPr>
                                    <m:t>𝑃</m:t>
                                  </m:r>
                                  <m:r>
                                    <a:rPr lang="en-IN" sz="1200" b="0" i="1" spc="-20" smtClean="0">
                                      <a:latin typeface="Cambria Math" panose="02040503050406030204" pitchFamily="18" charset="0"/>
                                      <a:cs typeface="Times New Roman"/>
                                    </a:rPr>
                                    <m:t>𝐿</m:t>
                                  </m:r>
                                </m:e>
                                <m:sub>
                                  <m:r>
                                    <a:rPr lang="en-IN" sz="1200" b="0" i="1" spc="-20" smtClean="0">
                                      <a:latin typeface="Cambria Math" panose="02040503050406030204" pitchFamily="18" charset="0"/>
                                      <a:cs typeface="Times New Roman"/>
                                    </a:rPr>
                                    <m:t>𝑏𝑒𝑠𝑡</m:t>
                                  </m:r>
                                </m:sub>
                              </m:sSub>
                            </m:oMath>
                          </a14:m>
                          <a:r>
                            <a:rPr lang="ar-AE" sz="1200" spc="-20" dirty="0">
                              <a:latin typeface="Times New Roman"/>
                              <a:cs typeface="Times New Roman"/>
                            </a:rPr>
                            <a:t>[</a:t>
                          </a:r>
                          <a:r>
                            <a:rPr lang="en-IN" sz="1200" spc="-20" dirty="0">
                              <a:latin typeface="Times New Roman"/>
                              <a:cs typeface="Times New Roman"/>
                            </a:rPr>
                            <a:t>dB] </a:t>
                          </a:r>
                          <a:r>
                            <a:rPr lang="en-IN" sz="1200" spc="-10" dirty="0">
                              <a:latin typeface="Times New Roman"/>
                              <a:cs typeface="Times New Roman"/>
                            </a:rPr>
                            <a:t>(measured)</a:t>
                          </a:r>
                          <a:endParaRPr sz="1200" dirty="0">
                            <a:latin typeface="Times New Roman"/>
                            <a:cs typeface="Times New Roman"/>
                          </a:endParaRPr>
                        </a:p>
                      </a:txBody>
                      <a:tcPr marL="0" marR="0" marT="527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92.33</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98.29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101.69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106.09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105.66</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106.94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107.82</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277495">
                    <a:tc>
                      <a:txBody>
                        <a:bodyPr/>
                        <a:lstStyle/>
                        <a:p>
                          <a:pPr algn="ctr">
                            <a:lnSpc>
                              <a:spcPct val="100000"/>
                            </a:lnSpc>
                            <a:spcBef>
                              <a:spcPts val="340"/>
                            </a:spcBef>
                          </a:pPr>
                          <a:r>
                            <a:rPr sz="1200" dirty="0">
                              <a:latin typeface="Times New Roman"/>
                              <a:cs typeface="Times New Roman"/>
                            </a:rPr>
                            <a:t>ITU</a:t>
                          </a:r>
                          <a:r>
                            <a:rPr sz="1200" spc="-15" dirty="0">
                              <a:latin typeface="Times New Roman"/>
                              <a:cs typeface="Times New Roman"/>
                            </a:rPr>
                            <a:t> </a:t>
                          </a:r>
                          <a:r>
                            <a:rPr sz="1200" spc="-10" dirty="0">
                              <a:latin typeface="Times New Roman"/>
                              <a:cs typeface="Times New Roman"/>
                            </a:rPr>
                            <a:t>(best)</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91.23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97.66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101.41</a:t>
                          </a:r>
                          <a:endParaRPr sz="12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104.08</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106.15</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107.83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109.10</a:t>
                          </a:r>
                          <a:endParaRPr sz="12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bl>
              </a:graphicData>
            </a:graphic>
          </p:graphicFrame>
        </mc:Choice>
        <mc:Fallback xmlns="">
          <p:graphicFrame>
            <p:nvGraphicFramePr>
              <p:cNvPr id="24" name="object 24"/>
              <p:cNvGraphicFramePr>
                <a:graphicFrameLocks noGrp="1"/>
              </p:cNvGraphicFramePr>
              <p:nvPr>
                <p:extLst>
                  <p:ext uri="{D42A27DB-BD31-4B8C-83A1-F6EECF244321}">
                    <p14:modId xmlns:p14="http://schemas.microsoft.com/office/powerpoint/2010/main" val="1308848192"/>
                  </p:ext>
                </p:extLst>
              </p:nvPr>
            </p:nvGraphicFramePr>
            <p:xfrm>
              <a:off x="161443" y="4244520"/>
              <a:ext cx="6990078" cy="1793873"/>
            </p:xfrm>
            <a:graphic>
              <a:graphicData uri="http://schemas.openxmlformats.org/drawingml/2006/table">
                <a:tbl>
                  <a:tblPr firstRow="1" bandRow="1">
                    <a:tableStyleId>{2D5ABB26-0587-4C30-8999-92F81FD0307C}</a:tableStyleId>
                  </a:tblPr>
                  <a:tblGrid>
                    <a:gridCol w="106172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873759">
                      <a:extLst>
                        <a:ext uri="{9D8B030D-6E8A-4147-A177-3AD203B41FA5}">
                          <a16:colId xmlns:a16="http://schemas.microsoft.com/office/drawing/2014/main" val="20002"/>
                        </a:ext>
                      </a:extLst>
                    </a:gridCol>
                    <a:gridCol w="873760">
                      <a:extLst>
                        <a:ext uri="{9D8B030D-6E8A-4147-A177-3AD203B41FA5}">
                          <a16:colId xmlns:a16="http://schemas.microsoft.com/office/drawing/2014/main" val="20003"/>
                        </a:ext>
                      </a:extLst>
                    </a:gridCol>
                    <a:gridCol w="873760">
                      <a:extLst>
                        <a:ext uri="{9D8B030D-6E8A-4147-A177-3AD203B41FA5}">
                          <a16:colId xmlns:a16="http://schemas.microsoft.com/office/drawing/2014/main" val="20004"/>
                        </a:ext>
                      </a:extLst>
                    </a:gridCol>
                    <a:gridCol w="873760">
                      <a:extLst>
                        <a:ext uri="{9D8B030D-6E8A-4147-A177-3AD203B41FA5}">
                          <a16:colId xmlns:a16="http://schemas.microsoft.com/office/drawing/2014/main" val="20005"/>
                        </a:ext>
                      </a:extLst>
                    </a:gridCol>
                    <a:gridCol w="873760">
                      <a:extLst>
                        <a:ext uri="{9D8B030D-6E8A-4147-A177-3AD203B41FA5}">
                          <a16:colId xmlns:a16="http://schemas.microsoft.com/office/drawing/2014/main" val="20006"/>
                        </a:ext>
                      </a:extLst>
                    </a:gridCol>
                    <a:gridCol w="873759">
                      <a:extLst>
                        <a:ext uri="{9D8B030D-6E8A-4147-A177-3AD203B41FA5}">
                          <a16:colId xmlns:a16="http://schemas.microsoft.com/office/drawing/2014/main" val="20007"/>
                        </a:ext>
                      </a:extLst>
                    </a:gridCol>
                  </a:tblGrid>
                  <a:tr h="278130">
                    <a:tc>
                      <a:txBody>
                        <a:bodyPr/>
                        <a:lstStyle/>
                        <a:p>
                          <a:pPr algn="ctr">
                            <a:lnSpc>
                              <a:spcPct val="100000"/>
                            </a:lnSpc>
                            <a:spcBef>
                              <a:spcPts val="340"/>
                            </a:spcBef>
                          </a:pPr>
                          <a:r>
                            <a:rPr sz="1200" b="1" spc="-10" dirty="0">
                              <a:solidFill>
                                <a:srgbClr val="FFFFFF"/>
                              </a:solidFill>
                              <a:latin typeface="Times New Roman"/>
                              <a:cs typeface="Times New Roman"/>
                            </a:rPr>
                            <a:t>Model</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Rx1</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Rx4</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Rx5</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40"/>
                            </a:spcBef>
                          </a:pPr>
                          <a:r>
                            <a:rPr sz="1200" b="1" spc="-25" dirty="0">
                              <a:solidFill>
                                <a:srgbClr val="FFFFFF"/>
                              </a:solidFill>
                              <a:latin typeface="Times New Roman"/>
                              <a:cs typeface="Times New Roman"/>
                            </a:rPr>
                            <a:t>Rx7</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480059">
                    <a:tc>
                      <a:txBody>
                        <a:bodyPr/>
                        <a:lstStyle/>
                        <a:p>
                          <a:endParaRPr lang="en-US"/>
                        </a:p>
                      </a:txBody>
                      <a:tcPr marL="0" marR="0" marT="527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blipFill>
                          <a:blip r:embed="rId4"/>
                          <a:stretch>
                            <a:fillRect l="-575" t="-59494" r="-562069" b="-224051"/>
                          </a:stretch>
                        </a:blipFill>
                      </a:tcPr>
                    </a:tc>
                    <a:tc>
                      <a:txBody>
                        <a:bodyPr/>
                        <a:lstStyle/>
                        <a:p>
                          <a:pPr algn="ctr">
                            <a:lnSpc>
                              <a:spcPct val="100000"/>
                            </a:lnSpc>
                            <a:spcBef>
                              <a:spcPts val="414"/>
                            </a:spcBef>
                          </a:pPr>
                          <a:r>
                            <a:rPr sz="1200" spc="-10" dirty="0">
                              <a:latin typeface="Times New Roman"/>
                              <a:cs typeface="Times New Roman"/>
                            </a:rPr>
                            <a:t>85.64</a:t>
                          </a:r>
                          <a:endParaRPr sz="1200">
                            <a:latin typeface="Times New Roman"/>
                            <a:cs typeface="Times New Roman"/>
                          </a:endParaRPr>
                        </a:p>
                      </a:txBody>
                      <a:tcPr marL="0" marR="0" marT="52704"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90.78</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94.74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96.87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96.57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99.34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101.27</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278130">
                    <a:tc>
                      <a:txBody>
                        <a:bodyPr/>
                        <a:lstStyle/>
                        <a:p>
                          <a:pPr algn="ctr">
                            <a:lnSpc>
                              <a:spcPct val="100000"/>
                            </a:lnSpc>
                            <a:spcBef>
                              <a:spcPts val="340"/>
                            </a:spcBef>
                          </a:pPr>
                          <a:r>
                            <a:rPr sz="1200" dirty="0">
                              <a:latin typeface="Times New Roman"/>
                              <a:cs typeface="Times New Roman"/>
                            </a:rPr>
                            <a:t>ITU</a:t>
                          </a:r>
                          <a:r>
                            <a:rPr sz="1200" spc="-5" dirty="0">
                              <a:latin typeface="Times New Roman"/>
                              <a:cs typeface="Times New Roman"/>
                            </a:rPr>
                            <a:t> </a:t>
                          </a:r>
                          <a:r>
                            <a:rPr sz="1200" spc="-10" dirty="0">
                              <a:latin typeface="Times New Roman"/>
                              <a:cs typeface="Times New Roman"/>
                            </a:rPr>
                            <a:t>(omni)</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87.91</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92.14</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94.60</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96.36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97.72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98.82</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99.66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E7F6EE"/>
                        </a:solidFill>
                      </a:tcPr>
                    </a:tc>
                    <a:extLst>
                      <a:ext uri="{0D108BD9-81ED-4DB2-BD59-A6C34878D82A}">
                        <a16:rowId xmlns:a16="http://schemas.microsoft.com/office/drawing/2014/main" val="10002"/>
                      </a:ext>
                    </a:extLst>
                  </a:tr>
                  <a:tr h="480059">
                    <a:tc>
                      <a:txBody>
                        <a:bodyPr/>
                        <a:lstStyle/>
                        <a:p>
                          <a:endParaRPr lang="en-US"/>
                        </a:p>
                      </a:txBody>
                      <a:tcPr marL="0" marR="0" marT="5270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blipFill>
                          <a:blip r:embed="rId4"/>
                          <a:stretch>
                            <a:fillRect l="-575" t="-216456" r="-562069" b="-67089"/>
                          </a:stretch>
                        </a:blipFill>
                      </a:tcPr>
                    </a:tc>
                    <a:tc>
                      <a:txBody>
                        <a:bodyPr/>
                        <a:lstStyle/>
                        <a:p>
                          <a:pPr algn="ctr">
                            <a:lnSpc>
                              <a:spcPct val="100000"/>
                            </a:lnSpc>
                            <a:spcBef>
                              <a:spcPts val="1135"/>
                            </a:spcBef>
                          </a:pPr>
                          <a:r>
                            <a:rPr sz="1200" spc="-10" dirty="0">
                              <a:latin typeface="Times New Roman"/>
                              <a:cs typeface="Times New Roman"/>
                            </a:rPr>
                            <a:t>92.33</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98.29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101.69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106.09</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105.66</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106.94</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tc>
                      <a:txBody>
                        <a:bodyPr/>
                        <a:lstStyle/>
                        <a:p>
                          <a:pPr algn="ctr">
                            <a:lnSpc>
                              <a:spcPct val="100000"/>
                            </a:lnSpc>
                            <a:spcBef>
                              <a:spcPts val="1135"/>
                            </a:spcBef>
                          </a:pPr>
                          <a:r>
                            <a:rPr sz="1200" spc="-10" dirty="0">
                              <a:latin typeface="Times New Roman"/>
                              <a:cs typeface="Times New Roman"/>
                            </a:rPr>
                            <a:t>107.82</a:t>
                          </a:r>
                          <a:endParaRPr sz="1200">
                            <a:latin typeface="Times New Roman"/>
                            <a:cs typeface="Times New Roman"/>
                          </a:endParaRPr>
                        </a:p>
                      </a:txBody>
                      <a:tcPr marL="0" marR="0" marT="144145" marB="0">
                        <a:lnL w="12700">
                          <a:solidFill>
                            <a:srgbClr val="FFFFFF"/>
                          </a:solidFill>
                          <a:prstDash val="solid"/>
                        </a:lnL>
                        <a:lnR w="12700">
                          <a:solidFill>
                            <a:srgbClr val="FFFFFF"/>
                          </a:solidFill>
                          <a:prstDash val="solid"/>
                        </a:lnR>
                        <a:lnT w="12700">
                          <a:solidFill>
                            <a:srgbClr val="000000"/>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277495">
                    <a:tc>
                      <a:txBody>
                        <a:bodyPr/>
                        <a:lstStyle/>
                        <a:p>
                          <a:pPr algn="ctr">
                            <a:lnSpc>
                              <a:spcPct val="100000"/>
                            </a:lnSpc>
                            <a:spcBef>
                              <a:spcPts val="340"/>
                            </a:spcBef>
                          </a:pPr>
                          <a:r>
                            <a:rPr sz="1200" dirty="0">
                              <a:latin typeface="Times New Roman"/>
                              <a:cs typeface="Times New Roman"/>
                            </a:rPr>
                            <a:t>ITU</a:t>
                          </a:r>
                          <a:r>
                            <a:rPr sz="1200" spc="-15" dirty="0">
                              <a:latin typeface="Times New Roman"/>
                              <a:cs typeface="Times New Roman"/>
                            </a:rPr>
                            <a:t> </a:t>
                          </a:r>
                          <a:r>
                            <a:rPr sz="1200" spc="-10" dirty="0">
                              <a:latin typeface="Times New Roman"/>
                              <a:cs typeface="Times New Roman"/>
                            </a:rPr>
                            <a:t>(best)</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91.23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97.66</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101.41</a:t>
                          </a:r>
                          <a:endParaRPr sz="12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104.08</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106.15</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107.83</a:t>
                          </a:r>
                          <a:endParaRPr sz="120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40"/>
                            </a:spcBef>
                          </a:pPr>
                          <a:r>
                            <a:rPr sz="1200" spc="-10" dirty="0">
                              <a:latin typeface="Times New Roman"/>
                              <a:cs typeface="Times New Roman"/>
                            </a:rPr>
                            <a:t>109.10</a:t>
                          </a:r>
                          <a:endParaRPr sz="1200" dirty="0">
                            <a:latin typeface="Times New Roman"/>
                            <a:cs typeface="Times New Roman"/>
                          </a:endParaRPr>
                        </a:p>
                      </a:txBody>
                      <a:tcPr marL="0" marR="0" marT="431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4"/>
                      </a:ext>
                    </a:extLst>
                  </a:tr>
                </a:tbl>
              </a:graphicData>
            </a:graphic>
          </p:graphicFrame>
        </mc:Fallback>
      </mc:AlternateContent>
      <p:pic>
        <p:nvPicPr>
          <p:cNvPr id="25" name="object 25"/>
          <p:cNvPicPr/>
          <p:nvPr/>
        </p:nvPicPr>
        <p:blipFill>
          <a:blip r:embed="rId5" cstate="print"/>
          <a:stretch>
            <a:fillRect/>
          </a:stretch>
        </p:blipFill>
        <p:spPr>
          <a:xfrm>
            <a:off x="5724144" y="1658111"/>
            <a:ext cx="3116341" cy="2460802"/>
          </a:xfrm>
          <a:prstGeom prst="rect">
            <a:avLst/>
          </a:prstGeom>
        </p:spPr>
      </p:pic>
      <p:sp>
        <p:nvSpPr>
          <p:cNvPr id="26" name="object 26"/>
          <p:cNvSpPr txBox="1"/>
          <p:nvPr/>
        </p:nvSpPr>
        <p:spPr>
          <a:xfrm>
            <a:off x="7237884" y="4849656"/>
            <a:ext cx="1771650" cy="757555"/>
          </a:xfrm>
          <a:prstGeom prst="rect">
            <a:avLst/>
          </a:prstGeom>
        </p:spPr>
        <p:txBody>
          <a:bodyPr vert="horz" wrap="square" lIns="0" tIns="12700" rIns="0" bIns="0" rtlCol="0">
            <a:spAutoFit/>
          </a:bodyPr>
          <a:lstStyle/>
          <a:p>
            <a:pPr marL="12700" marR="5080">
              <a:lnSpc>
                <a:spcPct val="100000"/>
              </a:lnSpc>
              <a:spcBef>
                <a:spcPts val="100"/>
              </a:spcBef>
            </a:pPr>
            <a:r>
              <a:rPr sz="800" dirty="0">
                <a:latin typeface="Times New Roman"/>
                <a:cs typeface="Times New Roman"/>
              </a:rPr>
              <a:t>*Y.</a:t>
            </a:r>
            <a:r>
              <a:rPr sz="800" spc="-15" dirty="0">
                <a:latin typeface="Times New Roman"/>
                <a:cs typeface="Times New Roman"/>
              </a:rPr>
              <a:t> </a:t>
            </a:r>
            <a:r>
              <a:rPr sz="800" dirty="0">
                <a:latin typeface="Times New Roman"/>
                <a:cs typeface="Times New Roman"/>
              </a:rPr>
              <a:t>Li,</a:t>
            </a:r>
            <a:r>
              <a:rPr sz="800" spc="-5" dirty="0">
                <a:latin typeface="Times New Roman"/>
                <a:cs typeface="Times New Roman"/>
              </a:rPr>
              <a:t> </a:t>
            </a:r>
            <a:r>
              <a:rPr sz="800" dirty="0">
                <a:latin typeface="Times New Roman"/>
                <a:cs typeface="Times New Roman"/>
              </a:rPr>
              <a:t>Y.</a:t>
            </a:r>
            <a:r>
              <a:rPr sz="800" spc="-5" dirty="0">
                <a:latin typeface="Times New Roman"/>
                <a:cs typeface="Times New Roman"/>
              </a:rPr>
              <a:t> </a:t>
            </a:r>
            <a:r>
              <a:rPr sz="800" dirty="0">
                <a:latin typeface="Times New Roman"/>
                <a:cs typeface="Times New Roman"/>
              </a:rPr>
              <a:t>Wang,</a:t>
            </a:r>
            <a:r>
              <a:rPr sz="800" spc="-30" dirty="0">
                <a:latin typeface="Times New Roman"/>
                <a:cs typeface="Times New Roman"/>
              </a:rPr>
              <a:t> </a:t>
            </a:r>
            <a:r>
              <a:rPr sz="800" dirty="0">
                <a:latin typeface="Times New Roman"/>
                <a:cs typeface="Times New Roman"/>
              </a:rPr>
              <a:t>Y.</a:t>
            </a:r>
            <a:r>
              <a:rPr sz="800" spc="-15" dirty="0">
                <a:latin typeface="Times New Roman"/>
                <a:cs typeface="Times New Roman"/>
              </a:rPr>
              <a:t> </a:t>
            </a:r>
            <a:r>
              <a:rPr sz="800" dirty="0">
                <a:latin typeface="Times New Roman"/>
                <a:cs typeface="Times New Roman"/>
              </a:rPr>
              <a:t>Chen,</a:t>
            </a:r>
            <a:r>
              <a:rPr sz="800" spc="-25" dirty="0">
                <a:latin typeface="Times New Roman"/>
                <a:cs typeface="Times New Roman"/>
              </a:rPr>
              <a:t> </a:t>
            </a:r>
            <a:r>
              <a:rPr sz="800" dirty="0">
                <a:latin typeface="Times New Roman"/>
                <a:cs typeface="Times New Roman"/>
              </a:rPr>
              <a:t>Z.</a:t>
            </a:r>
            <a:r>
              <a:rPr sz="800" spc="-5" dirty="0">
                <a:latin typeface="Times New Roman"/>
                <a:cs typeface="Times New Roman"/>
              </a:rPr>
              <a:t> </a:t>
            </a:r>
            <a:r>
              <a:rPr sz="800" dirty="0">
                <a:latin typeface="Times New Roman"/>
                <a:cs typeface="Times New Roman"/>
              </a:rPr>
              <a:t>Yu,</a:t>
            </a:r>
            <a:r>
              <a:rPr sz="800" spc="-15" dirty="0">
                <a:latin typeface="Times New Roman"/>
                <a:cs typeface="Times New Roman"/>
              </a:rPr>
              <a:t> </a:t>
            </a:r>
            <a:r>
              <a:rPr sz="800" dirty="0">
                <a:latin typeface="Times New Roman"/>
                <a:cs typeface="Times New Roman"/>
              </a:rPr>
              <a:t>and</a:t>
            </a:r>
            <a:r>
              <a:rPr sz="800" spc="-35" dirty="0">
                <a:latin typeface="Times New Roman"/>
                <a:cs typeface="Times New Roman"/>
              </a:rPr>
              <a:t> </a:t>
            </a:r>
            <a:r>
              <a:rPr sz="800" spc="-25" dirty="0">
                <a:latin typeface="Times New Roman"/>
                <a:cs typeface="Times New Roman"/>
              </a:rPr>
              <a:t>C.</a:t>
            </a:r>
            <a:r>
              <a:rPr sz="800" spc="500" dirty="0">
                <a:latin typeface="Times New Roman"/>
                <a:cs typeface="Times New Roman"/>
              </a:rPr>
              <a:t> </a:t>
            </a:r>
            <a:r>
              <a:rPr sz="800" dirty="0">
                <a:latin typeface="Times New Roman"/>
                <a:cs typeface="Times New Roman"/>
              </a:rPr>
              <a:t>Han,</a:t>
            </a:r>
            <a:r>
              <a:rPr sz="800" spc="-5" dirty="0">
                <a:latin typeface="Times New Roman"/>
                <a:cs typeface="Times New Roman"/>
              </a:rPr>
              <a:t> </a:t>
            </a:r>
            <a:r>
              <a:rPr sz="800" dirty="0">
                <a:latin typeface="Times New Roman"/>
                <a:cs typeface="Times New Roman"/>
              </a:rPr>
              <a:t>“Channel</a:t>
            </a:r>
            <a:r>
              <a:rPr sz="800" spc="-25" dirty="0">
                <a:latin typeface="Times New Roman"/>
                <a:cs typeface="Times New Roman"/>
              </a:rPr>
              <a:t> </a:t>
            </a:r>
            <a:r>
              <a:rPr sz="800" spc="-10" dirty="0">
                <a:latin typeface="Times New Roman"/>
                <a:cs typeface="Times New Roman"/>
              </a:rPr>
              <a:t>measurement</a:t>
            </a:r>
            <a:r>
              <a:rPr sz="800" dirty="0">
                <a:latin typeface="Times New Roman"/>
                <a:cs typeface="Times New Roman"/>
              </a:rPr>
              <a:t> and</a:t>
            </a:r>
            <a:r>
              <a:rPr sz="800" spc="5" dirty="0">
                <a:latin typeface="Times New Roman"/>
                <a:cs typeface="Times New Roman"/>
              </a:rPr>
              <a:t> </a:t>
            </a:r>
            <a:r>
              <a:rPr sz="800" spc="-10" dirty="0">
                <a:latin typeface="Times New Roman"/>
                <a:cs typeface="Times New Roman"/>
              </a:rPr>
              <a:t>analysis</a:t>
            </a:r>
            <a:r>
              <a:rPr sz="800" spc="500" dirty="0">
                <a:latin typeface="Times New Roman"/>
                <a:cs typeface="Times New Roman"/>
              </a:rPr>
              <a:t> </a:t>
            </a:r>
            <a:r>
              <a:rPr sz="800" dirty="0">
                <a:latin typeface="Times New Roman"/>
                <a:cs typeface="Times New Roman"/>
              </a:rPr>
              <a:t>in an</a:t>
            </a:r>
            <a:r>
              <a:rPr sz="800" spc="-10" dirty="0">
                <a:latin typeface="Times New Roman"/>
                <a:cs typeface="Times New Roman"/>
              </a:rPr>
              <a:t> </a:t>
            </a:r>
            <a:r>
              <a:rPr sz="800" dirty="0">
                <a:latin typeface="Times New Roman"/>
                <a:cs typeface="Times New Roman"/>
              </a:rPr>
              <a:t>indoor</a:t>
            </a:r>
            <a:r>
              <a:rPr sz="800" spc="-10" dirty="0">
                <a:latin typeface="Times New Roman"/>
                <a:cs typeface="Times New Roman"/>
              </a:rPr>
              <a:t> </a:t>
            </a:r>
            <a:r>
              <a:rPr sz="800" dirty="0">
                <a:latin typeface="Times New Roman"/>
                <a:cs typeface="Times New Roman"/>
              </a:rPr>
              <a:t>corridor</a:t>
            </a:r>
            <a:r>
              <a:rPr sz="800" spc="-20" dirty="0">
                <a:latin typeface="Times New Roman"/>
                <a:cs typeface="Times New Roman"/>
              </a:rPr>
              <a:t> </a:t>
            </a:r>
            <a:r>
              <a:rPr sz="800" spc="-10" dirty="0">
                <a:latin typeface="Times New Roman"/>
                <a:cs typeface="Times New Roman"/>
              </a:rPr>
              <a:t>scenario</a:t>
            </a:r>
            <a:r>
              <a:rPr sz="800" spc="-35" dirty="0">
                <a:latin typeface="Times New Roman"/>
                <a:cs typeface="Times New Roman"/>
              </a:rPr>
              <a:t> </a:t>
            </a:r>
            <a:r>
              <a:rPr sz="800" dirty="0">
                <a:latin typeface="Times New Roman"/>
                <a:cs typeface="Times New Roman"/>
              </a:rPr>
              <a:t>at 300</a:t>
            </a:r>
            <a:r>
              <a:rPr sz="800" spc="-20" dirty="0">
                <a:latin typeface="Times New Roman"/>
                <a:cs typeface="Times New Roman"/>
              </a:rPr>
              <a:t> </a:t>
            </a:r>
            <a:r>
              <a:rPr sz="800" spc="-10" dirty="0">
                <a:latin typeface="Times New Roman"/>
                <a:cs typeface="Times New Roman"/>
              </a:rPr>
              <a:t>ghz,”</a:t>
            </a:r>
            <a:r>
              <a:rPr sz="800" spc="500" dirty="0">
                <a:latin typeface="Times New Roman"/>
                <a:cs typeface="Times New Roman"/>
              </a:rPr>
              <a:t> </a:t>
            </a:r>
            <a:r>
              <a:rPr sz="800" dirty="0">
                <a:latin typeface="Times New Roman"/>
                <a:cs typeface="Times New Roman"/>
              </a:rPr>
              <a:t>in</a:t>
            </a:r>
            <a:r>
              <a:rPr sz="800" spc="-15" dirty="0">
                <a:latin typeface="Times New Roman"/>
                <a:cs typeface="Times New Roman"/>
              </a:rPr>
              <a:t> </a:t>
            </a:r>
            <a:r>
              <a:rPr sz="800" dirty="0">
                <a:latin typeface="Times New Roman"/>
                <a:cs typeface="Times New Roman"/>
              </a:rPr>
              <a:t>ICC</a:t>
            </a:r>
            <a:r>
              <a:rPr sz="800" spc="5" dirty="0">
                <a:latin typeface="Times New Roman"/>
                <a:cs typeface="Times New Roman"/>
              </a:rPr>
              <a:t> </a:t>
            </a:r>
            <a:r>
              <a:rPr sz="800" dirty="0">
                <a:latin typeface="Times New Roman"/>
                <a:cs typeface="Times New Roman"/>
              </a:rPr>
              <a:t>2022</a:t>
            </a:r>
            <a:r>
              <a:rPr sz="800" spc="-40" dirty="0">
                <a:latin typeface="Times New Roman"/>
                <a:cs typeface="Times New Roman"/>
              </a:rPr>
              <a:t> </a:t>
            </a:r>
            <a:r>
              <a:rPr sz="800" dirty="0">
                <a:latin typeface="Times New Roman"/>
                <a:cs typeface="Times New Roman"/>
              </a:rPr>
              <a:t>–</a:t>
            </a:r>
            <a:r>
              <a:rPr sz="800" spc="-15" dirty="0">
                <a:latin typeface="Times New Roman"/>
                <a:cs typeface="Times New Roman"/>
              </a:rPr>
              <a:t> </a:t>
            </a:r>
            <a:r>
              <a:rPr sz="800" dirty="0">
                <a:latin typeface="Times New Roman"/>
                <a:cs typeface="Times New Roman"/>
              </a:rPr>
              <a:t>IEEE </a:t>
            </a:r>
            <a:r>
              <a:rPr sz="800" spc="-10" dirty="0">
                <a:latin typeface="Times New Roman"/>
                <a:cs typeface="Times New Roman"/>
              </a:rPr>
              <a:t>International</a:t>
            </a:r>
            <a:r>
              <a:rPr sz="800" spc="500" dirty="0">
                <a:latin typeface="Times New Roman"/>
                <a:cs typeface="Times New Roman"/>
              </a:rPr>
              <a:t> </a:t>
            </a:r>
            <a:r>
              <a:rPr sz="800" spc="-10" dirty="0">
                <a:latin typeface="Times New Roman"/>
                <a:cs typeface="Times New Roman"/>
              </a:rPr>
              <a:t>Conference</a:t>
            </a:r>
            <a:r>
              <a:rPr sz="800" spc="15" dirty="0">
                <a:latin typeface="Times New Roman"/>
                <a:cs typeface="Times New Roman"/>
              </a:rPr>
              <a:t> </a:t>
            </a:r>
            <a:r>
              <a:rPr sz="800" dirty="0">
                <a:latin typeface="Times New Roman"/>
                <a:cs typeface="Times New Roman"/>
              </a:rPr>
              <a:t>on</a:t>
            </a:r>
            <a:r>
              <a:rPr sz="800" spc="50" dirty="0">
                <a:latin typeface="Times New Roman"/>
                <a:cs typeface="Times New Roman"/>
              </a:rPr>
              <a:t> </a:t>
            </a:r>
            <a:r>
              <a:rPr sz="800" spc="-10" dirty="0">
                <a:latin typeface="Times New Roman"/>
                <a:cs typeface="Times New Roman"/>
              </a:rPr>
              <a:t>Communications,</a:t>
            </a:r>
            <a:r>
              <a:rPr sz="800" spc="20" dirty="0">
                <a:latin typeface="Times New Roman"/>
                <a:cs typeface="Times New Roman"/>
              </a:rPr>
              <a:t> </a:t>
            </a:r>
            <a:r>
              <a:rPr sz="800" dirty="0">
                <a:latin typeface="Times New Roman"/>
                <a:cs typeface="Times New Roman"/>
              </a:rPr>
              <a:t>2022, </a:t>
            </a:r>
            <a:r>
              <a:rPr sz="800" spc="-25" dirty="0">
                <a:latin typeface="Times New Roman"/>
                <a:cs typeface="Times New Roman"/>
              </a:rPr>
              <a:t>pp.</a:t>
            </a:r>
            <a:r>
              <a:rPr sz="800" spc="500" dirty="0">
                <a:latin typeface="Times New Roman"/>
                <a:cs typeface="Times New Roman"/>
              </a:rPr>
              <a:t> </a:t>
            </a:r>
            <a:r>
              <a:rPr sz="800" spc="-10" dirty="0">
                <a:latin typeface="Times New Roman"/>
                <a:cs typeface="Times New Roman"/>
              </a:rPr>
              <a:t>2888–2893</a:t>
            </a:r>
            <a:endParaRPr sz="800">
              <a:latin typeface="Times New Roman"/>
              <a:cs typeface="Times New Roman"/>
            </a:endParaRPr>
          </a:p>
        </p:txBody>
      </p:sp>
      <p:sp>
        <p:nvSpPr>
          <p:cNvPr id="28" name="object 28"/>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20</a:t>
            </a:fld>
            <a:endParaRPr spc="-25" dirty="0"/>
          </a:p>
        </p:txBody>
      </p:sp>
      <p:sp>
        <p:nvSpPr>
          <p:cNvPr id="27" name="object 27"/>
          <p:cNvSpPr txBox="1"/>
          <p:nvPr/>
        </p:nvSpPr>
        <p:spPr>
          <a:xfrm>
            <a:off x="246716" y="6119572"/>
            <a:ext cx="8483600" cy="269875"/>
          </a:xfrm>
          <a:prstGeom prst="rect">
            <a:avLst/>
          </a:prstGeom>
        </p:spPr>
        <p:txBody>
          <a:bodyPr vert="horz" wrap="square" lIns="0" tIns="12700" rIns="0" bIns="0" rtlCol="0">
            <a:spAutoFit/>
          </a:bodyPr>
          <a:lstStyle/>
          <a:p>
            <a:pPr marL="12700" marR="5080">
              <a:lnSpc>
                <a:spcPct val="100000"/>
              </a:lnSpc>
              <a:spcBef>
                <a:spcPts val="100"/>
              </a:spcBef>
            </a:pPr>
            <a:r>
              <a:rPr sz="800" spc="-10" dirty="0">
                <a:latin typeface="Times New Roman"/>
                <a:cs typeface="Times New Roman"/>
              </a:rPr>
              <a:t>#ITU-</a:t>
            </a:r>
            <a:r>
              <a:rPr sz="800" dirty="0">
                <a:latin typeface="Times New Roman"/>
                <a:cs typeface="Times New Roman"/>
              </a:rPr>
              <a:t>R,</a:t>
            </a:r>
            <a:r>
              <a:rPr sz="800" spc="5" dirty="0">
                <a:latin typeface="Times New Roman"/>
                <a:cs typeface="Times New Roman"/>
              </a:rPr>
              <a:t> </a:t>
            </a:r>
            <a:r>
              <a:rPr sz="800" spc="-10" dirty="0">
                <a:latin typeface="Times New Roman"/>
                <a:cs typeface="Times New Roman"/>
              </a:rPr>
              <a:t>“Propagation</a:t>
            </a:r>
            <a:r>
              <a:rPr sz="800" spc="-25" dirty="0">
                <a:latin typeface="Times New Roman"/>
                <a:cs typeface="Times New Roman"/>
              </a:rPr>
              <a:t> </a:t>
            </a:r>
            <a:r>
              <a:rPr sz="800" dirty="0">
                <a:latin typeface="Times New Roman"/>
                <a:cs typeface="Times New Roman"/>
              </a:rPr>
              <a:t>data</a:t>
            </a:r>
            <a:r>
              <a:rPr sz="800" spc="-20" dirty="0">
                <a:latin typeface="Times New Roman"/>
                <a:cs typeface="Times New Roman"/>
              </a:rPr>
              <a:t> </a:t>
            </a:r>
            <a:r>
              <a:rPr sz="800" dirty="0">
                <a:latin typeface="Times New Roman"/>
                <a:cs typeface="Times New Roman"/>
              </a:rPr>
              <a:t>and</a:t>
            </a:r>
            <a:r>
              <a:rPr sz="800" spc="-25" dirty="0">
                <a:latin typeface="Times New Roman"/>
                <a:cs typeface="Times New Roman"/>
              </a:rPr>
              <a:t> </a:t>
            </a:r>
            <a:r>
              <a:rPr sz="800" dirty="0">
                <a:latin typeface="Times New Roman"/>
                <a:cs typeface="Times New Roman"/>
              </a:rPr>
              <a:t>prediction</a:t>
            </a:r>
            <a:r>
              <a:rPr sz="800" spc="-30" dirty="0">
                <a:latin typeface="Times New Roman"/>
                <a:cs typeface="Times New Roman"/>
              </a:rPr>
              <a:t> </a:t>
            </a:r>
            <a:r>
              <a:rPr sz="800" dirty="0">
                <a:latin typeface="Times New Roman"/>
                <a:cs typeface="Times New Roman"/>
              </a:rPr>
              <a:t>methods</a:t>
            </a:r>
            <a:r>
              <a:rPr sz="800" spc="-20" dirty="0">
                <a:latin typeface="Times New Roman"/>
                <a:cs typeface="Times New Roman"/>
              </a:rPr>
              <a:t> </a:t>
            </a:r>
            <a:r>
              <a:rPr sz="800" dirty="0">
                <a:latin typeface="Times New Roman"/>
                <a:cs typeface="Times New Roman"/>
              </a:rPr>
              <a:t>for</a:t>
            </a:r>
            <a:r>
              <a:rPr sz="800" spc="5" dirty="0">
                <a:latin typeface="Times New Roman"/>
                <a:cs typeface="Times New Roman"/>
              </a:rPr>
              <a:t> </a:t>
            </a:r>
            <a:r>
              <a:rPr sz="800" dirty="0">
                <a:latin typeface="Times New Roman"/>
                <a:cs typeface="Times New Roman"/>
              </a:rPr>
              <a:t>the</a:t>
            </a:r>
            <a:r>
              <a:rPr sz="800" spc="-20" dirty="0">
                <a:latin typeface="Times New Roman"/>
                <a:cs typeface="Times New Roman"/>
              </a:rPr>
              <a:t> </a:t>
            </a:r>
            <a:r>
              <a:rPr sz="800" dirty="0">
                <a:latin typeface="Times New Roman"/>
                <a:cs typeface="Times New Roman"/>
              </a:rPr>
              <a:t>planning</a:t>
            </a:r>
            <a:r>
              <a:rPr sz="800" spc="-35" dirty="0">
                <a:latin typeface="Times New Roman"/>
                <a:cs typeface="Times New Roman"/>
              </a:rPr>
              <a:t> </a:t>
            </a:r>
            <a:r>
              <a:rPr sz="800" dirty="0">
                <a:latin typeface="Times New Roman"/>
                <a:cs typeface="Times New Roman"/>
              </a:rPr>
              <a:t>of indoor</a:t>
            </a:r>
            <a:r>
              <a:rPr sz="800" spc="-20" dirty="0">
                <a:latin typeface="Times New Roman"/>
                <a:cs typeface="Times New Roman"/>
              </a:rPr>
              <a:t> </a:t>
            </a:r>
            <a:r>
              <a:rPr sz="800" spc="-10" dirty="0">
                <a:latin typeface="Times New Roman"/>
                <a:cs typeface="Times New Roman"/>
              </a:rPr>
              <a:t>radiocommunication</a:t>
            </a:r>
            <a:r>
              <a:rPr sz="800" spc="-40" dirty="0">
                <a:latin typeface="Times New Roman"/>
                <a:cs typeface="Times New Roman"/>
              </a:rPr>
              <a:t> </a:t>
            </a:r>
            <a:r>
              <a:rPr sz="800" dirty="0">
                <a:latin typeface="Times New Roman"/>
                <a:cs typeface="Times New Roman"/>
              </a:rPr>
              <a:t>systems</a:t>
            </a:r>
            <a:r>
              <a:rPr sz="800" spc="20" dirty="0">
                <a:latin typeface="Times New Roman"/>
                <a:cs typeface="Times New Roman"/>
              </a:rPr>
              <a:t> </a:t>
            </a:r>
            <a:r>
              <a:rPr sz="800" dirty="0">
                <a:latin typeface="Times New Roman"/>
                <a:cs typeface="Times New Roman"/>
              </a:rPr>
              <a:t>and</a:t>
            </a:r>
            <a:r>
              <a:rPr sz="800" spc="-10" dirty="0">
                <a:latin typeface="Times New Roman"/>
                <a:cs typeface="Times New Roman"/>
              </a:rPr>
              <a:t> </a:t>
            </a:r>
            <a:r>
              <a:rPr sz="800" dirty="0">
                <a:latin typeface="Times New Roman"/>
                <a:cs typeface="Times New Roman"/>
              </a:rPr>
              <a:t>radio</a:t>
            </a:r>
            <a:r>
              <a:rPr sz="800" spc="-30" dirty="0">
                <a:latin typeface="Times New Roman"/>
                <a:cs typeface="Times New Roman"/>
              </a:rPr>
              <a:t> </a:t>
            </a:r>
            <a:r>
              <a:rPr sz="800" dirty="0">
                <a:latin typeface="Times New Roman"/>
                <a:cs typeface="Times New Roman"/>
              </a:rPr>
              <a:t>local area</a:t>
            </a:r>
            <a:r>
              <a:rPr sz="800" spc="-20" dirty="0">
                <a:latin typeface="Times New Roman"/>
                <a:cs typeface="Times New Roman"/>
              </a:rPr>
              <a:t> </a:t>
            </a:r>
            <a:r>
              <a:rPr sz="800" dirty="0">
                <a:latin typeface="Times New Roman"/>
                <a:cs typeface="Times New Roman"/>
              </a:rPr>
              <a:t>networks</a:t>
            </a:r>
            <a:r>
              <a:rPr sz="800" spc="-5" dirty="0">
                <a:latin typeface="Times New Roman"/>
                <a:cs typeface="Times New Roman"/>
              </a:rPr>
              <a:t> </a:t>
            </a:r>
            <a:r>
              <a:rPr sz="800" dirty="0">
                <a:latin typeface="Times New Roman"/>
                <a:cs typeface="Times New Roman"/>
              </a:rPr>
              <a:t>in the</a:t>
            </a:r>
            <a:r>
              <a:rPr sz="800" spc="-20" dirty="0">
                <a:latin typeface="Times New Roman"/>
                <a:cs typeface="Times New Roman"/>
              </a:rPr>
              <a:t> </a:t>
            </a:r>
            <a:r>
              <a:rPr sz="800" spc="-10" dirty="0">
                <a:latin typeface="Times New Roman"/>
                <a:cs typeface="Times New Roman"/>
              </a:rPr>
              <a:t>frequency</a:t>
            </a:r>
            <a:r>
              <a:rPr sz="800" spc="-35" dirty="0">
                <a:latin typeface="Times New Roman"/>
                <a:cs typeface="Times New Roman"/>
              </a:rPr>
              <a:t> </a:t>
            </a:r>
            <a:r>
              <a:rPr sz="800" dirty="0">
                <a:latin typeface="Times New Roman"/>
                <a:cs typeface="Times New Roman"/>
              </a:rPr>
              <a:t>range</a:t>
            </a:r>
            <a:r>
              <a:rPr sz="800" spc="-20" dirty="0">
                <a:latin typeface="Times New Roman"/>
                <a:cs typeface="Times New Roman"/>
              </a:rPr>
              <a:t> </a:t>
            </a:r>
            <a:r>
              <a:rPr sz="800" dirty="0">
                <a:latin typeface="Times New Roman"/>
                <a:cs typeface="Times New Roman"/>
              </a:rPr>
              <a:t>300</a:t>
            </a:r>
            <a:r>
              <a:rPr sz="800" spc="-25" dirty="0">
                <a:latin typeface="Times New Roman"/>
                <a:cs typeface="Times New Roman"/>
              </a:rPr>
              <a:t> </a:t>
            </a:r>
            <a:r>
              <a:rPr sz="800" dirty="0">
                <a:latin typeface="Times New Roman"/>
                <a:cs typeface="Times New Roman"/>
              </a:rPr>
              <a:t>mhz to</a:t>
            </a:r>
            <a:r>
              <a:rPr sz="800" spc="-15" dirty="0">
                <a:latin typeface="Times New Roman"/>
                <a:cs typeface="Times New Roman"/>
              </a:rPr>
              <a:t> </a:t>
            </a:r>
            <a:r>
              <a:rPr sz="800" dirty="0">
                <a:latin typeface="Times New Roman"/>
                <a:cs typeface="Times New Roman"/>
              </a:rPr>
              <a:t>450</a:t>
            </a:r>
            <a:r>
              <a:rPr sz="800" spc="-10" dirty="0">
                <a:latin typeface="Times New Roman"/>
                <a:cs typeface="Times New Roman"/>
              </a:rPr>
              <a:t> </a:t>
            </a:r>
            <a:r>
              <a:rPr sz="800" dirty="0">
                <a:latin typeface="Times New Roman"/>
                <a:cs typeface="Times New Roman"/>
              </a:rPr>
              <a:t>ghz,”</a:t>
            </a:r>
            <a:r>
              <a:rPr sz="800" spc="-20" dirty="0">
                <a:latin typeface="Times New Roman"/>
                <a:cs typeface="Times New Roman"/>
              </a:rPr>
              <a:t> </a:t>
            </a:r>
            <a:r>
              <a:rPr sz="800" dirty="0">
                <a:latin typeface="Times New Roman"/>
                <a:cs typeface="Times New Roman"/>
              </a:rPr>
              <a:t>ITU=R</a:t>
            </a:r>
            <a:r>
              <a:rPr sz="800" spc="35" dirty="0">
                <a:latin typeface="Times New Roman"/>
                <a:cs typeface="Times New Roman"/>
              </a:rPr>
              <a:t> </a:t>
            </a:r>
            <a:r>
              <a:rPr sz="800" dirty="0">
                <a:latin typeface="Times New Roman"/>
                <a:cs typeface="Times New Roman"/>
              </a:rPr>
              <a:t>P.1238-11,</a:t>
            </a:r>
            <a:r>
              <a:rPr sz="800" spc="-40" dirty="0">
                <a:latin typeface="Times New Roman"/>
                <a:cs typeface="Times New Roman"/>
              </a:rPr>
              <a:t> </a:t>
            </a:r>
            <a:r>
              <a:rPr sz="800" spc="-10" dirty="0">
                <a:latin typeface="Times New Roman"/>
                <a:cs typeface="Times New Roman"/>
              </a:rPr>
              <a:t>Tech.</a:t>
            </a:r>
            <a:r>
              <a:rPr sz="800" spc="500" dirty="0">
                <a:latin typeface="Times New Roman"/>
                <a:cs typeface="Times New Roman"/>
              </a:rPr>
              <a:t> </a:t>
            </a:r>
            <a:r>
              <a:rPr sz="800" dirty="0">
                <a:latin typeface="Times New Roman"/>
                <a:cs typeface="Times New Roman"/>
              </a:rPr>
              <a:t>Rep.,</a:t>
            </a:r>
            <a:r>
              <a:rPr sz="800" spc="20" dirty="0">
                <a:latin typeface="Times New Roman"/>
                <a:cs typeface="Times New Roman"/>
              </a:rPr>
              <a:t> </a:t>
            </a:r>
            <a:r>
              <a:rPr sz="800" dirty="0">
                <a:latin typeface="Times New Roman"/>
                <a:cs typeface="Times New Roman"/>
              </a:rPr>
              <a:t>2021.</a:t>
            </a:r>
            <a:r>
              <a:rPr sz="800" spc="10" dirty="0">
                <a:latin typeface="Times New Roman"/>
                <a:cs typeface="Times New Roman"/>
              </a:rPr>
              <a:t> </a:t>
            </a:r>
            <a:r>
              <a:rPr sz="800" dirty="0">
                <a:latin typeface="Times New Roman"/>
                <a:cs typeface="Times New Roman"/>
              </a:rPr>
              <a:t>[Online].</a:t>
            </a:r>
            <a:r>
              <a:rPr sz="800" spc="-5" dirty="0">
                <a:latin typeface="Times New Roman"/>
                <a:cs typeface="Times New Roman"/>
              </a:rPr>
              <a:t> </a:t>
            </a:r>
            <a:r>
              <a:rPr sz="800" dirty="0">
                <a:latin typeface="Times New Roman"/>
                <a:cs typeface="Times New Roman"/>
              </a:rPr>
              <a:t>Available:</a:t>
            </a:r>
            <a:r>
              <a:rPr sz="800" spc="55" dirty="0">
                <a:latin typeface="Times New Roman"/>
                <a:cs typeface="Times New Roman"/>
              </a:rPr>
              <a:t> </a:t>
            </a:r>
            <a:r>
              <a:rPr sz="800" spc="-10" dirty="0">
                <a:latin typeface="Times New Roman"/>
                <a:cs typeface="Times New Roman"/>
              </a:rPr>
              <a:t>https:</a:t>
            </a:r>
            <a:r>
              <a:rPr sz="800" spc="-10" dirty="0">
                <a:latin typeface="Times New Roman"/>
                <a:cs typeface="Times New Roman"/>
                <a:hlinkClick r:id="rId6"/>
              </a:rPr>
              <a:t>//w</a:t>
            </a:r>
            <a:r>
              <a:rPr sz="800" spc="-10" dirty="0">
                <a:latin typeface="Times New Roman"/>
                <a:cs typeface="Times New Roman"/>
              </a:rPr>
              <a:t>ww</a:t>
            </a:r>
            <a:r>
              <a:rPr sz="800" spc="-10" dirty="0">
                <a:latin typeface="Times New Roman"/>
                <a:cs typeface="Times New Roman"/>
                <a:hlinkClick r:id="rId6"/>
              </a:rPr>
              <a:t>.itu.int/rec/R-REC-P.1238</a:t>
            </a:r>
            <a:endParaRPr sz="800">
              <a:latin typeface="Times New Roman"/>
              <a:cs typeface="Times New Roman"/>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3B4380FF-AC7D-624B-7DA5-A6A03F190F4A}"/>
                  </a:ext>
                </a:extLst>
              </p:cNvPr>
              <p:cNvSpPr txBox="1"/>
              <p:nvPr/>
            </p:nvSpPr>
            <p:spPr>
              <a:xfrm>
                <a:off x="1857578" y="1515620"/>
                <a:ext cx="2710934" cy="5729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𝐿</m:t>
                          </m:r>
                        </m:e>
                        <m:sub>
                          <m:r>
                            <m:rPr>
                              <m:sty m:val="p"/>
                            </m:rPr>
                            <a:rPr lang="en-IN" b="0" i="0" smtClean="0">
                              <a:latin typeface="Cambria Math" panose="02040503050406030204" pitchFamily="18" charset="0"/>
                            </a:rPr>
                            <m:t>total</m:t>
                          </m:r>
                        </m:sub>
                      </m:sSub>
                      <m:r>
                        <a:rPr lang="en-IN" b="0" i="1" smtClean="0">
                          <a:latin typeface="Cambria Math" panose="02040503050406030204" pitchFamily="18" charset="0"/>
                        </a:rPr>
                        <m:t>=</m:t>
                      </m:r>
                      <m:r>
                        <a:rPr lang="en-IN" b="0" i="1" smtClean="0">
                          <a:latin typeface="Cambria Math" panose="02040503050406030204" pitchFamily="18" charset="0"/>
                        </a:rPr>
                        <m:t>𝐿</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𝑑</m:t>
                              </m:r>
                            </m:e>
                            <m:sub>
                              <m:r>
                                <a:rPr lang="en-IN" b="0" i="1" smtClean="0">
                                  <a:latin typeface="Cambria Math" panose="02040503050406030204" pitchFamily="18" charset="0"/>
                                </a:rPr>
                                <m:t>0</m:t>
                              </m:r>
                            </m:sub>
                          </m:sSub>
                        </m:e>
                      </m:d>
                      <m:r>
                        <a:rPr lang="en-IN" b="0" i="1" smtClean="0">
                          <a:latin typeface="Cambria Math" panose="02040503050406030204" pitchFamily="18" charset="0"/>
                        </a:rPr>
                        <m:t>+</m:t>
                      </m:r>
                      <m:r>
                        <a:rPr lang="en-IN" b="0" i="1" smtClean="0">
                          <a:latin typeface="Cambria Math" panose="02040503050406030204" pitchFamily="18" charset="0"/>
                        </a:rPr>
                        <m:t>𝑁</m:t>
                      </m:r>
                      <m:func>
                        <m:funcPr>
                          <m:ctrlPr>
                            <a:rPr lang="en-IN" b="0" i="1" smtClean="0">
                              <a:latin typeface="Cambria Math" panose="02040503050406030204" pitchFamily="18" charset="0"/>
                            </a:rPr>
                          </m:ctrlPr>
                        </m:funcPr>
                        <m:fName>
                          <m:sSub>
                            <m:sSubPr>
                              <m:ctrlPr>
                                <a:rPr lang="en-IN" b="0" i="1" smtClean="0">
                                  <a:latin typeface="Cambria Math" panose="02040503050406030204" pitchFamily="18" charset="0"/>
                                </a:rPr>
                              </m:ctrlPr>
                            </m:sSubPr>
                            <m:e>
                              <m:r>
                                <m:rPr>
                                  <m:sty m:val="p"/>
                                </m:rPr>
                                <a:rPr lang="en-IN" b="0" i="0" smtClean="0">
                                  <a:latin typeface="Cambria Math" panose="02040503050406030204" pitchFamily="18" charset="0"/>
                                </a:rPr>
                                <m:t>log</m:t>
                              </m:r>
                            </m:e>
                            <m:sub>
                              <m:r>
                                <a:rPr lang="en-IN" b="0" i="1" smtClean="0">
                                  <a:latin typeface="Cambria Math" panose="02040503050406030204" pitchFamily="18" charset="0"/>
                                </a:rPr>
                                <m:t>10</m:t>
                              </m:r>
                            </m:sub>
                          </m:sSub>
                        </m:fName>
                        <m:e>
                          <m:f>
                            <m:fPr>
                              <m:ctrlPr>
                                <a:rPr lang="en-IN" b="0" i="1" smtClean="0">
                                  <a:latin typeface="Cambria Math" panose="02040503050406030204" pitchFamily="18" charset="0"/>
                                </a:rPr>
                              </m:ctrlPr>
                            </m:fPr>
                            <m:num>
                              <m:r>
                                <a:rPr lang="en-IN" b="0" i="1" smtClean="0">
                                  <a:latin typeface="Cambria Math" panose="02040503050406030204" pitchFamily="18" charset="0"/>
                                </a:rPr>
                                <m:t>𝑑</m:t>
                              </m:r>
                            </m:num>
                            <m:den>
                              <m:sSub>
                                <m:sSubPr>
                                  <m:ctrlPr>
                                    <a:rPr lang="en-IN" b="0" i="1" smtClean="0">
                                      <a:latin typeface="Cambria Math" panose="02040503050406030204" pitchFamily="18" charset="0"/>
                                    </a:rPr>
                                  </m:ctrlPr>
                                </m:sSubPr>
                                <m:e>
                                  <m:r>
                                    <a:rPr lang="en-IN" b="0" i="1" smtClean="0">
                                      <a:latin typeface="Cambria Math" panose="02040503050406030204" pitchFamily="18" charset="0"/>
                                    </a:rPr>
                                    <m:t>𝑑</m:t>
                                  </m:r>
                                </m:e>
                                <m:sub>
                                  <m:r>
                                    <a:rPr lang="en-IN" b="0" i="1" smtClean="0">
                                      <a:latin typeface="Cambria Math" panose="02040503050406030204" pitchFamily="18" charset="0"/>
                                    </a:rPr>
                                    <m:t>0</m:t>
                                  </m:r>
                                </m:sub>
                              </m:sSub>
                            </m:den>
                          </m:f>
                        </m:e>
                      </m:func>
                    </m:oMath>
                  </m:oMathPara>
                </a14:m>
                <a:endParaRPr lang="en-IN" dirty="0"/>
              </a:p>
            </p:txBody>
          </p:sp>
        </mc:Choice>
        <mc:Fallback xmlns="">
          <p:sp>
            <p:nvSpPr>
              <p:cNvPr id="30" name="TextBox 29">
                <a:extLst>
                  <a:ext uri="{FF2B5EF4-FFF2-40B4-BE49-F238E27FC236}">
                    <a16:creationId xmlns:a16="http://schemas.microsoft.com/office/drawing/2014/main" id="{3B4380FF-AC7D-624B-7DA5-A6A03F190F4A}"/>
                  </a:ext>
                </a:extLst>
              </p:cNvPr>
              <p:cNvSpPr txBox="1">
                <a:spLocks noRot="1" noChangeAspect="1" noMove="1" noResize="1" noEditPoints="1" noAdjustHandles="1" noChangeArrowheads="1" noChangeShapeType="1" noTextEdit="1"/>
              </p:cNvSpPr>
              <p:nvPr/>
            </p:nvSpPr>
            <p:spPr>
              <a:xfrm>
                <a:off x="1857578" y="1515620"/>
                <a:ext cx="2710934" cy="572977"/>
              </a:xfrm>
              <a:prstGeom prst="rect">
                <a:avLst/>
              </a:prstGeom>
              <a:blipFill>
                <a:blip r:embed="rId7"/>
                <a:stretch>
                  <a:fillRect/>
                </a:stretch>
              </a:blipFill>
            </p:spPr>
            <p:txBody>
              <a:bodyPr/>
              <a:lstStyle/>
              <a:p>
                <a:r>
                  <a:rPr lang="en-IN">
                    <a:noFill/>
                  </a:rPr>
                  <a:t> </a:t>
                </a:r>
              </a:p>
            </p:txBody>
          </p:sp>
        </mc:Fallback>
      </mc:AlternateContent>
      <p:pic>
        <p:nvPicPr>
          <p:cNvPr id="33" name="Picture 32">
            <a:extLst>
              <a:ext uri="{FF2B5EF4-FFF2-40B4-BE49-F238E27FC236}">
                <a16:creationId xmlns:a16="http://schemas.microsoft.com/office/drawing/2014/main" id="{3E63937B-B3BC-E738-781B-8722E1A0578B}"/>
              </a:ext>
            </a:extLst>
          </p:cNvPr>
          <p:cNvPicPr>
            <a:picLocks noChangeAspect="1"/>
          </p:cNvPicPr>
          <p:nvPr/>
        </p:nvPicPr>
        <p:blipFill>
          <a:blip r:embed="rId8"/>
          <a:stretch>
            <a:fillRect/>
          </a:stretch>
        </p:blipFill>
        <p:spPr>
          <a:xfrm>
            <a:off x="973260" y="3596307"/>
            <a:ext cx="3560323" cy="5854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685800" y="6477000"/>
            <a:ext cx="7848600" cy="0"/>
          </a:xfrm>
          <a:custGeom>
            <a:avLst/>
            <a:gdLst/>
            <a:ahLst/>
            <a:cxnLst/>
            <a:rect l="l" t="t" r="r" b="b"/>
            <a:pathLst>
              <a:path w="7848600">
                <a:moveTo>
                  <a:pt x="0" y="0"/>
                </a:moveTo>
                <a:lnTo>
                  <a:pt x="7848600" y="0"/>
                </a:lnTo>
              </a:path>
            </a:pathLst>
          </a:custGeom>
          <a:ln w="12700">
            <a:solidFill>
              <a:srgbClr val="000000"/>
            </a:solidFill>
          </a:ln>
        </p:spPr>
        <p:txBody>
          <a:bodyPr wrap="square" lIns="0" tIns="0" rIns="0" bIns="0" rtlCol="0"/>
          <a:lstStyle/>
          <a:p>
            <a:endParaRPr/>
          </a:p>
        </p:txBody>
      </p:sp>
      <p:sp>
        <p:nvSpPr>
          <p:cNvPr id="10" name="object 10"/>
          <p:cNvSpPr txBox="1">
            <a:spLocks noGrp="1"/>
          </p:cNvSpPr>
          <p:nvPr>
            <p:ph type="title"/>
          </p:nvPr>
        </p:nvSpPr>
        <p:spPr>
          <a:prstGeom prst="rect">
            <a:avLst/>
          </a:prstGeom>
        </p:spPr>
        <p:txBody>
          <a:bodyPr vert="horz" wrap="square" lIns="0" tIns="12700" rIns="0" bIns="0" rtlCol="0">
            <a:spAutoFit/>
          </a:bodyPr>
          <a:lstStyle/>
          <a:p>
            <a:pPr marL="1999614" marR="5080" indent="-1987550">
              <a:lnSpc>
                <a:spcPct val="100000"/>
              </a:lnSpc>
              <a:spcBef>
                <a:spcPts val="100"/>
              </a:spcBef>
            </a:pPr>
            <a:r>
              <a:rPr dirty="0"/>
              <a:t>Comparison</a:t>
            </a:r>
            <a:r>
              <a:rPr spc="-10" dirty="0"/>
              <a:t> </a:t>
            </a:r>
            <a:r>
              <a:rPr dirty="0"/>
              <a:t>of</a:t>
            </a:r>
            <a:r>
              <a:rPr spc="-10" dirty="0"/>
              <a:t> </a:t>
            </a:r>
            <a:r>
              <a:rPr dirty="0"/>
              <a:t>Path</a:t>
            </a:r>
            <a:r>
              <a:rPr spc="-10" dirty="0"/>
              <a:t> </a:t>
            </a:r>
            <a:r>
              <a:rPr dirty="0"/>
              <a:t>loss</a:t>
            </a:r>
            <a:r>
              <a:rPr spc="-10" dirty="0"/>
              <a:t> </a:t>
            </a:r>
            <a:r>
              <a:rPr dirty="0"/>
              <a:t>exponent </a:t>
            </a:r>
            <a:r>
              <a:rPr spc="-10" dirty="0"/>
              <a:t>(PLE) </a:t>
            </a:r>
            <a:r>
              <a:rPr dirty="0"/>
              <a:t>and</a:t>
            </a:r>
            <a:r>
              <a:rPr spc="-20" dirty="0"/>
              <a:t> </a:t>
            </a:r>
            <a:r>
              <a:rPr dirty="0"/>
              <a:t>Shadow</a:t>
            </a:r>
            <a:r>
              <a:rPr spc="-10" dirty="0"/>
              <a:t> fading</a:t>
            </a:r>
          </a:p>
        </p:txBody>
      </p:sp>
      <p:graphicFrame>
        <p:nvGraphicFramePr>
          <p:cNvPr id="12" name="object 12"/>
          <p:cNvGraphicFramePr>
            <a:graphicFrameLocks noGrp="1"/>
          </p:cNvGraphicFramePr>
          <p:nvPr/>
        </p:nvGraphicFramePr>
        <p:xfrm>
          <a:off x="540604" y="1982490"/>
          <a:ext cx="8123551" cy="1110615"/>
        </p:xfrm>
        <a:graphic>
          <a:graphicData uri="http://schemas.openxmlformats.org/drawingml/2006/table">
            <a:tbl>
              <a:tblPr firstRow="1" bandRow="1">
                <a:tableStyleId>{2D5ABB26-0587-4C30-8999-92F81FD0307C}</a:tableStyleId>
              </a:tblPr>
              <a:tblGrid>
                <a:gridCol w="1624965">
                  <a:extLst>
                    <a:ext uri="{9D8B030D-6E8A-4147-A177-3AD203B41FA5}">
                      <a16:colId xmlns:a16="http://schemas.microsoft.com/office/drawing/2014/main" val="20000"/>
                    </a:ext>
                  </a:extLst>
                </a:gridCol>
                <a:gridCol w="812165">
                  <a:extLst>
                    <a:ext uri="{9D8B030D-6E8A-4147-A177-3AD203B41FA5}">
                      <a16:colId xmlns:a16="http://schemas.microsoft.com/office/drawing/2014/main" val="20001"/>
                    </a:ext>
                  </a:extLst>
                </a:gridCol>
                <a:gridCol w="812165">
                  <a:extLst>
                    <a:ext uri="{9D8B030D-6E8A-4147-A177-3AD203B41FA5}">
                      <a16:colId xmlns:a16="http://schemas.microsoft.com/office/drawing/2014/main" val="20002"/>
                    </a:ext>
                  </a:extLst>
                </a:gridCol>
                <a:gridCol w="812164">
                  <a:extLst>
                    <a:ext uri="{9D8B030D-6E8A-4147-A177-3AD203B41FA5}">
                      <a16:colId xmlns:a16="http://schemas.microsoft.com/office/drawing/2014/main" val="20003"/>
                    </a:ext>
                  </a:extLst>
                </a:gridCol>
                <a:gridCol w="812164">
                  <a:extLst>
                    <a:ext uri="{9D8B030D-6E8A-4147-A177-3AD203B41FA5}">
                      <a16:colId xmlns:a16="http://schemas.microsoft.com/office/drawing/2014/main" val="20004"/>
                    </a:ext>
                  </a:extLst>
                </a:gridCol>
                <a:gridCol w="1624964">
                  <a:extLst>
                    <a:ext uri="{9D8B030D-6E8A-4147-A177-3AD203B41FA5}">
                      <a16:colId xmlns:a16="http://schemas.microsoft.com/office/drawing/2014/main" val="20005"/>
                    </a:ext>
                  </a:extLst>
                </a:gridCol>
                <a:gridCol w="1624964">
                  <a:extLst>
                    <a:ext uri="{9D8B030D-6E8A-4147-A177-3AD203B41FA5}">
                      <a16:colId xmlns:a16="http://schemas.microsoft.com/office/drawing/2014/main" val="20006"/>
                    </a:ext>
                  </a:extLst>
                </a:gridCol>
              </a:tblGrid>
              <a:tr h="370205">
                <a:tc rowSpan="2">
                  <a:txBody>
                    <a:bodyPr/>
                    <a:lstStyle/>
                    <a:p>
                      <a:pPr marL="289560">
                        <a:lnSpc>
                          <a:spcPct val="100000"/>
                        </a:lnSpc>
                        <a:spcBef>
                          <a:spcPts val="1780"/>
                        </a:spcBef>
                      </a:pPr>
                      <a:r>
                        <a:rPr sz="1800" b="1" spc="-10" dirty="0">
                          <a:solidFill>
                            <a:srgbClr val="FFFFFF"/>
                          </a:solidFill>
                          <a:latin typeface="Times New Roman"/>
                          <a:cs typeface="Times New Roman"/>
                        </a:rPr>
                        <a:t>Parameter</a:t>
                      </a:r>
                      <a:endParaRPr sz="1800">
                        <a:latin typeface="Times New Roman"/>
                        <a:cs typeface="Times New Roman"/>
                      </a:endParaRPr>
                    </a:p>
                  </a:txBody>
                  <a:tcPr marL="0" marR="0" marT="22606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CC99"/>
                    </a:solidFill>
                  </a:tcPr>
                </a:tc>
                <a:tc gridSpan="2">
                  <a:txBody>
                    <a:bodyPr/>
                    <a:lstStyle/>
                    <a:p>
                      <a:pPr marL="304800">
                        <a:lnSpc>
                          <a:spcPct val="100000"/>
                        </a:lnSpc>
                        <a:spcBef>
                          <a:spcPts val="320"/>
                        </a:spcBef>
                      </a:pPr>
                      <a:r>
                        <a:rPr sz="1800" b="1" dirty="0">
                          <a:solidFill>
                            <a:srgbClr val="FFFFFF"/>
                          </a:solidFill>
                          <a:latin typeface="Times New Roman"/>
                          <a:cs typeface="Times New Roman"/>
                        </a:rPr>
                        <a:t>Our</a:t>
                      </a:r>
                      <a:r>
                        <a:rPr sz="1800" b="1" spc="-85" dirty="0">
                          <a:solidFill>
                            <a:srgbClr val="FFFFFF"/>
                          </a:solidFill>
                          <a:latin typeface="Times New Roman"/>
                          <a:cs typeface="Times New Roman"/>
                        </a:rPr>
                        <a:t> </a:t>
                      </a:r>
                      <a:r>
                        <a:rPr sz="1800" b="1" spc="-20" dirty="0">
                          <a:solidFill>
                            <a:srgbClr val="FFFFFF"/>
                          </a:solidFill>
                          <a:latin typeface="Times New Roman"/>
                          <a:cs typeface="Times New Roman"/>
                        </a:rPr>
                        <a:t>Work</a:t>
                      </a:r>
                      <a:endParaRPr sz="1800">
                        <a:latin typeface="Times New Roman"/>
                        <a:cs typeface="Times New Roman"/>
                      </a:endParaRPr>
                    </a:p>
                  </a:txBody>
                  <a:tcPr marL="0" marR="0" marT="40640" marB="0">
                    <a:lnL w="381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hMerge="1">
                  <a:txBody>
                    <a:bodyPr/>
                    <a:lstStyle/>
                    <a:p>
                      <a:endParaRPr/>
                    </a:p>
                  </a:txBody>
                  <a:tcPr marL="0" marR="0" marT="0" marB="0"/>
                </a:tc>
                <a:tc gridSpan="2">
                  <a:txBody>
                    <a:bodyPr/>
                    <a:lstStyle/>
                    <a:p>
                      <a:pPr marL="533400">
                        <a:lnSpc>
                          <a:spcPct val="100000"/>
                        </a:lnSpc>
                        <a:spcBef>
                          <a:spcPts val="320"/>
                        </a:spcBef>
                      </a:pPr>
                      <a:r>
                        <a:rPr sz="1800" b="1" spc="-20" dirty="0">
                          <a:solidFill>
                            <a:srgbClr val="FFFFFF"/>
                          </a:solidFill>
                          <a:latin typeface="Times New Roman"/>
                          <a:cs typeface="Times New Roman"/>
                        </a:rPr>
                        <a:t>SJTU</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hMerge="1">
                  <a:txBody>
                    <a:bodyPr/>
                    <a:lstStyle/>
                    <a:p>
                      <a:endParaRPr/>
                    </a:p>
                  </a:txBody>
                  <a:tcPr marL="0" marR="0" marT="0" marB="0"/>
                </a:tc>
                <a:tc rowSpan="2">
                  <a:txBody>
                    <a:bodyPr/>
                    <a:lstStyle/>
                    <a:p>
                      <a:pPr marL="488950">
                        <a:lnSpc>
                          <a:spcPct val="100000"/>
                        </a:lnSpc>
                        <a:spcBef>
                          <a:spcPts val="1780"/>
                        </a:spcBef>
                      </a:pPr>
                      <a:r>
                        <a:rPr sz="1800" b="1" spc="-10" dirty="0">
                          <a:solidFill>
                            <a:srgbClr val="FFFFFF"/>
                          </a:solidFill>
                          <a:latin typeface="Times New Roman"/>
                          <a:cs typeface="Times New Roman"/>
                        </a:rPr>
                        <a:t>ITU-</a:t>
                      </a:r>
                      <a:r>
                        <a:rPr sz="1800" b="1" spc="-50" dirty="0">
                          <a:solidFill>
                            <a:srgbClr val="FFFFFF"/>
                          </a:solidFill>
                          <a:latin typeface="Times New Roman"/>
                          <a:cs typeface="Times New Roman"/>
                        </a:rPr>
                        <a:t>R</a:t>
                      </a:r>
                      <a:endParaRPr sz="1800">
                        <a:latin typeface="Times New Roman"/>
                        <a:cs typeface="Times New Roman"/>
                      </a:endParaRPr>
                    </a:p>
                  </a:txBody>
                  <a:tcPr marL="0" marR="0" marT="226060"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rowSpan="2">
                  <a:txBody>
                    <a:bodyPr/>
                    <a:lstStyle/>
                    <a:p>
                      <a:pPr marL="545465" marR="222885" indent="-315595">
                        <a:lnSpc>
                          <a:spcPct val="100000"/>
                        </a:lnSpc>
                        <a:spcBef>
                          <a:spcPts val="700"/>
                        </a:spcBef>
                      </a:pPr>
                      <a:r>
                        <a:rPr sz="1800" b="1" dirty="0">
                          <a:solidFill>
                            <a:srgbClr val="FFFFFF"/>
                          </a:solidFill>
                          <a:latin typeface="Times New Roman"/>
                          <a:cs typeface="Times New Roman"/>
                        </a:rPr>
                        <a:t>3GPP</a:t>
                      </a:r>
                      <a:r>
                        <a:rPr sz="1800" b="1" spc="-110" dirty="0">
                          <a:solidFill>
                            <a:srgbClr val="FFFFFF"/>
                          </a:solidFill>
                          <a:latin typeface="Times New Roman"/>
                          <a:cs typeface="Times New Roman"/>
                        </a:rPr>
                        <a:t> </a:t>
                      </a:r>
                      <a:r>
                        <a:rPr sz="1800" b="1" spc="-10" dirty="0">
                          <a:solidFill>
                            <a:srgbClr val="FFFFFF"/>
                          </a:solidFill>
                          <a:latin typeface="Times New Roman"/>
                          <a:cs typeface="Times New Roman"/>
                        </a:rPr>
                        <a:t>(&lt;100 </a:t>
                      </a:r>
                      <a:r>
                        <a:rPr sz="1800" b="1" spc="-20" dirty="0">
                          <a:solidFill>
                            <a:srgbClr val="FFFFFF"/>
                          </a:solidFill>
                          <a:latin typeface="Times New Roman"/>
                          <a:cs typeface="Times New Roman"/>
                        </a:rPr>
                        <a:t>GHz)</a:t>
                      </a:r>
                      <a:endParaRPr sz="1800">
                        <a:latin typeface="Times New Roman"/>
                        <a:cs typeface="Times New Roman"/>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0"/>
                  </a:ext>
                </a:extLst>
              </a:tr>
              <a:tr h="370205">
                <a:tc vMerge="1">
                  <a:txBody>
                    <a:bodyPr/>
                    <a:lstStyle/>
                    <a:p>
                      <a:endParaRPr/>
                    </a:p>
                  </a:txBody>
                  <a:tcPr marL="0" marR="0" marT="226060" marB="0">
                    <a:lnL w="12700">
                      <a:solidFill>
                        <a:srgbClr val="FFFFFF"/>
                      </a:solidFill>
                      <a:prstDash val="solid"/>
                    </a:lnL>
                    <a:lnR w="38100">
                      <a:solidFill>
                        <a:srgbClr val="FFFFFF"/>
                      </a:solidFill>
                      <a:prstDash val="solid"/>
                    </a:lnR>
                    <a:lnT w="12700">
                      <a:solidFill>
                        <a:srgbClr val="FFFFFF"/>
                      </a:solidFill>
                      <a:prstDash val="solid"/>
                    </a:lnT>
                    <a:lnB w="38100">
                      <a:solidFill>
                        <a:srgbClr val="FFFFFF"/>
                      </a:solidFill>
                      <a:prstDash val="solid"/>
                    </a:lnB>
                    <a:solidFill>
                      <a:srgbClr val="00CC99"/>
                    </a:solidFill>
                  </a:tcPr>
                </a:tc>
                <a:tc>
                  <a:txBody>
                    <a:bodyPr/>
                    <a:lstStyle/>
                    <a:p>
                      <a:pPr algn="ctr">
                        <a:lnSpc>
                          <a:spcPct val="100000"/>
                        </a:lnSpc>
                        <a:spcBef>
                          <a:spcPts val="320"/>
                        </a:spcBef>
                      </a:pPr>
                      <a:r>
                        <a:rPr sz="1800" spc="-20" dirty="0">
                          <a:latin typeface="Times New Roman"/>
                          <a:cs typeface="Times New Roman"/>
                        </a:rPr>
                        <a:t>Best</a:t>
                      </a:r>
                      <a:endParaRPr sz="1800">
                        <a:latin typeface="Times New Roman"/>
                        <a:cs typeface="Times New Roman"/>
                      </a:endParaRPr>
                    </a:p>
                  </a:txBody>
                  <a:tcPr marL="0" marR="0" marT="40640" marB="0">
                    <a:lnL w="381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800" spc="-20" dirty="0">
                          <a:latin typeface="Times New Roman"/>
                          <a:cs typeface="Times New Roman"/>
                        </a:rPr>
                        <a:t>Omni</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800" spc="-20" dirty="0">
                          <a:latin typeface="Times New Roman"/>
                          <a:cs typeface="Times New Roman"/>
                        </a:rPr>
                        <a:t>Best</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algn="ctr">
                        <a:lnSpc>
                          <a:spcPct val="100000"/>
                        </a:lnSpc>
                        <a:spcBef>
                          <a:spcPts val="320"/>
                        </a:spcBef>
                      </a:pPr>
                      <a:r>
                        <a:rPr sz="1800" spc="-20" dirty="0">
                          <a:latin typeface="Times New Roman"/>
                          <a:cs typeface="Times New Roman"/>
                        </a:rPr>
                        <a:t>Omni</a:t>
                      </a:r>
                      <a:endParaRPr sz="1800">
                        <a:latin typeface="Times New Roman"/>
                        <a:cs typeface="Times New Roman"/>
                      </a:endParaRPr>
                    </a:p>
                  </a:txBody>
                  <a:tcPr marL="0" marR="0" marT="40640" marB="0">
                    <a:lnL w="12700">
                      <a:solidFill>
                        <a:srgbClr val="FFFFFF"/>
                      </a:solidFill>
                      <a:prstDash val="solid"/>
                    </a:lnL>
                    <a:lnR w="38100">
                      <a:solidFill>
                        <a:srgbClr val="FFFFFF"/>
                      </a:solidFill>
                      <a:prstDash val="solid"/>
                    </a:lnR>
                    <a:lnT w="38100">
                      <a:solidFill>
                        <a:srgbClr val="FFFFFF"/>
                      </a:solidFill>
                      <a:prstDash val="solid"/>
                    </a:lnT>
                    <a:lnB w="12700">
                      <a:solidFill>
                        <a:srgbClr val="FFFFFF"/>
                      </a:solidFill>
                      <a:prstDash val="solid"/>
                    </a:lnB>
                    <a:solidFill>
                      <a:srgbClr val="CAEBDE"/>
                    </a:solidFill>
                  </a:tcPr>
                </a:tc>
                <a:tc vMerge="1">
                  <a:txBody>
                    <a:bodyPr/>
                    <a:lstStyle/>
                    <a:p>
                      <a:endParaRPr/>
                    </a:p>
                  </a:txBody>
                  <a:tcPr marL="0" marR="0" marT="226060" marB="0">
                    <a:lnL w="381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vMerge="1">
                  <a:txBody>
                    <a:bodyPr/>
                    <a:lstStyle/>
                    <a:p>
                      <a:endParaRPr/>
                    </a:p>
                  </a:txBody>
                  <a:tcPr marL="0" marR="0" marT="8890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extLst>
                  <a:ext uri="{0D108BD9-81ED-4DB2-BD59-A6C34878D82A}">
                    <a16:rowId xmlns:a16="http://schemas.microsoft.com/office/drawing/2014/main" val="10001"/>
                  </a:ext>
                </a:extLst>
              </a:tr>
              <a:tr h="370205">
                <a:tc>
                  <a:txBody>
                    <a:bodyPr/>
                    <a:lstStyle/>
                    <a:p>
                      <a:pPr algn="ctr">
                        <a:lnSpc>
                          <a:spcPct val="100000"/>
                        </a:lnSpc>
                        <a:spcBef>
                          <a:spcPts val="320"/>
                        </a:spcBef>
                      </a:pPr>
                      <a:r>
                        <a:rPr sz="1800" spc="-25" dirty="0">
                          <a:latin typeface="Times New Roman"/>
                          <a:cs typeface="Times New Roman"/>
                        </a:rPr>
                        <a:t>PLE</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2.13</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1.40</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1.88</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1.35</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1.95</a:t>
                      </a:r>
                      <a:endParaRPr sz="180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6EE"/>
                    </a:solidFill>
                  </a:tcPr>
                </a:tc>
                <a:tc>
                  <a:txBody>
                    <a:bodyPr/>
                    <a:lstStyle/>
                    <a:p>
                      <a:pPr algn="ctr">
                        <a:lnSpc>
                          <a:spcPct val="100000"/>
                        </a:lnSpc>
                        <a:spcBef>
                          <a:spcPts val="320"/>
                        </a:spcBef>
                      </a:pPr>
                      <a:r>
                        <a:rPr sz="1800" spc="-20" dirty="0">
                          <a:latin typeface="Times New Roman"/>
                          <a:cs typeface="Times New Roman"/>
                        </a:rPr>
                        <a:t>1.73</a:t>
                      </a:r>
                      <a:endParaRPr sz="1800" dirty="0">
                        <a:latin typeface="Times New Roman"/>
                        <a:cs typeface="Times New Roman"/>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bl>
          </a:graphicData>
        </a:graphic>
      </p:graphicFrame>
      <p:graphicFrame>
        <p:nvGraphicFramePr>
          <p:cNvPr id="13" name="object 13"/>
          <p:cNvGraphicFramePr>
            <a:graphicFrameLocks noGrp="1"/>
          </p:cNvGraphicFramePr>
          <p:nvPr>
            <p:extLst>
              <p:ext uri="{D42A27DB-BD31-4B8C-83A1-F6EECF244321}">
                <p14:modId xmlns:p14="http://schemas.microsoft.com/office/powerpoint/2010/main" val="728040563"/>
              </p:ext>
            </p:extLst>
          </p:nvPr>
        </p:nvGraphicFramePr>
        <p:xfrm>
          <a:off x="511756" y="3422650"/>
          <a:ext cx="4967603" cy="2430780"/>
        </p:xfrm>
        <a:graphic>
          <a:graphicData uri="http://schemas.openxmlformats.org/drawingml/2006/table">
            <a:tbl>
              <a:tblPr firstRow="1" bandRow="1">
                <a:tableStyleId>{2D5ABB26-0587-4C30-8999-92F81FD0307C}</a:tableStyleId>
              </a:tblPr>
              <a:tblGrid>
                <a:gridCol w="1533525">
                  <a:extLst>
                    <a:ext uri="{9D8B030D-6E8A-4147-A177-3AD203B41FA5}">
                      <a16:colId xmlns:a16="http://schemas.microsoft.com/office/drawing/2014/main" val="20000"/>
                    </a:ext>
                  </a:extLst>
                </a:gridCol>
                <a:gridCol w="1361439">
                  <a:extLst>
                    <a:ext uri="{9D8B030D-6E8A-4147-A177-3AD203B41FA5}">
                      <a16:colId xmlns:a16="http://schemas.microsoft.com/office/drawing/2014/main" val="20001"/>
                    </a:ext>
                  </a:extLst>
                </a:gridCol>
                <a:gridCol w="2072639">
                  <a:extLst>
                    <a:ext uri="{9D8B030D-6E8A-4147-A177-3AD203B41FA5}">
                      <a16:colId xmlns:a16="http://schemas.microsoft.com/office/drawing/2014/main" val="20002"/>
                    </a:ext>
                  </a:extLst>
                </a:gridCol>
              </a:tblGrid>
              <a:tr h="578485">
                <a:tc>
                  <a:txBody>
                    <a:bodyPr/>
                    <a:lstStyle/>
                    <a:p>
                      <a:pPr marL="91440" marR="514350">
                        <a:lnSpc>
                          <a:spcPct val="100000"/>
                        </a:lnSpc>
                        <a:spcBef>
                          <a:spcPts val="305"/>
                        </a:spcBef>
                      </a:pPr>
                      <a:r>
                        <a:rPr sz="1600" b="1" spc="-10" dirty="0">
                          <a:solidFill>
                            <a:srgbClr val="FFFFFF"/>
                          </a:solidFill>
                          <a:latin typeface="Times New Roman"/>
                          <a:cs typeface="Times New Roman"/>
                        </a:rPr>
                        <a:t>Frequency (GHz)</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gridSpan="2">
                  <a:txBody>
                    <a:bodyPr/>
                    <a:lstStyle/>
                    <a:p>
                      <a:pPr marL="90805">
                        <a:lnSpc>
                          <a:spcPct val="100000"/>
                        </a:lnSpc>
                        <a:spcBef>
                          <a:spcPts val="305"/>
                        </a:spcBef>
                      </a:pPr>
                      <a:r>
                        <a:rPr sz="1600" b="1" dirty="0">
                          <a:solidFill>
                            <a:srgbClr val="FFFFFF"/>
                          </a:solidFill>
                          <a:latin typeface="Times New Roman"/>
                          <a:cs typeface="Times New Roman"/>
                        </a:rPr>
                        <a:t>Standard</a:t>
                      </a:r>
                      <a:r>
                        <a:rPr sz="1600" b="1" spc="-55" dirty="0">
                          <a:solidFill>
                            <a:srgbClr val="FFFFFF"/>
                          </a:solidFill>
                          <a:latin typeface="Times New Roman"/>
                          <a:cs typeface="Times New Roman"/>
                        </a:rPr>
                        <a:t> </a:t>
                      </a:r>
                      <a:r>
                        <a:rPr sz="1600" b="1" dirty="0">
                          <a:solidFill>
                            <a:srgbClr val="FFFFFF"/>
                          </a:solidFill>
                          <a:latin typeface="Times New Roman"/>
                          <a:cs typeface="Times New Roman"/>
                        </a:rPr>
                        <a:t>Deviation</a:t>
                      </a:r>
                      <a:r>
                        <a:rPr sz="1600" b="1" spc="-55" dirty="0">
                          <a:solidFill>
                            <a:srgbClr val="FFFFFF"/>
                          </a:solidFill>
                          <a:latin typeface="Times New Roman"/>
                          <a:cs typeface="Times New Roman"/>
                        </a:rPr>
                        <a:t> </a:t>
                      </a:r>
                      <a:r>
                        <a:rPr sz="1600" b="1" spc="-20" dirty="0">
                          <a:solidFill>
                            <a:srgbClr val="FFFFFF"/>
                          </a:solidFill>
                          <a:latin typeface="Times New Roman"/>
                          <a:cs typeface="Times New Roman"/>
                        </a:rPr>
                        <a:t>(dB)</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CC99"/>
                    </a:solidFill>
                  </a:tcPr>
                </a:tc>
                <a:tc hMerge="1">
                  <a:txBody>
                    <a:bodyPr/>
                    <a:lstStyle/>
                    <a:p>
                      <a:endParaRPr/>
                    </a:p>
                  </a:txBody>
                  <a:tcPr marL="0" marR="0" marT="0" marB="0"/>
                </a:tc>
                <a:extLst>
                  <a:ext uri="{0D108BD9-81ED-4DB2-BD59-A6C34878D82A}">
                    <a16:rowId xmlns:a16="http://schemas.microsoft.com/office/drawing/2014/main" val="10000"/>
                  </a:ext>
                </a:extLst>
              </a:tr>
              <a:tr h="370840">
                <a:tc>
                  <a:txBody>
                    <a:bodyPr/>
                    <a:lstStyle/>
                    <a:p>
                      <a:pPr marL="91440">
                        <a:lnSpc>
                          <a:spcPct val="100000"/>
                        </a:lnSpc>
                        <a:spcBef>
                          <a:spcPts val="305"/>
                        </a:spcBef>
                      </a:pPr>
                      <a:r>
                        <a:rPr sz="1600" spc="-10" dirty="0">
                          <a:latin typeface="Times New Roman"/>
                          <a:cs typeface="Times New Roman"/>
                        </a:rPr>
                        <a:t>12.65-14.15</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05"/>
                        </a:spcBef>
                      </a:pPr>
                      <a:r>
                        <a:rPr sz="1600" spc="-10" dirty="0">
                          <a:latin typeface="Times New Roman"/>
                          <a:cs typeface="Times New Roman"/>
                        </a:rPr>
                        <a:t>2.5(2,5)</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05"/>
                        </a:spcBef>
                      </a:pPr>
                      <a:r>
                        <a:rPr sz="1600" dirty="0">
                          <a:latin typeface="Times New Roman"/>
                          <a:cs typeface="Times New Roman"/>
                        </a:rPr>
                        <a:t>1.8</a:t>
                      </a:r>
                      <a:r>
                        <a:rPr sz="1600" spc="-20" dirty="0">
                          <a:latin typeface="Times New Roman"/>
                          <a:cs typeface="Times New Roman"/>
                        </a:rPr>
                        <a:t> </a:t>
                      </a:r>
                      <a:r>
                        <a:rPr sz="1600" spc="-10" dirty="0">
                          <a:latin typeface="Times New Roman"/>
                          <a:cs typeface="Times New Roman"/>
                        </a:rPr>
                        <a:t>(2,5)</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1"/>
                  </a:ext>
                </a:extLst>
              </a:tr>
              <a:tr h="370205">
                <a:tc>
                  <a:txBody>
                    <a:bodyPr/>
                    <a:lstStyle/>
                    <a:p>
                      <a:pPr marL="91440">
                        <a:lnSpc>
                          <a:spcPct val="100000"/>
                        </a:lnSpc>
                        <a:spcBef>
                          <a:spcPts val="305"/>
                        </a:spcBef>
                      </a:pPr>
                      <a:r>
                        <a:rPr sz="1600" spc="-10" dirty="0">
                          <a:latin typeface="Times New Roman"/>
                          <a:cs typeface="Times New Roman"/>
                        </a:rPr>
                        <a:t>25.3-</a:t>
                      </a:r>
                      <a:r>
                        <a:rPr sz="1600" spc="-20" dirty="0">
                          <a:latin typeface="Times New Roman"/>
                          <a:cs typeface="Times New Roman"/>
                        </a:rPr>
                        <a:t>28.3</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05"/>
                        </a:spcBef>
                      </a:pPr>
                      <a:r>
                        <a:rPr sz="1600" dirty="0">
                          <a:latin typeface="Times New Roman"/>
                          <a:cs typeface="Times New Roman"/>
                        </a:rPr>
                        <a:t>12.5</a:t>
                      </a:r>
                      <a:r>
                        <a:rPr sz="1600" spc="-25" dirty="0">
                          <a:latin typeface="Times New Roman"/>
                          <a:cs typeface="Times New Roman"/>
                        </a:rPr>
                        <a:t> </a:t>
                      </a:r>
                      <a:r>
                        <a:rPr sz="1600" spc="-10" dirty="0">
                          <a:latin typeface="Times New Roman"/>
                          <a:cs typeface="Times New Roman"/>
                        </a:rPr>
                        <a:t>(2,5)</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a:txBody>
                    <a:bodyPr/>
                    <a:lstStyle/>
                    <a:p>
                      <a:pPr marL="90805">
                        <a:lnSpc>
                          <a:spcPct val="100000"/>
                        </a:lnSpc>
                        <a:spcBef>
                          <a:spcPts val="305"/>
                        </a:spcBef>
                      </a:pPr>
                      <a:r>
                        <a:rPr sz="1600" dirty="0">
                          <a:latin typeface="Times New Roman"/>
                          <a:cs typeface="Times New Roman"/>
                        </a:rPr>
                        <a:t>1.3</a:t>
                      </a:r>
                      <a:r>
                        <a:rPr sz="1600" spc="-20" dirty="0">
                          <a:latin typeface="Times New Roman"/>
                          <a:cs typeface="Times New Roman"/>
                        </a:rPr>
                        <a:t> </a:t>
                      </a:r>
                      <a:r>
                        <a:rPr sz="1600" spc="-10" dirty="0">
                          <a:latin typeface="Times New Roman"/>
                          <a:cs typeface="Times New Roman"/>
                        </a:rPr>
                        <a:t>(2,5)</a:t>
                      </a:r>
                      <a:endParaRPr sz="1600">
                        <a:latin typeface="Times New Roman"/>
                        <a:cs typeface="Times New Roman"/>
                      </a:endParaRPr>
                    </a:p>
                  </a:txBody>
                  <a:tcPr marL="0" marR="0" marT="3873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extLst>
                  <a:ext uri="{0D108BD9-81ED-4DB2-BD59-A6C34878D82A}">
                    <a16:rowId xmlns:a16="http://schemas.microsoft.com/office/drawing/2014/main" val="10002"/>
                  </a:ext>
                </a:extLst>
              </a:tr>
              <a:tr h="370205">
                <a:tc>
                  <a:txBody>
                    <a:bodyPr/>
                    <a:lstStyle/>
                    <a:p>
                      <a:pPr marL="91440">
                        <a:lnSpc>
                          <a:spcPct val="100000"/>
                        </a:lnSpc>
                        <a:spcBef>
                          <a:spcPts val="309"/>
                        </a:spcBef>
                      </a:pPr>
                      <a:r>
                        <a:rPr sz="1600" spc="-10" dirty="0">
                          <a:latin typeface="Times New Roman"/>
                          <a:cs typeface="Times New Roman"/>
                        </a:rPr>
                        <a:t>67-</a:t>
                      </a:r>
                      <a:r>
                        <a:rPr sz="1600" spc="-25" dirty="0">
                          <a:latin typeface="Times New Roman"/>
                          <a:cs typeface="Times New Roman"/>
                        </a:rPr>
                        <a:t>73</a:t>
                      </a:r>
                      <a:endParaRPr sz="16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09"/>
                        </a:spcBef>
                      </a:pPr>
                      <a:r>
                        <a:rPr sz="1600" dirty="0">
                          <a:latin typeface="Times New Roman"/>
                          <a:cs typeface="Times New Roman"/>
                        </a:rPr>
                        <a:t>2.1</a:t>
                      </a:r>
                      <a:r>
                        <a:rPr sz="1600" spc="-20" dirty="0">
                          <a:latin typeface="Times New Roman"/>
                          <a:cs typeface="Times New Roman"/>
                        </a:rPr>
                        <a:t> </a:t>
                      </a:r>
                      <a:r>
                        <a:rPr sz="1600" spc="-10" dirty="0">
                          <a:latin typeface="Times New Roman"/>
                          <a:cs typeface="Times New Roman"/>
                        </a:rPr>
                        <a:t>(2,5)</a:t>
                      </a:r>
                      <a:endParaRPr sz="16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a:txBody>
                    <a:bodyPr/>
                    <a:lstStyle/>
                    <a:p>
                      <a:pPr marL="90805">
                        <a:lnSpc>
                          <a:spcPct val="100000"/>
                        </a:lnSpc>
                        <a:spcBef>
                          <a:spcPts val="309"/>
                        </a:spcBef>
                      </a:pPr>
                      <a:r>
                        <a:rPr sz="1600" dirty="0">
                          <a:latin typeface="Times New Roman"/>
                          <a:cs typeface="Times New Roman"/>
                        </a:rPr>
                        <a:t>2.5</a:t>
                      </a:r>
                      <a:r>
                        <a:rPr sz="1600" spc="-20" dirty="0">
                          <a:latin typeface="Times New Roman"/>
                          <a:cs typeface="Times New Roman"/>
                        </a:rPr>
                        <a:t> </a:t>
                      </a:r>
                      <a:r>
                        <a:rPr sz="1600" spc="-10" dirty="0">
                          <a:latin typeface="Times New Roman"/>
                          <a:cs typeface="Times New Roman"/>
                        </a:rPr>
                        <a:t>(2,5)</a:t>
                      </a:r>
                      <a:endParaRPr sz="16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extLst>
                  <a:ext uri="{0D108BD9-81ED-4DB2-BD59-A6C34878D82A}">
                    <a16:rowId xmlns:a16="http://schemas.microsoft.com/office/drawing/2014/main" val="10003"/>
                  </a:ext>
                </a:extLst>
              </a:tr>
              <a:tr h="370840">
                <a:tc>
                  <a:txBody>
                    <a:bodyPr/>
                    <a:lstStyle/>
                    <a:p>
                      <a:pPr marL="91440">
                        <a:lnSpc>
                          <a:spcPct val="100000"/>
                        </a:lnSpc>
                        <a:spcBef>
                          <a:spcPts val="309"/>
                        </a:spcBef>
                      </a:pPr>
                      <a:r>
                        <a:rPr sz="1600" dirty="0">
                          <a:solidFill>
                            <a:srgbClr val="FF0000"/>
                          </a:solidFill>
                          <a:latin typeface="Times New Roman"/>
                          <a:cs typeface="Times New Roman"/>
                        </a:rPr>
                        <a:t>300</a:t>
                      </a:r>
                      <a:r>
                        <a:rPr sz="1600" spc="-35" dirty="0">
                          <a:solidFill>
                            <a:srgbClr val="FF0000"/>
                          </a:solidFill>
                          <a:latin typeface="Times New Roman"/>
                          <a:cs typeface="Times New Roman"/>
                        </a:rPr>
                        <a:t> </a:t>
                      </a:r>
                      <a:r>
                        <a:rPr sz="1600" dirty="0">
                          <a:solidFill>
                            <a:srgbClr val="FF0000"/>
                          </a:solidFill>
                          <a:latin typeface="Times New Roman"/>
                          <a:cs typeface="Times New Roman"/>
                        </a:rPr>
                        <a:t>(this </a:t>
                      </a:r>
                      <a:r>
                        <a:rPr sz="1600" spc="-10" dirty="0">
                          <a:solidFill>
                            <a:srgbClr val="FF0000"/>
                          </a:solidFill>
                          <a:latin typeface="Times New Roman"/>
                          <a:cs typeface="Times New Roman"/>
                        </a:rPr>
                        <a:t>work)</a:t>
                      </a:r>
                      <a:endParaRPr sz="160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gridSpan="2">
                  <a:txBody>
                    <a:bodyPr/>
                    <a:lstStyle/>
                    <a:p>
                      <a:pPr marL="90805">
                        <a:lnSpc>
                          <a:spcPct val="100000"/>
                        </a:lnSpc>
                        <a:spcBef>
                          <a:spcPts val="309"/>
                        </a:spcBef>
                      </a:pPr>
                      <a:r>
                        <a:rPr lang="en-IN" sz="1600" spc="-20" dirty="0">
                          <a:solidFill>
                            <a:srgbClr val="FF0000"/>
                          </a:solidFill>
                          <a:latin typeface="Times New Roman"/>
                          <a:cs typeface="Times New Roman"/>
                        </a:rPr>
                        <a:t>0.96</a:t>
                      </a:r>
                      <a:endParaRPr sz="1600" dirty="0">
                        <a:latin typeface="Times New Roman"/>
                        <a:cs typeface="Times New Roman"/>
                      </a:endParaRPr>
                    </a:p>
                  </a:txBody>
                  <a:tcPr marL="0" marR="0" marT="3936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6EE"/>
                    </a:solidFill>
                  </a:tcPr>
                </a:tc>
                <a:tc hMerge="1">
                  <a:txBody>
                    <a:bodyPr/>
                    <a:lstStyle/>
                    <a:p>
                      <a:endParaRPr/>
                    </a:p>
                  </a:txBody>
                  <a:tcPr marL="0" marR="0" marT="0" marB="0"/>
                </a:tc>
                <a:extLst>
                  <a:ext uri="{0D108BD9-81ED-4DB2-BD59-A6C34878D82A}">
                    <a16:rowId xmlns:a16="http://schemas.microsoft.com/office/drawing/2014/main" val="10004"/>
                  </a:ext>
                </a:extLst>
              </a:tr>
              <a:tr h="370205">
                <a:tc>
                  <a:txBody>
                    <a:bodyPr/>
                    <a:lstStyle/>
                    <a:p>
                      <a:pPr marL="91440">
                        <a:lnSpc>
                          <a:spcPct val="100000"/>
                        </a:lnSpc>
                        <a:spcBef>
                          <a:spcPts val="310"/>
                        </a:spcBef>
                      </a:pPr>
                      <a:r>
                        <a:rPr sz="1600" spc="-10" dirty="0">
                          <a:solidFill>
                            <a:srgbClr val="00AFEF"/>
                          </a:solidFill>
                          <a:latin typeface="Times New Roman"/>
                          <a:cs typeface="Times New Roman"/>
                        </a:rPr>
                        <a:t>3GPP</a:t>
                      </a:r>
                      <a:r>
                        <a:rPr sz="1600" spc="-65" dirty="0">
                          <a:solidFill>
                            <a:srgbClr val="00AFEF"/>
                          </a:solidFill>
                          <a:latin typeface="Times New Roman"/>
                          <a:cs typeface="Times New Roman"/>
                        </a:rPr>
                        <a:t> </a:t>
                      </a:r>
                      <a:r>
                        <a:rPr sz="1600" spc="-10" dirty="0">
                          <a:solidFill>
                            <a:srgbClr val="00AFEF"/>
                          </a:solidFill>
                          <a:latin typeface="Times New Roman"/>
                          <a:cs typeface="Times New Roman"/>
                        </a:rPr>
                        <a:t>(&lt;100)</a:t>
                      </a:r>
                      <a:endParaRPr sz="160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gridSpan="2">
                  <a:txBody>
                    <a:bodyPr/>
                    <a:lstStyle/>
                    <a:p>
                      <a:pPr marL="90805">
                        <a:lnSpc>
                          <a:spcPct val="100000"/>
                        </a:lnSpc>
                        <a:spcBef>
                          <a:spcPts val="310"/>
                        </a:spcBef>
                      </a:pPr>
                      <a:r>
                        <a:rPr sz="1600" dirty="0">
                          <a:solidFill>
                            <a:srgbClr val="00AFEF"/>
                          </a:solidFill>
                          <a:latin typeface="Times New Roman"/>
                          <a:cs typeface="Times New Roman"/>
                        </a:rPr>
                        <a:t>3</a:t>
                      </a:r>
                      <a:r>
                        <a:rPr sz="1600" spc="-25" dirty="0">
                          <a:solidFill>
                            <a:srgbClr val="00AFEF"/>
                          </a:solidFill>
                          <a:latin typeface="Times New Roman"/>
                          <a:cs typeface="Times New Roman"/>
                        </a:rPr>
                        <a:t> </a:t>
                      </a:r>
                      <a:r>
                        <a:rPr sz="1600" dirty="0">
                          <a:solidFill>
                            <a:srgbClr val="00AFEF"/>
                          </a:solidFill>
                          <a:latin typeface="Times New Roman"/>
                          <a:cs typeface="Times New Roman"/>
                        </a:rPr>
                        <a:t>(Indoor</a:t>
                      </a:r>
                      <a:r>
                        <a:rPr sz="1600" spc="-25" dirty="0">
                          <a:solidFill>
                            <a:srgbClr val="00AFEF"/>
                          </a:solidFill>
                          <a:latin typeface="Times New Roman"/>
                          <a:cs typeface="Times New Roman"/>
                        </a:rPr>
                        <a:t> </a:t>
                      </a:r>
                      <a:r>
                        <a:rPr sz="1600" spc="-10" dirty="0">
                          <a:solidFill>
                            <a:srgbClr val="00AFEF"/>
                          </a:solidFill>
                          <a:latin typeface="Times New Roman"/>
                          <a:cs typeface="Times New Roman"/>
                        </a:rPr>
                        <a:t>scenario)</a:t>
                      </a:r>
                      <a:endParaRPr sz="1600" dirty="0">
                        <a:latin typeface="Times New Roman"/>
                        <a:cs typeface="Times New Roman"/>
                      </a:endParaRPr>
                    </a:p>
                  </a:txBody>
                  <a:tcPr marL="0" marR="0" marT="393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EBDE"/>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18" name="object 18"/>
          <p:cNvSpPr txBox="1"/>
          <p:nvPr/>
        </p:nvSpPr>
        <p:spPr>
          <a:xfrm>
            <a:off x="5867400" y="3716675"/>
            <a:ext cx="3042285" cy="843821"/>
          </a:xfrm>
          <a:prstGeom prst="rect">
            <a:avLst/>
          </a:prstGeom>
        </p:spPr>
        <p:txBody>
          <a:bodyPr vert="horz" wrap="square" lIns="0" tIns="12700" rIns="0" bIns="0" rtlCol="0">
            <a:spAutoFit/>
          </a:bodyPr>
          <a:lstStyle/>
          <a:p>
            <a:pPr marL="28575" marR="241935">
              <a:lnSpc>
                <a:spcPct val="100000"/>
              </a:lnSpc>
              <a:spcBef>
                <a:spcPts val="100"/>
              </a:spcBef>
            </a:pPr>
            <a:r>
              <a:rPr sz="1800" dirty="0">
                <a:latin typeface="Times New Roman"/>
                <a:cs typeface="Times New Roman"/>
              </a:rPr>
              <a:t>The standard</a:t>
            </a:r>
            <a:r>
              <a:rPr sz="1800" spc="-5" dirty="0">
                <a:latin typeface="Times New Roman"/>
                <a:cs typeface="Times New Roman"/>
              </a:rPr>
              <a:t> </a:t>
            </a:r>
            <a:r>
              <a:rPr sz="1800" dirty="0">
                <a:latin typeface="Times New Roman"/>
                <a:cs typeface="Times New Roman"/>
              </a:rPr>
              <a:t>deviation</a:t>
            </a:r>
            <a:r>
              <a:rPr sz="1800" spc="-15" dirty="0">
                <a:latin typeface="Times New Roman"/>
                <a:cs typeface="Times New Roman"/>
              </a:rPr>
              <a:t> </a:t>
            </a:r>
            <a:r>
              <a:rPr sz="1800" spc="-25" dirty="0">
                <a:latin typeface="Times New Roman"/>
                <a:cs typeface="Times New Roman"/>
              </a:rPr>
              <a:t>is </a:t>
            </a:r>
            <a:r>
              <a:rPr sz="1800" dirty="0">
                <a:latin typeface="Times New Roman"/>
                <a:cs typeface="Times New Roman"/>
              </a:rPr>
              <a:t>calculated</a:t>
            </a:r>
            <a:r>
              <a:rPr sz="1800" spc="-30" dirty="0">
                <a:latin typeface="Times New Roman"/>
                <a:cs typeface="Times New Roman"/>
              </a:rPr>
              <a:t> </a:t>
            </a:r>
            <a:r>
              <a:rPr sz="1800" dirty="0">
                <a:latin typeface="Times New Roman"/>
                <a:cs typeface="Times New Roman"/>
              </a:rPr>
              <a:t>using</a:t>
            </a:r>
            <a:r>
              <a:rPr sz="1800" spc="-5" dirty="0">
                <a:latin typeface="Times New Roman"/>
                <a:cs typeface="Times New Roman"/>
              </a:rPr>
              <a:t> </a:t>
            </a:r>
            <a:r>
              <a:rPr sz="1800" dirty="0">
                <a:latin typeface="Times New Roman"/>
                <a:cs typeface="Times New Roman"/>
              </a:rPr>
              <a:t>the</a:t>
            </a:r>
            <a:r>
              <a:rPr sz="1800" spc="5" dirty="0">
                <a:latin typeface="Times New Roman"/>
                <a:cs typeface="Times New Roman"/>
              </a:rPr>
              <a:t> </a:t>
            </a:r>
            <a:r>
              <a:rPr sz="1800" spc="-10" dirty="0">
                <a:latin typeface="Times New Roman"/>
                <a:cs typeface="Times New Roman"/>
              </a:rPr>
              <a:t>following formula</a:t>
            </a:r>
            <a:endParaRPr sz="1800" dirty="0">
              <a:latin typeface="Times New Roman"/>
              <a:cs typeface="Times New Roman"/>
            </a:endParaRPr>
          </a:p>
        </p:txBody>
      </p:sp>
      <p:sp>
        <p:nvSpPr>
          <p:cNvPr id="21" name="object 21"/>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21</a:t>
            </a:fld>
            <a:endParaRPr spc="-25" dirty="0"/>
          </a:p>
        </p:txBody>
      </p:sp>
      <p:sp>
        <p:nvSpPr>
          <p:cNvPr id="19" name="object 19"/>
          <p:cNvSpPr txBox="1"/>
          <p:nvPr/>
        </p:nvSpPr>
        <p:spPr>
          <a:xfrm>
            <a:off x="625694" y="5907208"/>
            <a:ext cx="3827779" cy="330200"/>
          </a:xfrm>
          <a:prstGeom prst="rect">
            <a:avLst/>
          </a:prstGeom>
        </p:spPr>
        <p:txBody>
          <a:bodyPr vert="horz" wrap="square" lIns="0" tIns="12065" rIns="0" bIns="0" rtlCol="0">
            <a:spAutoFit/>
          </a:bodyPr>
          <a:lstStyle/>
          <a:p>
            <a:pPr marL="12700">
              <a:lnSpc>
                <a:spcPct val="100000"/>
              </a:lnSpc>
              <a:spcBef>
                <a:spcPts val="95"/>
              </a:spcBef>
            </a:pPr>
            <a:r>
              <a:rPr sz="1000" dirty="0">
                <a:latin typeface="Times New Roman"/>
                <a:cs typeface="Times New Roman"/>
              </a:rPr>
              <a:t>(2)</a:t>
            </a:r>
            <a:r>
              <a:rPr sz="1000" spc="-25" dirty="0">
                <a:latin typeface="Times New Roman"/>
                <a:cs typeface="Times New Roman"/>
              </a:rPr>
              <a:t> </a:t>
            </a:r>
            <a:r>
              <a:rPr sz="1000" dirty="0">
                <a:latin typeface="Times New Roman"/>
                <a:cs typeface="Times New Roman"/>
              </a:rPr>
              <a:t>The</a:t>
            </a:r>
            <a:r>
              <a:rPr sz="1000" spc="-25" dirty="0">
                <a:latin typeface="Times New Roman"/>
                <a:cs typeface="Times New Roman"/>
              </a:rPr>
              <a:t> </a:t>
            </a:r>
            <a:r>
              <a:rPr sz="1000" dirty="0">
                <a:latin typeface="Times New Roman"/>
                <a:cs typeface="Times New Roman"/>
              </a:rPr>
              <a:t>left</a:t>
            </a:r>
            <a:r>
              <a:rPr sz="1000" spc="-15" dirty="0">
                <a:latin typeface="Times New Roman"/>
                <a:cs typeface="Times New Roman"/>
              </a:rPr>
              <a:t> </a:t>
            </a:r>
            <a:r>
              <a:rPr sz="1000" dirty="0">
                <a:latin typeface="Times New Roman"/>
                <a:cs typeface="Times New Roman"/>
              </a:rPr>
              <a:t>number</a:t>
            </a:r>
            <a:r>
              <a:rPr sz="1000" spc="10" dirty="0">
                <a:latin typeface="Times New Roman"/>
                <a:cs typeface="Times New Roman"/>
              </a:rPr>
              <a:t> </a:t>
            </a:r>
            <a:r>
              <a:rPr sz="1000" dirty="0">
                <a:latin typeface="Times New Roman"/>
                <a:cs typeface="Times New Roman"/>
              </a:rPr>
              <a:t>is</a:t>
            </a:r>
            <a:r>
              <a:rPr sz="1000" spc="-30" dirty="0">
                <a:latin typeface="Times New Roman"/>
                <a:cs typeface="Times New Roman"/>
              </a:rPr>
              <a:t> </a:t>
            </a:r>
            <a:r>
              <a:rPr sz="1000" dirty="0">
                <a:latin typeface="Times New Roman"/>
                <a:cs typeface="Times New Roman"/>
              </a:rPr>
              <a:t>for</a:t>
            </a:r>
            <a:r>
              <a:rPr sz="1000" spc="-10" dirty="0">
                <a:latin typeface="Times New Roman"/>
                <a:cs typeface="Times New Roman"/>
              </a:rPr>
              <a:t> </a:t>
            </a:r>
            <a:r>
              <a:rPr sz="1000" dirty="0">
                <a:latin typeface="Times New Roman"/>
                <a:cs typeface="Times New Roman"/>
              </a:rPr>
              <a:t>LoS</a:t>
            </a:r>
            <a:r>
              <a:rPr sz="1000" spc="-30" dirty="0">
                <a:latin typeface="Times New Roman"/>
                <a:cs typeface="Times New Roman"/>
              </a:rPr>
              <a:t> </a:t>
            </a:r>
            <a:r>
              <a:rPr sz="1000" dirty="0">
                <a:latin typeface="Times New Roman"/>
                <a:cs typeface="Times New Roman"/>
              </a:rPr>
              <a:t>case and</a:t>
            </a:r>
            <a:r>
              <a:rPr sz="1000" spc="-15" dirty="0">
                <a:latin typeface="Times New Roman"/>
                <a:cs typeface="Times New Roman"/>
              </a:rPr>
              <a:t> </a:t>
            </a:r>
            <a:r>
              <a:rPr sz="1000" dirty="0">
                <a:latin typeface="Times New Roman"/>
                <a:cs typeface="Times New Roman"/>
              </a:rPr>
              <a:t>the</a:t>
            </a:r>
            <a:r>
              <a:rPr sz="1000" spc="-10" dirty="0">
                <a:latin typeface="Times New Roman"/>
                <a:cs typeface="Times New Roman"/>
              </a:rPr>
              <a:t> </a:t>
            </a:r>
            <a:r>
              <a:rPr sz="1000" dirty="0">
                <a:latin typeface="Times New Roman"/>
                <a:cs typeface="Times New Roman"/>
              </a:rPr>
              <a:t>right</a:t>
            </a:r>
            <a:r>
              <a:rPr sz="1000" spc="-15" dirty="0">
                <a:latin typeface="Times New Roman"/>
                <a:cs typeface="Times New Roman"/>
              </a:rPr>
              <a:t> </a:t>
            </a:r>
            <a:r>
              <a:rPr sz="1000" dirty="0">
                <a:latin typeface="Times New Roman"/>
                <a:cs typeface="Times New Roman"/>
              </a:rPr>
              <a:t>number</a:t>
            </a:r>
            <a:r>
              <a:rPr sz="1000" spc="10" dirty="0">
                <a:latin typeface="Times New Roman"/>
                <a:cs typeface="Times New Roman"/>
              </a:rPr>
              <a:t> </a:t>
            </a:r>
            <a:r>
              <a:rPr sz="1000" dirty="0">
                <a:latin typeface="Times New Roman"/>
                <a:cs typeface="Times New Roman"/>
              </a:rPr>
              <a:t>is</a:t>
            </a:r>
            <a:r>
              <a:rPr sz="1000" spc="-30" dirty="0">
                <a:latin typeface="Times New Roman"/>
                <a:cs typeface="Times New Roman"/>
              </a:rPr>
              <a:t> </a:t>
            </a:r>
            <a:r>
              <a:rPr sz="1000" dirty="0">
                <a:latin typeface="Times New Roman"/>
                <a:cs typeface="Times New Roman"/>
              </a:rPr>
              <a:t>for</a:t>
            </a:r>
            <a:r>
              <a:rPr sz="1000" spc="-20" dirty="0">
                <a:latin typeface="Times New Roman"/>
                <a:cs typeface="Times New Roman"/>
              </a:rPr>
              <a:t> </a:t>
            </a:r>
            <a:r>
              <a:rPr sz="1000" dirty="0">
                <a:latin typeface="Times New Roman"/>
                <a:cs typeface="Times New Roman"/>
              </a:rPr>
              <a:t>NLoS</a:t>
            </a:r>
            <a:r>
              <a:rPr sz="1000" spc="-20" dirty="0">
                <a:latin typeface="Times New Roman"/>
                <a:cs typeface="Times New Roman"/>
              </a:rPr>
              <a:t> </a:t>
            </a:r>
            <a:r>
              <a:rPr sz="1000" spc="-10" dirty="0">
                <a:latin typeface="Times New Roman"/>
                <a:cs typeface="Times New Roman"/>
              </a:rPr>
              <a:t>case.</a:t>
            </a:r>
            <a:endParaRPr sz="1000">
              <a:latin typeface="Times New Roman"/>
              <a:cs typeface="Times New Roman"/>
            </a:endParaRPr>
          </a:p>
          <a:p>
            <a:pPr marL="12700">
              <a:lnSpc>
                <a:spcPct val="100000"/>
              </a:lnSpc>
            </a:pPr>
            <a:r>
              <a:rPr sz="1000" dirty="0">
                <a:latin typeface="Times New Roman"/>
                <a:cs typeface="Times New Roman"/>
              </a:rPr>
              <a:t>(5)</a:t>
            </a:r>
            <a:r>
              <a:rPr sz="1000" spc="-20" dirty="0">
                <a:latin typeface="Times New Roman"/>
                <a:cs typeface="Times New Roman"/>
              </a:rPr>
              <a:t> </a:t>
            </a:r>
            <a:r>
              <a:rPr sz="1000" dirty="0">
                <a:latin typeface="Times New Roman"/>
                <a:cs typeface="Times New Roman"/>
              </a:rPr>
              <a:t>The</a:t>
            </a:r>
            <a:r>
              <a:rPr sz="1000" spc="-20" dirty="0">
                <a:latin typeface="Times New Roman"/>
                <a:cs typeface="Times New Roman"/>
              </a:rPr>
              <a:t> </a:t>
            </a:r>
            <a:r>
              <a:rPr sz="1000" dirty="0">
                <a:latin typeface="Times New Roman"/>
                <a:cs typeface="Times New Roman"/>
              </a:rPr>
              <a:t>Tx</a:t>
            </a:r>
            <a:r>
              <a:rPr sz="1000" spc="-40" dirty="0">
                <a:latin typeface="Times New Roman"/>
                <a:cs typeface="Times New Roman"/>
              </a:rPr>
              <a:t> </a:t>
            </a:r>
            <a:r>
              <a:rPr sz="1000" dirty="0">
                <a:latin typeface="Times New Roman"/>
                <a:cs typeface="Times New Roman"/>
              </a:rPr>
              <a:t>beamwidth</a:t>
            </a:r>
            <a:r>
              <a:rPr sz="1000" spc="30" dirty="0">
                <a:latin typeface="Times New Roman"/>
                <a:cs typeface="Times New Roman"/>
              </a:rPr>
              <a:t> </a:t>
            </a:r>
            <a:r>
              <a:rPr sz="1000" dirty="0">
                <a:latin typeface="Times New Roman"/>
                <a:cs typeface="Times New Roman"/>
              </a:rPr>
              <a:t>is</a:t>
            </a:r>
            <a:r>
              <a:rPr sz="1000" spc="-25" dirty="0">
                <a:latin typeface="Times New Roman"/>
                <a:cs typeface="Times New Roman"/>
              </a:rPr>
              <a:t> </a:t>
            </a:r>
            <a:r>
              <a:rPr sz="1000" dirty="0">
                <a:latin typeface="Times New Roman"/>
                <a:cs typeface="Times New Roman"/>
              </a:rPr>
              <a:t>18⁰,</a:t>
            </a:r>
            <a:r>
              <a:rPr sz="1000" spc="-30" dirty="0">
                <a:latin typeface="Times New Roman"/>
                <a:cs typeface="Times New Roman"/>
              </a:rPr>
              <a:t> </a:t>
            </a:r>
            <a:r>
              <a:rPr sz="1000" dirty="0">
                <a:latin typeface="Times New Roman"/>
                <a:cs typeface="Times New Roman"/>
              </a:rPr>
              <a:t>Rx:</a:t>
            </a:r>
            <a:r>
              <a:rPr sz="1000" spc="-10" dirty="0">
                <a:latin typeface="Times New Roman"/>
                <a:cs typeface="Times New Roman"/>
              </a:rPr>
              <a:t> omnidirectional.</a:t>
            </a:r>
            <a:endParaRPr sz="1000">
              <a:latin typeface="Times New Roman"/>
              <a:cs typeface="Times New Roman"/>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B6475B2-B50D-3D03-333C-FE7CCB3DEE24}"/>
                  </a:ext>
                </a:extLst>
              </p:cNvPr>
              <p:cNvSpPr txBox="1"/>
              <p:nvPr/>
            </p:nvSpPr>
            <p:spPr>
              <a:xfrm>
                <a:off x="6019800" y="4730345"/>
                <a:ext cx="2569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𝜎</m:t>
                      </m:r>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std</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𝐿</m:t>
                      </m:r>
                      <m:d>
                        <m:dPr>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dB</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𝑃𝐿</m:t>
                      </m:r>
                      <m:r>
                        <a:rPr lang="en-IN" b="0" i="0"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dB</m:t>
                      </m:r>
                      <m:r>
                        <a:rPr lang="en-IN" b="0" i="0" smtClean="0">
                          <a:latin typeface="Cambria Math" panose="02040503050406030204" pitchFamily="18" charset="0"/>
                          <a:ea typeface="Cambria Math" panose="02040503050406030204" pitchFamily="18" charset="0"/>
                        </a:rPr>
                        <m:t>)]</m:t>
                      </m:r>
                    </m:oMath>
                  </m:oMathPara>
                </a14:m>
                <a:endParaRPr lang="en-IN" dirty="0"/>
              </a:p>
            </p:txBody>
          </p:sp>
        </mc:Choice>
        <mc:Fallback xmlns="">
          <p:sp>
            <p:nvSpPr>
              <p:cNvPr id="23" name="TextBox 22">
                <a:extLst>
                  <a:ext uri="{FF2B5EF4-FFF2-40B4-BE49-F238E27FC236}">
                    <a16:creationId xmlns:a16="http://schemas.microsoft.com/office/drawing/2014/main" id="{FB6475B2-B50D-3D03-333C-FE7CCB3DEE24}"/>
                  </a:ext>
                </a:extLst>
              </p:cNvPr>
              <p:cNvSpPr txBox="1">
                <a:spLocks noRot="1" noChangeAspect="1" noMove="1" noResize="1" noEditPoints="1" noAdjustHandles="1" noChangeArrowheads="1" noChangeShapeType="1" noTextEdit="1"/>
              </p:cNvSpPr>
              <p:nvPr/>
            </p:nvSpPr>
            <p:spPr>
              <a:xfrm>
                <a:off x="6019800" y="4730345"/>
                <a:ext cx="2569550" cy="276999"/>
              </a:xfrm>
              <a:prstGeom prst="rect">
                <a:avLst/>
              </a:prstGeom>
              <a:blipFill>
                <a:blip r:embed="rId5"/>
                <a:stretch>
                  <a:fillRect l="-713" t="-2222" r="-2850" b="-40000"/>
                </a:stretch>
              </a:blipFill>
            </p:spPr>
            <p:txBody>
              <a:bodyPr/>
              <a:lstStyle/>
              <a:p>
                <a:r>
                  <a:rPr lang="en-IN">
                    <a:noFill/>
                  </a:rPr>
                  <a:t> </a:t>
                </a:r>
              </a:p>
            </p:txBody>
          </p:sp>
        </mc:Fallback>
      </mc:AlternateContent>
      <p:sp>
        <p:nvSpPr>
          <p:cNvPr id="2" name="日付プレースホルダー 1">
            <a:extLst>
              <a:ext uri="{FF2B5EF4-FFF2-40B4-BE49-F238E27FC236}">
                <a16:creationId xmlns:a16="http://schemas.microsoft.com/office/drawing/2014/main" id="{4FCD6C61-E22D-1218-5348-D616F07934B2}"/>
              </a:ext>
            </a:extLst>
          </p:cNvPr>
          <p:cNvSpPr txBox="1">
            <a:spLocks/>
          </p:cNvSpPr>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July 2023</a:t>
            </a:r>
          </a:p>
        </p:txBody>
      </p:sp>
      <p:sp>
        <p:nvSpPr>
          <p:cNvPr id="3" name="Rectangle 7">
            <a:extLst>
              <a:ext uri="{FF2B5EF4-FFF2-40B4-BE49-F238E27FC236}">
                <a16:creationId xmlns:a16="http://schemas.microsoft.com/office/drawing/2014/main" id="{2EBB7F56-97D4-33B1-C603-3D196D6A41D9}"/>
              </a:ext>
            </a:extLst>
          </p:cNvPr>
          <p:cNvSpPr>
            <a:spLocks noChangeArrowheads="1"/>
          </p:cNvSpPr>
          <p:nvPr/>
        </p:nvSpPr>
        <p:spPr bwMode="auto">
          <a:xfrm>
            <a:off x="4495800" y="381000"/>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7550" lvl="4" algn="r" rtl="0" eaLnBrk="0" fontAlgn="base" hangingPunct="0">
              <a:spcBef>
                <a:spcPct val="0"/>
              </a:spcBef>
              <a:spcAft>
                <a:spcPct val="0"/>
              </a:spcAft>
            </a:pPr>
            <a:r>
              <a:rPr lang="en-US" altLang="ja-JP" sz="1400" b="1" kern="1200" dirty="0">
                <a:solidFill>
                  <a:srgbClr val="000000"/>
                </a:solidFill>
                <a:latin typeface="Times New Roman" panose="02020603050405020304" pitchFamily="18" charset="0"/>
                <a:ea typeface="ＭＳ Ｐゴシック" panose="020B0600070205080204" pitchFamily="34" charset="-128"/>
                <a:cs typeface="+mn-cs"/>
              </a:rPr>
              <a:t>doc.: IEEE 802.15-23-0328-00-0thz</a:t>
            </a:r>
          </a:p>
        </p:txBody>
      </p:sp>
      <p:sp>
        <p:nvSpPr>
          <p:cNvPr id="4" name="Rectangle 9">
            <a:extLst>
              <a:ext uri="{FF2B5EF4-FFF2-40B4-BE49-F238E27FC236}">
                <a16:creationId xmlns:a16="http://schemas.microsoft.com/office/drawing/2014/main" id="{F65784E4-187E-B521-2950-72AF61DE6CEE}"/>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ea typeface="ＭＳ Ｐゴシック" panose="020B0600070205080204" pitchFamily="34" charset="-128"/>
                <a:cs typeface="+mn-cs"/>
              </a:rPr>
              <a:t>Submission</a:t>
            </a:r>
          </a:p>
        </p:txBody>
      </p:sp>
      <p:sp>
        <p:nvSpPr>
          <p:cNvPr id="5" name="Rectangle 5">
            <a:extLst>
              <a:ext uri="{FF2B5EF4-FFF2-40B4-BE49-F238E27FC236}">
                <a16:creationId xmlns:a16="http://schemas.microsoft.com/office/drawing/2014/main" id="{58138E15-F74A-BC38-850D-B5F12ED44E70}"/>
              </a:ext>
            </a:extLst>
          </p:cNvPr>
          <p:cNvSpPr txBox="1">
            <a:spLocks noChangeArrowheads="1"/>
          </p:cNvSpPr>
          <p:nvPr/>
        </p:nvSpPr>
        <p:spPr bwMode="auto">
          <a:xfrm>
            <a:off x="5502971" y="6504432"/>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kern="0"/>
            </a:defPPr>
            <a:lvl1pPr algn="r">
              <a:defRPr>
                <a:ea typeface="ＭＳ Ｐゴシック" panose="020B0600070205080204" pitchFamily="34" charset="-128"/>
              </a:defRPr>
            </a:lvl1pPr>
          </a:lstStyle>
          <a:p>
            <a:pPr rtl="0" eaLnBrk="0" fontAlgn="base" hangingPunct="0">
              <a:spcBef>
                <a:spcPct val="0"/>
              </a:spcBef>
              <a:spcAft>
                <a:spcPct val="0"/>
              </a:spcAft>
            </a:pPr>
            <a:r>
              <a:rPr lang="en-US" altLang="ja-JP" sz="1200" kern="1200" dirty="0">
                <a:solidFill>
                  <a:srgbClr val="000000"/>
                </a:solidFill>
                <a:latin typeface="Times New Roman" panose="02020603050405020304" pitchFamily="18" charset="0"/>
                <a:cs typeface="+mn-cs"/>
              </a:rPr>
              <a:t>Anirban Ghosh et al., Niigata University</a:t>
            </a:r>
          </a:p>
        </p:txBody>
      </p:sp>
      <p:sp>
        <p:nvSpPr>
          <p:cNvPr id="6" name="bg object 16">
            <a:extLst>
              <a:ext uri="{FF2B5EF4-FFF2-40B4-BE49-F238E27FC236}">
                <a16:creationId xmlns:a16="http://schemas.microsoft.com/office/drawing/2014/main" id="{9C74FC1A-1348-15B5-A4FE-642711FFF286}"/>
              </a:ext>
            </a:extLst>
          </p:cNvPr>
          <p:cNvSpPr/>
          <p:nvPr/>
        </p:nvSpPr>
        <p:spPr>
          <a:xfrm>
            <a:off x="685800" y="609600"/>
            <a:ext cx="7772400" cy="0"/>
          </a:xfrm>
          <a:custGeom>
            <a:avLst/>
            <a:gdLst/>
            <a:ahLst/>
            <a:cxnLst/>
            <a:rect l="l" t="t" r="r" b="b"/>
            <a:pathLst>
              <a:path w="7772400">
                <a:moveTo>
                  <a:pt x="0" y="0"/>
                </a:moveTo>
                <a:lnTo>
                  <a:pt x="7772400" y="0"/>
                </a:lnTo>
              </a:path>
            </a:pathLst>
          </a:custGeom>
          <a:ln w="12700">
            <a:solidFill>
              <a:srgbClr val="000000"/>
            </a:solidFill>
          </a:ln>
        </p:spPr>
        <p:txBody>
          <a:bodyPr wrap="square" lIns="0" tIns="0" rIns="0" bIns="0" rtlCol="0"/>
          <a:lstStyle/>
          <a:p>
            <a:pPr algn="l" rtl="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17519" y="916940"/>
            <a:ext cx="2107565" cy="574040"/>
          </a:xfrm>
          <a:prstGeom prst="rect">
            <a:avLst/>
          </a:prstGeom>
        </p:spPr>
        <p:txBody>
          <a:bodyPr vert="horz" wrap="square" lIns="0" tIns="12700" rIns="0" bIns="0" rtlCol="0">
            <a:spAutoFit/>
          </a:bodyPr>
          <a:lstStyle/>
          <a:p>
            <a:pPr marL="12700">
              <a:lnSpc>
                <a:spcPct val="100000"/>
              </a:lnSpc>
              <a:spcBef>
                <a:spcPts val="100"/>
              </a:spcBef>
            </a:pPr>
            <a:r>
              <a:rPr spc="-10" dirty="0"/>
              <a:t>Conclusion</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22</a:t>
            </a:fld>
            <a:endParaRPr spc="-25" dirty="0"/>
          </a:p>
        </p:txBody>
      </p:sp>
      <p:sp>
        <p:nvSpPr>
          <p:cNvPr id="3" name="object 3"/>
          <p:cNvSpPr txBox="1"/>
          <p:nvPr/>
        </p:nvSpPr>
        <p:spPr>
          <a:xfrm>
            <a:off x="848296" y="1371600"/>
            <a:ext cx="7446009" cy="5045612"/>
          </a:xfrm>
          <a:prstGeom prst="rect">
            <a:avLst/>
          </a:prstGeom>
        </p:spPr>
        <p:txBody>
          <a:bodyPr vert="horz" wrap="square" lIns="0" tIns="13335" rIns="0" bIns="0" rtlCol="0">
            <a:spAutoFit/>
          </a:bodyPr>
          <a:lstStyle/>
          <a:p>
            <a:pPr marL="355600" marR="111760" indent="-342900">
              <a:lnSpc>
                <a:spcPct val="100000"/>
              </a:lnSpc>
              <a:spcBef>
                <a:spcPts val="105"/>
              </a:spcBef>
              <a:buChar char="•"/>
              <a:tabLst>
                <a:tab pos="355600" algn="l"/>
              </a:tabLst>
            </a:pPr>
            <a:r>
              <a:rPr lang="en-US" sz="2600" dirty="0">
                <a:latin typeface="Times New Roman"/>
                <a:cs typeface="Times New Roman"/>
              </a:rPr>
              <a:t>Sparse nature of the synthesized PDP eased the identification of specular phenomenon in both scenarios.</a:t>
            </a:r>
          </a:p>
          <a:p>
            <a:pPr marL="355600" marR="5080" indent="-342900">
              <a:lnSpc>
                <a:spcPct val="100000"/>
              </a:lnSpc>
              <a:spcBef>
                <a:spcPts val="620"/>
              </a:spcBef>
              <a:buChar char="•"/>
              <a:tabLst>
                <a:tab pos="355600" algn="l"/>
              </a:tabLst>
            </a:pPr>
            <a:r>
              <a:rPr lang="en-US" sz="2600" dirty="0">
                <a:latin typeface="Times New Roman"/>
                <a:cs typeface="Times New Roman"/>
              </a:rPr>
              <a:t>In narrow corridor like indoor environment, </a:t>
            </a:r>
            <a:r>
              <a:rPr lang="en-US" sz="2600" dirty="0" err="1">
                <a:latin typeface="Times New Roman"/>
                <a:cs typeface="Times New Roman"/>
              </a:rPr>
              <a:t>LoS</a:t>
            </a:r>
            <a:r>
              <a:rPr lang="en-US" sz="2600" dirty="0">
                <a:latin typeface="Times New Roman"/>
                <a:cs typeface="Times New Roman"/>
              </a:rPr>
              <a:t> communication can be easily supported up to 20 m.</a:t>
            </a:r>
          </a:p>
          <a:p>
            <a:pPr marL="355600" marR="146050" indent="-342900">
              <a:lnSpc>
                <a:spcPct val="100000"/>
              </a:lnSpc>
              <a:spcBef>
                <a:spcPts val="625"/>
              </a:spcBef>
              <a:buChar char="•"/>
              <a:tabLst>
                <a:tab pos="355600" algn="l"/>
              </a:tabLst>
            </a:pPr>
            <a:r>
              <a:rPr lang="en-IN" sz="2600" dirty="0">
                <a:latin typeface="Times New Roman"/>
                <a:cs typeface="Times New Roman"/>
              </a:rPr>
              <a:t>While the mean and standard deviation of lognormal ASA agrees well with literature there is some deviation of the parameters for lognormal DS.</a:t>
            </a:r>
            <a:endParaRPr sz="2600" dirty="0">
              <a:latin typeface="Times New Roman"/>
              <a:cs typeface="Times New Roman"/>
            </a:endParaRPr>
          </a:p>
          <a:p>
            <a:pPr marL="355600" marR="476884" indent="-342900">
              <a:lnSpc>
                <a:spcPct val="100000"/>
              </a:lnSpc>
              <a:spcBef>
                <a:spcPts val="625"/>
              </a:spcBef>
              <a:buChar char="•"/>
              <a:tabLst>
                <a:tab pos="355600" algn="l"/>
              </a:tabLst>
            </a:pPr>
            <a:r>
              <a:rPr lang="en-IN" sz="2600" dirty="0">
                <a:latin typeface="Times New Roman"/>
                <a:cs typeface="Times New Roman"/>
              </a:rPr>
              <a:t>T</a:t>
            </a:r>
            <a:r>
              <a:rPr sz="2600" dirty="0">
                <a:latin typeface="Times New Roman"/>
                <a:cs typeface="Times New Roman"/>
              </a:rPr>
              <a:t>he</a:t>
            </a:r>
            <a:r>
              <a:rPr sz="2600" spc="-25" dirty="0">
                <a:latin typeface="Times New Roman"/>
                <a:cs typeface="Times New Roman"/>
              </a:rPr>
              <a:t> </a:t>
            </a:r>
            <a:r>
              <a:rPr sz="2600" dirty="0">
                <a:latin typeface="Times New Roman"/>
                <a:cs typeface="Times New Roman"/>
              </a:rPr>
              <a:t>PLE</a:t>
            </a:r>
            <a:r>
              <a:rPr sz="2600" spc="-15" dirty="0">
                <a:latin typeface="Times New Roman"/>
                <a:cs typeface="Times New Roman"/>
              </a:rPr>
              <a:t> </a:t>
            </a:r>
            <a:r>
              <a:rPr lang="en-IN" sz="2600" spc="-15" dirty="0">
                <a:latin typeface="Times New Roman"/>
                <a:cs typeface="Times New Roman"/>
              </a:rPr>
              <a:t>parameter is</a:t>
            </a:r>
            <a:r>
              <a:rPr sz="2600" spc="-25" dirty="0">
                <a:latin typeface="Times New Roman"/>
                <a:cs typeface="Times New Roman"/>
              </a:rPr>
              <a:t> </a:t>
            </a:r>
            <a:r>
              <a:rPr sz="2600" dirty="0">
                <a:latin typeface="Times New Roman"/>
                <a:cs typeface="Times New Roman"/>
              </a:rPr>
              <a:t>close</a:t>
            </a:r>
            <a:r>
              <a:rPr sz="2600" spc="-10" dirty="0">
                <a:latin typeface="Times New Roman"/>
                <a:cs typeface="Times New Roman"/>
              </a:rPr>
              <a:t> </a:t>
            </a:r>
            <a:r>
              <a:rPr sz="2600" dirty="0">
                <a:latin typeface="Times New Roman"/>
                <a:cs typeface="Times New Roman"/>
              </a:rPr>
              <a:t>to</a:t>
            </a:r>
            <a:r>
              <a:rPr sz="2600" spc="-5" dirty="0">
                <a:latin typeface="Times New Roman"/>
                <a:cs typeface="Times New Roman"/>
              </a:rPr>
              <a:t> </a:t>
            </a:r>
            <a:r>
              <a:rPr lang="en-IN" sz="2600" spc="-5" dirty="0">
                <a:latin typeface="Times New Roman"/>
                <a:cs typeface="Times New Roman"/>
              </a:rPr>
              <a:t>that observed in literature even for</a:t>
            </a:r>
            <a:r>
              <a:rPr sz="2600" spc="-10" dirty="0">
                <a:latin typeface="Times New Roman"/>
                <a:cs typeface="Times New Roman"/>
              </a:rPr>
              <a:t> </a:t>
            </a:r>
            <a:r>
              <a:rPr sz="2600" dirty="0">
                <a:latin typeface="Times New Roman"/>
                <a:cs typeface="Times New Roman"/>
              </a:rPr>
              <a:t>below</a:t>
            </a:r>
            <a:r>
              <a:rPr sz="2600" spc="-30" dirty="0">
                <a:latin typeface="Times New Roman"/>
                <a:cs typeface="Times New Roman"/>
              </a:rPr>
              <a:t> </a:t>
            </a:r>
            <a:r>
              <a:rPr sz="2600" dirty="0">
                <a:latin typeface="Times New Roman"/>
                <a:cs typeface="Times New Roman"/>
              </a:rPr>
              <a:t>100</a:t>
            </a:r>
            <a:r>
              <a:rPr sz="2600" spc="-25" dirty="0">
                <a:latin typeface="Times New Roman"/>
                <a:cs typeface="Times New Roman"/>
              </a:rPr>
              <a:t> </a:t>
            </a:r>
            <a:r>
              <a:rPr sz="2600" dirty="0">
                <a:latin typeface="Times New Roman"/>
                <a:cs typeface="Times New Roman"/>
              </a:rPr>
              <a:t>GHz</a:t>
            </a:r>
            <a:r>
              <a:rPr sz="2600" spc="-25" dirty="0">
                <a:latin typeface="Times New Roman"/>
                <a:cs typeface="Times New Roman"/>
              </a:rPr>
              <a:t> </a:t>
            </a:r>
            <a:r>
              <a:rPr sz="2600" dirty="0">
                <a:latin typeface="Times New Roman"/>
                <a:cs typeface="Times New Roman"/>
              </a:rPr>
              <a:t>but</a:t>
            </a:r>
            <a:r>
              <a:rPr sz="2600" spc="-20" dirty="0">
                <a:latin typeface="Times New Roman"/>
                <a:cs typeface="Times New Roman"/>
              </a:rPr>
              <a:t> </a:t>
            </a:r>
            <a:r>
              <a:rPr lang="en-IN" sz="2600" spc="-20" dirty="0">
                <a:latin typeface="Times New Roman"/>
                <a:cs typeface="Times New Roman"/>
              </a:rPr>
              <a:t>the shadow fading has significant deviation with lower frequencies</a:t>
            </a:r>
            <a:r>
              <a:rPr sz="2600" spc="-10" dirty="0">
                <a:latin typeface="Times New Roman"/>
                <a:cs typeface="Times New Roman"/>
              </a:rPr>
              <a:t>.</a:t>
            </a:r>
            <a:endParaRPr sz="26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2552065">
              <a:lnSpc>
                <a:spcPct val="100000"/>
              </a:lnSpc>
              <a:spcBef>
                <a:spcPts val="100"/>
              </a:spcBef>
            </a:pPr>
            <a:r>
              <a:rPr dirty="0"/>
              <a:t>Future</a:t>
            </a:r>
            <a:r>
              <a:rPr spc="-10" dirty="0"/>
              <a:t> works</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23</a:t>
            </a:fld>
            <a:endParaRPr spc="-25" dirty="0"/>
          </a:p>
        </p:txBody>
      </p:sp>
      <p:sp>
        <p:nvSpPr>
          <p:cNvPr id="3" name="object 3"/>
          <p:cNvSpPr txBox="1"/>
          <p:nvPr/>
        </p:nvSpPr>
        <p:spPr>
          <a:xfrm>
            <a:off x="765175" y="1869216"/>
            <a:ext cx="7409815" cy="4158190"/>
          </a:xfrm>
          <a:prstGeom prst="rect">
            <a:avLst/>
          </a:prstGeom>
        </p:spPr>
        <p:txBody>
          <a:bodyPr vert="horz" wrap="square" lIns="0" tIns="13335" rIns="0" bIns="0" rtlCol="0">
            <a:spAutoFit/>
          </a:bodyPr>
          <a:lstStyle/>
          <a:p>
            <a:pPr marL="355600" marR="525145" indent="-342900">
              <a:lnSpc>
                <a:spcPct val="100000"/>
              </a:lnSpc>
              <a:spcBef>
                <a:spcPts val="105"/>
              </a:spcBef>
              <a:buChar char="•"/>
              <a:tabLst>
                <a:tab pos="355600" algn="l"/>
              </a:tabLst>
            </a:pPr>
            <a:r>
              <a:rPr sz="3200" dirty="0">
                <a:latin typeface="Times New Roman"/>
                <a:cs typeface="Times New Roman"/>
              </a:rPr>
              <a:t>MPC extraction</a:t>
            </a:r>
            <a:r>
              <a:rPr sz="3200" spc="-30"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clustering</a:t>
            </a:r>
            <a:r>
              <a:rPr sz="3200" spc="-40" dirty="0">
                <a:latin typeface="Times New Roman"/>
                <a:cs typeface="Times New Roman"/>
              </a:rPr>
              <a:t> </a:t>
            </a:r>
            <a:r>
              <a:rPr sz="3200" dirty="0">
                <a:latin typeface="Times New Roman"/>
                <a:cs typeface="Times New Roman"/>
              </a:rPr>
              <a:t>to </a:t>
            </a:r>
            <a:r>
              <a:rPr sz="3200" spc="-10" dirty="0">
                <a:latin typeface="Times New Roman"/>
                <a:cs typeface="Times New Roman"/>
              </a:rPr>
              <a:t>model </a:t>
            </a:r>
            <a:r>
              <a:rPr sz="3200" dirty="0">
                <a:latin typeface="Times New Roman"/>
                <a:cs typeface="Times New Roman"/>
              </a:rPr>
              <a:t>intracluster</a:t>
            </a:r>
            <a:r>
              <a:rPr sz="3200" spc="-30" dirty="0">
                <a:latin typeface="Times New Roman"/>
                <a:cs typeface="Times New Roman"/>
              </a:rPr>
              <a:t> </a:t>
            </a:r>
            <a:r>
              <a:rPr sz="3200" spc="-10" dirty="0">
                <a:latin typeface="Times New Roman"/>
                <a:cs typeface="Times New Roman"/>
              </a:rPr>
              <a:t>parameters</a:t>
            </a:r>
            <a:endParaRPr sz="3200" dirty="0">
              <a:latin typeface="Times New Roman"/>
              <a:cs typeface="Times New Roman"/>
            </a:endParaRPr>
          </a:p>
          <a:p>
            <a:pPr marL="355600" marR="5080" indent="-342900">
              <a:lnSpc>
                <a:spcPct val="100000"/>
              </a:lnSpc>
              <a:spcBef>
                <a:spcPts val="765"/>
              </a:spcBef>
              <a:buChar char="•"/>
              <a:tabLst>
                <a:tab pos="355600" algn="l"/>
              </a:tabLst>
            </a:pPr>
            <a:r>
              <a:rPr sz="3200" dirty="0">
                <a:latin typeface="Times New Roman"/>
                <a:cs typeface="Times New Roman"/>
              </a:rPr>
              <a:t>Efforts</a:t>
            </a:r>
            <a:r>
              <a:rPr sz="3200" spc="-40" dirty="0">
                <a:latin typeface="Times New Roman"/>
                <a:cs typeface="Times New Roman"/>
              </a:rPr>
              <a:t> </a:t>
            </a:r>
            <a:r>
              <a:rPr sz="3200" dirty="0">
                <a:latin typeface="Times New Roman"/>
                <a:cs typeface="Times New Roman"/>
              </a:rPr>
              <a:t>to</a:t>
            </a:r>
            <a:r>
              <a:rPr sz="3200" spc="-10" dirty="0">
                <a:latin typeface="Times New Roman"/>
                <a:cs typeface="Times New Roman"/>
              </a:rPr>
              <a:t> </a:t>
            </a:r>
            <a:r>
              <a:rPr sz="3200" dirty="0">
                <a:latin typeface="Times New Roman"/>
                <a:cs typeface="Times New Roman"/>
              </a:rPr>
              <a:t>model</a:t>
            </a:r>
            <a:r>
              <a:rPr sz="3200" spc="-30"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stochastic</a:t>
            </a:r>
            <a:r>
              <a:rPr sz="3200" spc="-20" dirty="0">
                <a:latin typeface="Times New Roman"/>
                <a:cs typeface="Times New Roman"/>
              </a:rPr>
              <a:t> </a:t>
            </a:r>
            <a:r>
              <a:rPr sz="3200" dirty="0">
                <a:latin typeface="Times New Roman"/>
                <a:cs typeface="Times New Roman"/>
              </a:rPr>
              <a:t>processes</a:t>
            </a:r>
            <a:r>
              <a:rPr sz="3200" spc="-20" dirty="0">
                <a:latin typeface="Times New Roman"/>
                <a:cs typeface="Times New Roman"/>
              </a:rPr>
              <a:t> </a:t>
            </a:r>
            <a:r>
              <a:rPr sz="3200" spc="-25" dirty="0">
                <a:latin typeface="Times New Roman"/>
                <a:cs typeface="Times New Roman"/>
              </a:rPr>
              <a:t>in </a:t>
            </a:r>
            <a:r>
              <a:rPr sz="3200" dirty="0">
                <a:latin typeface="Times New Roman"/>
                <a:cs typeface="Times New Roman"/>
              </a:rPr>
              <a:t>signal</a:t>
            </a:r>
            <a:r>
              <a:rPr sz="3200" spc="-30" dirty="0">
                <a:latin typeface="Times New Roman"/>
                <a:cs typeface="Times New Roman"/>
              </a:rPr>
              <a:t> </a:t>
            </a:r>
            <a:r>
              <a:rPr sz="3200" dirty="0">
                <a:latin typeface="Times New Roman"/>
                <a:cs typeface="Times New Roman"/>
              </a:rPr>
              <a:t>propagation</a:t>
            </a:r>
            <a:r>
              <a:rPr sz="3200" spc="-35" dirty="0">
                <a:latin typeface="Times New Roman"/>
                <a:cs typeface="Times New Roman"/>
              </a:rPr>
              <a:t> </a:t>
            </a:r>
            <a:r>
              <a:rPr sz="3200" dirty="0">
                <a:latin typeface="Times New Roman"/>
                <a:cs typeface="Times New Roman"/>
              </a:rPr>
              <a:t>at</a:t>
            </a:r>
            <a:r>
              <a:rPr sz="3200" spc="-70" dirty="0">
                <a:latin typeface="Times New Roman"/>
                <a:cs typeface="Times New Roman"/>
              </a:rPr>
              <a:t> </a:t>
            </a:r>
            <a:r>
              <a:rPr sz="3200" dirty="0">
                <a:latin typeface="Times New Roman"/>
                <a:cs typeface="Times New Roman"/>
              </a:rPr>
              <a:t>THz</a:t>
            </a:r>
            <a:r>
              <a:rPr sz="3200" spc="5" dirty="0">
                <a:latin typeface="Times New Roman"/>
                <a:cs typeface="Times New Roman"/>
              </a:rPr>
              <a:t> </a:t>
            </a:r>
            <a:r>
              <a:rPr sz="3200" spc="-20" dirty="0">
                <a:latin typeface="Times New Roman"/>
                <a:cs typeface="Times New Roman"/>
              </a:rPr>
              <a:t>band</a:t>
            </a:r>
            <a:endParaRPr sz="3200" dirty="0">
              <a:latin typeface="Times New Roman"/>
              <a:cs typeface="Times New Roman"/>
            </a:endParaRPr>
          </a:p>
          <a:p>
            <a:pPr marL="355600" marR="557530" indent="-342900">
              <a:lnSpc>
                <a:spcPct val="100000"/>
              </a:lnSpc>
              <a:spcBef>
                <a:spcPts val="770"/>
              </a:spcBef>
              <a:buChar char="•"/>
              <a:tabLst>
                <a:tab pos="355600" algn="l"/>
              </a:tabLst>
            </a:pPr>
            <a:r>
              <a:rPr sz="3200" dirty="0">
                <a:latin typeface="Times New Roman"/>
                <a:cs typeface="Times New Roman"/>
              </a:rPr>
              <a:t>Further</a:t>
            </a:r>
            <a:r>
              <a:rPr sz="3200" spc="-25" dirty="0">
                <a:latin typeface="Times New Roman"/>
                <a:cs typeface="Times New Roman"/>
              </a:rPr>
              <a:t> </a:t>
            </a:r>
            <a:r>
              <a:rPr sz="3200" dirty="0">
                <a:latin typeface="Times New Roman"/>
                <a:cs typeface="Times New Roman"/>
              </a:rPr>
              <a:t>extensive</a:t>
            </a:r>
            <a:r>
              <a:rPr sz="3200" spc="-15" dirty="0">
                <a:latin typeface="Times New Roman"/>
                <a:cs typeface="Times New Roman"/>
              </a:rPr>
              <a:t> </a:t>
            </a:r>
            <a:r>
              <a:rPr sz="3200" dirty="0">
                <a:latin typeface="Times New Roman"/>
                <a:cs typeface="Times New Roman"/>
              </a:rPr>
              <a:t>campaigns</a:t>
            </a:r>
            <a:r>
              <a:rPr sz="3200" spc="-35" dirty="0">
                <a:latin typeface="Times New Roman"/>
                <a:cs typeface="Times New Roman"/>
              </a:rPr>
              <a:t> </a:t>
            </a:r>
            <a:r>
              <a:rPr lang="en-IN" sz="3200" spc="-35" dirty="0">
                <a:latin typeface="Times New Roman"/>
                <a:cs typeface="Times New Roman"/>
              </a:rPr>
              <a:t>with more number of measurement points for more accurate evaluation of LSP and generation of transmission loss model.</a:t>
            </a:r>
            <a:endParaRPr sz="3200" dirty="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856" y="1004468"/>
            <a:ext cx="3705225" cy="1031240"/>
          </a:xfrm>
          <a:prstGeom prst="rect">
            <a:avLst/>
          </a:prstGeom>
        </p:spPr>
        <p:txBody>
          <a:bodyPr vert="horz" wrap="square" lIns="0" tIns="12700" rIns="0" bIns="0" rtlCol="0">
            <a:spAutoFit/>
          </a:bodyPr>
          <a:lstStyle/>
          <a:p>
            <a:pPr marL="12700">
              <a:lnSpc>
                <a:spcPct val="100000"/>
              </a:lnSpc>
              <a:spcBef>
                <a:spcPts val="100"/>
              </a:spcBef>
            </a:pPr>
            <a:r>
              <a:rPr sz="6600" dirty="0"/>
              <a:t>Thank</a:t>
            </a:r>
            <a:r>
              <a:rPr sz="6600" spc="-254" dirty="0"/>
              <a:t> </a:t>
            </a:r>
            <a:r>
              <a:rPr sz="6600" spc="-655" dirty="0"/>
              <a:t>Y</a:t>
            </a:r>
            <a:r>
              <a:rPr sz="6600" spc="10" dirty="0"/>
              <a:t>ou</a:t>
            </a:r>
            <a:endParaRPr sz="6600"/>
          </a:p>
        </p:txBody>
      </p:sp>
      <p:grpSp>
        <p:nvGrpSpPr>
          <p:cNvPr id="3" name="object 3"/>
          <p:cNvGrpSpPr/>
          <p:nvPr/>
        </p:nvGrpSpPr>
        <p:grpSpPr>
          <a:xfrm>
            <a:off x="4777363" y="1663417"/>
            <a:ext cx="783590" cy="477520"/>
            <a:chOff x="4777363" y="1663417"/>
            <a:chExt cx="783590" cy="477520"/>
          </a:xfrm>
        </p:grpSpPr>
        <p:sp>
          <p:nvSpPr>
            <p:cNvPr id="4" name="object 4"/>
            <p:cNvSpPr/>
            <p:nvPr/>
          </p:nvSpPr>
          <p:spPr>
            <a:xfrm>
              <a:off x="4777359" y="1663420"/>
              <a:ext cx="783590" cy="477520"/>
            </a:xfrm>
            <a:custGeom>
              <a:avLst/>
              <a:gdLst/>
              <a:ahLst/>
              <a:cxnLst/>
              <a:rect l="l" t="t" r="r" b="b"/>
              <a:pathLst>
                <a:path w="783589" h="477519">
                  <a:moveTo>
                    <a:pt x="680885" y="34112"/>
                  </a:moveTo>
                  <a:lnTo>
                    <a:pt x="678205" y="20828"/>
                  </a:lnTo>
                  <a:lnTo>
                    <a:pt x="670915" y="9994"/>
                  </a:lnTo>
                  <a:lnTo>
                    <a:pt x="660082" y="2679"/>
                  </a:lnTo>
                  <a:lnTo>
                    <a:pt x="646836" y="0"/>
                  </a:lnTo>
                  <a:lnTo>
                    <a:pt x="629818" y="0"/>
                  </a:lnTo>
                  <a:lnTo>
                    <a:pt x="629818" y="51155"/>
                  </a:lnTo>
                  <a:lnTo>
                    <a:pt x="629818" y="341033"/>
                  </a:lnTo>
                  <a:lnTo>
                    <a:pt x="153200" y="341033"/>
                  </a:lnTo>
                  <a:lnTo>
                    <a:pt x="153200" y="51155"/>
                  </a:lnTo>
                  <a:lnTo>
                    <a:pt x="629818" y="51155"/>
                  </a:lnTo>
                  <a:lnTo>
                    <a:pt x="629818" y="0"/>
                  </a:lnTo>
                  <a:lnTo>
                    <a:pt x="136182" y="0"/>
                  </a:lnTo>
                  <a:lnTo>
                    <a:pt x="122923" y="2679"/>
                  </a:lnTo>
                  <a:lnTo>
                    <a:pt x="112102" y="9994"/>
                  </a:lnTo>
                  <a:lnTo>
                    <a:pt x="104813" y="20828"/>
                  </a:lnTo>
                  <a:lnTo>
                    <a:pt x="102133" y="34112"/>
                  </a:lnTo>
                  <a:lnTo>
                    <a:pt x="102133" y="392188"/>
                  </a:lnTo>
                  <a:lnTo>
                    <a:pt x="680885" y="392188"/>
                  </a:lnTo>
                  <a:lnTo>
                    <a:pt x="680885" y="341033"/>
                  </a:lnTo>
                  <a:lnTo>
                    <a:pt x="680885" y="51155"/>
                  </a:lnTo>
                  <a:lnTo>
                    <a:pt x="680885" y="34112"/>
                  </a:lnTo>
                  <a:close/>
                </a:path>
                <a:path w="783589" h="477519">
                  <a:moveTo>
                    <a:pt x="783005" y="426288"/>
                  </a:moveTo>
                  <a:lnTo>
                    <a:pt x="442569" y="426288"/>
                  </a:lnTo>
                  <a:lnTo>
                    <a:pt x="442569" y="434809"/>
                  </a:lnTo>
                  <a:lnTo>
                    <a:pt x="442861" y="439229"/>
                  </a:lnTo>
                  <a:lnTo>
                    <a:pt x="439521" y="443052"/>
                  </a:lnTo>
                  <a:lnTo>
                    <a:pt x="434060" y="443344"/>
                  </a:lnTo>
                  <a:lnTo>
                    <a:pt x="348945" y="443344"/>
                  </a:lnTo>
                  <a:lnTo>
                    <a:pt x="344538" y="443623"/>
                  </a:lnTo>
                  <a:lnTo>
                    <a:pt x="340728" y="440283"/>
                  </a:lnTo>
                  <a:lnTo>
                    <a:pt x="340436" y="434809"/>
                  </a:lnTo>
                  <a:lnTo>
                    <a:pt x="340436" y="426288"/>
                  </a:lnTo>
                  <a:lnTo>
                    <a:pt x="0" y="426288"/>
                  </a:lnTo>
                  <a:lnTo>
                    <a:pt x="0" y="443344"/>
                  </a:lnTo>
                  <a:lnTo>
                    <a:pt x="2679" y="456615"/>
                  </a:lnTo>
                  <a:lnTo>
                    <a:pt x="9969" y="467448"/>
                  </a:lnTo>
                  <a:lnTo>
                    <a:pt x="20789" y="474764"/>
                  </a:lnTo>
                  <a:lnTo>
                    <a:pt x="34036" y="477443"/>
                  </a:lnTo>
                  <a:lnTo>
                    <a:pt x="748969" y="477443"/>
                  </a:lnTo>
                  <a:lnTo>
                    <a:pt x="762215" y="474764"/>
                  </a:lnTo>
                  <a:lnTo>
                    <a:pt x="773036" y="467448"/>
                  </a:lnTo>
                  <a:lnTo>
                    <a:pt x="780338" y="456615"/>
                  </a:lnTo>
                  <a:lnTo>
                    <a:pt x="783005" y="443344"/>
                  </a:lnTo>
                  <a:lnTo>
                    <a:pt x="783005" y="426288"/>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stretch>
              <a:fillRect/>
            </a:stretch>
          </p:blipFill>
          <p:spPr>
            <a:xfrm>
              <a:off x="5049714" y="1740147"/>
              <a:ext cx="238307" cy="238719"/>
            </a:xfrm>
            <a:prstGeom prst="rect">
              <a:avLst/>
            </a:prstGeom>
          </p:spPr>
        </p:pic>
      </p:grpSp>
      <p:grpSp>
        <p:nvGrpSpPr>
          <p:cNvPr id="8" name="object 8"/>
          <p:cNvGrpSpPr/>
          <p:nvPr/>
        </p:nvGrpSpPr>
        <p:grpSpPr>
          <a:xfrm>
            <a:off x="1061690" y="3093856"/>
            <a:ext cx="2378710" cy="1435735"/>
            <a:chOff x="1061690" y="3093856"/>
            <a:chExt cx="2378710" cy="1435735"/>
          </a:xfrm>
        </p:grpSpPr>
        <p:pic>
          <p:nvPicPr>
            <p:cNvPr id="9" name="object 9"/>
            <p:cNvPicPr/>
            <p:nvPr/>
          </p:nvPicPr>
          <p:blipFill>
            <a:blip r:embed="rId4" cstate="print"/>
            <a:stretch>
              <a:fillRect/>
            </a:stretch>
          </p:blipFill>
          <p:spPr>
            <a:xfrm>
              <a:off x="2108285" y="4245961"/>
              <a:ext cx="211959" cy="229201"/>
            </a:xfrm>
            <a:prstGeom prst="rect">
              <a:avLst/>
            </a:prstGeom>
          </p:spPr>
        </p:pic>
        <p:sp>
          <p:nvSpPr>
            <p:cNvPr id="10" name="object 10"/>
            <p:cNvSpPr/>
            <p:nvPr/>
          </p:nvSpPr>
          <p:spPr>
            <a:xfrm>
              <a:off x="2108285" y="4245961"/>
              <a:ext cx="212090" cy="229235"/>
            </a:xfrm>
            <a:custGeom>
              <a:avLst/>
              <a:gdLst/>
              <a:ahLst/>
              <a:cxnLst/>
              <a:rect l="l" t="t" r="r" b="b"/>
              <a:pathLst>
                <a:path w="212089" h="229235">
                  <a:moveTo>
                    <a:pt x="58576" y="229201"/>
                  </a:moveTo>
                  <a:lnTo>
                    <a:pt x="17945" y="215659"/>
                  </a:lnTo>
                  <a:lnTo>
                    <a:pt x="0" y="178756"/>
                  </a:lnTo>
                  <a:lnTo>
                    <a:pt x="2327" y="158147"/>
                  </a:lnTo>
                  <a:lnTo>
                    <a:pt x="12527" y="139823"/>
                  </a:lnTo>
                  <a:lnTo>
                    <a:pt x="118169" y="17943"/>
                  </a:lnTo>
                  <a:lnTo>
                    <a:pt x="134972" y="5289"/>
                  </a:lnTo>
                  <a:lnTo>
                    <a:pt x="155076" y="0"/>
                  </a:lnTo>
                  <a:lnTo>
                    <a:pt x="175688" y="2327"/>
                  </a:lnTo>
                  <a:lnTo>
                    <a:pt x="194014" y="12526"/>
                  </a:lnTo>
                  <a:lnTo>
                    <a:pt x="206669" y="29327"/>
                  </a:lnTo>
                  <a:lnTo>
                    <a:pt x="211959" y="49428"/>
                  </a:lnTo>
                  <a:lnTo>
                    <a:pt x="209632" y="70038"/>
                  </a:lnTo>
                  <a:lnTo>
                    <a:pt x="93790" y="210242"/>
                  </a:lnTo>
                  <a:lnTo>
                    <a:pt x="58576" y="229201"/>
                  </a:lnTo>
                  <a:close/>
                </a:path>
              </a:pathLst>
            </a:custGeom>
            <a:ln w="27086">
              <a:solidFill>
                <a:srgbClr val="00CC99"/>
              </a:solidFill>
            </a:ln>
          </p:spPr>
          <p:txBody>
            <a:bodyPr wrap="square" lIns="0" tIns="0" rIns="0" bIns="0" rtlCol="0"/>
            <a:lstStyle/>
            <a:p>
              <a:endParaRPr/>
            </a:p>
          </p:txBody>
        </p:sp>
        <p:sp>
          <p:nvSpPr>
            <p:cNvPr id="11" name="object 11"/>
            <p:cNvSpPr/>
            <p:nvPr/>
          </p:nvSpPr>
          <p:spPr>
            <a:xfrm>
              <a:off x="1928153" y="4136267"/>
              <a:ext cx="258445" cy="277495"/>
            </a:xfrm>
            <a:custGeom>
              <a:avLst/>
              <a:gdLst/>
              <a:ahLst/>
              <a:cxnLst/>
              <a:rect l="l" t="t" r="r" b="b"/>
              <a:pathLst>
                <a:path w="258444" h="277495">
                  <a:moveTo>
                    <a:pt x="59719" y="277107"/>
                  </a:moveTo>
                  <a:lnTo>
                    <a:pt x="22008" y="260348"/>
                  </a:lnTo>
                  <a:lnTo>
                    <a:pt x="0" y="213966"/>
                  </a:lnTo>
                  <a:lnTo>
                    <a:pt x="3343" y="188363"/>
                  </a:lnTo>
                  <a:lnTo>
                    <a:pt x="16591" y="165553"/>
                  </a:lnTo>
                  <a:lnTo>
                    <a:pt x="141193" y="22006"/>
                  </a:lnTo>
                  <a:lnTo>
                    <a:pt x="162482" y="6305"/>
                  </a:lnTo>
                  <a:lnTo>
                    <a:pt x="187581" y="0"/>
                  </a:lnTo>
                  <a:lnTo>
                    <a:pt x="213187" y="3343"/>
                  </a:lnTo>
                  <a:lnTo>
                    <a:pt x="236000" y="16589"/>
                  </a:lnTo>
                  <a:lnTo>
                    <a:pt x="251702" y="37875"/>
                  </a:lnTo>
                  <a:lnTo>
                    <a:pt x="258008" y="62971"/>
                  </a:lnTo>
                  <a:lnTo>
                    <a:pt x="254665" y="88574"/>
                  </a:lnTo>
                  <a:lnTo>
                    <a:pt x="116815" y="254931"/>
                  </a:lnTo>
                  <a:lnTo>
                    <a:pt x="73474" y="276599"/>
                  </a:lnTo>
                  <a:lnTo>
                    <a:pt x="59719" y="277107"/>
                  </a:lnTo>
                  <a:close/>
                </a:path>
              </a:pathLst>
            </a:custGeom>
            <a:solidFill>
              <a:srgbClr val="00CC99"/>
            </a:solidFill>
          </p:spPr>
          <p:txBody>
            <a:bodyPr wrap="square" lIns="0" tIns="0" rIns="0" bIns="0" rtlCol="0"/>
            <a:lstStyle/>
            <a:p>
              <a:endParaRPr/>
            </a:p>
          </p:txBody>
        </p:sp>
        <p:sp>
          <p:nvSpPr>
            <p:cNvPr id="12" name="object 12"/>
            <p:cNvSpPr/>
            <p:nvPr/>
          </p:nvSpPr>
          <p:spPr>
            <a:xfrm>
              <a:off x="1928153" y="4136267"/>
              <a:ext cx="258445" cy="277495"/>
            </a:xfrm>
            <a:custGeom>
              <a:avLst/>
              <a:gdLst/>
              <a:ahLst/>
              <a:cxnLst/>
              <a:rect l="l" t="t" r="r" b="b"/>
              <a:pathLst>
                <a:path w="258444" h="277495">
                  <a:moveTo>
                    <a:pt x="73474" y="276599"/>
                  </a:moveTo>
                  <a:lnTo>
                    <a:pt x="34240" y="268981"/>
                  </a:lnTo>
                  <a:lnTo>
                    <a:pt x="6306" y="239061"/>
                  </a:lnTo>
                  <a:lnTo>
                    <a:pt x="0" y="213966"/>
                  </a:lnTo>
                  <a:lnTo>
                    <a:pt x="3343" y="188363"/>
                  </a:lnTo>
                  <a:lnTo>
                    <a:pt x="16591" y="165553"/>
                  </a:lnTo>
                  <a:lnTo>
                    <a:pt x="141193" y="22006"/>
                  </a:lnTo>
                  <a:lnTo>
                    <a:pt x="162482" y="6305"/>
                  </a:lnTo>
                  <a:lnTo>
                    <a:pt x="187581" y="0"/>
                  </a:lnTo>
                  <a:lnTo>
                    <a:pt x="213187" y="3343"/>
                  </a:lnTo>
                  <a:lnTo>
                    <a:pt x="236000" y="16589"/>
                  </a:lnTo>
                  <a:lnTo>
                    <a:pt x="251702" y="37875"/>
                  </a:lnTo>
                  <a:lnTo>
                    <a:pt x="258008" y="62971"/>
                  </a:lnTo>
                  <a:lnTo>
                    <a:pt x="254665" y="88574"/>
                  </a:lnTo>
                  <a:lnTo>
                    <a:pt x="116815" y="254931"/>
                  </a:lnTo>
                  <a:lnTo>
                    <a:pt x="73474" y="276599"/>
                  </a:lnTo>
                  <a:close/>
                </a:path>
              </a:pathLst>
            </a:custGeom>
            <a:ln w="27086">
              <a:solidFill>
                <a:srgbClr val="00CC99"/>
              </a:solidFill>
            </a:ln>
          </p:spPr>
          <p:txBody>
            <a:bodyPr wrap="square" lIns="0" tIns="0" rIns="0" bIns="0" rtlCol="0"/>
            <a:lstStyle/>
            <a:p>
              <a:endParaRPr/>
            </a:p>
          </p:txBody>
        </p:sp>
        <p:sp>
          <p:nvSpPr>
            <p:cNvPr id="13" name="object 13"/>
            <p:cNvSpPr/>
            <p:nvPr/>
          </p:nvSpPr>
          <p:spPr>
            <a:xfrm>
              <a:off x="1743957" y="4008973"/>
              <a:ext cx="285115" cy="304165"/>
            </a:xfrm>
            <a:custGeom>
              <a:avLst/>
              <a:gdLst/>
              <a:ahLst/>
              <a:cxnLst/>
              <a:rect l="l" t="t" r="r" b="b"/>
              <a:pathLst>
                <a:path w="285114" h="304164">
                  <a:moveTo>
                    <a:pt x="87018" y="303683"/>
                  </a:moveTo>
                  <a:lnTo>
                    <a:pt x="40546" y="293780"/>
                  </a:lnTo>
                  <a:lnTo>
                    <a:pt x="8253" y="258952"/>
                  </a:lnTo>
                  <a:lnTo>
                    <a:pt x="0" y="228862"/>
                  </a:lnTo>
                  <a:lnTo>
                    <a:pt x="3428" y="198266"/>
                  </a:lnTo>
                  <a:lnTo>
                    <a:pt x="19299" y="170970"/>
                  </a:lnTo>
                  <a:lnTo>
                    <a:pt x="143902" y="27422"/>
                  </a:lnTo>
                  <a:lnTo>
                    <a:pt x="169678" y="8252"/>
                  </a:lnTo>
                  <a:lnTo>
                    <a:pt x="199770" y="0"/>
                  </a:lnTo>
                  <a:lnTo>
                    <a:pt x="230371" y="3427"/>
                  </a:lnTo>
                  <a:lnTo>
                    <a:pt x="257670" y="19297"/>
                  </a:lnTo>
                  <a:lnTo>
                    <a:pt x="276843" y="45070"/>
                  </a:lnTo>
                  <a:lnTo>
                    <a:pt x="285096" y="75159"/>
                  </a:lnTo>
                  <a:lnTo>
                    <a:pt x="281668" y="105756"/>
                  </a:lnTo>
                  <a:lnTo>
                    <a:pt x="141193" y="276599"/>
                  </a:lnTo>
                  <a:lnTo>
                    <a:pt x="101578" y="301736"/>
                  </a:lnTo>
                  <a:lnTo>
                    <a:pt x="87018" y="303683"/>
                  </a:lnTo>
                  <a:close/>
                </a:path>
              </a:pathLst>
            </a:custGeom>
            <a:solidFill>
              <a:srgbClr val="00CC99"/>
            </a:solidFill>
          </p:spPr>
          <p:txBody>
            <a:bodyPr wrap="square" lIns="0" tIns="0" rIns="0" bIns="0" rtlCol="0"/>
            <a:lstStyle/>
            <a:p>
              <a:endParaRPr/>
            </a:p>
          </p:txBody>
        </p:sp>
        <p:sp>
          <p:nvSpPr>
            <p:cNvPr id="14" name="object 14"/>
            <p:cNvSpPr/>
            <p:nvPr/>
          </p:nvSpPr>
          <p:spPr>
            <a:xfrm>
              <a:off x="1743957" y="4008973"/>
              <a:ext cx="285115" cy="304165"/>
            </a:xfrm>
            <a:custGeom>
              <a:avLst/>
              <a:gdLst/>
              <a:ahLst/>
              <a:cxnLst/>
              <a:rect l="l" t="t" r="r" b="b"/>
              <a:pathLst>
                <a:path w="285114" h="304164">
                  <a:moveTo>
                    <a:pt x="87018" y="303683"/>
                  </a:moveTo>
                  <a:lnTo>
                    <a:pt x="40546" y="293780"/>
                  </a:lnTo>
                  <a:lnTo>
                    <a:pt x="8253" y="258952"/>
                  </a:lnTo>
                  <a:lnTo>
                    <a:pt x="0" y="228862"/>
                  </a:lnTo>
                  <a:lnTo>
                    <a:pt x="3428" y="198266"/>
                  </a:lnTo>
                  <a:lnTo>
                    <a:pt x="19299" y="170970"/>
                  </a:lnTo>
                  <a:lnTo>
                    <a:pt x="143902" y="27422"/>
                  </a:lnTo>
                  <a:lnTo>
                    <a:pt x="169678" y="8252"/>
                  </a:lnTo>
                  <a:lnTo>
                    <a:pt x="199770" y="0"/>
                  </a:lnTo>
                  <a:lnTo>
                    <a:pt x="230371" y="3427"/>
                  </a:lnTo>
                  <a:lnTo>
                    <a:pt x="257670" y="19297"/>
                  </a:lnTo>
                  <a:lnTo>
                    <a:pt x="276843" y="45070"/>
                  </a:lnTo>
                  <a:lnTo>
                    <a:pt x="285096" y="75159"/>
                  </a:lnTo>
                  <a:lnTo>
                    <a:pt x="281668" y="105756"/>
                  </a:lnTo>
                  <a:lnTo>
                    <a:pt x="141193" y="276599"/>
                  </a:lnTo>
                  <a:lnTo>
                    <a:pt x="101578" y="301736"/>
                  </a:lnTo>
                  <a:lnTo>
                    <a:pt x="87018" y="303683"/>
                  </a:lnTo>
                  <a:close/>
                </a:path>
              </a:pathLst>
            </a:custGeom>
            <a:ln w="27086">
              <a:solidFill>
                <a:srgbClr val="00CC99"/>
              </a:solidFill>
            </a:ln>
          </p:spPr>
          <p:txBody>
            <a:bodyPr wrap="square" lIns="0" tIns="0" rIns="0" bIns="0" rtlCol="0"/>
            <a:lstStyle/>
            <a:p>
              <a:endParaRPr/>
            </a:p>
          </p:txBody>
        </p:sp>
        <p:sp>
          <p:nvSpPr>
            <p:cNvPr id="15" name="object 15"/>
            <p:cNvSpPr/>
            <p:nvPr/>
          </p:nvSpPr>
          <p:spPr>
            <a:xfrm>
              <a:off x="1546218" y="3889799"/>
              <a:ext cx="304165" cy="323215"/>
            </a:xfrm>
            <a:custGeom>
              <a:avLst/>
              <a:gdLst/>
              <a:ahLst/>
              <a:cxnLst/>
              <a:rect l="l" t="t" r="r" b="b"/>
              <a:pathLst>
                <a:path w="304164" h="323214">
                  <a:moveTo>
                    <a:pt x="87018" y="322642"/>
                  </a:moveTo>
                  <a:lnTo>
                    <a:pt x="40546" y="312739"/>
                  </a:lnTo>
                  <a:lnTo>
                    <a:pt x="8253" y="277911"/>
                  </a:lnTo>
                  <a:lnTo>
                    <a:pt x="0" y="247822"/>
                  </a:lnTo>
                  <a:lnTo>
                    <a:pt x="3428" y="217225"/>
                  </a:lnTo>
                  <a:lnTo>
                    <a:pt x="19299" y="189929"/>
                  </a:lnTo>
                  <a:lnTo>
                    <a:pt x="162863" y="27422"/>
                  </a:lnTo>
                  <a:lnTo>
                    <a:pt x="188639" y="8252"/>
                  </a:lnTo>
                  <a:lnTo>
                    <a:pt x="218731" y="0"/>
                  </a:lnTo>
                  <a:lnTo>
                    <a:pt x="249332" y="3427"/>
                  </a:lnTo>
                  <a:lnTo>
                    <a:pt x="276631" y="19297"/>
                  </a:lnTo>
                  <a:lnTo>
                    <a:pt x="295804" y="45070"/>
                  </a:lnTo>
                  <a:lnTo>
                    <a:pt x="304057" y="75159"/>
                  </a:lnTo>
                  <a:lnTo>
                    <a:pt x="300629" y="105756"/>
                  </a:lnTo>
                  <a:lnTo>
                    <a:pt x="141193" y="295558"/>
                  </a:lnTo>
                  <a:lnTo>
                    <a:pt x="101197" y="319553"/>
                  </a:lnTo>
                  <a:lnTo>
                    <a:pt x="87018" y="322642"/>
                  </a:lnTo>
                  <a:close/>
                </a:path>
              </a:pathLst>
            </a:custGeom>
            <a:solidFill>
              <a:srgbClr val="00CC99"/>
            </a:solidFill>
          </p:spPr>
          <p:txBody>
            <a:bodyPr wrap="square" lIns="0" tIns="0" rIns="0" bIns="0" rtlCol="0"/>
            <a:lstStyle/>
            <a:p>
              <a:endParaRPr/>
            </a:p>
          </p:txBody>
        </p:sp>
        <p:sp>
          <p:nvSpPr>
            <p:cNvPr id="16" name="object 16"/>
            <p:cNvSpPr/>
            <p:nvPr/>
          </p:nvSpPr>
          <p:spPr>
            <a:xfrm>
              <a:off x="1546218" y="3889799"/>
              <a:ext cx="304165" cy="323215"/>
            </a:xfrm>
            <a:custGeom>
              <a:avLst/>
              <a:gdLst/>
              <a:ahLst/>
              <a:cxnLst/>
              <a:rect l="l" t="t" r="r" b="b"/>
              <a:pathLst>
                <a:path w="304164" h="323214">
                  <a:moveTo>
                    <a:pt x="87018" y="322642"/>
                  </a:moveTo>
                  <a:lnTo>
                    <a:pt x="40546" y="312739"/>
                  </a:lnTo>
                  <a:lnTo>
                    <a:pt x="8253" y="277911"/>
                  </a:lnTo>
                  <a:lnTo>
                    <a:pt x="0" y="247822"/>
                  </a:lnTo>
                  <a:lnTo>
                    <a:pt x="3428" y="217225"/>
                  </a:lnTo>
                  <a:lnTo>
                    <a:pt x="19299" y="189929"/>
                  </a:lnTo>
                  <a:lnTo>
                    <a:pt x="162863" y="27422"/>
                  </a:lnTo>
                  <a:lnTo>
                    <a:pt x="188639" y="8252"/>
                  </a:lnTo>
                  <a:lnTo>
                    <a:pt x="218731" y="0"/>
                  </a:lnTo>
                  <a:lnTo>
                    <a:pt x="249332" y="3427"/>
                  </a:lnTo>
                  <a:lnTo>
                    <a:pt x="276631" y="19297"/>
                  </a:lnTo>
                  <a:lnTo>
                    <a:pt x="295804" y="45070"/>
                  </a:lnTo>
                  <a:lnTo>
                    <a:pt x="304057" y="75159"/>
                  </a:lnTo>
                  <a:lnTo>
                    <a:pt x="300629" y="105756"/>
                  </a:lnTo>
                  <a:lnTo>
                    <a:pt x="141193" y="295558"/>
                  </a:lnTo>
                  <a:lnTo>
                    <a:pt x="101197" y="319553"/>
                  </a:lnTo>
                  <a:lnTo>
                    <a:pt x="87018" y="322642"/>
                  </a:lnTo>
                  <a:close/>
                </a:path>
              </a:pathLst>
            </a:custGeom>
            <a:ln w="27086">
              <a:solidFill>
                <a:srgbClr val="00CC99"/>
              </a:solidFill>
            </a:ln>
          </p:spPr>
          <p:txBody>
            <a:bodyPr wrap="square" lIns="0" tIns="0" rIns="0" bIns="0" rtlCol="0"/>
            <a:lstStyle/>
            <a:p>
              <a:endParaRPr/>
            </a:p>
          </p:txBody>
        </p:sp>
        <p:sp>
          <p:nvSpPr>
            <p:cNvPr id="17" name="object 17"/>
            <p:cNvSpPr/>
            <p:nvPr/>
          </p:nvSpPr>
          <p:spPr>
            <a:xfrm>
              <a:off x="1075233" y="3107399"/>
              <a:ext cx="541655" cy="644525"/>
            </a:xfrm>
            <a:custGeom>
              <a:avLst/>
              <a:gdLst/>
              <a:ahLst/>
              <a:cxnLst/>
              <a:rect l="l" t="t" r="r" b="b"/>
              <a:pathLst>
                <a:path w="541655" h="644525">
                  <a:moveTo>
                    <a:pt x="228381" y="644184"/>
                  </a:moveTo>
                  <a:lnTo>
                    <a:pt x="208574" y="636482"/>
                  </a:lnTo>
                  <a:lnTo>
                    <a:pt x="0" y="509186"/>
                  </a:lnTo>
                  <a:lnTo>
                    <a:pt x="308797" y="0"/>
                  </a:lnTo>
                  <a:lnTo>
                    <a:pt x="514663" y="127296"/>
                  </a:lnTo>
                  <a:lnTo>
                    <a:pt x="531339" y="141008"/>
                  </a:lnTo>
                  <a:lnTo>
                    <a:pt x="540396" y="159797"/>
                  </a:lnTo>
                  <a:lnTo>
                    <a:pt x="541327" y="180618"/>
                  </a:lnTo>
                  <a:lnTo>
                    <a:pt x="533624" y="200424"/>
                  </a:lnTo>
                  <a:lnTo>
                    <a:pt x="281710" y="617523"/>
                  </a:lnTo>
                  <a:lnTo>
                    <a:pt x="267997" y="634197"/>
                  </a:lnTo>
                  <a:lnTo>
                    <a:pt x="249205" y="643253"/>
                  </a:lnTo>
                  <a:lnTo>
                    <a:pt x="228381" y="644184"/>
                  </a:lnTo>
                  <a:close/>
                </a:path>
              </a:pathLst>
            </a:custGeom>
            <a:solidFill>
              <a:srgbClr val="00CC99"/>
            </a:solidFill>
          </p:spPr>
          <p:txBody>
            <a:bodyPr wrap="square" lIns="0" tIns="0" rIns="0" bIns="0" rtlCol="0"/>
            <a:lstStyle/>
            <a:p>
              <a:endParaRPr/>
            </a:p>
          </p:txBody>
        </p:sp>
        <p:sp>
          <p:nvSpPr>
            <p:cNvPr id="18" name="object 18"/>
            <p:cNvSpPr/>
            <p:nvPr/>
          </p:nvSpPr>
          <p:spPr>
            <a:xfrm>
              <a:off x="1075233" y="3107399"/>
              <a:ext cx="541655" cy="644525"/>
            </a:xfrm>
            <a:custGeom>
              <a:avLst/>
              <a:gdLst/>
              <a:ahLst/>
              <a:cxnLst/>
              <a:rect l="l" t="t" r="r" b="b"/>
              <a:pathLst>
                <a:path w="541655" h="644525">
                  <a:moveTo>
                    <a:pt x="0" y="509186"/>
                  </a:moveTo>
                  <a:lnTo>
                    <a:pt x="208574" y="636482"/>
                  </a:lnTo>
                  <a:lnTo>
                    <a:pt x="228381" y="644184"/>
                  </a:lnTo>
                  <a:lnTo>
                    <a:pt x="249205" y="643253"/>
                  </a:lnTo>
                  <a:lnTo>
                    <a:pt x="267997" y="634197"/>
                  </a:lnTo>
                  <a:lnTo>
                    <a:pt x="281710" y="617523"/>
                  </a:lnTo>
                  <a:lnTo>
                    <a:pt x="533624" y="200424"/>
                  </a:lnTo>
                  <a:lnTo>
                    <a:pt x="541327" y="180618"/>
                  </a:lnTo>
                  <a:lnTo>
                    <a:pt x="540396" y="159797"/>
                  </a:lnTo>
                  <a:lnTo>
                    <a:pt x="531339" y="141008"/>
                  </a:lnTo>
                  <a:lnTo>
                    <a:pt x="514663" y="127296"/>
                  </a:lnTo>
                  <a:lnTo>
                    <a:pt x="308797" y="0"/>
                  </a:lnTo>
                  <a:lnTo>
                    <a:pt x="0" y="509186"/>
                  </a:lnTo>
                  <a:close/>
                </a:path>
              </a:pathLst>
            </a:custGeom>
            <a:ln w="27086">
              <a:solidFill>
                <a:srgbClr val="00CC99"/>
              </a:solidFill>
            </a:ln>
          </p:spPr>
          <p:txBody>
            <a:bodyPr wrap="square" lIns="0" tIns="0" rIns="0" bIns="0" rtlCol="0"/>
            <a:lstStyle/>
            <a:p>
              <a:endParaRPr/>
            </a:p>
          </p:txBody>
        </p:sp>
        <p:sp>
          <p:nvSpPr>
            <p:cNvPr id="19" name="object 19"/>
            <p:cNvSpPr/>
            <p:nvPr/>
          </p:nvSpPr>
          <p:spPr>
            <a:xfrm>
              <a:off x="1408410" y="3351158"/>
              <a:ext cx="1452245" cy="1165225"/>
            </a:xfrm>
            <a:custGeom>
              <a:avLst/>
              <a:gdLst/>
              <a:ahLst/>
              <a:cxnLst/>
              <a:rect l="l" t="t" r="r" b="b"/>
              <a:pathLst>
                <a:path w="1452245" h="1165225">
                  <a:moveTo>
                    <a:pt x="953481" y="1164628"/>
                  </a:moveTo>
                  <a:lnTo>
                    <a:pt x="903200" y="1155868"/>
                  </a:lnTo>
                  <a:lnTo>
                    <a:pt x="850548" y="1118584"/>
                  </a:lnTo>
                  <a:lnTo>
                    <a:pt x="942646" y="1012955"/>
                  </a:lnTo>
                  <a:lnTo>
                    <a:pt x="955259" y="995731"/>
                  </a:lnTo>
                  <a:lnTo>
                    <a:pt x="964316" y="976730"/>
                  </a:lnTo>
                  <a:lnTo>
                    <a:pt x="969310" y="956205"/>
                  </a:lnTo>
                  <a:lnTo>
                    <a:pt x="969733" y="934410"/>
                  </a:lnTo>
                  <a:lnTo>
                    <a:pt x="965713" y="914224"/>
                  </a:lnTo>
                  <a:lnTo>
                    <a:pt x="946497" y="876898"/>
                  </a:lnTo>
                  <a:lnTo>
                    <a:pt x="916616" y="849052"/>
                  </a:lnTo>
                  <a:lnTo>
                    <a:pt x="861383" y="834198"/>
                  </a:lnTo>
                  <a:lnTo>
                    <a:pt x="853299" y="834664"/>
                  </a:lnTo>
                  <a:lnTo>
                    <a:pt x="845469" y="835891"/>
                  </a:lnTo>
                  <a:lnTo>
                    <a:pt x="831587" y="839615"/>
                  </a:lnTo>
                  <a:lnTo>
                    <a:pt x="827524" y="815832"/>
                  </a:lnTo>
                  <a:lnTo>
                    <a:pt x="807208" y="773343"/>
                  </a:lnTo>
                  <a:lnTo>
                    <a:pt x="772164" y="743000"/>
                  </a:lnTo>
                  <a:lnTo>
                    <a:pt x="731532" y="727850"/>
                  </a:lnTo>
                  <a:lnTo>
                    <a:pt x="709693" y="725861"/>
                  </a:lnTo>
                  <a:lnTo>
                    <a:pt x="701144" y="726326"/>
                  </a:lnTo>
                  <a:lnTo>
                    <a:pt x="692086" y="727554"/>
                  </a:lnTo>
                  <a:lnTo>
                    <a:pt x="674479" y="731278"/>
                  </a:lnTo>
                  <a:lnTo>
                    <a:pt x="671474" y="703432"/>
                  </a:lnTo>
                  <a:lnTo>
                    <a:pt x="648196" y="652818"/>
                  </a:lnTo>
                  <a:lnTo>
                    <a:pt x="608750" y="616846"/>
                  </a:lnTo>
                  <a:lnTo>
                    <a:pt x="563293" y="600596"/>
                  </a:lnTo>
                  <a:lnTo>
                    <a:pt x="539042" y="598564"/>
                  </a:lnTo>
                  <a:lnTo>
                    <a:pt x="526894" y="599072"/>
                  </a:lnTo>
                  <a:lnTo>
                    <a:pt x="515001" y="600596"/>
                  </a:lnTo>
                  <a:lnTo>
                    <a:pt x="503616" y="603135"/>
                  </a:lnTo>
                  <a:lnTo>
                    <a:pt x="492993" y="606690"/>
                  </a:lnTo>
                  <a:lnTo>
                    <a:pt x="488845" y="578886"/>
                  </a:lnTo>
                  <a:lnTo>
                    <a:pt x="466328" y="529372"/>
                  </a:lnTo>
                  <a:lnTo>
                    <a:pt x="427263" y="494966"/>
                  </a:lnTo>
                  <a:lnTo>
                    <a:pt x="381807" y="478716"/>
                  </a:lnTo>
                  <a:lnTo>
                    <a:pt x="357555" y="476685"/>
                  </a:lnTo>
                  <a:lnTo>
                    <a:pt x="327759" y="479689"/>
                  </a:lnTo>
                  <a:lnTo>
                    <a:pt x="299994" y="488534"/>
                  </a:lnTo>
                  <a:lnTo>
                    <a:pt x="275277" y="502965"/>
                  </a:lnTo>
                  <a:lnTo>
                    <a:pt x="254622" y="522728"/>
                  </a:lnTo>
                  <a:lnTo>
                    <a:pt x="184195" y="603981"/>
                  </a:lnTo>
                  <a:lnTo>
                    <a:pt x="0" y="390015"/>
                  </a:lnTo>
                  <a:lnTo>
                    <a:pt x="235661" y="0"/>
                  </a:lnTo>
                  <a:lnTo>
                    <a:pt x="290498" y="21979"/>
                  </a:lnTo>
                  <a:lnTo>
                    <a:pt x="344688" y="34997"/>
                  </a:lnTo>
                  <a:lnTo>
                    <a:pt x="397986" y="40927"/>
                  </a:lnTo>
                  <a:lnTo>
                    <a:pt x="450147" y="41640"/>
                  </a:lnTo>
                  <a:lnTo>
                    <a:pt x="500926" y="39010"/>
                  </a:lnTo>
                  <a:lnTo>
                    <a:pt x="597356" y="31208"/>
                  </a:lnTo>
                  <a:lnTo>
                    <a:pt x="642517" y="29781"/>
                  </a:lnTo>
                  <a:lnTo>
                    <a:pt x="685314" y="32501"/>
                  </a:lnTo>
                  <a:lnTo>
                    <a:pt x="525498" y="216675"/>
                  </a:lnTo>
                  <a:lnTo>
                    <a:pt x="502248" y="253100"/>
                  </a:lnTo>
                  <a:lnTo>
                    <a:pt x="489381" y="293213"/>
                  </a:lnTo>
                  <a:lnTo>
                    <a:pt x="486898" y="334830"/>
                  </a:lnTo>
                  <a:lnTo>
                    <a:pt x="494799" y="375770"/>
                  </a:lnTo>
                  <a:lnTo>
                    <a:pt x="513083" y="413851"/>
                  </a:lnTo>
                  <a:lnTo>
                    <a:pt x="541750" y="446892"/>
                  </a:lnTo>
                  <a:lnTo>
                    <a:pt x="589492" y="477362"/>
                  </a:lnTo>
                  <a:lnTo>
                    <a:pt x="647392" y="487518"/>
                  </a:lnTo>
                  <a:lnTo>
                    <a:pt x="660935" y="487518"/>
                  </a:lnTo>
                  <a:lnTo>
                    <a:pt x="721205" y="471606"/>
                  </a:lnTo>
                  <a:lnTo>
                    <a:pt x="769286" y="433350"/>
                  </a:lnTo>
                  <a:lnTo>
                    <a:pt x="956190" y="219383"/>
                  </a:lnTo>
                  <a:lnTo>
                    <a:pt x="985986" y="246467"/>
                  </a:lnTo>
                  <a:lnTo>
                    <a:pt x="1422095" y="620232"/>
                  </a:lnTo>
                  <a:lnTo>
                    <a:pt x="1445120" y="652733"/>
                  </a:lnTo>
                  <a:lnTo>
                    <a:pt x="1451892" y="693360"/>
                  </a:lnTo>
                  <a:lnTo>
                    <a:pt x="1447321" y="735933"/>
                  </a:lnTo>
                  <a:lnTo>
                    <a:pt x="1427513" y="771904"/>
                  </a:lnTo>
                  <a:lnTo>
                    <a:pt x="1395516" y="797719"/>
                  </a:lnTo>
                  <a:lnTo>
                    <a:pt x="1354376" y="809822"/>
                  </a:lnTo>
                  <a:lnTo>
                    <a:pt x="1338632" y="810415"/>
                  </a:lnTo>
                  <a:lnTo>
                    <a:pt x="1323903" y="808468"/>
                  </a:lnTo>
                  <a:lnTo>
                    <a:pt x="1310190" y="804490"/>
                  </a:lnTo>
                  <a:lnTo>
                    <a:pt x="1297493" y="798989"/>
                  </a:lnTo>
                  <a:lnTo>
                    <a:pt x="1297493" y="804405"/>
                  </a:lnTo>
                  <a:lnTo>
                    <a:pt x="1300201" y="809822"/>
                  </a:lnTo>
                  <a:lnTo>
                    <a:pt x="1300201" y="815239"/>
                  </a:lnTo>
                  <a:lnTo>
                    <a:pt x="1295630" y="857812"/>
                  </a:lnTo>
                  <a:lnTo>
                    <a:pt x="1275823" y="893784"/>
                  </a:lnTo>
                  <a:lnTo>
                    <a:pt x="1243825" y="919599"/>
                  </a:lnTo>
                  <a:lnTo>
                    <a:pt x="1202686" y="931702"/>
                  </a:lnTo>
                  <a:lnTo>
                    <a:pt x="1196168" y="931660"/>
                  </a:lnTo>
                  <a:lnTo>
                    <a:pt x="1182117" y="930559"/>
                  </a:lnTo>
                  <a:lnTo>
                    <a:pt x="1175599" y="928994"/>
                  </a:lnTo>
                  <a:lnTo>
                    <a:pt x="1175599" y="931702"/>
                  </a:lnTo>
                  <a:lnTo>
                    <a:pt x="1171028" y="974275"/>
                  </a:lnTo>
                  <a:lnTo>
                    <a:pt x="1151220" y="1010247"/>
                  </a:lnTo>
                  <a:lnTo>
                    <a:pt x="1119223" y="1036061"/>
                  </a:lnTo>
                  <a:lnTo>
                    <a:pt x="1078084" y="1048165"/>
                  </a:lnTo>
                  <a:lnTo>
                    <a:pt x="1071566" y="1048122"/>
                  </a:lnTo>
                  <a:lnTo>
                    <a:pt x="1057514" y="1047022"/>
                  </a:lnTo>
                  <a:lnTo>
                    <a:pt x="1050996" y="1045456"/>
                  </a:lnTo>
                  <a:lnTo>
                    <a:pt x="1050996" y="1048165"/>
                  </a:lnTo>
                  <a:lnTo>
                    <a:pt x="1046425" y="1090738"/>
                  </a:lnTo>
                  <a:lnTo>
                    <a:pt x="1026617" y="1126710"/>
                  </a:lnTo>
                  <a:lnTo>
                    <a:pt x="994620" y="1152524"/>
                  </a:lnTo>
                  <a:lnTo>
                    <a:pt x="953481" y="1164628"/>
                  </a:lnTo>
                  <a:close/>
                </a:path>
              </a:pathLst>
            </a:custGeom>
            <a:solidFill>
              <a:srgbClr val="00CC99"/>
            </a:solidFill>
          </p:spPr>
          <p:txBody>
            <a:bodyPr wrap="square" lIns="0" tIns="0" rIns="0" bIns="0" rtlCol="0"/>
            <a:lstStyle/>
            <a:p>
              <a:endParaRPr/>
            </a:p>
          </p:txBody>
        </p:sp>
        <p:sp>
          <p:nvSpPr>
            <p:cNvPr id="20" name="object 20"/>
            <p:cNvSpPr/>
            <p:nvPr/>
          </p:nvSpPr>
          <p:spPr>
            <a:xfrm>
              <a:off x="1408410" y="3351158"/>
              <a:ext cx="1452245" cy="1165225"/>
            </a:xfrm>
            <a:custGeom>
              <a:avLst/>
              <a:gdLst/>
              <a:ahLst/>
              <a:cxnLst/>
              <a:rect l="l" t="t" r="r" b="b"/>
              <a:pathLst>
                <a:path w="1452245" h="1165225">
                  <a:moveTo>
                    <a:pt x="1422095" y="620232"/>
                  </a:moveTo>
                  <a:lnTo>
                    <a:pt x="985986" y="246467"/>
                  </a:lnTo>
                  <a:lnTo>
                    <a:pt x="956190" y="219383"/>
                  </a:lnTo>
                  <a:lnTo>
                    <a:pt x="769286" y="433350"/>
                  </a:lnTo>
                  <a:lnTo>
                    <a:pt x="747023" y="455144"/>
                  </a:lnTo>
                  <a:lnTo>
                    <a:pt x="721205" y="471606"/>
                  </a:lnTo>
                  <a:lnTo>
                    <a:pt x="692340" y="482482"/>
                  </a:lnTo>
                  <a:lnTo>
                    <a:pt x="660935" y="487518"/>
                  </a:lnTo>
                  <a:lnTo>
                    <a:pt x="647392" y="487518"/>
                  </a:lnTo>
                  <a:lnTo>
                    <a:pt x="589492" y="477362"/>
                  </a:lnTo>
                  <a:lnTo>
                    <a:pt x="541750" y="446892"/>
                  </a:lnTo>
                  <a:lnTo>
                    <a:pt x="513083" y="413851"/>
                  </a:lnTo>
                  <a:lnTo>
                    <a:pt x="494799" y="375770"/>
                  </a:lnTo>
                  <a:lnTo>
                    <a:pt x="486898" y="334830"/>
                  </a:lnTo>
                  <a:lnTo>
                    <a:pt x="489381" y="293213"/>
                  </a:lnTo>
                  <a:lnTo>
                    <a:pt x="502248" y="253100"/>
                  </a:lnTo>
                  <a:lnTo>
                    <a:pt x="525498" y="216675"/>
                  </a:lnTo>
                  <a:lnTo>
                    <a:pt x="685314" y="32501"/>
                  </a:lnTo>
                  <a:lnTo>
                    <a:pt x="642517" y="29781"/>
                  </a:lnTo>
                  <a:lnTo>
                    <a:pt x="597356" y="31208"/>
                  </a:lnTo>
                  <a:lnTo>
                    <a:pt x="550077" y="34908"/>
                  </a:lnTo>
                  <a:lnTo>
                    <a:pt x="500926" y="39010"/>
                  </a:lnTo>
                  <a:lnTo>
                    <a:pt x="450147" y="41640"/>
                  </a:lnTo>
                  <a:lnTo>
                    <a:pt x="397986" y="40927"/>
                  </a:lnTo>
                  <a:lnTo>
                    <a:pt x="344688" y="34997"/>
                  </a:lnTo>
                  <a:lnTo>
                    <a:pt x="290498" y="21979"/>
                  </a:lnTo>
                  <a:lnTo>
                    <a:pt x="235661" y="0"/>
                  </a:lnTo>
                  <a:lnTo>
                    <a:pt x="0" y="390015"/>
                  </a:lnTo>
                  <a:lnTo>
                    <a:pt x="184195" y="603981"/>
                  </a:lnTo>
                  <a:lnTo>
                    <a:pt x="254622" y="522728"/>
                  </a:lnTo>
                  <a:lnTo>
                    <a:pt x="275277" y="502965"/>
                  </a:lnTo>
                  <a:lnTo>
                    <a:pt x="299994" y="488534"/>
                  </a:lnTo>
                  <a:lnTo>
                    <a:pt x="327759" y="479689"/>
                  </a:lnTo>
                  <a:lnTo>
                    <a:pt x="357555" y="476685"/>
                  </a:lnTo>
                  <a:lnTo>
                    <a:pt x="381807" y="478716"/>
                  </a:lnTo>
                  <a:lnTo>
                    <a:pt x="427263" y="494966"/>
                  </a:lnTo>
                  <a:lnTo>
                    <a:pt x="466328" y="529372"/>
                  </a:lnTo>
                  <a:lnTo>
                    <a:pt x="488845" y="578886"/>
                  </a:lnTo>
                  <a:lnTo>
                    <a:pt x="492993" y="606690"/>
                  </a:lnTo>
                  <a:lnTo>
                    <a:pt x="503616" y="603135"/>
                  </a:lnTo>
                  <a:lnTo>
                    <a:pt x="515001" y="600596"/>
                  </a:lnTo>
                  <a:lnTo>
                    <a:pt x="526894" y="599072"/>
                  </a:lnTo>
                  <a:lnTo>
                    <a:pt x="539042" y="598564"/>
                  </a:lnTo>
                  <a:lnTo>
                    <a:pt x="563293" y="600596"/>
                  </a:lnTo>
                  <a:lnTo>
                    <a:pt x="608750" y="616846"/>
                  </a:lnTo>
                  <a:lnTo>
                    <a:pt x="648196" y="652818"/>
                  </a:lnTo>
                  <a:lnTo>
                    <a:pt x="671474" y="703432"/>
                  </a:lnTo>
                  <a:lnTo>
                    <a:pt x="674479" y="731278"/>
                  </a:lnTo>
                  <a:lnTo>
                    <a:pt x="683029" y="729289"/>
                  </a:lnTo>
                  <a:lnTo>
                    <a:pt x="692086" y="727554"/>
                  </a:lnTo>
                  <a:lnTo>
                    <a:pt x="701144" y="726326"/>
                  </a:lnTo>
                  <a:lnTo>
                    <a:pt x="709693" y="725861"/>
                  </a:lnTo>
                  <a:lnTo>
                    <a:pt x="731532" y="727850"/>
                  </a:lnTo>
                  <a:lnTo>
                    <a:pt x="772164" y="743000"/>
                  </a:lnTo>
                  <a:lnTo>
                    <a:pt x="807208" y="773343"/>
                  </a:lnTo>
                  <a:lnTo>
                    <a:pt x="827524" y="815832"/>
                  </a:lnTo>
                  <a:lnTo>
                    <a:pt x="831587" y="839615"/>
                  </a:lnTo>
                  <a:lnTo>
                    <a:pt x="838147" y="837626"/>
                  </a:lnTo>
                  <a:lnTo>
                    <a:pt x="845469" y="835891"/>
                  </a:lnTo>
                  <a:lnTo>
                    <a:pt x="853299" y="834664"/>
                  </a:lnTo>
                  <a:lnTo>
                    <a:pt x="861383" y="834198"/>
                  </a:lnTo>
                  <a:lnTo>
                    <a:pt x="881149" y="835764"/>
                  </a:lnTo>
                  <a:lnTo>
                    <a:pt x="931811" y="861283"/>
                  </a:lnTo>
                  <a:lnTo>
                    <a:pt x="957883" y="894800"/>
                  </a:lnTo>
                  <a:lnTo>
                    <a:pt x="969733" y="934410"/>
                  </a:lnTo>
                  <a:lnTo>
                    <a:pt x="969310" y="956205"/>
                  </a:lnTo>
                  <a:lnTo>
                    <a:pt x="964316" y="976730"/>
                  </a:lnTo>
                  <a:lnTo>
                    <a:pt x="955259" y="995731"/>
                  </a:lnTo>
                  <a:lnTo>
                    <a:pt x="942646" y="1012955"/>
                  </a:lnTo>
                  <a:lnTo>
                    <a:pt x="850548" y="1118584"/>
                  </a:lnTo>
                  <a:lnTo>
                    <a:pt x="888471" y="1148377"/>
                  </a:lnTo>
                  <a:lnTo>
                    <a:pt x="903200" y="1155868"/>
                  </a:lnTo>
                  <a:lnTo>
                    <a:pt x="918944" y="1161581"/>
                  </a:lnTo>
                  <a:lnTo>
                    <a:pt x="935705" y="1164755"/>
                  </a:lnTo>
                  <a:lnTo>
                    <a:pt x="953481" y="1164628"/>
                  </a:lnTo>
                  <a:lnTo>
                    <a:pt x="994620" y="1152524"/>
                  </a:lnTo>
                  <a:lnTo>
                    <a:pt x="1026617" y="1126710"/>
                  </a:lnTo>
                  <a:lnTo>
                    <a:pt x="1046425" y="1090738"/>
                  </a:lnTo>
                  <a:lnTo>
                    <a:pt x="1050996" y="1048165"/>
                  </a:lnTo>
                  <a:lnTo>
                    <a:pt x="1050996" y="1045456"/>
                  </a:lnTo>
                  <a:lnTo>
                    <a:pt x="1057514" y="1047022"/>
                  </a:lnTo>
                  <a:lnTo>
                    <a:pt x="1064540" y="1047826"/>
                  </a:lnTo>
                  <a:lnTo>
                    <a:pt x="1071566" y="1048122"/>
                  </a:lnTo>
                  <a:lnTo>
                    <a:pt x="1078084" y="1048165"/>
                  </a:lnTo>
                  <a:lnTo>
                    <a:pt x="1119223" y="1036061"/>
                  </a:lnTo>
                  <a:lnTo>
                    <a:pt x="1151220" y="1010247"/>
                  </a:lnTo>
                  <a:lnTo>
                    <a:pt x="1171028" y="974275"/>
                  </a:lnTo>
                  <a:lnTo>
                    <a:pt x="1175599" y="931702"/>
                  </a:lnTo>
                  <a:lnTo>
                    <a:pt x="1175599" y="928994"/>
                  </a:lnTo>
                  <a:lnTo>
                    <a:pt x="1182117" y="930559"/>
                  </a:lnTo>
                  <a:lnTo>
                    <a:pt x="1189142" y="931363"/>
                  </a:lnTo>
                  <a:lnTo>
                    <a:pt x="1196168" y="931660"/>
                  </a:lnTo>
                  <a:lnTo>
                    <a:pt x="1202686" y="931702"/>
                  </a:lnTo>
                  <a:lnTo>
                    <a:pt x="1243825" y="919599"/>
                  </a:lnTo>
                  <a:lnTo>
                    <a:pt x="1275823" y="893784"/>
                  </a:lnTo>
                  <a:lnTo>
                    <a:pt x="1295630" y="857812"/>
                  </a:lnTo>
                  <a:lnTo>
                    <a:pt x="1300201" y="815239"/>
                  </a:lnTo>
                  <a:lnTo>
                    <a:pt x="1300201" y="809822"/>
                  </a:lnTo>
                  <a:lnTo>
                    <a:pt x="1297493" y="804405"/>
                  </a:lnTo>
                  <a:lnTo>
                    <a:pt x="1297493" y="798989"/>
                  </a:lnTo>
                  <a:lnTo>
                    <a:pt x="1310190" y="804490"/>
                  </a:lnTo>
                  <a:lnTo>
                    <a:pt x="1323903" y="808468"/>
                  </a:lnTo>
                  <a:lnTo>
                    <a:pt x="1338632" y="810415"/>
                  </a:lnTo>
                  <a:lnTo>
                    <a:pt x="1354376" y="809822"/>
                  </a:lnTo>
                  <a:lnTo>
                    <a:pt x="1395516" y="797719"/>
                  </a:lnTo>
                  <a:lnTo>
                    <a:pt x="1427513" y="771904"/>
                  </a:lnTo>
                  <a:lnTo>
                    <a:pt x="1447321" y="735933"/>
                  </a:lnTo>
                  <a:lnTo>
                    <a:pt x="1451892" y="693360"/>
                  </a:lnTo>
                  <a:lnTo>
                    <a:pt x="1451045" y="672031"/>
                  </a:lnTo>
                  <a:lnTo>
                    <a:pt x="1445120" y="652733"/>
                  </a:lnTo>
                  <a:lnTo>
                    <a:pt x="1435131" y="635467"/>
                  </a:lnTo>
                  <a:lnTo>
                    <a:pt x="1422095" y="620232"/>
                  </a:lnTo>
                  <a:close/>
                </a:path>
              </a:pathLst>
            </a:custGeom>
            <a:ln w="27085">
              <a:solidFill>
                <a:srgbClr val="00CC99"/>
              </a:solidFill>
            </a:ln>
          </p:spPr>
          <p:txBody>
            <a:bodyPr wrap="square" lIns="0" tIns="0" rIns="0" bIns="0" rtlCol="0"/>
            <a:lstStyle/>
            <a:p>
              <a:endParaRPr/>
            </a:p>
          </p:txBody>
        </p:sp>
        <p:sp>
          <p:nvSpPr>
            <p:cNvPr id="21" name="object 21"/>
            <p:cNvSpPr/>
            <p:nvPr/>
          </p:nvSpPr>
          <p:spPr>
            <a:xfrm>
              <a:off x="2885104" y="3107399"/>
              <a:ext cx="541655" cy="644525"/>
            </a:xfrm>
            <a:custGeom>
              <a:avLst/>
              <a:gdLst/>
              <a:ahLst/>
              <a:cxnLst/>
              <a:rect l="l" t="t" r="r" b="b"/>
              <a:pathLst>
                <a:path w="541654" h="644525">
                  <a:moveTo>
                    <a:pt x="312945" y="644184"/>
                  </a:moveTo>
                  <a:lnTo>
                    <a:pt x="273330" y="634197"/>
                  </a:lnTo>
                  <a:lnTo>
                    <a:pt x="7703" y="200424"/>
                  </a:lnTo>
                  <a:lnTo>
                    <a:pt x="0" y="180618"/>
                  </a:lnTo>
                  <a:lnTo>
                    <a:pt x="931" y="159797"/>
                  </a:lnTo>
                  <a:lnTo>
                    <a:pt x="9988" y="141008"/>
                  </a:lnTo>
                  <a:lnTo>
                    <a:pt x="26664" y="127296"/>
                  </a:lnTo>
                  <a:lnTo>
                    <a:pt x="235238" y="0"/>
                  </a:lnTo>
                  <a:lnTo>
                    <a:pt x="541327" y="509186"/>
                  </a:lnTo>
                  <a:lnTo>
                    <a:pt x="332753" y="636482"/>
                  </a:lnTo>
                  <a:lnTo>
                    <a:pt x="312945" y="644184"/>
                  </a:lnTo>
                  <a:close/>
                </a:path>
              </a:pathLst>
            </a:custGeom>
            <a:solidFill>
              <a:srgbClr val="00CC99"/>
            </a:solidFill>
          </p:spPr>
          <p:txBody>
            <a:bodyPr wrap="square" lIns="0" tIns="0" rIns="0" bIns="0" rtlCol="0"/>
            <a:lstStyle/>
            <a:p>
              <a:endParaRPr/>
            </a:p>
          </p:txBody>
        </p:sp>
        <p:sp>
          <p:nvSpPr>
            <p:cNvPr id="22" name="object 22"/>
            <p:cNvSpPr/>
            <p:nvPr/>
          </p:nvSpPr>
          <p:spPr>
            <a:xfrm>
              <a:off x="2885103" y="3107399"/>
              <a:ext cx="541655" cy="644525"/>
            </a:xfrm>
            <a:custGeom>
              <a:avLst/>
              <a:gdLst/>
              <a:ahLst/>
              <a:cxnLst/>
              <a:rect l="l" t="t" r="r" b="b"/>
              <a:pathLst>
                <a:path w="541654" h="644525">
                  <a:moveTo>
                    <a:pt x="541327" y="509186"/>
                  </a:moveTo>
                  <a:lnTo>
                    <a:pt x="332753" y="636482"/>
                  </a:lnTo>
                  <a:lnTo>
                    <a:pt x="312945" y="644184"/>
                  </a:lnTo>
                  <a:lnTo>
                    <a:pt x="292122" y="643253"/>
                  </a:lnTo>
                  <a:lnTo>
                    <a:pt x="273330" y="634197"/>
                  </a:lnTo>
                  <a:lnTo>
                    <a:pt x="259617" y="617523"/>
                  </a:lnTo>
                  <a:lnTo>
                    <a:pt x="7703" y="200424"/>
                  </a:lnTo>
                  <a:lnTo>
                    <a:pt x="0" y="180618"/>
                  </a:lnTo>
                  <a:lnTo>
                    <a:pt x="931" y="159797"/>
                  </a:lnTo>
                  <a:lnTo>
                    <a:pt x="9988" y="141008"/>
                  </a:lnTo>
                  <a:lnTo>
                    <a:pt x="26664" y="127296"/>
                  </a:lnTo>
                  <a:lnTo>
                    <a:pt x="235238" y="0"/>
                  </a:lnTo>
                  <a:lnTo>
                    <a:pt x="541327" y="509186"/>
                  </a:lnTo>
                  <a:close/>
                </a:path>
              </a:pathLst>
            </a:custGeom>
            <a:ln w="27086">
              <a:solidFill>
                <a:srgbClr val="00CC99"/>
              </a:solidFill>
            </a:ln>
          </p:spPr>
          <p:txBody>
            <a:bodyPr wrap="square" lIns="0" tIns="0" rIns="0" bIns="0" rtlCol="0"/>
            <a:lstStyle/>
            <a:p>
              <a:endParaRPr/>
            </a:p>
          </p:txBody>
        </p:sp>
        <p:sp>
          <p:nvSpPr>
            <p:cNvPr id="23" name="object 23"/>
            <p:cNvSpPr/>
            <p:nvPr/>
          </p:nvSpPr>
          <p:spPr>
            <a:xfrm>
              <a:off x="1944743" y="3326782"/>
              <a:ext cx="1146175" cy="636905"/>
            </a:xfrm>
            <a:custGeom>
              <a:avLst/>
              <a:gdLst/>
              <a:ahLst/>
              <a:cxnLst/>
              <a:rect l="l" t="t" r="r" b="b"/>
              <a:pathLst>
                <a:path w="1146175" h="636904">
                  <a:moveTo>
                    <a:pt x="119185" y="457725"/>
                  </a:moveTo>
                  <a:lnTo>
                    <a:pt x="76522" y="452309"/>
                  </a:lnTo>
                  <a:lnTo>
                    <a:pt x="37922" y="430641"/>
                  </a:lnTo>
                  <a:lnTo>
                    <a:pt x="11088" y="397420"/>
                  </a:lnTo>
                  <a:lnTo>
                    <a:pt x="0" y="357852"/>
                  </a:lnTo>
                  <a:lnTo>
                    <a:pt x="5163" y="316760"/>
                  </a:lnTo>
                  <a:lnTo>
                    <a:pt x="27087" y="278969"/>
                  </a:lnTo>
                  <a:lnTo>
                    <a:pt x="241079" y="35209"/>
                  </a:lnTo>
                  <a:lnTo>
                    <a:pt x="284080" y="6432"/>
                  </a:lnTo>
                  <a:lnTo>
                    <a:pt x="333176" y="0"/>
                  </a:lnTo>
                  <a:lnTo>
                    <a:pt x="344011" y="2708"/>
                  </a:lnTo>
                  <a:lnTo>
                    <a:pt x="346720" y="2708"/>
                  </a:lnTo>
                  <a:lnTo>
                    <a:pt x="391744" y="12296"/>
                  </a:lnTo>
                  <a:lnTo>
                    <a:pt x="436259" y="22984"/>
                  </a:lnTo>
                  <a:lnTo>
                    <a:pt x="524896" y="44839"/>
                  </a:lnTo>
                  <a:lnTo>
                    <a:pt x="569581" y="54596"/>
                  </a:lnTo>
                  <a:lnTo>
                    <a:pt x="614887" y="62632"/>
                  </a:lnTo>
                  <a:lnTo>
                    <a:pt x="661095" y="68242"/>
                  </a:lnTo>
                  <a:lnTo>
                    <a:pt x="708489" y="70720"/>
                  </a:lnTo>
                  <a:lnTo>
                    <a:pt x="937276" y="70720"/>
                  </a:lnTo>
                  <a:lnTo>
                    <a:pt x="995067" y="165214"/>
                  </a:lnTo>
                  <a:lnTo>
                    <a:pt x="414439" y="165214"/>
                  </a:lnTo>
                  <a:lnTo>
                    <a:pt x="192321" y="419807"/>
                  </a:lnTo>
                  <a:lnTo>
                    <a:pt x="176703" y="435635"/>
                  </a:lnTo>
                  <a:lnTo>
                    <a:pt x="158800" y="446892"/>
                  </a:lnTo>
                  <a:lnTo>
                    <a:pt x="139373" y="454086"/>
                  </a:lnTo>
                  <a:lnTo>
                    <a:pt x="119185" y="457725"/>
                  </a:lnTo>
                  <a:close/>
                </a:path>
                <a:path w="1146175" h="636904">
                  <a:moveTo>
                    <a:pt x="937276" y="70720"/>
                  </a:moveTo>
                  <a:lnTo>
                    <a:pt x="708489" y="70720"/>
                  </a:lnTo>
                  <a:lnTo>
                    <a:pt x="757350" y="69361"/>
                  </a:lnTo>
                  <a:lnTo>
                    <a:pt x="807961" y="63460"/>
                  </a:lnTo>
                  <a:lnTo>
                    <a:pt x="860603" y="52311"/>
                  </a:lnTo>
                  <a:lnTo>
                    <a:pt x="915558" y="35209"/>
                  </a:lnTo>
                  <a:lnTo>
                    <a:pt x="937276" y="70720"/>
                  </a:lnTo>
                  <a:close/>
                </a:path>
                <a:path w="1146175" h="636904">
                  <a:moveTo>
                    <a:pt x="950772" y="636482"/>
                  </a:moveTo>
                  <a:lnTo>
                    <a:pt x="920976" y="601273"/>
                  </a:lnTo>
                  <a:lnTo>
                    <a:pt x="414439" y="165214"/>
                  </a:lnTo>
                  <a:lnTo>
                    <a:pt x="995067" y="165214"/>
                  </a:lnTo>
                  <a:lnTo>
                    <a:pt x="1145802" y="411682"/>
                  </a:lnTo>
                  <a:lnTo>
                    <a:pt x="950772" y="636482"/>
                  </a:lnTo>
                  <a:close/>
                </a:path>
              </a:pathLst>
            </a:custGeom>
            <a:solidFill>
              <a:srgbClr val="00CC99"/>
            </a:solidFill>
          </p:spPr>
          <p:txBody>
            <a:bodyPr wrap="square" lIns="0" tIns="0" rIns="0" bIns="0" rtlCol="0"/>
            <a:lstStyle/>
            <a:p>
              <a:endParaRPr/>
            </a:p>
          </p:txBody>
        </p:sp>
        <p:sp>
          <p:nvSpPr>
            <p:cNvPr id="24" name="object 24"/>
            <p:cNvSpPr/>
            <p:nvPr/>
          </p:nvSpPr>
          <p:spPr>
            <a:xfrm>
              <a:off x="1944742" y="3326782"/>
              <a:ext cx="1146175" cy="636905"/>
            </a:xfrm>
            <a:custGeom>
              <a:avLst/>
              <a:gdLst/>
              <a:ahLst/>
              <a:cxnLst/>
              <a:rect l="l" t="t" r="r" b="b"/>
              <a:pathLst>
                <a:path w="1146175" h="636904">
                  <a:moveTo>
                    <a:pt x="915558" y="35209"/>
                  </a:moveTo>
                  <a:lnTo>
                    <a:pt x="860603" y="52311"/>
                  </a:lnTo>
                  <a:lnTo>
                    <a:pt x="807961" y="63460"/>
                  </a:lnTo>
                  <a:lnTo>
                    <a:pt x="757350" y="69361"/>
                  </a:lnTo>
                  <a:lnTo>
                    <a:pt x="708489" y="70720"/>
                  </a:lnTo>
                  <a:lnTo>
                    <a:pt x="661095" y="68242"/>
                  </a:lnTo>
                  <a:lnTo>
                    <a:pt x="614887" y="62632"/>
                  </a:lnTo>
                  <a:lnTo>
                    <a:pt x="569581" y="54596"/>
                  </a:lnTo>
                  <a:lnTo>
                    <a:pt x="524896" y="44839"/>
                  </a:lnTo>
                  <a:lnTo>
                    <a:pt x="480549" y="34067"/>
                  </a:lnTo>
                  <a:lnTo>
                    <a:pt x="436259" y="22984"/>
                  </a:lnTo>
                  <a:lnTo>
                    <a:pt x="391744" y="12296"/>
                  </a:lnTo>
                  <a:lnTo>
                    <a:pt x="346720" y="2708"/>
                  </a:lnTo>
                  <a:lnTo>
                    <a:pt x="344011" y="2708"/>
                  </a:lnTo>
                  <a:lnTo>
                    <a:pt x="333176" y="0"/>
                  </a:lnTo>
                  <a:lnTo>
                    <a:pt x="308501" y="550"/>
                  </a:lnTo>
                  <a:lnTo>
                    <a:pt x="284080" y="6432"/>
                  </a:lnTo>
                  <a:lnTo>
                    <a:pt x="241079" y="35209"/>
                  </a:lnTo>
                  <a:lnTo>
                    <a:pt x="27087" y="278969"/>
                  </a:lnTo>
                  <a:lnTo>
                    <a:pt x="5163" y="316760"/>
                  </a:lnTo>
                  <a:lnTo>
                    <a:pt x="0" y="357852"/>
                  </a:lnTo>
                  <a:lnTo>
                    <a:pt x="11088" y="397420"/>
                  </a:lnTo>
                  <a:lnTo>
                    <a:pt x="37922" y="430641"/>
                  </a:lnTo>
                  <a:lnTo>
                    <a:pt x="76522" y="452309"/>
                  </a:lnTo>
                  <a:lnTo>
                    <a:pt x="119185" y="457725"/>
                  </a:lnTo>
                  <a:lnTo>
                    <a:pt x="139373" y="454086"/>
                  </a:lnTo>
                  <a:lnTo>
                    <a:pt x="158800" y="446892"/>
                  </a:lnTo>
                  <a:lnTo>
                    <a:pt x="176703" y="435635"/>
                  </a:lnTo>
                  <a:lnTo>
                    <a:pt x="192321" y="419807"/>
                  </a:lnTo>
                  <a:lnTo>
                    <a:pt x="414439" y="165214"/>
                  </a:lnTo>
                  <a:lnTo>
                    <a:pt x="920976" y="601273"/>
                  </a:lnTo>
                  <a:lnTo>
                    <a:pt x="929822" y="610202"/>
                  </a:lnTo>
                  <a:lnTo>
                    <a:pt x="936890" y="617862"/>
                  </a:lnTo>
                  <a:lnTo>
                    <a:pt x="943450" y="626029"/>
                  </a:lnTo>
                  <a:lnTo>
                    <a:pt x="950772" y="636482"/>
                  </a:lnTo>
                  <a:lnTo>
                    <a:pt x="1145802" y="411682"/>
                  </a:lnTo>
                  <a:lnTo>
                    <a:pt x="915558" y="35209"/>
                  </a:lnTo>
                  <a:close/>
                </a:path>
              </a:pathLst>
            </a:custGeom>
            <a:ln w="27085">
              <a:solidFill>
                <a:srgbClr val="00CC99"/>
              </a:solidFill>
            </a:ln>
          </p:spPr>
          <p:txBody>
            <a:bodyPr wrap="square" lIns="0" tIns="0" rIns="0" bIns="0" rtlCol="0"/>
            <a:lstStyle/>
            <a:p>
              <a:endParaRPr/>
            </a:p>
          </p:txBody>
        </p:sp>
      </p:grpSp>
      <p:sp>
        <p:nvSpPr>
          <p:cNvPr id="25" name="object 25"/>
          <p:cNvSpPr/>
          <p:nvPr/>
        </p:nvSpPr>
        <p:spPr>
          <a:xfrm>
            <a:off x="4939410" y="2864019"/>
            <a:ext cx="489584" cy="488315"/>
          </a:xfrm>
          <a:custGeom>
            <a:avLst/>
            <a:gdLst/>
            <a:ahLst/>
            <a:cxnLst/>
            <a:rect l="l" t="t" r="r" b="b"/>
            <a:pathLst>
              <a:path w="489585" h="488314">
                <a:moveTo>
                  <a:pt x="242727" y="487744"/>
                </a:moveTo>
                <a:lnTo>
                  <a:pt x="190778" y="483664"/>
                </a:lnTo>
                <a:lnTo>
                  <a:pt x="144136" y="471424"/>
                </a:lnTo>
                <a:lnTo>
                  <a:pt x="102802" y="451024"/>
                </a:lnTo>
                <a:lnTo>
                  <a:pt x="66776" y="422466"/>
                </a:lnTo>
                <a:lnTo>
                  <a:pt x="37573" y="387309"/>
                </a:lnTo>
                <a:lnTo>
                  <a:pt x="16710" y="347113"/>
                </a:lnTo>
                <a:lnTo>
                  <a:pt x="4281" y="302222"/>
                </a:lnTo>
                <a:lnTo>
                  <a:pt x="0" y="251602"/>
                </a:lnTo>
                <a:lnTo>
                  <a:pt x="4413" y="199624"/>
                </a:lnTo>
                <a:lnTo>
                  <a:pt x="17654" y="152281"/>
                </a:lnTo>
                <a:lnTo>
                  <a:pt x="39723" y="109574"/>
                </a:lnTo>
                <a:lnTo>
                  <a:pt x="70620" y="71502"/>
                </a:lnTo>
                <a:lnTo>
                  <a:pt x="108380" y="40218"/>
                </a:lnTo>
                <a:lnTo>
                  <a:pt x="151035" y="17872"/>
                </a:lnTo>
                <a:lnTo>
                  <a:pt x="198587" y="4465"/>
                </a:lnTo>
                <a:lnTo>
                  <a:pt x="251037" y="0"/>
                </a:lnTo>
                <a:lnTo>
                  <a:pt x="300302" y="3746"/>
                </a:lnTo>
                <a:lnTo>
                  <a:pt x="345135" y="14985"/>
                </a:lnTo>
                <a:lnTo>
                  <a:pt x="385536" y="33715"/>
                </a:lnTo>
                <a:lnTo>
                  <a:pt x="397895" y="42725"/>
                </a:lnTo>
                <a:lnTo>
                  <a:pt x="248670" y="42725"/>
                </a:lnTo>
                <a:lnTo>
                  <a:pt x="209480" y="45875"/>
                </a:lnTo>
                <a:lnTo>
                  <a:pt x="172256" y="57111"/>
                </a:lnTo>
                <a:lnTo>
                  <a:pt x="138223" y="75915"/>
                </a:lnTo>
                <a:lnTo>
                  <a:pt x="108609" y="101771"/>
                </a:lnTo>
                <a:lnTo>
                  <a:pt x="84332" y="133138"/>
                </a:lnTo>
                <a:lnTo>
                  <a:pt x="66991" y="168218"/>
                </a:lnTo>
                <a:lnTo>
                  <a:pt x="56586" y="207013"/>
                </a:lnTo>
                <a:lnTo>
                  <a:pt x="53117" y="249524"/>
                </a:lnTo>
                <a:lnTo>
                  <a:pt x="56455" y="291175"/>
                </a:lnTo>
                <a:lnTo>
                  <a:pt x="66468" y="328597"/>
                </a:lnTo>
                <a:lnTo>
                  <a:pt x="106524" y="390749"/>
                </a:lnTo>
                <a:lnTo>
                  <a:pt x="169209" y="431018"/>
                </a:lnTo>
                <a:lnTo>
                  <a:pt x="207508" y="441087"/>
                </a:lnTo>
                <a:lnTo>
                  <a:pt x="250444" y="444447"/>
                </a:lnTo>
                <a:lnTo>
                  <a:pt x="372394" y="444447"/>
                </a:lnTo>
                <a:lnTo>
                  <a:pt x="372394" y="465785"/>
                </a:lnTo>
                <a:lnTo>
                  <a:pt x="344817" y="475388"/>
                </a:lnTo>
                <a:lnTo>
                  <a:pt x="314013" y="482249"/>
                </a:lnTo>
                <a:lnTo>
                  <a:pt x="279983" y="486368"/>
                </a:lnTo>
                <a:lnTo>
                  <a:pt x="242727" y="487744"/>
                </a:lnTo>
                <a:close/>
              </a:path>
              <a:path w="489585" h="488314">
                <a:moveTo>
                  <a:pt x="449335" y="335271"/>
                </a:moveTo>
                <a:lnTo>
                  <a:pt x="371511" y="335271"/>
                </a:lnTo>
                <a:lnTo>
                  <a:pt x="384857" y="333222"/>
                </a:lnTo>
                <a:lnTo>
                  <a:pt x="397019" y="327073"/>
                </a:lnTo>
                <a:lnTo>
                  <a:pt x="425847" y="284871"/>
                </a:lnTo>
                <a:lnTo>
                  <a:pt x="435032" y="242372"/>
                </a:lnTo>
                <a:lnTo>
                  <a:pt x="436168" y="217482"/>
                </a:lnTo>
                <a:lnTo>
                  <a:pt x="433061" y="180681"/>
                </a:lnTo>
                <a:lnTo>
                  <a:pt x="408208" y="117707"/>
                </a:lnTo>
                <a:lnTo>
                  <a:pt x="359213" y="70180"/>
                </a:lnTo>
                <a:lnTo>
                  <a:pt x="290317" y="45775"/>
                </a:lnTo>
                <a:lnTo>
                  <a:pt x="248670" y="42725"/>
                </a:lnTo>
                <a:lnTo>
                  <a:pt x="397895" y="42725"/>
                </a:lnTo>
                <a:lnTo>
                  <a:pt x="451039" y="92184"/>
                </a:lnTo>
                <a:lnTo>
                  <a:pt x="472144" y="129024"/>
                </a:lnTo>
                <a:lnTo>
                  <a:pt x="484791" y="170364"/>
                </a:lnTo>
                <a:lnTo>
                  <a:pt x="489010" y="216295"/>
                </a:lnTo>
                <a:lnTo>
                  <a:pt x="486719" y="250019"/>
                </a:lnTo>
                <a:lnTo>
                  <a:pt x="479847" y="280573"/>
                </a:lnTo>
                <a:lnTo>
                  <a:pt x="468395" y="307956"/>
                </a:lnTo>
                <a:lnTo>
                  <a:pt x="452364" y="332169"/>
                </a:lnTo>
                <a:lnTo>
                  <a:pt x="449335" y="335271"/>
                </a:lnTo>
                <a:close/>
              </a:path>
              <a:path w="489585" h="488314">
                <a:moveTo>
                  <a:pt x="209198" y="377396"/>
                </a:moveTo>
                <a:lnTo>
                  <a:pt x="158120" y="360582"/>
                </a:lnTo>
                <a:lnTo>
                  <a:pt x="126839" y="312607"/>
                </a:lnTo>
                <a:lnTo>
                  <a:pt x="120756" y="267322"/>
                </a:lnTo>
                <a:lnTo>
                  <a:pt x="122843" y="235354"/>
                </a:lnTo>
                <a:lnTo>
                  <a:pt x="139537" y="179889"/>
                </a:lnTo>
                <a:lnTo>
                  <a:pt x="171498" y="137385"/>
                </a:lnTo>
                <a:lnTo>
                  <a:pt x="216510" y="114765"/>
                </a:lnTo>
                <a:lnTo>
                  <a:pt x="242120" y="112185"/>
                </a:lnTo>
                <a:lnTo>
                  <a:pt x="251980" y="112827"/>
                </a:lnTo>
                <a:lnTo>
                  <a:pt x="292123" y="135506"/>
                </a:lnTo>
                <a:lnTo>
                  <a:pt x="300275" y="151053"/>
                </a:lnTo>
                <a:lnTo>
                  <a:pt x="351849" y="151053"/>
                </a:lnTo>
                <a:lnTo>
                  <a:pt x="351563" y="154282"/>
                </a:lnTo>
                <a:lnTo>
                  <a:pt x="247179" y="154282"/>
                </a:lnTo>
                <a:lnTo>
                  <a:pt x="231646" y="156284"/>
                </a:lnTo>
                <a:lnTo>
                  <a:pt x="194514" y="186324"/>
                </a:lnTo>
                <a:lnTo>
                  <a:pt x="178832" y="224823"/>
                </a:lnTo>
                <a:lnTo>
                  <a:pt x="174506" y="265438"/>
                </a:lnTo>
                <a:lnTo>
                  <a:pt x="174509" y="267322"/>
                </a:lnTo>
                <a:lnTo>
                  <a:pt x="181620" y="305033"/>
                </a:lnTo>
                <a:lnTo>
                  <a:pt x="213463" y="334215"/>
                </a:lnTo>
                <a:lnTo>
                  <a:pt x="224023" y="335299"/>
                </a:lnTo>
                <a:lnTo>
                  <a:pt x="282586" y="335299"/>
                </a:lnTo>
                <a:lnTo>
                  <a:pt x="279634" y="341520"/>
                </a:lnTo>
                <a:lnTo>
                  <a:pt x="261274" y="361455"/>
                </a:lnTo>
                <a:lnTo>
                  <a:pt x="237795" y="373413"/>
                </a:lnTo>
                <a:lnTo>
                  <a:pt x="209198" y="377396"/>
                </a:lnTo>
                <a:close/>
              </a:path>
              <a:path w="489585" h="488314">
                <a:moveTo>
                  <a:pt x="351849" y="151053"/>
                </a:moveTo>
                <a:lnTo>
                  <a:pt x="301166" y="151053"/>
                </a:lnTo>
                <a:lnTo>
                  <a:pt x="301778" y="145808"/>
                </a:lnTo>
                <a:lnTo>
                  <a:pt x="302724" y="138373"/>
                </a:lnTo>
                <a:lnTo>
                  <a:pt x="305618" y="116933"/>
                </a:lnTo>
                <a:lnTo>
                  <a:pt x="354877" y="116933"/>
                </a:lnTo>
                <a:lnTo>
                  <a:pt x="351849" y="151053"/>
                </a:lnTo>
                <a:close/>
              </a:path>
              <a:path w="489585" h="488314">
                <a:moveTo>
                  <a:pt x="282586" y="335299"/>
                </a:moveTo>
                <a:lnTo>
                  <a:pt x="224023" y="335299"/>
                </a:lnTo>
                <a:lnTo>
                  <a:pt x="239488" y="333194"/>
                </a:lnTo>
                <a:lnTo>
                  <a:pt x="253247" y="326879"/>
                </a:lnTo>
                <a:lnTo>
                  <a:pt x="283970" y="283414"/>
                </a:lnTo>
                <a:lnTo>
                  <a:pt x="293470" y="238825"/>
                </a:lnTo>
                <a:lnTo>
                  <a:pt x="294658" y="212438"/>
                </a:lnTo>
                <a:lnTo>
                  <a:pt x="291690" y="186996"/>
                </a:lnTo>
                <a:lnTo>
                  <a:pt x="282787" y="168824"/>
                </a:lnTo>
                <a:lnTo>
                  <a:pt x="267950" y="157920"/>
                </a:lnTo>
                <a:lnTo>
                  <a:pt x="247179" y="154282"/>
                </a:lnTo>
                <a:lnTo>
                  <a:pt x="351563" y="154282"/>
                </a:lnTo>
                <a:lnTo>
                  <a:pt x="344407" y="235354"/>
                </a:lnTo>
                <a:lnTo>
                  <a:pt x="341665" y="267322"/>
                </a:lnTo>
                <a:lnTo>
                  <a:pt x="340942" y="276522"/>
                </a:lnTo>
                <a:lnTo>
                  <a:pt x="342808" y="301618"/>
                </a:lnTo>
                <a:lnTo>
                  <a:pt x="342933" y="302480"/>
                </a:lnTo>
                <a:lnTo>
                  <a:pt x="346408" y="313608"/>
                </a:lnTo>
                <a:lnTo>
                  <a:pt x="292877" y="313608"/>
                </a:lnTo>
                <a:lnTo>
                  <a:pt x="282586" y="335299"/>
                </a:lnTo>
                <a:close/>
              </a:path>
              <a:path w="489585" h="488314">
                <a:moveTo>
                  <a:pt x="362904" y="377388"/>
                </a:moveTo>
                <a:lnTo>
                  <a:pt x="333023" y="373406"/>
                </a:lnTo>
                <a:lnTo>
                  <a:pt x="311639" y="361449"/>
                </a:lnTo>
                <a:lnTo>
                  <a:pt x="298752" y="341516"/>
                </a:lnTo>
                <a:lnTo>
                  <a:pt x="294361" y="313608"/>
                </a:lnTo>
                <a:lnTo>
                  <a:pt x="346408" y="313608"/>
                </a:lnTo>
                <a:lnTo>
                  <a:pt x="348584" y="320580"/>
                </a:lnTo>
                <a:lnTo>
                  <a:pt x="358137" y="331596"/>
                </a:lnTo>
                <a:lnTo>
                  <a:pt x="371511" y="335271"/>
                </a:lnTo>
                <a:lnTo>
                  <a:pt x="449335" y="335271"/>
                </a:lnTo>
                <a:lnTo>
                  <a:pt x="433032" y="351966"/>
                </a:lnTo>
                <a:lnTo>
                  <a:pt x="411678" y="366100"/>
                </a:lnTo>
                <a:lnTo>
                  <a:pt x="388302" y="374575"/>
                </a:lnTo>
                <a:lnTo>
                  <a:pt x="362904" y="377388"/>
                </a:lnTo>
                <a:close/>
              </a:path>
              <a:path w="489585" h="488314">
                <a:moveTo>
                  <a:pt x="372394" y="444447"/>
                </a:moveTo>
                <a:lnTo>
                  <a:pt x="250444" y="444447"/>
                </a:lnTo>
                <a:lnTo>
                  <a:pt x="281813" y="443528"/>
                </a:lnTo>
                <a:lnTo>
                  <a:pt x="312789" y="439124"/>
                </a:lnTo>
                <a:lnTo>
                  <a:pt x="343080" y="431293"/>
                </a:lnTo>
                <a:lnTo>
                  <a:pt x="372394" y="420092"/>
                </a:lnTo>
                <a:lnTo>
                  <a:pt x="372394" y="444447"/>
                </a:lnTo>
                <a:close/>
              </a:path>
            </a:pathLst>
          </a:custGeom>
          <a:solidFill>
            <a:srgbClr val="000000"/>
          </a:solidFill>
        </p:spPr>
        <p:txBody>
          <a:bodyPr wrap="square" lIns="0" tIns="0" rIns="0" bIns="0" rtlCol="0"/>
          <a:lstStyle/>
          <a:p>
            <a:endParaRPr/>
          </a:p>
        </p:txBody>
      </p:sp>
      <p:sp>
        <p:nvSpPr>
          <p:cNvPr id="26" name="object 26"/>
          <p:cNvSpPr/>
          <p:nvPr/>
        </p:nvSpPr>
        <p:spPr>
          <a:xfrm>
            <a:off x="4258817" y="1494282"/>
            <a:ext cx="0" cy="3072130"/>
          </a:xfrm>
          <a:custGeom>
            <a:avLst/>
            <a:gdLst/>
            <a:ahLst/>
            <a:cxnLst/>
            <a:rect l="l" t="t" r="r" b="b"/>
            <a:pathLst>
              <a:path h="3072129">
                <a:moveTo>
                  <a:pt x="0" y="0"/>
                </a:moveTo>
                <a:lnTo>
                  <a:pt x="0" y="3071660"/>
                </a:lnTo>
              </a:path>
            </a:pathLst>
          </a:custGeom>
          <a:ln w="28575">
            <a:solidFill>
              <a:srgbClr val="00CC99"/>
            </a:solidFill>
          </a:ln>
        </p:spPr>
        <p:txBody>
          <a:bodyPr wrap="square" lIns="0" tIns="0" rIns="0" bIns="0" rtlCol="0"/>
          <a:lstStyle/>
          <a:p>
            <a:endParaRPr/>
          </a:p>
        </p:txBody>
      </p:sp>
      <p:sp>
        <p:nvSpPr>
          <p:cNvPr id="27" name="object 27"/>
          <p:cNvSpPr txBox="1"/>
          <p:nvPr/>
        </p:nvSpPr>
        <p:spPr>
          <a:xfrm>
            <a:off x="5791940" y="1702198"/>
            <a:ext cx="3089275"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hlinkClick r:id="rId5"/>
              </a:rPr>
              <a:t>http://radio.eng.niigata-u.ac.jp/</a:t>
            </a:r>
            <a:endParaRPr sz="1800">
              <a:latin typeface="Times New Roman"/>
              <a:cs typeface="Times New Roman"/>
            </a:endParaRPr>
          </a:p>
        </p:txBody>
      </p:sp>
      <p:sp>
        <p:nvSpPr>
          <p:cNvPr id="28" name="object 28"/>
          <p:cNvSpPr txBox="1"/>
          <p:nvPr/>
        </p:nvSpPr>
        <p:spPr>
          <a:xfrm>
            <a:off x="5883151" y="2936638"/>
            <a:ext cx="2711450" cy="299720"/>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Times New Roman"/>
                <a:cs typeface="Times New Roman"/>
                <a:hlinkClick r:id="rId6"/>
              </a:rPr>
              <a:t>mskim@eng.niigata-u.ac.jp</a:t>
            </a:r>
            <a:endParaRPr sz="1800" dirty="0">
              <a:latin typeface="Times New Roman"/>
              <a:cs typeface="Times New Roman"/>
            </a:endParaRPr>
          </a:p>
        </p:txBody>
      </p:sp>
      <p:sp>
        <p:nvSpPr>
          <p:cNvPr id="29" name="object 29"/>
          <p:cNvSpPr/>
          <p:nvPr/>
        </p:nvSpPr>
        <p:spPr>
          <a:xfrm>
            <a:off x="4932286" y="4082376"/>
            <a:ext cx="539115" cy="403225"/>
          </a:xfrm>
          <a:custGeom>
            <a:avLst/>
            <a:gdLst/>
            <a:ahLst/>
            <a:cxnLst/>
            <a:rect l="l" t="t" r="r" b="b"/>
            <a:pathLst>
              <a:path w="539114" h="403225">
                <a:moveTo>
                  <a:pt x="481406" y="277672"/>
                </a:moveTo>
                <a:lnTo>
                  <a:pt x="480364" y="266611"/>
                </a:lnTo>
                <a:lnTo>
                  <a:pt x="478853" y="261429"/>
                </a:lnTo>
                <a:lnTo>
                  <a:pt x="477253" y="255943"/>
                </a:lnTo>
                <a:lnTo>
                  <a:pt x="472160" y="246075"/>
                </a:lnTo>
                <a:lnTo>
                  <a:pt x="465150" y="237401"/>
                </a:lnTo>
                <a:lnTo>
                  <a:pt x="460883" y="233159"/>
                </a:lnTo>
                <a:lnTo>
                  <a:pt x="432371" y="204901"/>
                </a:lnTo>
                <a:lnTo>
                  <a:pt x="382485" y="155448"/>
                </a:lnTo>
                <a:lnTo>
                  <a:pt x="382485" y="148374"/>
                </a:lnTo>
                <a:lnTo>
                  <a:pt x="382485" y="113055"/>
                </a:lnTo>
                <a:lnTo>
                  <a:pt x="380860" y="104673"/>
                </a:lnTo>
                <a:lnTo>
                  <a:pt x="376389" y="97942"/>
                </a:lnTo>
                <a:lnTo>
                  <a:pt x="369658" y="93472"/>
                </a:lnTo>
                <a:lnTo>
                  <a:pt x="361276" y="91859"/>
                </a:lnTo>
                <a:lnTo>
                  <a:pt x="352894" y="93472"/>
                </a:lnTo>
                <a:lnTo>
                  <a:pt x="346176" y="97942"/>
                </a:lnTo>
                <a:lnTo>
                  <a:pt x="341706" y="104673"/>
                </a:lnTo>
                <a:lnTo>
                  <a:pt x="340080" y="113055"/>
                </a:lnTo>
                <a:lnTo>
                  <a:pt x="340080" y="148374"/>
                </a:lnTo>
                <a:lnTo>
                  <a:pt x="340080" y="204901"/>
                </a:lnTo>
                <a:lnTo>
                  <a:pt x="340080" y="346214"/>
                </a:lnTo>
                <a:lnTo>
                  <a:pt x="311810" y="346214"/>
                </a:lnTo>
                <a:lnTo>
                  <a:pt x="311810" y="317944"/>
                </a:lnTo>
                <a:lnTo>
                  <a:pt x="340080" y="317944"/>
                </a:lnTo>
                <a:lnTo>
                  <a:pt x="340080" y="289687"/>
                </a:lnTo>
                <a:lnTo>
                  <a:pt x="311810" y="289687"/>
                </a:lnTo>
                <a:lnTo>
                  <a:pt x="311810" y="261429"/>
                </a:lnTo>
                <a:lnTo>
                  <a:pt x="340080" y="261429"/>
                </a:lnTo>
                <a:lnTo>
                  <a:pt x="340080" y="233159"/>
                </a:lnTo>
                <a:lnTo>
                  <a:pt x="311810" y="233159"/>
                </a:lnTo>
                <a:lnTo>
                  <a:pt x="311810" y="204901"/>
                </a:lnTo>
                <a:lnTo>
                  <a:pt x="340080" y="204901"/>
                </a:lnTo>
                <a:lnTo>
                  <a:pt x="340080" y="148374"/>
                </a:lnTo>
                <a:lnTo>
                  <a:pt x="283552" y="148374"/>
                </a:lnTo>
                <a:lnTo>
                  <a:pt x="283552" y="204901"/>
                </a:lnTo>
                <a:lnTo>
                  <a:pt x="283552" y="233159"/>
                </a:lnTo>
                <a:lnTo>
                  <a:pt x="283552" y="261429"/>
                </a:lnTo>
                <a:lnTo>
                  <a:pt x="283552" y="289687"/>
                </a:lnTo>
                <a:lnTo>
                  <a:pt x="283552" y="317944"/>
                </a:lnTo>
                <a:lnTo>
                  <a:pt x="283552" y="346214"/>
                </a:lnTo>
                <a:lnTo>
                  <a:pt x="255282" y="346214"/>
                </a:lnTo>
                <a:lnTo>
                  <a:pt x="255282" y="317944"/>
                </a:lnTo>
                <a:lnTo>
                  <a:pt x="283552" y="317944"/>
                </a:lnTo>
                <a:lnTo>
                  <a:pt x="283552" y="289687"/>
                </a:lnTo>
                <a:lnTo>
                  <a:pt x="255282" y="289687"/>
                </a:lnTo>
                <a:lnTo>
                  <a:pt x="255282" y="261429"/>
                </a:lnTo>
                <a:lnTo>
                  <a:pt x="283552" y="261429"/>
                </a:lnTo>
                <a:lnTo>
                  <a:pt x="283552" y="233159"/>
                </a:lnTo>
                <a:lnTo>
                  <a:pt x="255282" y="233159"/>
                </a:lnTo>
                <a:lnTo>
                  <a:pt x="255282" y="204901"/>
                </a:lnTo>
                <a:lnTo>
                  <a:pt x="283552" y="204901"/>
                </a:lnTo>
                <a:lnTo>
                  <a:pt x="283552" y="148374"/>
                </a:lnTo>
                <a:lnTo>
                  <a:pt x="227025" y="148374"/>
                </a:lnTo>
                <a:lnTo>
                  <a:pt x="227025" y="204901"/>
                </a:lnTo>
                <a:lnTo>
                  <a:pt x="227025" y="233159"/>
                </a:lnTo>
                <a:lnTo>
                  <a:pt x="227025" y="261429"/>
                </a:lnTo>
                <a:lnTo>
                  <a:pt x="227025" y="289687"/>
                </a:lnTo>
                <a:lnTo>
                  <a:pt x="227025" y="317944"/>
                </a:lnTo>
                <a:lnTo>
                  <a:pt x="227025" y="346214"/>
                </a:lnTo>
                <a:lnTo>
                  <a:pt x="198755" y="346214"/>
                </a:lnTo>
                <a:lnTo>
                  <a:pt x="198755" y="317944"/>
                </a:lnTo>
                <a:lnTo>
                  <a:pt x="227025" y="317944"/>
                </a:lnTo>
                <a:lnTo>
                  <a:pt x="227025" y="289687"/>
                </a:lnTo>
                <a:lnTo>
                  <a:pt x="198755" y="289687"/>
                </a:lnTo>
                <a:lnTo>
                  <a:pt x="198755" y="261429"/>
                </a:lnTo>
                <a:lnTo>
                  <a:pt x="227025" y="261429"/>
                </a:lnTo>
                <a:lnTo>
                  <a:pt x="227025" y="233159"/>
                </a:lnTo>
                <a:lnTo>
                  <a:pt x="198755" y="233159"/>
                </a:lnTo>
                <a:lnTo>
                  <a:pt x="198755" y="204901"/>
                </a:lnTo>
                <a:lnTo>
                  <a:pt x="227025" y="204901"/>
                </a:lnTo>
                <a:lnTo>
                  <a:pt x="227025" y="148374"/>
                </a:lnTo>
                <a:lnTo>
                  <a:pt x="198755" y="148374"/>
                </a:lnTo>
                <a:lnTo>
                  <a:pt x="198755" y="113055"/>
                </a:lnTo>
                <a:lnTo>
                  <a:pt x="197129" y="104673"/>
                </a:lnTo>
                <a:lnTo>
                  <a:pt x="192659" y="97942"/>
                </a:lnTo>
                <a:lnTo>
                  <a:pt x="185940" y="93472"/>
                </a:lnTo>
                <a:lnTo>
                  <a:pt x="177558" y="91859"/>
                </a:lnTo>
                <a:lnTo>
                  <a:pt x="169176" y="93472"/>
                </a:lnTo>
                <a:lnTo>
                  <a:pt x="162458" y="97942"/>
                </a:lnTo>
                <a:lnTo>
                  <a:pt x="157975" y="104673"/>
                </a:lnTo>
                <a:lnTo>
                  <a:pt x="156362" y="113055"/>
                </a:lnTo>
                <a:lnTo>
                  <a:pt x="156362" y="155448"/>
                </a:lnTo>
                <a:lnTo>
                  <a:pt x="73685" y="238112"/>
                </a:lnTo>
                <a:lnTo>
                  <a:pt x="57492" y="277672"/>
                </a:lnTo>
                <a:lnTo>
                  <a:pt x="57429" y="402729"/>
                </a:lnTo>
                <a:lnTo>
                  <a:pt x="481406" y="402729"/>
                </a:lnTo>
                <a:lnTo>
                  <a:pt x="481406" y="346214"/>
                </a:lnTo>
                <a:lnTo>
                  <a:pt x="481406" y="317944"/>
                </a:lnTo>
                <a:lnTo>
                  <a:pt x="481406" y="289687"/>
                </a:lnTo>
                <a:lnTo>
                  <a:pt x="481406" y="277672"/>
                </a:lnTo>
                <a:close/>
              </a:path>
              <a:path w="539114" h="403225">
                <a:moveTo>
                  <a:pt x="538835" y="99466"/>
                </a:moveTo>
                <a:lnTo>
                  <a:pt x="478802" y="45580"/>
                </a:lnTo>
                <a:lnTo>
                  <a:pt x="429679" y="26098"/>
                </a:lnTo>
                <a:lnTo>
                  <a:pt x="378180" y="11811"/>
                </a:lnTo>
                <a:lnTo>
                  <a:pt x="324650" y="3009"/>
                </a:lnTo>
                <a:lnTo>
                  <a:pt x="269417" y="0"/>
                </a:lnTo>
                <a:lnTo>
                  <a:pt x="214185" y="3009"/>
                </a:lnTo>
                <a:lnTo>
                  <a:pt x="160655" y="11811"/>
                </a:lnTo>
                <a:lnTo>
                  <a:pt x="109156" y="26098"/>
                </a:lnTo>
                <a:lnTo>
                  <a:pt x="60032" y="45580"/>
                </a:lnTo>
                <a:lnTo>
                  <a:pt x="13614" y="69951"/>
                </a:lnTo>
                <a:lnTo>
                  <a:pt x="0" y="99466"/>
                </a:lnTo>
                <a:lnTo>
                  <a:pt x="4432" y="110223"/>
                </a:lnTo>
                <a:lnTo>
                  <a:pt x="41884" y="165341"/>
                </a:lnTo>
                <a:lnTo>
                  <a:pt x="51104" y="174040"/>
                </a:lnTo>
                <a:lnTo>
                  <a:pt x="62636" y="177787"/>
                </a:lnTo>
                <a:lnTo>
                  <a:pt x="74574" y="176364"/>
                </a:lnTo>
                <a:lnTo>
                  <a:pt x="84988" y="169570"/>
                </a:lnTo>
                <a:lnTo>
                  <a:pt x="125272" y="129298"/>
                </a:lnTo>
                <a:lnTo>
                  <a:pt x="128092" y="122237"/>
                </a:lnTo>
                <a:lnTo>
                  <a:pt x="128092" y="79133"/>
                </a:lnTo>
                <a:lnTo>
                  <a:pt x="162001" y="69240"/>
                </a:lnTo>
                <a:lnTo>
                  <a:pt x="196900" y="61912"/>
                </a:lnTo>
                <a:lnTo>
                  <a:pt x="232727" y="57378"/>
                </a:lnTo>
                <a:lnTo>
                  <a:pt x="269417" y="55816"/>
                </a:lnTo>
                <a:lnTo>
                  <a:pt x="306108" y="57378"/>
                </a:lnTo>
                <a:lnTo>
                  <a:pt x="341934" y="61912"/>
                </a:lnTo>
                <a:lnTo>
                  <a:pt x="376834" y="69240"/>
                </a:lnTo>
                <a:lnTo>
                  <a:pt x="410743" y="79133"/>
                </a:lnTo>
                <a:lnTo>
                  <a:pt x="410743" y="122948"/>
                </a:lnTo>
                <a:lnTo>
                  <a:pt x="413575" y="130009"/>
                </a:lnTo>
                <a:lnTo>
                  <a:pt x="419227" y="134950"/>
                </a:lnTo>
                <a:lnTo>
                  <a:pt x="453847" y="169570"/>
                </a:lnTo>
                <a:lnTo>
                  <a:pt x="464566" y="176364"/>
                </a:lnTo>
                <a:lnTo>
                  <a:pt x="476465" y="177787"/>
                </a:lnTo>
                <a:lnTo>
                  <a:pt x="487832" y="174040"/>
                </a:lnTo>
                <a:lnTo>
                  <a:pt x="496951" y="165341"/>
                </a:lnTo>
                <a:lnTo>
                  <a:pt x="534403" y="110223"/>
                </a:lnTo>
                <a:lnTo>
                  <a:pt x="538835" y="99466"/>
                </a:lnTo>
                <a:close/>
              </a:path>
            </a:pathLst>
          </a:custGeom>
          <a:solidFill>
            <a:srgbClr val="000000"/>
          </a:solidFill>
        </p:spPr>
        <p:txBody>
          <a:bodyPr wrap="square" lIns="0" tIns="0" rIns="0" bIns="0" rtlCol="0"/>
          <a:lstStyle/>
          <a:p>
            <a:endParaRPr/>
          </a:p>
        </p:txBody>
      </p:sp>
      <p:sp>
        <p:nvSpPr>
          <p:cNvPr id="30" name="object 30"/>
          <p:cNvSpPr txBox="1"/>
          <p:nvPr/>
        </p:nvSpPr>
        <p:spPr>
          <a:xfrm>
            <a:off x="6090899" y="4164520"/>
            <a:ext cx="2212975"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Times New Roman"/>
                <a:cs typeface="Times New Roman"/>
              </a:rPr>
              <a:t>+81 –</a:t>
            </a:r>
            <a:r>
              <a:rPr sz="1800" b="1" spc="-10" dirty="0">
                <a:latin typeface="Times New Roman"/>
                <a:cs typeface="Times New Roman"/>
              </a:rPr>
              <a:t> </a:t>
            </a:r>
            <a:r>
              <a:rPr sz="1800" b="1" dirty="0">
                <a:latin typeface="Times New Roman"/>
                <a:cs typeface="Times New Roman"/>
              </a:rPr>
              <a:t>025</a:t>
            </a:r>
            <a:r>
              <a:rPr sz="1800" b="1" spc="5" dirty="0">
                <a:latin typeface="Times New Roman"/>
                <a:cs typeface="Times New Roman"/>
              </a:rPr>
              <a:t> </a:t>
            </a:r>
            <a:r>
              <a:rPr sz="1800" b="1" dirty="0">
                <a:latin typeface="Times New Roman"/>
                <a:cs typeface="Times New Roman"/>
              </a:rPr>
              <a:t>–</a:t>
            </a:r>
            <a:r>
              <a:rPr sz="1800" b="1" spc="-15" dirty="0">
                <a:latin typeface="Times New Roman"/>
                <a:cs typeface="Times New Roman"/>
              </a:rPr>
              <a:t> </a:t>
            </a:r>
            <a:r>
              <a:rPr sz="1800" b="1" dirty="0">
                <a:latin typeface="Times New Roman"/>
                <a:cs typeface="Times New Roman"/>
              </a:rPr>
              <a:t>262</a:t>
            </a:r>
            <a:r>
              <a:rPr sz="1800" b="1" spc="5" dirty="0">
                <a:latin typeface="Times New Roman"/>
                <a:cs typeface="Times New Roman"/>
              </a:rPr>
              <a:t> </a:t>
            </a:r>
            <a:r>
              <a:rPr sz="1800" b="1" dirty="0">
                <a:latin typeface="Times New Roman"/>
                <a:cs typeface="Times New Roman"/>
              </a:rPr>
              <a:t>–</a:t>
            </a:r>
            <a:r>
              <a:rPr sz="1800" b="1" spc="-10" dirty="0">
                <a:latin typeface="Times New Roman"/>
                <a:cs typeface="Times New Roman"/>
              </a:rPr>
              <a:t> </a:t>
            </a:r>
            <a:r>
              <a:rPr sz="1800" b="1" spc="-20" dirty="0">
                <a:latin typeface="Times New Roman"/>
                <a:cs typeface="Times New Roman"/>
              </a:rPr>
              <a:t>7478</a:t>
            </a:r>
            <a:endParaRPr sz="1800">
              <a:latin typeface="Times New Roman"/>
              <a:cs typeface="Times New Roman"/>
            </a:endParaRPr>
          </a:p>
        </p:txBody>
      </p:sp>
      <p:sp>
        <p:nvSpPr>
          <p:cNvPr id="32" name="object 32"/>
          <p:cNvSpPr txBox="1"/>
          <p:nvPr/>
        </p:nvSpPr>
        <p:spPr>
          <a:xfrm>
            <a:off x="1562072" y="5251372"/>
            <a:ext cx="6952615" cy="843821"/>
          </a:xfrm>
          <a:prstGeom prst="rect">
            <a:avLst/>
          </a:prstGeom>
        </p:spPr>
        <p:txBody>
          <a:bodyPr vert="horz" wrap="square" lIns="0" tIns="12700" rIns="0" bIns="0" rtlCol="0">
            <a:spAutoFit/>
          </a:bodyPr>
          <a:lstStyle/>
          <a:p>
            <a:pPr marL="12700" marR="5080">
              <a:lnSpc>
                <a:spcPct val="100000"/>
              </a:lnSpc>
              <a:spcBef>
                <a:spcPts val="100"/>
              </a:spcBef>
            </a:pPr>
            <a:r>
              <a:rPr lang="es-419" sz="1800" dirty="0">
                <a:latin typeface="Times New Roman"/>
                <a:cs typeface="Times New Roman"/>
              </a:rPr>
              <a:t>This work includes the research results conducted under the </a:t>
            </a:r>
            <a:r>
              <a:rPr lang="es-419" altLang="ja-JP" sz="1800" dirty="0">
                <a:latin typeface="Times New Roman"/>
                <a:cs typeface="Times New Roman"/>
              </a:rPr>
              <a:t>National</a:t>
            </a:r>
            <a:r>
              <a:rPr lang="es-419" altLang="ja-JP" sz="1800" spc="-25" dirty="0">
                <a:latin typeface="Times New Roman"/>
                <a:cs typeface="Times New Roman"/>
              </a:rPr>
              <a:t> </a:t>
            </a:r>
            <a:r>
              <a:rPr lang="es-419" altLang="ja-JP" sz="1800" dirty="0">
                <a:latin typeface="Times New Roman"/>
                <a:cs typeface="Times New Roman"/>
              </a:rPr>
              <a:t>Institute</a:t>
            </a:r>
            <a:r>
              <a:rPr lang="es-419" altLang="ja-JP" sz="1800" spc="-20" dirty="0">
                <a:latin typeface="Times New Roman"/>
                <a:cs typeface="Times New Roman"/>
              </a:rPr>
              <a:t> </a:t>
            </a:r>
            <a:r>
              <a:rPr lang="es-419" altLang="ja-JP" sz="1800" dirty="0">
                <a:latin typeface="Times New Roman"/>
                <a:cs typeface="Times New Roman"/>
              </a:rPr>
              <a:t>of Information</a:t>
            </a:r>
            <a:r>
              <a:rPr lang="es-419" altLang="ja-JP" sz="1800" spc="-15" dirty="0">
                <a:latin typeface="Times New Roman"/>
                <a:cs typeface="Times New Roman"/>
              </a:rPr>
              <a:t> </a:t>
            </a:r>
            <a:r>
              <a:rPr lang="es-419" altLang="ja-JP" sz="1800" dirty="0">
                <a:latin typeface="Times New Roman"/>
                <a:cs typeface="Times New Roman"/>
              </a:rPr>
              <a:t>and</a:t>
            </a:r>
            <a:r>
              <a:rPr lang="es-419" altLang="ja-JP" sz="1800" spc="-15" dirty="0">
                <a:latin typeface="Times New Roman"/>
                <a:cs typeface="Times New Roman"/>
              </a:rPr>
              <a:t> </a:t>
            </a:r>
            <a:r>
              <a:rPr lang="es-419" altLang="ja-JP" sz="1800" dirty="0">
                <a:latin typeface="Times New Roman"/>
                <a:cs typeface="Times New Roman"/>
              </a:rPr>
              <a:t>Communications</a:t>
            </a:r>
            <a:r>
              <a:rPr lang="es-419" altLang="ja-JP" sz="1800" spc="-40" dirty="0">
                <a:latin typeface="Times New Roman"/>
                <a:cs typeface="Times New Roman"/>
              </a:rPr>
              <a:t> </a:t>
            </a:r>
            <a:r>
              <a:rPr lang="es-419" altLang="ja-JP" sz="1800" spc="-10" dirty="0">
                <a:latin typeface="Times New Roman"/>
                <a:cs typeface="Times New Roman"/>
              </a:rPr>
              <a:t>Technology</a:t>
            </a:r>
            <a:r>
              <a:rPr lang="es-419" altLang="ja-JP" sz="1800" spc="-25" dirty="0">
                <a:latin typeface="Times New Roman"/>
                <a:cs typeface="Times New Roman"/>
              </a:rPr>
              <a:t> </a:t>
            </a:r>
            <a:r>
              <a:rPr lang="es-419" altLang="ja-JP" sz="1800" spc="-10" dirty="0">
                <a:latin typeface="Times New Roman"/>
                <a:cs typeface="Times New Roman"/>
              </a:rPr>
              <a:t>(NICT)</a:t>
            </a:r>
            <a:r>
              <a:rPr lang="es-419" altLang="ja-JP" spc="-10" dirty="0">
                <a:latin typeface="Times New Roman"/>
                <a:cs typeface="Times New Roman"/>
              </a:rPr>
              <a:t> </a:t>
            </a:r>
            <a:br>
              <a:rPr lang="es-419" altLang="ja-JP" spc="-10" dirty="0">
                <a:latin typeface="Times New Roman"/>
                <a:cs typeface="Times New Roman"/>
              </a:rPr>
            </a:br>
            <a:r>
              <a:rPr lang="es-419" sz="1800" dirty="0">
                <a:latin typeface="Times New Roman"/>
                <a:cs typeface="Times New Roman"/>
              </a:rPr>
              <a:t>Beyond 5G R&amp;D Promotion Program (</a:t>
            </a:r>
            <a:r>
              <a:rPr lang="es-419" altLang="ja-JP" sz="1800" dirty="0">
                <a:latin typeface="Times New Roman"/>
                <a:cs typeface="Times New Roman"/>
              </a:rPr>
              <a:t>Grant </a:t>
            </a:r>
            <a:r>
              <a:rPr lang="es-419" sz="1800" dirty="0">
                <a:latin typeface="Times New Roman"/>
                <a:cs typeface="Times New Roman"/>
              </a:rPr>
              <a:t>No. 02701).</a:t>
            </a:r>
            <a:endParaRPr sz="1800" dirty="0">
              <a:latin typeface="Times New Roman"/>
              <a:cs typeface="Times New Roman"/>
            </a:endParaRPr>
          </a:p>
        </p:txBody>
      </p:sp>
      <p:sp>
        <p:nvSpPr>
          <p:cNvPr id="33" name="スライド番号プレースホルダー 32">
            <a:extLst>
              <a:ext uri="{FF2B5EF4-FFF2-40B4-BE49-F238E27FC236}">
                <a16:creationId xmlns:a16="http://schemas.microsoft.com/office/drawing/2014/main" id="{C5A6CFD8-05AD-0705-F3CB-5B49463CB070}"/>
              </a:ext>
            </a:extLst>
          </p:cNvPr>
          <p:cNvSpPr>
            <a:spLocks noGrp="1"/>
          </p:cNvSpPr>
          <p:nvPr>
            <p:ph type="sldNum" sz="quarter" idx="7"/>
          </p:nvPr>
        </p:nvSpPr>
        <p:spPr/>
        <p:txBody>
          <a:bodyPr/>
          <a:lstStyle/>
          <a:p>
            <a:pPr marL="12700">
              <a:lnSpc>
                <a:spcPts val="1410"/>
              </a:lnSpc>
            </a:pPr>
            <a:r>
              <a:rPr lang="es-419"/>
              <a:t>Slide</a:t>
            </a:r>
            <a:r>
              <a:rPr lang="es-419" spc="-5"/>
              <a:t> </a:t>
            </a:r>
            <a:fld id="{81D60167-4931-47E6-BA6A-407CBD079E47}" type="slidenum">
              <a:rPr spc="-25" smtClean="0"/>
              <a:t>24</a:t>
            </a:fld>
            <a:endParaRPr spc="-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2750185">
              <a:lnSpc>
                <a:spcPct val="100000"/>
              </a:lnSpc>
              <a:spcBef>
                <a:spcPts val="100"/>
              </a:spcBef>
            </a:pPr>
            <a:r>
              <a:rPr spc="-10" dirty="0"/>
              <a:t>Motivation</a:t>
            </a:r>
          </a:p>
        </p:txBody>
      </p:sp>
      <p:sp>
        <p:nvSpPr>
          <p:cNvPr id="3" name="object 3"/>
          <p:cNvSpPr txBox="1"/>
          <p:nvPr/>
        </p:nvSpPr>
        <p:spPr>
          <a:xfrm>
            <a:off x="765175" y="1864670"/>
            <a:ext cx="7614920" cy="4207562"/>
          </a:xfrm>
          <a:prstGeom prst="rect">
            <a:avLst/>
          </a:prstGeom>
        </p:spPr>
        <p:txBody>
          <a:bodyPr vert="horz" wrap="square" lIns="0" tIns="87630" rIns="0" bIns="0" rtlCol="0">
            <a:spAutoFit/>
          </a:bodyPr>
          <a:lstStyle/>
          <a:p>
            <a:pPr marL="354965" indent="-342265">
              <a:lnSpc>
                <a:spcPct val="100000"/>
              </a:lnSpc>
              <a:spcBef>
                <a:spcPts val="690"/>
              </a:spcBef>
              <a:buChar char="•"/>
              <a:tabLst>
                <a:tab pos="354965" algn="l"/>
              </a:tabLst>
            </a:pPr>
            <a:r>
              <a:rPr sz="2400" dirty="0">
                <a:latin typeface="Times New Roman"/>
                <a:cs typeface="Times New Roman"/>
              </a:rPr>
              <a:t>Beyond</a:t>
            </a:r>
            <a:r>
              <a:rPr sz="2400" spc="-25" dirty="0">
                <a:latin typeface="Times New Roman"/>
                <a:cs typeface="Times New Roman"/>
              </a:rPr>
              <a:t> </a:t>
            </a:r>
            <a:r>
              <a:rPr sz="2400" dirty="0">
                <a:latin typeface="Times New Roman"/>
                <a:cs typeface="Times New Roman"/>
              </a:rPr>
              <a:t>5G</a:t>
            </a:r>
            <a:r>
              <a:rPr sz="2400" spc="-10" dirty="0">
                <a:latin typeface="Times New Roman"/>
                <a:cs typeface="Times New Roman"/>
              </a:rPr>
              <a:t> </a:t>
            </a:r>
            <a:r>
              <a:rPr sz="2400" dirty="0">
                <a:latin typeface="Times New Roman"/>
                <a:cs typeface="Times New Roman"/>
              </a:rPr>
              <a:t>Communication</a:t>
            </a:r>
            <a:r>
              <a:rPr sz="2400" spc="-25" dirty="0">
                <a:latin typeface="Times New Roman"/>
                <a:cs typeface="Times New Roman"/>
              </a:rPr>
              <a:t> </a:t>
            </a:r>
            <a:r>
              <a:rPr sz="2400" spc="-10" dirty="0">
                <a:latin typeface="Times New Roman"/>
                <a:cs typeface="Times New Roman"/>
              </a:rPr>
              <a:t>requirements</a:t>
            </a:r>
            <a:endParaRPr sz="2400" dirty="0">
              <a:latin typeface="Times New Roman"/>
              <a:cs typeface="Times New Roman"/>
            </a:endParaRPr>
          </a:p>
          <a:p>
            <a:pPr marL="756285" lvl="1" indent="-286385">
              <a:lnSpc>
                <a:spcPct val="100000"/>
              </a:lnSpc>
              <a:spcBef>
                <a:spcPts val="495"/>
              </a:spcBef>
              <a:buChar char="–"/>
              <a:tabLst>
                <a:tab pos="756285" algn="l"/>
              </a:tabLst>
            </a:pPr>
            <a:r>
              <a:rPr sz="2000" dirty="0">
                <a:latin typeface="Times New Roman"/>
                <a:cs typeface="Times New Roman"/>
              </a:rPr>
              <a:t>Ubiquitous</a:t>
            </a:r>
            <a:r>
              <a:rPr sz="2000" spc="-50" dirty="0">
                <a:latin typeface="Times New Roman"/>
                <a:cs typeface="Times New Roman"/>
              </a:rPr>
              <a:t> </a:t>
            </a:r>
            <a:r>
              <a:rPr sz="2000" dirty="0">
                <a:latin typeface="Times New Roman"/>
                <a:cs typeface="Times New Roman"/>
              </a:rPr>
              <a:t>connection</a:t>
            </a:r>
            <a:r>
              <a:rPr sz="2000" spc="-45" dirty="0">
                <a:latin typeface="Times New Roman"/>
                <a:cs typeface="Times New Roman"/>
              </a:rPr>
              <a:t> </a:t>
            </a:r>
            <a:r>
              <a:rPr sz="2000" dirty="0">
                <a:latin typeface="Times New Roman"/>
                <a:cs typeface="Times New Roman"/>
              </a:rPr>
              <a:t>for</a:t>
            </a:r>
            <a:r>
              <a:rPr sz="2000" spc="-25" dirty="0">
                <a:latin typeface="Times New Roman"/>
                <a:cs typeface="Times New Roman"/>
              </a:rPr>
              <a:t> </a:t>
            </a:r>
            <a:r>
              <a:rPr sz="2000" dirty="0">
                <a:latin typeface="Times New Roman"/>
                <a:cs typeface="Times New Roman"/>
              </a:rPr>
              <a:t>a</a:t>
            </a:r>
            <a:r>
              <a:rPr sz="2000" spc="-20" dirty="0">
                <a:latin typeface="Times New Roman"/>
                <a:cs typeface="Times New Roman"/>
              </a:rPr>
              <a:t> </a:t>
            </a:r>
            <a:r>
              <a:rPr sz="2000" dirty="0">
                <a:latin typeface="Times New Roman"/>
                <a:cs typeface="Times New Roman"/>
              </a:rPr>
              <a:t>heterogenous</a:t>
            </a:r>
            <a:r>
              <a:rPr sz="2000" spc="-45" dirty="0">
                <a:latin typeface="Times New Roman"/>
                <a:cs typeface="Times New Roman"/>
              </a:rPr>
              <a:t> </a:t>
            </a:r>
            <a:r>
              <a:rPr sz="2000" spc="-10" dirty="0">
                <a:latin typeface="Times New Roman"/>
                <a:cs typeface="Times New Roman"/>
              </a:rPr>
              <a:t>network</a:t>
            </a:r>
            <a:endParaRPr sz="2000" dirty="0">
              <a:latin typeface="Times New Roman"/>
              <a:cs typeface="Times New Roman"/>
            </a:endParaRPr>
          </a:p>
          <a:p>
            <a:pPr marL="756285" lvl="1" indent="-286385">
              <a:lnSpc>
                <a:spcPct val="100000"/>
              </a:lnSpc>
              <a:spcBef>
                <a:spcPts val="480"/>
              </a:spcBef>
              <a:buChar char="–"/>
              <a:tabLst>
                <a:tab pos="756285" algn="l"/>
              </a:tabLst>
            </a:pPr>
            <a:r>
              <a:rPr sz="2000" dirty="0">
                <a:latin typeface="Times New Roman"/>
                <a:cs typeface="Times New Roman"/>
              </a:rPr>
              <a:t>High</a:t>
            </a:r>
            <a:r>
              <a:rPr sz="2000" spc="-15" dirty="0">
                <a:latin typeface="Times New Roman"/>
                <a:cs typeface="Times New Roman"/>
              </a:rPr>
              <a:t> </a:t>
            </a:r>
            <a:r>
              <a:rPr sz="2000" dirty="0">
                <a:latin typeface="Times New Roman"/>
                <a:cs typeface="Times New Roman"/>
              </a:rPr>
              <a:t>data</a:t>
            </a:r>
            <a:r>
              <a:rPr sz="2000" spc="-10" dirty="0">
                <a:latin typeface="Times New Roman"/>
                <a:cs typeface="Times New Roman"/>
              </a:rPr>
              <a:t> </a:t>
            </a:r>
            <a:r>
              <a:rPr sz="2000" dirty="0">
                <a:latin typeface="Times New Roman"/>
                <a:cs typeface="Times New Roman"/>
              </a:rPr>
              <a:t>rate:</a:t>
            </a:r>
            <a:r>
              <a:rPr sz="2000" spc="-20" dirty="0">
                <a:latin typeface="Times New Roman"/>
                <a:cs typeface="Times New Roman"/>
              </a:rPr>
              <a:t> </a:t>
            </a:r>
            <a:r>
              <a:rPr sz="2000" dirty="0">
                <a:latin typeface="Times New Roman"/>
                <a:cs typeface="Times New Roman"/>
              </a:rPr>
              <a:t>upwards</a:t>
            </a:r>
            <a:r>
              <a:rPr sz="2000" spc="-45" dirty="0">
                <a:latin typeface="Times New Roman"/>
                <a:cs typeface="Times New Roman"/>
              </a:rPr>
              <a:t> </a:t>
            </a:r>
            <a:r>
              <a:rPr sz="2000" dirty="0">
                <a:latin typeface="Times New Roman"/>
                <a:cs typeface="Times New Roman"/>
              </a:rPr>
              <a:t>of</a:t>
            </a:r>
            <a:r>
              <a:rPr sz="2000" spc="-5" dirty="0">
                <a:latin typeface="Times New Roman"/>
                <a:cs typeface="Times New Roman"/>
              </a:rPr>
              <a:t> </a:t>
            </a:r>
            <a:r>
              <a:rPr sz="2000" dirty="0">
                <a:latin typeface="Times New Roman"/>
                <a:cs typeface="Times New Roman"/>
              </a:rPr>
              <a:t>100</a:t>
            </a:r>
            <a:r>
              <a:rPr sz="2000" spc="-25" dirty="0">
                <a:latin typeface="Times New Roman"/>
                <a:cs typeface="Times New Roman"/>
              </a:rPr>
              <a:t> </a:t>
            </a:r>
            <a:r>
              <a:rPr sz="2000" spc="-20" dirty="0">
                <a:latin typeface="Times New Roman"/>
                <a:cs typeface="Times New Roman"/>
              </a:rPr>
              <a:t>Gbps</a:t>
            </a:r>
            <a:endParaRPr sz="2000" dirty="0">
              <a:latin typeface="Times New Roman"/>
              <a:cs typeface="Times New Roman"/>
            </a:endParaRPr>
          </a:p>
          <a:p>
            <a:pPr marL="1099185" lvl="2" indent="-228600">
              <a:lnSpc>
                <a:spcPct val="100000"/>
              </a:lnSpc>
              <a:spcBef>
                <a:spcPts val="440"/>
              </a:spcBef>
              <a:buChar char="•"/>
              <a:tabLst>
                <a:tab pos="1099185" algn="l"/>
              </a:tabLst>
            </a:pPr>
            <a:r>
              <a:rPr sz="1800" spc="-10" dirty="0">
                <a:solidFill>
                  <a:srgbClr val="31936A"/>
                </a:solidFill>
                <a:latin typeface="Times New Roman"/>
                <a:cs typeface="Times New Roman"/>
              </a:rPr>
              <a:t>Tens</a:t>
            </a:r>
            <a:r>
              <a:rPr sz="1800" spc="-25" dirty="0">
                <a:solidFill>
                  <a:srgbClr val="31936A"/>
                </a:solidFill>
                <a:latin typeface="Times New Roman"/>
                <a:cs typeface="Times New Roman"/>
              </a:rPr>
              <a:t> </a:t>
            </a:r>
            <a:r>
              <a:rPr sz="1800" dirty="0">
                <a:solidFill>
                  <a:srgbClr val="31936A"/>
                </a:solidFill>
                <a:latin typeface="Times New Roman"/>
                <a:cs typeface="Times New Roman"/>
              </a:rPr>
              <a:t>of</a:t>
            </a:r>
            <a:r>
              <a:rPr sz="1800" spc="-20" dirty="0">
                <a:solidFill>
                  <a:srgbClr val="31936A"/>
                </a:solidFill>
                <a:latin typeface="Times New Roman"/>
                <a:cs typeface="Times New Roman"/>
              </a:rPr>
              <a:t> </a:t>
            </a:r>
            <a:r>
              <a:rPr sz="1800" dirty="0">
                <a:solidFill>
                  <a:srgbClr val="31936A"/>
                </a:solidFill>
                <a:latin typeface="Times New Roman"/>
                <a:cs typeface="Times New Roman"/>
              </a:rPr>
              <a:t>GHz worth</a:t>
            </a:r>
            <a:r>
              <a:rPr sz="1800" spc="-5" dirty="0">
                <a:solidFill>
                  <a:srgbClr val="31936A"/>
                </a:solidFill>
                <a:latin typeface="Times New Roman"/>
                <a:cs typeface="Times New Roman"/>
              </a:rPr>
              <a:t> </a:t>
            </a:r>
            <a:r>
              <a:rPr sz="1800" dirty="0">
                <a:solidFill>
                  <a:srgbClr val="31936A"/>
                </a:solidFill>
                <a:latin typeface="Times New Roman"/>
                <a:cs typeface="Times New Roman"/>
              </a:rPr>
              <a:t>bandwidth</a:t>
            </a:r>
            <a:r>
              <a:rPr sz="1800" spc="-30" dirty="0">
                <a:solidFill>
                  <a:srgbClr val="31936A"/>
                </a:solidFill>
                <a:latin typeface="Times New Roman"/>
                <a:cs typeface="Times New Roman"/>
              </a:rPr>
              <a:t> </a:t>
            </a:r>
            <a:r>
              <a:rPr sz="1800" dirty="0">
                <a:solidFill>
                  <a:srgbClr val="31936A"/>
                </a:solidFill>
                <a:latin typeface="Times New Roman"/>
                <a:cs typeface="Times New Roman"/>
              </a:rPr>
              <a:t>available</a:t>
            </a:r>
            <a:r>
              <a:rPr sz="1800" spc="-25" dirty="0">
                <a:solidFill>
                  <a:srgbClr val="31936A"/>
                </a:solidFill>
                <a:latin typeface="Times New Roman"/>
                <a:cs typeface="Times New Roman"/>
              </a:rPr>
              <a:t> </a:t>
            </a:r>
            <a:r>
              <a:rPr sz="1800" dirty="0">
                <a:solidFill>
                  <a:srgbClr val="31936A"/>
                </a:solidFill>
                <a:latin typeface="Times New Roman"/>
                <a:cs typeface="Times New Roman"/>
              </a:rPr>
              <a:t>in</a:t>
            </a:r>
            <a:r>
              <a:rPr sz="1800" spc="-25" dirty="0">
                <a:solidFill>
                  <a:srgbClr val="31936A"/>
                </a:solidFill>
                <a:latin typeface="Times New Roman"/>
                <a:cs typeface="Times New Roman"/>
              </a:rPr>
              <a:t> </a:t>
            </a:r>
            <a:r>
              <a:rPr sz="1800" dirty="0">
                <a:solidFill>
                  <a:srgbClr val="31936A"/>
                </a:solidFill>
                <a:latin typeface="Times New Roman"/>
                <a:cs typeface="Times New Roman"/>
              </a:rPr>
              <a:t>0.1-10</a:t>
            </a:r>
            <a:r>
              <a:rPr sz="1800" spc="-50" dirty="0">
                <a:solidFill>
                  <a:srgbClr val="31936A"/>
                </a:solidFill>
                <a:latin typeface="Times New Roman"/>
                <a:cs typeface="Times New Roman"/>
              </a:rPr>
              <a:t> </a:t>
            </a:r>
            <a:r>
              <a:rPr sz="1800" spc="-25" dirty="0">
                <a:solidFill>
                  <a:srgbClr val="31936A"/>
                </a:solidFill>
                <a:latin typeface="Times New Roman"/>
                <a:cs typeface="Times New Roman"/>
              </a:rPr>
              <a:t>THz</a:t>
            </a:r>
            <a:endParaRPr sz="1800" dirty="0">
              <a:latin typeface="Times New Roman"/>
              <a:cs typeface="Times New Roman"/>
            </a:endParaRPr>
          </a:p>
          <a:p>
            <a:pPr marL="756285" lvl="1" indent="-286385">
              <a:lnSpc>
                <a:spcPct val="100000"/>
              </a:lnSpc>
              <a:spcBef>
                <a:spcPts val="470"/>
              </a:spcBef>
              <a:buChar char="–"/>
              <a:tabLst>
                <a:tab pos="756285" algn="l"/>
              </a:tabLst>
            </a:pPr>
            <a:r>
              <a:rPr sz="2000" spc="-10" dirty="0">
                <a:latin typeface="Times New Roman"/>
                <a:cs typeface="Times New Roman"/>
              </a:rPr>
              <a:t>Ultra-</a:t>
            </a:r>
            <a:r>
              <a:rPr sz="2000" dirty="0">
                <a:latin typeface="Times New Roman"/>
                <a:cs typeface="Times New Roman"/>
              </a:rPr>
              <a:t>reliable</a:t>
            </a:r>
            <a:r>
              <a:rPr sz="2000" spc="-65" dirty="0">
                <a:latin typeface="Times New Roman"/>
                <a:cs typeface="Times New Roman"/>
              </a:rPr>
              <a:t> </a:t>
            </a:r>
            <a:r>
              <a:rPr sz="2000" dirty="0">
                <a:latin typeface="Times New Roman"/>
                <a:cs typeface="Times New Roman"/>
              </a:rPr>
              <a:t>communication</a:t>
            </a:r>
            <a:r>
              <a:rPr sz="2000" spc="-20" dirty="0">
                <a:latin typeface="Times New Roman"/>
                <a:cs typeface="Times New Roman"/>
              </a:rPr>
              <a:t> </a:t>
            </a:r>
            <a:r>
              <a:rPr sz="2000" dirty="0">
                <a:latin typeface="Times New Roman"/>
                <a:cs typeface="Times New Roman"/>
              </a:rPr>
              <a:t>for</a:t>
            </a:r>
            <a:r>
              <a:rPr sz="2000" spc="-40" dirty="0">
                <a:latin typeface="Times New Roman"/>
                <a:cs typeface="Times New Roman"/>
              </a:rPr>
              <a:t> </a:t>
            </a:r>
            <a:r>
              <a:rPr sz="2000" spc="-10" dirty="0">
                <a:latin typeface="Times New Roman"/>
                <a:cs typeface="Times New Roman"/>
              </a:rPr>
              <a:t>life-</a:t>
            </a:r>
            <a:r>
              <a:rPr sz="2000" dirty="0">
                <a:latin typeface="Times New Roman"/>
                <a:cs typeface="Times New Roman"/>
              </a:rPr>
              <a:t>critical</a:t>
            </a:r>
            <a:r>
              <a:rPr sz="2000" spc="-55" dirty="0">
                <a:latin typeface="Times New Roman"/>
                <a:cs typeface="Times New Roman"/>
              </a:rPr>
              <a:t> </a:t>
            </a:r>
            <a:r>
              <a:rPr sz="2000" spc="-10" dirty="0">
                <a:latin typeface="Times New Roman"/>
                <a:cs typeface="Times New Roman"/>
              </a:rPr>
              <a:t>applications</a:t>
            </a:r>
            <a:endParaRPr sz="2000" dirty="0">
              <a:latin typeface="Times New Roman"/>
              <a:cs typeface="Times New Roman"/>
            </a:endParaRPr>
          </a:p>
          <a:p>
            <a:pPr marL="756285" lvl="1" indent="-286385">
              <a:lnSpc>
                <a:spcPct val="100000"/>
              </a:lnSpc>
              <a:spcBef>
                <a:spcPts val="480"/>
              </a:spcBef>
              <a:buChar char="–"/>
              <a:tabLst>
                <a:tab pos="756285" algn="l"/>
              </a:tabLst>
            </a:pPr>
            <a:r>
              <a:rPr sz="2000" dirty="0">
                <a:latin typeface="Times New Roman"/>
                <a:cs typeface="Times New Roman"/>
              </a:rPr>
              <a:t>Low</a:t>
            </a:r>
            <a:r>
              <a:rPr sz="2000" spc="-20" dirty="0">
                <a:latin typeface="Times New Roman"/>
                <a:cs typeface="Times New Roman"/>
              </a:rPr>
              <a:t> </a:t>
            </a:r>
            <a:r>
              <a:rPr sz="2000" dirty="0">
                <a:latin typeface="Times New Roman"/>
                <a:cs typeface="Times New Roman"/>
              </a:rPr>
              <a:t>latency</a:t>
            </a:r>
            <a:r>
              <a:rPr sz="2000" spc="-20" dirty="0">
                <a:latin typeface="Times New Roman"/>
                <a:cs typeface="Times New Roman"/>
              </a:rPr>
              <a:t> </a:t>
            </a:r>
            <a:r>
              <a:rPr sz="2000" dirty="0">
                <a:latin typeface="Times New Roman"/>
                <a:cs typeface="Times New Roman"/>
              </a:rPr>
              <a:t>to</a:t>
            </a:r>
            <a:r>
              <a:rPr sz="2000" spc="-10" dirty="0">
                <a:latin typeface="Times New Roman"/>
                <a:cs typeface="Times New Roman"/>
              </a:rPr>
              <a:t> </a:t>
            </a:r>
            <a:r>
              <a:rPr sz="2000" dirty="0">
                <a:latin typeface="Times New Roman"/>
                <a:cs typeface="Times New Roman"/>
              </a:rPr>
              <a:t>support</a:t>
            </a:r>
            <a:r>
              <a:rPr sz="2000" spc="-55" dirty="0">
                <a:latin typeface="Times New Roman"/>
                <a:cs typeface="Times New Roman"/>
              </a:rPr>
              <a:t> </a:t>
            </a:r>
            <a:r>
              <a:rPr sz="2000" spc="-10" dirty="0">
                <a:latin typeface="Times New Roman"/>
                <a:cs typeface="Times New Roman"/>
              </a:rPr>
              <a:t>real-</a:t>
            </a:r>
            <a:r>
              <a:rPr sz="2000" dirty="0">
                <a:latin typeface="Times New Roman"/>
                <a:cs typeface="Times New Roman"/>
              </a:rPr>
              <a:t>time</a:t>
            </a:r>
            <a:r>
              <a:rPr sz="2000" spc="-10" dirty="0">
                <a:latin typeface="Times New Roman"/>
                <a:cs typeface="Times New Roman"/>
              </a:rPr>
              <a:t> application</a:t>
            </a:r>
            <a:endParaRPr sz="2000" dirty="0">
              <a:latin typeface="Times New Roman"/>
              <a:cs typeface="Times New Roman"/>
            </a:endParaRPr>
          </a:p>
          <a:p>
            <a:pPr marL="354965" indent="-342265">
              <a:lnSpc>
                <a:spcPct val="100000"/>
              </a:lnSpc>
              <a:spcBef>
                <a:spcPts val="560"/>
              </a:spcBef>
              <a:buChar char="•"/>
              <a:tabLst>
                <a:tab pos="354965" algn="l"/>
              </a:tabLst>
            </a:pPr>
            <a:r>
              <a:rPr sz="2400" dirty="0">
                <a:latin typeface="Times New Roman"/>
                <a:cs typeface="Times New Roman"/>
              </a:rPr>
              <a:t>Our</a:t>
            </a:r>
            <a:r>
              <a:rPr sz="2400" spc="-10" dirty="0">
                <a:latin typeface="Times New Roman"/>
                <a:cs typeface="Times New Roman"/>
              </a:rPr>
              <a:t> Effort</a:t>
            </a:r>
            <a:endParaRPr sz="2400" dirty="0">
              <a:latin typeface="Times New Roman"/>
              <a:cs typeface="Times New Roman"/>
            </a:endParaRPr>
          </a:p>
          <a:p>
            <a:pPr marL="756285" lvl="1" indent="-286385">
              <a:lnSpc>
                <a:spcPct val="100000"/>
              </a:lnSpc>
              <a:spcBef>
                <a:spcPts val="495"/>
              </a:spcBef>
              <a:buChar char="–"/>
              <a:tabLst>
                <a:tab pos="756285" algn="l"/>
              </a:tabLst>
            </a:pPr>
            <a:r>
              <a:rPr sz="2000" dirty="0">
                <a:latin typeface="Times New Roman"/>
                <a:cs typeface="Times New Roman"/>
              </a:rPr>
              <a:t>Channel</a:t>
            </a:r>
            <a:r>
              <a:rPr sz="2000" spc="-45" dirty="0">
                <a:latin typeface="Times New Roman"/>
                <a:cs typeface="Times New Roman"/>
              </a:rPr>
              <a:t> </a:t>
            </a:r>
            <a:r>
              <a:rPr sz="2000" dirty="0">
                <a:latin typeface="Times New Roman"/>
                <a:cs typeface="Times New Roman"/>
              </a:rPr>
              <a:t>measurement</a:t>
            </a:r>
            <a:r>
              <a:rPr sz="2000" spc="-20" dirty="0">
                <a:latin typeface="Times New Roman"/>
                <a:cs typeface="Times New Roman"/>
              </a:rPr>
              <a:t> </a:t>
            </a:r>
            <a:r>
              <a:rPr sz="2000" dirty="0">
                <a:latin typeface="Times New Roman"/>
                <a:cs typeface="Times New Roman"/>
              </a:rPr>
              <a:t>at</a:t>
            </a:r>
            <a:r>
              <a:rPr sz="2000" spc="-20" dirty="0">
                <a:latin typeface="Times New Roman"/>
                <a:cs typeface="Times New Roman"/>
              </a:rPr>
              <a:t> </a:t>
            </a:r>
            <a:r>
              <a:rPr sz="2000" dirty="0">
                <a:latin typeface="Times New Roman"/>
                <a:cs typeface="Times New Roman"/>
              </a:rPr>
              <a:t>300</a:t>
            </a:r>
            <a:r>
              <a:rPr sz="2000" spc="-20" dirty="0">
                <a:latin typeface="Times New Roman"/>
                <a:cs typeface="Times New Roman"/>
              </a:rPr>
              <a:t> </a:t>
            </a:r>
            <a:r>
              <a:rPr sz="2000" dirty="0">
                <a:latin typeface="Times New Roman"/>
                <a:cs typeface="Times New Roman"/>
              </a:rPr>
              <a:t>GHz</a:t>
            </a:r>
            <a:r>
              <a:rPr sz="2000" spc="-20" dirty="0">
                <a:latin typeface="Times New Roman"/>
                <a:cs typeface="Times New Roman"/>
              </a:rPr>
              <a:t> </a:t>
            </a:r>
            <a:r>
              <a:rPr sz="2000" dirty="0">
                <a:latin typeface="Times New Roman"/>
                <a:cs typeface="Times New Roman"/>
              </a:rPr>
              <a:t>in</a:t>
            </a:r>
            <a:r>
              <a:rPr sz="2000" spc="-10" dirty="0">
                <a:latin typeface="Times New Roman"/>
                <a:cs typeface="Times New Roman"/>
              </a:rPr>
              <a:t> </a:t>
            </a:r>
            <a:r>
              <a:rPr lang="en-IN" sz="2000" spc="-10" dirty="0">
                <a:latin typeface="Times New Roman"/>
                <a:cs typeface="Times New Roman"/>
              </a:rPr>
              <a:t>a</a:t>
            </a:r>
            <a:r>
              <a:rPr sz="2000" spc="-20" dirty="0">
                <a:latin typeface="Times New Roman"/>
                <a:cs typeface="Times New Roman"/>
              </a:rPr>
              <a:t> </a:t>
            </a:r>
            <a:r>
              <a:rPr sz="2000" spc="-10" dirty="0">
                <a:latin typeface="Times New Roman"/>
                <a:cs typeface="Times New Roman"/>
              </a:rPr>
              <a:t>corridor</a:t>
            </a:r>
            <a:r>
              <a:rPr lang="en-IN" sz="2000" spc="-10" dirty="0">
                <a:latin typeface="Times New Roman"/>
                <a:cs typeface="Times New Roman"/>
              </a:rPr>
              <a:t> environment</a:t>
            </a:r>
            <a:endParaRPr sz="2000" dirty="0">
              <a:latin typeface="Times New Roman"/>
              <a:cs typeface="Times New Roman"/>
            </a:endParaRPr>
          </a:p>
          <a:p>
            <a:pPr marL="756285" lvl="1" indent="-286385">
              <a:lnSpc>
                <a:spcPct val="100000"/>
              </a:lnSpc>
              <a:spcBef>
                <a:spcPts val="480"/>
              </a:spcBef>
              <a:buChar char="–"/>
              <a:tabLst>
                <a:tab pos="756285" algn="l"/>
              </a:tabLst>
            </a:pPr>
            <a:r>
              <a:rPr sz="2000" dirty="0">
                <a:latin typeface="Times New Roman"/>
                <a:cs typeface="Times New Roman"/>
              </a:rPr>
              <a:t>Contribute</a:t>
            </a:r>
            <a:r>
              <a:rPr sz="2000" spc="-75" dirty="0">
                <a:latin typeface="Times New Roman"/>
                <a:cs typeface="Times New Roman"/>
              </a:rPr>
              <a:t> </a:t>
            </a:r>
            <a:r>
              <a:rPr sz="2000" dirty="0">
                <a:latin typeface="Times New Roman"/>
                <a:cs typeface="Times New Roman"/>
              </a:rPr>
              <a:t>measurement</a:t>
            </a:r>
            <a:r>
              <a:rPr sz="2000" spc="-50" dirty="0">
                <a:latin typeface="Times New Roman"/>
                <a:cs typeface="Times New Roman"/>
              </a:rPr>
              <a:t> </a:t>
            </a:r>
            <a:r>
              <a:rPr sz="2000" spc="-10" dirty="0">
                <a:latin typeface="Times New Roman"/>
                <a:cs typeface="Times New Roman"/>
              </a:rPr>
              <a:t>results</a:t>
            </a:r>
            <a:endParaRPr sz="2000" dirty="0">
              <a:latin typeface="Times New Roman"/>
              <a:cs typeface="Times New Roman"/>
            </a:endParaRPr>
          </a:p>
          <a:p>
            <a:pPr marL="756285" lvl="1" indent="-286385">
              <a:lnSpc>
                <a:spcPct val="100000"/>
              </a:lnSpc>
              <a:spcBef>
                <a:spcPts val="480"/>
              </a:spcBef>
              <a:buChar char="–"/>
              <a:tabLst>
                <a:tab pos="756285" algn="l"/>
              </a:tabLst>
            </a:pPr>
            <a:r>
              <a:rPr sz="2000" dirty="0">
                <a:latin typeface="Times New Roman"/>
                <a:cs typeface="Times New Roman"/>
              </a:rPr>
              <a:t>Analyze</a:t>
            </a:r>
            <a:r>
              <a:rPr sz="2000" spc="-55" dirty="0">
                <a:latin typeface="Times New Roman"/>
                <a:cs typeface="Times New Roman"/>
              </a:rPr>
              <a:t> </a:t>
            </a:r>
            <a:r>
              <a:rPr sz="2000" dirty="0">
                <a:latin typeface="Times New Roman"/>
                <a:cs typeface="Times New Roman"/>
              </a:rPr>
              <a:t>measurement</a:t>
            </a:r>
            <a:r>
              <a:rPr sz="2000" spc="-50" dirty="0">
                <a:latin typeface="Times New Roman"/>
                <a:cs typeface="Times New Roman"/>
              </a:rPr>
              <a:t> </a:t>
            </a:r>
            <a:r>
              <a:rPr sz="2000" spc="-20" dirty="0">
                <a:latin typeface="Times New Roman"/>
                <a:cs typeface="Times New Roman"/>
              </a:rPr>
              <a:t>data</a:t>
            </a:r>
            <a:endParaRPr lang="en-IN" sz="2000" spc="-20" dirty="0">
              <a:latin typeface="Times New Roman"/>
              <a:cs typeface="Times New Roman"/>
            </a:endParaRPr>
          </a:p>
          <a:p>
            <a:pPr marL="756285" lvl="1" indent="-286385">
              <a:lnSpc>
                <a:spcPct val="100000"/>
              </a:lnSpc>
              <a:spcBef>
                <a:spcPts val="480"/>
              </a:spcBef>
              <a:buChar char="–"/>
              <a:tabLst>
                <a:tab pos="756285" algn="l"/>
              </a:tabLst>
            </a:pPr>
            <a:r>
              <a:rPr lang="en-IN" sz="2000" spc="-20" dirty="0">
                <a:latin typeface="Times New Roman"/>
                <a:cs typeface="Times New Roman"/>
              </a:rPr>
              <a:t>Generate path loss model</a:t>
            </a:r>
            <a:endParaRPr sz="2000" dirty="0">
              <a:latin typeface="Times New Roman"/>
              <a:cs typeface="Times New Roman"/>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3</a:t>
            </a:fld>
            <a:endParaRPr spc="-2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7020" rIns="0" bIns="0" rtlCol="0">
            <a:spAutoFit/>
          </a:bodyPr>
          <a:lstStyle/>
          <a:p>
            <a:pPr marL="3080385">
              <a:lnSpc>
                <a:spcPct val="100000"/>
              </a:lnSpc>
              <a:spcBef>
                <a:spcPts val="100"/>
              </a:spcBef>
            </a:pPr>
            <a:r>
              <a:rPr spc="-10" dirty="0"/>
              <a:t>Outline</a:t>
            </a: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4</a:t>
            </a:fld>
            <a:endParaRPr spc="-25" dirty="0"/>
          </a:p>
        </p:txBody>
      </p:sp>
      <p:sp>
        <p:nvSpPr>
          <p:cNvPr id="3" name="object 3"/>
          <p:cNvSpPr txBox="1"/>
          <p:nvPr/>
        </p:nvSpPr>
        <p:spPr>
          <a:xfrm>
            <a:off x="474911" y="1867344"/>
            <a:ext cx="6130925" cy="4270400"/>
          </a:xfrm>
          <a:prstGeom prst="rect">
            <a:avLst/>
          </a:prstGeom>
        </p:spPr>
        <p:txBody>
          <a:bodyPr vert="horz" wrap="square" lIns="0" tIns="12700" rIns="0" bIns="0" rtlCol="0">
            <a:spAutoFit/>
          </a:bodyPr>
          <a:lstStyle/>
          <a:p>
            <a:pPr marL="354965" marR="5080" indent="-342900">
              <a:lnSpc>
                <a:spcPct val="100000"/>
              </a:lnSpc>
              <a:spcBef>
                <a:spcPts val="100"/>
              </a:spcBef>
              <a:buChar char="•"/>
              <a:tabLst>
                <a:tab pos="354965" algn="l"/>
              </a:tabLst>
            </a:pPr>
            <a:r>
              <a:rPr sz="2400" dirty="0">
                <a:latin typeface="Times New Roman"/>
                <a:cs typeface="Times New Roman"/>
              </a:rPr>
              <a:t>300-GHz</a:t>
            </a:r>
            <a:r>
              <a:rPr sz="2400" spc="-10" dirty="0">
                <a:latin typeface="Times New Roman"/>
                <a:cs typeface="Times New Roman"/>
              </a:rPr>
              <a:t> </a:t>
            </a:r>
            <a:r>
              <a:rPr sz="2400" dirty="0">
                <a:latin typeface="Times New Roman"/>
                <a:cs typeface="Times New Roman"/>
              </a:rPr>
              <a:t>Double-Directional</a:t>
            </a:r>
            <a:r>
              <a:rPr sz="2400" spc="-55" dirty="0">
                <a:latin typeface="Times New Roman"/>
                <a:cs typeface="Times New Roman"/>
              </a:rPr>
              <a:t> </a:t>
            </a:r>
            <a:r>
              <a:rPr sz="2400" dirty="0">
                <a:latin typeface="Times New Roman"/>
                <a:cs typeface="Times New Roman"/>
              </a:rPr>
              <a:t>Channel</a:t>
            </a:r>
            <a:r>
              <a:rPr sz="2400" spc="-15" dirty="0">
                <a:latin typeface="Times New Roman"/>
                <a:cs typeface="Times New Roman"/>
              </a:rPr>
              <a:t> </a:t>
            </a:r>
            <a:r>
              <a:rPr sz="2400" spc="-10" dirty="0">
                <a:latin typeface="Times New Roman"/>
                <a:cs typeface="Times New Roman"/>
              </a:rPr>
              <a:t>Sounder Development</a:t>
            </a:r>
            <a:endParaRPr sz="2400" dirty="0">
              <a:latin typeface="Times New Roman"/>
              <a:cs typeface="Times New Roman"/>
            </a:endParaRPr>
          </a:p>
          <a:p>
            <a:pPr marL="756285" lvl="1" indent="-286385">
              <a:lnSpc>
                <a:spcPct val="100000"/>
              </a:lnSpc>
              <a:spcBef>
                <a:spcPts val="495"/>
              </a:spcBef>
              <a:buChar char="–"/>
              <a:tabLst>
                <a:tab pos="756285" algn="l"/>
              </a:tabLst>
            </a:pPr>
            <a:r>
              <a:rPr sz="2000" dirty="0">
                <a:latin typeface="Times New Roman"/>
                <a:cs typeface="Times New Roman"/>
              </a:rPr>
              <a:t>System</a:t>
            </a:r>
            <a:r>
              <a:rPr sz="2000" spc="-55" dirty="0">
                <a:latin typeface="Times New Roman"/>
                <a:cs typeface="Times New Roman"/>
              </a:rPr>
              <a:t> </a:t>
            </a:r>
            <a:r>
              <a:rPr sz="2000" dirty="0">
                <a:latin typeface="Times New Roman"/>
                <a:cs typeface="Times New Roman"/>
              </a:rPr>
              <a:t>parameters</a:t>
            </a:r>
            <a:r>
              <a:rPr sz="2000" spc="-40" dirty="0">
                <a:latin typeface="Times New Roman"/>
                <a:cs typeface="Times New Roman"/>
              </a:rPr>
              <a:t> </a:t>
            </a:r>
            <a:r>
              <a:rPr sz="2000" dirty="0">
                <a:latin typeface="Times New Roman"/>
                <a:cs typeface="Times New Roman"/>
              </a:rPr>
              <a:t>and</a:t>
            </a:r>
            <a:r>
              <a:rPr sz="2000" spc="-35" dirty="0">
                <a:latin typeface="Times New Roman"/>
                <a:cs typeface="Times New Roman"/>
              </a:rPr>
              <a:t> </a:t>
            </a:r>
            <a:r>
              <a:rPr sz="2000" spc="-10" dirty="0">
                <a:latin typeface="Times New Roman"/>
                <a:cs typeface="Times New Roman"/>
              </a:rPr>
              <a:t>specifications</a:t>
            </a:r>
            <a:endParaRPr sz="2000" dirty="0">
              <a:latin typeface="Times New Roman"/>
              <a:cs typeface="Times New Roman"/>
            </a:endParaRPr>
          </a:p>
          <a:p>
            <a:pPr marL="354965" indent="-342265">
              <a:lnSpc>
                <a:spcPct val="100000"/>
              </a:lnSpc>
              <a:spcBef>
                <a:spcPts val="560"/>
              </a:spcBef>
              <a:buChar char="•"/>
              <a:tabLst>
                <a:tab pos="354965" algn="l"/>
              </a:tabLst>
            </a:pPr>
            <a:r>
              <a:rPr lang="en-IN" sz="2400" dirty="0">
                <a:latin typeface="Times New Roman"/>
                <a:cs typeface="Times New Roman"/>
              </a:rPr>
              <a:t>Channel Measurement and Results</a:t>
            </a:r>
          </a:p>
          <a:p>
            <a:pPr marL="756285" lvl="1" indent="-286385">
              <a:lnSpc>
                <a:spcPct val="100000"/>
              </a:lnSpc>
              <a:spcBef>
                <a:spcPts val="465"/>
              </a:spcBef>
              <a:buChar char="–"/>
              <a:tabLst>
                <a:tab pos="756285" algn="l"/>
              </a:tabLst>
            </a:pPr>
            <a:r>
              <a:rPr lang="en-US" sz="2000" spc="-10" dirty="0">
                <a:latin typeface="Times New Roman"/>
                <a:cs typeface="Times New Roman"/>
              </a:rPr>
              <a:t>Corridor</a:t>
            </a:r>
            <a:endParaRPr lang="en-US" sz="2000" dirty="0">
              <a:latin typeface="Times New Roman"/>
              <a:cs typeface="Times New Roman"/>
            </a:endParaRPr>
          </a:p>
          <a:p>
            <a:pPr marL="1099185" lvl="2" indent="-228600">
              <a:lnSpc>
                <a:spcPct val="100000"/>
              </a:lnSpc>
              <a:spcBef>
                <a:spcPts val="400"/>
              </a:spcBef>
              <a:buChar char="•"/>
              <a:tabLst>
                <a:tab pos="1099185" algn="l"/>
              </a:tabLst>
            </a:pPr>
            <a:r>
              <a:rPr lang="en-US" sz="1600" dirty="0">
                <a:latin typeface="Times New Roman"/>
                <a:cs typeface="Times New Roman"/>
              </a:rPr>
              <a:t>Measurement and Post processing</a:t>
            </a:r>
          </a:p>
          <a:p>
            <a:pPr marL="1099185" lvl="2" indent="-228600">
              <a:lnSpc>
                <a:spcPct val="100000"/>
              </a:lnSpc>
              <a:spcBef>
                <a:spcPts val="400"/>
              </a:spcBef>
              <a:buChar char="•"/>
              <a:tabLst>
                <a:tab pos="1099185" algn="l"/>
              </a:tabLst>
            </a:pPr>
            <a:r>
              <a:rPr lang="en-US" sz="1600" dirty="0">
                <a:latin typeface="Times New Roman"/>
                <a:cs typeface="Times New Roman"/>
              </a:rPr>
              <a:t>Power Spectra and Identification of Specular Paths</a:t>
            </a:r>
          </a:p>
          <a:p>
            <a:pPr marL="1099185" lvl="2" indent="-228600">
              <a:lnSpc>
                <a:spcPct val="100000"/>
              </a:lnSpc>
              <a:spcBef>
                <a:spcPts val="400"/>
              </a:spcBef>
              <a:buChar char="•"/>
              <a:tabLst>
                <a:tab pos="1099185" algn="l"/>
              </a:tabLst>
            </a:pPr>
            <a:r>
              <a:rPr lang="en-US" sz="1600" dirty="0">
                <a:latin typeface="Times New Roman"/>
                <a:cs typeface="Times New Roman"/>
              </a:rPr>
              <a:t>Evaluation of Large Scale Parameters (LSP) and Generation of Path Loss Model</a:t>
            </a:r>
          </a:p>
          <a:p>
            <a:pPr marL="354965" lvl="3" indent="-342265">
              <a:spcBef>
                <a:spcPts val="560"/>
              </a:spcBef>
              <a:buChar char="•"/>
              <a:tabLst>
                <a:tab pos="354965" algn="l"/>
              </a:tabLst>
            </a:pPr>
            <a:r>
              <a:rPr lang="en-IN" sz="2400" dirty="0">
                <a:latin typeface="Times New Roman"/>
                <a:cs typeface="Times New Roman"/>
              </a:rPr>
              <a:t>Conclusion</a:t>
            </a:r>
          </a:p>
          <a:p>
            <a:pPr marL="354965" indent="-342265">
              <a:lnSpc>
                <a:spcPct val="100000"/>
              </a:lnSpc>
              <a:spcBef>
                <a:spcPts val="560"/>
              </a:spcBef>
              <a:buChar char="•"/>
              <a:tabLst>
                <a:tab pos="354965" algn="l"/>
              </a:tabLst>
            </a:pPr>
            <a:r>
              <a:rPr lang="en-IN" sz="2400" dirty="0">
                <a:latin typeface="Times New Roman"/>
                <a:cs typeface="Times New Roman"/>
              </a:rPr>
              <a:t>Future Works</a:t>
            </a:r>
            <a:endParaRPr sz="2400" dirty="0">
              <a:latin typeface="Times New Roman"/>
              <a:cs typeface="Times New Roman"/>
            </a:endParaRPr>
          </a:p>
          <a:p>
            <a:pPr marL="1099185" lvl="2" indent="-228600">
              <a:spcBef>
                <a:spcPts val="400"/>
              </a:spcBef>
              <a:buChar char="•"/>
              <a:tabLst>
                <a:tab pos="1099185" algn="l"/>
              </a:tabLst>
            </a:pPr>
            <a:endParaRPr lang="en-IN" sz="16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6123" y="3300100"/>
            <a:ext cx="3188335" cy="574040"/>
          </a:xfrm>
          <a:prstGeom prst="rect">
            <a:avLst/>
          </a:prstGeom>
        </p:spPr>
        <p:txBody>
          <a:bodyPr vert="horz" wrap="square" lIns="0" tIns="12700" rIns="0" bIns="0" rtlCol="0">
            <a:spAutoFit/>
          </a:bodyPr>
          <a:lstStyle/>
          <a:p>
            <a:pPr marL="12700">
              <a:lnSpc>
                <a:spcPct val="100000"/>
              </a:lnSpc>
              <a:spcBef>
                <a:spcPts val="100"/>
              </a:spcBef>
            </a:pPr>
            <a:r>
              <a:rPr dirty="0"/>
              <a:t>Channel</a:t>
            </a:r>
            <a:r>
              <a:rPr spc="-5" dirty="0"/>
              <a:t> </a:t>
            </a:r>
            <a:r>
              <a:rPr spc="-10" dirty="0"/>
              <a:t>Sounder</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5</a:t>
            </a:fld>
            <a:endParaRPr spc="-2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530" y="734165"/>
            <a:ext cx="7849234" cy="574040"/>
          </a:xfrm>
          <a:prstGeom prst="rect">
            <a:avLst/>
          </a:prstGeom>
        </p:spPr>
        <p:txBody>
          <a:bodyPr vert="horz" wrap="square" lIns="0" tIns="12700" rIns="0" bIns="0" rtlCol="0">
            <a:spAutoFit/>
          </a:bodyPr>
          <a:lstStyle/>
          <a:p>
            <a:pPr marL="12700">
              <a:lnSpc>
                <a:spcPct val="100000"/>
              </a:lnSpc>
              <a:spcBef>
                <a:spcPts val="100"/>
              </a:spcBef>
            </a:pPr>
            <a:r>
              <a:rPr dirty="0"/>
              <a:t>Sounder</a:t>
            </a:r>
            <a:r>
              <a:rPr spc="-229" dirty="0"/>
              <a:t> </a:t>
            </a:r>
            <a:r>
              <a:rPr dirty="0"/>
              <a:t>Architecture</a:t>
            </a:r>
            <a:r>
              <a:rPr spc="5" dirty="0"/>
              <a:t> </a:t>
            </a:r>
            <a:r>
              <a:rPr dirty="0"/>
              <a:t>and Sounding</a:t>
            </a:r>
            <a:r>
              <a:rPr spc="-10" dirty="0"/>
              <a:t> Signal</a:t>
            </a:r>
          </a:p>
        </p:txBody>
      </p:sp>
      <p:sp>
        <p:nvSpPr>
          <p:cNvPr id="3" name="object 3"/>
          <p:cNvSpPr txBox="1"/>
          <p:nvPr/>
        </p:nvSpPr>
        <p:spPr>
          <a:xfrm>
            <a:off x="724299" y="1850070"/>
            <a:ext cx="4811395" cy="299720"/>
          </a:xfrm>
          <a:prstGeom prst="rect">
            <a:avLst/>
          </a:prstGeom>
        </p:spPr>
        <p:txBody>
          <a:bodyPr vert="horz" wrap="square" lIns="0" tIns="12700" rIns="0" bIns="0" rtlCol="0">
            <a:spAutoFit/>
          </a:bodyPr>
          <a:lstStyle/>
          <a:p>
            <a:pPr marL="354965" indent="-342265">
              <a:lnSpc>
                <a:spcPct val="100000"/>
              </a:lnSpc>
              <a:spcBef>
                <a:spcPts val="100"/>
              </a:spcBef>
              <a:buChar char="•"/>
              <a:tabLst>
                <a:tab pos="354965" algn="l"/>
              </a:tabLst>
            </a:pPr>
            <a:r>
              <a:rPr sz="1800" spc="-10" dirty="0">
                <a:latin typeface="Arial"/>
                <a:cs typeface="Arial"/>
              </a:rPr>
              <a:t>Super-</a:t>
            </a:r>
            <a:r>
              <a:rPr sz="1800" dirty="0">
                <a:latin typeface="Arial"/>
                <a:cs typeface="Arial"/>
              </a:rPr>
              <a:t>heterodyne</a:t>
            </a:r>
            <a:r>
              <a:rPr sz="1800" spc="15" dirty="0">
                <a:latin typeface="Arial"/>
                <a:cs typeface="Arial"/>
              </a:rPr>
              <a:t> </a:t>
            </a:r>
            <a:r>
              <a:rPr sz="1800" dirty="0">
                <a:latin typeface="Arial"/>
                <a:cs typeface="Arial"/>
              </a:rPr>
              <a:t>architecture</a:t>
            </a:r>
            <a:r>
              <a:rPr sz="1800" spc="-30" dirty="0">
                <a:latin typeface="Arial"/>
                <a:cs typeface="Arial"/>
              </a:rPr>
              <a:t> </a:t>
            </a:r>
            <a:r>
              <a:rPr sz="1800" dirty="0">
                <a:latin typeface="Arial"/>
                <a:cs typeface="Arial"/>
              </a:rPr>
              <a:t>with</a:t>
            </a:r>
            <a:r>
              <a:rPr sz="1800" spc="-5" dirty="0">
                <a:latin typeface="Arial"/>
                <a:cs typeface="Arial"/>
              </a:rPr>
              <a:t> </a:t>
            </a:r>
            <a:r>
              <a:rPr sz="1800" dirty="0">
                <a:latin typeface="Arial"/>
                <a:cs typeface="Arial"/>
              </a:rPr>
              <a:t>IF</a:t>
            </a:r>
            <a:r>
              <a:rPr sz="1800" spc="-40" dirty="0">
                <a:latin typeface="Arial"/>
                <a:cs typeface="Arial"/>
              </a:rPr>
              <a:t> </a:t>
            </a:r>
            <a:r>
              <a:rPr sz="1800" spc="-10" dirty="0">
                <a:latin typeface="Arial"/>
                <a:cs typeface="Arial"/>
              </a:rPr>
              <a:t>stage</a:t>
            </a:r>
            <a:endParaRPr sz="1800" dirty="0">
              <a:latin typeface="Arial"/>
              <a:cs typeface="Arial"/>
            </a:endParaRPr>
          </a:p>
        </p:txBody>
      </p:sp>
      <p:sp>
        <p:nvSpPr>
          <p:cNvPr id="5" name="object 5"/>
          <p:cNvSpPr txBox="1"/>
          <p:nvPr/>
        </p:nvSpPr>
        <p:spPr>
          <a:xfrm>
            <a:off x="735449" y="4503041"/>
            <a:ext cx="2639695" cy="705321"/>
          </a:xfrm>
          <a:prstGeom prst="rect">
            <a:avLst/>
          </a:prstGeom>
        </p:spPr>
        <p:txBody>
          <a:bodyPr vert="horz" wrap="square" lIns="0" tIns="12700" rIns="0" bIns="0" rtlCol="0">
            <a:spAutoFit/>
          </a:bodyPr>
          <a:lstStyle/>
          <a:p>
            <a:pPr marL="354965" indent="-342265">
              <a:lnSpc>
                <a:spcPct val="100000"/>
              </a:lnSpc>
              <a:spcBef>
                <a:spcPts val="100"/>
              </a:spcBef>
              <a:buChar char="•"/>
              <a:tabLst>
                <a:tab pos="354965" algn="l"/>
              </a:tabLst>
            </a:pPr>
            <a:r>
              <a:rPr sz="1800" dirty="0">
                <a:latin typeface="Arial"/>
                <a:cs typeface="Arial"/>
              </a:rPr>
              <a:t>Sounding</a:t>
            </a:r>
            <a:r>
              <a:rPr sz="1800" spc="-40" dirty="0">
                <a:latin typeface="Arial"/>
                <a:cs typeface="Arial"/>
              </a:rPr>
              <a:t> </a:t>
            </a:r>
            <a:r>
              <a:rPr sz="1800" spc="-10" dirty="0">
                <a:latin typeface="Arial"/>
                <a:cs typeface="Arial"/>
              </a:rPr>
              <a:t>Signal*</a:t>
            </a:r>
            <a:endParaRPr sz="1800" dirty="0">
              <a:latin typeface="Arial"/>
              <a:cs typeface="Arial"/>
            </a:endParaRPr>
          </a:p>
          <a:p>
            <a:pPr>
              <a:lnSpc>
                <a:spcPct val="100000"/>
              </a:lnSpc>
              <a:spcBef>
                <a:spcPts val="10"/>
              </a:spcBef>
            </a:pPr>
            <a:endParaRPr sz="2700" dirty="0">
              <a:latin typeface="Arial"/>
              <a:cs typeface="Arial"/>
            </a:endParaRPr>
          </a:p>
        </p:txBody>
      </p:sp>
      <p:pic>
        <p:nvPicPr>
          <p:cNvPr id="12" name="object 12"/>
          <p:cNvPicPr/>
          <p:nvPr/>
        </p:nvPicPr>
        <p:blipFill>
          <a:blip r:embed="rId3" cstate="print"/>
          <a:stretch>
            <a:fillRect/>
          </a:stretch>
        </p:blipFill>
        <p:spPr>
          <a:xfrm>
            <a:off x="291084" y="2122932"/>
            <a:ext cx="5401055" cy="2398775"/>
          </a:xfrm>
          <a:prstGeom prst="rect">
            <a:avLst/>
          </a:prstGeom>
        </p:spPr>
      </p:pic>
      <p:grpSp>
        <p:nvGrpSpPr>
          <p:cNvPr id="13" name="object 13"/>
          <p:cNvGrpSpPr/>
          <p:nvPr/>
        </p:nvGrpSpPr>
        <p:grpSpPr>
          <a:xfrm>
            <a:off x="5820155" y="1700783"/>
            <a:ext cx="3286125" cy="1299845"/>
            <a:chOff x="5820155" y="1700783"/>
            <a:chExt cx="3286125" cy="1299845"/>
          </a:xfrm>
        </p:grpSpPr>
        <p:sp>
          <p:nvSpPr>
            <p:cNvPr id="14" name="object 14"/>
            <p:cNvSpPr/>
            <p:nvPr/>
          </p:nvSpPr>
          <p:spPr>
            <a:xfrm>
              <a:off x="5820155" y="1700783"/>
              <a:ext cx="3286125" cy="1299845"/>
            </a:xfrm>
            <a:custGeom>
              <a:avLst/>
              <a:gdLst/>
              <a:ahLst/>
              <a:cxnLst/>
              <a:rect l="l" t="t" r="r" b="b"/>
              <a:pathLst>
                <a:path w="3286125" h="1299845">
                  <a:moveTo>
                    <a:pt x="3285744" y="0"/>
                  </a:moveTo>
                  <a:lnTo>
                    <a:pt x="0" y="0"/>
                  </a:lnTo>
                  <a:lnTo>
                    <a:pt x="0" y="1299603"/>
                  </a:lnTo>
                  <a:lnTo>
                    <a:pt x="3285744" y="1299603"/>
                  </a:lnTo>
                  <a:lnTo>
                    <a:pt x="3285744" y="0"/>
                  </a:lnTo>
                  <a:close/>
                </a:path>
              </a:pathLst>
            </a:custGeom>
            <a:solidFill>
              <a:srgbClr val="E6E6E6"/>
            </a:solidFill>
          </p:spPr>
          <p:txBody>
            <a:bodyPr wrap="square" lIns="0" tIns="0" rIns="0" bIns="0" rtlCol="0"/>
            <a:lstStyle/>
            <a:p>
              <a:endParaRPr/>
            </a:p>
          </p:txBody>
        </p:sp>
        <p:sp>
          <p:nvSpPr>
            <p:cNvPr id="15" name="object 15"/>
            <p:cNvSpPr/>
            <p:nvPr/>
          </p:nvSpPr>
          <p:spPr>
            <a:xfrm>
              <a:off x="5893307" y="2406395"/>
              <a:ext cx="818515" cy="0"/>
            </a:xfrm>
            <a:custGeom>
              <a:avLst/>
              <a:gdLst/>
              <a:ahLst/>
              <a:cxnLst/>
              <a:rect l="l" t="t" r="r" b="b"/>
              <a:pathLst>
                <a:path w="818515">
                  <a:moveTo>
                    <a:pt x="0" y="0"/>
                  </a:moveTo>
                  <a:lnTo>
                    <a:pt x="818324" y="0"/>
                  </a:lnTo>
                </a:path>
              </a:pathLst>
            </a:custGeom>
            <a:ln w="12700">
              <a:solidFill>
                <a:srgbClr val="000000"/>
              </a:solidFill>
            </a:ln>
          </p:spPr>
          <p:txBody>
            <a:bodyPr wrap="square" lIns="0" tIns="0" rIns="0" bIns="0" rtlCol="0"/>
            <a:lstStyle/>
            <a:p>
              <a:endParaRPr/>
            </a:p>
          </p:txBody>
        </p:sp>
        <p:sp>
          <p:nvSpPr>
            <p:cNvPr id="16" name="object 16"/>
            <p:cNvSpPr/>
            <p:nvPr/>
          </p:nvSpPr>
          <p:spPr>
            <a:xfrm>
              <a:off x="6702552" y="2377439"/>
              <a:ext cx="55244" cy="56515"/>
            </a:xfrm>
            <a:custGeom>
              <a:avLst/>
              <a:gdLst/>
              <a:ahLst/>
              <a:cxnLst/>
              <a:rect l="l" t="t" r="r" b="b"/>
              <a:pathLst>
                <a:path w="55245" h="56514">
                  <a:moveTo>
                    <a:pt x="0" y="0"/>
                  </a:moveTo>
                  <a:lnTo>
                    <a:pt x="0" y="56388"/>
                  </a:lnTo>
                  <a:lnTo>
                    <a:pt x="54864" y="28194"/>
                  </a:lnTo>
                  <a:lnTo>
                    <a:pt x="0" y="0"/>
                  </a:lnTo>
                  <a:close/>
                </a:path>
              </a:pathLst>
            </a:custGeom>
            <a:solidFill>
              <a:srgbClr val="000000"/>
            </a:solidFill>
          </p:spPr>
          <p:txBody>
            <a:bodyPr wrap="square" lIns="0" tIns="0" rIns="0" bIns="0" rtlCol="0"/>
            <a:lstStyle/>
            <a:p>
              <a:endParaRPr/>
            </a:p>
          </p:txBody>
        </p:sp>
        <p:sp>
          <p:nvSpPr>
            <p:cNvPr id="17" name="object 17"/>
            <p:cNvSpPr/>
            <p:nvPr/>
          </p:nvSpPr>
          <p:spPr>
            <a:xfrm>
              <a:off x="5946647" y="1927856"/>
              <a:ext cx="0" cy="536575"/>
            </a:xfrm>
            <a:custGeom>
              <a:avLst/>
              <a:gdLst/>
              <a:ahLst/>
              <a:cxnLst/>
              <a:rect l="l" t="t" r="r" b="b"/>
              <a:pathLst>
                <a:path h="536575">
                  <a:moveTo>
                    <a:pt x="0" y="536257"/>
                  </a:moveTo>
                  <a:lnTo>
                    <a:pt x="0" y="0"/>
                  </a:lnTo>
                </a:path>
              </a:pathLst>
            </a:custGeom>
            <a:ln w="12700">
              <a:solidFill>
                <a:srgbClr val="000000"/>
              </a:solidFill>
            </a:ln>
          </p:spPr>
          <p:txBody>
            <a:bodyPr wrap="square" lIns="0" tIns="0" rIns="0" bIns="0" rtlCol="0"/>
            <a:lstStyle/>
            <a:p>
              <a:endParaRPr/>
            </a:p>
          </p:txBody>
        </p:sp>
        <p:sp>
          <p:nvSpPr>
            <p:cNvPr id="18" name="object 18"/>
            <p:cNvSpPr/>
            <p:nvPr/>
          </p:nvSpPr>
          <p:spPr>
            <a:xfrm>
              <a:off x="5917691" y="1882139"/>
              <a:ext cx="56515" cy="55244"/>
            </a:xfrm>
            <a:custGeom>
              <a:avLst/>
              <a:gdLst/>
              <a:ahLst/>
              <a:cxnLst/>
              <a:rect l="l" t="t" r="r" b="b"/>
              <a:pathLst>
                <a:path w="56514" h="55244">
                  <a:moveTo>
                    <a:pt x="28194" y="0"/>
                  </a:moveTo>
                  <a:lnTo>
                    <a:pt x="0" y="54864"/>
                  </a:lnTo>
                  <a:lnTo>
                    <a:pt x="56388" y="54864"/>
                  </a:lnTo>
                  <a:lnTo>
                    <a:pt x="28194" y="0"/>
                  </a:lnTo>
                  <a:close/>
                </a:path>
              </a:pathLst>
            </a:custGeom>
            <a:solidFill>
              <a:srgbClr val="000000"/>
            </a:solidFill>
          </p:spPr>
          <p:txBody>
            <a:bodyPr wrap="square" lIns="0" tIns="0" rIns="0" bIns="0" rtlCol="0"/>
            <a:lstStyle/>
            <a:p>
              <a:endParaRPr/>
            </a:p>
          </p:txBody>
        </p:sp>
      </p:grpSp>
      <p:sp>
        <p:nvSpPr>
          <p:cNvPr id="19" name="object 19"/>
          <p:cNvSpPr txBox="1"/>
          <p:nvPr/>
        </p:nvSpPr>
        <p:spPr>
          <a:xfrm>
            <a:off x="6275897" y="2485184"/>
            <a:ext cx="69850" cy="147955"/>
          </a:xfrm>
          <a:prstGeom prst="rect">
            <a:avLst/>
          </a:prstGeom>
        </p:spPr>
        <p:txBody>
          <a:bodyPr vert="horz" wrap="square" lIns="0" tIns="13335" rIns="0" bIns="0" rtlCol="0">
            <a:spAutoFit/>
          </a:bodyPr>
          <a:lstStyle/>
          <a:p>
            <a:pPr>
              <a:lnSpc>
                <a:spcPct val="100000"/>
              </a:lnSpc>
              <a:spcBef>
                <a:spcPts val="105"/>
              </a:spcBef>
            </a:pPr>
            <a:r>
              <a:rPr sz="800" dirty="0">
                <a:latin typeface="Arial"/>
                <a:cs typeface="Arial"/>
              </a:rPr>
              <a:t>8</a:t>
            </a:r>
            <a:endParaRPr sz="800">
              <a:latin typeface="Arial"/>
              <a:cs typeface="Arial"/>
            </a:endParaRPr>
          </a:p>
        </p:txBody>
      </p:sp>
      <p:grpSp>
        <p:nvGrpSpPr>
          <p:cNvPr id="20" name="object 20"/>
          <p:cNvGrpSpPr/>
          <p:nvPr/>
        </p:nvGrpSpPr>
        <p:grpSpPr>
          <a:xfrm>
            <a:off x="6292405" y="2011489"/>
            <a:ext cx="2656840" cy="466725"/>
            <a:chOff x="6292405" y="2011489"/>
            <a:chExt cx="2656840" cy="466725"/>
          </a:xfrm>
        </p:grpSpPr>
        <p:sp>
          <p:nvSpPr>
            <p:cNvPr id="21" name="object 21"/>
            <p:cNvSpPr/>
            <p:nvPr/>
          </p:nvSpPr>
          <p:spPr>
            <a:xfrm>
              <a:off x="6297167" y="2400299"/>
              <a:ext cx="0" cy="73660"/>
            </a:xfrm>
            <a:custGeom>
              <a:avLst/>
              <a:gdLst/>
              <a:ahLst/>
              <a:cxnLst/>
              <a:rect l="l" t="t" r="r" b="b"/>
              <a:pathLst>
                <a:path h="73660">
                  <a:moveTo>
                    <a:pt x="0" y="0"/>
                  </a:moveTo>
                  <a:lnTo>
                    <a:pt x="0" y="73063"/>
                  </a:lnTo>
                </a:path>
              </a:pathLst>
            </a:custGeom>
            <a:ln w="9525">
              <a:solidFill>
                <a:srgbClr val="000000"/>
              </a:solidFill>
            </a:ln>
          </p:spPr>
          <p:txBody>
            <a:bodyPr wrap="square" lIns="0" tIns="0" rIns="0" bIns="0" rtlCol="0"/>
            <a:lstStyle/>
            <a:p>
              <a:endParaRPr/>
            </a:p>
          </p:txBody>
        </p:sp>
        <p:sp>
          <p:nvSpPr>
            <p:cNvPr id="22" name="object 22"/>
            <p:cNvSpPr/>
            <p:nvPr/>
          </p:nvSpPr>
          <p:spPr>
            <a:xfrm>
              <a:off x="7239000" y="2401823"/>
              <a:ext cx="1664335" cy="0"/>
            </a:xfrm>
            <a:custGeom>
              <a:avLst/>
              <a:gdLst/>
              <a:ahLst/>
              <a:cxnLst/>
              <a:rect l="l" t="t" r="r" b="b"/>
              <a:pathLst>
                <a:path w="1664334">
                  <a:moveTo>
                    <a:pt x="0" y="0"/>
                  </a:moveTo>
                  <a:lnTo>
                    <a:pt x="1664157" y="0"/>
                  </a:lnTo>
                </a:path>
              </a:pathLst>
            </a:custGeom>
            <a:ln w="12700">
              <a:solidFill>
                <a:srgbClr val="000000"/>
              </a:solidFill>
            </a:ln>
          </p:spPr>
          <p:txBody>
            <a:bodyPr wrap="square" lIns="0" tIns="0" rIns="0" bIns="0" rtlCol="0"/>
            <a:lstStyle/>
            <a:p>
              <a:endParaRPr/>
            </a:p>
          </p:txBody>
        </p:sp>
        <p:sp>
          <p:nvSpPr>
            <p:cNvPr id="23" name="object 23"/>
            <p:cNvSpPr/>
            <p:nvPr/>
          </p:nvSpPr>
          <p:spPr>
            <a:xfrm>
              <a:off x="8894063" y="2372867"/>
              <a:ext cx="55244" cy="56515"/>
            </a:xfrm>
            <a:custGeom>
              <a:avLst/>
              <a:gdLst/>
              <a:ahLst/>
              <a:cxnLst/>
              <a:rect l="l" t="t" r="r" b="b"/>
              <a:pathLst>
                <a:path w="55245" h="56514">
                  <a:moveTo>
                    <a:pt x="0" y="0"/>
                  </a:moveTo>
                  <a:lnTo>
                    <a:pt x="0" y="56388"/>
                  </a:lnTo>
                  <a:lnTo>
                    <a:pt x="54864" y="28194"/>
                  </a:lnTo>
                  <a:lnTo>
                    <a:pt x="0" y="0"/>
                  </a:lnTo>
                  <a:close/>
                </a:path>
              </a:pathLst>
            </a:custGeom>
            <a:solidFill>
              <a:srgbClr val="000000"/>
            </a:solidFill>
          </p:spPr>
          <p:txBody>
            <a:bodyPr wrap="square" lIns="0" tIns="0" rIns="0" bIns="0" rtlCol="0"/>
            <a:lstStyle/>
            <a:p>
              <a:endParaRPr/>
            </a:p>
          </p:txBody>
        </p:sp>
        <p:sp>
          <p:nvSpPr>
            <p:cNvPr id="24" name="object 24"/>
            <p:cNvSpPr/>
            <p:nvPr/>
          </p:nvSpPr>
          <p:spPr>
            <a:xfrm>
              <a:off x="7997951" y="2016251"/>
              <a:ext cx="722630" cy="387350"/>
            </a:xfrm>
            <a:custGeom>
              <a:avLst/>
              <a:gdLst/>
              <a:ahLst/>
              <a:cxnLst/>
              <a:rect l="l" t="t" r="r" b="b"/>
              <a:pathLst>
                <a:path w="722629" h="387350">
                  <a:moveTo>
                    <a:pt x="0" y="387096"/>
                  </a:moveTo>
                  <a:lnTo>
                    <a:pt x="96926" y="0"/>
                  </a:lnTo>
                  <a:lnTo>
                    <a:pt x="625348" y="0"/>
                  </a:lnTo>
                  <a:lnTo>
                    <a:pt x="722287" y="387096"/>
                  </a:lnTo>
                  <a:lnTo>
                    <a:pt x="0" y="387096"/>
                  </a:lnTo>
                  <a:close/>
                </a:path>
              </a:pathLst>
            </a:custGeom>
            <a:ln w="9525">
              <a:solidFill>
                <a:srgbClr val="000000"/>
              </a:solidFill>
              <a:prstDash val="sysDash"/>
            </a:ln>
          </p:spPr>
          <p:txBody>
            <a:bodyPr wrap="square" lIns="0" tIns="0" rIns="0" bIns="0" rtlCol="0"/>
            <a:lstStyle/>
            <a:p>
              <a:endParaRPr/>
            </a:p>
          </p:txBody>
        </p:sp>
        <p:sp>
          <p:nvSpPr>
            <p:cNvPr id="25" name="object 25"/>
            <p:cNvSpPr/>
            <p:nvPr/>
          </p:nvSpPr>
          <p:spPr>
            <a:xfrm>
              <a:off x="8356091" y="2394203"/>
              <a:ext cx="0" cy="73660"/>
            </a:xfrm>
            <a:custGeom>
              <a:avLst/>
              <a:gdLst/>
              <a:ahLst/>
              <a:cxnLst/>
              <a:rect l="l" t="t" r="r" b="b"/>
              <a:pathLst>
                <a:path h="73660">
                  <a:moveTo>
                    <a:pt x="0" y="0"/>
                  </a:moveTo>
                  <a:lnTo>
                    <a:pt x="0" y="73063"/>
                  </a:lnTo>
                </a:path>
              </a:pathLst>
            </a:custGeom>
            <a:ln w="9525">
              <a:solidFill>
                <a:srgbClr val="000000"/>
              </a:solidFill>
            </a:ln>
          </p:spPr>
          <p:txBody>
            <a:bodyPr wrap="square" lIns="0" tIns="0" rIns="0" bIns="0" rtlCol="0"/>
            <a:lstStyle/>
            <a:p>
              <a:endParaRPr/>
            </a:p>
          </p:txBody>
        </p:sp>
        <p:sp>
          <p:nvSpPr>
            <p:cNvPr id="26" name="object 26"/>
            <p:cNvSpPr/>
            <p:nvPr/>
          </p:nvSpPr>
          <p:spPr>
            <a:xfrm>
              <a:off x="7991855" y="2334769"/>
              <a:ext cx="0" cy="137160"/>
            </a:xfrm>
            <a:custGeom>
              <a:avLst/>
              <a:gdLst/>
              <a:ahLst/>
              <a:cxnLst/>
              <a:rect l="l" t="t" r="r" b="b"/>
              <a:pathLst>
                <a:path h="137160">
                  <a:moveTo>
                    <a:pt x="0" y="136982"/>
                  </a:moveTo>
                  <a:lnTo>
                    <a:pt x="0" y="0"/>
                  </a:lnTo>
                </a:path>
              </a:pathLst>
            </a:custGeom>
            <a:ln w="9525">
              <a:solidFill>
                <a:srgbClr val="000000"/>
              </a:solidFill>
            </a:ln>
          </p:spPr>
          <p:txBody>
            <a:bodyPr wrap="square" lIns="0" tIns="0" rIns="0" bIns="0" rtlCol="0"/>
            <a:lstStyle/>
            <a:p>
              <a:endParaRPr/>
            </a:p>
          </p:txBody>
        </p:sp>
      </p:grpSp>
      <p:sp>
        <p:nvSpPr>
          <p:cNvPr id="27" name="object 27"/>
          <p:cNvSpPr txBox="1"/>
          <p:nvPr/>
        </p:nvSpPr>
        <p:spPr>
          <a:xfrm>
            <a:off x="6597036" y="2416888"/>
            <a:ext cx="328295" cy="147955"/>
          </a:xfrm>
          <a:prstGeom prst="rect">
            <a:avLst/>
          </a:prstGeom>
        </p:spPr>
        <p:txBody>
          <a:bodyPr vert="horz" wrap="square" lIns="0" tIns="13335" rIns="0" bIns="0" rtlCol="0">
            <a:spAutoFit/>
          </a:bodyPr>
          <a:lstStyle/>
          <a:p>
            <a:pPr>
              <a:lnSpc>
                <a:spcPct val="100000"/>
              </a:lnSpc>
              <a:spcBef>
                <a:spcPts val="105"/>
              </a:spcBef>
            </a:pPr>
            <a:r>
              <a:rPr sz="800" dirty="0">
                <a:latin typeface="Arial"/>
                <a:cs typeface="Arial"/>
              </a:rPr>
              <a:t>f</a:t>
            </a:r>
            <a:r>
              <a:rPr sz="800" spc="-5" dirty="0">
                <a:latin typeface="Arial"/>
                <a:cs typeface="Arial"/>
              </a:rPr>
              <a:t> </a:t>
            </a:r>
            <a:r>
              <a:rPr sz="800" spc="-10" dirty="0">
                <a:latin typeface="Arial"/>
                <a:cs typeface="Arial"/>
              </a:rPr>
              <a:t>[GHz]</a:t>
            </a:r>
            <a:endParaRPr sz="800">
              <a:latin typeface="Arial"/>
              <a:cs typeface="Arial"/>
            </a:endParaRPr>
          </a:p>
        </p:txBody>
      </p:sp>
      <p:sp>
        <p:nvSpPr>
          <p:cNvPr id="28" name="object 28"/>
          <p:cNvSpPr txBox="1"/>
          <p:nvPr/>
        </p:nvSpPr>
        <p:spPr>
          <a:xfrm>
            <a:off x="8668808" y="2406065"/>
            <a:ext cx="327660" cy="147955"/>
          </a:xfrm>
          <a:prstGeom prst="rect">
            <a:avLst/>
          </a:prstGeom>
        </p:spPr>
        <p:txBody>
          <a:bodyPr vert="horz" wrap="square" lIns="0" tIns="13335" rIns="0" bIns="0" rtlCol="0">
            <a:spAutoFit/>
          </a:bodyPr>
          <a:lstStyle/>
          <a:p>
            <a:pPr>
              <a:lnSpc>
                <a:spcPct val="100000"/>
              </a:lnSpc>
              <a:spcBef>
                <a:spcPts val="105"/>
              </a:spcBef>
            </a:pPr>
            <a:r>
              <a:rPr sz="800" dirty="0">
                <a:latin typeface="Arial"/>
                <a:cs typeface="Arial"/>
              </a:rPr>
              <a:t>f</a:t>
            </a:r>
            <a:r>
              <a:rPr sz="800" spc="-5" dirty="0">
                <a:latin typeface="Arial"/>
                <a:cs typeface="Arial"/>
              </a:rPr>
              <a:t> </a:t>
            </a:r>
            <a:r>
              <a:rPr sz="800" spc="-10" dirty="0">
                <a:latin typeface="Arial"/>
                <a:cs typeface="Arial"/>
              </a:rPr>
              <a:t>[GHz]</a:t>
            </a:r>
            <a:endParaRPr sz="800">
              <a:latin typeface="Arial"/>
              <a:cs typeface="Arial"/>
            </a:endParaRPr>
          </a:p>
        </p:txBody>
      </p:sp>
      <p:sp>
        <p:nvSpPr>
          <p:cNvPr id="29" name="object 29"/>
          <p:cNvSpPr txBox="1"/>
          <p:nvPr/>
        </p:nvSpPr>
        <p:spPr>
          <a:xfrm>
            <a:off x="7527649" y="2469168"/>
            <a:ext cx="182245" cy="147955"/>
          </a:xfrm>
          <a:prstGeom prst="rect">
            <a:avLst/>
          </a:prstGeom>
        </p:spPr>
        <p:txBody>
          <a:bodyPr vert="horz" wrap="square" lIns="0" tIns="13335" rIns="0" bIns="0" rtlCol="0">
            <a:spAutoFit/>
          </a:bodyPr>
          <a:lstStyle/>
          <a:p>
            <a:pPr>
              <a:lnSpc>
                <a:spcPct val="100000"/>
              </a:lnSpc>
              <a:spcBef>
                <a:spcPts val="105"/>
              </a:spcBef>
            </a:pPr>
            <a:r>
              <a:rPr sz="800" spc="-25" dirty="0">
                <a:latin typeface="Arial"/>
                <a:cs typeface="Arial"/>
              </a:rPr>
              <a:t>284</a:t>
            </a:r>
            <a:endParaRPr sz="800">
              <a:latin typeface="Arial"/>
              <a:cs typeface="Arial"/>
            </a:endParaRPr>
          </a:p>
        </p:txBody>
      </p:sp>
      <p:grpSp>
        <p:nvGrpSpPr>
          <p:cNvPr id="30" name="object 30"/>
          <p:cNvGrpSpPr/>
          <p:nvPr/>
        </p:nvGrpSpPr>
        <p:grpSpPr>
          <a:xfrm>
            <a:off x="6868665" y="2138172"/>
            <a:ext cx="760730" cy="330835"/>
            <a:chOff x="6868665" y="2138172"/>
            <a:chExt cx="760730" cy="330835"/>
          </a:xfrm>
        </p:grpSpPr>
        <p:sp>
          <p:nvSpPr>
            <p:cNvPr id="31" name="object 31"/>
            <p:cNvSpPr/>
            <p:nvPr/>
          </p:nvSpPr>
          <p:spPr>
            <a:xfrm>
              <a:off x="7624571" y="2392680"/>
              <a:ext cx="0" cy="71755"/>
            </a:xfrm>
            <a:custGeom>
              <a:avLst/>
              <a:gdLst/>
              <a:ahLst/>
              <a:cxnLst/>
              <a:rect l="l" t="t" r="r" b="b"/>
              <a:pathLst>
                <a:path h="71755">
                  <a:moveTo>
                    <a:pt x="0" y="0"/>
                  </a:moveTo>
                  <a:lnTo>
                    <a:pt x="0" y="71170"/>
                  </a:lnTo>
                </a:path>
              </a:pathLst>
            </a:custGeom>
            <a:ln w="9525">
              <a:solidFill>
                <a:srgbClr val="000000"/>
              </a:solidFill>
            </a:ln>
          </p:spPr>
          <p:txBody>
            <a:bodyPr wrap="square" lIns="0" tIns="0" rIns="0" bIns="0" rtlCol="0"/>
            <a:lstStyle/>
            <a:p>
              <a:endParaRPr/>
            </a:p>
          </p:txBody>
        </p:sp>
        <p:sp>
          <p:nvSpPr>
            <p:cNvPr id="32" name="object 32"/>
            <p:cNvSpPr/>
            <p:nvPr/>
          </p:nvSpPr>
          <p:spPr>
            <a:xfrm>
              <a:off x="6868665" y="2138172"/>
              <a:ext cx="312420" cy="248285"/>
            </a:xfrm>
            <a:custGeom>
              <a:avLst/>
              <a:gdLst/>
              <a:ahLst/>
              <a:cxnLst/>
              <a:rect l="l" t="t" r="r" b="b"/>
              <a:pathLst>
                <a:path w="312420" h="248285">
                  <a:moveTo>
                    <a:pt x="187731" y="0"/>
                  </a:moveTo>
                  <a:lnTo>
                    <a:pt x="187731" y="62052"/>
                  </a:lnTo>
                  <a:lnTo>
                    <a:pt x="0" y="62052"/>
                  </a:lnTo>
                  <a:lnTo>
                    <a:pt x="0" y="186169"/>
                  </a:lnTo>
                  <a:lnTo>
                    <a:pt x="187731" y="186169"/>
                  </a:lnTo>
                  <a:lnTo>
                    <a:pt x="187731" y="248234"/>
                  </a:lnTo>
                  <a:lnTo>
                    <a:pt x="312140" y="124117"/>
                  </a:lnTo>
                  <a:lnTo>
                    <a:pt x="187731" y="0"/>
                  </a:lnTo>
                  <a:close/>
                </a:path>
              </a:pathLst>
            </a:custGeom>
            <a:solidFill>
              <a:srgbClr val="575757"/>
            </a:solidFill>
          </p:spPr>
          <p:txBody>
            <a:bodyPr wrap="square" lIns="0" tIns="0" rIns="0" bIns="0" rtlCol="0"/>
            <a:lstStyle/>
            <a:p>
              <a:endParaRPr/>
            </a:p>
          </p:txBody>
        </p:sp>
      </p:grpSp>
      <p:sp>
        <p:nvSpPr>
          <p:cNvPr id="33" name="object 33"/>
          <p:cNvSpPr txBox="1"/>
          <p:nvPr/>
        </p:nvSpPr>
        <p:spPr>
          <a:xfrm>
            <a:off x="8253716" y="1867817"/>
            <a:ext cx="213360" cy="147955"/>
          </a:xfrm>
          <a:prstGeom prst="rect">
            <a:avLst/>
          </a:prstGeom>
        </p:spPr>
        <p:txBody>
          <a:bodyPr vert="horz" wrap="square" lIns="0" tIns="13335" rIns="0" bIns="0" rtlCol="0">
            <a:spAutoFit/>
          </a:bodyPr>
          <a:lstStyle/>
          <a:p>
            <a:pPr>
              <a:lnSpc>
                <a:spcPct val="100000"/>
              </a:lnSpc>
              <a:spcBef>
                <a:spcPts val="105"/>
              </a:spcBef>
            </a:pPr>
            <a:r>
              <a:rPr sz="800" spc="-25" dirty="0">
                <a:latin typeface="Arial"/>
                <a:cs typeface="Arial"/>
              </a:rPr>
              <a:t>BPF</a:t>
            </a:r>
            <a:endParaRPr sz="800">
              <a:latin typeface="Arial"/>
              <a:cs typeface="Arial"/>
            </a:endParaRPr>
          </a:p>
        </p:txBody>
      </p:sp>
      <p:sp>
        <p:nvSpPr>
          <p:cNvPr id="34" name="object 34"/>
          <p:cNvSpPr txBox="1"/>
          <p:nvPr/>
        </p:nvSpPr>
        <p:spPr>
          <a:xfrm>
            <a:off x="6796111" y="1872320"/>
            <a:ext cx="424180" cy="436880"/>
          </a:xfrm>
          <a:prstGeom prst="rect">
            <a:avLst/>
          </a:prstGeom>
        </p:spPr>
        <p:txBody>
          <a:bodyPr vert="horz" wrap="square" lIns="0" tIns="12700" rIns="0" bIns="0" rtlCol="0">
            <a:spAutoFit/>
          </a:bodyPr>
          <a:lstStyle/>
          <a:p>
            <a:pPr marR="5080" indent="203835" algn="just">
              <a:lnSpc>
                <a:spcPct val="100000"/>
              </a:lnSpc>
              <a:spcBef>
                <a:spcPts val="100"/>
              </a:spcBef>
            </a:pPr>
            <a:r>
              <a:rPr sz="900" spc="-25" dirty="0">
                <a:latin typeface="Times New Roman"/>
                <a:cs typeface="Times New Roman"/>
              </a:rPr>
              <a:t>Up-</a:t>
            </a:r>
            <a:r>
              <a:rPr sz="900" spc="-10" dirty="0">
                <a:latin typeface="Times New Roman"/>
                <a:cs typeface="Times New Roman"/>
              </a:rPr>
              <a:t> Conversi </a:t>
            </a:r>
            <a:r>
              <a:rPr sz="900" spc="-25" dirty="0">
                <a:latin typeface="Times New Roman"/>
                <a:cs typeface="Times New Roman"/>
              </a:rPr>
              <a:t>on</a:t>
            </a:r>
            <a:endParaRPr sz="900">
              <a:latin typeface="Times New Roman"/>
              <a:cs typeface="Times New Roman"/>
            </a:endParaRPr>
          </a:p>
        </p:txBody>
      </p:sp>
      <p:sp>
        <p:nvSpPr>
          <p:cNvPr id="35" name="object 35"/>
          <p:cNvSpPr txBox="1"/>
          <p:nvPr/>
        </p:nvSpPr>
        <p:spPr>
          <a:xfrm>
            <a:off x="8106156" y="2087879"/>
            <a:ext cx="504825" cy="234950"/>
          </a:xfrm>
          <a:prstGeom prst="rect">
            <a:avLst/>
          </a:prstGeom>
          <a:solidFill>
            <a:srgbClr val="FFFFFF"/>
          </a:solidFill>
        </p:spPr>
        <p:txBody>
          <a:bodyPr vert="horz" wrap="square" lIns="0" tIns="59055" rIns="0" bIns="0" rtlCol="0">
            <a:spAutoFit/>
          </a:bodyPr>
          <a:lstStyle/>
          <a:p>
            <a:pPr marL="66040">
              <a:lnSpc>
                <a:spcPct val="100000"/>
              </a:lnSpc>
              <a:spcBef>
                <a:spcPts val="465"/>
              </a:spcBef>
            </a:pPr>
            <a:r>
              <a:rPr sz="800" spc="-10" dirty="0">
                <a:latin typeface="Arial"/>
                <a:cs typeface="Arial"/>
              </a:rPr>
              <a:t>296~304</a:t>
            </a:r>
            <a:endParaRPr sz="800">
              <a:latin typeface="Arial"/>
              <a:cs typeface="Arial"/>
            </a:endParaRPr>
          </a:p>
        </p:txBody>
      </p:sp>
      <p:sp>
        <p:nvSpPr>
          <p:cNvPr id="36" name="object 36"/>
          <p:cNvSpPr txBox="1"/>
          <p:nvPr/>
        </p:nvSpPr>
        <p:spPr>
          <a:xfrm>
            <a:off x="6170222" y="1900709"/>
            <a:ext cx="292100" cy="147955"/>
          </a:xfrm>
          <a:prstGeom prst="rect">
            <a:avLst/>
          </a:prstGeom>
        </p:spPr>
        <p:txBody>
          <a:bodyPr vert="horz" wrap="square" lIns="0" tIns="13335" rIns="0" bIns="0" rtlCol="0">
            <a:spAutoFit/>
          </a:bodyPr>
          <a:lstStyle/>
          <a:p>
            <a:pPr>
              <a:lnSpc>
                <a:spcPct val="100000"/>
              </a:lnSpc>
              <a:spcBef>
                <a:spcPts val="105"/>
              </a:spcBef>
            </a:pPr>
            <a:r>
              <a:rPr sz="800" dirty="0">
                <a:latin typeface="Arial"/>
                <a:cs typeface="Arial"/>
              </a:rPr>
              <a:t>8</a:t>
            </a:r>
            <a:r>
              <a:rPr sz="800" spc="-70" dirty="0">
                <a:latin typeface="Arial"/>
                <a:cs typeface="Arial"/>
              </a:rPr>
              <a:t> </a:t>
            </a:r>
            <a:r>
              <a:rPr sz="800" spc="-25" dirty="0">
                <a:latin typeface="Arial"/>
                <a:cs typeface="Arial"/>
              </a:rPr>
              <a:t>GHz</a:t>
            </a:r>
            <a:endParaRPr sz="800">
              <a:latin typeface="Arial"/>
              <a:cs typeface="Arial"/>
            </a:endParaRPr>
          </a:p>
        </p:txBody>
      </p:sp>
      <p:grpSp>
        <p:nvGrpSpPr>
          <p:cNvPr id="37" name="object 37"/>
          <p:cNvGrpSpPr/>
          <p:nvPr/>
        </p:nvGrpSpPr>
        <p:grpSpPr>
          <a:xfrm>
            <a:off x="6056376" y="2026918"/>
            <a:ext cx="502920" cy="373380"/>
            <a:chOff x="6056376" y="2026918"/>
            <a:chExt cx="502920" cy="373380"/>
          </a:xfrm>
        </p:grpSpPr>
        <p:sp>
          <p:nvSpPr>
            <p:cNvPr id="38" name="object 38"/>
            <p:cNvSpPr/>
            <p:nvPr/>
          </p:nvSpPr>
          <p:spPr>
            <a:xfrm>
              <a:off x="6106668" y="2054351"/>
              <a:ext cx="405130" cy="0"/>
            </a:xfrm>
            <a:custGeom>
              <a:avLst/>
              <a:gdLst/>
              <a:ahLst/>
              <a:cxnLst/>
              <a:rect l="l" t="t" r="r" b="b"/>
              <a:pathLst>
                <a:path w="405129">
                  <a:moveTo>
                    <a:pt x="0" y="0"/>
                  </a:moveTo>
                  <a:lnTo>
                    <a:pt x="404990" y="0"/>
                  </a:lnTo>
                </a:path>
              </a:pathLst>
            </a:custGeom>
            <a:ln w="12700">
              <a:solidFill>
                <a:srgbClr val="000000"/>
              </a:solidFill>
            </a:ln>
          </p:spPr>
          <p:txBody>
            <a:bodyPr wrap="square" lIns="0" tIns="0" rIns="0" bIns="0" rtlCol="0"/>
            <a:lstStyle/>
            <a:p>
              <a:endParaRPr/>
            </a:p>
          </p:txBody>
        </p:sp>
        <p:sp>
          <p:nvSpPr>
            <p:cNvPr id="39" name="object 39"/>
            <p:cNvSpPr/>
            <p:nvPr/>
          </p:nvSpPr>
          <p:spPr>
            <a:xfrm>
              <a:off x="6059424" y="2026919"/>
              <a:ext cx="498475" cy="55244"/>
            </a:xfrm>
            <a:custGeom>
              <a:avLst/>
              <a:gdLst/>
              <a:ahLst/>
              <a:cxnLst/>
              <a:rect l="l" t="t" r="r" b="b"/>
              <a:pathLst>
                <a:path w="498475" h="55244">
                  <a:moveTo>
                    <a:pt x="55473" y="0"/>
                  </a:moveTo>
                  <a:lnTo>
                    <a:pt x="0" y="27432"/>
                  </a:lnTo>
                  <a:lnTo>
                    <a:pt x="55473" y="54864"/>
                  </a:lnTo>
                  <a:lnTo>
                    <a:pt x="55473" y="0"/>
                  </a:lnTo>
                  <a:close/>
                </a:path>
                <a:path w="498475" h="55244">
                  <a:moveTo>
                    <a:pt x="497954" y="27432"/>
                  </a:moveTo>
                  <a:lnTo>
                    <a:pt x="442480" y="0"/>
                  </a:lnTo>
                  <a:lnTo>
                    <a:pt x="442480" y="54864"/>
                  </a:lnTo>
                  <a:lnTo>
                    <a:pt x="497954" y="27432"/>
                  </a:lnTo>
                  <a:close/>
                </a:path>
              </a:pathLst>
            </a:custGeom>
            <a:solidFill>
              <a:srgbClr val="000000"/>
            </a:solidFill>
          </p:spPr>
          <p:txBody>
            <a:bodyPr wrap="square" lIns="0" tIns="0" rIns="0" bIns="0" rtlCol="0"/>
            <a:lstStyle/>
            <a:p>
              <a:endParaRPr/>
            </a:p>
          </p:txBody>
        </p:sp>
        <p:sp>
          <p:nvSpPr>
            <p:cNvPr id="40" name="object 40"/>
            <p:cNvSpPr/>
            <p:nvPr/>
          </p:nvSpPr>
          <p:spPr>
            <a:xfrm>
              <a:off x="6056376" y="2092451"/>
              <a:ext cx="502920" cy="307975"/>
            </a:xfrm>
            <a:custGeom>
              <a:avLst/>
              <a:gdLst/>
              <a:ahLst/>
              <a:cxnLst/>
              <a:rect l="l" t="t" r="r" b="b"/>
              <a:pathLst>
                <a:path w="502920" h="307975">
                  <a:moveTo>
                    <a:pt x="502920" y="0"/>
                  </a:moveTo>
                  <a:lnTo>
                    <a:pt x="0" y="0"/>
                  </a:lnTo>
                  <a:lnTo>
                    <a:pt x="0" y="307479"/>
                  </a:lnTo>
                  <a:lnTo>
                    <a:pt x="502920" y="307479"/>
                  </a:lnTo>
                  <a:lnTo>
                    <a:pt x="502920" y="0"/>
                  </a:lnTo>
                  <a:close/>
                </a:path>
              </a:pathLst>
            </a:custGeom>
            <a:solidFill>
              <a:srgbClr val="FFFFFF"/>
            </a:solidFill>
          </p:spPr>
          <p:txBody>
            <a:bodyPr wrap="square" lIns="0" tIns="0" rIns="0" bIns="0" rtlCol="0"/>
            <a:lstStyle/>
            <a:p>
              <a:endParaRPr/>
            </a:p>
          </p:txBody>
        </p:sp>
      </p:grpSp>
      <p:sp>
        <p:nvSpPr>
          <p:cNvPr id="41" name="object 41"/>
          <p:cNvSpPr txBox="1"/>
          <p:nvPr/>
        </p:nvSpPr>
        <p:spPr>
          <a:xfrm>
            <a:off x="6025718" y="2746641"/>
            <a:ext cx="489584" cy="147955"/>
          </a:xfrm>
          <a:prstGeom prst="rect">
            <a:avLst/>
          </a:prstGeom>
        </p:spPr>
        <p:txBody>
          <a:bodyPr vert="horz" wrap="square" lIns="0" tIns="13335" rIns="0" bIns="0" rtlCol="0">
            <a:spAutoFit/>
          </a:bodyPr>
          <a:lstStyle/>
          <a:p>
            <a:pPr>
              <a:lnSpc>
                <a:spcPct val="100000"/>
              </a:lnSpc>
              <a:spcBef>
                <a:spcPts val="105"/>
              </a:spcBef>
            </a:pPr>
            <a:r>
              <a:rPr sz="800" dirty="0">
                <a:latin typeface="Times New Roman"/>
                <a:cs typeface="Times New Roman"/>
              </a:rPr>
              <a:t>&lt;</a:t>
            </a:r>
            <a:r>
              <a:rPr sz="800" spc="-25" dirty="0">
                <a:latin typeface="Times New Roman"/>
                <a:cs typeface="Times New Roman"/>
              </a:rPr>
              <a:t> </a:t>
            </a:r>
            <a:r>
              <a:rPr sz="800" spc="-10" dirty="0">
                <a:latin typeface="Times New Roman"/>
                <a:cs typeface="Times New Roman"/>
              </a:rPr>
              <a:t>IF</a:t>
            </a:r>
            <a:r>
              <a:rPr sz="800" spc="-15" dirty="0">
                <a:latin typeface="Times New Roman"/>
                <a:cs typeface="Times New Roman"/>
              </a:rPr>
              <a:t> </a:t>
            </a:r>
            <a:r>
              <a:rPr sz="800" spc="-10" dirty="0">
                <a:latin typeface="Times New Roman"/>
                <a:cs typeface="Times New Roman"/>
              </a:rPr>
              <a:t>stage</a:t>
            </a:r>
            <a:r>
              <a:rPr sz="800" spc="-35" dirty="0">
                <a:latin typeface="Times New Roman"/>
                <a:cs typeface="Times New Roman"/>
              </a:rPr>
              <a:t> </a:t>
            </a:r>
            <a:r>
              <a:rPr sz="800" spc="-50" dirty="0">
                <a:latin typeface="Times New Roman"/>
                <a:cs typeface="Times New Roman"/>
              </a:rPr>
              <a:t>&gt;</a:t>
            </a:r>
            <a:endParaRPr sz="800">
              <a:latin typeface="Times New Roman"/>
              <a:cs typeface="Times New Roman"/>
            </a:endParaRPr>
          </a:p>
        </p:txBody>
      </p:sp>
      <p:sp>
        <p:nvSpPr>
          <p:cNvPr id="42" name="object 42"/>
          <p:cNvSpPr txBox="1"/>
          <p:nvPr/>
        </p:nvSpPr>
        <p:spPr>
          <a:xfrm>
            <a:off x="7376159" y="2084832"/>
            <a:ext cx="502920" cy="216535"/>
          </a:xfrm>
          <a:prstGeom prst="rect">
            <a:avLst/>
          </a:prstGeom>
          <a:solidFill>
            <a:srgbClr val="BDBDBD"/>
          </a:solidFill>
        </p:spPr>
        <p:txBody>
          <a:bodyPr vert="horz" wrap="square" lIns="0" tIns="35560" rIns="0" bIns="0" rtlCol="0">
            <a:spAutoFit/>
          </a:bodyPr>
          <a:lstStyle/>
          <a:p>
            <a:pPr marL="51435">
              <a:lnSpc>
                <a:spcPct val="100000"/>
              </a:lnSpc>
              <a:spcBef>
                <a:spcPts val="280"/>
              </a:spcBef>
            </a:pPr>
            <a:r>
              <a:rPr sz="800" spc="-10" dirty="0">
                <a:latin typeface="Arial"/>
                <a:cs typeface="Arial"/>
              </a:rPr>
              <a:t>280~288</a:t>
            </a:r>
            <a:endParaRPr sz="800">
              <a:latin typeface="Arial"/>
              <a:cs typeface="Arial"/>
            </a:endParaRPr>
          </a:p>
        </p:txBody>
      </p:sp>
      <p:sp>
        <p:nvSpPr>
          <p:cNvPr id="43" name="object 43"/>
          <p:cNvSpPr txBox="1"/>
          <p:nvPr/>
        </p:nvSpPr>
        <p:spPr>
          <a:xfrm>
            <a:off x="7526774" y="2229062"/>
            <a:ext cx="215900" cy="147955"/>
          </a:xfrm>
          <a:prstGeom prst="rect">
            <a:avLst/>
          </a:prstGeom>
        </p:spPr>
        <p:txBody>
          <a:bodyPr vert="horz" wrap="square" lIns="0" tIns="13335" rIns="0" bIns="0" rtlCol="0">
            <a:spAutoFit/>
          </a:bodyPr>
          <a:lstStyle/>
          <a:p>
            <a:pPr>
              <a:lnSpc>
                <a:spcPct val="100000"/>
              </a:lnSpc>
              <a:spcBef>
                <a:spcPts val="105"/>
              </a:spcBef>
            </a:pPr>
            <a:r>
              <a:rPr sz="800" spc="-25" dirty="0">
                <a:latin typeface="Arial"/>
                <a:cs typeface="Arial"/>
              </a:rPr>
              <a:t>GHz</a:t>
            </a:r>
            <a:endParaRPr sz="800">
              <a:latin typeface="Arial"/>
              <a:cs typeface="Arial"/>
            </a:endParaRPr>
          </a:p>
        </p:txBody>
      </p:sp>
      <p:sp>
        <p:nvSpPr>
          <p:cNvPr id="44" name="object 44"/>
          <p:cNvSpPr txBox="1"/>
          <p:nvPr/>
        </p:nvSpPr>
        <p:spPr>
          <a:xfrm>
            <a:off x="7846678" y="2256045"/>
            <a:ext cx="638810" cy="685165"/>
          </a:xfrm>
          <a:prstGeom prst="rect">
            <a:avLst/>
          </a:prstGeom>
        </p:spPr>
        <p:txBody>
          <a:bodyPr vert="horz" wrap="square" lIns="0" tIns="13335" rIns="0" bIns="0" rtlCol="0">
            <a:spAutoFit/>
          </a:bodyPr>
          <a:lstStyle/>
          <a:p>
            <a:pPr marL="422909">
              <a:lnSpc>
                <a:spcPct val="100000"/>
              </a:lnSpc>
              <a:spcBef>
                <a:spcPts val="105"/>
              </a:spcBef>
            </a:pPr>
            <a:r>
              <a:rPr sz="800" spc="-25" dirty="0">
                <a:latin typeface="Arial"/>
                <a:cs typeface="Arial"/>
              </a:rPr>
              <a:t>GHz</a:t>
            </a:r>
            <a:endParaRPr sz="800">
              <a:latin typeface="Arial"/>
              <a:cs typeface="Arial"/>
            </a:endParaRPr>
          </a:p>
          <a:p>
            <a:pPr marL="30480" marR="45720" indent="127635">
              <a:lnSpc>
                <a:spcPct val="100000"/>
              </a:lnSpc>
              <a:spcBef>
                <a:spcPts val="685"/>
              </a:spcBef>
            </a:pPr>
            <a:r>
              <a:rPr sz="800" dirty="0">
                <a:latin typeface="Arial"/>
                <a:cs typeface="Arial"/>
              </a:rPr>
              <a:t>292</a:t>
            </a:r>
            <a:r>
              <a:rPr sz="800" spc="455" dirty="0">
                <a:latin typeface="Arial"/>
                <a:cs typeface="Arial"/>
              </a:rPr>
              <a:t> </a:t>
            </a:r>
            <a:r>
              <a:rPr sz="1200" spc="-37" baseline="3472" dirty="0">
                <a:latin typeface="Arial"/>
                <a:cs typeface="Arial"/>
              </a:rPr>
              <a:t>300</a:t>
            </a:r>
            <a:r>
              <a:rPr sz="1200" spc="-15" baseline="3472" dirty="0">
                <a:latin typeface="Arial"/>
                <a:cs typeface="Arial"/>
              </a:rPr>
              <a:t> </a:t>
            </a:r>
            <a:r>
              <a:rPr sz="800" spc="-10" dirty="0">
                <a:latin typeface="Arial"/>
                <a:cs typeface="Arial"/>
              </a:rPr>
              <a:t>(LOx12)</a:t>
            </a:r>
            <a:endParaRPr sz="800">
              <a:latin typeface="Arial"/>
              <a:cs typeface="Arial"/>
            </a:endParaRPr>
          </a:p>
          <a:p>
            <a:pPr>
              <a:lnSpc>
                <a:spcPct val="100000"/>
              </a:lnSpc>
              <a:spcBef>
                <a:spcPts val="660"/>
              </a:spcBef>
            </a:pPr>
            <a:r>
              <a:rPr sz="800" dirty="0">
                <a:latin typeface="Times New Roman"/>
                <a:cs typeface="Times New Roman"/>
              </a:rPr>
              <a:t>&lt;</a:t>
            </a:r>
            <a:r>
              <a:rPr sz="800" spc="-20" dirty="0">
                <a:latin typeface="Times New Roman"/>
                <a:cs typeface="Times New Roman"/>
              </a:rPr>
              <a:t> </a:t>
            </a:r>
            <a:r>
              <a:rPr sz="800" dirty="0">
                <a:latin typeface="Times New Roman"/>
                <a:cs typeface="Times New Roman"/>
              </a:rPr>
              <a:t>RF</a:t>
            </a:r>
            <a:r>
              <a:rPr sz="800" spc="-25" dirty="0">
                <a:latin typeface="Times New Roman"/>
                <a:cs typeface="Times New Roman"/>
              </a:rPr>
              <a:t> </a:t>
            </a:r>
            <a:r>
              <a:rPr sz="800" spc="-10" dirty="0">
                <a:latin typeface="Times New Roman"/>
                <a:cs typeface="Times New Roman"/>
              </a:rPr>
              <a:t>stage</a:t>
            </a:r>
            <a:r>
              <a:rPr sz="800" spc="-60" dirty="0">
                <a:latin typeface="Times New Roman"/>
                <a:cs typeface="Times New Roman"/>
              </a:rPr>
              <a:t> </a:t>
            </a:r>
            <a:r>
              <a:rPr sz="800" spc="-50" dirty="0">
                <a:latin typeface="Times New Roman"/>
                <a:cs typeface="Times New Roman"/>
              </a:rPr>
              <a:t>&gt;</a:t>
            </a:r>
            <a:endParaRPr sz="800">
              <a:latin typeface="Times New Roman"/>
              <a:cs typeface="Times New Roman"/>
            </a:endParaRPr>
          </a:p>
        </p:txBody>
      </p:sp>
      <p:grpSp>
        <p:nvGrpSpPr>
          <p:cNvPr id="46" name="object 46"/>
          <p:cNvGrpSpPr/>
          <p:nvPr/>
        </p:nvGrpSpPr>
        <p:grpSpPr>
          <a:xfrm>
            <a:off x="5783957" y="3286868"/>
            <a:ext cx="3246120" cy="3020060"/>
            <a:chOff x="5783957" y="3286868"/>
            <a:chExt cx="3246120" cy="3020060"/>
          </a:xfrm>
        </p:grpSpPr>
        <p:pic>
          <p:nvPicPr>
            <p:cNvPr id="47" name="object 47"/>
            <p:cNvPicPr/>
            <p:nvPr/>
          </p:nvPicPr>
          <p:blipFill>
            <a:blip r:embed="rId4" cstate="print"/>
            <a:stretch>
              <a:fillRect/>
            </a:stretch>
          </p:blipFill>
          <p:spPr>
            <a:xfrm>
              <a:off x="5783957" y="3286868"/>
              <a:ext cx="1780091" cy="1269890"/>
            </a:xfrm>
            <a:prstGeom prst="rect">
              <a:avLst/>
            </a:prstGeom>
          </p:spPr>
        </p:pic>
        <p:pic>
          <p:nvPicPr>
            <p:cNvPr id="48" name="object 48"/>
            <p:cNvPicPr/>
            <p:nvPr/>
          </p:nvPicPr>
          <p:blipFill>
            <a:blip r:embed="rId5" cstate="print"/>
            <a:stretch>
              <a:fillRect/>
            </a:stretch>
          </p:blipFill>
          <p:spPr>
            <a:xfrm>
              <a:off x="6868667" y="4573523"/>
              <a:ext cx="2161031" cy="1732787"/>
            </a:xfrm>
            <a:prstGeom prst="rect">
              <a:avLst/>
            </a:prstGeom>
          </p:spPr>
        </p:pic>
      </p:grpSp>
      <p:sp>
        <p:nvSpPr>
          <p:cNvPr id="49" name="object 49"/>
          <p:cNvSpPr txBox="1"/>
          <p:nvPr/>
        </p:nvSpPr>
        <p:spPr>
          <a:xfrm>
            <a:off x="6758709" y="3021276"/>
            <a:ext cx="1254125" cy="396875"/>
          </a:xfrm>
          <a:prstGeom prst="rect">
            <a:avLst/>
          </a:prstGeom>
        </p:spPr>
        <p:txBody>
          <a:bodyPr vert="horz" wrap="square" lIns="0" tIns="12700" rIns="0" bIns="0" rtlCol="0">
            <a:spAutoFit/>
          </a:bodyPr>
          <a:lstStyle/>
          <a:p>
            <a:pPr marL="12700">
              <a:lnSpc>
                <a:spcPct val="100000"/>
              </a:lnSpc>
              <a:spcBef>
                <a:spcPts val="100"/>
              </a:spcBef>
            </a:pPr>
            <a:r>
              <a:rPr sz="900" dirty="0">
                <a:latin typeface="Times New Roman"/>
                <a:cs typeface="Times New Roman"/>
              </a:rPr>
              <a:t>300</a:t>
            </a:r>
            <a:r>
              <a:rPr sz="900" spc="-45" dirty="0">
                <a:latin typeface="Times New Roman"/>
                <a:cs typeface="Times New Roman"/>
              </a:rPr>
              <a:t> </a:t>
            </a:r>
            <a:r>
              <a:rPr sz="900" dirty="0">
                <a:latin typeface="Times New Roman"/>
                <a:cs typeface="Times New Roman"/>
              </a:rPr>
              <a:t>GHz</a:t>
            </a:r>
            <a:r>
              <a:rPr sz="900" spc="-20" dirty="0">
                <a:latin typeface="Times New Roman"/>
                <a:cs typeface="Times New Roman"/>
              </a:rPr>
              <a:t> </a:t>
            </a:r>
            <a:r>
              <a:rPr sz="900" dirty="0">
                <a:latin typeface="Times New Roman"/>
                <a:cs typeface="Times New Roman"/>
              </a:rPr>
              <a:t>Freq.</a:t>
            </a:r>
            <a:r>
              <a:rPr sz="900" spc="-45" dirty="0">
                <a:latin typeface="Times New Roman"/>
                <a:cs typeface="Times New Roman"/>
              </a:rPr>
              <a:t> </a:t>
            </a:r>
            <a:r>
              <a:rPr sz="900" spc="-10" dirty="0">
                <a:latin typeface="Times New Roman"/>
                <a:cs typeface="Times New Roman"/>
              </a:rPr>
              <a:t>Conversion</a:t>
            </a:r>
            <a:endParaRPr sz="900">
              <a:latin typeface="Times New Roman"/>
              <a:cs typeface="Times New Roman"/>
            </a:endParaRPr>
          </a:p>
          <a:p>
            <a:pPr marL="41275">
              <a:lnSpc>
                <a:spcPct val="100000"/>
              </a:lnSpc>
              <a:spcBef>
                <a:spcPts val="880"/>
              </a:spcBef>
            </a:pPr>
            <a:r>
              <a:rPr sz="800" b="1" dirty="0">
                <a:solidFill>
                  <a:srgbClr val="FF0000"/>
                </a:solidFill>
                <a:latin typeface="MS Gothic"/>
                <a:cs typeface="MS Gothic"/>
              </a:rPr>
              <a:t>8</a:t>
            </a:r>
            <a:r>
              <a:rPr sz="800" b="1" spc="-70" dirty="0">
                <a:solidFill>
                  <a:srgbClr val="FF0000"/>
                </a:solidFill>
                <a:latin typeface="MS Gothic"/>
                <a:cs typeface="MS Gothic"/>
              </a:rPr>
              <a:t> </a:t>
            </a:r>
            <a:r>
              <a:rPr sz="800" b="1" spc="-25" dirty="0">
                <a:solidFill>
                  <a:srgbClr val="FF0000"/>
                </a:solidFill>
                <a:latin typeface="MS Gothic"/>
                <a:cs typeface="MS Gothic"/>
              </a:rPr>
              <a:t>GHz</a:t>
            </a:r>
            <a:endParaRPr sz="800">
              <a:latin typeface="MS Gothic"/>
              <a:cs typeface="MS Gothic"/>
            </a:endParaRPr>
          </a:p>
        </p:txBody>
      </p:sp>
      <p:sp>
        <p:nvSpPr>
          <p:cNvPr id="50" name="object 50"/>
          <p:cNvSpPr/>
          <p:nvPr/>
        </p:nvSpPr>
        <p:spPr>
          <a:xfrm>
            <a:off x="7060679" y="4914912"/>
            <a:ext cx="1931035" cy="917575"/>
          </a:xfrm>
          <a:custGeom>
            <a:avLst/>
            <a:gdLst/>
            <a:ahLst/>
            <a:cxnLst/>
            <a:rect l="l" t="t" r="r" b="b"/>
            <a:pathLst>
              <a:path w="1931034" h="917575">
                <a:moveTo>
                  <a:pt x="1930819" y="890206"/>
                </a:moveTo>
                <a:lnTo>
                  <a:pt x="1875599" y="863333"/>
                </a:lnTo>
                <a:lnTo>
                  <a:pt x="1875599" y="883221"/>
                </a:lnTo>
                <a:lnTo>
                  <a:pt x="55219" y="883221"/>
                </a:lnTo>
                <a:lnTo>
                  <a:pt x="55219" y="863333"/>
                </a:lnTo>
                <a:lnTo>
                  <a:pt x="0" y="890206"/>
                </a:lnTo>
                <a:lnTo>
                  <a:pt x="55219" y="917079"/>
                </a:lnTo>
                <a:lnTo>
                  <a:pt x="55219" y="897191"/>
                </a:lnTo>
                <a:lnTo>
                  <a:pt x="1875599" y="897191"/>
                </a:lnTo>
                <a:lnTo>
                  <a:pt x="1875599" y="917079"/>
                </a:lnTo>
                <a:lnTo>
                  <a:pt x="1930819" y="890206"/>
                </a:lnTo>
                <a:close/>
              </a:path>
              <a:path w="1931034" h="917575">
                <a:moveTo>
                  <a:pt x="1930819" y="26873"/>
                </a:moveTo>
                <a:lnTo>
                  <a:pt x="1875599" y="0"/>
                </a:lnTo>
                <a:lnTo>
                  <a:pt x="1875599" y="19888"/>
                </a:lnTo>
                <a:lnTo>
                  <a:pt x="55219" y="19888"/>
                </a:lnTo>
                <a:lnTo>
                  <a:pt x="55219" y="0"/>
                </a:lnTo>
                <a:lnTo>
                  <a:pt x="0" y="26873"/>
                </a:lnTo>
                <a:lnTo>
                  <a:pt x="55219" y="53746"/>
                </a:lnTo>
                <a:lnTo>
                  <a:pt x="55219" y="33858"/>
                </a:lnTo>
                <a:lnTo>
                  <a:pt x="1875599" y="33858"/>
                </a:lnTo>
                <a:lnTo>
                  <a:pt x="1875599" y="53746"/>
                </a:lnTo>
                <a:lnTo>
                  <a:pt x="1930819" y="26873"/>
                </a:lnTo>
                <a:close/>
              </a:path>
            </a:pathLst>
          </a:custGeom>
          <a:solidFill>
            <a:srgbClr val="FF0000"/>
          </a:solidFill>
        </p:spPr>
        <p:txBody>
          <a:bodyPr wrap="square" lIns="0" tIns="0" rIns="0" bIns="0" rtlCol="0"/>
          <a:lstStyle/>
          <a:p>
            <a:endParaRPr/>
          </a:p>
        </p:txBody>
      </p:sp>
      <p:sp>
        <p:nvSpPr>
          <p:cNvPr id="51" name="object 51"/>
          <p:cNvSpPr txBox="1"/>
          <p:nvPr/>
        </p:nvSpPr>
        <p:spPr>
          <a:xfrm>
            <a:off x="7860793" y="4941997"/>
            <a:ext cx="32512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0000"/>
                </a:solidFill>
                <a:latin typeface="MS Gothic"/>
                <a:cs typeface="MS Gothic"/>
              </a:rPr>
              <a:t>160</a:t>
            </a:r>
            <a:r>
              <a:rPr sz="800" b="1" spc="-70" dirty="0">
                <a:solidFill>
                  <a:srgbClr val="FF0000"/>
                </a:solidFill>
                <a:latin typeface="MS Gothic"/>
                <a:cs typeface="MS Gothic"/>
              </a:rPr>
              <a:t> </a:t>
            </a:r>
            <a:r>
              <a:rPr sz="800" b="1" spc="-25" dirty="0">
                <a:solidFill>
                  <a:srgbClr val="FF0000"/>
                </a:solidFill>
                <a:latin typeface="MS Gothic"/>
                <a:cs typeface="MS Gothic"/>
              </a:rPr>
              <a:t>ns</a:t>
            </a:r>
            <a:endParaRPr sz="800">
              <a:latin typeface="MS Gothic"/>
              <a:cs typeface="MS Gothic"/>
            </a:endParaRPr>
          </a:p>
        </p:txBody>
      </p:sp>
      <p:sp>
        <p:nvSpPr>
          <p:cNvPr id="54" name="object 5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6</a:t>
            </a:fld>
            <a:endParaRPr spc="-25" dirty="0"/>
          </a:p>
        </p:txBody>
      </p:sp>
      <p:sp>
        <p:nvSpPr>
          <p:cNvPr id="52" name="object 52"/>
          <p:cNvSpPr txBox="1"/>
          <p:nvPr/>
        </p:nvSpPr>
        <p:spPr>
          <a:xfrm>
            <a:off x="7860793" y="5810336"/>
            <a:ext cx="325120" cy="147955"/>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FF0000"/>
                </a:solidFill>
                <a:latin typeface="MS Gothic"/>
                <a:cs typeface="MS Gothic"/>
              </a:rPr>
              <a:t>160</a:t>
            </a:r>
            <a:r>
              <a:rPr sz="800" b="1" spc="-70" dirty="0">
                <a:solidFill>
                  <a:srgbClr val="FF0000"/>
                </a:solidFill>
                <a:latin typeface="MS Gothic"/>
                <a:cs typeface="MS Gothic"/>
              </a:rPr>
              <a:t> </a:t>
            </a:r>
            <a:r>
              <a:rPr sz="800" b="1" spc="-25" dirty="0">
                <a:solidFill>
                  <a:srgbClr val="FF0000"/>
                </a:solidFill>
                <a:latin typeface="MS Gothic"/>
                <a:cs typeface="MS Gothic"/>
              </a:rPr>
              <a:t>ns</a:t>
            </a:r>
            <a:endParaRPr sz="800">
              <a:latin typeface="MS Gothic"/>
              <a:cs typeface="MS Gothic"/>
            </a:endParaRPr>
          </a:p>
        </p:txBody>
      </p:sp>
      <p:sp>
        <p:nvSpPr>
          <p:cNvPr id="53" name="object 53"/>
          <p:cNvSpPr txBox="1"/>
          <p:nvPr/>
        </p:nvSpPr>
        <p:spPr>
          <a:xfrm>
            <a:off x="-17588" y="6319154"/>
            <a:ext cx="9128760" cy="147955"/>
          </a:xfrm>
          <a:prstGeom prst="rect">
            <a:avLst/>
          </a:prstGeom>
        </p:spPr>
        <p:txBody>
          <a:bodyPr vert="horz" wrap="square" lIns="0" tIns="12700" rIns="0" bIns="0" rtlCol="0">
            <a:spAutoFit/>
          </a:bodyPr>
          <a:lstStyle/>
          <a:p>
            <a:pPr marL="12700">
              <a:lnSpc>
                <a:spcPct val="100000"/>
              </a:lnSpc>
              <a:spcBef>
                <a:spcPts val="100"/>
              </a:spcBef>
            </a:pPr>
            <a:r>
              <a:rPr sz="800" dirty="0">
                <a:latin typeface="Times New Roman"/>
                <a:cs typeface="Times New Roman"/>
              </a:rPr>
              <a:t>*Minseok</a:t>
            </a:r>
            <a:r>
              <a:rPr sz="800" spc="10" dirty="0">
                <a:latin typeface="Times New Roman"/>
                <a:cs typeface="Times New Roman"/>
              </a:rPr>
              <a:t> </a:t>
            </a:r>
            <a:r>
              <a:rPr sz="800" dirty="0">
                <a:latin typeface="Times New Roman"/>
                <a:cs typeface="Times New Roman"/>
              </a:rPr>
              <a:t>Kim,</a:t>
            </a:r>
            <a:r>
              <a:rPr sz="800" spc="5" dirty="0">
                <a:latin typeface="Times New Roman"/>
                <a:cs typeface="Times New Roman"/>
              </a:rPr>
              <a:t> </a:t>
            </a:r>
            <a:r>
              <a:rPr sz="800" spc="-10" dirty="0">
                <a:latin typeface="Times New Roman"/>
                <a:cs typeface="Times New Roman"/>
              </a:rPr>
              <a:t>Shuaiqin</a:t>
            </a:r>
            <a:r>
              <a:rPr sz="800" spc="-20" dirty="0">
                <a:latin typeface="Times New Roman"/>
                <a:cs typeface="Times New Roman"/>
              </a:rPr>
              <a:t> </a:t>
            </a:r>
            <a:r>
              <a:rPr sz="800" dirty="0">
                <a:latin typeface="Times New Roman"/>
                <a:cs typeface="Times New Roman"/>
              </a:rPr>
              <a:t>Tang,</a:t>
            </a:r>
            <a:r>
              <a:rPr sz="800" spc="-25" dirty="0">
                <a:latin typeface="Times New Roman"/>
                <a:cs typeface="Times New Roman"/>
              </a:rPr>
              <a:t> </a:t>
            </a:r>
            <a:r>
              <a:rPr sz="800" spc="-10" dirty="0">
                <a:latin typeface="Times New Roman"/>
                <a:cs typeface="Times New Roman"/>
              </a:rPr>
              <a:t>Keiichiro</a:t>
            </a:r>
            <a:r>
              <a:rPr sz="800" spc="5" dirty="0">
                <a:latin typeface="Times New Roman"/>
                <a:cs typeface="Times New Roman"/>
              </a:rPr>
              <a:t> </a:t>
            </a:r>
            <a:r>
              <a:rPr sz="800" spc="-10" dirty="0">
                <a:latin typeface="Times New Roman"/>
                <a:cs typeface="Times New Roman"/>
              </a:rPr>
              <a:t>Kumakura, “Fast Double-Directional</a:t>
            </a:r>
            <a:r>
              <a:rPr sz="800" spc="5" dirty="0">
                <a:latin typeface="Times New Roman"/>
                <a:cs typeface="Times New Roman"/>
              </a:rPr>
              <a:t> </a:t>
            </a:r>
            <a:r>
              <a:rPr sz="800" dirty="0">
                <a:latin typeface="Times New Roman"/>
                <a:cs typeface="Times New Roman"/>
              </a:rPr>
              <a:t>Full</a:t>
            </a:r>
            <a:r>
              <a:rPr sz="800" spc="30" dirty="0">
                <a:latin typeface="Times New Roman"/>
                <a:cs typeface="Times New Roman"/>
              </a:rPr>
              <a:t> </a:t>
            </a:r>
            <a:r>
              <a:rPr sz="800" dirty="0">
                <a:latin typeface="Times New Roman"/>
                <a:cs typeface="Times New Roman"/>
              </a:rPr>
              <a:t>Azimuth</a:t>
            </a:r>
            <a:r>
              <a:rPr sz="800" spc="-10" dirty="0">
                <a:latin typeface="Times New Roman"/>
                <a:cs typeface="Times New Roman"/>
              </a:rPr>
              <a:t> Sweep</a:t>
            </a:r>
            <a:r>
              <a:rPr sz="800" spc="-5" dirty="0">
                <a:latin typeface="Times New Roman"/>
                <a:cs typeface="Times New Roman"/>
              </a:rPr>
              <a:t> </a:t>
            </a:r>
            <a:r>
              <a:rPr sz="800" spc="-10" dirty="0">
                <a:latin typeface="Times New Roman"/>
                <a:cs typeface="Times New Roman"/>
              </a:rPr>
              <a:t>Channel</a:t>
            </a:r>
            <a:r>
              <a:rPr sz="800" spc="-20" dirty="0">
                <a:latin typeface="Times New Roman"/>
                <a:cs typeface="Times New Roman"/>
              </a:rPr>
              <a:t> </a:t>
            </a:r>
            <a:r>
              <a:rPr sz="800" dirty="0">
                <a:latin typeface="Times New Roman"/>
                <a:cs typeface="Times New Roman"/>
              </a:rPr>
              <a:t>Sounder</a:t>
            </a:r>
            <a:r>
              <a:rPr sz="800" spc="-10" dirty="0">
                <a:latin typeface="Times New Roman"/>
                <a:cs typeface="Times New Roman"/>
              </a:rPr>
              <a:t> Using</a:t>
            </a:r>
            <a:r>
              <a:rPr sz="800" spc="-40" dirty="0">
                <a:latin typeface="Times New Roman"/>
                <a:cs typeface="Times New Roman"/>
              </a:rPr>
              <a:t> </a:t>
            </a:r>
            <a:r>
              <a:rPr sz="800" spc="-15" dirty="0">
                <a:latin typeface="Times New Roman"/>
                <a:cs typeface="Times New Roman"/>
              </a:rPr>
              <a:t>Low-</a:t>
            </a:r>
            <a:r>
              <a:rPr sz="800" dirty="0">
                <a:latin typeface="Times New Roman"/>
                <a:cs typeface="Times New Roman"/>
              </a:rPr>
              <a:t>Cost</a:t>
            </a:r>
            <a:r>
              <a:rPr sz="800" spc="-10" dirty="0">
                <a:latin typeface="Times New Roman"/>
                <a:cs typeface="Times New Roman"/>
              </a:rPr>
              <a:t> </a:t>
            </a:r>
            <a:r>
              <a:rPr sz="800" dirty="0">
                <a:latin typeface="Times New Roman"/>
                <a:cs typeface="Times New Roman"/>
              </a:rPr>
              <a:t>COTS</a:t>
            </a:r>
            <a:r>
              <a:rPr sz="800" spc="-20" dirty="0">
                <a:latin typeface="Times New Roman"/>
                <a:cs typeface="Times New Roman"/>
              </a:rPr>
              <a:t> </a:t>
            </a:r>
            <a:r>
              <a:rPr sz="800" spc="-10" dirty="0">
                <a:latin typeface="Times New Roman"/>
                <a:cs typeface="Times New Roman"/>
              </a:rPr>
              <a:t>Beamforming</a:t>
            </a:r>
            <a:r>
              <a:rPr sz="800" spc="-5" dirty="0">
                <a:latin typeface="Times New Roman"/>
                <a:cs typeface="Times New Roman"/>
              </a:rPr>
              <a:t> </a:t>
            </a:r>
            <a:r>
              <a:rPr sz="800" dirty="0">
                <a:latin typeface="Times New Roman"/>
                <a:cs typeface="Times New Roman"/>
              </a:rPr>
              <a:t>RF</a:t>
            </a:r>
            <a:r>
              <a:rPr sz="800" spc="-5" dirty="0">
                <a:latin typeface="Times New Roman"/>
                <a:cs typeface="Times New Roman"/>
              </a:rPr>
              <a:t> </a:t>
            </a:r>
            <a:r>
              <a:rPr sz="800" spc="-10" dirty="0">
                <a:latin typeface="Times New Roman"/>
                <a:cs typeface="Times New Roman"/>
              </a:rPr>
              <a:t>Transceivers,”</a:t>
            </a:r>
            <a:r>
              <a:rPr sz="800" spc="-40" dirty="0">
                <a:latin typeface="Times New Roman"/>
                <a:cs typeface="Times New Roman"/>
              </a:rPr>
              <a:t> </a:t>
            </a:r>
            <a:r>
              <a:rPr sz="800" dirty="0">
                <a:latin typeface="Times New Roman"/>
                <a:cs typeface="Times New Roman"/>
              </a:rPr>
              <a:t>IEEE</a:t>
            </a:r>
            <a:r>
              <a:rPr sz="800" spc="-10" dirty="0">
                <a:latin typeface="Times New Roman"/>
                <a:cs typeface="Times New Roman"/>
              </a:rPr>
              <a:t> Access,</a:t>
            </a:r>
            <a:r>
              <a:rPr sz="800" spc="-25" dirty="0">
                <a:latin typeface="Times New Roman"/>
                <a:cs typeface="Times New Roman"/>
              </a:rPr>
              <a:t> </a:t>
            </a:r>
            <a:r>
              <a:rPr sz="800" dirty="0">
                <a:latin typeface="Times New Roman"/>
                <a:cs typeface="Times New Roman"/>
              </a:rPr>
              <a:t>Vol.9,</a:t>
            </a:r>
            <a:r>
              <a:rPr sz="800" spc="-20" dirty="0">
                <a:latin typeface="Times New Roman"/>
                <a:cs typeface="Times New Roman"/>
              </a:rPr>
              <a:t> </a:t>
            </a:r>
            <a:r>
              <a:rPr sz="800" dirty="0">
                <a:latin typeface="Times New Roman"/>
                <a:cs typeface="Times New Roman"/>
              </a:rPr>
              <a:t>pp.</a:t>
            </a:r>
            <a:r>
              <a:rPr sz="800" spc="-20" dirty="0">
                <a:latin typeface="Times New Roman"/>
                <a:cs typeface="Times New Roman"/>
              </a:rPr>
              <a:t> </a:t>
            </a:r>
            <a:r>
              <a:rPr sz="800" spc="-10" dirty="0">
                <a:latin typeface="Times New Roman"/>
                <a:cs typeface="Times New Roman"/>
              </a:rPr>
              <a:t>80288-80299,</a:t>
            </a:r>
            <a:r>
              <a:rPr sz="800" spc="-75" dirty="0">
                <a:latin typeface="Times New Roman"/>
                <a:cs typeface="Times New Roman"/>
              </a:rPr>
              <a:t> </a:t>
            </a:r>
            <a:r>
              <a:rPr sz="800" dirty="0">
                <a:latin typeface="Times New Roman"/>
                <a:cs typeface="Times New Roman"/>
              </a:rPr>
              <a:t>Jun.</a:t>
            </a:r>
            <a:r>
              <a:rPr sz="800" spc="-10" dirty="0">
                <a:latin typeface="Times New Roman"/>
                <a:cs typeface="Times New Roman"/>
              </a:rPr>
              <a:t> </a:t>
            </a:r>
            <a:r>
              <a:rPr sz="800" spc="-20" dirty="0">
                <a:latin typeface="Times New Roman"/>
                <a:cs typeface="Times New Roman"/>
              </a:rPr>
              <a:t>2021</a:t>
            </a:r>
            <a:endParaRPr sz="800">
              <a:latin typeface="Times New Roman"/>
              <a:cs typeface="Times New Roman"/>
            </a:endParaRPr>
          </a:p>
        </p:txBody>
      </p:sp>
      <p:pic>
        <p:nvPicPr>
          <p:cNvPr id="57" name="Picture 56">
            <a:extLst>
              <a:ext uri="{FF2B5EF4-FFF2-40B4-BE49-F238E27FC236}">
                <a16:creationId xmlns:a16="http://schemas.microsoft.com/office/drawing/2014/main" id="{6BEAC5FA-6F52-4459-B7E8-3AC3D31565D5}"/>
              </a:ext>
            </a:extLst>
          </p:cNvPr>
          <p:cNvPicPr>
            <a:picLocks noChangeAspect="1"/>
          </p:cNvPicPr>
          <p:nvPr/>
        </p:nvPicPr>
        <p:blipFill>
          <a:blip r:embed="rId6"/>
          <a:stretch>
            <a:fillRect/>
          </a:stretch>
        </p:blipFill>
        <p:spPr>
          <a:xfrm>
            <a:off x="2629931" y="4801810"/>
            <a:ext cx="3171217" cy="836990"/>
          </a:xfrm>
          <a:prstGeom prst="rect">
            <a:avLst/>
          </a:prstGeom>
        </p:spPr>
      </p:pic>
      <p:pic>
        <p:nvPicPr>
          <p:cNvPr id="59" name="Picture 58">
            <a:extLst>
              <a:ext uri="{FF2B5EF4-FFF2-40B4-BE49-F238E27FC236}">
                <a16:creationId xmlns:a16="http://schemas.microsoft.com/office/drawing/2014/main" id="{A81D7AF2-2935-2B97-9FEF-A93F71EE0D65}"/>
              </a:ext>
            </a:extLst>
          </p:cNvPr>
          <p:cNvPicPr>
            <a:picLocks noChangeAspect="1"/>
          </p:cNvPicPr>
          <p:nvPr/>
        </p:nvPicPr>
        <p:blipFill>
          <a:blip r:embed="rId7"/>
          <a:stretch>
            <a:fillRect/>
          </a:stretch>
        </p:blipFill>
        <p:spPr>
          <a:xfrm>
            <a:off x="890436" y="5728481"/>
            <a:ext cx="4202349" cy="4596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07719" y="916940"/>
            <a:ext cx="6527800" cy="574040"/>
          </a:xfrm>
          <a:prstGeom prst="rect">
            <a:avLst/>
          </a:prstGeom>
        </p:spPr>
        <p:txBody>
          <a:bodyPr vert="horz" wrap="square" lIns="0" tIns="12700" rIns="0" bIns="0" rtlCol="0">
            <a:spAutoFit/>
          </a:bodyPr>
          <a:lstStyle/>
          <a:p>
            <a:pPr marL="12700">
              <a:lnSpc>
                <a:spcPct val="100000"/>
              </a:lnSpc>
              <a:spcBef>
                <a:spcPts val="100"/>
              </a:spcBef>
            </a:pPr>
            <a:r>
              <a:rPr dirty="0"/>
              <a:t>System</a:t>
            </a:r>
            <a:r>
              <a:rPr spc="-30" dirty="0"/>
              <a:t> </a:t>
            </a:r>
            <a:r>
              <a:rPr dirty="0"/>
              <a:t>Parameter</a:t>
            </a:r>
            <a:r>
              <a:rPr spc="5" dirty="0"/>
              <a:t> </a:t>
            </a:r>
            <a:r>
              <a:rPr dirty="0"/>
              <a:t>and</a:t>
            </a:r>
            <a:r>
              <a:rPr spc="-15" dirty="0"/>
              <a:t> </a:t>
            </a:r>
            <a:r>
              <a:rPr dirty="0"/>
              <a:t>Link</a:t>
            </a:r>
            <a:r>
              <a:rPr spc="-5" dirty="0"/>
              <a:t> </a:t>
            </a:r>
            <a:r>
              <a:rPr spc="-10" dirty="0"/>
              <a:t>Budget</a:t>
            </a:r>
          </a:p>
        </p:txBody>
      </p:sp>
      <p:graphicFrame>
        <p:nvGraphicFramePr>
          <p:cNvPr id="3" name="object 3"/>
          <p:cNvGraphicFramePr>
            <a:graphicFrameLocks noGrp="1"/>
          </p:cNvGraphicFramePr>
          <p:nvPr/>
        </p:nvGraphicFramePr>
        <p:xfrm>
          <a:off x="533201" y="1737960"/>
          <a:ext cx="3147695" cy="4531995"/>
        </p:xfrm>
        <a:graphic>
          <a:graphicData uri="http://schemas.openxmlformats.org/drawingml/2006/table">
            <a:tbl>
              <a:tblPr firstRow="1" bandRow="1">
                <a:tableStyleId>{2D5ABB26-0587-4C30-8999-92F81FD0307C}</a:tableStyleId>
              </a:tblPr>
              <a:tblGrid>
                <a:gridCol w="1403350">
                  <a:extLst>
                    <a:ext uri="{9D8B030D-6E8A-4147-A177-3AD203B41FA5}">
                      <a16:colId xmlns:a16="http://schemas.microsoft.com/office/drawing/2014/main" val="20000"/>
                    </a:ext>
                  </a:extLst>
                </a:gridCol>
                <a:gridCol w="1744345">
                  <a:extLst>
                    <a:ext uri="{9D8B030D-6E8A-4147-A177-3AD203B41FA5}">
                      <a16:colId xmlns:a16="http://schemas.microsoft.com/office/drawing/2014/main" val="20001"/>
                    </a:ext>
                  </a:extLst>
                </a:gridCol>
              </a:tblGrid>
              <a:tr h="347980">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F5F5F"/>
                    </a:solidFill>
                  </a:tcPr>
                </a:tc>
                <a:tc>
                  <a:txBody>
                    <a:bodyPr/>
                    <a:lstStyle/>
                    <a:p>
                      <a:pPr algn="ctr">
                        <a:lnSpc>
                          <a:spcPct val="100000"/>
                        </a:lnSpc>
                        <a:spcBef>
                          <a:spcPts val="515"/>
                        </a:spcBef>
                      </a:pPr>
                      <a:r>
                        <a:rPr sz="1100" b="1" spc="-10" dirty="0">
                          <a:solidFill>
                            <a:srgbClr val="FFFFFF"/>
                          </a:solidFill>
                          <a:latin typeface="Arial"/>
                          <a:cs typeface="Arial"/>
                        </a:rPr>
                        <a:t>300</a:t>
                      </a:r>
                      <a:r>
                        <a:rPr sz="1100" b="1" spc="-60" dirty="0">
                          <a:solidFill>
                            <a:srgbClr val="FFFFFF"/>
                          </a:solidFill>
                          <a:latin typeface="Arial"/>
                          <a:cs typeface="Arial"/>
                        </a:rPr>
                        <a:t> </a:t>
                      </a:r>
                      <a:r>
                        <a:rPr sz="1100" b="1" spc="-25" dirty="0">
                          <a:solidFill>
                            <a:srgbClr val="FFFFFF"/>
                          </a:solidFill>
                          <a:latin typeface="Arial"/>
                          <a:cs typeface="Arial"/>
                        </a:rPr>
                        <a:t>GHz</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5F5F5F"/>
                    </a:solidFill>
                  </a:tcPr>
                </a:tc>
                <a:extLst>
                  <a:ext uri="{0D108BD9-81ED-4DB2-BD59-A6C34878D82A}">
                    <a16:rowId xmlns:a16="http://schemas.microsoft.com/office/drawing/2014/main" val="10000"/>
                  </a:ext>
                </a:extLst>
              </a:tr>
              <a:tr h="1052195">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7980">
                <a:tc>
                  <a:txBody>
                    <a:bodyPr/>
                    <a:lstStyle/>
                    <a:p>
                      <a:pPr algn="ctr">
                        <a:lnSpc>
                          <a:spcPct val="100000"/>
                        </a:lnSpc>
                        <a:spcBef>
                          <a:spcPts val="515"/>
                        </a:spcBef>
                      </a:pPr>
                      <a:r>
                        <a:rPr sz="1100" spc="-10" dirty="0">
                          <a:latin typeface="Arial"/>
                          <a:cs typeface="Arial"/>
                        </a:rPr>
                        <a:t>Freq.</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15"/>
                        </a:spcBef>
                      </a:pPr>
                      <a:r>
                        <a:rPr sz="1100" spc="-10" dirty="0">
                          <a:latin typeface="Arial"/>
                          <a:cs typeface="Arial"/>
                        </a:rPr>
                        <a:t>300</a:t>
                      </a:r>
                      <a:r>
                        <a:rPr sz="1100" spc="-60" dirty="0">
                          <a:latin typeface="Arial"/>
                          <a:cs typeface="Arial"/>
                        </a:rPr>
                        <a:t> </a:t>
                      </a:r>
                      <a:r>
                        <a:rPr sz="1100" spc="-25" dirty="0">
                          <a:latin typeface="Arial"/>
                          <a:cs typeface="Arial"/>
                        </a:rPr>
                        <a:t>GHz</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7980">
                <a:tc>
                  <a:txBody>
                    <a:bodyPr/>
                    <a:lstStyle/>
                    <a:p>
                      <a:pPr marL="284480">
                        <a:lnSpc>
                          <a:spcPct val="100000"/>
                        </a:lnSpc>
                        <a:spcBef>
                          <a:spcPts val="515"/>
                        </a:spcBef>
                      </a:pPr>
                      <a:r>
                        <a:rPr sz="1100" spc="-10" dirty="0">
                          <a:latin typeface="Arial"/>
                          <a:cs typeface="Arial"/>
                        </a:rPr>
                        <a:t>Signal</a:t>
                      </a:r>
                      <a:r>
                        <a:rPr sz="1100" spc="-30" dirty="0">
                          <a:latin typeface="Arial"/>
                          <a:cs typeface="Arial"/>
                        </a:rPr>
                        <a:t> </a:t>
                      </a:r>
                      <a:r>
                        <a:rPr sz="1100" spc="-25" dirty="0">
                          <a:latin typeface="Arial"/>
                          <a:cs typeface="Arial"/>
                        </a:rPr>
                        <a:t>BW</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marL="1270" algn="ctr">
                        <a:lnSpc>
                          <a:spcPct val="100000"/>
                        </a:lnSpc>
                        <a:spcBef>
                          <a:spcPts val="515"/>
                        </a:spcBef>
                      </a:pPr>
                      <a:r>
                        <a:rPr sz="1100" dirty="0">
                          <a:latin typeface="Arial"/>
                          <a:cs typeface="Arial"/>
                        </a:rPr>
                        <a:t>8</a:t>
                      </a:r>
                      <a:r>
                        <a:rPr sz="1100" spc="-60" dirty="0">
                          <a:latin typeface="Arial"/>
                          <a:cs typeface="Arial"/>
                        </a:rPr>
                        <a:t> </a:t>
                      </a:r>
                      <a:r>
                        <a:rPr sz="1100" spc="-25" dirty="0">
                          <a:latin typeface="Arial"/>
                          <a:cs typeface="Arial"/>
                        </a:rPr>
                        <a:t>GHz</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47980">
                <a:tc>
                  <a:txBody>
                    <a:bodyPr/>
                    <a:lstStyle/>
                    <a:p>
                      <a:pPr marR="53975" algn="r">
                        <a:lnSpc>
                          <a:spcPct val="100000"/>
                        </a:lnSpc>
                        <a:spcBef>
                          <a:spcPts val="515"/>
                        </a:spcBef>
                      </a:pPr>
                      <a:r>
                        <a:rPr sz="1100" spc="-10" dirty="0">
                          <a:latin typeface="Arial"/>
                          <a:cs typeface="Arial"/>
                        </a:rPr>
                        <a:t>Sounding</a:t>
                      </a:r>
                      <a:r>
                        <a:rPr sz="1100" spc="-50" dirty="0">
                          <a:latin typeface="Arial"/>
                          <a:cs typeface="Arial"/>
                        </a:rPr>
                        <a:t> </a:t>
                      </a:r>
                      <a:r>
                        <a:rPr sz="1100" spc="-10" dirty="0">
                          <a:latin typeface="Arial"/>
                          <a:cs typeface="Arial"/>
                        </a:rPr>
                        <a:t>signal</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15"/>
                        </a:spcBef>
                      </a:pPr>
                      <a:r>
                        <a:rPr sz="1100" spc="-20" dirty="0">
                          <a:latin typeface="Arial"/>
                          <a:cs typeface="Arial"/>
                        </a:rPr>
                        <a:t>1,280</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47980">
                <a:tc>
                  <a:txBody>
                    <a:bodyPr/>
                    <a:lstStyle/>
                    <a:p>
                      <a:pPr marR="46990" algn="r">
                        <a:lnSpc>
                          <a:spcPct val="100000"/>
                        </a:lnSpc>
                        <a:spcBef>
                          <a:spcPts val="515"/>
                        </a:spcBef>
                      </a:pPr>
                      <a:r>
                        <a:rPr sz="1100" spc="-10" dirty="0">
                          <a:latin typeface="Arial"/>
                          <a:cs typeface="Arial"/>
                        </a:rPr>
                        <a:t>Delay</a:t>
                      </a:r>
                      <a:r>
                        <a:rPr sz="1100" spc="-45" dirty="0">
                          <a:latin typeface="Arial"/>
                          <a:cs typeface="Arial"/>
                        </a:rPr>
                        <a:t> </a:t>
                      </a:r>
                      <a:r>
                        <a:rPr sz="1100" spc="-10" dirty="0">
                          <a:latin typeface="Arial"/>
                          <a:cs typeface="Arial"/>
                        </a:rPr>
                        <a:t>resolution</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15"/>
                        </a:spcBef>
                      </a:pPr>
                      <a:r>
                        <a:rPr sz="1100" spc="-10" dirty="0">
                          <a:latin typeface="Arial"/>
                          <a:cs typeface="Arial"/>
                        </a:rPr>
                        <a:t>125</a:t>
                      </a:r>
                      <a:r>
                        <a:rPr sz="1100" spc="-70" dirty="0">
                          <a:latin typeface="Arial"/>
                          <a:cs typeface="Arial"/>
                        </a:rPr>
                        <a:t> </a:t>
                      </a:r>
                      <a:r>
                        <a:rPr sz="1100" spc="-35" dirty="0">
                          <a:latin typeface="Arial"/>
                          <a:cs typeface="Arial"/>
                        </a:rPr>
                        <a:t>ps</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347980">
                <a:tc>
                  <a:txBody>
                    <a:bodyPr/>
                    <a:lstStyle/>
                    <a:p>
                      <a:pPr marL="255904">
                        <a:lnSpc>
                          <a:spcPct val="100000"/>
                        </a:lnSpc>
                        <a:spcBef>
                          <a:spcPts val="515"/>
                        </a:spcBef>
                      </a:pPr>
                      <a:r>
                        <a:rPr sz="1100" spc="-10" dirty="0">
                          <a:latin typeface="Arial"/>
                          <a:cs typeface="Arial"/>
                        </a:rPr>
                        <a:t>Delay</a:t>
                      </a:r>
                      <a:r>
                        <a:rPr sz="1100" spc="-45" dirty="0">
                          <a:latin typeface="Arial"/>
                          <a:cs typeface="Arial"/>
                        </a:rPr>
                        <a:t> </a:t>
                      </a:r>
                      <a:r>
                        <a:rPr sz="1100" spc="-20" dirty="0">
                          <a:latin typeface="Arial"/>
                          <a:cs typeface="Arial"/>
                        </a:rPr>
                        <a:t>span</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15"/>
                        </a:spcBef>
                      </a:pPr>
                      <a:r>
                        <a:rPr sz="1100" spc="-10" dirty="0">
                          <a:latin typeface="Arial"/>
                          <a:cs typeface="Arial"/>
                        </a:rPr>
                        <a:t>160</a:t>
                      </a:r>
                      <a:r>
                        <a:rPr sz="1100" spc="-70" dirty="0">
                          <a:latin typeface="Arial"/>
                          <a:cs typeface="Arial"/>
                        </a:rPr>
                        <a:t> </a:t>
                      </a:r>
                      <a:r>
                        <a:rPr sz="1100" spc="-35" dirty="0">
                          <a:latin typeface="Arial"/>
                          <a:cs typeface="Arial"/>
                        </a:rPr>
                        <a:t>ns</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347980">
                <a:tc>
                  <a:txBody>
                    <a:bodyPr/>
                    <a:lstStyle/>
                    <a:p>
                      <a:pPr marL="193675">
                        <a:lnSpc>
                          <a:spcPct val="100000"/>
                        </a:lnSpc>
                        <a:spcBef>
                          <a:spcPts val="515"/>
                        </a:spcBef>
                      </a:pPr>
                      <a:r>
                        <a:rPr sz="1100" spc="-10" dirty="0">
                          <a:latin typeface="Arial"/>
                          <a:cs typeface="Arial"/>
                        </a:rPr>
                        <a:t>Ant./Dir</a:t>
                      </a:r>
                      <a:r>
                        <a:rPr sz="1100" spc="-30" dirty="0">
                          <a:latin typeface="Arial"/>
                          <a:cs typeface="Arial"/>
                        </a:rPr>
                        <a:t> </a:t>
                      </a:r>
                      <a:r>
                        <a:rPr sz="1100" spc="-20" dirty="0">
                          <a:latin typeface="Arial"/>
                          <a:cs typeface="Arial"/>
                        </a:rPr>
                        <a:t>Gain</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15"/>
                        </a:spcBef>
                      </a:pPr>
                      <a:r>
                        <a:rPr sz="1100" spc="-10" dirty="0">
                          <a:latin typeface="Arial"/>
                          <a:cs typeface="Arial"/>
                        </a:rPr>
                        <a:t>26</a:t>
                      </a:r>
                      <a:r>
                        <a:rPr sz="1100" spc="-65" dirty="0">
                          <a:latin typeface="Arial"/>
                          <a:cs typeface="Arial"/>
                        </a:rPr>
                        <a:t> </a:t>
                      </a:r>
                      <a:r>
                        <a:rPr sz="1100" spc="-25" dirty="0">
                          <a:latin typeface="Arial"/>
                          <a:cs typeface="Arial"/>
                        </a:rPr>
                        <a:t>dBi</a:t>
                      </a:r>
                      <a:endParaRPr sz="1100">
                        <a:latin typeface="Arial"/>
                        <a:cs typeface="Arial"/>
                      </a:endParaRPr>
                    </a:p>
                  </a:txBody>
                  <a:tcPr marL="0" marR="0" marT="654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347980">
                <a:tc>
                  <a:txBody>
                    <a:bodyPr/>
                    <a:lstStyle/>
                    <a:p>
                      <a:pPr marL="1905" algn="ctr">
                        <a:lnSpc>
                          <a:spcPct val="100000"/>
                        </a:lnSpc>
                        <a:spcBef>
                          <a:spcPts val="520"/>
                        </a:spcBef>
                      </a:pPr>
                      <a:r>
                        <a:rPr sz="1100" spc="-20" dirty="0">
                          <a:latin typeface="Arial"/>
                          <a:cs typeface="Arial"/>
                        </a:rPr>
                        <a:t>EIRP</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20"/>
                        </a:spcBef>
                      </a:pPr>
                      <a:r>
                        <a:rPr sz="1100" dirty="0">
                          <a:latin typeface="Arial"/>
                          <a:cs typeface="Arial"/>
                        </a:rPr>
                        <a:t>14</a:t>
                      </a:r>
                      <a:r>
                        <a:rPr sz="1100" spc="-75" dirty="0">
                          <a:latin typeface="Arial"/>
                          <a:cs typeface="Arial"/>
                        </a:rPr>
                        <a:t> </a:t>
                      </a:r>
                      <a:r>
                        <a:rPr sz="1100" spc="-25" dirty="0">
                          <a:latin typeface="Arial"/>
                          <a:cs typeface="Arial"/>
                        </a:rPr>
                        <a:t>dBm</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347980">
                <a:tc>
                  <a:txBody>
                    <a:bodyPr/>
                    <a:lstStyle/>
                    <a:p>
                      <a:pPr marL="432434">
                        <a:lnSpc>
                          <a:spcPct val="100000"/>
                        </a:lnSpc>
                        <a:spcBef>
                          <a:spcPts val="520"/>
                        </a:spcBef>
                      </a:pPr>
                      <a:r>
                        <a:rPr sz="1100" spc="-20" dirty="0">
                          <a:latin typeface="Arial"/>
                          <a:cs typeface="Arial"/>
                        </a:rPr>
                        <a:t>HPBW</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55"/>
                        </a:spcBef>
                      </a:pPr>
                      <a:r>
                        <a:rPr sz="1100" spc="-25" dirty="0">
                          <a:latin typeface="Arial"/>
                          <a:cs typeface="Arial"/>
                        </a:rPr>
                        <a:t>9</a:t>
                      </a:r>
                      <a:r>
                        <a:rPr sz="1100" spc="-25" dirty="0">
                          <a:latin typeface="MS PGothic"/>
                          <a:cs typeface="MS PGothic"/>
                        </a:rPr>
                        <a:t>°</a:t>
                      </a:r>
                      <a:endParaRPr sz="1100">
                        <a:latin typeface="MS PGothic"/>
                        <a:cs typeface="MS PGothic"/>
                      </a:endParaRPr>
                    </a:p>
                  </a:txBody>
                  <a:tcPr marL="0" marR="0" marT="704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347980">
                <a:tc>
                  <a:txBody>
                    <a:bodyPr/>
                    <a:lstStyle/>
                    <a:p>
                      <a:pPr marR="85725" algn="r">
                        <a:lnSpc>
                          <a:spcPct val="100000"/>
                        </a:lnSpc>
                        <a:spcBef>
                          <a:spcPts val="520"/>
                        </a:spcBef>
                      </a:pPr>
                      <a:r>
                        <a:rPr sz="1100" spc="-10" dirty="0">
                          <a:latin typeface="Arial"/>
                          <a:cs typeface="Arial"/>
                        </a:rPr>
                        <a:t>Dynamic</a:t>
                      </a:r>
                      <a:r>
                        <a:rPr sz="1100" spc="-45" dirty="0">
                          <a:latin typeface="Arial"/>
                          <a:cs typeface="Arial"/>
                        </a:rPr>
                        <a:t> </a:t>
                      </a:r>
                      <a:r>
                        <a:rPr sz="1100" spc="-20" dirty="0">
                          <a:latin typeface="Arial"/>
                          <a:cs typeface="Arial"/>
                        </a:rPr>
                        <a:t>range</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0F0F0"/>
                    </a:solidFill>
                  </a:tcPr>
                </a:tc>
                <a:tc>
                  <a:txBody>
                    <a:bodyPr/>
                    <a:lstStyle/>
                    <a:p>
                      <a:pPr algn="ctr">
                        <a:lnSpc>
                          <a:spcPct val="100000"/>
                        </a:lnSpc>
                        <a:spcBef>
                          <a:spcPts val="520"/>
                        </a:spcBef>
                      </a:pPr>
                      <a:r>
                        <a:rPr sz="1100" spc="-10" dirty="0">
                          <a:latin typeface="Arial"/>
                          <a:cs typeface="Arial"/>
                        </a:rPr>
                        <a:t>60~80</a:t>
                      </a:r>
                      <a:r>
                        <a:rPr sz="1100" spc="-70" dirty="0">
                          <a:latin typeface="Arial"/>
                          <a:cs typeface="Arial"/>
                        </a:rPr>
                        <a:t> </a:t>
                      </a:r>
                      <a:r>
                        <a:rPr sz="1100" spc="-25" dirty="0">
                          <a:latin typeface="Arial"/>
                          <a:cs typeface="Arial"/>
                        </a:rPr>
                        <a:t>dB</a:t>
                      </a:r>
                      <a:endParaRPr sz="1100">
                        <a:latin typeface="Arial"/>
                        <a:cs typeface="Arial"/>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bl>
          </a:graphicData>
        </a:graphic>
      </p:graphicFrame>
      <p:pic>
        <p:nvPicPr>
          <p:cNvPr id="4" name="object 4"/>
          <p:cNvPicPr/>
          <p:nvPr/>
        </p:nvPicPr>
        <p:blipFill>
          <a:blip r:embed="rId3" cstate="print"/>
          <a:stretch>
            <a:fillRect/>
          </a:stretch>
        </p:blipFill>
        <p:spPr>
          <a:xfrm>
            <a:off x="2014727" y="2218944"/>
            <a:ext cx="1530095" cy="885443"/>
          </a:xfrm>
          <a:prstGeom prst="rect">
            <a:avLst/>
          </a:prstGeom>
        </p:spPr>
      </p:pic>
      <p:pic>
        <p:nvPicPr>
          <p:cNvPr id="5" name="object 5"/>
          <p:cNvPicPr/>
          <p:nvPr/>
        </p:nvPicPr>
        <p:blipFill>
          <a:blip r:embed="rId4" cstate="print"/>
          <a:stretch>
            <a:fillRect/>
          </a:stretch>
        </p:blipFill>
        <p:spPr>
          <a:xfrm>
            <a:off x="3744467" y="1844040"/>
            <a:ext cx="5399531" cy="4276343"/>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7</a:t>
            </a:fld>
            <a:endParaRPr spc="-2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80130" y="916940"/>
            <a:ext cx="2984500" cy="574040"/>
          </a:xfrm>
          <a:prstGeom prst="rect">
            <a:avLst/>
          </a:prstGeom>
        </p:spPr>
        <p:txBody>
          <a:bodyPr vert="horz" wrap="square" lIns="0" tIns="12700" rIns="0" bIns="0" rtlCol="0">
            <a:spAutoFit/>
          </a:bodyPr>
          <a:lstStyle/>
          <a:p>
            <a:pPr marL="12700">
              <a:lnSpc>
                <a:spcPct val="100000"/>
              </a:lnSpc>
              <a:spcBef>
                <a:spcPts val="100"/>
              </a:spcBef>
            </a:pPr>
            <a:r>
              <a:rPr dirty="0"/>
              <a:t>Dynamic</a:t>
            </a:r>
            <a:r>
              <a:rPr spc="-10" dirty="0"/>
              <a:t> Range</a:t>
            </a:r>
          </a:p>
        </p:txBody>
      </p:sp>
      <p:grpSp>
        <p:nvGrpSpPr>
          <p:cNvPr id="3" name="object 3"/>
          <p:cNvGrpSpPr/>
          <p:nvPr/>
        </p:nvGrpSpPr>
        <p:grpSpPr>
          <a:xfrm>
            <a:off x="728472" y="2069592"/>
            <a:ext cx="3095625" cy="1445260"/>
            <a:chOff x="728472" y="2069592"/>
            <a:chExt cx="3095625" cy="1445260"/>
          </a:xfrm>
        </p:grpSpPr>
        <p:pic>
          <p:nvPicPr>
            <p:cNvPr id="4" name="object 4"/>
            <p:cNvPicPr/>
            <p:nvPr/>
          </p:nvPicPr>
          <p:blipFill>
            <a:blip r:embed="rId3" cstate="print"/>
            <a:stretch>
              <a:fillRect/>
            </a:stretch>
          </p:blipFill>
          <p:spPr>
            <a:xfrm>
              <a:off x="728472" y="2069592"/>
              <a:ext cx="3095243" cy="1444751"/>
            </a:xfrm>
            <a:prstGeom prst="rect">
              <a:avLst/>
            </a:prstGeom>
          </p:spPr>
        </p:pic>
        <p:sp>
          <p:nvSpPr>
            <p:cNvPr id="5" name="object 5"/>
            <p:cNvSpPr/>
            <p:nvPr/>
          </p:nvSpPr>
          <p:spPr>
            <a:xfrm>
              <a:off x="2306574" y="2358390"/>
              <a:ext cx="129539" cy="146685"/>
            </a:xfrm>
            <a:custGeom>
              <a:avLst/>
              <a:gdLst/>
              <a:ahLst/>
              <a:cxnLst/>
              <a:rect l="l" t="t" r="r" b="b"/>
              <a:pathLst>
                <a:path w="129539" h="146685">
                  <a:moveTo>
                    <a:pt x="0" y="0"/>
                  </a:moveTo>
                  <a:lnTo>
                    <a:pt x="129501" y="146202"/>
                  </a:lnTo>
                </a:path>
              </a:pathLst>
            </a:custGeom>
            <a:ln w="19050">
              <a:solidFill>
                <a:srgbClr val="000000"/>
              </a:solidFill>
            </a:ln>
          </p:spPr>
          <p:txBody>
            <a:bodyPr wrap="square" lIns="0" tIns="0" rIns="0" bIns="0" rtlCol="0"/>
            <a:lstStyle/>
            <a:p>
              <a:endParaRPr/>
            </a:p>
          </p:txBody>
        </p:sp>
        <p:sp>
          <p:nvSpPr>
            <p:cNvPr id="6" name="object 6"/>
            <p:cNvSpPr/>
            <p:nvPr/>
          </p:nvSpPr>
          <p:spPr>
            <a:xfrm>
              <a:off x="2397249" y="2468880"/>
              <a:ext cx="79375" cy="82550"/>
            </a:xfrm>
            <a:custGeom>
              <a:avLst/>
              <a:gdLst/>
              <a:ahLst/>
              <a:cxnLst/>
              <a:rect l="l" t="t" r="r" b="b"/>
              <a:pathLst>
                <a:path w="79375" h="82550">
                  <a:moveTo>
                    <a:pt x="56921" y="0"/>
                  </a:moveTo>
                  <a:lnTo>
                    <a:pt x="0" y="50406"/>
                  </a:lnTo>
                  <a:lnTo>
                    <a:pt x="78930" y="82042"/>
                  </a:lnTo>
                  <a:lnTo>
                    <a:pt x="56921" y="0"/>
                  </a:lnTo>
                  <a:close/>
                </a:path>
              </a:pathLst>
            </a:custGeom>
            <a:solidFill>
              <a:srgbClr val="000000"/>
            </a:solidFill>
          </p:spPr>
          <p:txBody>
            <a:bodyPr wrap="square" lIns="0" tIns="0" rIns="0" bIns="0" rtlCol="0"/>
            <a:lstStyle/>
            <a:p>
              <a:endParaRPr/>
            </a:p>
          </p:txBody>
        </p:sp>
      </p:grpSp>
      <p:sp>
        <p:nvSpPr>
          <p:cNvPr id="7" name="object 7"/>
          <p:cNvSpPr txBox="1"/>
          <p:nvPr/>
        </p:nvSpPr>
        <p:spPr>
          <a:xfrm>
            <a:off x="323019" y="1620289"/>
            <a:ext cx="2840990" cy="686435"/>
          </a:xfrm>
          <a:prstGeom prst="rect">
            <a:avLst/>
          </a:prstGeom>
        </p:spPr>
        <p:txBody>
          <a:bodyPr vert="horz" wrap="square" lIns="0" tIns="13335" rIns="0" bIns="0" rtlCol="0">
            <a:spAutoFit/>
          </a:bodyPr>
          <a:lstStyle/>
          <a:p>
            <a:pPr marL="353695" indent="-340995">
              <a:lnSpc>
                <a:spcPct val="100000"/>
              </a:lnSpc>
              <a:spcBef>
                <a:spcPts val="105"/>
              </a:spcBef>
              <a:buClr>
                <a:srgbClr val="006230"/>
              </a:buClr>
              <a:buSzPct val="60000"/>
              <a:buFont typeface="Wingdings"/>
              <a:buChar char=""/>
              <a:tabLst>
                <a:tab pos="353695" algn="l"/>
              </a:tabLst>
            </a:pPr>
            <a:r>
              <a:rPr sz="2000" spc="-10" dirty="0">
                <a:latin typeface="Times New Roman"/>
                <a:cs typeface="Times New Roman"/>
              </a:rPr>
              <a:t>Back-</a:t>
            </a:r>
            <a:r>
              <a:rPr sz="2000" dirty="0">
                <a:latin typeface="Times New Roman"/>
                <a:cs typeface="Times New Roman"/>
              </a:rPr>
              <a:t>to-</a:t>
            </a:r>
            <a:r>
              <a:rPr sz="2000" spc="-10" dirty="0">
                <a:latin typeface="Times New Roman"/>
                <a:cs typeface="Times New Roman"/>
              </a:rPr>
              <a:t>back</a:t>
            </a:r>
            <a:r>
              <a:rPr sz="2000" spc="-60" dirty="0">
                <a:latin typeface="Times New Roman"/>
                <a:cs typeface="Times New Roman"/>
              </a:rPr>
              <a:t> </a:t>
            </a:r>
            <a:r>
              <a:rPr sz="2000" spc="-10" dirty="0">
                <a:latin typeface="Times New Roman"/>
                <a:cs typeface="Times New Roman"/>
              </a:rPr>
              <a:t>evaluation</a:t>
            </a:r>
            <a:endParaRPr sz="2000">
              <a:latin typeface="Times New Roman"/>
              <a:cs typeface="Times New Roman"/>
            </a:endParaRPr>
          </a:p>
          <a:p>
            <a:pPr marL="1557655">
              <a:lnSpc>
                <a:spcPct val="100000"/>
              </a:lnSpc>
              <a:spcBef>
                <a:spcPts val="1115"/>
              </a:spcBef>
            </a:pPr>
            <a:r>
              <a:rPr sz="1400" spc="-90" dirty="0">
                <a:latin typeface="Times New Roman"/>
                <a:cs typeface="Times New Roman"/>
              </a:rPr>
              <a:t>ATT</a:t>
            </a:r>
            <a:r>
              <a:rPr sz="1400" spc="-80" dirty="0">
                <a:latin typeface="Times New Roman"/>
                <a:cs typeface="Times New Roman"/>
              </a:rPr>
              <a:t> </a:t>
            </a:r>
            <a:r>
              <a:rPr sz="1400" spc="-10" dirty="0">
                <a:latin typeface="Times New Roman"/>
                <a:cs typeface="Times New Roman"/>
              </a:rPr>
              <a:t>(20dB)</a:t>
            </a:r>
            <a:endParaRPr sz="1400">
              <a:latin typeface="Times New Roman"/>
              <a:cs typeface="Times New Roman"/>
            </a:endParaRPr>
          </a:p>
        </p:txBody>
      </p:sp>
      <p:grpSp>
        <p:nvGrpSpPr>
          <p:cNvPr id="8" name="object 8"/>
          <p:cNvGrpSpPr/>
          <p:nvPr/>
        </p:nvGrpSpPr>
        <p:grpSpPr>
          <a:xfrm>
            <a:off x="1011872" y="3777932"/>
            <a:ext cx="2741930" cy="2010410"/>
            <a:chOff x="1011872" y="3777932"/>
            <a:chExt cx="2741930" cy="2010410"/>
          </a:xfrm>
        </p:grpSpPr>
        <p:sp>
          <p:nvSpPr>
            <p:cNvPr id="9" name="object 9"/>
            <p:cNvSpPr/>
            <p:nvPr/>
          </p:nvSpPr>
          <p:spPr>
            <a:xfrm>
              <a:off x="1022604" y="3781044"/>
              <a:ext cx="2728595" cy="332740"/>
            </a:xfrm>
            <a:custGeom>
              <a:avLst/>
              <a:gdLst/>
              <a:ahLst/>
              <a:cxnLst/>
              <a:rect l="l" t="t" r="r" b="b"/>
              <a:pathLst>
                <a:path w="2728595" h="332739">
                  <a:moveTo>
                    <a:pt x="2728010" y="0"/>
                  </a:moveTo>
                  <a:lnTo>
                    <a:pt x="0" y="0"/>
                  </a:lnTo>
                  <a:lnTo>
                    <a:pt x="0" y="332346"/>
                  </a:lnTo>
                  <a:lnTo>
                    <a:pt x="2728010" y="332346"/>
                  </a:lnTo>
                  <a:lnTo>
                    <a:pt x="2728010" y="0"/>
                  </a:lnTo>
                  <a:close/>
                </a:path>
              </a:pathLst>
            </a:custGeom>
            <a:solidFill>
              <a:srgbClr val="808080">
                <a:alpha val="39999"/>
              </a:srgbClr>
            </a:solidFill>
          </p:spPr>
          <p:txBody>
            <a:bodyPr wrap="square" lIns="0" tIns="0" rIns="0" bIns="0" rtlCol="0"/>
            <a:lstStyle/>
            <a:p>
              <a:endParaRPr/>
            </a:p>
          </p:txBody>
        </p:sp>
        <p:sp>
          <p:nvSpPr>
            <p:cNvPr id="10" name="object 10"/>
            <p:cNvSpPr/>
            <p:nvPr/>
          </p:nvSpPr>
          <p:spPr>
            <a:xfrm>
              <a:off x="1013460" y="3779520"/>
              <a:ext cx="2737485" cy="27305"/>
            </a:xfrm>
            <a:custGeom>
              <a:avLst/>
              <a:gdLst/>
              <a:ahLst/>
              <a:cxnLst/>
              <a:rect l="l" t="t" r="r" b="b"/>
              <a:pathLst>
                <a:path w="2737485" h="27304">
                  <a:moveTo>
                    <a:pt x="0" y="0"/>
                  </a:moveTo>
                  <a:lnTo>
                    <a:pt x="2737015" y="0"/>
                  </a:lnTo>
                </a:path>
                <a:path w="2737485" h="27304">
                  <a:moveTo>
                    <a:pt x="0" y="0"/>
                  </a:moveTo>
                  <a:lnTo>
                    <a:pt x="0" y="27012"/>
                  </a:lnTo>
                </a:path>
              </a:pathLst>
            </a:custGeom>
            <a:ln w="3175">
              <a:solidFill>
                <a:srgbClr val="242424"/>
              </a:solidFill>
            </a:ln>
          </p:spPr>
          <p:txBody>
            <a:bodyPr wrap="square" lIns="0" tIns="0" rIns="0" bIns="0" rtlCol="0"/>
            <a:lstStyle/>
            <a:p>
              <a:endParaRPr/>
            </a:p>
          </p:txBody>
        </p:sp>
        <p:sp>
          <p:nvSpPr>
            <p:cNvPr id="11" name="object 11"/>
            <p:cNvSpPr/>
            <p:nvPr/>
          </p:nvSpPr>
          <p:spPr>
            <a:xfrm>
              <a:off x="1697736" y="3779520"/>
              <a:ext cx="0" cy="27305"/>
            </a:xfrm>
            <a:custGeom>
              <a:avLst/>
              <a:gdLst/>
              <a:ahLst/>
              <a:cxnLst/>
              <a:rect l="l" t="t" r="r" b="b"/>
              <a:pathLst>
                <a:path h="27304">
                  <a:moveTo>
                    <a:pt x="0" y="0"/>
                  </a:moveTo>
                  <a:lnTo>
                    <a:pt x="0" y="27012"/>
                  </a:lnTo>
                </a:path>
              </a:pathLst>
            </a:custGeom>
            <a:ln w="3175">
              <a:solidFill>
                <a:srgbClr val="242424"/>
              </a:solidFill>
            </a:ln>
          </p:spPr>
          <p:txBody>
            <a:bodyPr wrap="square" lIns="0" tIns="0" rIns="0" bIns="0" rtlCol="0"/>
            <a:lstStyle/>
            <a:p>
              <a:endParaRPr/>
            </a:p>
          </p:txBody>
        </p:sp>
        <p:sp>
          <p:nvSpPr>
            <p:cNvPr id="12" name="object 12"/>
            <p:cNvSpPr/>
            <p:nvPr/>
          </p:nvSpPr>
          <p:spPr>
            <a:xfrm>
              <a:off x="2382012" y="3779520"/>
              <a:ext cx="0" cy="27305"/>
            </a:xfrm>
            <a:custGeom>
              <a:avLst/>
              <a:gdLst/>
              <a:ahLst/>
              <a:cxnLst/>
              <a:rect l="l" t="t" r="r" b="b"/>
              <a:pathLst>
                <a:path h="27304">
                  <a:moveTo>
                    <a:pt x="0" y="0"/>
                  </a:moveTo>
                  <a:lnTo>
                    <a:pt x="0" y="27012"/>
                  </a:lnTo>
                </a:path>
              </a:pathLst>
            </a:custGeom>
            <a:ln w="3175">
              <a:solidFill>
                <a:srgbClr val="242424"/>
              </a:solidFill>
            </a:ln>
          </p:spPr>
          <p:txBody>
            <a:bodyPr wrap="square" lIns="0" tIns="0" rIns="0" bIns="0" rtlCol="0"/>
            <a:lstStyle/>
            <a:p>
              <a:endParaRPr/>
            </a:p>
          </p:txBody>
        </p:sp>
        <p:sp>
          <p:nvSpPr>
            <p:cNvPr id="13" name="object 13"/>
            <p:cNvSpPr/>
            <p:nvPr/>
          </p:nvSpPr>
          <p:spPr>
            <a:xfrm>
              <a:off x="3066288" y="3779520"/>
              <a:ext cx="0" cy="27305"/>
            </a:xfrm>
            <a:custGeom>
              <a:avLst/>
              <a:gdLst/>
              <a:ahLst/>
              <a:cxnLst/>
              <a:rect l="l" t="t" r="r" b="b"/>
              <a:pathLst>
                <a:path h="27304">
                  <a:moveTo>
                    <a:pt x="0" y="0"/>
                  </a:moveTo>
                  <a:lnTo>
                    <a:pt x="0" y="27012"/>
                  </a:lnTo>
                </a:path>
              </a:pathLst>
            </a:custGeom>
            <a:ln w="3175">
              <a:solidFill>
                <a:srgbClr val="242424"/>
              </a:solidFill>
            </a:ln>
          </p:spPr>
          <p:txBody>
            <a:bodyPr wrap="square" lIns="0" tIns="0" rIns="0" bIns="0" rtlCol="0"/>
            <a:lstStyle/>
            <a:p>
              <a:endParaRPr/>
            </a:p>
          </p:txBody>
        </p:sp>
        <p:sp>
          <p:nvSpPr>
            <p:cNvPr id="14" name="object 14"/>
            <p:cNvSpPr/>
            <p:nvPr/>
          </p:nvSpPr>
          <p:spPr>
            <a:xfrm>
              <a:off x="3750564" y="3779520"/>
              <a:ext cx="0" cy="27305"/>
            </a:xfrm>
            <a:custGeom>
              <a:avLst/>
              <a:gdLst/>
              <a:ahLst/>
              <a:cxnLst/>
              <a:rect l="l" t="t" r="r" b="b"/>
              <a:pathLst>
                <a:path h="27304">
                  <a:moveTo>
                    <a:pt x="0" y="0"/>
                  </a:moveTo>
                  <a:lnTo>
                    <a:pt x="0" y="27012"/>
                  </a:lnTo>
                </a:path>
              </a:pathLst>
            </a:custGeom>
            <a:ln w="3175">
              <a:solidFill>
                <a:srgbClr val="242424"/>
              </a:solidFill>
            </a:ln>
          </p:spPr>
          <p:txBody>
            <a:bodyPr wrap="square" lIns="0" tIns="0" rIns="0" bIns="0" rtlCol="0"/>
            <a:lstStyle/>
            <a:p>
              <a:endParaRPr/>
            </a:p>
          </p:txBody>
        </p:sp>
        <p:sp>
          <p:nvSpPr>
            <p:cNvPr id="15" name="object 15"/>
            <p:cNvSpPr/>
            <p:nvPr/>
          </p:nvSpPr>
          <p:spPr>
            <a:xfrm>
              <a:off x="1013460"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16" name="object 16"/>
            <p:cNvSpPr/>
            <p:nvPr/>
          </p:nvSpPr>
          <p:spPr>
            <a:xfrm>
              <a:off x="1219200"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17" name="object 17"/>
            <p:cNvSpPr/>
            <p:nvPr/>
          </p:nvSpPr>
          <p:spPr>
            <a:xfrm>
              <a:off x="133959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18" name="object 18"/>
            <p:cNvSpPr/>
            <p:nvPr/>
          </p:nvSpPr>
          <p:spPr>
            <a:xfrm>
              <a:off x="1424940"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19" name="object 19"/>
            <p:cNvSpPr/>
            <p:nvPr/>
          </p:nvSpPr>
          <p:spPr>
            <a:xfrm>
              <a:off x="149199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0" name="object 20"/>
            <p:cNvSpPr/>
            <p:nvPr/>
          </p:nvSpPr>
          <p:spPr>
            <a:xfrm>
              <a:off x="154533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1" name="object 21"/>
            <p:cNvSpPr/>
            <p:nvPr/>
          </p:nvSpPr>
          <p:spPr>
            <a:xfrm>
              <a:off x="1592580"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2" name="object 22"/>
            <p:cNvSpPr/>
            <p:nvPr/>
          </p:nvSpPr>
          <p:spPr>
            <a:xfrm>
              <a:off x="1632204"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3" name="object 23"/>
            <p:cNvSpPr/>
            <p:nvPr/>
          </p:nvSpPr>
          <p:spPr>
            <a:xfrm>
              <a:off x="166725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4" name="object 24"/>
            <p:cNvSpPr/>
            <p:nvPr/>
          </p:nvSpPr>
          <p:spPr>
            <a:xfrm>
              <a:off x="169773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5" name="object 25"/>
            <p:cNvSpPr/>
            <p:nvPr/>
          </p:nvSpPr>
          <p:spPr>
            <a:xfrm>
              <a:off x="190347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6" name="object 26"/>
            <p:cNvSpPr/>
            <p:nvPr/>
          </p:nvSpPr>
          <p:spPr>
            <a:xfrm>
              <a:off x="202387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7" name="object 27"/>
            <p:cNvSpPr/>
            <p:nvPr/>
          </p:nvSpPr>
          <p:spPr>
            <a:xfrm>
              <a:off x="210921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8" name="object 28"/>
            <p:cNvSpPr/>
            <p:nvPr/>
          </p:nvSpPr>
          <p:spPr>
            <a:xfrm>
              <a:off x="217627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29" name="object 29"/>
            <p:cNvSpPr/>
            <p:nvPr/>
          </p:nvSpPr>
          <p:spPr>
            <a:xfrm>
              <a:off x="222961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0" name="object 30"/>
            <p:cNvSpPr/>
            <p:nvPr/>
          </p:nvSpPr>
          <p:spPr>
            <a:xfrm>
              <a:off x="2276856"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1" name="object 31"/>
            <p:cNvSpPr/>
            <p:nvPr/>
          </p:nvSpPr>
          <p:spPr>
            <a:xfrm>
              <a:off x="2316480"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2" name="object 32"/>
            <p:cNvSpPr/>
            <p:nvPr/>
          </p:nvSpPr>
          <p:spPr>
            <a:xfrm>
              <a:off x="235153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3" name="object 33"/>
            <p:cNvSpPr/>
            <p:nvPr/>
          </p:nvSpPr>
          <p:spPr>
            <a:xfrm>
              <a:off x="238201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4" name="object 34"/>
            <p:cNvSpPr/>
            <p:nvPr/>
          </p:nvSpPr>
          <p:spPr>
            <a:xfrm>
              <a:off x="258775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5" name="object 35"/>
            <p:cNvSpPr/>
            <p:nvPr/>
          </p:nvSpPr>
          <p:spPr>
            <a:xfrm>
              <a:off x="270814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6" name="object 36"/>
            <p:cNvSpPr/>
            <p:nvPr/>
          </p:nvSpPr>
          <p:spPr>
            <a:xfrm>
              <a:off x="279349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7" name="object 37"/>
            <p:cNvSpPr/>
            <p:nvPr/>
          </p:nvSpPr>
          <p:spPr>
            <a:xfrm>
              <a:off x="286054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8" name="object 38"/>
            <p:cNvSpPr/>
            <p:nvPr/>
          </p:nvSpPr>
          <p:spPr>
            <a:xfrm>
              <a:off x="2915411"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39" name="object 39"/>
            <p:cNvSpPr/>
            <p:nvPr/>
          </p:nvSpPr>
          <p:spPr>
            <a:xfrm>
              <a:off x="296113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0" name="object 40"/>
            <p:cNvSpPr/>
            <p:nvPr/>
          </p:nvSpPr>
          <p:spPr>
            <a:xfrm>
              <a:off x="3000755"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1" name="object 41"/>
            <p:cNvSpPr/>
            <p:nvPr/>
          </p:nvSpPr>
          <p:spPr>
            <a:xfrm>
              <a:off x="303580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2" name="object 42"/>
            <p:cNvSpPr/>
            <p:nvPr/>
          </p:nvSpPr>
          <p:spPr>
            <a:xfrm>
              <a:off x="306628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3" name="object 43"/>
            <p:cNvSpPr/>
            <p:nvPr/>
          </p:nvSpPr>
          <p:spPr>
            <a:xfrm>
              <a:off x="3272027"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4" name="object 44"/>
            <p:cNvSpPr/>
            <p:nvPr/>
          </p:nvSpPr>
          <p:spPr>
            <a:xfrm>
              <a:off x="3392424"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5" name="object 45"/>
            <p:cNvSpPr/>
            <p:nvPr/>
          </p:nvSpPr>
          <p:spPr>
            <a:xfrm>
              <a:off x="3477767"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6" name="object 46"/>
            <p:cNvSpPr/>
            <p:nvPr/>
          </p:nvSpPr>
          <p:spPr>
            <a:xfrm>
              <a:off x="3544824"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7" name="object 47"/>
            <p:cNvSpPr/>
            <p:nvPr/>
          </p:nvSpPr>
          <p:spPr>
            <a:xfrm>
              <a:off x="359968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8" name="object 48"/>
            <p:cNvSpPr/>
            <p:nvPr/>
          </p:nvSpPr>
          <p:spPr>
            <a:xfrm>
              <a:off x="3645408"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49" name="object 49"/>
            <p:cNvSpPr/>
            <p:nvPr/>
          </p:nvSpPr>
          <p:spPr>
            <a:xfrm>
              <a:off x="3685032"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50" name="object 50"/>
            <p:cNvSpPr/>
            <p:nvPr/>
          </p:nvSpPr>
          <p:spPr>
            <a:xfrm>
              <a:off x="3720083"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51" name="object 51"/>
            <p:cNvSpPr/>
            <p:nvPr/>
          </p:nvSpPr>
          <p:spPr>
            <a:xfrm>
              <a:off x="3750564" y="3779520"/>
              <a:ext cx="0" cy="13970"/>
            </a:xfrm>
            <a:custGeom>
              <a:avLst/>
              <a:gdLst/>
              <a:ahLst/>
              <a:cxnLst/>
              <a:rect l="l" t="t" r="r" b="b"/>
              <a:pathLst>
                <a:path h="13970">
                  <a:moveTo>
                    <a:pt x="0" y="0"/>
                  </a:moveTo>
                  <a:lnTo>
                    <a:pt x="0" y="13500"/>
                  </a:lnTo>
                </a:path>
              </a:pathLst>
            </a:custGeom>
            <a:ln w="3175">
              <a:solidFill>
                <a:srgbClr val="242424"/>
              </a:solidFill>
            </a:ln>
          </p:spPr>
          <p:txBody>
            <a:bodyPr wrap="square" lIns="0" tIns="0" rIns="0" bIns="0" rtlCol="0"/>
            <a:lstStyle/>
            <a:p>
              <a:endParaRPr/>
            </a:p>
          </p:txBody>
        </p:sp>
        <p:sp>
          <p:nvSpPr>
            <p:cNvPr id="52" name="object 52"/>
            <p:cNvSpPr/>
            <p:nvPr/>
          </p:nvSpPr>
          <p:spPr>
            <a:xfrm>
              <a:off x="1025169" y="5333695"/>
              <a:ext cx="2728595" cy="454659"/>
            </a:xfrm>
            <a:custGeom>
              <a:avLst/>
              <a:gdLst/>
              <a:ahLst/>
              <a:cxnLst/>
              <a:rect l="l" t="t" r="r" b="b"/>
              <a:pathLst>
                <a:path w="2728595" h="454660">
                  <a:moveTo>
                    <a:pt x="2728010" y="0"/>
                  </a:moveTo>
                  <a:lnTo>
                    <a:pt x="0" y="0"/>
                  </a:lnTo>
                  <a:lnTo>
                    <a:pt x="0" y="454240"/>
                  </a:lnTo>
                  <a:lnTo>
                    <a:pt x="2728010" y="454240"/>
                  </a:lnTo>
                  <a:lnTo>
                    <a:pt x="2728010" y="0"/>
                  </a:lnTo>
                  <a:close/>
                </a:path>
              </a:pathLst>
            </a:custGeom>
            <a:solidFill>
              <a:srgbClr val="808080">
                <a:alpha val="39999"/>
              </a:srgbClr>
            </a:solidFill>
          </p:spPr>
          <p:txBody>
            <a:bodyPr wrap="square" lIns="0" tIns="0" rIns="0" bIns="0" rtlCol="0"/>
            <a:lstStyle/>
            <a:p>
              <a:endParaRPr/>
            </a:p>
          </p:txBody>
        </p:sp>
        <p:sp>
          <p:nvSpPr>
            <p:cNvPr id="53" name="object 53"/>
            <p:cNvSpPr/>
            <p:nvPr/>
          </p:nvSpPr>
          <p:spPr>
            <a:xfrm>
              <a:off x="1013460" y="5754621"/>
              <a:ext cx="2737485" cy="27305"/>
            </a:xfrm>
            <a:custGeom>
              <a:avLst/>
              <a:gdLst/>
              <a:ahLst/>
              <a:cxnLst/>
              <a:rect l="l" t="t" r="r" b="b"/>
              <a:pathLst>
                <a:path w="2737485" h="27304">
                  <a:moveTo>
                    <a:pt x="0" y="27012"/>
                  </a:moveTo>
                  <a:lnTo>
                    <a:pt x="2737015" y="27012"/>
                  </a:lnTo>
                </a:path>
                <a:path w="2737485" h="27304">
                  <a:moveTo>
                    <a:pt x="0" y="27012"/>
                  </a:moveTo>
                  <a:lnTo>
                    <a:pt x="0" y="0"/>
                  </a:lnTo>
                </a:path>
              </a:pathLst>
            </a:custGeom>
            <a:ln w="3175">
              <a:solidFill>
                <a:srgbClr val="242424"/>
              </a:solidFill>
            </a:ln>
          </p:spPr>
          <p:txBody>
            <a:bodyPr wrap="square" lIns="0" tIns="0" rIns="0" bIns="0" rtlCol="0"/>
            <a:lstStyle/>
            <a:p>
              <a:endParaRPr/>
            </a:p>
          </p:txBody>
        </p:sp>
        <p:sp>
          <p:nvSpPr>
            <p:cNvPr id="54" name="object 54"/>
            <p:cNvSpPr/>
            <p:nvPr/>
          </p:nvSpPr>
          <p:spPr>
            <a:xfrm>
              <a:off x="1697736" y="5754621"/>
              <a:ext cx="0" cy="27305"/>
            </a:xfrm>
            <a:custGeom>
              <a:avLst/>
              <a:gdLst/>
              <a:ahLst/>
              <a:cxnLst/>
              <a:rect l="l" t="t" r="r" b="b"/>
              <a:pathLst>
                <a:path h="27304">
                  <a:moveTo>
                    <a:pt x="0" y="27012"/>
                  </a:moveTo>
                  <a:lnTo>
                    <a:pt x="0" y="0"/>
                  </a:lnTo>
                </a:path>
              </a:pathLst>
            </a:custGeom>
            <a:ln w="3175">
              <a:solidFill>
                <a:srgbClr val="242424"/>
              </a:solidFill>
            </a:ln>
          </p:spPr>
          <p:txBody>
            <a:bodyPr wrap="square" lIns="0" tIns="0" rIns="0" bIns="0" rtlCol="0"/>
            <a:lstStyle/>
            <a:p>
              <a:endParaRPr/>
            </a:p>
          </p:txBody>
        </p:sp>
        <p:sp>
          <p:nvSpPr>
            <p:cNvPr id="55" name="object 55"/>
            <p:cNvSpPr/>
            <p:nvPr/>
          </p:nvSpPr>
          <p:spPr>
            <a:xfrm>
              <a:off x="2382012" y="5754621"/>
              <a:ext cx="0" cy="27305"/>
            </a:xfrm>
            <a:custGeom>
              <a:avLst/>
              <a:gdLst/>
              <a:ahLst/>
              <a:cxnLst/>
              <a:rect l="l" t="t" r="r" b="b"/>
              <a:pathLst>
                <a:path h="27304">
                  <a:moveTo>
                    <a:pt x="0" y="27012"/>
                  </a:moveTo>
                  <a:lnTo>
                    <a:pt x="0" y="0"/>
                  </a:lnTo>
                </a:path>
              </a:pathLst>
            </a:custGeom>
            <a:ln w="3175">
              <a:solidFill>
                <a:srgbClr val="242424"/>
              </a:solidFill>
            </a:ln>
          </p:spPr>
          <p:txBody>
            <a:bodyPr wrap="square" lIns="0" tIns="0" rIns="0" bIns="0" rtlCol="0"/>
            <a:lstStyle/>
            <a:p>
              <a:endParaRPr/>
            </a:p>
          </p:txBody>
        </p:sp>
        <p:sp>
          <p:nvSpPr>
            <p:cNvPr id="56" name="object 56"/>
            <p:cNvSpPr/>
            <p:nvPr/>
          </p:nvSpPr>
          <p:spPr>
            <a:xfrm>
              <a:off x="3066288" y="5754621"/>
              <a:ext cx="0" cy="27305"/>
            </a:xfrm>
            <a:custGeom>
              <a:avLst/>
              <a:gdLst/>
              <a:ahLst/>
              <a:cxnLst/>
              <a:rect l="l" t="t" r="r" b="b"/>
              <a:pathLst>
                <a:path h="27304">
                  <a:moveTo>
                    <a:pt x="0" y="27012"/>
                  </a:moveTo>
                  <a:lnTo>
                    <a:pt x="0" y="0"/>
                  </a:lnTo>
                </a:path>
              </a:pathLst>
            </a:custGeom>
            <a:ln w="3175">
              <a:solidFill>
                <a:srgbClr val="242424"/>
              </a:solidFill>
            </a:ln>
          </p:spPr>
          <p:txBody>
            <a:bodyPr wrap="square" lIns="0" tIns="0" rIns="0" bIns="0" rtlCol="0"/>
            <a:lstStyle/>
            <a:p>
              <a:endParaRPr/>
            </a:p>
          </p:txBody>
        </p:sp>
        <p:sp>
          <p:nvSpPr>
            <p:cNvPr id="57" name="object 57"/>
            <p:cNvSpPr/>
            <p:nvPr/>
          </p:nvSpPr>
          <p:spPr>
            <a:xfrm>
              <a:off x="3750564" y="5754621"/>
              <a:ext cx="0" cy="27305"/>
            </a:xfrm>
            <a:custGeom>
              <a:avLst/>
              <a:gdLst/>
              <a:ahLst/>
              <a:cxnLst/>
              <a:rect l="l" t="t" r="r" b="b"/>
              <a:pathLst>
                <a:path h="27304">
                  <a:moveTo>
                    <a:pt x="0" y="27012"/>
                  </a:moveTo>
                  <a:lnTo>
                    <a:pt x="0" y="0"/>
                  </a:lnTo>
                </a:path>
              </a:pathLst>
            </a:custGeom>
            <a:ln w="3175">
              <a:solidFill>
                <a:srgbClr val="242424"/>
              </a:solidFill>
            </a:ln>
          </p:spPr>
          <p:txBody>
            <a:bodyPr wrap="square" lIns="0" tIns="0" rIns="0" bIns="0" rtlCol="0"/>
            <a:lstStyle/>
            <a:p>
              <a:endParaRPr/>
            </a:p>
          </p:txBody>
        </p:sp>
        <p:sp>
          <p:nvSpPr>
            <p:cNvPr id="58" name="object 58"/>
            <p:cNvSpPr/>
            <p:nvPr/>
          </p:nvSpPr>
          <p:spPr>
            <a:xfrm>
              <a:off x="1013460"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59" name="object 59"/>
            <p:cNvSpPr/>
            <p:nvPr/>
          </p:nvSpPr>
          <p:spPr>
            <a:xfrm>
              <a:off x="1219200"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0" name="object 60"/>
            <p:cNvSpPr/>
            <p:nvPr/>
          </p:nvSpPr>
          <p:spPr>
            <a:xfrm>
              <a:off x="133959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1" name="object 61"/>
            <p:cNvSpPr/>
            <p:nvPr/>
          </p:nvSpPr>
          <p:spPr>
            <a:xfrm>
              <a:off x="1424940"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2" name="object 62"/>
            <p:cNvSpPr/>
            <p:nvPr/>
          </p:nvSpPr>
          <p:spPr>
            <a:xfrm>
              <a:off x="149199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3" name="object 63"/>
            <p:cNvSpPr/>
            <p:nvPr/>
          </p:nvSpPr>
          <p:spPr>
            <a:xfrm>
              <a:off x="154533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4" name="object 64"/>
            <p:cNvSpPr/>
            <p:nvPr/>
          </p:nvSpPr>
          <p:spPr>
            <a:xfrm>
              <a:off x="1592580"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5" name="object 65"/>
            <p:cNvSpPr/>
            <p:nvPr/>
          </p:nvSpPr>
          <p:spPr>
            <a:xfrm>
              <a:off x="1632204"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6" name="object 66"/>
            <p:cNvSpPr/>
            <p:nvPr/>
          </p:nvSpPr>
          <p:spPr>
            <a:xfrm>
              <a:off x="166725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7" name="object 67"/>
            <p:cNvSpPr/>
            <p:nvPr/>
          </p:nvSpPr>
          <p:spPr>
            <a:xfrm>
              <a:off x="169773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8" name="object 68"/>
            <p:cNvSpPr/>
            <p:nvPr/>
          </p:nvSpPr>
          <p:spPr>
            <a:xfrm>
              <a:off x="190347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69" name="object 69"/>
            <p:cNvSpPr/>
            <p:nvPr/>
          </p:nvSpPr>
          <p:spPr>
            <a:xfrm>
              <a:off x="202387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0" name="object 70"/>
            <p:cNvSpPr/>
            <p:nvPr/>
          </p:nvSpPr>
          <p:spPr>
            <a:xfrm>
              <a:off x="210921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1" name="object 71"/>
            <p:cNvSpPr/>
            <p:nvPr/>
          </p:nvSpPr>
          <p:spPr>
            <a:xfrm>
              <a:off x="217627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2" name="object 72"/>
            <p:cNvSpPr/>
            <p:nvPr/>
          </p:nvSpPr>
          <p:spPr>
            <a:xfrm>
              <a:off x="222961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3" name="object 73"/>
            <p:cNvSpPr/>
            <p:nvPr/>
          </p:nvSpPr>
          <p:spPr>
            <a:xfrm>
              <a:off x="2276856"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4" name="object 74"/>
            <p:cNvSpPr/>
            <p:nvPr/>
          </p:nvSpPr>
          <p:spPr>
            <a:xfrm>
              <a:off x="2316480"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5" name="object 75"/>
            <p:cNvSpPr/>
            <p:nvPr/>
          </p:nvSpPr>
          <p:spPr>
            <a:xfrm>
              <a:off x="235153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6" name="object 76"/>
            <p:cNvSpPr/>
            <p:nvPr/>
          </p:nvSpPr>
          <p:spPr>
            <a:xfrm>
              <a:off x="238201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7" name="object 77"/>
            <p:cNvSpPr/>
            <p:nvPr/>
          </p:nvSpPr>
          <p:spPr>
            <a:xfrm>
              <a:off x="258775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8" name="object 78"/>
            <p:cNvSpPr/>
            <p:nvPr/>
          </p:nvSpPr>
          <p:spPr>
            <a:xfrm>
              <a:off x="270814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79" name="object 79"/>
            <p:cNvSpPr/>
            <p:nvPr/>
          </p:nvSpPr>
          <p:spPr>
            <a:xfrm>
              <a:off x="279349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0" name="object 80"/>
            <p:cNvSpPr/>
            <p:nvPr/>
          </p:nvSpPr>
          <p:spPr>
            <a:xfrm>
              <a:off x="286054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1" name="object 81"/>
            <p:cNvSpPr/>
            <p:nvPr/>
          </p:nvSpPr>
          <p:spPr>
            <a:xfrm>
              <a:off x="2915411"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2" name="object 82"/>
            <p:cNvSpPr/>
            <p:nvPr/>
          </p:nvSpPr>
          <p:spPr>
            <a:xfrm>
              <a:off x="296113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3" name="object 83"/>
            <p:cNvSpPr/>
            <p:nvPr/>
          </p:nvSpPr>
          <p:spPr>
            <a:xfrm>
              <a:off x="3000755"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4" name="object 84"/>
            <p:cNvSpPr/>
            <p:nvPr/>
          </p:nvSpPr>
          <p:spPr>
            <a:xfrm>
              <a:off x="303580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5" name="object 85"/>
            <p:cNvSpPr/>
            <p:nvPr/>
          </p:nvSpPr>
          <p:spPr>
            <a:xfrm>
              <a:off x="306628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6" name="object 86"/>
            <p:cNvSpPr/>
            <p:nvPr/>
          </p:nvSpPr>
          <p:spPr>
            <a:xfrm>
              <a:off x="3272027"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7" name="object 87"/>
            <p:cNvSpPr/>
            <p:nvPr/>
          </p:nvSpPr>
          <p:spPr>
            <a:xfrm>
              <a:off x="3392424"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8" name="object 88"/>
            <p:cNvSpPr/>
            <p:nvPr/>
          </p:nvSpPr>
          <p:spPr>
            <a:xfrm>
              <a:off x="3477767"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89" name="object 89"/>
            <p:cNvSpPr/>
            <p:nvPr/>
          </p:nvSpPr>
          <p:spPr>
            <a:xfrm>
              <a:off x="3544824"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90" name="object 90"/>
            <p:cNvSpPr/>
            <p:nvPr/>
          </p:nvSpPr>
          <p:spPr>
            <a:xfrm>
              <a:off x="359968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91" name="object 91"/>
            <p:cNvSpPr/>
            <p:nvPr/>
          </p:nvSpPr>
          <p:spPr>
            <a:xfrm>
              <a:off x="3645408"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92" name="object 92"/>
            <p:cNvSpPr/>
            <p:nvPr/>
          </p:nvSpPr>
          <p:spPr>
            <a:xfrm>
              <a:off x="3685032"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93" name="object 93"/>
            <p:cNvSpPr/>
            <p:nvPr/>
          </p:nvSpPr>
          <p:spPr>
            <a:xfrm>
              <a:off x="3720083"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sp>
          <p:nvSpPr>
            <p:cNvPr id="94" name="object 94"/>
            <p:cNvSpPr/>
            <p:nvPr/>
          </p:nvSpPr>
          <p:spPr>
            <a:xfrm>
              <a:off x="3750564" y="5768345"/>
              <a:ext cx="0" cy="13970"/>
            </a:xfrm>
            <a:custGeom>
              <a:avLst/>
              <a:gdLst/>
              <a:ahLst/>
              <a:cxnLst/>
              <a:rect l="l" t="t" r="r" b="b"/>
              <a:pathLst>
                <a:path h="13970">
                  <a:moveTo>
                    <a:pt x="0" y="13500"/>
                  </a:moveTo>
                  <a:lnTo>
                    <a:pt x="0" y="0"/>
                  </a:lnTo>
                </a:path>
              </a:pathLst>
            </a:custGeom>
            <a:ln w="3175">
              <a:solidFill>
                <a:srgbClr val="242424"/>
              </a:solidFill>
            </a:ln>
          </p:spPr>
          <p:txBody>
            <a:bodyPr wrap="square" lIns="0" tIns="0" rIns="0" bIns="0" rtlCol="0"/>
            <a:lstStyle/>
            <a:p>
              <a:endParaRPr/>
            </a:p>
          </p:txBody>
        </p:sp>
      </p:grpSp>
      <p:sp>
        <p:nvSpPr>
          <p:cNvPr id="95" name="object 95"/>
          <p:cNvSpPr txBox="1"/>
          <p:nvPr/>
        </p:nvSpPr>
        <p:spPr>
          <a:xfrm>
            <a:off x="900215" y="5765628"/>
            <a:ext cx="238125" cy="124460"/>
          </a:xfrm>
          <a:prstGeom prst="rect">
            <a:avLst/>
          </a:prstGeom>
        </p:spPr>
        <p:txBody>
          <a:bodyPr vert="horz" wrap="square" lIns="0" tIns="12065" rIns="0" bIns="0" rtlCol="0">
            <a:spAutoFit/>
          </a:bodyPr>
          <a:lstStyle/>
          <a:p>
            <a:pPr marL="38100">
              <a:lnSpc>
                <a:spcPct val="100000"/>
              </a:lnSpc>
              <a:spcBef>
                <a:spcPts val="95"/>
              </a:spcBef>
            </a:pPr>
            <a:r>
              <a:rPr sz="975" baseline="-25641" dirty="0">
                <a:solidFill>
                  <a:srgbClr val="242424"/>
                </a:solidFill>
                <a:latin typeface="Times New Roman"/>
                <a:cs typeface="Times New Roman"/>
              </a:rPr>
              <a:t>10</a:t>
            </a:r>
            <a:r>
              <a:rPr sz="975" spc="37" baseline="-25641" dirty="0">
                <a:solidFill>
                  <a:srgbClr val="242424"/>
                </a:solidFill>
                <a:latin typeface="Times New Roman"/>
                <a:cs typeface="Times New Roman"/>
              </a:rPr>
              <a:t> </a:t>
            </a:r>
            <a:r>
              <a:rPr sz="500" dirty="0">
                <a:solidFill>
                  <a:srgbClr val="242424"/>
                </a:solidFill>
                <a:latin typeface="Times New Roman"/>
                <a:cs typeface="Times New Roman"/>
              </a:rPr>
              <a:t>-</a:t>
            </a:r>
            <a:r>
              <a:rPr sz="500" spc="-50" dirty="0">
                <a:solidFill>
                  <a:srgbClr val="242424"/>
                </a:solidFill>
                <a:latin typeface="Times New Roman"/>
                <a:cs typeface="Times New Roman"/>
              </a:rPr>
              <a:t>1</a:t>
            </a:r>
            <a:endParaRPr sz="500">
              <a:latin typeface="Times New Roman"/>
              <a:cs typeface="Times New Roman"/>
            </a:endParaRPr>
          </a:p>
        </p:txBody>
      </p:sp>
      <p:sp>
        <p:nvSpPr>
          <p:cNvPr id="96" name="object 96"/>
          <p:cNvSpPr txBox="1"/>
          <p:nvPr/>
        </p:nvSpPr>
        <p:spPr>
          <a:xfrm>
            <a:off x="1561443" y="5811939"/>
            <a:ext cx="2317750" cy="124460"/>
          </a:xfrm>
          <a:prstGeom prst="rect">
            <a:avLst/>
          </a:prstGeom>
        </p:spPr>
        <p:txBody>
          <a:bodyPr vert="horz" wrap="square" lIns="0" tIns="12065" rIns="0" bIns="0" rtlCol="0">
            <a:spAutoFit/>
          </a:bodyPr>
          <a:lstStyle/>
          <a:p>
            <a:pPr marL="76200">
              <a:lnSpc>
                <a:spcPct val="100000"/>
              </a:lnSpc>
              <a:spcBef>
                <a:spcPts val="95"/>
              </a:spcBef>
              <a:tabLst>
                <a:tab pos="728980" algn="l"/>
                <a:tab pos="1442720" algn="l"/>
                <a:tab pos="2127885" algn="l"/>
              </a:tabLst>
            </a:pPr>
            <a:r>
              <a:rPr sz="975" baseline="4273" dirty="0">
                <a:solidFill>
                  <a:srgbClr val="242424"/>
                </a:solidFill>
                <a:latin typeface="Times New Roman"/>
                <a:cs typeface="Times New Roman"/>
              </a:rPr>
              <a:t>10</a:t>
            </a:r>
            <a:r>
              <a:rPr sz="975" spc="22" baseline="4273" dirty="0">
                <a:solidFill>
                  <a:srgbClr val="242424"/>
                </a:solidFill>
                <a:latin typeface="Times New Roman"/>
                <a:cs typeface="Times New Roman"/>
              </a:rPr>
              <a:t> </a:t>
            </a:r>
            <a:r>
              <a:rPr sz="750" spc="-75" baseline="38888" dirty="0">
                <a:solidFill>
                  <a:srgbClr val="242424"/>
                </a:solidFill>
                <a:latin typeface="Times New Roman"/>
                <a:cs typeface="Times New Roman"/>
              </a:rPr>
              <a:t>0</a:t>
            </a:r>
            <a:r>
              <a:rPr sz="750" baseline="38888" dirty="0">
                <a:solidFill>
                  <a:srgbClr val="242424"/>
                </a:solidFill>
                <a:latin typeface="Times New Roman"/>
                <a:cs typeface="Times New Roman"/>
              </a:rPr>
              <a:t>	</a:t>
            </a:r>
            <a:r>
              <a:rPr sz="650" dirty="0">
                <a:solidFill>
                  <a:srgbClr val="242424"/>
                </a:solidFill>
                <a:latin typeface="Times New Roman"/>
                <a:cs typeface="Times New Roman"/>
              </a:rPr>
              <a:t>10</a:t>
            </a:r>
            <a:r>
              <a:rPr sz="650" spc="15" dirty="0">
                <a:solidFill>
                  <a:srgbClr val="242424"/>
                </a:solidFill>
                <a:latin typeface="Times New Roman"/>
                <a:cs typeface="Times New Roman"/>
              </a:rPr>
              <a:t> </a:t>
            </a:r>
            <a:r>
              <a:rPr sz="750" spc="-75" baseline="33333" dirty="0">
                <a:solidFill>
                  <a:srgbClr val="242424"/>
                </a:solidFill>
                <a:latin typeface="Times New Roman"/>
                <a:cs typeface="Times New Roman"/>
              </a:rPr>
              <a:t>1</a:t>
            </a:r>
            <a:r>
              <a:rPr sz="750" baseline="33333" dirty="0">
                <a:solidFill>
                  <a:srgbClr val="242424"/>
                </a:solidFill>
                <a:latin typeface="Times New Roman"/>
                <a:cs typeface="Times New Roman"/>
              </a:rPr>
              <a:t>	</a:t>
            </a:r>
            <a:r>
              <a:rPr sz="975" baseline="4273" dirty="0">
                <a:solidFill>
                  <a:srgbClr val="242424"/>
                </a:solidFill>
                <a:latin typeface="Times New Roman"/>
                <a:cs typeface="Times New Roman"/>
              </a:rPr>
              <a:t>10</a:t>
            </a:r>
            <a:r>
              <a:rPr sz="975" spc="22" baseline="4273" dirty="0">
                <a:solidFill>
                  <a:srgbClr val="242424"/>
                </a:solidFill>
                <a:latin typeface="Times New Roman"/>
                <a:cs typeface="Times New Roman"/>
              </a:rPr>
              <a:t> </a:t>
            </a:r>
            <a:r>
              <a:rPr sz="750" spc="-75" baseline="38888" dirty="0">
                <a:solidFill>
                  <a:srgbClr val="242424"/>
                </a:solidFill>
                <a:latin typeface="Times New Roman"/>
                <a:cs typeface="Times New Roman"/>
              </a:rPr>
              <a:t>2</a:t>
            </a:r>
            <a:r>
              <a:rPr sz="750" baseline="38888" dirty="0">
                <a:solidFill>
                  <a:srgbClr val="242424"/>
                </a:solidFill>
                <a:latin typeface="Times New Roman"/>
                <a:cs typeface="Times New Roman"/>
              </a:rPr>
              <a:t>	</a:t>
            </a:r>
            <a:r>
              <a:rPr sz="975" baseline="4273" dirty="0">
                <a:solidFill>
                  <a:srgbClr val="242424"/>
                </a:solidFill>
                <a:latin typeface="Times New Roman"/>
                <a:cs typeface="Times New Roman"/>
              </a:rPr>
              <a:t>10</a:t>
            </a:r>
            <a:r>
              <a:rPr sz="975" spc="22" baseline="4273" dirty="0">
                <a:solidFill>
                  <a:srgbClr val="242424"/>
                </a:solidFill>
                <a:latin typeface="Times New Roman"/>
                <a:cs typeface="Times New Roman"/>
              </a:rPr>
              <a:t> </a:t>
            </a:r>
            <a:r>
              <a:rPr sz="750" spc="-75" baseline="38888" dirty="0">
                <a:solidFill>
                  <a:srgbClr val="242424"/>
                </a:solidFill>
                <a:latin typeface="Times New Roman"/>
                <a:cs typeface="Times New Roman"/>
              </a:rPr>
              <a:t>3</a:t>
            </a:r>
            <a:endParaRPr sz="750" baseline="38888">
              <a:latin typeface="Times New Roman"/>
              <a:cs typeface="Times New Roman"/>
            </a:endParaRPr>
          </a:p>
        </p:txBody>
      </p:sp>
      <p:sp>
        <p:nvSpPr>
          <p:cNvPr id="97" name="object 97"/>
          <p:cNvSpPr txBox="1"/>
          <p:nvPr/>
        </p:nvSpPr>
        <p:spPr>
          <a:xfrm>
            <a:off x="536718" y="5949099"/>
            <a:ext cx="3728085" cy="527685"/>
          </a:xfrm>
          <a:prstGeom prst="rect">
            <a:avLst/>
          </a:prstGeom>
        </p:spPr>
        <p:txBody>
          <a:bodyPr vert="horz" wrap="square" lIns="0" tIns="12065" rIns="0" bIns="0" rtlCol="0">
            <a:spAutoFit/>
          </a:bodyPr>
          <a:lstStyle/>
          <a:p>
            <a:pPr marR="221615" algn="ctr">
              <a:lnSpc>
                <a:spcPts val="715"/>
              </a:lnSpc>
              <a:spcBef>
                <a:spcPts val="95"/>
              </a:spcBef>
            </a:pPr>
            <a:r>
              <a:rPr sz="700" dirty="0">
                <a:solidFill>
                  <a:srgbClr val="242424"/>
                </a:solidFill>
                <a:latin typeface="Times New Roman"/>
                <a:cs typeface="Times New Roman"/>
              </a:rPr>
              <a:t>distance</a:t>
            </a:r>
            <a:r>
              <a:rPr sz="700" spc="40" dirty="0">
                <a:solidFill>
                  <a:srgbClr val="242424"/>
                </a:solidFill>
                <a:latin typeface="Times New Roman"/>
                <a:cs typeface="Times New Roman"/>
              </a:rPr>
              <a:t> </a:t>
            </a:r>
            <a:r>
              <a:rPr sz="700" spc="-25" dirty="0">
                <a:solidFill>
                  <a:srgbClr val="242424"/>
                </a:solidFill>
                <a:latin typeface="Times New Roman"/>
                <a:cs typeface="Times New Roman"/>
              </a:rPr>
              <a:t>[m]</a:t>
            </a:r>
            <a:endParaRPr sz="700">
              <a:latin typeface="Times New Roman"/>
              <a:cs typeface="Times New Roman"/>
            </a:endParaRPr>
          </a:p>
          <a:p>
            <a:pPr marL="12700">
              <a:lnSpc>
                <a:spcPts val="1555"/>
              </a:lnSpc>
            </a:pPr>
            <a:r>
              <a:rPr sz="1400" spc="-40" dirty="0">
                <a:solidFill>
                  <a:srgbClr val="FF0000"/>
                </a:solidFill>
                <a:latin typeface="Times New Roman"/>
                <a:cs typeface="Times New Roman"/>
              </a:rPr>
              <a:t>Targeted</a:t>
            </a:r>
            <a:r>
              <a:rPr sz="1400" spc="-65" dirty="0">
                <a:solidFill>
                  <a:srgbClr val="FF0000"/>
                </a:solidFill>
                <a:latin typeface="Times New Roman"/>
                <a:cs typeface="Times New Roman"/>
              </a:rPr>
              <a:t> </a:t>
            </a:r>
            <a:r>
              <a:rPr sz="1400" dirty="0">
                <a:solidFill>
                  <a:srgbClr val="FF0000"/>
                </a:solidFill>
                <a:latin typeface="Times New Roman"/>
                <a:cs typeface="Times New Roman"/>
              </a:rPr>
              <a:t>distance</a:t>
            </a:r>
            <a:r>
              <a:rPr sz="1400" spc="-60" dirty="0">
                <a:solidFill>
                  <a:srgbClr val="FF0000"/>
                </a:solidFill>
                <a:latin typeface="Times New Roman"/>
                <a:cs typeface="Times New Roman"/>
              </a:rPr>
              <a:t> </a:t>
            </a:r>
            <a:r>
              <a:rPr sz="1400" dirty="0">
                <a:solidFill>
                  <a:srgbClr val="FF0000"/>
                </a:solidFill>
                <a:latin typeface="Times New Roman"/>
                <a:cs typeface="Times New Roman"/>
              </a:rPr>
              <a:t>of</a:t>
            </a:r>
            <a:r>
              <a:rPr sz="1400" spc="-35" dirty="0">
                <a:solidFill>
                  <a:srgbClr val="FF0000"/>
                </a:solidFill>
                <a:latin typeface="Times New Roman"/>
                <a:cs typeface="Times New Roman"/>
              </a:rPr>
              <a:t> </a:t>
            </a:r>
            <a:r>
              <a:rPr sz="1400" dirty="0">
                <a:solidFill>
                  <a:srgbClr val="FF0000"/>
                </a:solidFill>
                <a:latin typeface="Times New Roman"/>
                <a:cs typeface="Times New Roman"/>
              </a:rPr>
              <a:t>30 cm~100</a:t>
            </a:r>
            <a:r>
              <a:rPr sz="1400" spc="-30" dirty="0">
                <a:solidFill>
                  <a:srgbClr val="FF0000"/>
                </a:solidFill>
                <a:latin typeface="Times New Roman"/>
                <a:cs typeface="Times New Roman"/>
              </a:rPr>
              <a:t> </a:t>
            </a:r>
            <a:r>
              <a:rPr sz="1400" dirty="0">
                <a:solidFill>
                  <a:srgbClr val="FF0000"/>
                </a:solidFill>
                <a:latin typeface="Times New Roman"/>
                <a:cs typeface="Times New Roman"/>
              </a:rPr>
              <a:t>m</a:t>
            </a:r>
            <a:r>
              <a:rPr sz="1400" spc="-5" dirty="0">
                <a:solidFill>
                  <a:srgbClr val="FF0000"/>
                </a:solidFill>
                <a:latin typeface="Times New Roman"/>
                <a:cs typeface="Times New Roman"/>
              </a:rPr>
              <a:t> </a:t>
            </a:r>
            <a:r>
              <a:rPr sz="1400" spc="-10" dirty="0">
                <a:solidFill>
                  <a:srgbClr val="FF0000"/>
                </a:solidFill>
                <a:latin typeface="Times New Roman"/>
                <a:cs typeface="Times New Roman"/>
              </a:rPr>
              <a:t>(Indoor/Outdoor)</a:t>
            </a:r>
            <a:endParaRPr sz="1400">
              <a:latin typeface="Times New Roman"/>
              <a:cs typeface="Times New Roman"/>
            </a:endParaRPr>
          </a:p>
          <a:p>
            <a:pPr marL="88900">
              <a:lnSpc>
                <a:spcPct val="100000"/>
              </a:lnSpc>
            </a:pPr>
            <a:r>
              <a:rPr sz="1400" dirty="0">
                <a:solidFill>
                  <a:srgbClr val="FF0000"/>
                </a:solidFill>
                <a:latin typeface="Times New Roman"/>
                <a:cs typeface="Times New Roman"/>
              </a:rPr>
              <a:t>can</a:t>
            </a:r>
            <a:r>
              <a:rPr sz="1400" spc="-10" dirty="0">
                <a:solidFill>
                  <a:srgbClr val="FF0000"/>
                </a:solidFill>
                <a:latin typeface="Times New Roman"/>
                <a:cs typeface="Times New Roman"/>
              </a:rPr>
              <a:t> </a:t>
            </a:r>
            <a:r>
              <a:rPr sz="1400" dirty="0">
                <a:solidFill>
                  <a:srgbClr val="FF0000"/>
                </a:solidFill>
                <a:latin typeface="Times New Roman"/>
                <a:cs typeface="Times New Roman"/>
              </a:rPr>
              <a:t>be</a:t>
            </a:r>
            <a:r>
              <a:rPr sz="1400" spc="-10" dirty="0">
                <a:solidFill>
                  <a:srgbClr val="FF0000"/>
                </a:solidFill>
                <a:latin typeface="Times New Roman"/>
                <a:cs typeface="Times New Roman"/>
              </a:rPr>
              <a:t> covered</a:t>
            </a:r>
            <a:endParaRPr sz="1400">
              <a:latin typeface="Times New Roman"/>
              <a:cs typeface="Times New Roman"/>
            </a:endParaRPr>
          </a:p>
        </p:txBody>
      </p:sp>
      <p:grpSp>
        <p:nvGrpSpPr>
          <p:cNvPr id="98" name="object 98"/>
          <p:cNvGrpSpPr/>
          <p:nvPr/>
        </p:nvGrpSpPr>
        <p:grpSpPr>
          <a:xfrm>
            <a:off x="1011872" y="3777927"/>
            <a:ext cx="2740660" cy="2005964"/>
            <a:chOff x="1011872" y="3777927"/>
            <a:chExt cx="2740660" cy="2005964"/>
          </a:xfrm>
        </p:grpSpPr>
        <p:sp>
          <p:nvSpPr>
            <p:cNvPr id="99" name="object 99"/>
            <p:cNvSpPr/>
            <p:nvPr/>
          </p:nvSpPr>
          <p:spPr>
            <a:xfrm>
              <a:off x="1013460" y="3779515"/>
              <a:ext cx="0" cy="2002155"/>
            </a:xfrm>
            <a:custGeom>
              <a:avLst/>
              <a:gdLst/>
              <a:ahLst/>
              <a:cxnLst/>
              <a:rect l="l" t="t" r="r" b="b"/>
              <a:pathLst>
                <a:path h="2002154">
                  <a:moveTo>
                    <a:pt x="0" y="2002053"/>
                  </a:moveTo>
                  <a:lnTo>
                    <a:pt x="0" y="0"/>
                  </a:lnTo>
                </a:path>
              </a:pathLst>
            </a:custGeom>
            <a:ln w="3175">
              <a:solidFill>
                <a:srgbClr val="242424"/>
              </a:solidFill>
            </a:ln>
          </p:spPr>
          <p:txBody>
            <a:bodyPr wrap="square" lIns="0" tIns="0" rIns="0" bIns="0" rtlCol="0"/>
            <a:lstStyle/>
            <a:p>
              <a:endParaRPr/>
            </a:p>
          </p:txBody>
        </p:sp>
        <p:sp>
          <p:nvSpPr>
            <p:cNvPr id="100" name="object 100"/>
            <p:cNvSpPr/>
            <p:nvPr/>
          </p:nvSpPr>
          <p:spPr>
            <a:xfrm>
              <a:off x="3750564" y="3779515"/>
              <a:ext cx="0" cy="2002155"/>
            </a:xfrm>
            <a:custGeom>
              <a:avLst/>
              <a:gdLst/>
              <a:ahLst/>
              <a:cxnLst/>
              <a:rect l="l" t="t" r="r" b="b"/>
              <a:pathLst>
                <a:path h="2002154">
                  <a:moveTo>
                    <a:pt x="0" y="2002053"/>
                  </a:moveTo>
                  <a:lnTo>
                    <a:pt x="0" y="0"/>
                  </a:lnTo>
                </a:path>
              </a:pathLst>
            </a:custGeom>
            <a:ln w="3175">
              <a:solidFill>
                <a:srgbClr val="242424"/>
              </a:solidFill>
            </a:ln>
          </p:spPr>
          <p:txBody>
            <a:bodyPr wrap="square" lIns="0" tIns="0" rIns="0" bIns="0" rtlCol="0"/>
            <a:lstStyle/>
            <a:p>
              <a:endParaRPr/>
            </a:p>
          </p:txBody>
        </p:sp>
        <p:sp>
          <p:nvSpPr>
            <p:cNvPr id="101" name="object 101"/>
            <p:cNvSpPr/>
            <p:nvPr/>
          </p:nvSpPr>
          <p:spPr>
            <a:xfrm>
              <a:off x="1013460" y="5782056"/>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2" name="object 102"/>
            <p:cNvSpPr/>
            <p:nvPr/>
          </p:nvSpPr>
          <p:spPr>
            <a:xfrm>
              <a:off x="1013460" y="5474208"/>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3" name="object 103"/>
            <p:cNvSpPr/>
            <p:nvPr/>
          </p:nvSpPr>
          <p:spPr>
            <a:xfrm>
              <a:off x="1013460" y="5164836"/>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4" name="object 104"/>
            <p:cNvSpPr/>
            <p:nvPr/>
          </p:nvSpPr>
          <p:spPr>
            <a:xfrm>
              <a:off x="1013460" y="4856988"/>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5" name="object 105"/>
            <p:cNvSpPr/>
            <p:nvPr/>
          </p:nvSpPr>
          <p:spPr>
            <a:xfrm>
              <a:off x="1013460" y="4549140"/>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6" name="object 106"/>
            <p:cNvSpPr/>
            <p:nvPr/>
          </p:nvSpPr>
          <p:spPr>
            <a:xfrm>
              <a:off x="1013460" y="4241292"/>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7" name="object 107"/>
            <p:cNvSpPr/>
            <p:nvPr/>
          </p:nvSpPr>
          <p:spPr>
            <a:xfrm>
              <a:off x="1013460" y="3933444"/>
              <a:ext cx="27305" cy="0"/>
            </a:xfrm>
            <a:custGeom>
              <a:avLst/>
              <a:gdLst/>
              <a:ahLst/>
              <a:cxnLst/>
              <a:rect l="l" t="t" r="r" b="b"/>
              <a:pathLst>
                <a:path w="27305">
                  <a:moveTo>
                    <a:pt x="0" y="0"/>
                  </a:moveTo>
                  <a:lnTo>
                    <a:pt x="27012" y="0"/>
                  </a:lnTo>
                </a:path>
              </a:pathLst>
            </a:custGeom>
            <a:ln w="3175">
              <a:solidFill>
                <a:srgbClr val="242424"/>
              </a:solidFill>
            </a:ln>
          </p:spPr>
          <p:txBody>
            <a:bodyPr wrap="square" lIns="0" tIns="0" rIns="0" bIns="0" rtlCol="0"/>
            <a:lstStyle/>
            <a:p>
              <a:endParaRPr/>
            </a:p>
          </p:txBody>
        </p:sp>
        <p:sp>
          <p:nvSpPr>
            <p:cNvPr id="108" name="object 108"/>
            <p:cNvSpPr/>
            <p:nvPr/>
          </p:nvSpPr>
          <p:spPr>
            <a:xfrm>
              <a:off x="3723133" y="5782056"/>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09" name="object 109"/>
            <p:cNvSpPr/>
            <p:nvPr/>
          </p:nvSpPr>
          <p:spPr>
            <a:xfrm>
              <a:off x="3723133" y="5474208"/>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10" name="object 110"/>
            <p:cNvSpPr/>
            <p:nvPr/>
          </p:nvSpPr>
          <p:spPr>
            <a:xfrm>
              <a:off x="3723133" y="5164836"/>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11" name="object 111"/>
            <p:cNvSpPr/>
            <p:nvPr/>
          </p:nvSpPr>
          <p:spPr>
            <a:xfrm>
              <a:off x="3723133" y="4856988"/>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12" name="object 112"/>
            <p:cNvSpPr/>
            <p:nvPr/>
          </p:nvSpPr>
          <p:spPr>
            <a:xfrm>
              <a:off x="3723133" y="4549140"/>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13" name="object 113"/>
            <p:cNvSpPr/>
            <p:nvPr/>
          </p:nvSpPr>
          <p:spPr>
            <a:xfrm>
              <a:off x="3723133" y="4241292"/>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sp>
          <p:nvSpPr>
            <p:cNvPr id="114" name="object 114"/>
            <p:cNvSpPr/>
            <p:nvPr/>
          </p:nvSpPr>
          <p:spPr>
            <a:xfrm>
              <a:off x="3723133" y="3933444"/>
              <a:ext cx="27305" cy="0"/>
            </a:xfrm>
            <a:custGeom>
              <a:avLst/>
              <a:gdLst/>
              <a:ahLst/>
              <a:cxnLst/>
              <a:rect l="l" t="t" r="r" b="b"/>
              <a:pathLst>
                <a:path w="27304">
                  <a:moveTo>
                    <a:pt x="27012" y="0"/>
                  </a:moveTo>
                  <a:lnTo>
                    <a:pt x="0" y="0"/>
                  </a:lnTo>
                </a:path>
              </a:pathLst>
            </a:custGeom>
            <a:ln w="3175">
              <a:solidFill>
                <a:srgbClr val="242424"/>
              </a:solidFill>
            </a:ln>
          </p:spPr>
          <p:txBody>
            <a:bodyPr wrap="square" lIns="0" tIns="0" rIns="0" bIns="0" rtlCol="0"/>
            <a:lstStyle/>
            <a:p>
              <a:endParaRPr/>
            </a:p>
          </p:txBody>
        </p:sp>
      </p:grpSp>
      <p:sp>
        <p:nvSpPr>
          <p:cNvPr id="115" name="object 115"/>
          <p:cNvSpPr txBox="1"/>
          <p:nvPr/>
        </p:nvSpPr>
        <p:spPr>
          <a:xfrm>
            <a:off x="785365" y="5695944"/>
            <a:ext cx="176530"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25" dirty="0">
                <a:solidFill>
                  <a:srgbClr val="242424"/>
                </a:solidFill>
                <a:latin typeface="Times New Roman"/>
                <a:cs typeface="Times New Roman"/>
              </a:rPr>
              <a:t>180</a:t>
            </a:r>
            <a:endParaRPr sz="650">
              <a:latin typeface="Times New Roman"/>
              <a:cs typeface="Times New Roman"/>
            </a:endParaRPr>
          </a:p>
        </p:txBody>
      </p:sp>
      <p:sp>
        <p:nvSpPr>
          <p:cNvPr id="116" name="object 116"/>
          <p:cNvSpPr txBox="1"/>
          <p:nvPr/>
        </p:nvSpPr>
        <p:spPr>
          <a:xfrm>
            <a:off x="778946" y="5387911"/>
            <a:ext cx="176530"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25" dirty="0">
                <a:solidFill>
                  <a:srgbClr val="242424"/>
                </a:solidFill>
                <a:latin typeface="Times New Roman"/>
                <a:cs typeface="Times New Roman"/>
              </a:rPr>
              <a:t>160</a:t>
            </a:r>
            <a:endParaRPr sz="650">
              <a:latin typeface="Times New Roman"/>
              <a:cs typeface="Times New Roman"/>
            </a:endParaRPr>
          </a:p>
        </p:txBody>
      </p:sp>
      <p:sp>
        <p:nvSpPr>
          <p:cNvPr id="117" name="object 117"/>
          <p:cNvSpPr txBox="1"/>
          <p:nvPr/>
        </p:nvSpPr>
        <p:spPr>
          <a:xfrm>
            <a:off x="778946" y="5079877"/>
            <a:ext cx="176530"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25" dirty="0">
                <a:solidFill>
                  <a:srgbClr val="242424"/>
                </a:solidFill>
                <a:latin typeface="Times New Roman"/>
                <a:cs typeface="Times New Roman"/>
              </a:rPr>
              <a:t>140</a:t>
            </a:r>
            <a:endParaRPr sz="650">
              <a:latin typeface="Times New Roman"/>
              <a:cs typeface="Times New Roman"/>
            </a:endParaRPr>
          </a:p>
        </p:txBody>
      </p:sp>
      <p:sp>
        <p:nvSpPr>
          <p:cNvPr id="118" name="object 118"/>
          <p:cNvSpPr txBox="1"/>
          <p:nvPr/>
        </p:nvSpPr>
        <p:spPr>
          <a:xfrm>
            <a:off x="751870" y="4771843"/>
            <a:ext cx="176530"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25" dirty="0">
                <a:solidFill>
                  <a:srgbClr val="242424"/>
                </a:solidFill>
                <a:latin typeface="Times New Roman"/>
                <a:cs typeface="Times New Roman"/>
              </a:rPr>
              <a:t>120</a:t>
            </a:r>
            <a:endParaRPr sz="650">
              <a:latin typeface="Times New Roman"/>
              <a:cs typeface="Times New Roman"/>
            </a:endParaRPr>
          </a:p>
        </p:txBody>
      </p:sp>
      <p:sp>
        <p:nvSpPr>
          <p:cNvPr id="119" name="object 119"/>
          <p:cNvSpPr txBox="1"/>
          <p:nvPr/>
        </p:nvSpPr>
        <p:spPr>
          <a:xfrm>
            <a:off x="786599" y="4463809"/>
            <a:ext cx="176530"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25" dirty="0">
                <a:solidFill>
                  <a:srgbClr val="242424"/>
                </a:solidFill>
                <a:latin typeface="Times New Roman"/>
                <a:cs typeface="Times New Roman"/>
              </a:rPr>
              <a:t>100</a:t>
            </a:r>
            <a:endParaRPr sz="650">
              <a:latin typeface="Times New Roman"/>
              <a:cs typeface="Times New Roman"/>
            </a:endParaRPr>
          </a:p>
        </p:txBody>
      </p:sp>
      <p:sp>
        <p:nvSpPr>
          <p:cNvPr id="120" name="object 120"/>
          <p:cNvSpPr txBox="1"/>
          <p:nvPr/>
        </p:nvSpPr>
        <p:spPr>
          <a:xfrm>
            <a:off x="838610" y="4155775"/>
            <a:ext cx="135255"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35" dirty="0">
                <a:solidFill>
                  <a:srgbClr val="242424"/>
                </a:solidFill>
                <a:latin typeface="Times New Roman"/>
                <a:cs typeface="Times New Roman"/>
              </a:rPr>
              <a:t>80</a:t>
            </a:r>
            <a:endParaRPr sz="650">
              <a:latin typeface="Times New Roman"/>
              <a:cs typeface="Times New Roman"/>
            </a:endParaRPr>
          </a:p>
        </p:txBody>
      </p:sp>
      <p:sp>
        <p:nvSpPr>
          <p:cNvPr id="121" name="object 121"/>
          <p:cNvSpPr txBox="1"/>
          <p:nvPr/>
        </p:nvSpPr>
        <p:spPr>
          <a:xfrm>
            <a:off x="795076" y="3847741"/>
            <a:ext cx="135255" cy="124460"/>
          </a:xfrm>
          <a:prstGeom prst="rect">
            <a:avLst/>
          </a:prstGeom>
        </p:spPr>
        <p:txBody>
          <a:bodyPr vert="horz" wrap="square" lIns="0" tIns="12065" rIns="0" bIns="0" rtlCol="0">
            <a:spAutoFit/>
          </a:bodyPr>
          <a:lstStyle/>
          <a:p>
            <a:pPr marL="12700">
              <a:lnSpc>
                <a:spcPct val="100000"/>
              </a:lnSpc>
              <a:spcBef>
                <a:spcPts val="95"/>
              </a:spcBef>
            </a:pPr>
            <a:r>
              <a:rPr sz="650" spc="-10" dirty="0">
                <a:solidFill>
                  <a:srgbClr val="242424"/>
                </a:solidFill>
                <a:latin typeface="Times New Roman"/>
                <a:cs typeface="Times New Roman"/>
              </a:rPr>
              <a:t>-</a:t>
            </a:r>
            <a:r>
              <a:rPr sz="650" spc="-35" dirty="0">
                <a:solidFill>
                  <a:srgbClr val="242424"/>
                </a:solidFill>
                <a:latin typeface="Times New Roman"/>
                <a:cs typeface="Times New Roman"/>
              </a:rPr>
              <a:t>60</a:t>
            </a:r>
            <a:endParaRPr sz="650">
              <a:latin typeface="Times New Roman"/>
              <a:cs typeface="Times New Roman"/>
            </a:endParaRPr>
          </a:p>
        </p:txBody>
      </p:sp>
      <p:sp>
        <p:nvSpPr>
          <p:cNvPr id="122" name="object 122"/>
          <p:cNvSpPr txBox="1"/>
          <p:nvPr/>
        </p:nvSpPr>
        <p:spPr>
          <a:xfrm>
            <a:off x="666571" y="4646250"/>
            <a:ext cx="123825" cy="320675"/>
          </a:xfrm>
          <a:prstGeom prst="rect">
            <a:avLst/>
          </a:prstGeom>
        </p:spPr>
        <p:txBody>
          <a:bodyPr vert="vert270" wrap="square" lIns="0" tIns="2540" rIns="0" bIns="0" rtlCol="0">
            <a:spAutoFit/>
          </a:bodyPr>
          <a:lstStyle/>
          <a:p>
            <a:pPr marL="12700">
              <a:lnSpc>
                <a:spcPct val="100000"/>
              </a:lnSpc>
              <a:spcBef>
                <a:spcPts val="20"/>
              </a:spcBef>
            </a:pPr>
            <a:r>
              <a:rPr sz="700" dirty="0">
                <a:solidFill>
                  <a:srgbClr val="242424"/>
                </a:solidFill>
                <a:latin typeface="Times New Roman"/>
                <a:cs typeface="Times New Roman"/>
              </a:rPr>
              <a:t>PG</a:t>
            </a:r>
            <a:r>
              <a:rPr sz="700" spc="-10" dirty="0">
                <a:solidFill>
                  <a:srgbClr val="242424"/>
                </a:solidFill>
                <a:latin typeface="Times New Roman"/>
                <a:cs typeface="Times New Roman"/>
              </a:rPr>
              <a:t> </a:t>
            </a:r>
            <a:r>
              <a:rPr sz="700" spc="-20" dirty="0">
                <a:solidFill>
                  <a:srgbClr val="242424"/>
                </a:solidFill>
                <a:latin typeface="Times New Roman"/>
                <a:cs typeface="Times New Roman"/>
              </a:rPr>
              <a:t>[dB]</a:t>
            </a:r>
            <a:endParaRPr sz="700">
              <a:latin typeface="Times New Roman"/>
              <a:cs typeface="Times New Roman"/>
            </a:endParaRPr>
          </a:p>
        </p:txBody>
      </p:sp>
      <p:grpSp>
        <p:nvGrpSpPr>
          <p:cNvPr id="123" name="object 123"/>
          <p:cNvGrpSpPr/>
          <p:nvPr/>
        </p:nvGrpSpPr>
        <p:grpSpPr>
          <a:xfrm>
            <a:off x="906589" y="3958971"/>
            <a:ext cx="3007360" cy="1364615"/>
            <a:chOff x="906589" y="3958971"/>
            <a:chExt cx="3007360" cy="1364615"/>
          </a:xfrm>
        </p:grpSpPr>
        <p:sp>
          <p:nvSpPr>
            <p:cNvPr id="124" name="object 124"/>
            <p:cNvSpPr/>
            <p:nvPr/>
          </p:nvSpPr>
          <p:spPr>
            <a:xfrm>
              <a:off x="1014222" y="3964686"/>
              <a:ext cx="2737485" cy="1232535"/>
            </a:xfrm>
            <a:custGeom>
              <a:avLst/>
              <a:gdLst/>
              <a:ahLst/>
              <a:cxnLst/>
              <a:rect l="l" t="t" r="r" b="b"/>
              <a:pathLst>
                <a:path w="2737485" h="1232535">
                  <a:moveTo>
                    <a:pt x="0" y="0"/>
                  </a:moveTo>
                  <a:lnTo>
                    <a:pt x="28321" y="12750"/>
                  </a:lnTo>
                  <a:lnTo>
                    <a:pt x="54178" y="24396"/>
                  </a:lnTo>
                  <a:lnTo>
                    <a:pt x="77965" y="35102"/>
                  </a:lnTo>
                  <a:lnTo>
                    <a:pt x="99987" y="45021"/>
                  </a:lnTo>
                  <a:lnTo>
                    <a:pt x="120497" y="54254"/>
                  </a:lnTo>
                  <a:lnTo>
                    <a:pt x="139674" y="62903"/>
                  </a:lnTo>
                  <a:lnTo>
                    <a:pt x="157683" y="71005"/>
                  </a:lnTo>
                  <a:lnTo>
                    <a:pt x="174675" y="78663"/>
                  </a:lnTo>
                  <a:lnTo>
                    <a:pt x="190741" y="85890"/>
                  </a:lnTo>
                  <a:lnTo>
                    <a:pt x="205981" y="92760"/>
                  </a:lnTo>
                  <a:lnTo>
                    <a:pt x="220484" y="99288"/>
                  </a:lnTo>
                  <a:lnTo>
                    <a:pt x="234302" y="105511"/>
                  </a:lnTo>
                  <a:lnTo>
                    <a:pt x="247510" y="111455"/>
                  </a:lnTo>
                  <a:lnTo>
                    <a:pt x="260159" y="117157"/>
                  </a:lnTo>
                  <a:lnTo>
                    <a:pt x="272288" y="122618"/>
                  </a:lnTo>
                  <a:lnTo>
                    <a:pt x="283946" y="127863"/>
                  </a:lnTo>
                  <a:lnTo>
                    <a:pt x="295160" y="132918"/>
                  </a:lnTo>
                  <a:lnTo>
                    <a:pt x="305968" y="137782"/>
                  </a:lnTo>
                  <a:lnTo>
                    <a:pt x="316395" y="142481"/>
                  </a:lnTo>
                  <a:lnTo>
                    <a:pt x="326466" y="147015"/>
                  </a:lnTo>
                  <a:lnTo>
                    <a:pt x="336219" y="151409"/>
                  </a:lnTo>
                  <a:lnTo>
                    <a:pt x="345655" y="155651"/>
                  </a:lnTo>
                  <a:lnTo>
                    <a:pt x="354799" y="159766"/>
                  </a:lnTo>
                  <a:lnTo>
                    <a:pt x="363664" y="163766"/>
                  </a:lnTo>
                  <a:lnTo>
                    <a:pt x="372275" y="167640"/>
                  </a:lnTo>
                  <a:lnTo>
                    <a:pt x="380657" y="171411"/>
                  </a:lnTo>
                  <a:lnTo>
                    <a:pt x="388797" y="175082"/>
                  </a:lnTo>
                  <a:lnTo>
                    <a:pt x="396722" y="178650"/>
                  </a:lnTo>
                  <a:lnTo>
                    <a:pt x="404444" y="182130"/>
                  </a:lnTo>
                  <a:lnTo>
                    <a:pt x="411962" y="185508"/>
                  </a:lnTo>
                  <a:lnTo>
                    <a:pt x="419303" y="188823"/>
                  </a:lnTo>
                  <a:lnTo>
                    <a:pt x="426466" y="192049"/>
                  </a:lnTo>
                  <a:lnTo>
                    <a:pt x="433451" y="195186"/>
                  </a:lnTo>
                  <a:lnTo>
                    <a:pt x="440283" y="198272"/>
                  </a:lnTo>
                  <a:lnTo>
                    <a:pt x="446963" y="201269"/>
                  </a:lnTo>
                  <a:lnTo>
                    <a:pt x="453491" y="204215"/>
                  </a:lnTo>
                  <a:lnTo>
                    <a:pt x="459879" y="207098"/>
                  </a:lnTo>
                  <a:lnTo>
                    <a:pt x="466140" y="209905"/>
                  </a:lnTo>
                  <a:lnTo>
                    <a:pt x="472262" y="212674"/>
                  </a:lnTo>
                  <a:lnTo>
                    <a:pt x="478269" y="215379"/>
                  </a:lnTo>
                  <a:lnTo>
                    <a:pt x="484162" y="218020"/>
                  </a:lnTo>
                  <a:lnTo>
                    <a:pt x="489927" y="220624"/>
                  </a:lnTo>
                  <a:lnTo>
                    <a:pt x="495592" y="223177"/>
                  </a:lnTo>
                  <a:lnTo>
                    <a:pt x="501142" y="225679"/>
                  </a:lnTo>
                  <a:lnTo>
                    <a:pt x="506590" y="228130"/>
                  </a:lnTo>
                  <a:lnTo>
                    <a:pt x="511949" y="230543"/>
                  </a:lnTo>
                  <a:lnTo>
                    <a:pt x="517207" y="232905"/>
                  </a:lnTo>
                  <a:lnTo>
                    <a:pt x="522376" y="235242"/>
                  </a:lnTo>
                  <a:lnTo>
                    <a:pt x="527456" y="237528"/>
                  </a:lnTo>
                  <a:lnTo>
                    <a:pt x="532447" y="239776"/>
                  </a:lnTo>
                  <a:lnTo>
                    <a:pt x="537362" y="241985"/>
                  </a:lnTo>
                  <a:lnTo>
                    <a:pt x="542201" y="244157"/>
                  </a:lnTo>
                  <a:lnTo>
                    <a:pt x="546950" y="246303"/>
                  </a:lnTo>
                  <a:lnTo>
                    <a:pt x="551624" y="248411"/>
                  </a:lnTo>
                  <a:lnTo>
                    <a:pt x="556234" y="250482"/>
                  </a:lnTo>
                  <a:lnTo>
                    <a:pt x="560781" y="252526"/>
                  </a:lnTo>
                  <a:lnTo>
                    <a:pt x="565238" y="254546"/>
                  </a:lnTo>
                  <a:lnTo>
                    <a:pt x="569645" y="256527"/>
                  </a:lnTo>
                  <a:lnTo>
                    <a:pt x="573989" y="258470"/>
                  </a:lnTo>
                  <a:lnTo>
                    <a:pt x="578256" y="260400"/>
                  </a:lnTo>
                  <a:lnTo>
                    <a:pt x="582472" y="262305"/>
                  </a:lnTo>
                  <a:lnTo>
                    <a:pt x="586625" y="264172"/>
                  </a:lnTo>
                  <a:lnTo>
                    <a:pt x="590727" y="266014"/>
                  </a:lnTo>
                  <a:lnTo>
                    <a:pt x="594779" y="267843"/>
                  </a:lnTo>
                  <a:lnTo>
                    <a:pt x="598766" y="269633"/>
                  </a:lnTo>
                  <a:lnTo>
                    <a:pt x="602703" y="271411"/>
                  </a:lnTo>
                  <a:lnTo>
                    <a:pt x="606590" y="273151"/>
                  </a:lnTo>
                  <a:lnTo>
                    <a:pt x="610412" y="274878"/>
                  </a:lnTo>
                  <a:lnTo>
                    <a:pt x="614197" y="276593"/>
                  </a:lnTo>
                  <a:lnTo>
                    <a:pt x="617943" y="278269"/>
                  </a:lnTo>
                  <a:lnTo>
                    <a:pt x="621626" y="279933"/>
                  </a:lnTo>
                  <a:lnTo>
                    <a:pt x="625271" y="281571"/>
                  </a:lnTo>
                  <a:lnTo>
                    <a:pt x="628878" y="283197"/>
                  </a:lnTo>
                  <a:lnTo>
                    <a:pt x="632434" y="284797"/>
                  </a:lnTo>
                  <a:lnTo>
                    <a:pt x="635952" y="286385"/>
                  </a:lnTo>
                  <a:lnTo>
                    <a:pt x="639432" y="287947"/>
                  </a:lnTo>
                  <a:lnTo>
                    <a:pt x="642874" y="289496"/>
                  </a:lnTo>
                  <a:lnTo>
                    <a:pt x="646264" y="291020"/>
                  </a:lnTo>
                  <a:lnTo>
                    <a:pt x="649617" y="292544"/>
                  </a:lnTo>
                  <a:lnTo>
                    <a:pt x="652945" y="294030"/>
                  </a:lnTo>
                  <a:lnTo>
                    <a:pt x="656221" y="295516"/>
                  </a:lnTo>
                  <a:lnTo>
                    <a:pt x="659472" y="296976"/>
                  </a:lnTo>
                  <a:lnTo>
                    <a:pt x="662686" y="298424"/>
                  </a:lnTo>
                  <a:lnTo>
                    <a:pt x="665861" y="299859"/>
                  </a:lnTo>
                  <a:lnTo>
                    <a:pt x="669010" y="301269"/>
                  </a:lnTo>
                  <a:lnTo>
                    <a:pt x="672122" y="302666"/>
                  </a:lnTo>
                  <a:lnTo>
                    <a:pt x="675195" y="304063"/>
                  </a:lnTo>
                  <a:lnTo>
                    <a:pt x="678243" y="305422"/>
                  </a:lnTo>
                  <a:lnTo>
                    <a:pt x="681266" y="306793"/>
                  </a:lnTo>
                  <a:lnTo>
                    <a:pt x="684250" y="308127"/>
                  </a:lnTo>
                  <a:lnTo>
                    <a:pt x="687209" y="309460"/>
                  </a:lnTo>
                  <a:lnTo>
                    <a:pt x="690130" y="310781"/>
                  </a:lnTo>
                  <a:lnTo>
                    <a:pt x="693039" y="312089"/>
                  </a:lnTo>
                  <a:lnTo>
                    <a:pt x="695909" y="313385"/>
                  </a:lnTo>
                  <a:lnTo>
                    <a:pt x="698754" y="314667"/>
                  </a:lnTo>
                  <a:lnTo>
                    <a:pt x="701573" y="315925"/>
                  </a:lnTo>
                  <a:lnTo>
                    <a:pt x="704354" y="317182"/>
                  </a:lnTo>
                  <a:lnTo>
                    <a:pt x="707123" y="318427"/>
                  </a:lnTo>
                  <a:lnTo>
                    <a:pt x="709866" y="319671"/>
                  </a:lnTo>
                  <a:lnTo>
                    <a:pt x="712571" y="320890"/>
                  </a:lnTo>
                  <a:lnTo>
                    <a:pt x="715264" y="322097"/>
                  </a:lnTo>
                  <a:lnTo>
                    <a:pt x="717931" y="323303"/>
                  </a:lnTo>
                  <a:lnTo>
                    <a:pt x="720572" y="324485"/>
                  </a:lnTo>
                  <a:lnTo>
                    <a:pt x="723188" y="325666"/>
                  </a:lnTo>
                  <a:lnTo>
                    <a:pt x="725779" y="326834"/>
                  </a:lnTo>
                  <a:lnTo>
                    <a:pt x="728357" y="327990"/>
                  </a:lnTo>
                  <a:lnTo>
                    <a:pt x="730910" y="329145"/>
                  </a:lnTo>
                  <a:lnTo>
                    <a:pt x="733437" y="330276"/>
                  </a:lnTo>
                  <a:lnTo>
                    <a:pt x="735939" y="331406"/>
                  </a:lnTo>
                  <a:lnTo>
                    <a:pt x="738428" y="332536"/>
                  </a:lnTo>
                  <a:lnTo>
                    <a:pt x="740905" y="333641"/>
                  </a:lnTo>
                  <a:lnTo>
                    <a:pt x="743343" y="334746"/>
                  </a:lnTo>
                  <a:lnTo>
                    <a:pt x="745769" y="335838"/>
                  </a:lnTo>
                  <a:lnTo>
                    <a:pt x="748169" y="336918"/>
                  </a:lnTo>
                  <a:lnTo>
                    <a:pt x="750557" y="337997"/>
                  </a:lnTo>
                  <a:lnTo>
                    <a:pt x="752932" y="339064"/>
                  </a:lnTo>
                  <a:lnTo>
                    <a:pt x="755281" y="340118"/>
                  </a:lnTo>
                  <a:lnTo>
                    <a:pt x="757605" y="341172"/>
                  </a:lnTo>
                  <a:lnTo>
                    <a:pt x="759929" y="342214"/>
                  </a:lnTo>
                  <a:lnTo>
                    <a:pt x="762215" y="343242"/>
                  </a:lnTo>
                  <a:lnTo>
                    <a:pt x="764489" y="344271"/>
                  </a:lnTo>
                  <a:lnTo>
                    <a:pt x="766749" y="345287"/>
                  </a:lnTo>
                  <a:lnTo>
                    <a:pt x="768997" y="346290"/>
                  </a:lnTo>
                  <a:lnTo>
                    <a:pt x="771220" y="347294"/>
                  </a:lnTo>
                  <a:lnTo>
                    <a:pt x="773430" y="348297"/>
                  </a:lnTo>
                  <a:lnTo>
                    <a:pt x="775627" y="349275"/>
                  </a:lnTo>
                  <a:lnTo>
                    <a:pt x="777811" y="350266"/>
                  </a:lnTo>
                  <a:lnTo>
                    <a:pt x="779970" y="351231"/>
                  </a:lnTo>
                  <a:lnTo>
                    <a:pt x="782104" y="352196"/>
                  </a:lnTo>
                  <a:lnTo>
                    <a:pt x="784237" y="353161"/>
                  </a:lnTo>
                  <a:lnTo>
                    <a:pt x="786358" y="354114"/>
                  </a:lnTo>
                  <a:lnTo>
                    <a:pt x="788454" y="355053"/>
                  </a:lnTo>
                  <a:lnTo>
                    <a:pt x="790536" y="355993"/>
                  </a:lnTo>
                  <a:lnTo>
                    <a:pt x="792619" y="356933"/>
                  </a:lnTo>
                  <a:lnTo>
                    <a:pt x="794664" y="357860"/>
                  </a:lnTo>
                  <a:lnTo>
                    <a:pt x="796709" y="358775"/>
                  </a:lnTo>
                  <a:lnTo>
                    <a:pt x="798741" y="359689"/>
                  </a:lnTo>
                  <a:lnTo>
                    <a:pt x="800747" y="360591"/>
                  </a:lnTo>
                  <a:lnTo>
                    <a:pt x="802754" y="361492"/>
                  </a:lnTo>
                  <a:lnTo>
                    <a:pt x="804748" y="362394"/>
                  </a:lnTo>
                  <a:lnTo>
                    <a:pt x="806716" y="363283"/>
                  </a:lnTo>
                  <a:lnTo>
                    <a:pt x="808672" y="364159"/>
                  </a:lnTo>
                  <a:lnTo>
                    <a:pt x="810628" y="365048"/>
                  </a:lnTo>
                  <a:lnTo>
                    <a:pt x="812558" y="365912"/>
                  </a:lnTo>
                  <a:lnTo>
                    <a:pt x="814489" y="366776"/>
                  </a:lnTo>
                  <a:lnTo>
                    <a:pt x="816394" y="367639"/>
                  </a:lnTo>
                  <a:lnTo>
                    <a:pt x="818299" y="368490"/>
                  </a:lnTo>
                  <a:lnTo>
                    <a:pt x="820178" y="369341"/>
                  </a:lnTo>
                  <a:lnTo>
                    <a:pt x="822058" y="370192"/>
                  </a:lnTo>
                  <a:lnTo>
                    <a:pt x="823925" y="371030"/>
                  </a:lnTo>
                  <a:lnTo>
                    <a:pt x="825779" y="371856"/>
                  </a:lnTo>
                  <a:lnTo>
                    <a:pt x="827620" y="372694"/>
                  </a:lnTo>
                  <a:lnTo>
                    <a:pt x="829437" y="373519"/>
                  </a:lnTo>
                  <a:lnTo>
                    <a:pt x="831265" y="374332"/>
                  </a:lnTo>
                  <a:lnTo>
                    <a:pt x="833069" y="375145"/>
                  </a:lnTo>
                  <a:lnTo>
                    <a:pt x="834859" y="375958"/>
                  </a:lnTo>
                  <a:lnTo>
                    <a:pt x="836650" y="376758"/>
                  </a:lnTo>
                  <a:lnTo>
                    <a:pt x="838428" y="377558"/>
                  </a:lnTo>
                  <a:lnTo>
                    <a:pt x="840181" y="378345"/>
                  </a:lnTo>
                  <a:lnTo>
                    <a:pt x="841933" y="379145"/>
                  </a:lnTo>
                  <a:lnTo>
                    <a:pt x="843686" y="379920"/>
                  </a:lnTo>
                  <a:lnTo>
                    <a:pt x="845413" y="380707"/>
                  </a:lnTo>
                  <a:lnTo>
                    <a:pt x="847140" y="381482"/>
                  </a:lnTo>
                  <a:lnTo>
                    <a:pt x="848842" y="382257"/>
                  </a:lnTo>
                  <a:lnTo>
                    <a:pt x="850557" y="383019"/>
                  </a:lnTo>
                  <a:lnTo>
                    <a:pt x="852246" y="383781"/>
                  </a:lnTo>
                  <a:lnTo>
                    <a:pt x="853935" y="384543"/>
                  </a:lnTo>
                  <a:lnTo>
                    <a:pt x="855599" y="385292"/>
                  </a:lnTo>
                  <a:lnTo>
                    <a:pt x="857262" y="386041"/>
                  </a:lnTo>
                  <a:lnTo>
                    <a:pt x="858926" y="386791"/>
                  </a:lnTo>
                  <a:lnTo>
                    <a:pt x="860564" y="387527"/>
                  </a:lnTo>
                  <a:lnTo>
                    <a:pt x="862203" y="388264"/>
                  </a:lnTo>
                  <a:lnTo>
                    <a:pt x="863841" y="389001"/>
                  </a:lnTo>
                  <a:lnTo>
                    <a:pt x="865454" y="389737"/>
                  </a:lnTo>
                  <a:lnTo>
                    <a:pt x="867067" y="390461"/>
                  </a:lnTo>
                  <a:lnTo>
                    <a:pt x="868667" y="391185"/>
                  </a:lnTo>
                  <a:lnTo>
                    <a:pt x="870254" y="391896"/>
                  </a:lnTo>
                  <a:lnTo>
                    <a:pt x="871842" y="392607"/>
                  </a:lnTo>
                  <a:lnTo>
                    <a:pt x="873417" y="393319"/>
                  </a:lnTo>
                  <a:lnTo>
                    <a:pt x="874991" y="394030"/>
                  </a:lnTo>
                  <a:lnTo>
                    <a:pt x="876554" y="394728"/>
                  </a:lnTo>
                  <a:lnTo>
                    <a:pt x="878103" y="395427"/>
                  </a:lnTo>
                  <a:lnTo>
                    <a:pt x="879652" y="396125"/>
                  </a:lnTo>
                  <a:lnTo>
                    <a:pt x="881176" y="396811"/>
                  </a:lnTo>
                  <a:lnTo>
                    <a:pt x="882713" y="397497"/>
                  </a:lnTo>
                  <a:lnTo>
                    <a:pt x="884224" y="398183"/>
                  </a:lnTo>
                  <a:lnTo>
                    <a:pt x="885736" y="398868"/>
                  </a:lnTo>
                  <a:lnTo>
                    <a:pt x="887247" y="399542"/>
                  </a:lnTo>
                  <a:lnTo>
                    <a:pt x="888746" y="400215"/>
                  </a:lnTo>
                  <a:lnTo>
                    <a:pt x="890231" y="400888"/>
                  </a:lnTo>
                  <a:lnTo>
                    <a:pt x="891717" y="401561"/>
                  </a:lnTo>
                  <a:lnTo>
                    <a:pt x="893191" y="402221"/>
                  </a:lnTo>
                  <a:lnTo>
                    <a:pt x="894651" y="402882"/>
                  </a:lnTo>
                  <a:lnTo>
                    <a:pt x="896112" y="403542"/>
                  </a:lnTo>
                  <a:lnTo>
                    <a:pt x="897572" y="404190"/>
                  </a:lnTo>
                  <a:lnTo>
                    <a:pt x="899020" y="404850"/>
                  </a:lnTo>
                  <a:lnTo>
                    <a:pt x="900455" y="405498"/>
                  </a:lnTo>
                  <a:lnTo>
                    <a:pt x="901890" y="406146"/>
                  </a:lnTo>
                  <a:lnTo>
                    <a:pt x="903312" y="406781"/>
                  </a:lnTo>
                  <a:lnTo>
                    <a:pt x="904735" y="407416"/>
                  </a:lnTo>
                  <a:lnTo>
                    <a:pt x="906144" y="408051"/>
                  </a:lnTo>
                  <a:lnTo>
                    <a:pt x="907554" y="408686"/>
                  </a:lnTo>
                  <a:lnTo>
                    <a:pt x="908951" y="409320"/>
                  </a:lnTo>
                  <a:lnTo>
                    <a:pt x="910336" y="409943"/>
                  </a:lnTo>
                  <a:lnTo>
                    <a:pt x="911720" y="410565"/>
                  </a:lnTo>
                  <a:lnTo>
                    <a:pt x="913104" y="411187"/>
                  </a:lnTo>
                  <a:lnTo>
                    <a:pt x="914476" y="411810"/>
                  </a:lnTo>
                  <a:lnTo>
                    <a:pt x="915847" y="412419"/>
                  </a:lnTo>
                  <a:lnTo>
                    <a:pt x="917206" y="413029"/>
                  </a:lnTo>
                  <a:lnTo>
                    <a:pt x="918552" y="413651"/>
                  </a:lnTo>
                  <a:lnTo>
                    <a:pt x="919899" y="414248"/>
                  </a:lnTo>
                  <a:lnTo>
                    <a:pt x="921245" y="414858"/>
                  </a:lnTo>
                  <a:lnTo>
                    <a:pt x="922578" y="415455"/>
                  </a:lnTo>
                  <a:lnTo>
                    <a:pt x="923912" y="416052"/>
                  </a:lnTo>
                  <a:lnTo>
                    <a:pt x="925233" y="416648"/>
                  </a:lnTo>
                  <a:lnTo>
                    <a:pt x="926553" y="417245"/>
                  </a:lnTo>
                  <a:lnTo>
                    <a:pt x="927862" y="417830"/>
                  </a:lnTo>
                  <a:lnTo>
                    <a:pt x="929170" y="418426"/>
                  </a:lnTo>
                  <a:lnTo>
                    <a:pt x="930465" y="419011"/>
                  </a:lnTo>
                  <a:lnTo>
                    <a:pt x="931760" y="419595"/>
                  </a:lnTo>
                  <a:lnTo>
                    <a:pt x="933056" y="420179"/>
                  </a:lnTo>
                  <a:lnTo>
                    <a:pt x="934338" y="420751"/>
                  </a:lnTo>
                  <a:lnTo>
                    <a:pt x="935621" y="421335"/>
                  </a:lnTo>
                  <a:lnTo>
                    <a:pt x="936891" y="421906"/>
                  </a:lnTo>
                  <a:lnTo>
                    <a:pt x="938161" y="422465"/>
                  </a:lnTo>
                  <a:lnTo>
                    <a:pt x="939419" y="423037"/>
                  </a:lnTo>
                  <a:lnTo>
                    <a:pt x="940676" y="423608"/>
                  </a:lnTo>
                  <a:lnTo>
                    <a:pt x="941933" y="424167"/>
                  </a:lnTo>
                  <a:lnTo>
                    <a:pt x="943178" y="424726"/>
                  </a:lnTo>
                  <a:lnTo>
                    <a:pt x="944410" y="425284"/>
                  </a:lnTo>
                  <a:lnTo>
                    <a:pt x="945654" y="425843"/>
                  </a:lnTo>
                  <a:lnTo>
                    <a:pt x="946873" y="426402"/>
                  </a:lnTo>
                  <a:lnTo>
                    <a:pt x="948105" y="426948"/>
                  </a:lnTo>
                  <a:lnTo>
                    <a:pt x="949325" y="427494"/>
                  </a:lnTo>
                  <a:lnTo>
                    <a:pt x="950544" y="428053"/>
                  </a:lnTo>
                  <a:lnTo>
                    <a:pt x="951750" y="428586"/>
                  </a:lnTo>
                  <a:lnTo>
                    <a:pt x="952957" y="429133"/>
                  </a:lnTo>
                  <a:lnTo>
                    <a:pt x="954163" y="429679"/>
                  </a:lnTo>
                  <a:lnTo>
                    <a:pt x="955357" y="430212"/>
                  </a:lnTo>
                  <a:lnTo>
                    <a:pt x="956538" y="430745"/>
                  </a:lnTo>
                  <a:lnTo>
                    <a:pt x="957732" y="431292"/>
                  </a:lnTo>
                  <a:lnTo>
                    <a:pt x="958913" y="431812"/>
                  </a:lnTo>
                  <a:lnTo>
                    <a:pt x="960094" y="432346"/>
                  </a:lnTo>
                  <a:lnTo>
                    <a:pt x="961263" y="432879"/>
                  </a:lnTo>
                  <a:lnTo>
                    <a:pt x="962431" y="433400"/>
                  </a:lnTo>
                  <a:lnTo>
                    <a:pt x="963599" y="433920"/>
                  </a:lnTo>
                  <a:lnTo>
                    <a:pt x="964755" y="434454"/>
                  </a:lnTo>
                  <a:lnTo>
                    <a:pt x="965898" y="434962"/>
                  </a:lnTo>
                  <a:lnTo>
                    <a:pt x="967054" y="435483"/>
                  </a:lnTo>
                  <a:lnTo>
                    <a:pt x="968197" y="436003"/>
                  </a:lnTo>
                  <a:lnTo>
                    <a:pt x="969340" y="436511"/>
                  </a:lnTo>
                  <a:lnTo>
                    <a:pt x="970470" y="437032"/>
                  </a:lnTo>
                  <a:lnTo>
                    <a:pt x="971613" y="437540"/>
                  </a:lnTo>
                  <a:lnTo>
                    <a:pt x="972731" y="438048"/>
                  </a:lnTo>
                  <a:lnTo>
                    <a:pt x="973861" y="438543"/>
                  </a:lnTo>
                  <a:lnTo>
                    <a:pt x="974979" y="439051"/>
                  </a:lnTo>
                  <a:lnTo>
                    <a:pt x="976096" y="439559"/>
                  </a:lnTo>
                  <a:lnTo>
                    <a:pt x="977201" y="440055"/>
                  </a:lnTo>
                  <a:lnTo>
                    <a:pt x="979411" y="441045"/>
                  </a:lnTo>
                  <a:lnTo>
                    <a:pt x="980516" y="441540"/>
                  </a:lnTo>
                  <a:lnTo>
                    <a:pt x="981608" y="442036"/>
                  </a:lnTo>
                  <a:lnTo>
                    <a:pt x="982700" y="442531"/>
                  </a:lnTo>
                  <a:lnTo>
                    <a:pt x="983780" y="443014"/>
                  </a:lnTo>
                  <a:lnTo>
                    <a:pt x="984872" y="443509"/>
                  </a:lnTo>
                  <a:lnTo>
                    <a:pt x="985951" y="443992"/>
                  </a:lnTo>
                  <a:lnTo>
                    <a:pt x="987018" y="444474"/>
                  </a:lnTo>
                  <a:lnTo>
                    <a:pt x="988098" y="444957"/>
                  </a:lnTo>
                  <a:lnTo>
                    <a:pt x="989164" y="445439"/>
                  </a:lnTo>
                  <a:lnTo>
                    <a:pt x="990219" y="445922"/>
                  </a:lnTo>
                  <a:lnTo>
                    <a:pt x="991285" y="446392"/>
                  </a:lnTo>
                  <a:lnTo>
                    <a:pt x="993394" y="447344"/>
                  </a:lnTo>
                  <a:lnTo>
                    <a:pt x="994435" y="447814"/>
                  </a:lnTo>
                  <a:lnTo>
                    <a:pt x="995476" y="448284"/>
                  </a:lnTo>
                  <a:lnTo>
                    <a:pt x="996518" y="448754"/>
                  </a:lnTo>
                  <a:lnTo>
                    <a:pt x="997559" y="449224"/>
                  </a:lnTo>
                  <a:lnTo>
                    <a:pt x="998588" y="449681"/>
                  </a:lnTo>
                  <a:lnTo>
                    <a:pt x="999616" y="450151"/>
                  </a:lnTo>
                  <a:lnTo>
                    <a:pt x="1000645" y="450608"/>
                  </a:lnTo>
                  <a:lnTo>
                    <a:pt x="1002690" y="451535"/>
                  </a:lnTo>
                  <a:lnTo>
                    <a:pt x="1003706" y="451993"/>
                  </a:lnTo>
                  <a:lnTo>
                    <a:pt x="1004722" y="452450"/>
                  </a:lnTo>
                  <a:lnTo>
                    <a:pt x="1005725" y="452907"/>
                  </a:lnTo>
                  <a:lnTo>
                    <a:pt x="1006741" y="453351"/>
                  </a:lnTo>
                  <a:lnTo>
                    <a:pt x="1007744" y="453809"/>
                  </a:lnTo>
                  <a:lnTo>
                    <a:pt x="1009726" y="454698"/>
                  </a:lnTo>
                  <a:lnTo>
                    <a:pt x="1010716" y="455142"/>
                  </a:lnTo>
                  <a:lnTo>
                    <a:pt x="1011707" y="455599"/>
                  </a:lnTo>
                  <a:lnTo>
                    <a:pt x="1012697" y="456044"/>
                  </a:lnTo>
                  <a:lnTo>
                    <a:pt x="1014666" y="456920"/>
                  </a:lnTo>
                  <a:lnTo>
                    <a:pt x="1015631" y="457365"/>
                  </a:lnTo>
                  <a:lnTo>
                    <a:pt x="1016609" y="457796"/>
                  </a:lnTo>
                  <a:lnTo>
                    <a:pt x="1017574" y="458241"/>
                  </a:lnTo>
                  <a:lnTo>
                    <a:pt x="1018540" y="458673"/>
                  </a:lnTo>
                  <a:lnTo>
                    <a:pt x="1019505" y="459105"/>
                  </a:lnTo>
                  <a:lnTo>
                    <a:pt x="1021422" y="459968"/>
                  </a:lnTo>
                  <a:lnTo>
                    <a:pt x="1022375" y="460400"/>
                  </a:lnTo>
                  <a:lnTo>
                    <a:pt x="1023327" y="460819"/>
                  </a:lnTo>
                  <a:lnTo>
                    <a:pt x="1024280" y="461251"/>
                  </a:lnTo>
                  <a:lnTo>
                    <a:pt x="1026160" y="462102"/>
                  </a:lnTo>
                  <a:lnTo>
                    <a:pt x="1027099" y="462521"/>
                  </a:lnTo>
                  <a:lnTo>
                    <a:pt x="1028039" y="462953"/>
                  </a:lnTo>
                  <a:lnTo>
                    <a:pt x="1028966" y="463372"/>
                  </a:lnTo>
                  <a:lnTo>
                    <a:pt x="1030833" y="464210"/>
                  </a:lnTo>
                  <a:lnTo>
                    <a:pt x="1031747" y="464616"/>
                  </a:lnTo>
                  <a:lnTo>
                    <a:pt x="1032675" y="465035"/>
                  </a:lnTo>
                  <a:lnTo>
                    <a:pt x="1033589" y="465455"/>
                  </a:lnTo>
                  <a:lnTo>
                    <a:pt x="1035418" y="466267"/>
                  </a:lnTo>
                  <a:lnTo>
                    <a:pt x="1036332" y="466686"/>
                  </a:lnTo>
                  <a:lnTo>
                    <a:pt x="1038148" y="467499"/>
                  </a:lnTo>
                  <a:lnTo>
                    <a:pt x="1039050" y="467906"/>
                  </a:lnTo>
                  <a:lnTo>
                    <a:pt x="1039952" y="468312"/>
                  </a:lnTo>
                  <a:lnTo>
                    <a:pt x="1040841" y="468718"/>
                  </a:lnTo>
                  <a:lnTo>
                    <a:pt x="1042631" y="469519"/>
                  </a:lnTo>
                  <a:lnTo>
                    <a:pt x="1043508" y="469912"/>
                  </a:lnTo>
                  <a:lnTo>
                    <a:pt x="1045286" y="470712"/>
                  </a:lnTo>
                  <a:lnTo>
                    <a:pt x="1046162" y="471106"/>
                  </a:lnTo>
                  <a:lnTo>
                    <a:pt x="1047038" y="471512"/>
                  </a:lnTo>
                  <a:lnTo>
                    <a:pt x="1047915" y="471893"/>
                  </a:lnTo>
                  <a:lnTo>
                    <a:pt x="1049667" y="472681"/>
                  </a:lnTo>
                  <a:lnTo>
                    <a:pt x="1050531" y="473075"/>
                  </a:lnTo>
                  <a:lnTo>
                    <a:pt x="1052258" y="473849"/>
                  </a:lnTo>
                  <a:lnTo>
                    <a:pt x="1053122" y="474243"/>
                  </a:lnTo>
                  <a:lnTo>
                    <a:pt x="1053973" y="474624"/>
                  </a:lnTo>
                  <a:lnTo>
                    <a:pt x="1054823" y="475005"/>
                  </a:lnTo>
                  <a:lnTo>
                    <a:pt x="1056538" y="475780"/>
                  </a:lnTo>
                  <a:lnTo>
                    <a:pt x="1057376" y="476161"/>
                  </a:lnTo>
                  <a:lnTo>
                    <a:pt x="1059065" y="476923"/>
                  </a:lnTo>
                  <a:lnTo>
                    <a:pt x="1059903" y="477304"/>
                  </a:lnTo>
                  <a:lnTo>
                    <a:pt x="1061580" y="478053"/>
                  </a:lnTo>
                  <a:lnTo>
                    <a:pt x="1062418" y="478421"/>
                  </a:lnTo>
                  <a:lnTo>
                    <a:pt x="1064082" y="479170"/>
                  </a:lnTo>
                  <a:lnTo>
                    <a:pt x="1064907" y="479552"/>
                  </a:lnTo>
                  <a:lnTo>
                    <a:pt x="1066546" y="480288"/>
                  </a:lnTo>
                  <a:lnTo>
                    <a:pt x="1067371" y="480656"/>
                  </a:lnTo>
                  <a:lnTo>
                    <a:pt x="1068184" y="481025"/>
                  </a:lnTo>
                  <a:lnTo>
                    <a:pt x="1068997" y="481393"/>
                  </a:lnTo>
                  <a:lnTo>
                    <a:pt x="1070622" y="482130"/>
                  </a:lnTo>
                  <a:lnTo>
                    <a:pt x="1071435" y="482485"/>
                  </a:lnTo>
                  <a:lnTo>
                    <a:pt x="1073048" y="483209"/>
                  </a:lnTo>
                  <a:lnTo>
                    <a:pt x="1073848" y="483577"/>
                  </a:lnTo>
                  <a:lnTo>
                    <a:pt x="1075448" y="484289"/>
                  </a:lnTo>
                  <a:lnTo>
                    <a:pt x="1076236" y="484657"/>
                  </a:lnTo>
                  <a:lnTo>
                    <a:pt x="1077823" y="485368"/>
                  </a:lnTo>
                  <a:lnTo>
                    <a:pt x="1078611" y="485724"/>
                  </a:lnTo>
                  <a:lnTo>
                    <a:pt x="1080185" y="486435"/>
                  </a:lnTo>
                  <a:lnTo>
                    <a:pt x="1080973" y="486791"/>
                  </a:lnTo>
                  <a:lnTo>
                    <a:pt x="1082535" y="487489"/>
                  </a:lnTo>
                  <a:lnTo>
                    <a:pt x="1083310" y="487832"/>
                  </a:lnTo>
                  <a:lnTo>
                    <a:pt x="1084859" y="488530"/>
                  </a:lnTo>
                  <a:lnTo>
                    <a:pt x="1085621" y="488873"/>
                  </a:lnTo>
                  <a:lnTo>
                    <a:pt x="1087158" y="489572"/>
                  </a:lnTo>
                  <a:lnTo>
                    <a:pt x="1087932" y="489915"/>
                  </a:lnTo>
                  <a:lnTo>
                    <a:pt x="1089456" y="490601"/>
                  </a:lnTo>
                  <a:lnTo>
                    <a:pt x="1090206" y="490943"/>
                  </a:lnTo>
                  <a:lnTo>
                    <a:pt x="1091717" y="491629"/>
                  </a:lnTo>
                  <a:lnTo>
                    <a:pt x="1092479" y="491959"/>
                  </a:lnTo>
                  <a:lnTo>
                    <a:pt x="1094727" y="492975"/>
                  </a:lnTo>
                  <a:lnTo>
                    <a:pt x="1095463" y="493318"/>
                  </a:lnTo>
                  <a:lnTo>
                    <a:pt x="1096949" y="493979"/>
                  </a:lnTo>
                  <a:lnTo>
                    <a:pt x="1097699" y="494322"/>
                  </a:lnTo>
                  <a:lnTo>
                    <a:pt x="1099172" y="494982"/>
                  </a:lnTo>
                  <a:lnTo>
                    <a:pt x="1099908" y="495312"/>
                  </a:lnTo>
                  <a:lnTo>
                    <a:pt x="1101369" y="495973"/>
                  </a:lnTo>
                  <a:lnTo>
                    <a:pt x="1102093" y="496303"/>
                  </a:lnTo>
                  <a:lnTo>
                    <a:pt x="1103553" y="496951"/>
                  </a:lnTo>
                  <a:lnTo>
                    <a:pt x="1104277" y="497281"/>
                  </a:lnTo>
                  <a:lnTo>
                    <a:pt x="1106436" y="498246"/>
                  </a:lnTo>
                  <a:lnTo>
                    <a:pt x="1107160" y="498576"/>
                  </a:lnTo>
                  <a:lnTo>
                    <a:pt x="1108583" y="499224"/>
                  </a:lnTo>
                  <a:lnTo>
                    <a:pt x="1109294" y="499541"/>
                  </a:lnTo>
                  <a:lnTo>
                    <a:pt x="1110716" y="500176"/>
                  </a:lnTo>
                  <a:lnTo>
                    <a:pt x="1111415" y="500494"/>
                  </a:lnTo>
                  <a:lnTo>
                    <a:pt x="1113523" y="501446"/>
                  </a:lnTo>
                  <a:lnTo>
                    <a:pt x="1114234" y="501764"/>
                  </a:lnTo>
                  <a:lnTo>
                    <a:pt x="1115618" y="502386"/>
                  </a:lnTo>
                  <a:lnTo>
                    <a:pt x="1116317" y="502704"/>
                  </a:lnTo>
                  <a:lnTo>
                    <a:pt x="1117701" y="503326"/>
                  </a:lnTo>
                  <a:lnTo>
                    <a:pt x="1118400" y="503643"/>
                  </a:lnTo>
                  <a:lnTo>
                    <a:pt x="1120457" y="504558"/>
                  </a:lnTo>
                  <a:lnTo>
                    <a:pt x="1121143" y="504875"/>
                  </a:lnTo>
                  <a:lnTo>
                    <a:pt x="1122502" y="505485"/>
                  </a:lnTo>
                  <a:lnTo>
                    <a:pt x="1123188" y="505790"/>
                  </a:lnTo>
                  <a:lnTo>
                    <a:pt x="1125207" y="506704"/>
                  </a:lnTo>
                  <a:lnTo>
                    <a:pt x="1125880" y="507009"/>
                  </a:lnTo>
                  <a:lnTo>
                    <a:pt x="1127226" y="507619"/>
                  </a:lnTo>
                  <a:lnTo>
                    <a:pt x="1127899" y="507911"/>
                  </a:lnTo>
                  <a:lnTo>
                    <a:pt x="1129893" y="508812"/>
                  </a:lnTo>
                  <a:lnTo>
                    <a:pt x="1130554" y="509117"/>
                  </a:lnTo>
                  <a:lnTo>
                    <a:pt x="1131874" y="509701"/>
                  </a:lnTo>
                  <a:lnTo>
                    <a:pt x="1132535" y="510006"/>
                  </a:lnTo>
                  <a:lnTo>
                    <a:pt x="1134503" y="510895"/>
                  </a:lnTo>
                  <a:lnTo>
                    <a:pt x="1135151" y="511187"/>
                  </a:lnTo>
                  <a:lnTo>
                    <a:pt x="1137094" y="512064"/>
                  </a:lnTo>
                  <a:lnTo>
                    <a:pt x="1137742" y="512356"/>
                  </a:lnTo>
                  <a:lnTo>
                    <a:pt x="1139037" y="512927"/>
                  </a:lnTo>
                  <a:lnTo>
                    <a:pt x="1139672" y="513219"/>
                  </a:lnTo>
                  <a:lnTo>
                    <a:pt x="1141603" y="514083"/>
                  </a:lnTo>
                  <a:lnTo>
                    <a:pt x="1142238" y="514375"/>
                  </a:lnTo>
                  <a:lnTo>
                    <a:pt x="1144143" y="515226"/>
                  </a:lnTo>
                  <a:lnTo>
                    <a:pt x="1144765" y="515518"/>
                  </a:lnTo>
                  <a:lnTo>
                    <a:pt x="1146022" y="516077"/>
                  </a:lnTo>
                  <a:lnTo>
                    <a:pt x="1146657" y="516356"/>
                  </a:lnTo>
                  <a:lnTo>
                    <a:pt x="1148537" y="517207"/>
                  </a:lnTo>
                  <a:lnTo>
                    <a:pt x="1149146" y="517486"/>
                  </a:lnTo>
                  <a:lnTo>
                    <a:pt x="1151013" y="518325"/>
                  </a:lnTo>
                  <a:lnTo>
                    <a:pt x="1151623" y="518604"/>
                  </a:lnTo>
                  <a:lnTo>
                    <a:pt x="1153477" y="519430"/>
                  </a:lnTo>
                  <a:lnTo>
                    <a:pt x="1154087" y="519709"/>
                  </a:lnTo>
                  <a:lnTo>
                    <a:pt x="1155915" y="520534"/>
                  </a:lnTo>
                  <a:lnTo>
                    <a:pt x="1156525" y="520801"/>
                  </a:lnTo>
                  <a:lnTo>
                    <a:pt x="1158328" y="521627"/>
                  </a:lnTo>
                  <a:lnTo>
                    <a:pt x="1158938" y="521893"/>
                  </a:lnTo>
                  <a:lnTo>
                    <a:pt x="1160145" y="522439"/>
                  </a:lnTo>
                  <a:lnTo>
                    <a:pt x="1160741" y="522706"/>
                  </a:lnTo>
                  <a:lnTo>
                    <a:pt x="1162519" y="523506"/>
                  </a:lnTo>
                  <a:lnTo>
                    <a:pt x="1163116" y="523773"/>
                  </a:lnTo>
                  <a:lnTo>
                    <a:pt x="1164894" y="524573"/>
                  </a:lnTo>
                  <a:lnTo>
                    <a:pt x="1165479" y="524840"/>
                  </a:lnTo>
                  <a:lnTo>
                    <a:pt x="1167244" y="525627"/>
                  </a:lnTo>
                  <a:lnTo>
                    <a:pt x="1167828" y="525894"/>
                  </a:lnTo>
                  <a:lnTo>
                    <a:pt x="1169568" y="526681"/>
                  </a:lnTo>
                  <a:lnTo>
                    <a:pt x="1170152" y="526948"/>
                  </a:lnTo>
                  <a:lnTo>
                    <a:pt x="1172464" y="527977"/>
                  </a:lnTo>
                  <a:lnTo>
                    <a:pt x="1173035" y="528243"/>
                  </a:lnTo>
                  <a:lnTo>
                    <a:pt x="1174750" y="529018"/>
                  </a:lnTo>
                  <a:lnTo>
                    <a:pt x="1175321" y="529272"/>
                  </a:lnTo>
                  <a:lnTo>
                    <a:pt x="1177023" y="530034"/>
                  </a:lnTo>
                  <a:lnTo>
                    <a:pt x="1177594" y="530288"/>
                  </a:lnTo>
                  <a:lnTo>
                    <a:pt x="1179283" y="531050"/>
                  </a:lnTo>
                  <a:lnTo>
                    <a:pt x="1179842" y="531304"/>
                  </a:lnTo>
                  <a:lnTo>
                    <a:pt x="1181519" y="532066"/>
                  </a:lnTo>
                  <a:lnTo>
                    <a:pt x="1182077" y="532307"/>
                  </a:lnTo>
                  <a:lnTo>
                    <a:pt x="1183741" y="533057"/>
                  </a:lnTo>
                  <a:lnTo>
                    <a:pt x="1184287" y="533311"/>
                  </a:lnTo>
                  <a:lnTo>
                    <a:pt x="1186497" y="534301"/>
                  </a:lnTo>
                  <a:lnTo>
                    <a:pt x="1187043" y="534555"/>
                  </a:lnTo>
                  <a:lnTo>
                    <a:pt x="1188681" y="535292"/>
                  </a:lnTo>
                  <a:lnTo>
                    <a:pt x="1189228" y="535533"/>
                  </a:lnTo>
                  <a:lnTo>
                    <a:pt x="1190853" y="536257"/>
                  </a:lnTo>
                  <a:lnTo>
                    <a:pt x="1191387" y="536511"/>
                  </a:lnTo>
                  <a:lnTo>
                    <a:pt x="1193533" y="537476"/>
                  </a:lnTo>
                  <a:lnTo>
                    <a:pt x="1194066" y="537718"/>
                  </a:lnTo>
                  <a:lnTo>
                    <a:pt x="1195666" y="538429"/>
                  </a:lnTo>
                  <a:lnTo>
                    <a:pt x="1196200" y="538670"/>
                  </a:lnTo>
                  <a:lnTo>
                    <a:pt x="1198321" y="539623"/>
                  </a:lnTo>
                  <a:lnTo>
                    <a:pt x="1198841" y="539864"/>
                  </a:lnTo>
                  <a:lnTo>
                    <a:pt x="1200416" y="540575"/>
                  </a:lnTo>
                  <a:lnTo>
                    <a:pt x="1200937" y="540804"/>
                  </a:lnTo>
                  <a:lnTo>
                    <a:pt x="1203020" y="541743"/>
                  </a:lnTo>
                  <a:lnTo>
                    <a:pt x="1203540" y="541972"/>
                  </a:lnTo>
                  <a:lnTo>
                    <a:pt x="1205090" y="542683"/>
                  </a:lnTo>
                  <a:lnTo>
                    <a:pt x="1205611" y="542912"/>
                  </a:lnTo>
                  <a:lnTo>
                    <a:pt x="1207655" y="543839"/>
                  </a:lnTo>
                  <a:lnTo>
                    <a:pt x="1208163" y="544068"/>
                  </a:lnTo>
                  <a:lnTo>
                    <a:pt x="1209687" y="544753"/>
                  </a:lnTo>
                  <a:lnTo>
                    <a:pt x="1210195" y="544982"/>
                  </a:lnTo>
                  <a:lnTo>
                    <a:pt x="1212215" y="545884"/>
                  </a:lnTo>
                  <a:lnTo>
                    <a:pt x="1212710" y="546112"/>
                  </a:lnTo>
                  <a:lnTo>
                    <a:pt x="1214716" y="547014"/>
                  </a:lnTo>
                  <a:lnTo>
                    <a:pt x="1215212" y="547243"/>
                  </a:lnTo>
                  <a:lnTo>
                    <a:pt x="1217193" y="548132"/>
                  </a:lnTo>
                  <a:lnTo>
                    <a:pt x="1217688" y="548360"/>
                  </a:lnTo>
                  <a:lnTo>
                    <a:pt x="1219174" y="549021"/>
                  </a:lnTo>
                  <a:lnTo>
                    <a:pt x="1219657" y="549236"/>
                  </a:lnTo>
                  <a:lnTo>
                    <a:pt x="1221613" y="550125"/>
                  </a:lnTo>
                  <a:lnTo>
                    <a:pt x="1222108" y="550341"/>
                  </a:lnTo>
                  <a:lnTo>
                    <a:pt x="1224038" y="551218"/>
                  </a:lnTo>
                  <a:lnTo>
                    <a:pt x="1224521" y="551434"/>
                  </a:lnTo>
                  <a:lnTo>
                    <a:pt x="1226451" y="552297"/>
                  </a:lnTo>
                  <a:lnTo>
                    <a:pt x="1226921" y="552513"/>
                  </a:lnTo>
                  <a:lnTo>
                    <a:pt x="1228839" y="553364"/>
                  </a:lnTo>
                  <a:lnTo>
                    <a:pt x="1229309" y="553580"/>
                  </a:lnTo>
                  <a:lnTo>
                    <a:pt x="1231201" y="554431"/>
                  </a:lnTo>
                  <a:lnTo>
                    <a:pt x="1231671" y="554647"/>
                  </a:lnTo>
                  <a:lnTo>
                    <a:pt x="1233551" y="555498"/>
                  </a:lnTo>
                  <a:lnTo>
                    <a:pt x="1234020" y="555701"/>
                  </a:lnTo>
                  <a:lnTo>
                    <a:pt x="1235887" y="556539"/>
                  </a:lnTo>
                  <a:lnTo>
                    <a:pt x="1236345" y="556755"/>
                  </a:lnTo>
                  <a:lnTo>
                    <a:pt x="1238199" y="557580"/>
                  </a:lnTo>
                  <a:lnTo>
                    <a:pt x="1238656" y="557796"/>
                  </a:lnTo>
                  <a:lnTo>
                    <a:pt x="1240485" y="558622"/>
                  </a:lnTo>
                  <a:lnTo>
                    <a:pt x="1240942" y="558825"/>
                  </a:lnTo>
                  <a:lnTo>
                    <a:pt x="1242771" y="559638"/>
                  </a:lnTo>
                  <a:lnTo>
                    <a:pt x="1243215" y="559854"/>
                  </a:lnTo>
                  <a:lnTo>
                    <a:pt x="1245476" y="560870"/>
                  </a:lnTo>
                  <a:lnTo>
                    <a:pt x="1245920" y="561073"/>
                  </a:lnTo>
                  <a:lnTo>
                    <a:pt x="1247711" y="561873"/>
                  </a:lnTo>
                  <a:lnTo>
                    <a:pt x="1248156" y="562076"/>
                  </a:lnTo>
                  <a:lnTo>
                    <a:pt x="1249934" y="562876"/>
                  </a:lnTo>
                  <a:lnTo>
                    <a:pt x="1250378" y="563079"/>
                  </a:lnTo>
                  <a:lnTo>
                    <a:pt x="1252143" y="563867"/>
                  </a:lnTo>
                  <a:lnTo>
                    <a:pt x="1252588" y="564070"/>
                  </a:lnTo>
                  <a:lnTo>
                    <a:pt x="1254772" y="565048"/>
                  </a:lnTo>
                  <a:lnTo>
                    <a:pt x="1255204" y="565251"/>
                  </a:lnTo>
                  <a:lnTo>
                    <a:pt x="1256944" y="566026"/>
                  </a:lnTo>
                  <a:lnTo>
                    <a:pt x="1257376" y="566216"/>
                  </a:lnTo>
                  <a:lnTo>
                    <a:pt x="1259522" y="567194"/>
                  </a:lnTo>
                  <a:lnTo>
                    <a:pt x="1259954" y="567385"/>
                  </a:lnTo>
                  <a:lnTo>
                    <a:pt x="1261668" y="568159"/>
                  </a:lnTo>
                  <a:lnTo>
                    <a:pt x="1262087" y="568337"/>
                  </a:lnTo>
                  <a:lnTo>
                    <a:pt x="1264208" y="569302"/>
                  </a:lnTo>
                  <a:lnTo>
                    <a:pt x="1264627" y="569493"/>
                  </a:lnTo>
                  <a:lnTo>
                    <a:pt x="1266317" y="570242"/>
                  </a:lnTo>
                  <a:lnTo>
                    <a:pt x="1266723" y="570433"/>
                  </a:lnTo>
                  <a:lnTo>
                    <a:pt x="1268818" y="571373"/>
                  </a:lnTo>
                  <a:lnTo>
                    <a:pt x="1269225" y="571563"/>
                  </a:lnTo>
                  <a:lnTo>
                    <a:pt x="1271295" y="572490"/>
                  </a:lnTo>
                  <a:lnTo>
                    <a:pt x="1271714" y="572681"/>
                  </a:lnTo>
                  <a:lnTo>
                    <a:pt x="1273352" y="573417"/>
                  </a:lnTo>
                  <a:lnTo>
                    <a:pt x="1273759" y="573595"/>
                  </a:lnTo>
                  <a:lnTo>
                    <a:pt x="1275791" y="574522"/>
                  </a:lnTo>
                  <a:lnTo>
                    <a:pt x="1276197" y="574700"/>
                  </a:lnTo>
                  <a:lnTo>
                    <a:pt x="1278216" y="575614"/>
                  </a:lnTo>
                  <a:lnTo>
                    <a:pt x="1278623" y="575792"/>
                  </a:lnTo>
                  <a:lnTo>
                    <a:pt x="1280629" y="576694"/>
                  </a:lnTo>
                  <a:lnTo>
                    <a:pt x="1281023" y="576872"/>
                  </a:lnTo>
                  <a:lnTo>
                    <a:pt x="1283017" y="577773"/>
                  </a:lnTo>
                  <a:lnTo>
                    <a:pt x="1283411" y="577951"/>
                  </a:lnTo>
                  <a:lnTo>
                    <a:pt x="1285379" y="578840"/>
                  </a:lnTo>
                  <a:lnTo>
                    <a:pt x="1285773" y="579005"/>
                  </a:lnTo>
                  <a:lnTo>
                    <a:pt x="1287729" y="579894"/>
                  </a:lnTo>
                  <a:lnTo>
                    <a:pt x="1288122" y="580072"/>
                  </a:lnTo>
                  <a:lnTo>
                    <a:pt x="1290066" y="580948"/>
                  </a:lnTo>
                  <a:lnTo>
                    <a:pt x="1290447" y="581113"/>
                  </a:lnTo>
                  <a:lnTo>
                    <a:pt x="1292377" y="581977"/>
                  </a:lnTo>
                  <a:lnTo>
                    <a:pt x="1292758" y="582155"/>
                  </a:lnTo>
                  <a:lnTo>
                    <a:pt x="1294676" y="583018"/>
                  </a:lnTo>
                  <a:lnTo>
                    <a:pt x="1295057" y="583184"/>
                  </a:lnTo>
                  <a:lnTo>
                    <a:pt x="1296949" y="584047"/>
                  </a:lnTo>
                  <a:lnTo>
                    <a:pt x="1297330" y="584212"/>
                  </a:lnTo>
                  <a:lnTo>
                    <a:pt x="1299578" y="585228"/>
                  </a:lnTo>
                  <a:lnTo>
                    <a:pt x="1299959" y="585393"/>
                  </a:lnTo>
                  <a:lnTo>
                    <a:pt x="1301826" y="586244"/>
                  </a:lnTo>
                  <a:lnTo>
                    <a:pt x="1302194" y="586409"/>
                  </a:lnTo>
                  <a:lnTo>
                    <a:pt x="1304048" y="587235"/>
                  </a:lnTo>
                  <a:lnTo>
                    <a:pt x="1304417" y="587400"/>
                  </a:lnTo>
                  <a:lnTo>
                    <a:pt x="1306614" y="588403"/>
                  </a:lnTo>
                  <a:lnTo>
                    <a:pt x="1306982" y="588568"/>
                  </a:lnTo>
                  <a:lnTo>
                    <a:pt x="1308811" y="589381"/>
                  </a:lnTo>
                  <a:lnTo>
                    <a:pt x="1309166" y="589546"/>
                  </a:lnTo>
                  <a:lnTo>
                    <a:pt x="1311338" y="590524"/>
                  </a:lnTo>
                  <a:lnTo>
                    <a:pt x="1311694" y="590689"/>
                  </a:lnTo>
                  <a:lnTo>
                    <a:pt x="1313497" y="591489"/>
                  </a:lnTo>
                  <a:lnTo>
                    <a:pt x="1313853" y="591654"/>
                  </a:lnTo>
                  <a:lnTo>
                    <a:pt x="1315986" y="592620"/>
                  </a:lnTo>
                  <a:lnTo>
                    <a:pt x="1316342" y="592772"/>
                  </a:lnTo>
                  <a:lnTo>
                    <a:pt x="1318450" y="593725"/>
                  </a:lnTo>
                  <a:lnTo>
                    <a:pt x="1318806" y="593890"/>
                  </a:lnTo>
                  <a:lnTo>
                    <a:pt x="1320558" y="594677"/>
                  </a:lnTo>
                  <a:lnTo>
                    <a:pt x="1320914" y="594829"/>
                  </a:lnTo>
                  <a:lnTo>
                    <a:pt x="1322997" y="595769"/>
                  </a:lnTo>
                  <a:lnTo>
                    <a:pt x="1323340" y="595934"/>
                  </a:lnTo>
                  <a:lnTo>
                    <a:pt x="1325410" y="596861"/>
                  </a:lnTo>
                  <a:lnTo>
                    <a:pt x="1325753" y="597014"/>
                  </a:lnTo>
                  <a:lnTo>
                    <a:pt x="1327797" y="597941"/>
                  </a:lnTo>
                  <a:lnTo>
                    <a:pt x="1328140" y="598093"/>
                  </a:lnTo>
                  <a:lnTo>
                    <a:pt x="1330185" y="599008"/>
                  </a:lnTo>
                  <a:lnTo>
                    <a:pt x="1330515" y="599160"/>
                  </a:lnTo>
                  <a:lnTo>
                    <a:pt x="1332534" y="600075"/>
                  </a:lnTo>
                  <a:lnTo>
                    <a:pt x="1332877" y="600214"/>
                  </a:lnTo>
                  <a:lnTo>
                    <a:pt x="1334871" y="601116"/>
                  </a:lnTo>
                  <a:lnTo>
                    <a:pt x="1335214" y="601268"/>
                  </a:lnTo>
                  <a:lnTo>
                    <a:pt x="1337195" y="602170"/>
                  </a:lnTo>
                  <a:lnTo>
                    <a:pt x="1337525" y="602310"/>
                  </a:lnTo>
                  <a:lnTo>
                    <a:pt x="1339494" y="603199"/>
                  </a:lnTo>
                  <a:lnTo>
                    <a:pt x="1339824" y="603351"/>
                  </a:lnTo>
                  <a:lnTo>
                    <a:pt x="1341780" y="604227"/>
                  </a:lnTo>
                  <a:lnTo>
                    <a:pt x="1342110" y="604380"/>
                  </a:lnTo>
                  <a:lnTo>
                    <a:pt x="1344371" y="605396"/>
                  </a:lnTo>
                  <a:lnTo>
                    <a:pt x="1344701" y="605548"/>
                  </a:lnTo>
                  <a:lnTo>
                    <a:pt x="1346619" y="606412"/>
                  </a:lnTo>
                  <a:lnTo>
                    <a:pt x="1346936" y="606552"/>
                  </a:lnTo>
                  <a:lnTo>
                    <a:pt x="1348854" y="607415"/>
                  </a:lnTo>
                  <a:lnTo>
                    <a:pt x="1349171" y="607555"/>
                  </a:lnTo>
                  <a:lnTo>
                    <a:pt x="1351381" y="608558"/>
                  </a:lnTo>
                  <a:lnTo>
                    <a:pt x="1351699" y="608698"/>
                  </a:lnTo>
                  <a:lnTo>
                    <a:pt x="1353578" y="609536"/>
                  </a:lnTo>
                  <a:lnTo>
                    <a:pt x="1353883" y="609688"/>
                  </a:lnTo>
                  <a:lnTo>
                    <a:pt x="1356067" y="610666"/>
                  </a:lnTo>
                  <a:lnTo>
                    <a:pt x="1356372" y="610806"/>
                  </a:lnTo>
                  <a:lnTo>
                    <a:pt x="1358226" y="611632"/>
                  </a:lnTo>
                  <a:lnTo>
                    <a:pt x="1358531" y="611771"/>
                  </a:lnTo>
                  <a:lnTo>
                    <a:pt x="1360678" y="612736"/>
                  </a:lnTo>
                  <a:lnTo>
                    <a:pt x="1360982" y="612876"/>
                  </a:lnTo>
                  <a:lnTo>
                    <a:pt x="1363103" y="613829"/>
                  </a:lnTo>
                  <a:lnTo>
                    <a:pt x="1363408" y="613968"/>
                  </a:lnTo>
                  <a:lnTo>
                    <a:pt x="1365516" y="614921"/>
                  </a:lnTo>
                  <a:lnTo>
                    <a:pt x="1365821" y="615061"/>
                  </a:lnTo>
                  <a:lnTo>
                    <a:pt x="1367917" y="616000"/>
                  </a:lnTo>
                  <a:lnTo>
                    <a:pt x="1368209" y="616127"/>
                  </a:lnTo>
                  <a:lnTo>
                    <a:pt x="1369987" y="616940"/>
                  </a:lnTo>
                  <a:lnTo>
                    <a:pt x="1370279" y="617067"/>
                  </a:lnTo>
                  <a:lnTo>
                    <a:pt x="1372349" y="617994"/>
                  </a:lnTo>
                  <a:lnTo>
                    <a:pt x="1372641" y="618121"/>
                  </a:lnTo>
                  <a:lnTo>
                    <a:pt x="1374965" y="619175"/>
                  </a:lnTo>
                  <a:lnTo>
                    <a:pt x="1375257" y="619315"/>
                  </a:lnTo>
                  <a:lnTo>
                    <a:pt x="1377289" y="620217"/>
                  </a:lnTo>
                  <a:lnTo>
                    <a:pt x="1377581" y="620356"/>
                  </a:lnTo>
                  <a:lnTo>
                    <a:pt x="1379588" y="621258"/>
                  </a:lnTo>
                  <a:lnTo>
                    <a:pt x="1379867" y="621385"/>
                  </a:lnTo>
                  <a:lnTo>
                    <a:pt x="1381874" y="622287"/>
                  </a:lnTo>
                  <a:lnTo>
                    <a:pt x="1382153" y="622414"/>
                  </a:lnTo>
                  <a:lnTo>
                    <a:pt x="1384134" y="623303"/>
                  </a:lnTo>
                  <a:lnTo>
                    <a:pt x="1384414" y="623430"/>
                  </a:lnTo>
                  <a:lnTo>
                    <a:pt x="1386662" y="624446"/>
                  </a:lnTo>
                  <a:lnTo>
                    <a:pt x="1386941" y="624573"/>
                  </a:lnTo>
                  <a:lnTo>
                    <a:pt x="1388884" y="625449"/>
                  </a:lnTo>
                  <a:lnTo>
                    <a:pt x="1389164" y="625563"/>
                  </a:lnTo>
                  <a:lnTo>
                    <a:pt x="1391373" y="626567"/>
                  </a:lnTo>
                  <a:lnTo>
                    <a:pt x="1391653" y="626694"/>
                  </a:lnTo>
                  <a:lnTo>
                    <a:pt x="1393571" y="627557"/>
                  </a:lnTo>
                  <a:lnTo>
                    <a:pt x="1393837" y="627672"/>
                  </a:lnTo>
                  <a:lnTo>
                    <a:pt x="1396022" y="628662"/>
                  </a:lnTo>
                  <a:lnTo>
                    <a:pt x="1396288" y="628777"/>
                  </a:lnTo>
                  <a:lnTo>
                    <a:pt x="1398447" y="629742"/>
                  </a:lnTo>
                  <a:lnTo>
                    <a:pt x="1398714" y="629869"/>
                  </a:lnTo>
                  <a:lnTo>
                    <a:pt x="1400860" y="630834"/>
                  </a:lnTo>
                  <a:lnTo>
                    <a:pt x="1401114" y="630948"/>
                  </a:lnTo>
                  <a:lnTo>
                    <a:pt x="1402981" y="631786"/>
                  </a:lnTo>
                  <a:lnTo>
                    <a:pt x="1403248" y="631913"/>
                  </a:lnTo>
                  <a:lnTo>
                    <a:pt x="1405356" y="632853"/>
                  </a:lnTo>
                  <a:lnTo>
                    <a:pt x="1405610" y="632980"/>
                  </a:lnTo>
                  <a:lnTo>
                    <a:pt x="1407706" y="633920"/>
                  </a:lnTo>
                  <a:lnTo>
                    <a:pt x="1407960" y="634034"/>
                  </a:lnTo>
                  <a:lnTo>
                    <a:pt x="1410296" y="635088"/>
                  </a:lnTo>
                  <a:lnTo>
                    <a:pt x="1410550" y="635203"/>
                  </a:lnTo>
                  <a:lnTo>
                    <a:pt x="1412608" y="636130"/>
                  </a:lnTo>
                  <a:lnTo>
                    <a:pt x="1412862" y="636244"/>
                  </a:lnTo>
                  <a:lnTo>
                    <a:pt x="1414907" y="637159"/>
                  </a:lnTo>
                  <a:lnTo>
                    <a:pt x="1415161" y="637273"/>
                  </a:lnTo>
                  <a:lnTo>
                    <a:pt x="1417180" y="638187"/>
                  </a:lnTo>
                  <a:lnTo>
                    <a:pt x="1417434" y="638302"/>
                  </a:lnTo>
                  <a:lnTo>
                    <a:pt x="1419694" y="639318"/>
                  </a:lnTo>
                  <a:lnTo>
                    <a:pt x="1419948" y="639432"/>
                  </a:lnTo>
                  <a:lnTo>
                    <a:pt x="1421942" y="640334"/>
                  </a:lnTo>
                  <a:lnTo>
                    <a:pt x="1422184" y="640435"/>
                  </a:lnTo>
                  <a:lnTo>
                    <a:pt x="1424419" y="641438"/>
                  </a:lnTo>
                  <a:lnTo>
                    <a:pt x="1424660" y="641553"/>
                  </a:lnTo>
                  <a:lnTo>
                    <a:pt x="1426616" y="642442"/>
                  </a:lnTo>
                  <a:lnTo>
                    <a:pt x="1426870" y="642543"/>
                  </a:lnTo>
                  <a:lnTo>
                    <a:pt x="1429054" y="643534"/>
                  </a:lnTo>
                  <a:lnTo>
                    <a:pt x="1429296" y="643648"/>
                  </a:lnTo>
                  <a:lnTo>
                    <a:pt x="1431467" y="644613"/>
                  </a:lnTo>
                  <a:lnTo>
                    <a:pt x="1431709" y="644728"/>
                  </a:lnTo>
                  <a:lnTo>
                    <a:pt x="1433626" y="645591"/>
                  </a:lnTo>
                  <a:lnTo>
                    <a:pt x="1433868" y="645706"/>
                  </a:lnTo>
                  <a:lnTo>
                    <a:pt x="1436001" y="646658"/>
                  </a:lnTo>
                  <a:lnTo>
                    <a:pt x="1436243" y="646772"/>
                  </a:lnTo>
                  <a:lnTo>
                    <a:pt x="1438363" y="647725"/>
                  </a:lnTo>
                  <a:lnTo>
                    <a:pt x="1438592" y="647827"/>
                  </a:lnTo>
                  <a:lnTo>
                    <a:pt x="1440700" y="648779"/>
                  </a:lnTo>
                  <a:lnTo>
                    <a:pt x="1440942" y="648881"/>
                  </a:lnTo>
                  <a:lnTo>
                    <a:pt x="1443253" y="649922"/>
                  </a:lnTo>
                  <a:lnTo>
                    <a:pt x="1443482" y="650036"/>
                  </a:lnTo>
                  <a:lnTo>
                    <a:pt x="1445552" y="650963"/>
                  </a:lnTo>
                  <a:lnTo>
                    <a:pt x="1445780" y="651065"/>
                  </a:lnTo>
                  <a:lnTo>
                    <a:pt x="1447838" y="651992"/>
                  </a:lnTo>
                  <a:lnTo>
                    <a:pt x="1448066" y="652094"/>
                  </a:lnTo>
                  <a:lnTo>
                    <a:pt x="1450111" y="653008"/>
                  </a:lnTo>
                  <a:lnTo>
                    <a:pt x="1450327" y="653110"/>
                  </a:lnTo>
                  <a:lnTo>
                    <a:pt x="1452575" y="654126"/>
                  </a:lnTo>
                  <a:lnTo>
                    <a:pt x="1452803" y="654227"/>
                  </a:lnTo>
                  <a:lnTo>
                    <a:pt x="1454810" y="655129"/>
                  </a:lnTo>
                  <a:lnTo>
                    <a:pt x="1455039" y="655231"/>
                  </a:lnTo>
                  <a:lnTo>
                    <a:pt x="1457248" y="656234"/>
                  </a:lnTo>
                  <a:lnTo>
                    <a:pt x="1457464" y="656323"/>
                  </a:lnTo>
                  <a:lnTo>
                    <a:pt x="1459661" y="657313"/>
                  </a:lnTo>
                  <a:lnTo>
                    <a:pt x="1459877" y="657415"/>
                  </a:lnTo>
                  <a:lnTo>
                    <a:pt x="1462062" y="658393"/>
                  </a:lnTo>
                  <a:lnTo>
                    <a:pt x="1462278" y="658495"/>
                  </a:lnTo>
                  <a:lnTo>
                    <a:pt x="1464437" y="659460"/>
                  </a:lnTo>
                  <a:lnTo>
                    <a:pt x="1464652" y="659561"/>
                  </a:lnTo>
                  <a:lnTo>
                    <a:pt x="1466786" y="660527"/>
                  </a:lnTo>
                  <a:lnTo>
                    <a:pt x="1467002" y="660628"/>
                  </a:lnTo>
                  <a:lnTo>
                    <a:pt x="1469123" y="661581"/>
                  </a:lnTo>
                  <a:lnTo>
                    <a:pt x="1469339" y="661682"/>
                  </a:lnTo>
                  <a:lnTo>
                    <a:pt x="1471447" y="662622"/>
                  </a:lnTo>
                  <a:lnTo>
                    <a:pt x="1471663" y="662724"/>
                  </a:lnTo>
                  <a:lnTo>
                    <a:pt x="1473758" y="663663"/>
                  </a:lnTo>
                  <a:lnTo>
                    <a:pt x="1473962" y="663752"/>
                  </a:lnTo>
                  <a:lnTo>
                    <a:pt x="1476044" y="664692"/>
                  </a:lnTo>
                  <a:lnTo>
                    <a:pt x="1476248" y="664781"/>
                  </a:lnTo>
                  <a:lnTo>
                    <a:pt x="1478508" y="665797"/>
                  </a:lnTo>
                  <a:lnTo>
                    <a:pt x="1478711" y="665899"/>
                  </a:lnTo>
                  <a:lnTo>
                    <a:pt x="1480756" y="666813"/>
                  </a:lnTo>
                  <a:lnTo>
                    <a:pt x="1480959" y="666902"/>
                  </a:lnTo>
                  <a:lnTo>
                    <a:pt x="1483194" y="667918"/>
                  </a:lnTo>
                  <a:lnTo>
                    <a:pt x="1483398" y="668007"/>
                  </a:lnTo>
                  <a:lnTo>
                    <a:pt x="1485607" y="668997"/>
                  </a:lnTo>
                  <a:lnTo>
                    <a:pt x="1485811" y="669086"/>
                  </a:lnTo>
                  <a:lnTo>
                    <a:pt x="1487805" y="669988"/>
                  </a:lnTo>
                  <a:lnTo>
                    <a:pt x="1488008" y="670077"/>
                  </a:lnTo>
                  <a:lnTo>
                    <a:pt x="1490179" y="671055"/>
                  </a:lnTo>
                  <a:lnTo>
                    <a:pt x="1490383" y="671156"/>
                  </a:lnTo>
                  <a:lnTo>
                    <a:pt x="1492542" y="672122"/>
                  </a:lnTo>
                  <a:lnTo>
                    <a:pt x="1492732" y="672211"/>
                  </a:lnTo>
                  <a:lnTo>
                    <a:pt x="1494878" y="673176"/>
                  </a:lnTo>
                  <a:lnTo>
                    <a:pt x="1495069" y="673265"/>
                  </a:lnTo>
                  <a:lnTo>
                    <a:pt x="1497393" y="674306"/>
                  </a:lnTo>
                  <a:lnTo>
                    <a:pt x="1497584" y="674395"/>
                  </a:lnTo>
                  <a:lnTo>
                    <a:pt x="1499704" y="675347"/>
                  </a:lnTo>
                  <a:lnTo>
                    <a:pt x="1499895" y="675436"/>
                  </a:lnTo>
                  <a:lnTo>
                    <a:pt x="1501978" y="676376"/>
                  </a:lnTo>
                  <a:lnTo>
                    <a:pt x="1502168" y="676465"/>
                  </a:lnTo>
                  <a:lnTo>
                    <a:pt x="1504442" y="677481"/>
                  </a:lnTo>
                  <a:lnTo>
                    <a:pt x="1504619" y="677570"/>
                  </a:lnTo>
                  <a:lnTo>
                    <a:pt x="1506689" y="678497"/>
                  </a:lnTo>
                  <a:lnTo>
                    <a:pt x="1506867" y="678573"/>
                  </a:lnTo>
                  <a:lnTo>
                    <a:pt x="1509102" y="679577"/>
                  </a:lnTo>
                  <a:lnTo>
                    <a:pt x="1509280" y="679665"/>
                  </a:lnTo>
                  <a:lnTo>
                    <a:pt x="1511503" y="680656"/>
                  </a:lnTo>
                  <a:lnTo>
                    <a:pt x="1511681" y="680745"/>
                  </a:lnTo>
                  <a:lnTo>
                    <a:pt x="1513878" y="681736"/>
                  </a:lnTo>
                  <a:lnTo>
                    <a:pt x="1514055" y="681812"/>
                  </a:lnTo>
                  <a:lnTo>
                    <a:pt x="1516240" y="682790"/>
                  </a:lnTo>
                  <a:lnTo>
                    <a:pt x="1516418" y="682879"/>
                  </a:lnTo>
                  <a:lnTo>
                    <a:pt x="1518577" y="683844"/>
                  </a:lnTo>
                  <a:lnTo>
                    <a:pt x="1518754" y="683933"/>
                  </a:lnTo>
                  <a:lnTo>
                    <a:pt x="1520901" y="684898"/>
                  </a:lnTo>
                  <a:lnTo>
                    <a:pt x="1521079" y="684974"/>
                  </a:lnTo>
                  <a:lnTo>
                    <a:pt x="1523199" y="685927"/>
                  </a:lnTo>
                  <a:lnTo>
                    <a:pt x="1523377" y="686015"/>
                  </a:lnTo>
                  <a:lnTo>
                    <a:pt x="1525485" y="686955"/>
                  </a:lnTo>
                  <a:lnTo>
                    <a:pt x="1525663" y="687044"/>
                  </a:lnTo>
                  <a:lnTo>
                    <a:pt x="1527937" y="688060"/>
                  </a:lnTo>
                  <a:lnTo>
                    <a:pt x="1528102" y="688136"/>
                  </a:lnTo>
                  <a:lnTo>
                    <a:pt x="1530362" y="689152"/>
                  </a:lnTo>
                  <a:lnTo>
                    <a:pt x="1530527" y="689229"/>
                  </a:lnTo>
                  <a:lnTo>
                    <a:pt x="1532585" y="690156"/>
                  </a:lnTo>
                  <a:lnTo>
                    <a:pt x="1532763" y="690232"/>
                  </a:lnTo>
                  <a:lnTo>
                    <a:pt x="1534972" y="691235"/>
                  </a:lnTo>
                  <a:lnTo>
                    <a:pt x="1535150" y="691311"/>
                  </a:lnTo>
                  <a:lnTo>
                    <a:pt x="1537347" y="692289"/>
                  </a:lnTo>
                  <a:lnTo>
                    <a:pt x="1537512" y="692378"/>
                  </a:lnTo>
                  <a:lnTo>
                    <a:pt x="1539697" y="693356"/>
                  </a:lnTo>
                  <a:lnTo>
                    <a:pt x="1539862" y="693432"/>
                  </a:lnTo>
                  <a:lnTo>
                    <a:pt x="1542021" y="694410"/>
                  </a:lnTo>
                  <a:lnTo>
                    <a:pt x="1542186" y="694474"/>
                  </a:lnTo>
                  <a:lnTo>
                    <a:pt x="1544497" y="695515"/>
                  </a:lnTo>
                  <a:lnTo>
                    <a:pt x="1544662" y="695591"/>
                  </a:lnTo>
                  <a:lnTo>
                    <a:pt x="1546783" y="696544"/>
                  </a:lnTo>
                  <a:lnTo>
                    <a:pt x="1546948" y="696620"/>
                  </a:lnTo>
                  <a:lnTo>
                    <a:pt x="1549057" y="697572"/>
                  </a:lnTo>
                  <a:lnTo>
                    <a:pt x="1549222" y="697649"/>
                  </a:lnTo>
                  <a:lnTo>
                    <a:pt x="1551482" y="698665"/>
                  </a:lnTo>
                  <a:lnTo>
                    <a:pt x="1551635" y="698741"/>
                  </a:lnTo>
                  <a:lnTo>
                    <a:pt x="1553883" y="699744"/>
                  </a:lnTo>
                  <a:lnTo>
                    <a:pt x="1554035" y="699820"/>
                  </a:lnTo>
                  <a:lnTo>
                    <a:pt x="1556258" y="700811"/>
                  </a:lnTo>
                  <a:lnTo>
                    <a:pt x="1556423" y="700887"/>
                  </a:lnTo>
                  <a:lnTo>
                    <a:pt x="1558620" y="701878"/>
                  </a:lnTo>
                  <a:lnTo>
                    <a:pt x="1558772" y="701954"/>
                  </a:lnTo>
                  <a:lnTo>
                    <a:pt x="1560957" y="702932"/>
                  </a:lnTo>
                  <a:lnTo>
                    <a:pt x="1561109" y="703008"/>
                  </a:lnTo>
                  <a:lnTo>
                    <a:pt x="1563281" y="703973"/>
                  </a:lnTo>
                  <a:lnTo>
                    <a:pt x="1563433" y="704049"/>
                  </a:lnTo>
                  <a:lnTo>
                    <a:pt x="1565592" y="705015"/>
                  </a:lnTo>
                  <a:lnTo>
                    <a:pt x="1565744" y="705091"/>
                  </a:lnTo>
                  <a:lnTo>
                    <a:pt x="1568030" y="706120"/>
                  </a:lnTo>
                  <a:lnTo>
                    <a:pt x="1568183" y="706183"/>
                  </a:lnTo>
                  <a:lnTo>
                    <a:pt x="1570291" y="707136"/>
                  </a:lnTo>
                  <a:lnTo>
                    <a:pt x="1570443" y="707212"/>
                  </a:lnTo>
                  <a:lnTo>
                    <a:pt x="1572691" y="708215"/>
                  </a:lnTo>
                  <a:lnTo>
                    <a:pt x="1572844" y="708291"/>
                  </a:lnTo>
                  <a:lnTo>
                    <a:pt x="1575079" y="709295"/>
                  </a:lnTo>
                  <a:lnTo>
                    <a:pt x="1575231" y="709358"/>
                  </a:lnTo>
                  <a:lnTo>
                    <a:pt x="1577441" y="710361"/>
                  </a:lnTo>
                  <a:lnTo>
                    <a:pt x="1577594" y="710425"/>
                  </a:lnTo>
                  <a:lnTo>
                    <a:pt x="1579791" y="711403"/>
                  </a:lnTo>
                  <a:lnTo>
                    <a:pt x="1579930" y="711479"/>
                  </a:lnTo>
                  <a:lnTo>
                    <a:pt x="1582115" y="712457"/>
                  </a:lnTo>
                  <a:lnTo>
                    <a:pt x="1582254" y="712520"/>
                  </a:lnTo>
                  <a:lnTo>
                    <a:pt x="1584426" y="713498"/>
                  </a:lnTo>
                  <a:lnTo>
                    <a:pt x="1584566" y="713562"/>
                  </a:lnTo>
                  <a:lnTo>
                    <a:pt x="1586852" y="714590"/>
                  </a:lnTo>
                  <a:lnTo>
                    <a:pt x="1586992" y="714654"/>
                  </a:lnTo>
                  <a:lnTo>
                    <a:pt x="1589125" y="715619"/>
                  </a:lnTo>
                  <a:lnTo>
                    <a:pt x="1589265" y="715683"/>
                  </a:lnTo>
                  <a:lnTo>
                    <a:pt x="1591525" y="716699"/>
                  </a:lnTo>
                  <a:lnTo>
                    <a:pt x="1591665" y="716762"/>
                  </a:lnTo>
                  <a:lnTo>
                    <a:pt x="1593900" y="717765"/>
                  </a:lnTo>
                  <a:lnTo>
                    <a:pt x="1594040" y="717829"/>
                  </a:lnTo>
                  <a:lnTo>
                    <a:pt x="1596250" y="718832"/>
                  </a:lnTo>
                  <a:lnTo>
                    <a:pt x="1596390" y="718883"/>
                  </a:lnTo>
                  <a:lnTo>
                    <a:pt x="1598587" y="719886"/>
                  </a:lnTo>
                  <a:lnTo>
                    <a:pt x="1598726" y="719937"/>
                  </a:lnTo>
                  <a:lnTo>
                    <a:pt x="1600911" y="720928"/>
                  </a:lnTo>
                  <a:lnTo>
                    <a:pt x="1601050" y="720991"/>
                  </a:lnTo>
                  <a:lnTo>
                    <a:pt x="1603349" y="722020"/>
                  </a:lnTo>
                  <a:lnTo>
                    <a:pt x="1605635" y="723049"/>
                  </a:lnTo>
                  <a:lnTo>
                    <a:pt x="1605762" y="723112"/>
                  </a:lnTo>
                  <a:lnTo>
                    <a:pt x="1608035" y="724128"/>
                  </a:lnTo>
                  <a:lnTo>
                    <a:pt x="1610410" y="725195"/>
                  </a:lnTo>
                  <a:lnTo>
                    <a:pt x="1612773" y="726262"/>
                  </a:lnTo>
                  <a:lnTo>
                    <a:pt x="1612900" y="726325"/>
                  </a:lnTo>
                  <a:lnTo>
                    <a:pt x="1615109" y="727316"/>
                  </a:lnTo>
                  <a:lnTo>
                    <a:pt x="1617433" y="728370"/>
                  </a:lnTo>
                  <a:lnTo>
                    <a:pt x="1617560" y="728421"/>
                  </a:lnTo>
                  <a:lnTo>
                    <a:pt x="1619745" y="729399"/>
                  </a:lnTo>
                  <a:lnTo>
                    <a:pt x="1619872" y="729462"/>
                  </a:lnTo>
                  <a:lnTo>
                    <a:pt x="1622158" y="730491"/>
                  </a:lnTo>
                  <a:lnTo>
                    <a:pt x="1622285" y="730542"/>
                  </a:lnTo>
                  <a:lnTo>
                    <a:pt x="1624431" y="731507"/>
                  </a:lnTo>
                  <a:lnTo>
                    <a:pt x="1624558" y="731570"/>
                  </a:lnTo>
                  <a:lnTo>
                    <a:pt x="1626806" y="732586"/>
                  </a:lnTo>
                  <a:lnTo>
                    <a:pt x="1629156" y="733640"/>
                  </a:lnTo>
                  <a:lnTo>
                    <a:pt x="1631492" y="734695"/>
                  </a:lnTo>
                  <a:lnTo>
                    <a:pt x="1633943" y="735799"/>
                  </a:lnTo>
                  <a:lnTo>
                    <a:pt x="1636242" y="736841"/>
                  </a:lnTo>
                  <a:lnTo>
                    <a:pt x="1636369" y="736892"/>
                  </a:lnTo>
                  <a:lnTo>
                    <a:pt x="1638655" y="737920"/>
                  </a:lnTo>
                  <a:lnTo>
                    <a:pt x="1640916" y="738936"/>
                  </a:lnTo>
                  <a:lnTo>
                    <a:pt x="1643278" y="740003"/>
                  </a:lnTo>
                  <a:lnTo>
                    <a:pt x="1645627" y="741057"/>
                  </a:lnTo>
                  <a:lnTo>
                    <a:pt x="1648079" y="742162"/>
                  </a:lnTo>
                  <a:lnTo>
                    <a:pt x="1650390" y="743204"/>
                  </a:lnTo>
                  <a:lnTo>
                    <a:pt x="1652790" y="744283"/>
                  </a:lnTo>
                  <a:lnTo>
                    <a:pt x="1655064" y="745312"/>
                  </a:lnTo>
                  <a:lnTo>
                    <a:pt x="1657438" y="746379"/>
                  </a:lnTo>
                  <a:lnTo>
                    <a:pt x="1659788" y="747433"/>
                  </a:lnTo>
                  <a:lnTo>
                    <a:pt x="1662125" y="748487"/>
                  </a:lnTo>
                  <a:lnTo>
                    <a:pt x="1664550" y="749579"/>
                  </a:lnTo>
                  <a:lnTo>
                    <a:pt x="1666849" y="750620"/>
                  </a:lnTo>
                  <a:lnTo>
                    <a:pt x="1669224" y="751687"/>
                  </a:lnTo>
                  <a:lnTo>
                    <a:pt x="1671599" y="752754"/>
                  </a:lnTo>
                  <a:lnTo>
                    <a:pt x="1673936" y="753808"/>
                  </a:lnTo>
                  <a:lnTo>
                    <a:pt x="1676273" y="754862"/>
                  </a:lnTo>
                  <a:lnTo>
                    <a:pt x="1678686" y="755954"/>
                  </a:lnTo>
                  <a:lnTo>
                    <a:pt x="1680984" y="756983"/>
                  </a:lnTo>
                  <a:lnTo>
                    <a:pt x="1683359" y="758050"/>
                  </a:lnTo>
                  <a:lnTo>
                    <a:pt x="1685721" y="759117"/>
                  </a:lnTo>
                  <a:lnTo>
                    <a:pt x="1688058" y="760171"/>
                  </a:lnTo>
                  <a:lnTo>
                    <a:pt x="1690382" y="761212"/>
                  </a:lnTo>
                  <a:lnTo>
                    <a:pt x="1692795" y="762292"/>
                  </a:lnTo>
                  <a:lnTo>
                    <a:pt x="1695170" y="763371"/>
                  </a:lnTo>
                  <a:lnTo>
                    <a:pt x="1697443" y="764400"/>
                  </a:lnTo>
                  <a:lnTo>
                    <a:pt x="1699895" y="765492"/>
                  </a:lnTo>
                  <a:lnTo>
                    <a:pt x="1702219" y="766546"/>
                  </a:lnTo>
                  <a:lnTo>
                    <a:pt x="1704530" y="767588"/>
                  </a:lnTo>
                  <a:lnTo>
                    <a:pt x="1706918" y="768654"/>
                  </a:lnTo>
                  <a:lnTo>
                    <a:pt x="1709280" y="769734"/>
                  </a:lnTo>
                  <a:lnTo>
                    <a:pt x="1711642" y="770788"/>
                  </a:lnTo>
                  <a:lnTo>
                    <a:pt x="1713966" y="771829"/>
                  </a:lnTo>
                  <a:lnTo>
                    <a:pt x="1716277" y="772871"/>
                  </a:lnTo>
                  <a:lnTo>
                    <a:pt x="1718665" y="773950"/>
                  </a:lnTo>
                  <a:lnTo>
                    <a:pt x="1721040" y="775017"/>
                  </a:lnTo>
                  <a:lnTo>
                    <a:pt x="1723389" y="776071"/>
                  </a:lnTo>
                  <a:lnTo>
                    <a:pt x="1725726" y="777125"/>
                  </a:lnTo>
                  <a:lnTo>
                    <a:pt x="1728127" y="778205"/>
                  </a:lnTo>
                  <a:lnTo>
                    <a:pt x="1730425" y="779246"/>
                  </a:lnTo>
                  <a:lnTo>
                    <a:pt x="1732788" y="780313"/>
                  </a:lnTo>
                  <a:lnTo>
                    <a:pt x="1735124" y="781367"/>
                  </a:lnTo>
                  <a:lnTo>
                    <a:pt x="1737537" y="782447"/>
                  </a:lnTo>
                  <a:lnTo>
                    <a:pt x="1739849" y="783488"/>
                  </a:lnTo>
                  <a:lnTo>
                    <a:pt x="1742224" y="784567"/>
                  </a:lnTo>
                  <a:lnTo>
                    <a:pt x="1744586" y="785622"/>
                  </a:lnTo>
                  <a:lnTo>
                    <a:pt x="1746923" y="786676"/>
                  </a:lnTo>
                  <a:lnTo>
                    <a:pt x="1749323" y="787755"/>
                  </a:lnTo>
                  <a:lnTo>
                    <a:pt x="1751622" y="788797"/>
                  </a:lnTo>
                  <a:lnTo>
                    <a:pt x="1753984" y="789851"/>
                  </a:lnTo>
                  <a:lnTo>
                    <a:pt x="1756333" y="790917"/>
                  </a:lnTo>
                  <a:lnTo>
                    <a:pt x="1758734" y="791997"/>
                  </a:lnTo>
                  <a:lnTo>
                    <a:pt x="1761045" y="793038"/>
                  </a:lnTo>
                  <a:lnTo>
                    <a:pt x="1763420" y="794105"/>
                  </a:lnTo>
                  <a:lnTo>
                    <a:pt x="1765769" y="795159"/>
                  </a:lnTo>
                  <a:lnTo>
                    <a:pt x="1768106" y="796213"/>
                  </a:lnTo>
                  <a:lnTo>
                    <a:pt x="1770494" y="797293"/>
                  </a:lnTo>
                  <a:lnTo>
                    <a:pt x="1772869" y="798360"/>
                  </a:lnTo>
                  <a:lnTo>
                    <a:pt x="1775218" y="799414"/>
                  </a:lnTo>
                  <a:lnTo>
                    <a:pt x="1777555" y="800468"/>
                  </a:lnTo>
                  <a:lnTo>
                    <a:pt x="1779879" y="801509"/>
                  </a:lnTo>
                  <a:lnTo>
                    <a:pt x="1782241" y="802576"/>
                  </a:lnTo>
                  <a:lnTo>
                    <a:pt x="1784604" y="803643"/>
                  </a:lnTo>
                  <a:lnTo>
                    <a:pt x="1786928" y="804697"/>
                  </a:lnTo>
                  <a:lnTo>
                    <a:pt x="1789328" y="805776"/>
                  </a:lnTo>
                  <a:lnTo>
                    <a:pt x="1791690" y="806843"/>
                  </a:lnTo>
                  <a:lnTo>
                    <a:pt x="1794040" y="807897"/>
                  </a:lnTo>
                  <a:lnTo>
                    <a:pt x="1796376" y="808951"/>
                  </a:lnTo>
                  <a:lnTo>
                    <a:pt x="1798764" y="810018"/>
                  </a:lnTo>
                  <a:lnTo>
                    <a:pt x="1801126" y="811085"/>
                  </a:lnTo>
                  <a:lnTo>
                    <a:pt x="1803476" y="812139"/>
                  </a:lnTo>
                  <a:lnTo>
                    <a:pt x="1805800" y="813193"/>
                  </a:lnTo>
                  <a:lnTo>
                    <a:pt x="1808187" y="814260"/>
                  </a:lnTo>
                  <a:lnTo>
                    <a:pt x="1810537" y="815327"/>
                  </a:lnTo>
                  <a:lnTo>
                    <a:pt x="1812886" y="816381"/>
                  </a:lnTo>
                  <a:lnTo>
                    <a:pt x="1815198" y="817422"/>
                  </a:lnTo>
                  <a:lnTo>
                    <a:pt x="1817573" y="818489"/>
                  </a:lnTo>
                  <a:lnTo>
                    <a:pt x="1819922" y="819556"/>
                  </a:lnTo>
                  <a:lnTo>
                    <a:pt x="1822259" y="820597"/>
                  </a:lnTo>
                  <a:lnTo>
                    <a:pt x="1824634" y="821677"/>
                  </a:lnTo>
                  <a:lnTo>
                    <a:pt x="1826996" y="822731"/>
                  </a:lnTo>
                  <a:lnTo>
                    <a:pt x="1829333" y="823785"/>
                  </a:lnTo>
                  <a:lnTo>
                    <a:pt x="1831720" y="824865"/>
                  </a:lnTo>
                  <a:lnTo>
                    <a:pt x="1834095" y="825931"/>
                  </a:lnTo>
                  <a:lnTo>
                    <a:pt x="1836432" y="826985"/>
                  </a:lnTo>
                  <a:lnTo>
                    <a:pt x="1838769" y="828040"/>
                  </a:lnTo>
                  <a:lnTo>
                    <a:pt x="1841131" y="829106"/>
                  </a:lnTo>
                  <a:lnTo>
                    <a:pt x="1843493" y="830160"/>
                  </a:lnTo>
                  <a:lnTo>
                    <a:pt x="1845830" y="831215"/>
                  </a:lnTo>
                  <a:lnTo>
                    <a:pt x="1848205" y="832281"/>
                  </a:lnTo>
                  <a:lnTo>
                    <a:pt x="1850555" y="833348"/>
                  </a:lnTo>
                  <a:lnTo>
                    <a:pt x="1852891" y="834402"/>
                  </a:lnTo>
                  <a:lnTo>
                    <a:pt x="1855279" y="835469"/>
                  </a:lnTo>
                  <a:lnTo>
                    <a:pt x="1857629" y="836536"/>
                  </a:lnTo>
                  <a:lnTo>
                    <a:pt x="1859965" y="837577"/>
                  </a:lnTo>
                  <a:lnTo>
                    <a:pt x="1862289" y="838631"/>
                  </a:lnTo>
                  <a:lnTo>
                    <a:pt x="1864652" y="839698"/>
                  </a:lnTo>
                  <a:lnTo>
                    <a:pt x="1867052" y="840778"/>
                  </a:lnTo>
                  <a:lnTo>
                    <a:pt x="1869376" y="841819"/>
                  </a:lnTo>
                  <a:lnTo>
                    <a:pt x="1871726" y="842886"/>
                  </a:lnTo>
                  <a:lnTo>
                    <a:pt x="1874075" y="843940"/>
                  </a:lnTo>
                  <a:lnTo>
                    <a:pt x="1876450" y="845007"/>
                  </a:lnTo>
                  <a:lnTo>
                    <a:pt x="1878799" y="846061"/>
                  </a:lnTo>
                  <a:lnTo>
                    <a:pt x="1881149" y="847115"/>
                  </a:lnTo>
                  <a:lnTo>
                    <a:pt x="1883511" y="848182"/>
                  </a:lnTo>
                  <a:lnTo>
                    <a:pt x="1885873" y="849249"/>
                  </a:lnTo>
                  <a:lnTo>
                    <a:pt x="1888210" y="850303"/>
                  </a:lnTo>
                  <a:lnTo>
                    <a:pt x="1890572" y="851369"/>
                  </a:lnTo>
                  <a:lnTo>
                    <a:pt x="1892922" y="852424"/>
                  </a:lnTo>
                  <a:lnTo>
                    <a:pt x="1895259" y="853478"/>
                  </a:lnTo>
                  <a:lnTo>
                    <a:pt x="1897621" y="854544"/>
                  </a:lnTo>
                  <a:lnTo>
                    <a:pt x="1900021" y="855611"/>
                  </a:lnTo>
                  <a:lnTo>
                    <a:pt x="1902345" y="856665"/>
                  </a:lnTo>
                  <a:lnTo>
                    <a:pt x="1904695" y="857719"/>
                  </a:lnTo>
                  <a:lnTo>
                    <a:pt x="1907032" y="858774"/>
                  </a:lnTo>
                  <a:lnTo>
                    <a:pt x="1909406" y="859840"/>
                  </a:lnTo>
                  <a:lnTo>
                    <a:pt x="1911756" y="860907"/>
                  </a:lnTo>
                  <a:lnTo>
                    <a:pt x="1914131" y="861974"/>
                  </a:lnTo>
                  <a:lnTo>
                    <a:pt x="1916493" y="863041"/>
                  </a:lnTo>
                  <a:lnTo>
                    <a:pt x="1918830" y="864095"/>
                  </a:lnTo>
                  <a:lnTo>
                    <a:pt x="1921205" y="865162"/>
                  </a:lnTo>
                  <a:lnTo>
                    <a:pt x="1923554" y="866216"/>
                  </a:lnTo>
                  <a:lnTo>
                    <a:pt x="1925878" y="867270"/>
                  </a:lnTo>
                  <a:lnTo>
                    <a:pt x="1928241" y="868324"/>
                  </a:lnTo>
                  <a:lnTo>
                    <a:pt x="1930590" y="869378"/>
                  </a:lnTo>
                  <a:lnTo>
                    <a:pt x="1932952" y="870445"/>
                  </a:lnTo>
                  <a:lnTo>
                    <a:pt x="1935302" y="871499"/>
                  </a:lnTo>
                  <a:lnTo>
                    <a:pt x="1937664" y="872578"/>
                  </a:lnTo>
                  <a:lnTo>
                    <a:pt x="1940026" y="873633"/>
                  </a:lnTo>
                  <a:lnTo>
                    <a:pt x="1942363" y="874687"/>
                  </a:lnTo>
                  <a:lnTo>
                    <a:pt x="1944725" y="875741"/>
                  </a:lnTo>
                  <a:lnTo>
                    <a:pt x="1947062" y="876808"/>
                  </a:lnTo>
                  <a:lnTo>
                    <a:pt x="1949424" y="877874"/>
                  </a:lnTo>
                  <a:lnTo>
                    <a:pt x="1951774" y="878928"/>
                  </a:lnTo>
                  <a:lnTo>
                    <a:pt x="1954149" y="879995"/>
                  </a:lnTo>
                  <a:lnTo>
                    <a:pt x="1956498" y="881049"/>
                  </a:lnTo>
                  <a:lnTo>
                    <a:pt x="1958873" y="882116"/>
                  </a:lnTo>
                  <a:lnTo>
                    <a:pt x="1961222" y="883183"/>
                  </a:lnTo>
                  <a:lnTo>
                    <a:pt x="1963559" y="884237"/>
                  </a:lnTo>
                  <a:lnTo>
                    <a:pt x="1965921" y="885291"/>
                  </a:lnTo>
                  <a:lnTo>
                    <a:pt x="1968258" y="886345"/>
                  </a:lnTo>
                  <a:lnTo>
                    <a:pt x="1970620" y="887412"/>
                  </a:lnTo>
                  <a:lnTo>
                    <a:pt x="1972995" y="888479"/>
                  </a:lnTo>
                  <a:lnTo>
                    <a:pt x="1975319" y="889533"/>
                  </a:lnTo>
                  <a:lnTo>
                    <a:pt x="1977694" y="890600"/>
                  </a:lnTo>
                  <a:lnTo>
                    <a:pt x="1980069" y="891666"/>
                  </a:lnTo>
                  <a:lnTo>
                    <a:pt x="1982406" y="892721"/>
                  </a:lnTo>
                  <a:lnTo>
                    <a:pt x="1984768" y="893787"/>
                  </a:lnTo>
                  <a:lnTo>
                    <a:pt x="1987118" y="894841"/>
                  </a:lnTo>
                  <a:lnTo>
                    <a:pt x="1989480" y="895908"/>
                  </a:lnTo>
                  <a:lnTo>
                    <a:pt x="1991817" y="896962"/>
                  </a:lnTo>
                  <a:lnTo>
                    <a:pt x="1994179" y="898016"/>
                  </a:lnTo>
                  <a:lnTo>
                    <a:pt x="1996528" y="899083"/>
                  </a:lnTo>
                  <a:lnTo>
                    <a:pt x="1998891" y="900137"/>
                  </a:lnTo>
                  <a:lnTo>
                    <a:pt x="2001227" y="901191"/>
                  </a:lnTo>
                  <a:lnTo>
                    <a:pt x="2003590" y="902258"/>
                  </a:lnTo>
                  <a:lnTo>
                    <a:pt x="2005964" y="903325"/>
                  </a:lnTo>
                  <a:lnTo>
                    <a:pt x="2008314" y="904392"/>
                  </a:lnTo>
                  <a:lnTo>
                    <a:pt x="2010651" y="905446"/>
                  </a:lnTo>
                  <a:lnTo>
                    <a:pt x="2013013" y="906500"/>
                  </a:lnTo>
                  <a:lnTo>
                    <a:pt x="2015375" y="907567"/>
                  </a:lnTo>
                  <a:lnTo>
                    <a:pt x="2017725" y="908621"/>
                  </a:lnTo>
                  <a:lnTo>
                    <a:pt x="2020062" y="909675"/>
                  </a:lnTo>
                  <a:lnTo>
                    <a:pt x="2022436" y="910742"/>
                  </a:lnTo>
                  <a:lnTo>
                    <a:pt x="2024799" y="911809"/>
                  </a:lnTo>
                  <a:lnTo>
                    <a:pt x="2027135" y="912863"/>
                  </a:lnTo>
                  <a:lnTo>
                    <a:pt x="2029498" y="913930"/>
                  </a:lnTo>
                  <a:lnTo>
                    <a:pt x="2031834" y="914971"/>
                  </a:lnTo>
                  <a:lnTo>
                    <a:pt x="2034209" y="916051"/>
                  </a:lnTo>
                  <a:lnTo>
                    <a:pt x="2036546" y="917092"/>
                  </a:lnTo>
                  <a:lnTo>
                    <a:pt x="2038921" y="918171"/>
                  </a:lnTo>
                  <a:lnTo>
                    <a:pt x="2041283" y="919226"/>
                  </a:lnTo>
                  <a:lnTo>
                    <a:pt x="2043620" y="920280"/>
                  </a:lnTo>
                  <a:lnTo>
                    <a:pt x="2045970" y="921334"/>
                  </a:lnTo>
                  <a:lnTo>
                    <a:pt x="2048332" y="922401"/>
                  </a:lnTo>
                  <a:lnTo>
                    <a:pt x="2050669" y="923455"/>
                  </a:lnTo>
                  <a:lnTo>
                    <a:pt x="2053031" y="924521"/>
                  </a:lnTo>
                  <a:lnTo>
                    <a:pt x="2055393" y="925588"/>
                  </a:lnTo>
                  <a:lnTo>
                    <a:pt x="2057742" y="926642"/>
                  </a:lnTo>
                  <a:lnTo>
                    <a:pt x="2060092" y="927709"/>
                  </a:lnTo>
                  <a:lnTo>
                    <a:pt x="2062467" y="928776"/>
                  </a:lnTo>
                  <a:lnTo>
                    <a:pt x="2064816" y="929830"/>
                  </a:lnTo>
                  <a:lnTo>
                    <a:pt x="2067166" y="930897"/>
                  </a:lnTo>
                  <a:lnTo>
                    <a:pt x="2069515" y="931938"/>
                  </a:lnTo>
                  <a:lnTo>
                    <a:pt x="2071865" y="933005"/>
                  </a:lnTo>
                  <a:lnTo>
                    <a:pt x="2074227" y="934072"/>
                  </a:lnTo>
                  <a:lnTo>
                    <a:pt x="2076589" y="935126"/>
                  </a:lnTo>
                  <a:lnTo>
                    <a:pt x="2078939" y="936193"/>
                  </a:lnTo>
                  <a:lnTo>
                    <a:pt x="2081301" y="937247"/>
                  </a:lnTo>
                  <a:lnTo>
                    <a:pt x="2083638" y="938301"/>
                  </a:lnTo>
                  <a:lnTo>
                    <a:pt x="2086013" y="939380"/>
                  </a:lnTo>
                  <a:lnTo>
                    <a:pt x="2088362" y="940435"/>
                  </a:lnTo>
                  <a:lnTo>
                    <a:pt x="2090699" y="941489"/>
                  </a:lnTo>
                  <a:lnTo>
                    <a:pt x="2093074" y="942555"/>
                  </a:lnTo>
                  <a:lnTo>
                    <a:pt x="2095423" y="943610"/>
                  </a:lnTo>
                  <a:lnTo>
                    <a:pt x="2097786" y="944676"/>
                  </a:lnTo>
                  <a:lnTo>
                    <a:pt x="2100122" y="945730"/>
                  </a:lnTo>
                  <a:lnTo>
                    <a:pt x="2102472" y="946785"/>
                  </a:lnTo>
                  <a:lnTo>
                    <a:pt x="2104821" y="947851"/>
                  </a:lnTo>
                  <a:lnTo>
                    <a:pt x="2107184" y="948905"/>
                  </a:lnTo>
                  <a:lnTo>
                    <a:pt x="2109546" y="949972"/>
                  </a:lnTo>
                  <a:lnTo>
                    <a:pt x="2111895" y="951026"/>
                  </a:lnTo>
                  <a:lnTo>
                    <a:pt x="2114257" y="952093"/>
                  </a:lnTo>
                  <a:lnTo>
                    <a:pt x="2116607" y="953147"/>
                  </a:lnTo>
                  <a:lnTo>
                    <a:pt x="2118969" y="954214"/>
                  </a:lnTo>
                  <a:lnTo>
                    <a:pt x="2121319" y="955281"/>
                  </a:lnTo>
                  <a:lnTo>
                    <a:pt x="2123668" y="956335"/>
                  </a:lnTo>
                  <a:lnTo>
                    <a:pt x="2126030" y="957389"/>
                  </a:lnTo>
                  <a:lnTo>
                    <a:pt x="2128380" y="958456"/>
                  </a:lnTo>
                  <a:lnTo>
                    <a:pt x="2130742" y="959523"/>
                  </a:lnTo>
                  <a:lnTo>
                    <a:pt x="2133092" y="960577"/>
                  </a:lnTo>
                  <a:lnTo>
                    <a:pt x="2135441" y="961631"/>
                  </a:lnTo>
                  <a:lnTo>
                    <a:pt x="2137791" y="962698"/>
                  </a:lnTo>
                  <a:lnTo>
                    <a:pt x="2140153" y="963752"/>
                  </a:lnTo>
                  <a:lnTo>
                    <a:pt x="2142515" y="964819"/>
                  </a:lnTo>
                  <a:lnTo>
                    <a:pt x="2144877" y="965885"/>
                  </a:lnTo>
                  <a:lnTo>
                    <a:pt x="2147214" y="966939"/>
                  </a:lnTo>
                  <a:lnTo>
                    <a:pt x="2149563" y="967994"/>
                  </a:lnTo>
                  <a:lnTo>
                    <a:pt x="2151926" y="969048"/>
                  </a:lnTo>
                  <a:lnTo>
                    <a:pt x="2154288" y="970127"/>
                  </a:lnTo>
                  <a:lnTo>
                    <a:pt x="2156625" y="971169"/>
                  </a:lnTo>
                  <a:lnTo>
                    <a:pt x="2158987" y="972235"/>
                  </a:lnTo>
                  <a:lnTo>
                    <a:pt x="2161349" y="973302"/>
                  </a:lnTo>
                  <a:lnTo>
                    <a:pt x="2163711" y="974356"/>
                  </a:lnTo>
                  <a:lnTo>
                    <a:pt x="2166048" y="975423"/>
                  </a:lnTo>
                  <a:lnTo>
                    <a:pt x="2168410" y="976490"/>
                  </a:lnTo>
                  <a:lnTo>
                    <a:pt x="2170760" y="977544"/>
                  </a:lnTo>
                  <a:lnTo>
                    <a:pt x="2173109" y="978598"/>
                  </a:lnTo>
                  <a:lnTo>
                    <a:pt x="2175484" y="979665"/>
                  </a:lnTo>
                  <a:lnTo>
                    <a:pt x="2177834" y="980719"/>
                  </a:lnTo>
                  <a:lnTo>
                    <a:pt x="2180183" y="981786"/>
                  </a:lnTo>
                  <a:lnTo>
                    <a:pt x="2182533" y="982840"/>
                  </a:lnTo>
                  <a:lnTo>
                    <a:pt x="2184882" y="983894"/>
                  </a:lnTo>
                  <a:lnTo>
                    <a:pt x="2187244" y="984961"/>
                  </a:lnTo>
                  <a:lnTo>
                    <a:pt x="2189594" y="986015"/>
                  </a:lnTo>
                  <a:lnTo>
                    <a:pt x="2191943" y="987082"/>
                  </a:lnTo>
                  <a:lnTo>
                    <a:pt x="2194318" y="988148"/>
                  </a:lnTo>
                  <a:lnTo>
                    <a:pt x="2196668" y="989203"/>
                  </a:lnTo>
                  <a:lnTo>
                    <a:pt x="2199017" y="990269"/>
                  </a:lnTo>
                  <a:lnTo>
                    <a:pt x="2201379" y="991323"/>
                  </a:lnTo>
                  <a:lnTo>
                    <a:pt x="2203729" y="992378"/>
                  </a:lnTo>
                  <a:lnTo>
                    <a:pt x="2206078" y="993444"/>
                  </a:lnTo>
                  <a:lnTo>
                    <a:pt x="2208428" y="994498"/>
                  </a:lnTo>
                  <a:lnTo>
                    <a:pt x="2210790" y="995565"/>
                  </a:lnTo>
                  <a:lnTo>
                    <a:pt x="2213140" y="996619"/>
                  </a:lnTo>
                  <a:lnTo>
                    <a:pt x="2215502" y="997686"/>
                  </a:lnTo>
                  <a:lnTo>
                    <a:pt x="2217851" y="998740"/>
                  </a:lnTo>
                  <a:lnTo>
                    <a:pt x="2220214" y="999807"/>
                  </a:lnTo>
                  <a:lnTo>
                    <a:pt x="2222576" y="1000874"/>
                  </a:lnTo>
                  <a:lnTo>
                    <a:pt x="2224913" y="1001928"/>
                  </a:lnTo>
                  <a:lnTo>
                    <a:pt x="2227262" y="1002982"/>
                  </a:lnTo>
                  <a:lnTo>
                    <a:pt x="2229637" y="1004049"/>
                  </a:lnTo>
                  <a:lnTo>
                    <a:pt x="2231986" y="1005116"/>
                  </a:lnTo>
                  <a:lnTo>
                    <a:pt x="2234336" y="1006170"/>
                  </a:lnTo>
                  <a:lnTo>
                    <a:pt x="2236698" y="1007224"/>
                  </a:lnTo>
                  <a:lnTo>
                    <a:pt x="2239035" y="1008291"/>
                  </a:lnTo>
                  <a:lnTo>
                    <a:pt x="2241397" y="1009345"/>
                  </a:lnTo>
                  <a:lnTo>
                    <a:pt x="2243747" y="1010412"/>
                  </a:lnTo>
                  <a:lnTo>
                    <a:pt x="2246109" y="1011478"/>
                  </a:lnTo>
                  <a:lnTo>
                    <a:pt x="2248458" y="1012532"/>
                  </a:lnTo>
                  <a:lnTo>
                    <a:pt x="2250821" y="1013587"/>
                  </a:lnTo>
                  <a:lnTo>
                    <a:pt x="2253170" y="1014653"/>
                  </a:lnTo>
                  <a:lnTo>
                    <a:pt x="2255532" y="1015707"/>
                  </a:lnTo>
                  <a:lnTo>
                    <a:pt x="2257882" y="1016762"/>
                  </a:lnTo>
                  <a:lnTo>
                    <a:pt x="2260231" y="1017828"/>
                  </a:lnTo>
                  <a:lnTo>
                    <a:pt x="2262593" y="1018895"/>
                  </a:lnTo>
                  <a:lnTo>
                    <a:pt x="2264943" y="1019949"/>
                  </a:lnTo>
                  <a:lnTo>
                    <a:pt x="2267292" y="1021003"/>
                  </a:lnTo>
                  <a:lnTo>
                    <a:pt x="2269655" y="1022070"/>
                  </a:lnTo>
                  <a:lnTo>
                    <a:pt x="2272004" y="1023124"/>
                  </a:lnTo>
                  <a:lnTo>
                    <a:pt x="2274366" y="1024191"/>
                  </a:lnTo>
                  <a:lnTo>
                    <a:pt x="2276716" y="1025258"/>
                  </a:lnTo>
                  <a:lnTo>
                    <a:pt x="2279065" y="1026312"/>
                  </a:lnTo>
                  <a:lnTo>
                    <a:pt x="2281428" y="1027379"/>
                  </a:lnTo>
                  <a:lnTo>
                    <a:pt x="2283777" y="1028433"/>
                  </a:lnTo>
                  <a:lnTo>
                    <a:pt x="2286127" y="1029487"/>
                  </a:lnTo>
                  <a:lnTo>
                    <a:pt x="2288489" y="1030554"/>
                  </a:lnTo>
                  <a:lnTo>
                    <a:pt x="2290851" y="1031621"/>
                  </a:lnTo>
                  <a:lnTo>
                    <a:pt x="2293200" y="1032675"/>
                  </a:lnTo>
                  <a:lnTo>
                    <a:pt x="2295563" y="1033741"/>
                  </a:lnTo>
                  <a:lnTo>
                    <a:pt x="2297912" y="1034796"/>
                  </a:lnTo>
                  <a:lnTo>
                    <a:pt x="2300262" y="1035850"/>
                  </a:lnTo>
                  <a:lnTo>
                    <a:pt x="2302611" y="1036916"/>
                  </a:lnTo>
                  <a:lnTo>
                    <a:pt x="2304961" y="1037971"/>
                  </a:lnTo>
                  <a:lnTo>
                    <a:pt x="2307323" y="1039037"/>
                  </a:lnTo>
                  <a:lnTo>
                    <a:pt x="2309685" y="1040104"/>
                  </a:lnTo>
                  <a:lnTo>
                    <a:pt x="2312035" y="1041158"/>
                  </a:lnTo>
                  <a:lnTo>
                    <a:pt x="2314384" y="1042212"/>
                  </a:lnTo>
                  <a:lnTo>
                    <a:pt x="2316746" y="1043279"/>
                  </a:lnTo>
                  <a:lnTo>
                    <a:pt x="2319096" y="1044333"/>
                  </a:lnTo>
                  <a:lnTo>
                    <a:pt x="2321445" y="1045400"/>
                  </a:lnTo>
                  <a:lnTo>
                    <a:pt x="2323795" y="1046454"/>
                  </a:lnTo>
                  <a:lnTo>
                    <a:pt x="2326157" y="1047521"/>
                  </a:lnTo>
                  <a:lnTo>
                    <a:pt x="2328506" y="1048575"/>
                  </a:lnTo>
                  <a:lnTo>
                    <a:pt x="2330869" y="1049629"/>
                  </a:lnTo>
                  <a:lnTo>
                    <a:pt x="2333218" y="1050696"/>
                  </a:lnTo>
                  <a:lnTo>
                    <a:pt x="2335568" y="1051750"/>
                  </a:lnTo>
                  <a:lnTo>
                    <a:pt x="2337943" y="1052817"/>
                  </a:lnTo>
                  <a:lnTo>
                    <a:pt x="2340279" y="1053884"/>
                  </a:lnTo>
                  <a:lnTo>
                    <a:pt x="2342642" y="1054938"/>
                  </a:lnTo>
                  <a:lnTo>
                    <a:pt x="2345004" y="1056005"/>
                  </a:lnTo>
                  <a:lnTo>
                    <a:pt x="2347341" y="1057059"/>
                  </a:lnTo>
                  <a:lnTo>
                    <a:pt x="2349703" y="1058125"/>
                  </a:lnTo>
                  <a:lnTo>
                    <a:pt x="2352065" y="1059180"/>
                  </a:lnTo>
                  <a:lnTo>
                    <a:pt x="2354414" y="1060246"/>
                  </a:lnTo>
                  <a:lnTo>
                    <a:pt x="2356764" y="1061300"/>
                  </a:lnTo>
                  <a:lnTo>
                    <a:pt x="2359113" y="1062355"/>
                  </a:lnTo>
                  <a:lnTo>
                    <a:pt x="2361476" y="1063421"/>
                  </a:lnTo>
                  <a:lnTo>
                    <a:pt x="2363825" y="1064488"/>
                  </a:lnTo>
                  <a:lnTo>
                    <a:pt x="2366187" y="1065542"/>
                  </a:lnTo>
                  <a:lnTo>
                    <a:pt x="2368537" y="1066596"/>
                  </a:lnTo>
                  <a:lnTo>
                    <a:pt x="2370886" y="1067663"/>
                  </a:lnTo>
                  <a:lnTo>
                    <a:pt x="2373249" y="1068717"/>
                  </a:lnTo>
                  <a:lnTo>
                    <a:pt x="2375598" y="1069784"/>
                  </a:lnTo>
                  <a:lnTo>
                    <a:pt x="2377960" y="1070838"/>
                  </a:lnTo>
                  <a:lnTo>
                    <a:pt x="2380310" y="1071905"/>
                  </a:lnTo>
                  <a:lnTo>
                    <a:pt x="2382659" y="1072959"/>
                  </a:lnTo>
                  <a:lnTo>
                    <a:pt x="2385021" y="1074026"/>
                  </a:lnTo>
                  <a:lnTo>
                    <a:pt x="2387384" y="1075093"/>
                  </a:lnTo>
                  <a:lnTo>
                    <a:pt x="2389733" y="1076147"/>
                  </a:lnTo>
                  <a:lnTo>
                    <a:pt x="2392083" y="1077201"/>
                  </a:lnTo>
                  <a:lnTo>
                    <a:pt x="2394432" y="1078268"/>
                  </a:lnTo>
                  <a:lnTo>
                    <a:pt x="2396794" y="1079334"/>
                  </a:lnTo>
                  <a:lnTo>
                    <a:pt x="2399157" y="1080389"/>
                  </a:lnTo>
                  <a:lnTo>
                    <a:pt x="2401506" y="1081443"/>
                  </a:lnTo>
                  <a:lnTo>
                    <a:pt x="2403856" y="1082509"/>
                  </a:lnTo>
                  <a:lnTo>
                    <a:pt x="2406205" y="1083564"/>
                  </a:lnTo>
                  <a:lnTo>
                    <a:pt x="2408567" y="1084630"/>
                  </a:lnTo>
                  <a:lnTo>
                    <a:pt x="2410917" y="1085684"/>
                  </a:lnTo>
                  <a:lnTo>
                    <a:pt x="2413279" y="1086751"/>
                  </a:lnTo>
                  <a:lnTo>
                    <a:pt x="2415628" y="1087805"/>
                  </a:lnTo>
                  <a:lnTo>
                    <a:pt x="2417991" y="1088872"/>
                  </a:lnTo>
                  <a:lnTo>
                    <a:pt x="2420340" y="1089926"/>
                  </a:lnTo>
                  <a:lnTo>
                    <a:pt x="2422690" y="1090993"/>
                  </a:lnTo>
                  <a:lnTo>
                    <a:pt x="2425052" y="1092047"/>
                  </a:lnTo>
                  <a:lnTo>
                    <a:pt x="2427401" y="1093114"/>
                  </a:lnTo>
                  <a:lnTo>
                    <a:pt x="2429751" y="1094168"/>
                  </a:lnTo>
                  <a:lnTo>
                    <a:pt x="2432113" y="1095235"/>
                  </a:lnTo>
                  <a:lnTo>
                    <a:pt x="2434463" y="1096289"/>
                  </a:lnTo>
                  <a:lnTo>
                    <a:pt x="2436812" y="1097343"/>
                  </a:lnTo>
                  <a:lnTo>
                    <a:pt x="2439174" y="1098410"/>
                  </a:lnTo>
                  <a:lnTo>
                    <a:pt x="2441524" y="1099477"/>
                  </a:lnTo>
                  <a:lnTo>
                    <a:pt x="2443873" y="1100531"/>
                  </a:lnTo>
                  <a:lnTo>
                    <a:pt x="2446235" y="1101585"/>
                  </a:lnTo>
                  <a:lnTo>
                    <a:pt x="2448585" y="1102652"/>
                  </a:lnTo>
                  <a:lnTo>
                    <a:pt x="2450947" y="1103706"/>
                  </a:lnTo>
                  <a:lnTo>
                    <a:pt x="2453297" y="1104773"/>
                  </a:lnTo>
                  <a:lnTo>
                    <a:pt x="2455659" y="1105827"/>
                  </a:lnTo>
                  <a:lnTo>
                    <a:pt x="2458008" y="1106893"/>
                  </a:lnTo>
                  <a:lnTo>
                    <a:pt x="2460371" y="1107948"/>
                  </a:lnTo>
                  <a:lnTo>
                    <a:pt x="2462707" y="1109014"/>
                  </a:lnTo>
                  <a:lnTo>
                    <a:pt x="2465070" y="1110068"/>
                  </a:lnTo>
                  <a:lnTo>
                    <a:pt x="2467432" y="1111135"/>
                  </a:lnTo>
                  <a:lnTo>
                    <a:pt x="2469781" y="1112189"/>
                  </a:lnTo>
                  <a:lnTo>
                    <a:pt x="2472131" y="1113256"/>
                  </a:lnTo>
                  <a:lnTo>
                    <a:pt x="2474493" y="1114310"/>
                  </a:lnTo>
                  <a:lnTo>
                    <a:pt x="2476842" y="1115377"/>
                  </a:lnTo>
                  <a:lnTo>
                    <a:pt x="2479205" y="1116431"/>
                  </a:lnTo>
                  <a:lnTo>
                    <a:pt x="2481554" y="1117498"/>
                  </a:lnTo>
                  <a:lnTo>
                    <a:pt x="2483904" y="1118552"/>
                  </a:lnTo>
                  <a:lnTo>
                    <a:pt x="2486253" y="1119606"/>
                  </a:lnTo>
                  <a:lnTo>
                    <a:pt x="2488615" y="1120673"/>
                  </a:lnTo>
                  <a:lnTo>
                    <a:pt x="2490965" y="1121740"/>
                  </a:lnTo>
                  <a:lnTo>
                    <a:pt x="2493327" y="1122794"/>
                  </a:lnTo>
                  <a:lnTo>
                    <a:pt x="2495677" y="1123861"/>
                  </a:lnTo>
                  <a:lnTo>
                    <a:pt x="2498039" y="1124915"/>
                  </a:lnTo>
                  <a:lnTo>
                    <a:pt x="2500388" y="1125969"/>
                  </a:lnTo>
                  <a:lnTo>
                    <a:pt x="2502750" y="1127036"/>
                  </a:lnTo>
                  <a:lnTo>
                    <a:pt x="2505100" y="1128102"/>
                  </a:lnTo>
                  <a:lnTo>
                    <a:pt x="2507449" y="1129157"/>
                  </a:lnTo>
                  <a:lnTo>
                    <a:pt x="2509799" y="1130211"/>
                  </a:lnTo>
                  <a:lnTo>
                    <a:pt x="2512161" y="1131277"/>
                  </a:lnTo>
                  <a:lnTo>
                    <a:pt x="2514511" y="1132344"/>
                  </a:lnTo>
                  <a:lnTo>
                    <a:pt x="2516873" y="1133398"/>
                  </a:lnTo>
                  <a:lnTo>
                    <a:pt x="2519222" y="1134465"/>
                  </a:lnTo>
                  <a:lnTo>
                    <a:pt x="2521585" y="1135519"/>
                  </a:lnTo>
                  <a:lnTo>
                    <a:pt x="2523934" y="1136573"/>
                  </a:lnTo>
                  <a:lnTo>
                    <a:pt x="2526284" y="1137640"/>
                  </a:lnTo>
                  <a:lnTo>
                    <a:pt x="2528646" y="1138707"/>
                  </a:lnTo>
                  <a:lnTo>
                    <a:pt x="2530995" y="1139761"/>
                  </a:lnTo>
                  <a:lnTo>
                    <a:pt x="2533357" y="1140815"/>
                  </a:lnTo>
                  <a:lnTo>
                    <a:pt x="2535707" y="1141882"/>
                  </a:lnTo>
                  <a:lnTo>
                    <a:pt x="2538056" y="1142936"/>
                  </a:lnTo>
                  <a:lnTo>
                    <a:pt x="2540419" y="1144003"/>
                  </a:lnTo>
                  <a:lnTo>
                    <a:pt x="2542768" y="1145070"/>
                  </a:lnTo>
                  <a:lnTo>
                    <a:pt x="2545118" y="1146124"/>
                  </a:lnTo>
                  <a:lnTo>
                    <a:pt x="2547480" y="1147178"/>
                  </a:lnTo>
                  <a:lnTo>
                    <a:pt x="2549829" y="1148245"/>
                  </a:lnTo>
                  <a:lnTo>
                    <a:pt x="2552179" y="1149299"/>
                  </a:lnTo>
                  <a:lnTo>
                    <a:pt x="2554541" y="1150366"/>
                  </a:lnTo>
                  <a:lnTo>
                    <a:pt x="2556891" y="1151420"/>
                  </a:lnTo>
                  <a:lnTo>
                    <a:pt x="2559253" y="1152486"/>
                  </a:lnTo>
                  <a:lnTo>
                    <a:pt x="2561602" y="1153541"/>
                  </a:lnTo>
                  <a:lnTo>
                    <a:pt x="2563952" y="1154607"/>
                  </a:lnTo>
                  <a:lnTo>
                    <a:pt x="2566314" y="1155661"/>
                  </a:lnTo>
                  <a:lnTo>
                    <a:pt x="2568663" y="1156728"/>
                  </a:lnTo>
                  <a:lnTo>
                    <a:pt x="2571026" y="1157782"/>
                  </a:lnTo>
                  <a:lnTo>
                    <a:pt x="2573375" y="1158849"/>
                  </a:lnTo>
                  <a:lnTo>
                    <a:pt x="2575725" y="1159903"/>
                  </a:lnTo>
                  <a:lnTo>
                    <a:pt x="2578087" y="1160970"/>
                  </a:lnTo>
                  <a:lnTo>
                    <a:pt x="2580436" y="1162024"/>
                  </a:lnTo>
                  <a:lnTo>
                    <a:pt x="2582786" y="1163091"/>
                  </a:lnTo>
                  <a:lnTo>
                    <a:pt x="2585148" y="1164145"/>
                  </a:lnTo>
                  <a:lnTo>
                    <a:pt x="2587498" y="1165212"/>
                  </a:lnTo>
                  <a:lnTo>
                    <a:pt x="2589860" y="1166266"/>
                  </a:lnTo>
                  <a:lnTo>
                    <a:pt x="2592209" y="1167320"/>
                  </a:lnTo>
                  <a:lnTo>
                    <a:pt x="2594571" y="1168387"/>
                  </a:lnTo>
                  <a:lnTo>
                    <a:pt x="2596921" y="1169454"/>
                  </a:lnTo>
                  <a:lnTo>
                    <a:pt x="2599270" y="1170508"/>
                  </a:lnTo>
                  <a:lnTo>
                    <a:pt x="2601620" y="1171562"/>
                  </a:lnTo>
                  <a:lnTo>
                    <a:pt x="2603982" y="1172629"/>
                  </a:lnTo>
                  <a:lnTo>
                    <a:pt x="2606332" y="1173683"/>
                  </a:lnTo>
                  <a:lnTo>
                    <a:pt x="2608694" y="1174750"/>
                  </a:lnTo>
                  <a:lnTo>
                    <a:pt x="2611043" y="1175804"/>
                  </a:lnTo>
                  <a:lnTo>
                    <a:pt x="2613406" y="1176870"/>
                  </a:lnTo>
                  <a:lnTo>
                    <a:pt x="2615755" y="1177925"/>
                  </a:lnTo>
                  <a:lnTo>
                    <a:pt x="2618105" y="1178991"/>
                  </a:lnTo>
                  <a:lnTo>
                    <a:pt x="2620467" y="1180058"/>
                  </a:lnTo>
                  <a:lnTo>
                    <a:pt x="2622816" y="1181112"/>
                  </a:lnTo>
                  <a:lnTo>
                    <a:pt x="2625178" y="1182166"/>
                  </a:lnTo>
                  <a:lnTo>
                    <a:pt x="2627528" y="1183233"/>
                  </a:lnTo>
                  <a:lnTo>
                    <a:pt x="2629877" y="1184287"/>
                  </a:lnTo>
                  <a:lnTo>
                    <a:pt x="2632240" y="1185354"/>
                  </a:lnTo>
                  <a:lnTo>
                    <a:pt x="2634589" y="1186408"/>
                  </a:lnTo>
                  <a:lnTo>
                    <a:pt x="2636951" y="1187475"/>
                  </a:lnTo>
                  <a:lnTo>
                    <a:pt x="2639301" y="1188529"/>
                  </a:lnTo>
                  <a:lnTo>
                    <a:pt x="2641663" y="1189596"/>
                  </a:lnTo>
                  <a:lnTo>
                    <a:pt x="2644013" y="1190650"/>
                  </a:lnTo>
                  <a:lnTo>
                    <a:pt x="2646362" y="1191717"/>
                  </a:lnTo>
                  <a:lnTo>
                    <a:pt x="2648724" y="1192771"/>
                  </a:lnTo>
                  <a:lnTo>
                    <a:pt x="2651074" y="1193838"/>
                  </a:lnTo>
                  <a:lnTo>
                    <a:pt x="2653423" y="1194892"/>
                  </a:lnTo>
                  <a:lnTo>
                    <a:pt x="2655785" y="1195959"/>
                  </a:lnTo>
                  <a:lnTo>
                    <a:pt x="2658135" y="1197013"/>
                  </a:lnTo>
                  <a:lnTo>
                    <a:pt x="2660497" y="1198079"/>
                  </a:lnTo>
                  <a:lnTo>
                    <a:pt x="2662847" y="1199134"/>
                  </a:lnTo>
                  <a:lnTo>
                    <a:pt x="2665196" y="1200188"/>
                  </a:lnTo>
                  <a:lnTo>
                    <a:pt x="2667546" y="1201254"/>
                  </a:lnTo>
                  <a:lnTo>
                    <a:pt x="2669908" y="1202321"/>
                  </a:lnTo>
                  <a:lnTo>
                    <a:pt x="2672257" y="1203375"/>
                  </a:lnTo>
                  <a:lnTo>
                    <a:pt x="2674620" y="1204429"/>
                  </a:lnTo>
                  <a:lnTo>
                    <a:pt x="2676969" y="1205496"/>
                  </a:lnTo>
                  <a:lnTo>
                    <a:pt x="2679331" y="1206550"/>
                  </a:lnTo>
                  <a:lnTo>
                    <a:pt x="2681681" y="1207617"/>
                  </a:lnTo>
                  <a:lnTo>
                    <a:pt x="2684043" y="1208684"/>
                  </a:lnTo>
                  <a:lnTo>
                    <a:pt x="2686392" y="1209738"/>
                  </a:lnTo>
                  <a:lnTo>
                    <a:pt x="2688742" y="1210792"/>
                  </a:lnTo>
                  <a:lnTo>
                    <a:pt x="2691091" y="1211859"/>
                  </a:lnTo>
                  <a:lnTo>
                    <a:pt x="2693454" y="1212913"/>
                  </a:lnTo>
                  <a:lnTo>
                    <a:pt x="2695803" y="1213980"/>
                  </a:lnTo>
                  <a:lnTo>
                    <a:pt x="2698165" y="1215034"/>
                  </a:lnTo>
                  <a:lnTo>
                    <a:pt x="2700515" y="1216101"/>
                  </a:lnTo>
                  <a:lnTo>
                    <a:pt x="2702877" y="1217155"/>
                  </a:lnTo>
                  <a:lnTo>
                    <a:pt x="2705227" y="1218222"/>
                  </a:lnTo>
                  <a:lnTo>
                    <a:pt x="2707576" y="1219276"/>
                  </a:lnTo>
                  <a:lnTo>
                    <a:pt x="2709938" y="1220343"/>
                  </a:lnTo>
                  <a:lnTo>
                    <a:pt x="2712288" y="1221397"/>
                  </a:lnTo>
                  <a:lnTo>
                    <a:pt x="2714637" y="1222463"/>
                  </a:lnTo>
                  <a:lnTo>
                    <a:pt x="2716999" y="1223518"/>
                  </a:lnTo>
                  <a:lnTo>
                    <a:pt x="2719349" y="1224584"/>
                  </a:lnTo>
                  <a:lnTo>
                    <a:pt x="2721711" y="1225638"/>
                  </a:lnTo>
                  <a:lnTo>
                    <a:pt x="2724061" y="1226705"/>
                  </a:lnTo>
                  <a:lnTo>
                    <a:pt x="2726410" y="1227759"/>
                  </a:lnTo>
                  <a:lnTo>
                    <a:pt x="2728772" y="1228826"/>
                  </a:lnTo>
                  <a:lnTo>
                    <a:pt x="2731122" y="1229880"/>
                  </a:lnTo>
                  <a:lnTo>
                    <a:pt x="2733484" y="1230947"/>
                  </a:lnTo>
                  <a:lnTo>
                    <a:pt x="2735834" y="1232001"/>
                  </a:lnTo>
                  <a:lnTo>
                    <a:pt x="2737015" y="1232535"/>
                  </a:lnTo>
                </a:path>
              </a:pathLst>
            </a:custGeom>
            <a:ln w="11188">
              <a:solidFill>
                <a:srgbClr val="000000"/>
              </a:solidFill>
            </a:ln>
          </p:spPr>
          <p:txBody>
            <a:bodyPr wrap="square" lIns="0" tIns="0" rIns="0" bIns="0" rtlCol="0"/>
            <a:lstStyle/>
            <a:p>
              <a:endParaRPr/>
            </a:p>
          </p:txBody>
        </p:sp>
        <p:sp>
          <p:nvSpPr>
            <p:cNvPr id="125" name="object 125"/>
            <p:cNvSpPr/>
            <p:nvPr/>
          </p:nvSpPr>
          <p:spPr>
            <a:xfrm>
              <a:off x="1328928" y="4099560"/>
              <a:ext cx="21590" cy="21590"/>
            </a:xfrm>
            <a:custGeom>
              <a:avLst/>
              <a:gdLst/>
              <a:ahLst/>
              <a:cxnLst/>
              <a:rect l="l" t="t" r="r" b="b"/>
              <a:pathLst>
                <a:path w="21590" h="21589">
                  <a:moveTo>
                    <a:pt x="0" y="21145"/>
                  </a:moveTo>
                  <a:lnTo>
                    <a:pt x="21145" y="21145"/>
                  </a:lnTo>
                  <a:lnTo>
                    <a:pt x="21145" y="0"/>
                  </a:lnTo>
                  <a:lnTo>
                    <a:pt x="0" y="0"/>
                  </a:lnTo>
                  <a:lnTo>
                    <a:pt x="0" y="21145"/>
                  </a:lnTo>
                  <a:close/>
                </a:path>
              </a:pathLst>
            </a:custGeom>
            <a:ln w="27965">
              <a:solidFill>
                <a:srgbClr val="D95217"/>
              </a:solidFill>
            </a:ln>
          </p:spPr>
          <p:txBody>
            <a:bodyPr wrap="square" lIns="0" tIns="0" rIns="0" bIns="0" rtlCol="0"/>
            <a:lstStyle/>
            <a:p>
              <a:endParaRPr/>
            </a:p>
          </p:txBody>
        </p:sp>
        <p:sp>
          <p:nvSpPr>
            <p:cNvPr id="126" name="object 126"/>
            <p:cNvSpPr/>
            <p:nvPr/>
          </p:nvSpPr>
          <p:spPr>
            <a:xfrm>
              <a:off x="1013460" y="4110228"/>
              <a:ext cx="2737485" cy="0"/>
            </a:xfrm>
            <a:custGeom>
              <a:avLst/>
              <a:gdLst/>
              <a:ahLst/>
              <a:cxnLst/>
              <a:rect l="l" t="t" r="r" b="b"/>
              <a:pathLst>
                <a:path w="2737485">
                  <a:moveTo>
                    <a:pt x="0" y="0"/>
                  </a:moveTo>
                  <a:lnTo>
                    <a:pt x="2737015" y="0"/>
                  </a:lnTo>
                </a:path>
              </a:pathLst>
            </a:custGeom>
            <a:ln w="5588">
              <a:solidFill>
                <a:srgbClr val="D95217"/>
              </a:solidFill>
              <a:prstDash val="sysDash"/>
            </a:ln>
          </p:spPr>
          <p:txBody>
            <a:bodyPr wrap="square" lIns="0" tIns="0" rIns="0" bIns="0" rtlCol="0"/>
            <a:lstStyle/>
            <a:p>
              <a:endParaRPr/>
            </a:p>
          </p:txBody>
        </p:sp>
        <p:sp>
          <p:nvSpPr>
            <p:cNvPr id="127" name="object 127"/>
            <p:cNvSpPr/>
            <p:nvPr/>
          </p:nvSpPr>
          <p:spPr>
            <a:xfrm>
              <a:off x="1013460" y="5312664"/>
              <a:ext cx="2731135" cy="0"/>
            </a:xfrm>
            <a:custGeom>
              <a:avLst/>
              <a:gdLst/>
              <a:ahLst/>
              <a:cxnLst/>
              <a:rect l="l" t="t" r="r" b="b"/>
              <a:pathLst>
                <a:path w="2731135">
                  <a:moveTo>
                    <a:pt x="0" y="0"/>
                  </a:moveTo>
                  <a:lnTo>
                    <a:pt x="2730792" y="0"/>
                  </a:lnTo>
                </a:path>
              </a:pathLst>
            </a:custGeom>
            <a:ln w="5588">
              <a:solidFill>
                <a:srgbClr val="D95217"/>
              </a:solidFill>
              <a:prstDash val="dot"/>
            </a:ln>
          </p:spPr>
          <p:txBody>
            <a:bodyPr wrap="square" lIns="0" tIns="0" rIns="0" bIns="0" rtlCol="0"/>
            <a:lstStyle/>
            <a:p>
              <a:endParaRPr/>
            </a:p>
          </p:txBody>
        </p:sp>
        <p:sp>
          <p:nvSpPr>
            <p:cNvPr id="128" name="object 128"/>
            <p:cNvSpPr/>
            <p:nvPr/>
          </p:nvSpPr>
          <p:spPr>
            <a:xfrm>
              <a:off x="911352" y="5318760"/>
              <a:ext cx="2997835" cy="0"/>
            </a:xfrm>
            <a:custGeom>
              <a:avLst/>
              <a:gdLst/>
              <a:ahLst/>
              <a:cxnLst/>
              <a:rect l="l" t="t" r="r" b="b"/>
              <a:pathLst>
                <a:path w="2997835">
                  <a:moveTo>
                    <a:pt x="0" y="0"/>
                  </a:moveTo>
                  <a:lnTo>
                    <a:pt x="2997504" y="0"/>
                  </a:lnTo>
                </a:path>
              </a:pathLst>
            </a:custGeom>
            <a:ln w="9525">
              <a:solidFill>
                <a:srgbClr val="000000"/>
              </a:solidFill>
              <a:prstDash val="sysDash"/>
            </a:ln>
          </p:spPr>
          <p:txBody>
            <a:bodyPr wrap="square" lIns="0" tIns="0" rIns="0" bIns="0" rtlCol="0"/>
            <a:lstStyle/>
            <a:p>
              <a:endParaRPr/>
            </a:p>
          </p:txBody>
        </p:sp>
      </p:grpSp>
      <p:sp>
        <p:nvSpPr>
          <p:cNvPr id="129" name="object 129"/>
          <p:cNvSpPr txBox="1"/>
          <p:nvPr/>
        </p:nvSpPr>
        <p:spPr>
          <a:xfrm>
            <a:off x="1657525" y="5309783"/>
            <a:ext cx="296545" cy="193675"/>
          </a:xfrm>
          <a:prstGeom prst="rect">
            <a:avLst/>
          </a:prstGeom>
        </p:spPr>
        <p:txBody>
          <a:bodyPr vert="horz" wrap="square" lIns="0" tIns="12700" rIns="0" bIns="0" rtlCol="0">
            <a:spAutoFit/>
          </a:bodyPr>
          <a:lstStyle/>
          <a:p>
            <a:pPr marL="12700">
              <a:lnSpc>
                <a:spcPct val="100000"/>
              </a:lnSpc>
              <a:spcBef>
                <a:spcPts val="100"/>
              </a:spcBef>
            </a:pPr>
            <a:r>
              <a:rPr sz="1100" spc="-10" dirty="0">
                <a:latin typeface="Times New Roman"/>
                <a:cs typeface="Times New Roman"/>
              </a:rPr>
              <a:t>level</a:t>
            </a:r>
            <a:endParaRPr sz="1100">
              <a:latin typeface="Times New Roman"/>
              <a:cs typeface="Times New Roman"/>
            </a:endParaRPr>
          </a:p>
        </p:txBody>
      </p:sp>
      <p:grpSp>
        <p:nvGrpSpPr>
          <p:cNvPr id="130" name="object 130"/>
          <p:cNvGrpSpPr/>
          <p:nvPr/>
        </p:nvGrpSpPr>
        <p:grpSpPr>
          <a:xfrm>
            <a:off x="1286443" y="4125658"/>
            <a:ext cx="113664" cy="1185545"/>
            <a:chOff x="1286443" y="4125658"/>
            <a:chExt cx="113664" cy="1185545"/>
          </a:xfrm>
        </p:grpSpPr>
        <p:sp>
          <p:nvSpPr>
            <p:cNvPr id="131" name="object 131"/>
            <p:cNvSpPr/>
            <p:nvPr/>
          </p:nvSpPr>
          <p:spPr>
            <a:xfrm>
              <a:off x="1343405" y="4139946"/>
              <a:ext cx="0" cy="1156970"/>
            </a:xfrm>
            <a:custGeom>
              <a:avLst/>
              <a:gdLst/>
              <a:ahLst/>
              <a:cxnLst/>
              <a:rect l="l" t="t" r="r" b="b"/>
              <a:pathLst>
                <a:path h="1156970">
                  <a:moveTo>
                    <a:pt x="0" y="0"/>
                  </a:moveTo>
                  <a:lnTo>
                    <a:pt x="0" y="1156461"/>
                  </a:lnTo>
                </a:path>
              </a:pathLst>
            </a:custGeom>
            <a:ln w="28575">
              <a:solidFill>
                <a:srgbClr val="C00000"/>
              </a:solidFill>
            </a:ln>
          </p:spPr>
          <p:txBody>
            <a:bodyPr wrap="square" lIns="0" tIns="0" rIns="0" bIns="0" rtlCol="0"/>
            <a:lstStyle/>
            <a:p>
              <a:endParaRPr/>
            </a:p>
          </p:txBody>
        </p:sp>
        <p:sp>
          <p:nvSpPr>
            <p:cNvPr id="132" name="object 132"/>
            <p:cNvSpPr/>
            <p:nvPr/>
          </p:nvSpPr>
          <p:spPr>
            <a:xfrm>
              <a:off x="1300731" y="5223510"/>
              <a:ext cx="85090" cy="73660"/>
            </a:xfrm>
            <a:custGeom>
              <a:avLst/>
              <a:gdLst/>
              <a:ahLst/>
              <a:cxnLst/>
              <a:rect l="l" t="t" r="r" b="b"/>
              <a:pathLst>
                <a:path w="85090" h="73660">
                  <a:moveTo>
                    <a:pt x="85077" y="0"/>
                  </a:moveTo>
                  <a:lnTo>
                    <a:pt x="42532" y="73152"/>
                  </a:lnTo>
                  <a:lnTo>
                    <a:pt x="0" y="0"/>
                  </a:lnTo>
                </a:path>
              </a:pathLst>
            </a:custGeom>
            <a:ln w="28574">
              <a:solidFill>
                <a:srgbClr val="C00000"/>
              </a:solidFill>
            </a:ln>
          </p:spPr>
          <p:txBody>
            <a:bodyPr wrap="square" lIns="0" tIns="0" rIns="0" bIns="0" rtlCol="0"/>
            <a:lstStyle/>
            <a:p>
              <a:endParaRPr/>
            </a:p>
          </p:txBody>
        </p:sp>
        <p:sp>
          <p:nvSpPr>
            <p:cNvPr id="133" name="object 133"/>
            <p:cNvSpPr/>
            <p:nvPr/>
          </p:nvSpPr>
          <p:spPr>
            <a:xfrm>
              <a:off x="1300733" y="4139946"/>
              <a:ext cx="85090" cy="73660"/>
            </a:xfrm>
            <a:custGeom>
              <a:avLst/>
              <a:gdLst/>
              <a:ahLst/>
              <a:cxnLst/>
              <a:rect l="l" t="t" r="r" b="b"/>
              <a:pathLst>
                <a:path w="85090" h="73660">
                  <a:moveTo>
                    <a:pt x="0" y="73151"/>
                  </a:moveTo>
                  <a:lnTo>
                    <a:pt x="42532" y="0"/>
                  </a:lnTo>
                  <a:lnTo>
                    <a:pt x="85077" y="73151"/>
                  </a:lnTo>
                </a:path>
              </a:pathLst>
            </a:custGeom>
            <a:ln w="28574">
              <a:solidFill>
                <a:srgbClr val="C00000"/>
              </a:solidFill>
            </a:ln>
          </p:spPr>
          <p:txBody>
            <a:bodyPr wrap="square" lIns="0" tIns="0" rIns="0" bIns="0" rtlCol="0"/>
            <a:lstStyle/>
            <a:p>
              <a:endParaRPr/>
            </a:p>
          </p:txBody>
        </p:sp>
      </p:grpSp>
      <p:sp>
        <p:nvSpPr>
          <p:cNvPr id="134" name="object 134"/>
          <p:cNvSpPr txBox="1"/>
          <p:nvPr/>
        </p:nvSpPr>
        <p:spPr>
          <a:xfrm>
            <a:off x="1353130" y="4655308"/>
            <a:ext cx="650240"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DR~80dB</a:t>
            </a:r>
            <a:endParaRPr sz="1200">
              <a:latin typeface="Times New Roman"/>
              <a:cs typeface="Times New Roman"/>
            </a:endParaRPr>
          </a:p>
        </p:txBody>
      </p:sp>
      <p:sp>
        <p:nvSpPr>
          <p:cNvPr id="135" name="object 135"/>
          <p:cNvSpPr/>
          <p:nvPr/>
        </p:nvSpPr>
        <p:spPr>
          <a:xfrm>
            <a:off x="3074670" y="4924805"/>
            <a:ext cx="0" cy="372110"/>
          </a:xfrm>
          <a:custGeom>
            <a:avLst/>
            <a:gdLst/>
            <a:ahLst/>
            <a:cxnLst/>
            <a:rect l="l" t="t" r="r" b="b"/>
            <a:pathLst>
              <a:path h="372110">
                <a:moveTo>
                  <a:pt x="0" y="0"/>
                </a:moveTo>
                <a:lnTo>
                  <a:pt x="0" y="371754"/>
                </a:lnTo>
              </a:path>
            </a:pathLst>
          </a:custGeom>
          <a:ln w="28575">
            <a:solidFill>
              <a:srgbClr val="00B8FF"/>
            </a:solidFill>
          </a:ln>
        </p:spPr>
        <p:txBody>
          <a:bodyPr wrap="square" lIns="0" tIns="0" rIns="0" bIns="0" rtlCol="0"/>
          <a:lstStyle/>
          <a:p>
            <a:endParaRPr/>
          </a:p>
        </p:txBody>
      </p:sp>
      <p:grpSp>
        <p:nvGrpSpPr>
          <p:cNvPr id="136" name="object 136"/>
          <p:cNvGrpSpPr/>
          <p:nvPr/>
        </p:nvGrpSpPr>
        <p:grpSpPr>
          <a:xfrm>
            <a:off x="844041" y="4573270"/>
            <a:ext cx="3049905" cy="737870"/>
            <a:chOff x="844041" y="4573270"/>
            <a:chExt cx="3049905" cy="737870"/>
          </a:xfrm>
        </p:grpSpPr>
        <p:sp>
          <p:nvSpPr>
            <p:cNvPr id="137" name="object 137"/>
            <p:cNvSpPr/>
            <p:nvPr/>
          </p:nvSpPr>
          <p:spPr>
            <a:xfrm>
              <a:off x="890015" y="4899660"/>
              <a:ext cx="2997835" cy="0"/>
            </a:xfrm>
            <a:custGeom>
              <a:avLst/>
              <a:gdLst/>
              <a:ahLst/>
              <a:cxnLst/>
              <a:rect l="l" t="t" r="r" b="b"/>
              <a:pathLst>
                <a:path w="2997835">
                  <a:moveTo>
                    <a:pt x="0" y="0"/>
                  </a:moveTo>
                  <a:lnTo>
                    <a:pt x="2997504" y="0"/>
                  </a:lnTo>
                </a:path>
              </a:pathLst>
            </a:custGeom>
            <a:ln w="12700">
              <a:solidFill>
                <a:srgbClr val="00B8FF"/>
              </a:solidFill>
              <a:prstDash val="sysDash"/>
            </a:ln>
          </p:spPr>
          <p:txBody>
            <a:bodyPr wrap="square" lIns="0" tIns="0" rIns="0" bIns="0" rtlCol="0"/>
            <a:lstStyle/>
            <a:p>
              <a:endParaRPr/>
            </a:p>
          </p:txBody>
        </p:sp>
        <p:sp>
          <p:nvSpPr>
            <p:cNvPr id="138" name="object 138"/>
            <p:cNvSpPr/>
            <p:nvPr/>
          </p:nvSpPr>
          <p:spPr>
            <a:xfrm>
              <a:off x="2361438" y="4594098"/>
              <a:ext cx="0" cy="702310"/>
            </a:xfrm>
            <a:custGeom>
              <a:avLst/>
              <a:gdLst/>
              <a:ahLst/>
              <a:cxnLst/>
              <a:rect l="l" t="t" r="r" b="b"/>
              <a:pathLst>
                <a:path h="702310">
                  <a:moveTo>
                    <a:pt x="0" y="0"/>
                  </a:moveTo>
                  <a:lnTo>
                    <a:pt x="0" y="702221"/>
                  </a:lnTo>
                </a:path>
              </a:pathLst>
            </a:custGeom>
            <a:ln w="28575">
              <a:solidFill>
                <a:srgbClr val="92D050"/>
              </a:solidFill>
            </a:ln>
          </p:spPr>
          <p:txBody>
            <a:bodyPr wrap="square" lIns="0" tIns="0" rIns="0" bIns="0" rtlCol="0"/>
            <a:lstStyle/>
            <a:p>
              <a:endParaRPr/>
            </a:p>
          </p:txBody>
        </p:sp>
        <p:sp>
          <p:nvSpPr>
            <p:cNvPr id="139" name="object 139"/>
            <p:cNvSpPr/>
            <p:nvPr/>
          </p:nvSpPr>
          <p:spPr>
            <a:xfrm>
              <a:off x="2318767" y="5223510"/>
              <a:ext cx="83820" cy="73660"/>
            </a:xfrm>
            <a:custGeom>
              <a:avLst/>
              <a:gdLst/>
              <a:ahLst/>
              <a:cxnLst/>
              <a:rect l="l" t="t" r="r" b="b"/>
              <a:pathLst>
                <a:path w="83819" h="73660">
                  <a:moveTo>
                    <a:pt x="83553" y="0"/>
                  </a:moveTo>
                  <a:lnTo>
                    <a:pt x="41770" y="73152"/>
                  </a:lnTo>
                  <a:lnTo>
                    <a:pt x="0" y="0"/>
                  </a:lnTo>
                </a:path>
              </a:pathLst>
            </a:custGeom>
            <a:ln w="28575">
              <a:solidFill>
                <a:srgbClr val="92D050"/>
              </a:solidFill>
            </a:ln>
          </p:spPr>
          <p:txBody>
            <a:bodyPr wrap="square" lIns="0" tIns="0" rIns="0" bIns="0" rtlCol="0"/>
            <a:lstStyle/>
            <a:p>
              <a:endParaRPr/>
            </a:p>
          </p:txBody>
        </p:sp>
        <p:sp>
          <p:nvSpPr>
            <p:cNvPr id="140" name="object 140"/>
            <p:cNvSpPr/>
            <p:nvPr/>
          </p:nvSpPr>
          <p:spPr>
            <a:xfrm>
              <a:off x="2318766" y="4594098"/>
              <a:ext cx="83820" cy="73660"/>
            </a:xfrm>
            <a:custGeom>
              <a:avLst/>
              <a:gdLst/>
              <a:ahLst/>
              <a:cxnLst/>
              <a:rect l="l" t="t" r="r" b="b"/>
              <a:pathLst>
                <a:path w="83819" h="73660">
                  <a:moveTo>
                    <a:pt x="0" y="73151"/>
                  </a:moveTo>
                  <a:lnTo>
                    <a:pt x="41770" y="0"/>
                  </a:lnTo>
                  <a:lnTo>
                    <a:pt x="83553" y="73151"/>
                  </a:lnTo>
                </a:path>
              </a:pathLst>
            </a:custGeom>
            <a:ln w="28575">
              <a:solidFill>
                <a:srgbClr val="92D050"/>
              </a:solidFill>
            </a:ln>
          </p:spPr>
          <p:txBody>
            <a:bodyPr wrap="square" lIns="0" tIns="0" rIns="0" bIns="0" rtlCol="0"/>
            <a:lstStyle/>
            <a:p>
              <a:endParaRPr/>
            </a:p>
          </p:txBody>
        </p:sp>
        <p:sp>
          <p:nvSpPr>
            <p:cNvPr id="141" name="object 141"/>
            <p:cNvSpPr/>
            <p:nvPr/>
          </p:nvSpPr>
          <p:spPr>
            <a:xfrm>
              <a:off x="3033523" y="5223510"/>
              <a:ext cx="83820" cy="73660"/>
            </a:xfrm>
            <a:custGeom>
              <a:avLst/>
              <a:gdLst/>
              <a:ahLst/>
              <a:cxnLst/>
              <a:rect l="l" t="t" r="r" b="b"/>
              <a:pathLst>
                <a:path w="83819" h="73660">
                  <a:moveTo>
                    <a:pt x="83553" y="0"/>
                  </a:moveTo>
                  <a:lnTo>
                    <a:pt x="41770" y="73152"/>
                  </a:lnTo>
                  <a:lnTo>
                    <a:pt x="0" y="0"/>
                  </a:lnTo>
                </a:path>
              </a:pathLst>
            </a:custGeom>
            <a:ln w="28575">
              <a:solidFill>
                <a:srgbClr val="00B8FF"/>
              </a:solidFill>
            </a:ln>
          </p:spPr>
          <p:txBody>
            <a:bodyPr wrap="square" lIns="0" tIns="0" rIns="0" bIns="0" rtlCol="0"/>
            <a:lstStyle/>
            <a:p>
              <a:endParaRPr/>
            </a:p>
          </p:txBody>
        </p:sp>
        <p:sp>
          <p:nvSpPr>
            <p:cNvPr id="142" name="object 142"/>
            <p:cNvSpPr/>
            <p:nvPr/>
          </p:nvSpPr>
          <p:spPr>
            <a:xfrm>
              <a:off x="3033521" y="4924806"/>
              <a:ext cx="83820" cy="71755"/>
            </a:xfrm>
            <a:custGeom>
              <a:avLst/>
              <a:gdLst/>
              <a:ahLst/>
              <a:cxnLst/>
              <a:rect l="l" t="t" r="r" b="b"/>
              <a:pathLst>
                <a:path w="83819" h="71754">
                  <a:moveTo>
                    <a:pt x="0" y="71628"/>
                  </a:moveTo>
                  <a:lnTo>
                    <a:pt x="41770" y="0"/>
                  </a:lnTo>
                  <a:lnTo>
                    <a:pt x="83553" y="71628"/>
                  </a:lnTo>
                </a:path>
              </a:pathLst>
            </a:custGeom>
            <a:ln w="28575">
              <a:solidFill>
                <a:srgbClr val="00B8FF"/>
              </a:solidFill>
            </a:ln>
          </p:spPr>
          <p:txBody>
            <a:bodyPr wrap="square" lIns="0" tIns="0" rIns="0" bIns="0" rtlCol="0"/>
            <a:lstStyle/>
            <a:p>
              <a:endParaRPr/>
            </a:p>
          </p:txBody>
        </p:sp>
        <p:sp>
          <p:nvSpPr>
            <p:cNvPr id="143" name="object 143"/>
            <p:cNvSpPr/>
            <p:nvPr/>
          </p:nvSpPr>
          <p:spPr>
            <a:xfrm>
              <a:off x="850391" y="4579620"/>
              <a:ext cx="2997835" cy="0"/>
            </a:xfrm>
            <a:custGeom>
              <a:avLst/>
              <a:gdLst/>
              <a:ahLst/>
              <a:cxnLst/>
              <a:rect l="l" t="t" r="r" b="b"/>
              <a:pathLst>
                <a:path w="2997835">
                  <a:moveTo>
                    <a:pt x="0" y="0"/>
                  </a:moveTo>
                  <a:lnTo>
                    <a:pt x="2997504" y="0"/>
                  </a:lnTo>
                </a:path>
              </a:pathLst>
            </a:custGeom>
            <a:ln w="12700">
              <a:solidFill>
                <a:srgbClr val="92D050"/>
              </a:solidFill>
              <a:prstDash val="sysDash"/>
            </a:ln>
          </p:spPr>
          <p:txBody>
            <a:bodyPr wrap="square" lIns="0" tIns="0" rIns="0" bIns="0" rtlCol="0"/>
            <a:lstStyle/>
            <a:p>
              <a:endParaRPr/>
            </a:p>
          </p:txBody>
        </p:sp>
      </p:grpSp>
      <p:sp>
        <p:nvSpPr>
          <p:cNvPr id="144" name="object 144"/>
          <p:cNvSpPr txBox="1"/>
          <p:nvPr/>
        </p:nvSpPr>
        <p:spPr>
          <a:xfrm>
            <a:off x="1996942" y="4829516"/>
            <a:ext cx="3562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Times New Roman"/>
                <a:cs typeface="Times New Roman"/>
              </a:rPr>
              <a:t>50dB</a:t>
            </a:r>
            <a:endParaRPr sz="1200">
              <a:latin typeface="Times New Roman"/>
              <a:cs typeface="Times New Roman"/>
            </a:endParaRPr>
          </a:p>
        </p:txBody>
      </p:sp>
      <p:sp>
        <p:nvSpPr>
          <p:cNvPr id="145" name="object 145"/>
          <p:cNvSpPr txBox="1"/>
          <p:nvPr/>
        </p:nvSpPr>
        <p:spPr>
          <a:xfrm>
            <a:off x="1433062" y="5138888"/>
            <a:ext cx="619760" cy="193675"/>
          </a:xfrm>
          <a:prstGeom prst="rect">
            <a:avLst/>
          </a:prstGeom>
        </p:spPr>
        <p:txBody>
          <a:bodyPr vert="horz" wrap="square" lIns="0" tIns="12700" rIns="0" bIns="0" rtlCol="0">
            <a:spAutoFit/>
          </a:bodyPr>
          <a:lstStyle/>
          <a:p>
            <a:pPr marL="12700">
              <a:lnSpc>
                <a:spcPct val="100000"/>
              </a:lnSpc>
              <a:spcBef>
                <a:spcPts val="100"/>
              </a:spcBef>
            </a:pPr>
            <a:r>
              <a:rPr sz="1100" dirty="0">
                <a:latin typeface="Times New Roman"/>
                <a:cs typeface="Times New Roman"/>
              </a:rPr>
              <a:t>Ave.</a:t>
            </a:r>
            <a:r>
              <a:rPr sz="1100" spc="-60" dirty="0">
                <a:latin typeface="Times New Roman"/>
                <a:cs typeface="Times New Roman"/>
              </a:rPr>
              <a:t> </a:t>
            </a:r>
            <a:r>
              <a:rPr sz="1100" spc="-20" dirty="0">
                <a:latin typeface="Times New Roman"/>
                <a:cs typeface="Times New Roman"/>
              </a:rPr>
              <a:t>noise</a:t>
            </a:r>
            <a:endParaRPr sz="1100">
              <a:latin typeface="Times New Roman"/>
              <a:cs typeface="Times New Roman"/>
            </a:endParaRPr>
          </a:p>
        </p:txBody>
      </p:sp>
      <p:sp>
        <p:nvSpPr>
          <p:cNvPr id="146" name="object 146"/>
          <p:cNvSpPr txBox="1"/>
          <p:nvPr/>
        </p:nvSpPr>
        <p:spPr>
          <a:xfrm>
            <a:off x="2666639" y="4988133"/>
            <a:ext cx="3562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Times New Roman"/>
                <a:cs typeface="Times New Roman"/>
              </a:rPr>
              <a:t>30dB</a:t>
            </a:r>
            <a:endParaRPr sz="1200">
              <a:latin typeface="Times New Roman"/>
              <a:cs typeface="Times New Roman"/>
            </a:endParaRPr>
          </a:p>
        </p:txBody>
      </p:sp>
      <p:sp>
        <p:nvSpPr>
          <p:cNvPr id="147" name="object 147"/>
          <p:cNvSpPr txBox="1"/>
          <p:nvPr/>
        </p:nvSpPr>
        <p:spPr>
          <a:xfrm>
            <a:off x="1128809" y="3758493"/>
            <a:ext cx="916305" cy="347980"/>
          </a:xfrm>
          <a:prstGeom prst="rect">
            <a:avLst/>
          </a:prstGeom>
        </p:spPr>
        <p:txBody>
          <a:bodyPr vert="horz" wrap="square" lIns="0" tIns="13335" rIns="0" bIns="0" rtlCol="0">
            <a:spAutoFit/>
          </a:bodyPr>
          <a:lstStyle/>
          <a:p>
            <a:pPr algn="ctr">
              <a:lnSpc>
                <a:spcPct val="100000"/>
              </a:lnSpc>
              <a:spcBef>
                <a:spcPts val="105"/>
              </a:spcBef>
            </a:pPr>
            <a:r>
              <a:rPr sz="1050" spc="-10" dirty="0">
                <a:latin typeface="Times New Roman"/>
                <a:cs typeface="Times New Roman"/>
              </a:rPr>
              <a:t>Calibration</a:t>
            </a:r>
            <a:r>
              <a:rPr sz="1050" spc="-90" dirty="0">
                <a:latin typeface="Times New Roman"/>
                <a:cs typeface="Times New Roman"/>
              </a:rPr>
              <a:t> </a:t>
            </a:r>
            <a:r>
              <a:rPr sz="1050" spc="-10" dirty="0">
                <a:latin typeface="Times New Roman"/>
                <a:cs typeface="Times New Roman"/>
              </a:rPr>
              <a:t>point</a:t>
            </a:r>
            <a:endParaRPr sz="1050">
              <a:latin typeface="Times New Roman"/>
              <a:cs typeface="Times New Roman"/>
            </a:endParaRPr>
          </a:p>
          <a:p>
            <a:pPr marL="635" algn="ctr">
              <a:lnSpc>
                <a:spcPct val="100000"/>
              </a:lnSpc>
              <a:spcBef>
                <a:spcPts val="10"/>
              </a:spcBef>
            </a:pPr>
            <a:r>
              <a:rPr sz="1050" spc="-10" dirty="0">
                <a:latin typeface="MS PGothic"/>
                <a:cs typeface="MS PGothic"/>
              </a:rPr>
              <a:t>（</a:t>
            </a:r>
            <a:r>
              <a:rPr sz="1050" spc="-10" dirty="0">
                <a:latin typeface="Times New Roman"/>
                <a:cs typeface="Times New Roman"/>
              </a:rPr>
              <a:t>Maximum</a:t>
            </a:r>
            <a:r>
              <a:rPr sz="1050" spc="-10" dirty="0">
                <a:latin typeface="MS PGothic"/>
                <a:cs typeface="MS PGothic"/>
              </a:rPr>
              <a:t>）</a:t>
            </a:r>
            <a:endParaRPr sz="1050">
              <a:latin typeface="MS PGothic"/>
              <a:cs typeface="MS PGothic"/>
            </a:endParaRPr>
          </a:p>
        </p:txBody>
      </p:sp>
      <p:pic>
        <p:nvPicPr>
          <p:cNvPr id="148" name="object 148"/>
          <p:cNvPicPr/>
          <p:nvPr/>
        </p:nvPicPr>
        <p:blipFill>
          <a:blip r:embed="rId4" cstate="print"/>
          <a:stretch>
            <a:fillRect/>
          </a:stretch>
        </p:blipFill>
        <p:spPr>
          <a:xfrm>
            <a:off x="2045208" y="4290059"/>
            <a:ext cx="1014983" cy="545591"/>
          </a:xfrm>
          <a:prstGeom prst="rect">
            <a:avLst/>
          </a:prstGeom>
        </p:spPr>
      </p:pic>
      <p:sp>
        <p:nvSpPr>
          <p:cNvPr id="149" name="object 149"/>
          <p:cNvSpPr txBox="1"/>
          <p:nvPr/>
        </p:nvSpPr>
        <p:spPr>
          <a:xfrm>
            <a:off x="2171331" y="5320492"/>
            <a:ext cx="3238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Times New Roman"/>
                <a:cs typeface="Times New Roman"/>
              </a:rPr>
              <a:t>10</a:t>
            </a:r>
            <a:r>
              <a:rPr sz="1200" spc="-85" dirty="0">
                <a:solidFill>
                  <a:srgbClr val="FF0000"/>
                </a:solidFill>
                <a:latin typeface="Times New Roman"/>
                <a:cs typeface="Times New Roman"/>
              </a:rPr>
              <a:t> </a:t>
            </a:r>
            <a:r>
              <a:rPr sz="1200" spc="-50" dirty="0">
                <a:solidFill>
                  <a:srgbClr val="FF0000"/>
                </a:solidFill>
                <a:latin typeface="Times New Roman"/>
                <a:cs typeface="Times New Roman"/>
              </a:rPr>
              <a:t>m</a:t>
            </a:r>
            <a:endParaRPr sz="1200">
              <a:latin typeface="Times New Roman"/>
              <a:cs typeface="Times New Roman"/>
            </a:endParaRPr>
          </a:p>
        </p:txBody>
      </p:sp>
      <p:sp>
        <p:nvSpPr>
          <p:cNvPr id="150" name="object 150"/>
          <p:cNvSpPr txBox="1"/>
          <p:nvPr/>
        </p:nvSpPr>
        <p:spPr>
          <a:xfrm>
            <a:off x="2848902" y="5312110"/>
            <a:ext cx="40005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Times New Roman"/>
                <a:cs typeface="Times New Roman"/>
              </a:rPr>
              <a:t>100</a:t>
            </a:r>
            <a:r>
              <a:rPr sz="1200" spc="-85" dirty="0">
                <a:solidFill>
                  <a:srgbClr val="FF0000"/>
                </a:solidFill>
                <a:latin typeface="Times New Roman"/>
                <a:cs typeface="Times New Roman"/>
              </a:rPr>
              <a:t> </a:t>
            </a:r>
            <a:r>
              <a:rPr sz="1200" spc="-50" dirty="0">
                <a:solidFill>
                  <a:srgbClr val="FF0000"/>
                </a:solidFill>
                <a:latin typeface="Times New Roman"/>
                <a:cs typeface="Times New Roman"/>
              </a:rPr>
              <a:t>m</a:t>
            </a:r>
            <a:endParaRPr sz="1200">
              <a:latin typeface="Times New Roman"/>
              <a:cs typeface="Times New Roman"/>
            </a:endParaRPr>
          </a:p>
        </p:txBody>
      </p:sp>
      <p:sp>
        <p:nvSpPr>
          <p:cNvPr id="151" name="object 151"/>
          <p:cNvSpPr txBox="1"/>
          <p:nvPr/>
        </p:nvSpPr>
        <p:spPr>
          <a:xfrm>
            <a:off x="1107274" y="5320949"/>
            <a:ext cx="390525"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0000"/>
                </a:solidFill>
                <a:latin typeface="Times New Roman"/>
                <a:cs typeface="Times New Roman"/>
              </a:rPr>
              <a:t>30</a:t>
            </a:r>
            <a:r>
              <a:rPr sz="1200" spc="-85" dirty="0">
                <a:solidFill>
                  <a:srgbClr val="FF0000"/>
                </a:solidFill>
                <a:latin typeface="Times New Roman"/>
                <a:cs typeface="Times New Roman"/>
              </a:rPr>
              <a:t> </a:t>
            </a:r>
            <a:r>
              <a:rPr sz="1200" spc="-25" dirty="0">
                <a:solidFill>
                  <a:srgbClr val="FF0000"/>
                </a:solidFill>
                <a:latin typeface="Times New Roman"/>
                <a:cs typeface="Times New Roman"/>
              </a:rPr>
              <a:t>cm</a:t>
            </a:r>
            <a:endParaRPr sz="1200">
              <a:latin typeface="Times New Roman"/>
              <a:cs typeface="Times New Roman"/>
            </a:endParaRPr>
          </a:p>
        </p:txBody>
      </p:sp>
      <p:sp>
        <p:nvSpPr>
          <p:cNvPr id="152" name="object 152"/>
          <p:cNvSpPr txBox="1"/>
          <p:nvPr/>
        </p:nvSpPr>
        <p:spPr>
          <a:xfrm>
            <a:off x="4440989" y="2517364"/>
            <a:ext cx="2002789" cy="193675"/>
          </a:xfrm>
          <a:prstGeom prst="rect">
            <a:avLst/>
          </a:prstGeom>
        </p:spPr>
        <p:txBody>
          <a:bodyPr vert="horz" wrap="square" lIns="0" tIns="13335" rIns="0" bIns="0" rtlCol="0">
            <a:spAutoFit/>
          </a:bodyPr>
          <a:lstStyle/>
          <a:p>
            <a:pPr marL="12700">
              <a:lnSpc>
                <a:spcPct val="100000"/>
              </a:lnSpc>
              <a:spcBef>
                <a:spcPts val="105"/>
              </a:spcBef>
              <a:tabLst>
                <a:tab pos="1144905" algn="l"/>
              </a:tabLst>
            </a:pPr>
            <a:r>
              <a:rPr sz="1100" dirty="0">
                <a:latin typeface="Times New Roman"/>
                <a:cs typeface="Times New Roman"/>
              </a:rPr>
              <a:t>Tx</a:t>
            </a:r>
            <a:r>
              <a:rPr sz="1100" spc="-25" dirty="0">
                <a:latin typeface="Times New Roman"/>
                <a:cs typeface="Times New Roman"/>
              </a:rPr>
              <a:t> </a:t>
            </a:r>
            <a:r>
              <a:rPr sz="1100" dirty="0">
                <a:latin typeface="Times New Roman"/>
                <a:cs typeface="Times New Roman"/>
              </a:rPr>
              <a:t>Ant.</a:t>
            </a:r>
            <a:r>
              <a:rPr sz="1100" spc="-25" dirty="0">
                <a:latin typeface="Times New Roman"/>
                <a:cs typeface="Times New Roman"/>
              </a:rPr>
              <a:t> </a:t>
            </a:r>
            <a:r>
              <a:rPr sz="1100" dirty="0">
                <a:latin typeface="Times New Roman"/>
                <a:cs typeface="Times New Roman"/>
              </a:rPr>
              <a:t>26 </a:t>
            </a:r>
            <a:r>
              <a:rPr sz="1100" spc="-25" dirty="0">
                <a:latin typeface="Times New Roman"/>
                <a:cs typeface="Times New Roman"/>
              </a:rPr>
              <a:t>dBi</a:t>
            </a:r>
            <a:r>
              <a:rPr sz="1100" dirty="0">
                <a:latin typeface="Times New Roman"/>
                <a:cs typeface="Times New Roman"/>
              </a:rPr>
              <a:t>	Rx</a:t>
            </a:r>
            <a:r>
              <a:rPr sz="1100" spc="-30" dirty="0">
                <a:latin typeface="Times New Roman"/>
                <a:cs typeface="Times New Roman"/>
              </a:rPr>
              <a:t> </a:t>
            </a:r>
            <a:r>
              <a:rPr sz="1100" dirty="0">
                <a:latin typeface="Times New Roman"/>
                <a:cs typeface="Times New Roman"/>
              </a:rPr>
              <a:t>Ant.</a:t>
            </a:r>
            <a:r>
              <a:rPr sz="1100" spc="-30" dirty="0">
                <a:latin typeface="Times New Roman"/>
                <a:cs typeface="Times New Roman"/>
              </a:rPr>
              <a:t> </a:t>
            </a:r>
            <a:r>
              <a:rPr sz="1100" dirty="0">
                <a:latin typeface="Times New Roman"/>
                <a:cs typeface="Times New Roman"/>
              </a:rPr>
              <a:t>26</a:t>
            </a:r>
            <a:r>
              <a:rPr sz="1100" spc="-40" dirty="0">
                <a:latin typeface="Times New Roman"/>
                <a:cs typeface="Times New Roman"/>
              </a:rPr>
              <a:t> </a:t>
            </a:r>
            <a:r>
              <a:rPr sz="1100" spc="-25" dirty="0">
                <a:latin typeface="Times New Roman"/>
                <a:cs typeface="Times New Roman"/>
              </a:rPr>
              <a:t>dBi</a:t>
            </a:r>
            <a:endParaRPr sz="1100">
              <a:latin typeface="Times New Roman"/>
              <a:cs typeface="Times New Roman"/>
            </a:endParaRPr>
          </a:p>
        </p:txBody>
      </p:sp>
      <p:pic>
        <p:nvPicPr>
          <p:cNvPr id="153" name="object 153"/>
          <p:cNvPicPr/>
          <p:nvPr/>
        </p:nvPicPr>
        <p:blipFill>
          <a:blip r:embed="rId5" cstate="print"/>
          <a:stretch>
            <a:fillRect/>
          </a:stretch>
        </p:blipFill>
        <p:spPr>
          <a:xfrm>
            <a:off x="4456176" y="1935479"/>
            <a:ext cx="542543" cy="565403"/>
          </a:xfrm>
          <a:prstGeom prst="rect">
            <a:avLst/>
          </a:prstGeom>
        </p:spPr>
      </p:pic>
      <p:pic>
        <p:nvPicPr>
          <p:cNvPr id="154" name="object 154"/>
          <p:cNvPicPr/>
          <p:nvPr/>
        </p:nvPicPr>
        <p:blipFill>
          <a:blip r:embed="rId6" cstate="print"/>
          <a:stretch>
            <a:fillRect/>
          </a:stretch>
        </p:blipFill>
        <p:spPr>
          <a:xfrm>
            <a:off x="5657088" y="1941576"/>
            <a:ext cx="544067" cy="566927"/>
          </a:xfrm>
          <a:prstGeom prst="rect">
            <a:avLst/>
          </a:prstGeom>
        </p:spPr>
      </p:pic>
      <p:grpSp>
        <p:nvGrpSpPr>
          <p:cNvPr id="155" name="object 155"/>
          <p:cNvGrpSpPr/>
          <p:nvPr/>
        </p:nvGrpSpPr>
        <p:grpSpPr>
          <a:xfrm>
            <a:off x="4899469" y="1662683"/>
            <a:ext cx="968375" cy="215900"/>
            <a:chOff x="4899469" y="1662683"/>
            <a:chExt cx="968375" cy="215900"/>
          </a:xfrm>
        </p:grpSpPr>
        <p:sp>
          <p:nvSpPr>
            <p:cNvPr id="156" name="object 156"/>
            <p:cNvSpPr/>
            <p:nvPr/>
          </p:nvSpPr>
          <p:spPr>
            <a:xfrm>
              <a:off x="4916424" y="1805939"/>
              <a:ext cx="932815" cy="0"/>
            </a:xfrm>
            <a:custGeom>
              <a:avLst/>
              <a:gdLst/>
              <a:ahLst/>
              <a:cxnLst/>
              <a:rect l="l" t="t" r="r" b="b"/>
              <a:pathLst>
                <a:path w="932814">
                  <a:moveTo>
                    <a:pt x="0" y="0"/>
                  </a:moveTo>
                  <a:lnTo>
                    <a:pt x="932535" y="0"/>
                  </a:lnTo>
                </a:path>
              </a:pathLst>
            </a:custGeom>
            <a:ln w="12700">
              <a:solidFill>
                <a:srgbClr val="000000"/>
              </a:solidFill>
            </a:ln>
          </p:spPr>
          <p:txBody>
            <a:bodyPr wrap="square" lIns="0" tIns="0" rIns="0" bIns="0" rtlCol="0"/>
            <a:lstStyle/>
            <a:p>
              <a:endParaRPr/>
            </a:p>
          </p:txBody>
        </p:sp>
        <p:sp>
          <p:nvSpPr>
            <p:cNvPr id="157" name="object 157"/>
            <p:cNvSpPr/>
            <p:nvPr/>
          </p:nvSpPr>
          <p:spPr>
            <a:xfrm>
              <a:off x="5772912" y="1761743"/>
              <a:ext cx="76200" cy="88900"/>
            </a:xfrm>
            <a:custGeom>
              <a:avLst/>
              <a:gdLst/>
              <a:ahLst/>
              <a:cxnLst/>
              <a:rect l="l" t="t" r="r" b="b"/>
              <a:pathLst>
                <a:path w="76200" h="88900">
                  <a:moveTo>
                    <a:pt x="0" y="0"/>
                  </a:moveTo>
                  <a:lnTo>
                    <a:pt x="76200" y="44196"/>
                  </a:lnTo>
                  <a:lnTo>
                    <a:pt x="0" y="88392"/>
                  </a:lnTo>
                </a:path>
              </a:pathLst>
            </a:custGeom>
            <a:ln w="12700">
              <a:solidFill>
                <a:srgbClr val="000000"/>
              </a:solidFill>
            </a:ln>
          </p:spPr>
          <p:txBody>
            <a:bodyPr wrap="square" lIns="0" tIns="0" rIns="0" bIns="0" rtlCol="0"/>
            <a:lstStyle/>
            <a:p>
              <a:endParaRPr/>
            </a:p>
          </p:txBody>
        </p:sp>
        <p:sp>
          <p:nvSpPr>
            <p:cNvPr id="158" name="object 158"/>
            <p:cNvSpPr/>
            <p:nvPr/>
          </p:nvSpPr>
          <p:spPr>
            <a:xfrm>
              <a:off x="4916424" y="1761743"/>
              <a:ext cx="76200" cy="88900"/>
            </a:xfrm>
            <a:custGeom>
              <a:avLst/>
              <a:gdLst/>
              <a:ahLst/>
              <a:cxnLst/>
              <a:rect l="l" t="t" r="r" b="b"/>
              <a:pathLst>
                <a:path w="76200" h="88900">
                  <a:moveTo>
                    <a:pt x="76200" y="88391"/>
                  </a:moveTo>
                  <a:lnTo>
                    <a:pt x="0" y="44195"/>
                  </a:lnTo>
                  <a:lnTo>
                    <a:pt x="76200" y="0"/>
                  </a:lnTo>
                </a:path>
              </a:pathLst>
            </a:custGeom>
            <a:ln w="12700">
              <a:solidFill>
                <a:srgbClr val="000000"/>
              </a:solidFill>
            </a:ln>
          </p:spPr>
          <p:txBody>
            <a:bodyPr wrap="square" lIns="0" tIns="0" rIns="0" bIns="0" rtlCol="0"/>
            <a:lstStyle/>
            <a:p>
              <a:endParaRPr/>
            </a:p>
          </p:txBody>
        </p:sp>
        <p:sp>
          <p:nvSpPr>
            <p:cNvPr id="159" name="object 159"/>
            <p:cNvSpPr/>
            <p:nvPr/>
          </p:nvSpPr>
          <p:spPr>
            <a:xfrm>
              <a:off x="4904232" y="1662683"/>
              <a:ext cx="0" cy="215900"/>
            </a:xfrm>
            <a:custGeom>
              <a:avLst/>
              <a:gdLst/>
              <a:ahLst/>
              <a:cxnLst/>
              <a:rect l="l" t="t" r="r" b="b"/>
              <a:pathLst>
                <a:path h="215900">
                  <a:moveTo>
                    <a:pt x="0" y="0"/>
                  </a:moveTo>
                  <a:lnTo>
                    <a:pt x="0" y="215900"/>
                  </a:lnTo>
                </a:path>
              </a:pathLst>
            </a:custGeom>
            <a:ln w="9525">
              <a:solidFill>
                <a:srgbClr val="000000"/>
              </a:solidFill>
            </a:ln>
          </p:spPr>
          <p:txBody>
            <a:bodyPr wrap="square" lIns="0" tIns="0" rIns="0" bIns="0" rtlCol="0"/>
            <a:lstStyle/>
            <a:p>
              <a:endParaRPr/>
            </a:p>
          </p:txBody>
        </p:sp>
        <p:sp>
          <p:nvSpPr>
            <p:cNvPr id="160" name="object 160"/>
            <p:cNvSpPr/>
            <p:nvPr/>
          </p:nvSpPr>
          <p:spPr>
            <a:xfrm>
              <a:off x="5862828" y="1662683"/>
              <a:ext cx="0" cy="215900"/>
            </a:xfrm>
            <a:custGeom>
              <a:avLst/>
              <a:gdLst/>
              <a:ahLst/>
              <a:cxnLst/>
              <a:rect l="l" t="t" r="r" b="b"/>
              <a:pathLst>
                <a:path h="215900">
                  <a:moveTo>
                    <a:pt x="0" y="0"/>
                  </a:moveTo>
                  <a:lnTo>
                    <a:pt x="0" y="215900"/>
                  </a:lnTo>
                </a:path>
              </a:pathLst>
            </a:custGeom>
            <a:ln w="9525">
              <a:solidFill>
                <a:srgbClr val="000000"/>
              </a:solidFill>
            </a:ln>
          </p:spPr>
          <p:txBody>
            <a:bodyPr wrap="square" lIns="0" tIns="0" rIns="0" bIns="0" rtlCol="0"/>
            <a:lstStyle/>
            <a:p>
              <a:endParaRPr/>
            </a:p>
          </p:txBody>
        </p:sp>
      </p:grpSp>
      <p:sp>
        <p:nvSpPr>
          <p:cNvPr id="161" name="object 161"/>
          <p:cNvSpPr txBox="1"/>
          <p:nvPr/>
        </p:nvSpPr>
        <p:spPr>
          <a:xfrm>
            <a:off x="5150272" y="1538442"/>
            <a:ext cx="420370" cy="239395"/>
          </a:xfrm>
          <a:prstGeom prst="rect">
            <a:avLst/>
          </a:prstGeom>
        </p:spPr>
        <p:txBody>
          <a:bodyPr vert="horz" wrap="square" lIns="0" tIns="13335" rIns="0" bIns="0" rtlCol="0">
            <a:spAutoFit/>
          </a:bodyPr>
          <a:lstStyle/>
          <a:p>
            <a:pPr marL="12700">
              <a:lnSpc>
                <a:spcPct val="100000"/>
              </a:lnSpc>
              <a:spcBef>
                <a:spcPts val="105"/>
              </a:spcBef>
            </a:pPr>
            <a:r>
              <a:rPr sz="1400" dirty="0">
                <a:latin typeface="Times New Roman"/>
                <a:cs typeface="Times New Roman"/>
              </a:rPr>
              <a:t>0.3</a:t>
            </a:r>
            <a:r>
              <a:rPr sz="1400" spc="-95" dirty="0">
                <a:latin typeface="Times New Roman"/>
                <a:cs typeface="Times New Roman"/>
              </a:rPr>
              <a:t> </a:t>
            </a:r>
            <a:r>
              <a:rPr sz="1400" spc="-50" dirty="0">
                <a:latin typeface="Times New Roman"/>
                <a:cs typeface="Times New Roman"/>
              </a:rPr>
              <a:t>m</a:t>
            </a:r>
            <a:endParaRPr sz="1400">
              <a:latin typeface="Times New Roman"/>
              <a:cs typeface="Times New Roman"/>
            </a:endParaRPr>
          </a:p>
        </p:txBody>
      </p:sp>
      <p:sp>
        <p:nvSpPr>
          <p:cNvPr id="162" name="object 162"/>
          <p:cNvSpPr txBox="1"/>
          <p:nvPr/>
        </p:nvSpPr>
        <p:spPr>
          <a:xfrm>
            <a:off x="1539634" y="3550638"/>
            <a:ext cx="1613535" cy="208279"/>
          </a:xfrm>
          <a:prstGeom prst="rect">
            <a:avLst/>
          </a:prstGeom>
        </p:spPr>
        <p:txBody>
          <a:bodyPr vert="horz" wrap="square" lIns="0" tIns="12700" rIns="0" bIns="0" rtlCol="0">
            <a:spAutoFit/>
          </a:bodyPr>
          <a:lstStyle/>
          <a:p>
            <a:pPr marL="12700">
              <a:lnSpc>
                <a:spcPct val="100000"/>
              </a:lnSpc>
              <a:spcBef>
                <a:spcPts val="100"/>
              </a:spcBef>
            </a:pPr>
            <a:r>
              <a:rPr sz="1200" spc="-25" dirty="0">
                <a:latin typeface="Times New Roman"/>
                <a:cs typeface="Times New Roman"/>
              </a:rPr>
              <a:t>Averaging</a:t>
            </a:r>
            <a:r>
              <a:rPr sz="1200" dirty="0">
                <a:latin typeface="Times New Roman"/>
                <a:cs typeface="Times New Roman"/>
              </a:rPr>
              <a:t> 1000</a:t>
            </a:r>
            <a:r>
              <a:rPr sz="1200" spc="-25" dirty="0">
                <a:latin typeface="Times New Roman"/>
                <a:cs typeface="Times New Roman"/>
              </a:rPr>
              <a:t> </a:t>
            </a:r>
            <a:r>
              <a:rPr sz="1200" spc="-10" dirty="0">
                <a:latin typeface="Times New Roman"/>
                <a:cs typeface="Times New Roman"/>
              </a:rPr>
              <a:t>snapshots</a:t>
            </a:r>
            <a:endParaRPr sz="1200">
              <a:latin typeface="Times New Roman"/>
              <a:cs typeface="Times New Roman"/>
            </a:endParaRPr>
          </a:p>
        </p:txBody>
      </p:sp>
      <p:sp>
        <p:nvSpPr>
          <p:cNvPr id="163" name="object 163"/>
          <p:cNvSpPr txBox="1"/>
          <p:nvPr/>
        </p:nvSpPr>
        <p:spPr>
          <a:xfrm>
            <a:off x="4683938" y="4448605"/>
            <a:ext cx="78740"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50" dirty="0">
                <a:solidFill>
                  <a:srgbClr val="242424"/>
                </a:solidFill>
                <a:latin typeface="Times New Roman"/>
                <a:cs typeface="Times New Roman"/>
              </a:rPr>
              <a:t>4</a:t>
            </a:r>
            <a:endParaRPr sz="500">
              <a:latin typeface="Times New Roman"/>
              <a:cs typeface="Times New Roman"/>
            </a:endParaRPr>
          </a:p>
        </p:txBody>
      </p:sp>
      <p:sp>
        <p:nvSpPr>
          <p:cNvPr id="164" name="object 164"/>
          <p:cNvSpPr txBox="1"/>
          <p:nvPr/>
        </p:nvSpPr>
        <p:spPr>
          <a:xfrm>
            <a:off x="5747367" y="4448605"/>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2</a:t>
            </a:r>
            <a:endParaRPr sz="500">
              <a:latin typeface="Times New Roman"/>
              <a:cs typeface="Times New Roman"/>
            </a:endParaRPr>
          </a:p>
        </p:txBody>
      </p:sp>
      <p:sp>
        <p:nvSpPr>
          <p:cNvPr id="165" name="object 165"/>
          <p:cNvSpPr txBox="1"/>
          <p:nvPr/>
        </p:nvSpPr>
        <p:spPr>
          <a:xfrm>
            <a:off x="6097043" y="4448605"/>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4</a:t>
            </a:r>
            <a:endParaRPr sz="500">
              <a:latin typeface="Times New Roman"/>
              <a:cs typeface="Times New Roman"/>
            </a:endParaRPr>
          </a:p>
        </p:txBody>
      </p:sp>
      <p:sp>
        <p:nvSpPr>
          <p:cNvPr id="166" name="object 166"/>
          <p:cNvSpPr txBox="1"/>
          <p:nvPr/>
        </p:nvSpPr>
        <p:spPr>
          <a:xfrm>
            <a:off x="5033678" y="4414042"/>
            <a:ext cx="513715" cy="258445"/>
          </a:xfrm>
          <a:prstGeom prst="rect">
            <a:avLst/>
          </a:prstGeom>
        </p:spPr>
        <p:txBody>
          <a:bodyPr vert="horz" wrap="square" lIns="0" tIns="46990" rIns="0" bIns="0" rtlCol="0">
            <a:spAutoFit/>
          </a:bodyPr>
          <a:lstStyle/>
          <a:p>
            <a:pPr marL="12700">
              <a:lnSpc>
                <a:spcPct val="100000"/>
              </a:lnSpc>
              <a:spcBef>
                <a:spcPts val="370"/>
              </a:spcBef>
              <a:tabLst>
                <a:tab pos="376555" algn="l"/>
              </a:tabLst>
            </a:pPr>
            <a:r>
              <a:rPr sz="500" dirty="0">
                <a:solidFill>
                  <a:srgbClr val="242424"/>
                </a:solidFill>
                <a:latin typeface="Times New Roman"/>
                <a:cs typeface="Times New Roman"/>
              </a:rPr>
              <a:t>-</a:t>
            </a:r>
            <a:r>
              <a:rPr sz="500" spc="-50" dirty="0">
                <a:solidFill>
                  <a:srgbClr val="242424"/>
                </a:solidFill>
                <a:latin typeface="Times New Roman"/>
                <a:cs typeface="Times New Roman"/>
              </a:rPr>
              <a:t>2</a:t>
            </a:r>
            <a:r>
              <a:rPr sz="500" dirty="0">
                <a:solidFill>
                  <a:srgbClr val="242424"/>
                </a:solidFill>
                <a:latin typeface="Times New Roman"/>
                <a:cs typeface="Times New Roman"/>
              </a:rPr>
              <a:t>	</a:t>
            </a:r>
            <a:r>
              <a:rPr sz="500" spc="-50" dirty="0">
                <a:solidFill>
                  <a:srgbClr val="242424"/>
                </a:solidFill>
                <a:latin typeface="Times New Roman"/>
                <a:cs typeface="Times New Roman"/>
              </a:rPr>
              <a:t>0</a:t>
            </a:r>
            <a:endParaRPr sz="500">
              <a:latin typeface="Times New Roman"/>
              <a:cs typeface="Times New Roman"/>
            </a:endParaRPr>
          </a:p>
          <a:p>
            <a:pPr marL="177165">
              <a:lnSpc>
                <a:spcPct val="100000"/>
              </a:lnSpc>
              <a:spcBef>
                <a:spcPts val="300"/>
              </a:spcBef>
            </a:pPr>
            <a:r>
              <a:rPr sz="550" dirty="0">
                <a:solidFill>
                  <a:srgbClr val="242424"/>
                </a:solidFill>
                <a:latin typeface="Times New Roman"/>
                <a:cs typeface="Times New Roman"/>
              </a:rPr>
              <a:t>Freq</a:t>
            </a:r>
            <a:r>
              <a:rPr sz="550" spc="-5" dirty="0">
                <a:solidFill>
                  <a:srgbClr val="242424"/>
                </a:solidFill>
                <a:latin typeface="Times New Roman"/>
                <a:cs typeface="Times New Roman"/>
              </a:rPr>
              <a:t> </a:t>
            </a:r>
            <a:r>
              <a:rPr sz="550" spc="-10" dirty="0">
                <a:solidFill>
                  <a:srgbClr val="242424"/>
                </a:solidFill>
                <a:latin typeface="Times New Roman"/>
                <a:cs typeface="Times New Roman"/>
              </a:rPr>
              <a:t>[GHz]</a:t>
            </a:r>
            <a:endParaRPr sz="550">
              <a:latin typeface="Times New Roman"/>
              <a:cs typeface="Times New Roman"/>
            </a:endParaRPr>
          </a:p>
        </p:txBody>
      </p:sp>
      <p:graphicFrame>
        <p:nvGraphicFramePr>
          <p:cNvPr id="167" name="object 167"/>
          <p:cNvGraphicFramePr>
            <a:graphicFrameLocks noGrp="1"/>
          </p:cNvGraphicFramePr>
          <p:nvPr/>
        </p:nvGraphicFramePr>
        <p:xfrm>
          <a:off x="4731293" y="3000251"/>
          <a:ext cx="1482724" cy="1455420"/>
        </p:xfrm>
        <a:graphic>
          <a:graphicData uri="http://schemas.openxmlformats.org/drawingml/2006/table">
            <a:tbl>
              <a:tblPr firstRow="1" bandRow="1">
                <a:tableStyleId>{2D5ABB26-0587-4C30-8999-92F81FD0307C}</a:tableStyleId>
              </a:tblPr>
              <a:tblGrid>
                <a:gridCol w="359410">
                  <a:extLst>
                    <a:ext uri="{9D8B030D-6E8A-4147-A177-3AD203B41FA5}">
                      <a16:colId xmlns:a16="http://schemas.microsoft.com/office/drawing/2014/main" val="20000"/>
                    </a:ext>
                  </a:extLst>
                </a:gridCol>
                <a:gridCol w="359410">
                  <a:extLst>
                    <a:ext uri="{9D8B030D-6E8A-4147-A177-3AD203B41FA5}">
                      <a16:colId xmlns:a16="http://schemas.microsoft.com/office/drawing/2014/main" val="20001"/>
                    </a:ext>
                  </a:extLst>
                </a:gridCol>
                <a:gridCol w="414020">
                  <a:extLst>
                    <a:ext uri="{9D8B030D-6E8A-4147-A177-3AD203B41FA5}">
                      <a16:colId xmlns:a16="http://schemas.microsoft.com/office/drawing/2014/main" val="20002"/>
                    </a:ext>
                  </a:extLst>
                </a:gridCol>
                <a:gridCol w="349884">
                  <a:extLst>
                    <a:ext uri="{9D8B030D-6E8A-4147-A177-3AD203B41FA5}">
                      <a16:colId xmlns:a16="http://schemas.microsoft.com/office/drawing/2014/main" val="20003"/>
                    </a:ext>
                  </a:extLst>
                </a:gridCol>
              </a:tblGrid>
              <a:tr h="242570">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0"/>
                  </a:ext>
                </a:extLst>
              </a:tr>
              <a:tr h="242570">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1"/>
                  </a:ext>
                </a:extLst>
              </a:tr>
              <a:tr h="242570">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2"/>
                  </a:ext>
                </a:extLst>
              </a:tr>
              <a:tr h="242570">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3"/>
                  </a:ext>
                </a:extLst>
              </a:tr>
              <a:tr h="242570">
                <a:tc>
                  <a:txBody>
                    <a:bodyPr/>
                    <a:lstStyle/>
                    <a:p>
                      <a:pPr marL="88265">
                        <a:lnSpc>
                          <a:spcPct val="100000"/>
                        </a:lnSpc>
                        <a:spcBef>
                          <a:spcPts val="105"/>
                        </a:spcBef>
                      </a:pPr>
                      <a:r>
                        <a:rPr sz="1400" spc="-25" dirty="0">
                          <a:solidFill>
                            <a:srgbClr val="FF0000"/>
                          </a:solidFill>
                          <a:latin typeface="Times New Roman"/>
                          <a:cs typeface="Times New Roman"/>
                        </a:rPr>
                        <a:t>w/o</a:t>
                      </a:r>
                      <a:endParaRPr sz="1400">
                        <a:latin typeface="Times New Roman"/>
                        <a:cs typeface="Times New Roman"/>
                      </a:endParaRPr>
                    </a:p>
                  </a:txBody>
                  <a:tcPr marL="0" marR="0" marT="1333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50165">
                        <a:lnSpc>
                          <a:spcPct val="100000"/>
                        </a:lnSpc>
                        <a:spcBef>
                          <a:spcPts val="105"/>
                        </a:spcBef>
                      </a:pPr>
                      <a:r>
                        <a:rPr sz="1400" spc="-20" dirty="0">
                          <a:solidFill>
                            <a:srgbClr val="FF0000"/>
                          </a:solidFill>
                          <a:latin typeface="Times New Roman"/>
                          <a:cs typeface="Times New Roman"/>
                        </a:rPr>
                        <a:t>aver</a:t>
                      </a:r>
                      <a:endParaRPr sz="1400">
                        <a:latin typeface="Times New Roman"/>
                        <a:cs typeface="Times New Roman"/>
                      </a:endParaRPr>
                    </a:p>
                  </a:txBody>
                  <a:tcPr marL="0" marR="0" marT="1333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6985">
                        <a:lnSpc>
                          <a:spcPct val="100000"/>
                        </a:lnSpc>
                        <a:spcBef>
                          <a:spcPts val="105"/>
                        </a:spcBef>
                      </a:pPr>
                      <a:r>
                        <a:rPr sz="1400" spc="-10" dirty="0">
                          <a:solidFill>
                            <a:srgbClr val="FF0000"/>
                          </a:solidFill>
                          <a:latin typeface="Times New Roman"/>
                          <a:cs typeface="Times New Roman"/>
                        </a:rPr>
                        <a:t>aging</a:t>
                      </a:r>
                      <a:endParaRPr sz="1400">
                        <a:latin typeface="Times New Roman"/>
                        <a:cs typeface="Times New Roman"/>
                      </a:endParaRPr>
                    </a:p>
                  </a:txBody>
                  <a:tcPr marL="0" marR="0" marT="1333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4"/>
                  </a:ext>
                </a:extLst>
              </a:tr>
              <a:tr h="242570">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5"/>
                  </a:ext>
                </a:extLst>
              </a:tr>
            </a:tbl>
          </a:graphicData>
        </a:graphic>
      </p:graphicFrame>
      <p:sp>
        <p:nvSpPr>
          <p:cNvPr id="168" name="object 168"/>
          <p:cNvSpPr txBox="1"/>
          <p:nvPr/>
        </p:nvSpPr>
        <p:spPr>
          <a:xfrm>
            <a:off x="4534049" y="4377851"/>
            <a:ext cx="14287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100</a:t>
            </a:r>
            <a:endParaRPr sz="500">
              <a:latin typeface="Times New Roman"/>
              <a:cs typeface="Times New Roman"/>
            </a:endParaRPr>
          </a:p>
        </p:txBody>
      </p:sp>
      <p:sp>
        <p:nvSpPr>
          <p:cNvPr id="169" name="object 169"/>
          <p:cNvSpPr txBox="1"/>
          <p:nvPr/>
        </p:nvSpPr>
        <p:spPr>
          <a:xfrm>
            <a:off x="4578471" y="4135132"/>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80</a:t>
            </a:r>
            <a:endParaRPr sz="500">
              <a:latin typeface="Times New Roman"/>
              <a:cs typeface="Times New Roman"/>
            </a:endParaRPr>
          </a:p>
        </p:txBody>
      </p:sp>
      <p:sp>
        <p:nvSpPr>
          <p:cNvPr id="170" name="object 170"/>
          <p:cNvSpPr txBox="1"/>
          <p:nvPr/>
        </p:nvSpPr>
        <p:spPr>
          <a:xfrm>
            <a:off x="4578471" y="3892414"/>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60</a:t>
            </a:r>
            <a:endParaRPr sz="500">
              <a:latin typeface="Times New Roman"/>
              <a:cs typeface="Times New Roman"/>
            </a:endParaRPr>
          </a:p>
        </p:txBody>
      </p:sp>
      <p:sp>
        <p:nvSpPr>
          <p:cNvPr id="171" name="object 171"/>
          <p:cNvSpPr txBox="1"/>
          <p:nvPr/>
        </p:nvSpPr>
        <p:spPr>
          <a:xfrm>
            <a:off x="4578471" y="3649696"/>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40</a:t>
            </a:r>
            <a:endParaRPr sz="500">
              <a:latin typeface="Times New Roman"/>
              <a:cs typeface="Times New Roman"/>
            </a:endParaRPr>
          </a:p>
        </p:txBody>
      </p:sp>
      <p:sp>
        <p:nvSpPr>
          <p:cNvPr id="172" name="object 172"/>
          <p:cNvSpPr txBox="1"/>
          <p:nvPr/>
        </p:nvSpPr>
        <p:spPr>
          <a:xfrm>
            <a:off x="4578471" y="3406977"/>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20</a:t>
            </a:r>
            <a:endParaRPr sz="500">
              <a:latin typeface="Times New Roman"/>
              <a:cs typeface="Times New Roman"/>
            </a:endParaRPr>
          </a:p>
        </p:txBody>
      </p:sp>
      <p:sp>
        <p:nvSpPr>
          <p:cNvPr id="173" name="object 173"/>
          <p:cNvSpPr txBox="1"/>
          <p:nvPr/>
        </p:nvSpPr>
        <p:spPr>
          <a:xfrm>
            <a:off x="4651696" y="3164259"/>
            <a:ext cx="5778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0</a:t>
            </a:r>
            <a:endParaRPr sz="500">
              <a:latin typeface="Times New Roman"/>
              <a:cs typeface="Times New Roman"/>
            </a:endParaRPr>
          </a:p>
        </p:txBody>
      </p:sp>
      <p:sp>
        <p:nvSpPr>
          <p:cNvPr id="174" name="object 174"/>
          <p:cNvSpPr txBox="1"/>
          <p:nvPr/>
        </p:nvSpPr>
        <p:spPr>
          <a:xfrm>
            <a:off x="4607274" y="2921541"/>
            <a:ext cx="89535" cy="102235"/>
          </a:xfrm>
          <a:prstGeom prst="rect">
            <a:avLst/>
          </a:prstGeom>
        </p:spPr>
        <p:txBody>
          <a:bodyPr vert="horz" wrap="square" lIns="0" tIns="13335" rIns="0" bIns="0" rtlCol="0">
            <a:spAutoFit/>
          </a:bodyPr>
          <a:lstStyle/>
          <a:p>
            <a:pPr marL="12700">
              <a:lnSpc>
                <a:spcPct val="100000"/>
              </a:lnSpc>
              <a:spcBef>
                <a:spcPts val="105"/>
              </a:spcBef>
            </a:pPr>
            <a:r>
              <a:rPr sz="500" spc="-25" dirty="0">
                <a:solidFill>
                  <a:srgbClr val="242424"/>
                </a:solidFill>
                <a:latin typeface="Times New Roman"/>
                <a:cs typeface="Times New Roman"/>
              </a:rPr>
              <a:t>20</a:t>
            </a:r>
            <a:endParaRPr sz="500">
              <a:latin typeface="Times New Roman"/>
              <a:cs typeface="Times New Roman"/>
            </a:endParaRPr>
          </a:p>
        </p:txBody>
      </p:sp>
      <p:sp>
        <p:nvSpPr>
          <p:cNvPr id="175" name="object 175"/>
          <p:cNvSpPr txBox="1"/>
          <p:nvPr/>
        </p:nvSpPr>
        <p:spPr>
          <a:xfrm>
            <a:off x="4396625" y="3594449"/>
            <a:ext cx="103505" cy="440690"/>
          </a:xfrm>
          <a:prstGeom prst="rect">
            <a:avLst/>
          </a:prstGeom>
        </p:spPr>
        <p:txBody>
          <a:bodyPr vert="vert270" wrap="square" lIns="0" tIns="5080" rIns="0" bIns="0" rtlCol="0">
            <a:spAutoFit/>
          </a:bodyPr>
          <a:lstStyle/>
          <a:p>
            <a:pPr marL="12700">
              <a:lnSpc>
                <a:spcPct val="100000"/>
              </a:lnSpc>
              <a:spcBef>
                <a:spcPts val="40"/>
              </a:spcBef>
            </a:pPr>
            <a:r>
              <a:rPr sz="550" dirty="0">
                <a:solidFill>
                  <a:srgbClr val="242424"/>
                </a:solidFill>
                <a:latin typeface="Times New Roman"/>
                <a:cs typeface="Times New Roman"/>
              </a:rPr>
              <a:t>Path</a:t>
            </a:r>
            <a:r>
              <a:rPr sz="550" spc="-45" dirty="0">
                <a:solidFill>
                  <a:srgbClr val="242424"/>
                </a:solidFill>
                <a:latin typeface="Times New Roman"/>
                <a:cs typeface="Times New Roman"/>
              </a:rPr>
              <a:t> </a:t>
            </a:r>
            <a:r>
              <a:rPr sz="550" dirty="0">
                <a:solidFill>
                  <a:srgbClr val="242424"/>
                </a:solidFill>
                <a:latin typeface="Times New Roman"/>
                <a:cs typeface="Times New Roman"/>
              </a:rPr>
              <a:t>Gain</a:t>
            </a:r>
            <a:r>
              <a:rPr sz="550" spc="-20" dirty="0">
                <a:solidFill>
                  <a:srgbClr val="242424"/>
                </a:solidFill>
                <a:latin typeface="Times New Roman"/>
                <a:cs typeface="Times New Roman"/>
              </a:rPr>
              <a:t> [dB]</a:t>
            </a:r>
            <a:endParaRPr sz="550">
              <a:latin typeface="Times New Roman"/>
              <a:cs typeface="Times New Roman"/>
            </a:endParaRPr>
          </a:p>
        </p:txBody>
      </p:sp>
      <p:sp>
        <p:nvSpPr>
          <p:cNvPr id="176" name="object 176"/>
          <p:cNvSpPr txBox="1"/>
          <p:nvPr/>
        </p:nvSpPr>
        <p:spPr>
          <a:xfrm>
            <a:off x="4861719" y="2843680"/>
            <a:ext cx="850900" cy="109855"/>
          </a:xfrm>
          <a:prstGeom prst="rect">
            <a:avLst/>
          </a:prstGeom>
        </p:spPr>
        <p:txBody>
          <a:bodyPr vert="horz" wrap="square" lIns="0" tIns="12700" rIns="0" bIns="0" rtlCol="0">
            <a:spAutoFit/>
          </a:bodyPr>
          <a:lstStyle/>
          <a:p>
            <a:pPr marL="12700">
              <a:lnSpc>
                <a:spcPct val="100000"/>
              </a:lnSpc>
              <a:spcBef>
                <a:spcPts val="100"/>
              </a:spcBef>
            </a:pPr>
            <a:r>
              <a:rPr sz="550" dirty="0">
                <a:latin typeface="Times New Roman"/>
                <a:cs typeface="Times New Roman"/>
              </a:rPr>
              <a:t>Channel</a:t>
            </a:r>
            <a:r>
              <a:rPr sz="550" spc="5" dirty="0">
                <a:latin typeface="Times New Roman"/>
                <a:cs typeface="Times New Roman"/>
              </a:rPr>
              <a:t> </a:t>
            </a:r>
            <a:r>
              <a:rPr sz="550" dirty="0">
                <a:latin typeface="Times New Roman"/>
                <a:cs typeface="Times New Roman"/>
              </a:rPr>
              <a:t>transfer</a:t>
            </a:r>
            <a:r>
              <a:rPr sz="550" spc="20" dirty="0">
                <a:latin typeface="Times New Roman"/>
                <a:cs typeface="Times New Roman"/>
              </a:rPr>
              <a:t> </a:t>
            </a:r>
            <a:r>
              <a:rPr sz="550" dirty="0">
                <a:latin typeface="Times New Roman"/>
                <a:cs typeface="Times New Roman"/>
              </a:rPr>
              <a:t>function</a:t>
            </a:r>
            <a:r>
              <a:rPr sz="550" spc="10" dirty="0">
                <a:latin typeface="Times New Roman"/>
                <a:cs typeface="Times New Roman"/>
              </a:rPr>
              <a:t> </a:t>
            </a:r>
            <a:r>
              <a:rPr sz="550" spc="-25" dirty="0">
                <a:latin typeface="Times New Roman"/>
                <a:cs typeface="Times New Roman"/>
              </a:rPr>
              <a:t>(1)</a:t>
            </a:r>
            <a:endParaRPr sz="550">
              <a:latin typeface="Times New Roman"/>
              <a:cs typeface="Times New Roman"/>
            </a:endParaRPr>
          </a:p>
        </p:txBody>
      </p:sp>
      <p:sp>
        <p:nvSpPr>
          <p:cNvPr id="177" name="object 177"/>
          <p:cNvSpPr/>
          <p:nvPr/>
        </p:nvSpPr>
        <p:spPr>
          <a:xfrm>
            <a:off x="4733544" y="3220215"/>
            <a:ext cx="1397635" cy="83820"/>
          </a:xfrm>
          <a:custGeom>
            <a:avLst/>
            <a:gdLst/>
            <a:ahLst/>
            <a:cxnLst/>
            <a:rect l="l" t="t" r="r" b="b"/>
            <a:pathLst>
              <a:path w="1397635" h="83820">
                <a:moveTo>
                  <a:pt x="0" y="20383"/>
                </a:moveTo>
                <a:lnTo>
                  <a:pt x="1092" y="15786"/>
                </a:lnTo>
                <a:lnTo>
                  <a:pt x="2184" y="33629"/>
                </a:lnTo>
                <a:lnTo>
                  <a:pt x="3276" y="29324"/>
                </a:lnTo>
                <a:lnTo>
                  <a:pt x="4368" y="28041"/>
                </a:lnTo>
                <a:lnTo>
                  <a:pt x="5461" y="13893"/>
                </a:lnTo>
                <a:lnTo>
                  <a:pt x="6553" y="20688"/>
                </a:lnTo>
                <a:lnTo>
                  <a:pt x="7645" y="25336"/>
                </a:lnTo>
                <a:lnTo>
                  <a:pt x="8737" y="25857"/>
                </a:lnTo>
                <a:lnTo>
                  <a:pt x="9829" y="31292"/>
                </a:lnTo>
                <a:lnTo>
                  <a:pt x="10922" y="20408"/>
                </a:lnTo>
                <a:lnTo>
                  <a:pt x="12014" y="23990"/>
                </a:lnTo>
                <a:lnTo>
                  <a:pt x="13106" y="24371"/>
                </a:lnTo>
                <a:lnTo>
                  <a:pt x="14198" y="22631"/>
                </a:lnTo>
                <a:lnTo>
                  <a:pt x="15303" y="24612"/>
                </a:lnTo>
                <a:lnTo>
                  <a:pt x="16395" y="18122"/>
                </a:lnTo>
                <a:lnTo>
                  <a:pt x="17475" y="23545"/>
                </a:lnTo>
                <a:lnTo>
                  <a:pt x="18567" y="42799"/>
                </a:lnTo>
                <a:lnTo>
                  <a:pt x="19672" y="11595"/>
                </a:lnTo>
                <a:lnTo>
                  <a:pt x="20751" y="17195"/>
                </a:lnTo>
                <a:lnTo>
                  <a:pt x="21856" y="33680"/>
                </a:lnTo>
                <a:lnTo>
                  <a:pt x="22948" y="32156"/>
                </a:lnTo>
                <a:lnTo>
                  <a:pt x="24041" y="31521"/>
                </a:lnTo>
                <a:lnTo>
                  <a:pt x="25133" y="39357"/>
                </a:lnTo>
                <a:lnTo>
                  <a:pt x="26225" y="32219"/>
                </a:lnTo>
                <a:lnTo>
                  <a:pt x="27317" y="27216"/>
                </a:lnTo>
                <a:lnTo>
                  <a:pt x="28409" y="28943"/>
                </a:lnTo>
                <a:lnTo>
                  <a:pt x="29502" y="22466"/>
                </a:lnTo>
                <a:lnTo>
                  <a:pt x="30594" y="24612"/>
                </a:lnTo>
                <a:lnTo>
                  <a:pt x="31686" y="34264"/>
                </a:lnTo>
                <a:lnTo>
                  <a:pt x="32778" y="30708"/>
                </a:lnTo>
                <a:lnTo>
                  <a:pt x="33870" y="14465"/>
                </a:lnTo>
                <a:lnTo>
                  <a:pt x="34963" y="30988"/>
                </a:lnTo>
                <a:lnTo>
                  <a:pt x="36055" y="24777"/>
                </a:lnTo>
                <a:lnTo>
                  <a:pt x="37147" y="17119"/>
                </a:lnTo>
                <a:lnTo>
                  <a:pt x="38239" y="29464"/>
                </a:lnTo>
                <a:lnTo>
                  <a:pt x="39331" y="32067"/>
                </a:lnTo>
                <a:lnTo>
                  <a:pt x="40424" y="31597"/>
                </a:lnTo>
                <a:lnTo>
                  <a:pt x="41516" y="34264"/>
                </a:lnTo>
                <a:lnTo>
                  <a:pt x="42608" y="24866"/>
                </a:lnTo>
                <a:lnTo>
                  <a:pt x="43700" y="43383"/>
                </a:lnTo>
                <a:lnTo>
                  <a:pt x="44792" y="41389"/>
                </a:lnTo>
                <a:lnTo>
                  <a:pt x="45885" y="24180"/>
                </a:lnTo>
                <a:lnTo>
                  <a:pt x="46977" y="28917"/>
                </a:lnTo>
                <a:lnTo>
                  <a:pt x="48082" y="10985"/>
                </a:lnTo>
                <a:lnTo>
                  <a:pt x="49174" y="19710"/>
                </a:lnTo>
                <a:lnTo>
                  <a:pt x="50266" y="35369"/>
                </a:lnTo>
                <a:lnTo>
                  <a:pt x="51358" y="29857"/>
                </a:lnTo>
                <a:lnTo>
                  <a:pt x="52438" y="28638"/>
                </a:lnTo>
                <a:lnTo>
                  <a:pt x="53543" y="28321"/>
                </a:lnTo>
                <a:lnTo>
                  <a:pt x="54635" y="34061"/>
                </a:lnTo>
                <a:lnTo>
                  <a:pt x="55727" y="26263"/>
                </a:lnTo>
                <a:lnTo>
                  <a:pt x="56819" y="18402"/>
                </a:lnTo>
                <a:lnTo>
                  <a:pt x="57912" y="22402"/>
                </a:lnTo>
                <a:lnTo>
                  <a:pt x="59004" y="38519"/>
                </a:lnTo>
                <a:lnTo>
                  <a:pt x="60096" y="16357"/>
                </a:lnTo>
                <a:lnTo>
                  <a:pt x="61188" y="36525"/>
                </a:lnTo>
                <a:lnTo>
                  <a:pt x="62280" y="27901"/>
                </a:lnTo>
                <a:lnTo>
                  <a:pt x="63373" y="8636"/>
                </a:lnTo>
                <a:lnTo>
                  <a:pt x="64465" y="13004"/>
                </a:lnTo>
                <a:lnTo>
                  <a:pt x="65557" y="21653"/>
                </a:lnTo>
                <a:lnTo>
                  <a:pt x="66649" y="21247"/>
                </a:lnTo>
                <a:lnTo>
                  <a:pt x="67741" y="23050"/>
                </a:lnTo>
                <a:lnTo>
                  <a:pt x="68834" y="33515"/>
                </a:lnTo>
                <a:lnTo>
                  <a:pt x="69926" y="36156"/>
                </a:lnTo>
                <a:lnTo>
                  <a:pt x="71018" y="22720"/>
                </a:lnTo>
                <a:lnTo>
                  <a:pt x="72110" y="26035"/>
                </a:lnTo>
                <a:lnTo>
                  <a:pt x="73202" y="33477"/>
                </a:lnTo>
                <a:lnTo>
                  <a:pt x="74295" y="38100"/>
                </a:lnTo>
                <a:lnTo>
                  <a:pt x="75387" y="26720"/>
                </a:lnTo>
                <a:lnTo>
                  <a:pt x="76479" y="21717"/>
                </a:lnTo>
                <a:lnTo>
                  <a:pt x="77571" y="14198"/>
                </a:lnTo>
                <a:lnTo>
                  <a:pt x="78663" y="15506"/>
                </a:lnTo>
                <a:lnTo>
                  <a:pt x="79768" y="17526"/>
                </a:lnTo>
                <a:lnTo>
                  <a:pt x="80860" y="24752"/>
                </a:lnTo>
                <a:lnTo>
                  <a:pt x="81953" y="23888"/>
                </a:lnTo>
                <a:lnTo>
                  <a:pt x="83045" y="24574"/>
                </a:lnTo>
                <a:lnTo>
                  <a:pt x="84137" y="37287"/>
                </a:lnTo>
                <a:lnTo>
                  <a:pt x="85229" y="14503"/>
                </a:lnTo>
                <a:lnTo>
                  <a:pt x="86321" y="14973"/>
                </a:lnTo>
                <a:lnTo>
                  <a:pt x="87414" y="27673"/>
                </a:lnTo>
                <a:lnTo>
                  <a:pt x="88506" y="6045"/>
                </a:lnTo>
                <a:lnTo>
                  <a:pt x="89598" y="37744"/>
                </a:lnTo>
                <a:lnTo>
                  <a:pt x="90690" y="18707"/>
                </a:lnTo>
                <a:lnTo>
                  <a:pt x="91782" y="22669"/>
                </a:lnTo>
                <a:lnTo>
                  <a:pt x="92875" y="28308"/>
                </a:lnTo>
                <a:lnTo>
                  <a:pt x="93967" y="27432"/>
                </a:lnTo>
                <a:lnTo>
                  <a:pt x="95059" y="36944"/>
                </a:lnTo>
                <a:lnTo>
                  <a:pt x="96151" y="29425"/>
                </a:lnTo>
                <a:lnTo>
                  <a:pt x="97243" y="26416"/>
                </a:lnTo>
                <a:lnTo>
                  <a:pt x="98336" y="33312"/>
                </a:lnTo>
                <a:lnTo>
                  <a:pt x="99428" y="17589"/>
                </a:lnTo>
                <a:lnTo>
                  <a:pt x="100520" y="16471"/>
                </a:lnTo>
                <a:lnTo>
                  <a:pt x="101612" y="18834"/>
                </a:lnTo>
                <a:lnTo>
                  <a:pt x="102704" y="10655"/>
                </a:lnTo>
                <a:lnTo>
                  <a:pt x="103797" y="19240"/>
                </a:lnTo>
                <a:lnTo>
                  <a:pt x="104889" y="14465"/>
                </a:lnTo>
                <a:lnTo>
                  <a:pt x="105981" y="28778"/>
                </a:lnTo>
                <a:lnTo>
                  <a:pt x="107073" y="30772"/>
                </a:lnTo>
                <a:lnTo>
                  <a:pt x="108165" y="23164"/>
                </a:lnTo>
                <a:lnTo>
                  <a:pt x="109258" y="39052"/>
                </a:lnTo>
                <a:lnTo>
                  <a:pt x="110350" y="22974"/>
                </a:lnTo>
                <a:lnTo>
                  <a:pt x="111455" y="34366"/>
                </a:lnTo>
                <a:lnTo>
                  <a:pt x="112534" y="31051"/>
                </a:lnTo>
                <a:lnTo>
                  <a:pt x="113639" y="34378"/>
                </a:lnTo>
                <a:lnTo>
                  <a:pt x="114731" y="21259"/>
                </a:lnTo>
                <a:lnTo>
                  <a:pt x="115823" y="27762"/>
                </a:lnTo>
                <a:lnTo>
                  <a:pt x="116916" y="26149"/>
                </a:lnTo>
                <a:lnTo>
                  <a:pt x="118008" y="31242"/>
                </a:lnTo>
                <a:lnTo>
                  <a:pt x="119100" y="29984"/>
                </a:lnTo>
                <a:lnTo>
                  <a:pt x="120192" y="25857"/>
                </a:lnTo>
                <a:lnTo>
                  <a:pt x="121285" y="21628"/>
                </a:lnTo>
                <a:lnTo>
                  <a:pt x="122377" y="32905"/>
                </a:lnTo>
                <a:lnTo>
                  <a:pt x="123469" y="22910"/>
                </a:lnTo>
                <a:lnTo>
                  <a:pt x="124561" y="19596"/>
                </a:lnTo>
                <a:lnTo>
                  <a:pt x="125653" y="29819"/>
                </a:lnTo>
                <a:lnTo>
                  <a:pt x="126746" y="21069"/>
                </a:lnTo>
                <a:lnTo>
                  <a:pt x="127838" y="19596"/>
                </a:lnTo>
                <a:lnTo>
                  <a:pt x="128930" y="18211"/>
                </a:lnTo>
                <a:lnTo>
                  <a:pt x="130022" y="28371"/>
                </a:lnTo>
                <a:lnTo>
                  <a:pt x="131114" y="35547"/>
                </a:lnTo>
                <a:lnTo>
                  <a:pt x="132207" y="27686"/>
                </a:lnTo>
                <a:lnTo>
                  <a:pt x="133299" y="25222"/>
                </a:lnTo>
                <a:lnTo>
                  <a:pt x="134391" y="32372"/>
                </a:lnTo>
                <a:lnTo>
                  <a:pt x="135483" y="21996"/>
                </a:lnTo>
                <a:lnTo>
                  <a:pt x="136575" y="24752"/>
                </a:lnTo>
                <a:lnTo>
                  <a:pt x="137668" y="26365"/>
                </a:lnTo>
                <a:lnTo>
                  <a:pt x="138760" y="24472"/>
                </a:lnTo>
                <a:lnTo>
                  <a:pt x="139852" y="44640"/>
                </a:lnTo>
                <a:lnTo>
                  <a:pt x="140944" y="26530"/>
                </a:lnTo>
                <a:lnTo>
                  <a:pt x="142036" y="23520"/>
                </a:lnTo>
                <a:lnTo>
                  <a:pt x="143129" y="33083"/>
                </a:lnTo>
                <a:lnTo>
                  <a:pt x="144221" y="34620"/>
                </a:lnTo>
                <a:lnTo>
                  <a:pt x="145326" y="34747"/>
                </a:lnTo>
                <a:lnTo>
                  <a:pt x="146418" y="26822"/>
                </a:lnTo>
                <a:lnTo>
                  <a:pt x="147510" y="27051"/>
                </a:lnTo>
                <a:lnTo>
                  <a:pt x="148602" y="15455"/>
                </a:lnTo>
                <a:lnTo>
                  <a:pt x="149694" y="21920"/>
                </a:lnTo>
                <a:lnTo>
                  <a:pt x="150787" y="28765"/>
                </a:lnTo>
                <a:lnTo>
                  <a:pt x="151879" y="16395"/>
                </a:lnTo>
                <a:lnTo>
                  <a:pt x="152971" y="27965"/>
                </a:lnTo>
                <a:lnTo>
                  <a:pt x="154063" y="28575"/>
                </a:lnTo>
                <a:lnTo>
                  <a:pt x="155155" y="24257"/>
                </a:lnTo>
                <a:lnTo>
                  <a:pt x="156248" y="24993"/>
                </a:lnTo>
                <a:lnTo>
                  <a:pt x="157340" y="19850"/>
                </a:lnTo>
                <a:lnTo>
                  <a:pt x="158432" y="29933"/>
                </a:lnTo>
                <a:lnTo>
                  <a:pt x="159524" y="16014"/>
                </a:lnTo>
                <a:lnTo>
                  <a:pt x="160616" y="14935"/>
                </a:lnTo>
                <a:lnTo>
                  <a:pt x="161709" y="26390"/>
                </a:lnTo>
                <a:lnTo>
                  <a:pt x="162801" y="21869"/>
                </a:lnTo>
                <a:lnTo>
                  <a:pt x="163893" y="32702"/>
                </a:lnTo>
                <a:lnTo>
                  <a:pt x="164985" y="26238"/>
                </a:lnTo>
                <a:lnTo>
                  <a:pt x="166077" y="27520"/>
                </a:lnTo>
                <a:lnTo>
                  <a:pt x="167170" y="27952"/>
                </a:lnTo>
                <a:lnTo>
                  <a:pt x="168262" y="18859"/>
                </a:lnTo>
                <a:lnTo>
                  <a:pt x="169354" y="19570"/>
                </a:lnTo>
                <a:lnTo>
                  <a:pt x="170446" y="19215"/>
                </a:lnTo>
                <a:lnTo>
                  <a:pt x="171538" y="16459"/>
                </a:lnTo>
                <a:lnTo>
                  <a:pt x="172631" y="34759"/>
                </a:lnTo>
                <a:lnTo>
                  <a:pt x="173723" y="23380"/>
                </a:lnTo>
                <a:lnTo>
                  <a:pt x="174815" y="26631"/>
                </a:lnTo>
                <a:lnTo>
                  <a:pt x="175907" y="31330"/>
                </a:lnTo>
                <a:lnTo>
                  <a:pt x="176999" y="24003"/>
                </a:lnTo>
                <a:lnTo>
                  <a:pt x="178104" y="32639"/>
                </a:lnTo>
                <a:lnTo>
                  <a:pt x="179197" y="18808"/>
                </a:lnTo>
                <a:lnTo>
                  <a:pt x="180289" y="20053"/>
                </a:lnTo>
                <a:lnTo>
                  <a:pt x="181381" y="34467"/>
                </a:lnTo>
                <a:lnTo>
                  <a:pt x="182473" y="47078"/>
                </a:lnTo>
                <a:lnTo>
                  <a:pt x="183565" y="24193"/>
                </a:lnTo>
                <a:lnTo>
                  <a:pt x="184658" y="14719"/>
                </a:lnTo>
                <a:lnTo>
                  <a:pt x="185750" y="18288"/>
                </a:lnTo>
                <a:lnTo>
                  <a:pt x="186842" y="34251"/>
                </a:lnTo>
                <a:lnTo>
                  <a:pt x="187934" y="46342"/>
                </a:lnTo>
                <a:lnTo>
                  <a:pt x="189026" y="39776"/>
                </a:lnTo>
                <a:lnTo>
                  <a:pt x="190119" y="14795"/>
                </a:lnTo>
                <a:lnTo>
                  <a:pt x="191211" y="25590"/>
                </a:lnTo>
                <a:lnTo>
                  <a:pt x="192303" y="29768"/>
                </a:lnTo>
                <a:lnTo>
                  <a:pt x="193395" y="33413"/>
                </a:lnTo>
                <a:lnTo>
                  <a:pt x="194487" y="31508"/>
                </a:lnTo>
                <a:lnTo>
                  <a:pt x="195580" y="10198"/>
                </a:lnTo>
                <a:lnTo>
                  <a:pt x="196672" y="6223"/>
                </a:lnTo>
                <a:lnTo>
                  <a:pt x="197764" y="18186"/>
                </a:lnTo>
                <a:lnTo>
                  <a:pt x="198856" y="27305"/>
                </a:lnTo>
                <a:lnTo>
                  <a:pt x="199948" y="25590"/>
                </a:lnTo>
                <a:lnTo>
                  <a:pt x="201041" y="14541"/>
                </a:lnTo>
                <a:lnTo>
                  <a:pt x="202133" y="22834"/>
                </a:lnTo>
                <a:lnTo>
                  <a:pt x="203225" y="38887"/>
                </a:lnTo>
                <a:lnTo>
                  <a:pt x="204317" y="21120"/>
                </a:lnTo>
                <a:lnTo>
                  <a:pt x="205409" y="4102"/>
                </a:lnTo>
                <a:lnTo>
                  <a:pt x="206502" y="32766"/>
                </a:lnTo>
                <a:lnTo>
                  <a:pt x="207594" y="24472"/>
                </a:lnTo>
                <a:lnTo>
                  <a:pt x="208686" y="19278"/>
                </a:lnTo>
                <a:lnTo>
                  <a:pt x="209778" y="23215"/>
                </a:lnTo>
                <a:lnTo>
                  <a:pt x="210883" y="27152"/>
                </a:lnTo>
                <a:lnTo>
                  <a:pt x="211975" y="33820"/>
                </a:lnTo>
                <a:lnTo>
                  <a:pt x="213067" y="24701"/>
                </a:lnTo>
                <a:lnTo>
                  <a:pt x="214160" y="33604"/>
                </a:lnTo>
                <a:lnTo>
                  <a:pt x="215252" y="21729"/>
                </a:lnTo>
                <a:lnTo>
                  <a:pt x="216344" y="19265"/>
                </a:lnTo>
                <a:lnTo>
                  <a:pt x="217436" y="2413"/>
                </a:lnTo>
                <a:lnTo>
                  <a:pt x="218528" y="19888"/>
                </a:lnTo>
                <a:lnTo>
                  <a:pt x="219621" y="24295"/>
                </a:lnTo>
                <a:lnTo>
                  <a:pt x="220713" y="24980"/>
                </a:lnTo>
                <a:lnTo>
                  <a:pt x="221805" y="25908"/>
                </a:lnTo>
                <a:lnTo>
                  <a:pt x="222897" y="22263"/>
                </a:lnTo>
                <a:lnTo>
                  <a:pt x="223989" y="33858"/>
                </a:lnTo>
                <a:lnTo>
                  <a:pt x="225082" y="17081"/>
                </a:lnTo>
                <a:lnTo>
                  <a:pt x="226174" y="25819"/>
                </a:lnTo>
                <a:lnTo>
                  <a:pt x="227266" y="26314"/>
                </a:lnTo>
                <a:lnTo>
                  <a:pt x="228358" y="18745"/>
                </a:lnTo>
                <a:lnTo>
                  <a:pt x="229450" y="28651"/>
                </a:lnTo>
                <a:lnTo>
                  <a:pt x="230543" y="13525"/>
                </a:lnTo>
                <a:lnTo>
                  <a:pt x="231635" y="33959"/>
                </a:lnTo>
                <a:lnTo>
                  <a:pt x="232727" y="27355"/>
                </a:lnTo>
                <a:lnTo>
                  <a:pt x="233819" y="19812"/>
                </a:lnTo>
                <a:lnTo>
                  <a:pt x="234911" y="17564"/>
                </a:lnTo>
                <a:lnTo>
                  <a:pt x="236004" y="28257"/>
                </a:lnTo>
                <a:lnTo>
                  <a:pt x="237096" y="29438"/>
                </a:lnTo>
                <a:lnTo>
                  <a:pt x="238188" y="28600"/>
                </a:lnTo>
                <a:lnTo>
                  <a:pt x="239280" y="26974"/>
                </a:lnTo>
                <a:lnTo>
                  <a:pt x="240372" y="35179"/>
                </a:lnTo>
                <a:lnTo>
                  <a:pt x="241465" y="23418"/>
                </a:lnTo>
                <a:lnTo>
                  <a:pt x="242570" y="26441"/>
                </a:lnTo>
                <a:lnTo>
                  <a:pt x="243662" y="23647"/>
                </a:lnTo>
                <a:lnTo>
                  <a:pt x="244754" y="32181"/>
                </a:lnTo>
                <a:lnTo>
                  <a:pt x="245846" y="25336"/>
                </a:lnTo>
                <a:lnTo>
                  <a:pt x="246938" y="30149"/>
                </a:lnTo>
                <a:lnTo>
                  <a:pt x="248031" y="14109"/>
                </a:lnTo>
                <a:lnTo>
                  <a:pt x="249123" y="21374"/>
                </a:lnTo>
                <a:lnTo>
                  <a:pt x="250215" y="25666"/>
                </a:lnTo>
                <a:lnTo>
                  <a:pt x="251307" y="39128"/>
                </a:lnTo>
                <a:lnTo>
                  <a:pt x="252399" y="33921"/>
                </a:lnTo>
                <a:lnTo>
                  <a:pt x="253492" y="21145"/>
                </a:lnTo>
                <a:lnTo>
                  <a:pt x="254584" y="37541"/>
                </a:lnTo>
                <a:lnTo>
                  <a:pt x="255676" y="38366"/>
                </a:lnTo>
                <a:lnTo>
                  <a:pt x="256768" y="33096"/>
                </a:lnTo>
                <a:lnTo>
                  <a:pt x="257860" y="21336"/>
                </a:lnTo>
                <a:lnTo>
                  <a:pt x="258953" y="20612"/>
                </a:lnTo>
                <a:lnTo>
                  <a:pt x="260045" y="18745"/>
                </a:lnTo>
                <a:lnTo>
                  <a:pt x="261137" y="14986"/>
                </a:lnTo>
                <a:lnTo>
                  <a:pt x="262229" y="24561"/>
                </a:lnTo>
                <a:lnTo>
                  <a:pt x="263321" y="28130"/>
                </a:lnTo>
                <a:lnTo>
                  <a:pt x="264414" y="26784"/>
                </a:lnTo>
                <a:lnTo>
                  <a:pt x="265506" y="27571"/>
                </a:lnTo>
                <a:lnTo>
                  <a:pt x="266598" y="16878"/>
                </a:lnTo>
                <a:lnTo>
                  <a:pt x="267690" y="11722"/>
                </a:lnTo>
                <a:lnTo>
                  <a:pt x="268782" y="11811"/>
                </a:lnTo>
                <a:lnTo>
                  <a:pt x="269875" y="26644"/>
                </a:lnTo>
                <a:lnTo>
                  <a:pt x="270967" y="20472"/>
                </a:lnTo>
                <a:lnTo>
                  <a:pt x="272059" y="31470"/>
                </a:lnTo>
                <a:lnTo>
                  <a:pt x="273151" y="12192"/>
                </a:lnTo>
                <a:lnTo>
                  <a:pt x="274243" y="21551"/>
                </a:lnTo>
                <a:lnTo>
                  <a:pt x="275348" y="21043"/>
                </a:lnTo>
                <a:lnTo>
                  <a:pt x="276440" y="7150"/>
                </a:lnTo>
                <a:lnTo>
                  <a:pt x="277533" y="23393"/>
                </a:lnTo>
                <a:lnTo>
                  <a:pt x="278625" y="14516"/>
                </a:lnTo>
                <a:lnTo>
                  <a:pt x="279717" y="21424"/>
                </a:lnTo>
                <a:lnTo>
                  <a:pt x="280809" y="41795"/>
                </a:lnTo>
                <a:lnTo>
                  <a:pt x="281901" y="23672"/>
                </a:lnTo>
                <a:lnTo>
                  <a:pt x="282994" y="14579"/>
                </a:lnTo>
                <a:lnTo>
                  <a:pt x="284086" y="19329"/>
                </a:lnTo>
                <a:lnTo>
                  <a:pt x="285178" y="50838"/>
                </a:lnTo>
                <a:lnTo>
                  <a:pt x="286270" y="38646"/>
                </a:lnTo>
                <a:lnTo>
                  <a:pt x="287362" y="40093"/>
                </a:lnTo>
                <a:lnTo>
                  <a:pt x="288455" y="31369"/>
                </a:lnTo>
                <a:lnTo>
                  <a:pt x="289547" y="21513"/>
                </a:lnTo>
                <a:lnTo>
                  <a:pt x="290639" y="14960"/>
                </a:lnTo>
                <a:lnTo>
                  <a:pt x="291731" y="26936"/>
                </a:lnTo>
                <a:lnTo>
                  <a:pt x="292823" y="16560"/>
                </a:lnTo>
                <a:lnTo>
                  <a:pt x="293916" y="26111"/>
                </a:lnTo>
                <a:lnTo>
                  <a:pt x="295008" y="24828"/>
                </a:lnTo>
                <a:lnTo>
                  <a:pt x="296100" y="26619"/>
                </a:lnTo>
                <a:lnTo>
                  <a:pt x="297192" y="30073"/>
                </a:lnTo>
                <a:lnTo>
                  <a:pt x="298284" y="56045"/>
                </a:lnTo>
                <a:lnTo>
                  <a:pt x="299377" y="8305"/>
                </a:lnTo>
                <a:lnTo>
                  <a:pt x="300469" y="18694"/>
                </a:lnTo>
                <a:lnTo>
                  <a:pt x="301561" y="29171"/>
                </a:lnTo>
                <a:lnTo>
                  <a:pt x="302653" y="21069"/>
                </a:lnTo>
                <a:lnTo>
                  <a:pt x="303745" y="28232"/>
                </a:lnTo>
                <a:lnTo>
                  <a:pt x="304838" y="26568"/>
                </a:lnTo>
                <a:lnTo>
                  <a:pt x="305930" y="17691"/>
                </a:lnTo>
                <a:lnTo>
                  <a:pt x="307035" y="22491"/>
                </a:lnTo>
                <a:lnTo>
                  <a:pt x="308127" y="34175"/>
                </a:lnTo>
                <a:lnTo>
                  <a:pt x="309219" y="33667"/>
                </a:lnTo>
                <a:lnTo>
                  <a:pt x="310311" y="22783"/>
                </a:lnTo>
                <a:lnTo>
                  <a:pt x="311404" y="26073"/>
                </a:lnTo>
                <a:lnTo>
                  <a:pt x="312496" y="23952"/>
                </a:lnTo>
                <a:lnTo>
                  <a:pt x="313588" y="26962"/>
                </a:lnTo>
                <a:lnTo>
                  <a:pt x="314680" y="31064"/>
                </a:lnTo>
                <a:lnTo>
                  <a:pt x="315772" y="25755"/>
                </a:lnTo>
                <a:lnTo>
                  <a:pt x="316865" y="30124"/>
                </a:lnTo>
                <a:lnTo>
                  <a:pt x="317957" y="21297"/>
                </a:lnTo>
                <a:lnTo>
                  <a:pt x="319049" y="23507"/>
                </a:lnTo>
                <a:lnTo>
                  <a:pt x="320141" y="27901"/>
                </a:lnTo>
                <a:lnTo>
                  <a:pt x="321233" y="16230"/>
                </a:lnTo>
                <a:lnTo>
                  <a:pt x="322326" y="29425"/>
                </a:lnTo>
                <a:lnTo>
                  <a:pt x="323418" y="12077"/>
                </a:lnTo>
                <a:lnTo>
                  <a:pt x="324510" y="16484"/>
                </a:lnTo>
                <a:lnTo>
                  <a:pt x="325602" y="19685"/>
                </a:lnTo>
                <a:lnTo>
                  <a:pt x="326694" y="24561"/>
                </a:lnTo>
                <a:lnTo>
                  <a:pt x="327787" y="22898"/>
                </a:lnTo>
                <a:lnTo>
                  <a:pt x="328879" y="24193"/>
                </a:lnTo>
                <a:lnTo>
                  <a:pt x="329971" y="25082"/>
                </a:lnTo>
                <a:lnTo>
                  <a:pt x="331063" y="36118"/>
                </a:lnTo>
                <a:lnTo>
                  <a:pt x="332155" y="21602"/>
                </a:lnTo>
                <a:lnTo>
                  <a:pt x="333248" y="25488"/>
                </a:lnTo>
                <a:lnTo>
                  <a:pt x="334340" y="24650"/>
                </a:lnTo>
                <a:lnTo>
                  <a:pt x="335432" y="21361"/>
                </a:lnTo>
                <a:lnTo>
                  <a:pt x="336524" y="22987"/>
                </a:lnTo>
                <a:lnTo>
                  <a:pt x="337616" y="23075"/>
                </a:lnTo>
                <a:lnTo>
                  <a:pt x="338721" y="17310"/>
                </a:lnTo>
                <a:lnTo>
                  <a:pt x="339801" y="18262"/>
                </a:lnTo>
                <a:lnTo>
                  <a:pt x="340906" y="20904"/>
                </a:lnTo>
                <a:lnTo>
                  <a:pt x="341998" y="27178"/>
                </a:lnTo>
                <a:lnTo>
                  <a:pt x="343090" y="26327"/>
                </a:lnTo>
                <a:lnTo>
                  <a:pt x="344182" y="39293"/>
                </a:lnTo>
                <a:lnTo>
                  <a:pt x="345274" y="22948"/>
                </a:lnTo>
                <a:lnTo>
                  <a:pt x="346367" y="20904"/>
                </a:lnTo>
                <a:lnTo>
                  <a:pt x="347459" y="22555"/>
                </a:lnTo>
                <a:lnTo>
                  <a:pt x="348551" y="26543"/>
                </a:lnTo>
                <a:lnTo>
                  <a:pt x="349643" y="12903"/>
                </a:lnTo>
                <a:lnTo>
                  <a:pt x="350735" y="29679"/>
                </a:lnTo>
                <a:lnTo>
                  <a:pt x="351828" y="17513"/>
                </a:lnTo>
                <a:lnTo>
                  <a:pt x="352920" y="25831"/>
                </a:lnTo>
                <a:lnTo>
                  <a:pt x="354012" y="24511"/>
                </a:lnTo>
                <a:lnTo>
                  <a:pt x="355104" y="31432"/>
                </a:lnTo>
                <a:lnTo>
                  <a:pt x="356196" y="27952"/>
                </a:lnTo>
                <a:lnTo>
                  <a:pt x="357289" y="23037"/>
                </a:lnTo>
                <a:lnTo>
                  <a:pt x="358381" y="26276"/>
                </a:lnTo>
                <a:lnTo>
                  <a:pt x="359473" y="27990"/>
                </a:lnTo>
                <a:lnTo>
                  <a:pt x="360565" y="26085"/>
                </a:lnTo>
                <a:lnTo>
                  <a:pt x="361657" y="30784"/>
                </a:lnTo>
                <a:lnTo>
                  <a:pt x="362750" y="32969"/>
                </a:lnTo>
                <a:lnTo>
                  <a:pt x="363842" y="28016"/>
                </a:lnTo>
                <a:lnTo>
                  <a:pt x="364934" y="15887"/>
                </a:lnTo>
                <a:lnTo>
                  <a:pt x="366026" y="17424"/>
                </a:lnTo>
                <a:lnTo>
                  <a:pt x="367118" y="19507"/>
                </a:lnTo>
                <a:lnTo>
                  <a:pt x="368211" y="28816"/>
                </a:lnTo>
                <a:lnTo>
                  <a:pt x="369303" y="25044"/>
                </a:lnTo>
                <a:lnTo>
                  <a:pt x="370395" y="31915"/>
                </a:lnTo>
                <a:lnTo>
                  <a:pt x="371487" y="15925"/>
                </a:lnTo>
                <a:lnTo>
                  <a:pt x="372579" y="26492"/>
                </a:lnTo>
                <a:lnTo>
                  <a:pt x="373684" y="19304"/>
                </a:lnTo>
                <a:lnTo>
                  <a:pt x="374777" y="32372"/>
                </a:lnTo>
                <a:lnTo>
                  <a:pt x="375869" y="34290"/>
                </a:lnTo>
                <a:lnTo>
                  <a:pt x="376961" y="16408"/>
                </a:lnTo>
                <a:lnTo>
                  <a:pt x="378053" y="16878"/>
                </a:lnTo>
                <a:lnTo>
                  <a:pt x="379145" y="24041"/>
                </a:lnTo>
                <a:lnTo>
                  <a:pt x="380238" y="38709"/>
                </a:lnTo>
                <a:lnTo>
                  <a:pt x="381330" y="26276"/>
                </a:lnTo>
                <a:lnTo>
                  <a:pt x="382422" y="28956"/>
                </a:lnTo>
                <a:lnTo>
                  <a:pt x="383514" y="21755"/>
                </a:lnTo>
                <a:lnTo>
                  <a:pt x="384606" y="26568"/>
                </a:lnTo>
                <a:lnTo>
                  <a:pt x="385699" y="27876"/>
                </a:lnTo>
                <a:lnTo>
                  <a:pt x="386791" y="19075"/>
                </a:lnTo>
                <a:lnTo>
                  <a:pt x="387883" y="33172"/>
                </a:lnTo>
                <a:lnTo>
                  <a:pt x="388975" y="41490"/>
                </a:lnTo>
                <a:lnTo>
                  <a:pt x="390067" y="15240"/>
                </a:lnTo>
                <a:lnTo>
                  <a:pt x="391160" y="23495"/>
                </a:lnTo>
                <a:lnTo>
                  <a:pt x="392252" y="29273"/>
                </a:lnTo>
                <a:lnTo>
                  <a:pt x="393344" y="17932"/>
                </a:lnTo>
                <a:lnTo>
                  <a:pt x="394436" y="27901"/>
                </a:lnTo>
                <a:lnTo>
                  <a:pt x="395528" y="31229"/>
                </a:lnTo>
                <a:lnTo>
                  <a:pt x="396621" y="16395"/>
                </a:lnTo>
                <a:lnTo>
                  <a:pt x="397713" y="28486"/>
                </a:lnTo>
                <a:lnTo>
                  <a:pt x="398805" y="28536"/>
                </a:lnTo>
                <a:lnTo>
                  <a:pt x="399897" y="17335"/>
                </a:lnTo>
                <a:lnTo>
                  <a:pt x="401002" y="26581"/>
                </a:lnTo>
                <a:lnTo>
                  <a:pt x="402082" y="32943"/>
                </a:lnTo>
                <a:lnTo>
                  <a:pt x="403174" y="26454"/>
                </a:lnTo>
                <a:lnTo>
                  <a:pt x="404266" y="8750"/>
                </a:lnTo>
                <a:lnTo>
                  <a:pt x="405371" y="14808"/>
                </a:lnTo>
                <a:lnTo>
                  <a:pt x="406463" y="28067"/>
                </a:lnTo>
                <a:lnTo>
                  <a:pt x="407555" y="19697"/>
                </a:lnTo>
                <a:lnTo>
                  <a:pt x="408647" y="45669"/>
                </a:lnTo>
                <a:lnTo>
                  <a:pt x="409740" y="37719"/>
                </a:lnTo>
                <a:lnTo>
                  <a:pt x="410832" y="27000"/>
                </a:lnTo>
                <a:lnTo>
                  <a:pt x="411924" y="16598"/>
                </a:lnTo>
                <a:lnTo>
                  <a:pt x="413016" y="37503"/>
                </a:lnTo>
                <a:lnTo>
                  <a:pt x="414108" y="8458"/>
                </a:lnTo>
                <a:lnTo>
                  <a:pt x="415201" y="45593"/>
                </a:lnTo>
                <a:lnTo>
                  <a:pt x="416293" y="27686"/>
                </a:lnTo>
                <a:lnTo>
                  <a:pt x="417385" y="28003"/>
                </a:lnTo>
                <a:lnTo>
                  <a:pt x="418477" y="21666"/>
                </a:lnTo>
                <a:lnTo>
                  <a:pt x="419569" y="18427"/>
                </a:lnTo>
                <a:lnTo>
                  <a:pt x="420662" y="28879"/>
                </a:lnTo>
                <a:lnTo>
                  <a:pt x="421754" y="20662"/>
                </a:lnTo>
                <a:lnTo>
                  <a:pt x="422846" y="26212"/>
                </a:lnTo>
                <a:lnTo>
                  <a:pt x="423938" y="20142"/>
                </a:lnTo>
                <a:lnTo>
                  <a:pt x="425030" y="30213"/>
                </a:lnTo>
                <a:lnTo>
                  <a:pt x="426123" y="31407"/>
                </a:lnTo>
                <a:lnTo>
                  <a:pt x="427215" y="28105"/>
                </a:lnTo>
                <a:lnTo>
                  <a:pt x="428307" y="21564"/>
                </a:lnTo>
                <a:lnTo>
                  <a:pt x="429399" y="23863"/>
                </a:lnTo>
                <a:lnTo>
                  <a:pt x="430491" y="20574"/>
                </a:lnTo>
                <a:lnTo>
                  <a:pt x="431584" y="17830"/>
                </a:lnTo>
                <a:lnTo>
                  <a:pt x="432676" y="19812"/>
                </a:lnTo>
                <a:lnTo>
                  <a:pt x="433781" y="22733"/>
                </a:lnTo>
                <a:lnTo>
                  <a:pt x="434873" y="43027"/>
                </a:lnTo>
                <a:lnTo>
                  <a:pt x="435965" y="26593"/>
                </a:lnTo>
                <a:lnTo>
                  <a:pt x="437045" y="18999"/>
                </a:lnTo>
                <a:lnTo>
                  <a:pt x="438150" y="30746"/>
                </a:lnTo>
                <a:lnTo>
                  <a:pt x="439242" y="30276"/>
                </a:lnTo>
                <a:lnTo>
                  <a:pt x="440334" y="24193"/>
                </a:lnTo>
                <a:lnTo>
                  <a:pt x="441426" y="29298"/>
                </a:lnTo>
                <a:lnTo>
                  <a:pt x="442518" y="28219"/>
                </a:lnTo>
                <a:lnTo>
                  <a:pt x="443611" y="22440"/>
                </a:lnTo>
                <a:lnTo>
                  <a:pt x="444703" y="23317"/>
                </a:lnTo>
                <a:lnTo>
                  <a:pt x="445795" y="26035"/>
                </a:lnTo>
                <a:lnTo>
                  <a:pt x="446887" y="35839"/>
                </a:lnTo>
                <a:lnTo>
                  <a:pt x="447979" y="31699"/>
                </a:lnTo>
                <a:lnTo>
                  <a:pt x="449072" y="32169"/>
                </a:lnTo>
                <a:lnTo>
                  <a:pt x="450164" y="19329"/>
                </a:lnTo>
                <a:lnTo>
                  <a:pt x="451256" y="29921"/>
                </a:lnTo>
                <a:lnTo>
                  <a:pt x="452348" y="26784"/>
                </a:lnTo>
                <a:lnTo>
                  <a:pt x="453440" y="27622"/>
                </a:lnTo>
                <a:lnTo>
                  <a:pt x="454533" y="23723"/>
                </a:lnTo>
                <a:lnTo>
                  <a:pt x="455625" y="34010"/>
                </a:lnTo>
                <a:lnTo>
                  <a:pt x="456717" y="34391"/>
                </a:lnTo>
                <a:lnTo>
                  <a:pt x="457809" y="24853"/>
                </a:lnTo>
                <a:lnTo>
                  <a:pt x="458901" y="22326"/>
                </a:lnTo>
                <a:lnTo>
                  <a:pt x="459994" y="29629"/>
                </a:lnTo>
                <a:lnTo>
                  <a:pt x="461086" y="30099"/>
                </a:lnTo>
                <a:lnTo>
                  <a:pt x="462178" y="14325"/>
                </a:lnTo>
                <a:lnTo>
                  <a:pt x="463270" y="26225"/>
                </a:lnTo>
                <a:lnTo>
                  <a:pt x="464362" y="34226"/>
                </a:lnTo>
                <a:lnTo>
                  <a:pt x="465467" y="30607"/>
                </a:lnTo>
                <a:lnTo>
                  <a:pt x="466559" y="31064"/>
                </a:lnTo>
                <a:lnTo>
                  <a:pt x="467652" y="31394"/>
                </a:lnTo>
                <a:lnTo>
                  <a:pt x="468744" y="19494"/>
                </a:lnTo>
                <a:lnTo>
                  <a:pt x="469836" y="3708"/>
                </a:lnTo>
                <a:lnTo>
                  <a:pt x="470928" y="30594"/>
                </a:lnTo>
                <a:lnTo>
                  <a:pt x="472020" y="32512"/>
                </a:lnTo>
                <a:lnTo>
                  <a:pt x="473113" y="27800"/>
                </a:lnTo>
                <a:lnTo>
                  <a:pt x="474205" y="19024"/>
                </a:lnTo>
                <a:lnTo>
                  <a:pt x="475297" y="25628"/>
                </a:lnTo>
                <a:lnTo>
                  <a:pt x="476389" y="21780"/>
                </a:lnTo>
                <a:lnTo>
                  <a:pt x="477481" y="15519"/>
                </a:lnTo>
                <a:lnTo>
                  <a:pt x="478574" y="30873"/>
                </a:lnTo>
                <a:lnTo>
                  <a:pt x="479666" y="16916"/>
                </a:lnTo>
                <a:lnTo>
                  <a:pt x="480758" y="37350"/>
                </a:lnTo>
                <a:lnTo>
                  <a:pt x="481850" y="22948"/>
                </a:lnTo>
                <a:lnTo>
                  <a:pt x="482942" y="17830"/>
                </a:lnTo>
                <a:lnTo>
                  <a:pt x="484035" y="15074"/>
                </a:lnTo>
                <a:lnTo>
                  <a:pt x="485127" y="39497"/>
                </a:lnTo>
                <a:lnTo>
                  <a:pt x="486219" y="21285"/>
                </a:lnTo>
                <a:lnTo>
                  <a:pt x="487311" y="12725"/>
                </a:lnTo>
                <a:lnTo>
                  <a:pt x="488403" y="12674"/>
                </a:lnTo>
                <a:lnTo>
                  <a:pt x="489496" y="17068"/>
                </a:lnTo>
                <a:lnTo>
                  <a:pt x="490588" y="33705"/>
                </a:lnTo>
                <a:lnTo>
                  <a:pt x="491680" y="29057"/>
                </a:lnTo>
                <a:lnTo>
                  <a:pt x="492772" y="26428"/>
                </a:lnTo>
                <a:lnTo>
                  <a:pt x="493864" y="26771"/>
                </a:lnTo>
                <a:lnTo>
                  <a:pt x="494957" y="32651"/>
                </a:lnTo>
                <a:lnTo>
                  <a:pt x="496049" y="21691"/>
                </a:lnTo>
                <a:lnTo>
                  <a:pt x="497154" y="13868"/>
                </a:lnTo>
                <a:lnTo>
                  <a:pt x="498246" y="30708"/>
                </a:lnTo>
                <a:lnTo>
                  <a:pt x="499338" y="28625"/>
                </a:lnTo>
                <a:lnTo>
                  <a:pt x="500430" y="13246"/>
                </a:lnTo>
                <a:lnTo>
                  <a:pt x="501523" y="39141"/>
                </a:lnTo>
                <a:lnTo>
                  <a:pt x="502615" y="28663"/>
                </a:lnTo>
                <a:lnTo>
                  <a:pt x="503707" y="30581"/>
                </a:lnTo>
                <a:lnTo>
                  <a:pt x="504799" y="25222"/>
                </a:lnTo>
                <a:lnTo>
                  <a:pt x="505891" y="27520"/>
                </a:lnTo>
                <a:lnTo>
                  <a:pt x="506984" y="26035"/>
                </a:lnTo>
                <a:lnTo>
                  <a:pt x="508076" y="31115"/>
                </a:lnTo>
                <a:lnTo>
                  <a:pt x="509168" y="37020"/>
                </a:lnTo>
                <a:lnTo>
                  <a:pt x="510260" y="18770"/>
                </a:lnTo>
                <a:lnTo>
                  <a:pt x="511352" y="22072"/>
                </a:lnTo>
                <a:lnTo>
                  <a:pt x="512445" y="29095"/>
                </a:lnTo>
                <a:lnTo>
                  <a:pt x="513537" y="20828"/>
                </a:lnTo>
                <a:lnTo>
                  <a:pt x="514629" y="30937"/>
                </a:lnTo>
                <a:lnTo>
                  <a:pt x="515721" y="19519"/>
                </a:lnTo>
                <a:lnTo>
                  <a:pt x="516813" y="18262"/>
                </a:lnTo>
                <a:lnTo>
                  <a:pt x="517906" y="21094"/>
                </a:lnTo>
                <a:lnTo>
                  <a:pt x="518998" y="24384"/>
                </a:lnTo>
                <a:lnTo>
                  <a:pt x="520090" y="33553"/>
                </a:lnTo>
                <a:lnTo>
                  <a:pt x="521182" y="18491"/>
                </a:lnTo>
                <a:lnTo>
                  <a:pt x="522274" y="29210"/>
                </a:lnTo>
                <a:lnTo>
                  <a:pt x="523367" y="15049"/>
                </a:lnTo>
                <a:lnTo>
                  <a:pt x="524459" y="20294"/>
                </a:lnTo>
                <a:lnTo>
                  <a:pt x="525551" y="23368"/>
                </a:lnTo>
                <a:lnTo>
                  <a:pt x="526643" y="23164"/>
                </a:lnTo>
                <a:lnTo>
                  <a:pt x="527735" y="24701"/>
                </a:lnTo>
                <a:lnTo>
                  <a:pt x="528828" y="33439"/>
                </a:lnTo>
                <a:lnTo>
                  <a:pt x="529932" y="22237"/>
                </a:lnTo>
                <a:lnTo>
                  <a:pt x="531025" y="29972"/>
                </a:lnTo>
                <a:lnTo>
                  <a:pt x="532117" y="38836"/>
                </a:lnTo>
                <a:lnTo>
                  <a:pt x="533209" y="25590"/>
                </a:lnTo>
                <a:lnTo>
                  <a:pt x="534301" y="28028"/>
                </a:lnTo>
                <a:lnTo>
                  <a:pt x="535393" y="39166"/>
                </a:lnTo>
                <a:lnTo>
                  <a:pt x="536486" y="16408"/>
                </a:lnTo>
                <a:lnTo>
                  <a:pt x="537578" y="23672"/>
                </a:lnTo>
                <a:lnTo>
                  <a:pt x="538670" y="11861"/>
                </a:lnTo>
                <a:lnTo>
                  <a:pt x="539762" y="24841"/>
                </a:lnTo>
                <a:lnTo>
                  <a:pt x="540854" y="12547"/>
                </a:lnTo>
                <a:lnTo>
                  <a:pt x="541947" y="18224"/>
                </a:lnTo>
                <a:lnTo>
                  <a:pt x="543039" y="23939"/>
                </a:lnTo>
                <a:lnTo>
                  <a:pt x="544131" y="36156"/>
                </a:lnTo>
                <a:lnTo>
                  <a:pt x="545223" y="42189"/>
                </a:lnTo>
                <a:lnTo>
                  <a:pt x="546315" y="27889"/>
                </a:lnTo>
                <a:lnTo>
                  <a:pt x="547408" y="13525"/>
                </a:lnTo>
                <a:lnTo>
                  <a:pt x="548500" y="29743"/>
                </a:lnTo>
                <a:lnTo>
                  <a:pt x="549592" y="42976"/>
                </a:lnTo>
                <a:lnTo>
                  <a:pt x="550684" y="5448"/>
                </a:lnTo>
                <a:lnTo>
                  <a:pt x="551776" y="26581"/>
                </a:lnTo>
                <a:lnTo>
                  <a:pt x="552869" y="25717"/>
                </a:lnTo>
                <a:lnTo>
                  <a:pt x="553961" y="15836"/>
                </a:lnTo>
                <a:lnTo>
                  <a:pt x="555053" y="35001"/>
                </a:lnTo>
                <a:lnTo>
                  <a:pt x="556145" y="28524"/>
                </a:lnTo>
                <a:lnTo>
                  <a:pt x="557237" y="31826"/>
                </a:lnTo>
                <a:lnTo>
                  <a:pt x="558330" y="25196"/>
                </a:lnTo>
                <a:lnTo>
                  <a:pt x="559422" y="27254"/>
                </a:lnTo>
                <a:lnTo>
                  <a:pt x="560514" y="24549"/>
                </a:lnTo>
                <a:lnTo>
                  <a:pt x="561606" y="48501"/>
                </a:lnTo>
                <a:lnTo>
                  <a:pt x="562711" y="41554"/>
                </a:lnTo>
                <a:lnTo>
                  <a:pt x="563803" y="23977"/>
                </a:lnTo>
                <a:lnTo>
                  <a:pt x="564896" y="35788"/>
                </a:lnTo>
                <a:lnTo>
                  <a:pt x="565988" y="18872"/>
                </a:lnTo>
                <a:lnTo>
                  <a:pt x="567080" y="38696"/>
                </a:lnTo>
                <a:lnTo>
                  <a:pt x="568172" y="32423"/>
                </a:lnTo>
                <a:lnTo>
                  <a:pt x="569264" y="34620"/>
                </a:lnTo>
                <a:lnTo>
                  <a:pt x="570357" y="17233"/>
                </a:lnTo>
                <a:lnTo>
                  <a:pt x="571449" y="18211"/>
                </a:lnTo>
                <a:lnTo>
                  <a:pt x="572541" y="30137"/>
                </a:lnTo>
                <a:lnTo>
                  <a:pt x="573633" y="33997"/>
                </a:lnTo>
                <a:lnTo>
                  <a:pt x="574725" y="27736"/>
                </a:lnTo>
                <a:lnTo>
                  <a:pt x="575818" y="18567"/>
                </a:lnTo>
                <a:lnTo>
                  <a:pt x="576910" y="28841"/>
                </a:lnTo>
                <a:lnTo>
                  <a:pt x="578002" y="13436"/>
                </a:lnTo>
                <a:lnTo>
                  <a:pt x="579094" y="18275"/>
                </a:lnTo>
                <a:lnTo>
                  <a:pt x="580186" y="22415"/>
                </a:lnTo>
                <a:lnTo>
                  <a:pt x="581279" y="26200"/>
                </a:lnTo>
                <a:lnTo>
                  <a:pt x="582371" y="29489"/>
                </a:lnTo>
                <a:lnTo>
                  <a:pt x="583463" y="24511"/>
                </a:lnTo>
                <a:lnTo>
                  <a:pt x="584555" y="33312"/>
                </a:lnTo>
                <a:lnTo>
                  <a:pt x="585647" y="16243"/>
                </a:lnTo>
                <a:lnTo>
                  <a:pt x="586740" y="36360"/>
                </a:lnTo>
                <a:lnTo>
                  <a:pt x="587832" y="23025"/>
                </a:lnTo>
                <a:lnTo>
                  <a:pt x="588924" y="23888"/>
                </a:lnTo>
                <a:lnTo>
                  <a:pt x="590016" y="12788"/>
                </a:lnTo>
                <a:lnTo>
                  <a:pt x="591108" y="28206"/>
                </a:lnTo>
                <a:lnTo>
                  <a:pt x="592201" y="17767"/>
                </a:lnTo>
                <a:lnTo>
                  <a:pt x="593293" y="22618"/>
                </a:lnTo>
                <a:lnTo>
                  <a:pt x="594398" y="16141"/>
                </a:lnTo>
                <a:lnTo>
                  <a:pt x="595477" y="29629"/>
                </a:lnTo>
                <a:lnTo>
                  <a:pt x="596582" y="31534"/>
                </a:lnTo>
                <a:lnTo>
                  <a:pt x="597674" y="15735"/>
                </a:lnTo>
                <a:lnTo>
                  <a:pt x="598766" y="29413"/>
                </a:lnTo>
                <a:lnTo>
                  <a:pt x="599859" y="9944"/>
                </a:lnTo>
                <a:lnTo>
                  <a:pt x="600951" y="26390"/>
                </a:lnTo>
                <a:lnTo>
                  <a:pt x="602043" y="20993"/>
                </a:lnTo>
                <a:lnTo>
                  <a:pt x="603135" y="25882"/>
                </a:lnTo>
                <a:lnTo>
                  <a:pt x="604227" y="6819"/>
                </a:lnTo>
                <a:lnTo>
                  <a:pt x="605320" y="41656"/>
                </a:lnTo>
                <a:lnTo>
                  <a:pt x="606412" y="33642"/>
                </a:lnTo>
                <a:lnTo>
                  <a:pt x="607504" y="20535"/>
                </a:lnTo>
                <a:lnTo>
                  <a:pt x="608596" y="19697"/>
                </a:lnTo>
                <a:lnTo>
                  <a:pt x="609688" y="29349"/>
                </a:lnTo>
                <a:lnTo>
                  <a:pt x="610781" y="31089"/>
                </a:lnTo>
                <a:lnTo>
                  <a:pt x="611873" y="33159"/>
                </a:lnTo>
                <a:lnTo>
                  <a:pt x="612965" y="47942"/>
                </a:lnTo>
                <a:lnTo>
                  <a:pt x="614057" y="28905"/>
                </a:lnTo>
                <a:lnTo>
                  <a:pt x="615149" y="33680"/>
                </a:lnTo>
                <a:lnTo>
                  <a:pt x="616242" y="18211"/>
                </a:lnTo>
                <a:lnTo>
                  <a:pt x="617334" y="42354"/>
                </a:lnTo>
                <a:lnTo>
                  <a:pt x="618426" y="38468"/>
                </a:lnTo>
                <a:lnTo>
                  <a:pt x="619518" y="27914"/>
                </a:lnTo>
                <a:lnTo>
                  <a:pt x="620610" y="48996"/>
                </a:lnTo>
                <a:lnTo>
                  <a:pt x="621703" y="24218"/>
                </a:lnTo>
                <a:lnTo>
                  <a:pt x="622795" y="28384"/>
                </a:lnTo>
                <a:lnTo>
                  <a:pt x="623887" y="37287"/>
                </a:lnTo>
                <a:lnTo>
                  <a:pt x="624979" y="22428"/>
                </a:lnTo>
                <a:lnTo>
                  <a:pt x="626071" y="30010"/>
                </a:lnTo>
                <a:lnTo>
                  <a:pt x="627164" y="41249"/>
                </a:lnTo>
                <a:lnTo>
                  <a:pt x="628269" y="32816"/>
                </a:lnTo>
                <a:lnTo>
                  <a:pt x="629361" y="27813"/>
                </a:lnTo>
                <a:lnTo>
                  <a:pt x="630453" y="17373"/>
                </a:lnTo>
                <a:lnTo>
                  <a:pt x="631545" y="30924"/>
                </a:lnTo>
                <a:lnTo>
                  <a:pt x="632637" y="43573"/>
                </a:lnTo>
                <a:lnTo>
                  <a:pt x="633730" y="32016"/>
                </a:lnTo>
                <a:lnTo>
                  <a:pt x="634822" y="31292"/>
                </a:lnTo>
                <a:lnTo>
                  <a:pt x="635914" y="16446"/>
                </a:lnTo>
                <a:lnTo>
                  <a:pt x="637006" y="18389"/>
                </a:lnTo>
                <a:lnTo>
                  <a:pt x="638098" y="36804"/>
                </a:lnTo>
                <a:lnTo>
                  <a:pt x="639191" y="22212"/>
                </a:lnTo>
                <a:lnTo>
                  <a:pt x="640283" y="18643"/>
                </a:lnTo>
                <a:lnTo>
                  <a:pt x="641375" y="19621"/>
                </a:lnTo>
                <a:lnTo>
                  <a:pt x="642467" y="25323"/>
                </a:lnTo>
                <a:lnTo>
                  <a:pt x="643559" y="27381"/>
                </a:lnTo>
                <a:lnTo>
                  <a:pt x="644652" y="14871"/>
                </a:lnTo>
                <a:lnTo>
                  <a:pt x="645744" y="26555"/>
                </a:lnTo>
                <a:lnTo>
                  <a:pt x="646836" y="46139"/>
                </a:lnTo>
                <a:lnTo>
                  <a:pt x="647928" y="26035"/>
                </a:lnTo>
                <a:lnTo>
                  <a:pt x="649020" y="24295"/>
                </a:lnTo>
                <a:lnTo>
                  <a:pt x="650113" y="23710"/>
                </a:lnTo>
                <a:lnTo>
                  <a:pt x="651205" y="4686"/>
                </a:lnTo>
                <a:lnTo>
                  <a:pt x="652297" y="19608"/>
                </a:lnTo>
                <a:lnTo>
                  <a:pt x="653389" y="11353"/>
                </a:lnTo>
                <a:lnTo>
                  <a:pt x="654481" y="28105"/>
                </a:lnTo>
                <a:lnTo>
                  <a:pt x="655574" y="13296"/>
                </a:lnTo>
                <a:lnTo>
                  <a:pt x="656666" y="32473"/>
                </a:lnTo>
                <a:lnTo>
                  <a:pt x="657758" y="26822"/>
                </a:lnTo>
                <a:lnTo>
                  <a:pt x="658850" y="25438"/>
                </a:lnTo>
                <a:lnTo>
                  <a:pt x="659942" y="23241"/>
                </a:lnTo>
                <a:lnTo>
                  <a:pt x="661047" y="25844"/>
                </a:lnTo>
                <a:lnTo>
                  <a:pt x="662139" y="18580"/>
                </a:lnTo>
                <a:lnTo>
                  <a:pt x="663232" y="24765"/>
                </a:lnTo>
                <a:lnTo>
                  <a:pt x="664324" y="22186"/>
                </a:lnTo>
                <a:lnTo>
                  <a:pt x="665416" y="27444"/>
                </a:lnTo>
                <a:lnTo>
                  <a:pt x="666508" y="25742"/>
                </a:lnTo>
                <a:lnTo>
                  <a:pt x="667600" y="26441"/>
                </a:lnTo>
                <a:lnTo>
                  <a:pt x="668693" y="21742"/>
                </a:lnTo>
                <a:lnTo>
                  <a:pt x="669785" y="30746"/>
                </a:lnTo>
                <a:lnTo>
                  <a:pt x="670877" y="32994"/>
                </a:lnTo>
                <a:lnTo>
                  <a:pt x="671969" y="26530"/>
                </a:lnTo>
                <a:lnTo>
                  <a:pt x="673061" y="25184"/>
                </a:lnTo>
                <a:lnTo>
                  <a:pt x="674154" y="37198"/>
                </a:lnTo>
                <a:lnTo>
                  <a:pt x="675246" y="35699"/>
                </a:lnTo>
                <a:lnTo>
                  <a:pt x="676338" y="26276"/>
                </a:lnTo>
                <a:lnTo>
                  <a:pt x="677430" y="28092"/>
                </a:lnTo>
                <a:lnTo>
                  <a:pt x="678522" y="33020"/>
                </a:lnTo>
                <a:lnTo>
                  <a:pt x="679615" y="34709"/>
                </a:lnTo>
                <a:lnTo>
                  <a:pt x="680707" y="21221"/>
                </a:lnTo>
                <a:lnTo>
                  <a:pt x="681799" y="30645"/>
                </a:lnTo>
                <a:lnTo>
                  <a:pt x="682891" y="20472"/>
                </a:lnTo>
                <a:lnTo>
                  <a:pt x="683983" y="25895"/>
                </a:lnTo>
                <a:lnTo>
                  <a:pt x="685076" y="34556"/>
                </a:lnTo>
                <a:lnTo>
                  <a:pt x="686168" y="33743"/>
                </a:lnTo>
                <a:lnTo>
                  <a:pt x="687260" y="28257"/>
                </a:lnTo>
                <a:lnTo>
                  <a:pt x="688352" y="19596"/>
                </a:lnTo>
                <a:lnTo>
                  <a:pt x="689444" y="33566"/>
                </a:lnTo>
                <a:lnTo>
                  <a:pt x="690537" y="25527"/>
                </a:lnTo>
                <a:lnTo>
                  <a:pt x="691629" y="25349"/>
                </a:lnTo>
                <a:lnTo>
                  <a:pt x="692734" y="20510"/>
                </a:lnTo>
                <a:lnTo>
                  <a:pt x="693826" y="12763"/>
                </a:lnTo>
                <a:lnTo>
                  <a:pt x="694918" y="26695"/>
                </a:lnTo>
                <a:lnTo>
                  <a:pt x="696010" y="33921"/>
                </a:lnTo>
                <a:lnTo>
                  <a:pt x="697103" y="31927"/>
                </a:lnTo>
                <a:lnTo>
                  <a:pt x="698195" y="14897"/>
                </a:lnTo>
                <a:lnTo>
                  <a:pt x="699287" y="19316"/>
                </a:lnTo>
                <a:lnTo>
                  <a:pt x="700379" y="23710"/>
                </a:lnTo>
                <a:lnTo>
                  <a:pt x="701471" y="26543"/>
                </a:lnTo>
                <a:lnTo>
                  <a:pt x="702564" y="34645"/>
                </a:lnTo>
                <a:lnTo>
                  <a:pt x="703656" y="13525"/>
                </a:lnTo>
                <a:lnTo>
                  <a:pt x="704748" y="18021"/>
                </a:lnTo>
                <a:lnTo>
                  <a:pt x="705840" y="33274"/>
                </a:lnTo>
                <a:lnTo>
                  <a:pt x="706932" y="31038"/>
                </a:lnTo>
                <a:lnTo>
                  <a:pt x="708025" y="49301"/>
                </a:lnTo>
                <a:lnTo>
                  <a:pt x="709117" y="30568"/>
                </a:lnTo>
                <a:lnTo>
                  <a:pt x="710209" y="34264"/>
                </a:lnTo>
                <a:lnTo>
                  <a:pt x="711301" y="28054"/>
                </a:lnTo>
                <a:lnTo>
                  <a:pt x="712393" y="35242"/>
                </a:lnTo>
                <a:lnTo>
                  <a:pt x="713486" y="18389"/>
                </a:lnTo>
                <a:lnTo>
                  <a:pt x="714578" y="21463"/>
                </a:lnTo>
                <a:lnTo>
                  <a:pt x="715670" y="30632"/>
                </a:lnTo>
                <a:lnTo>
                  <a:pt x="716762" y="22796"/>
                </a:lnTo>
                <a:lnTo>
                  <a:pt x="717854" y="21666"/>
                </a:lnTo>
                <a:lnTo>
                  <a:pt x="718947" y="38849"/>
                </a:lnTo>
                <a:lnTo>
                  <a:pt x="720039" y="25869"/>
                </a:lnTo>
                <a:lnTo>
                  <a:pt x="721131" y="30708"/>
                </a:lnTo>
                <a:lnTo>
                  <a:pt x="722223" y="35623"/>
                </a:lnTo>
                <a:lnTo>
                  <a:pt x="723315" y="23990"/>
                </a:lnTo>
                <a:lnTo>
                  <a:pt x="724408" y="34213"/>
                </a:lnTo>
                <a:lnTo>
                  <a:pt x="725512" y="25730"/>
                </a:lnTo>
                <a:lnTo>
                  <a:pt x="726605" y="27990"/>
                </a:lnTo>
                <a:lnTo>
                  <a:pt x="727697" y="33896"/>
                </a:lnTo>
                <a:lnTo>
                  <a:pt x="728789" y="9715"/>
                </a:lnTo>
                <a:lnTo>
                  <a:pt x="729881" y="18364"/>
                </a:lnTo>
                <a:lnTo>
                  <a:pt x="730973" y="35344"/>
                </a:lnTo>
                <a:lnTo>
                  <a:pt x="732066" y="14084"/>
                </a:lnTo>
                <a:lnTo>
                  <a:pt x="733158" y="37795"/>
                </a:lnTo>
                <a:lnTo>
                  <a:pt x="734250" y="26047"/>
                </a:lnTo>
                <a:lnTo>
                  <a:pt x="735342" y="26403"/>
                </a:lnTo>
                <a:lnTo>
                  <a:pt x="736434" y="25285"/>
                </a:lnTo>
                <a:lnTo>
                  <a:pt x="737527" y="42011"/>
                </a:lnTo>
                <a:lnTo>
                  <a:pt x="738619" y="46875"/>
                </a:lnTo>
                <a:lnTo>
                  <a:pt x="739711" y="31877"/>
                </a:lnTo>
                <a:lnTo>
                  <a:pt x="740803" y="43370"/>
                </a:lnTo>
                <a:lnTo>
                  <a:pt x="741895" y="31711"/>
                </a:lnTo>
                <a:lnTo>
                  <a:pt x="742988" y="5816"/>
                </a:lnTo>
                <a:lnTo>
                  <a:pt x="744080" y="17843"/>
                </a:lnTo>
                <a:lnTo>
                  <a:pt x="745172" y="31584"/>
                </a:lnTo>
                <a:lnTo>
                  <a:pt x="746264" y="28270"/>
                </a:lnTo>
                <a:lnTo>
                  <a:pt x="747356" y="10363"/>
                </a:lnTo>
                <a:lnTo>
                  <a:pt x="748449" y="37731"/>
                </a:lnTo>
                <a:lnTo>
                  <a:pt x="749541" y="12954"/>
                </a:lnTo>
                <a:lnTo>
                  <a:pt x="750633" y="24053"/>
                </a:lnTo>
                <a:lnTo>
                  <a:pt x="751725" y="11874"/>
                </a:lnTo>
                <a:lnTo>
                  <a:pt x="752817" y="16052"/>
                </a:lnTo>
                <a:lnTo>
                  <a:pt x="753910" y="25222"/>
                </a:lnTo>
                <a:lnTo>
                  <a:pt x="755002" y="26619"/>
                </a:lnTo>
                <a:lnTo>
                  <a:pt x="756094" y="13208"/>
                </a:lnTo>
                <a:lnTo>
                  <a:pt x="757199" y="26949"/>
                </a:lnTo>
                <a:lnTo>
                  <a:pt x="758291" y="23164"/>
                </a:lnTo>
                <a:lnTo>
                  <a:pt x="759383" y="39712"/>
                </a:lnTo>
                <a:lnTo>
                  <a:pt x="760476" y="23812"/>
                </a:lnTo>
                <a:lnTo>
                  <a:pt x="761568" y="34340"/>
                </a:lnTo>
                <a:lnTo>
                  <a:pt x="762660" y="2565"/>
                </a:lnTo>
                <a:lnTo>
                  <a:pt x="763752" y="17932"/>
                </a:lnTo>
                <a:lnTo>
                  <a:pt x="764844" y="24955"/>
                </a:lnTo>
                <a:lnTo>
                  <a:pt x="765937" y="24231"/>
                </a:lnTo>
                <a:lnTo>
                  <a:pt x="767029" y="26758"/>
                </a:lnTo>
                <a:lnTo>
                  <a:pt x="768121" y="16078"/>
                </a:lnTo>
                <a:lnTo>
                  <a:pt x="769213" y="20269"/>
                </a:lnTo>
                <a:lnTo>
                  <a:pt x="770305" y="35737"/>
                </a:lnTo>
                <a:lnTo>
                  <a:pt x="771398" y="22352"/>
                </a:lnTo>
                <a:lnTo>
                  <a:pt x="772490" y="45008"/>
                </a:lnTo>
                <a:lnTo>
                  <a:pt x="773582" y="35864"/>
                </a:lnTo>
                <a:lnTo>
                  <a:pt x="774674" y="32423"/>
                </a:lnTo>
                <a:lnTo>
                  <a:pt x="775766" y="30492"/>
                </a:lnTo>
                <a:lnTo>
                  <a:pt x="776859" y="28879"/>
                </a:lnTo>
                <a:lnTo>
                  <a:pt x="777951" y="20726"/>
                </a:lnTo>
                <a:lnTo>
                  <a:pt x="779043" y="38100"/>
                </a:lnTo>
                <a:lnTo>
                  <a:pt x="780135" y="35864"/>
                </a:lnTo>
                <a:lnTo>
                  <a:pt x="781227" y="29311"/>
                </a:lnTo>
                <a:lnTo>
                  <a:pt x="782320" y="38912"/>
                </a:lnTo>
                <a:lnTo>
                  <a:pt x="783412" y="22758"/>
                </a:lnTo>
                <a:lnTo>
                  <a:pt x="784504" y="8915"/>
                </a:lnTo>
                <a:lnTo>
                  <a:pt x="785609" y="40728"/>
                </a:lnTo>
                <a:lnTo>
                  <a:pt x="786688" y="27457"/>
                </a:lnTo>
                <a:lnTo>
                  <a:pt x="787781" y="35902"/>
                </a:lnTo>
                <a:lnTo>
                  <a:pt x="788873" y="22606"/>
                </a:lnTo>
                <a:lnTo>
                  <a:pt x="789978" y="21717"/>
                </a:lnTo>
                <a:lnTo>
                  <a:pt x="791070" y="23469"/>
                </a:lnTo>
                <a:lnTo>
                  <a:pt x="792162" y="11963"/>
                </a:lnTo>
                <a:lnTo>
                  <a:pt x="793254" y="22047"/>
                </a:lnTo>
                <a:lnTo>
                  <a:pt x="794346" y="29260"/>
                </a:lnTo>
                <a:lnTo>
                  <a:pt x="795439" y="42672"/>
                </a:lnTo>
                <a:lnTo>
                  <a:pt x="796531" y="30543"/>
                </a:lnTo>
                <a:lnTo>
                  <a:pt x="797623" y="20713"/>
                </a:lnTo>
                <a:lnTo>
                  <a:pt x="798715" y="23025"/>
                </a:lnTo>
                <a:lnTo>
                  <a:pt x="799807" y="42532"/>
                </a:lnTo>
                <a:lnTo>
                  <a:pt x="800900" y="40855"/>
                </a:lnTo>
                <a:lnTo>
                  <a:pt x="801992" y="10299"/>
                </a:lnTo>
                <a:lnTo>
                  <a:pt x="803084" y="38087"/>
                </a:lnTo>
                <a:lnTo>
                  <a:pt x="804176" y="7467"/>
                </a:lnTo>
                <a:lnTo>
                  <a:pt x="805268" y="15887"/>
                </a:lnTo>
                <a:lnTo>
                  <a:pt x="806361" y="20027"/>
                </a:lnTo>
                <a:lnTo>
                  <a:pt x="807453" y="39611"/>
                </a:lnTo>
                <a:lnTo>
                  <a:pt x="808545" y="14592"/>
                </a:lnTo>
                <a:lnTo>
                  <a:pt x="809637" y="13398"/>
                </a:lnTo>
                <a:lnTo>
                  <a:pt x="810729" y="29044"/>
                </a:lnTo>
                <a:lnTo>
                  <a:pt x="811822" y="30327"/>
                </a:lnTo>
                <a:lnTo>
                  <a:pt x="812914" y="30124"/>
                </a:lnTo>
                <a:lnTo>
                  <a:pt x="814006" y="25082"/>
                </a:lnTo>
                <a:lnTo>
                  <a:pt x="815098" y="28638"/>
                </a:lnTo>
                <a:lnTo>
                  <a:pt x="816190" y="44437"/>
                </a:lnTo>
                <a:lnTo>
                  <a:pt x="817295" y="15443"/>
                </a:lnTo>
                <a:lnTo>
                  <a:pt x="818388" y="37668"/>
                </a:lnTo>
                <a:lnTo>
                  <a:pt x="819480" y="17754"/>
                </a:lnTo>
                <a:lnTo>
                  <a:pt x="820572" y="29667"/>
                </a:lnTo>
                <a:lnTo>
                  <a:pt x="821664" y="29883"/>
                </a:lnTo>
                <a:lnTo>
                  <a:pt x="822744" y="20497"/>
                </a:lnTo>
                <a:lnTo>
                  <a:pt x="823849" y="21247"/>
                </a:lnTo>
                <a:lnTo>
                  <a:pt x="824941" y="29921"/>
                </a:lnTo>
                <a:lnTo>
                  <a:pt x="826033" y="28270"/>
                </a:lnTo>
                <a:lnTo>
                  <a:pt x="827125" y="24104"/>
                </a:lnTo>
                <a:lnTo>
                  <a:pt x="828217" y="20434"/>
                </a:lnTo>
                <a:lnTo>
                  <a:pt x="829310" y="31153"/>
                </a:lnTo>
                <a:lnTo>
                  <a:pt x="830402" y="24091"/>
                </a:lnTo>
                <a:lnTo>
                  <a:pt x="831494" y="24307"/>
                </a:lnTo>
                <a:lnTo>
                  <a:pt x="832586" y="18770"/>
                </a:lnTo>
                <a:lnTo>
                  <a:pt x="833678" y="12814"/>
                </a:lnTo>
                <a:lnTo>
                  <a:pt x="834771" y="42418"/>
                </a:lnTo>
                <a:lnTo>
                  <a:pt x="835863" y="14782"/>
                </a:lnTo>
                <a:lnTo>
                  <a:pt x="836955" y="22009"/>
                </a:lnTo>
                <a:lnTo>
                  <a:pt x="838047" y="22517"/>
                </a:lnTo>
                <a:lnTo>
                  <a:pt x="839139" y="18694"/>
                </a:lnTo>
                <a:lnTo>
                  <a:pt x="840232" y="22707"/>
                </a:lnTo>
                <a:lnTo>
                  <a:pt x="841324" y="19354"/>
                </a:lnTo>
                <a:lnTo>
                  <a:pt x="842416" y="32956"/>
                </a:lnTo>
                <a:lnTo>
                  <a:pt x="843508" y="20294"/>
                </a:lnTo>
                <a:lnTo>
                  <a:pt x="844600" y="19900"/>
                </a:lnTo>
                <a:lnTo>
                  <a:pt x="845693" y="27520"/>
                </a:lnTo>
                <a:lnTo>
                  <a:pt x="846785" y="14935"/>
                </a:lnTo>
                <a:lnTo>
                  <a:pt x="847877" y="22834"/>
                </a:lnTo>
                <a:lnTo>
                  <a:pt x="848969" y="13804"/>
                </a:lnTo>
                <a:lnTo>
                  <a:pt x="850074" y="29095"/>
                </a:lnTo>
                <a:lnTo>
                  <a:pt x="851166" y="25425"/>
                </a:lnTo>
                <a:lnTo>
                  <a:pt x="852258" y="20459"/>
                </a:lnTo>
                <a:lnTo>
                  <a:pt x="853351" y="24244"/>
                </a:lnTo>
                <a:lnTo>
                  <a:pt x="854443" y="22860"/>
                </a:lnTo>
                <a:lnTo>
                  <a:pt x="855535" y="20269"/>
                </a:lnTo>
                <a:lnTo>
                  <a:pt x="856627" y="16598"/>
                </a:lnTo>
                <a:lnTo>
                  <a:pt x="857719" y="44119"/>
                </a:lnTo>
                <a:lnTo>
                  <a:pt x="858812" y="19443"/>
                </a:lnTo>
                <a:lnTo>
                  <a:pt x="859904" y="24955"/>
                </a:lnTo>
                <a:lnTo>
                  <a:pt x="860996" y="30530"/>
                </a:lnTo>
                <a:lnTo>
                  <a:pt x="862088" y="12979"/>
                </a:lnTo>
                <a:lnTo>
                  <a:pt x="863180" y="26352"/>
                </a:lnTo>
                <a:lnTo>
                  <a:pt x="864273" y="37934"/>
                </a:lnTo>
                <a:lnTo>
                  <a:pt x="865365" y="37706"/>
                </a:lnTo>
                <a:lnTo>
                  <a:pt x="866457" y="26073"/>
                </a:lnTo>
                <a:lnTo>
                  <a:pt x="867549" y="36957"/>
                </a:lnTo>
                <a:lnTo>
                  <a:pt x="868641" y="30111"/>
                </a:lnTo>
                <a:lnTo>
                  <a:pt x="869734" y="17132"/>
                </a:lnTo>
                <a:lnTo>
                  <a:pt x="870826" y="23736"/>
                </a:lnTo>
                <a:lnTo>
                  <a:pt x="871918" y="37071"/>
                </a:lnTo>
                <a:lnTo>
                  <a:pt x="873010" y="30784"/>
                </a:lnTo>
                <a:lnTo>
                  <a:pt x="874102" y="43561"/>
                </a:lnTo>
                <a:lnTo>
                  <a:pt x="875195" y="20701"/>
                </a:lnTo>
                <a:lnTo>
                  <a:pt x="876287" y="27254"/>
                </a:lnTo>
                <a:lnTo>
                  <a:pt x="877379" y="26555"/>
                </a:lnTo>
                <a:lnTo>
                  <a:pt x="878471" y="24091"/>
                </a:lnTo>
                <a:lnTo>
                  <a:pt x="879563" y="27292"/>
                </a:lnTo>
                <a:lnTo>
                  <a:pt x="880656" y="24396"/>
                </a:lnTo>
                <a:lnTo>
                  <a:pt x="881761" y="18351"/>
                </a:lnTo>
                <a:lnTo>
                  <a:pt x="882853" y="33401"/>
                </a:lnTo>
                <a:lnTo>
                  <a:pt x="883945" y="38760"/>
                </a:lnTo>
                <a:lnTo>
                  <a:pt x="885037" y="36677"/>
                </a:lnTo>
                <a:lnTo>
                  <a:pt x="886129" y="25196"/>
                </a:lnTo>
                <a:lnTo>
                  <a:pt x="887222" y="33324"/>
                </a:lnTo>
                <a:lnTo>
                  <a:pt x="888314" y="35979"/>
                </a:lnTo>
                <a:lnTo>
                  <a:pt x="889406" y="15176"/>
                </a:lnTo>
                <a:lnTo>
                  <a:pt x="890498" y="28422"/>
                </a:lnTo>
                <a:lnTo>
                  <a:pt x="891590" y="36461"/>
                </a:lnTo>
                <a:lnTo>
                  <a:pt x="892683" y="50571"/>
                </a:lnTo>
                <a:lnTo>
                  <a:pt x="893775" y="37249"/>
                </a:lnTo>
                <a:lnTo>
                  <a:pt x="894867" y="22771"/>
                </a:lnTo>
                <a:lnTo>
                  <a:pt x="895959" y="35877"/>
                </a:lnTo>
                <a:lnTo>
                  <a:pt x="897051" y="25742"/>
                </a:lnTo>
                <a:lnTo>
                  <a:pt x="898144" y="40132"/>
                </a:lnTo>
                <a:lnTo>
                  <a:pt x="899236" y="15798"/>
                </a:lnTo>
                <a:lnTo>
                  <a:pt x="900328" y="27343"/>
                </a:lnTo>
                <a:lnTo>
                  <a:pt x="901420" y="12001"/>
                </a:lnTo>
                <a:lnTo>
                  <a:pt x="902512" y="27990"/>
                </a:lnTo>
                <a:lnTo>
                  <a:pt x="903605" y="28219"/>
                </a:lnTo>
                <a:lnTo>
                  <a:pt x="904697" y="21348"/>
                </a:lnTo>
                <a:lnTo>
                  <a:pt x="905789" y="7975"/>
                </a:lnTo>
                <a:lnTo>
                  <a:pt x="906881" y="31394"/>
                </a:lnTo>
                <a:lnTo>
                  <a:pt x="907973" y="30784"/>
                </a:lnTo>
                <a:lnTo>
                  <a:pt x="909066" y="39522"/>
                </a:lnTo>
                <a:lnTo>
                  <a:pt x="910158" y="24625"/>
                </a:lnTo>
                <a:lnTo>
                  <a:pt x="911250" y="23698"/>
                </a:lnTo>
                <a:lnTo>
                  <a:pt x="912342" y="14566"/>
                </a:lnTo>
                <a:lnTo>
                  <a:pt x="913434" y="25425"/>
                </a:lnTo>
                <a:lnTo>
                  <a:pt x="914527" y="39001"/>
                </a:lnTo>
                <a:lnTo>
                  <a:pt x="915631" y="22415"/>
                </a:lnTo>
                <a:lnTo>
                  <a:pt x="916724" y="13970"/>
                </a:lnTo>
                <a:lnTo>
                  <a:pt x="917816" y="20078"/>
                </a:lnTo>
                <a:lnTo>
                  <a:pt x="918908" y="14592"/>
                </a:lnTo>
                <a:lnTo>
                  <a:pt x="920000" y="35623"/>
                </a:lnTo>
                <a:lnTo>
                  <a:pt x="921092" y="7353"/>
                </a:lnTo>
                <a:lnTo>
                  <a:pt x="922185" y="8890"/>
                </a:lnTo>
                <a:lnTo>
                  <a:pt x="923277" y="14389"/>
                </a:lnTo>
                <a:lnTo>
                  <a:pt x="924369" y="3175"/>
                </a:lnTo>
                <a:lnTo>
                  <a:pt x="925461" y="13614"/>
                </a:lnTo>
                <a:lnTo>
                  <a:pt x="926553" y="37947"/>
                </a:lnTo>
                <a:lnTo>
                  <a:pt x="927646" y="21475"/>
                </a:lnTo>
                <a:lnTo>
                  <a:pt x="928738" y="18580"/>
                </a:lnTo>
                <a:lnTo>
                  <a:pt x="929830" y="24015"/>
                </a:lnTo>
                <a:lnTo>
                  <a:pt x="930922" y="12547"/>
                </a:lnTo>
                <a:lnTo>
                  <a:pt x="932014" y="46012"/>
                </a:lnTo>
                <a:lnTo>
                  <a:pt x="933107" y="11671"/>
                </a:lnTo>
                <a:lnTo>
                  <a:pt x="934199" y="15354"/>
                </a:lnTo>
                <a:lnTo>
                  <a:pt x="935291" y="29146"/>
                </a:lnTo>
                <a:lnTo>
                  <a:pt x="936383" y="27051"/>
                </a:lnTo>
                <a:lnTo>
                  <a:pt x="937475" y="13119"/>
                </a:lnTo>
                <a:lnTo>
                  <a:pt x="938568" y="31242"/>
                </a:lnTo>
                <a:lnTo>
                  <a:pt x="939660" y="30861"/>
                </a:lnTo>
                <a:lnTo>
                  <a:pt x="940752" y="29806"/>
                </a:lnTo>
                <a:lnTo>
                  <a:pt x="941844" y="24498"/>
                </a:lnTo>
                <a:lnTo>
                  <a:pt x="942936" y="43472"/>
                </a:lnTo>
                <a:lnTo>
                  <a:pt x="944029" y="39611"/>
                </a:lnTo>
                <a:lnTo>
                  <a:pt x="945121" y="7251"/>
                </a:lnTo>
                <a:lnTo>
                  <a:pt x="946213" y="28333"/>
                </a:lnTo>
                <a:lnTo>
                  <a:pt x="947305" y="14427"/>
                </a:lnTo>
                <a:lnTo>
                  <a:pt x="948410" y="28498"/>
                </a:lnTo>
                <a:lnTo>
                  <a:pt x="949502" y="29718"/>
                </a:lnTo>
                <a:lnTo>
                  <a:pt x="950594" y="14935"/>
                </a:lnTo>
                <a:lnTo>
                  <a:pt x="951687" y="30975"/>
                </a:lnTo>
                <a:lnTo>
                  <a:pt x="952779" y="54622"/>
                </a:lnTo>
                <a:lnTo>
                  <a:pt x="953871" y="22275"/>
                </a:lnTo>
                <a:lnTo>
                  <a:pt x="954963" y="30327"/>
                </a:lnTo>
                <a:lnTo>
                  <a:pt x="956056" y="3327"/>
                </a:lnTo>
                <a:lnTo>
                  <a:pt x="957148" y="19037"/>
                </a:lnTo>
                <a:lnTo>
                  <a:pt x="958240" y="16471"/>
                </a:lnTo>
                <a:lnTo>
                  <a:pt x="959332" y="27533"/>
                </a:lnTo>
                <a:lnTo>
                  <a:pt x="960424" y="25527"/>
                </a:lnTo>
                <a:lnTo>
                  <a:pt x="961516" y="38188"/>
                </a:lnTo>
                <a:lnTo>
                  <a:pt x="962609" y="16700"/>
                </a:lnTo>
                <a:lnTo>
                  <a:pt x="963701" y="20548"/>
                </a:lnTo>
                <a:lnTo>
                  <a:pt x="964793" y="21348"/>
                </a:lnTo>
                <a:lnTo>
                  <a:pt x="965885" y="28651"/>
                </a:lnTo>
                <a:lnTo>
                  <a:pt x="966978" y="44856"/>
                </a:lnTo>
                <a:lnTo>
                  <a:pt x="968070" y="23850"/>
                </a:lnTo>
                <a:lnTo>
                  <a:pt x="969162" y="29959"/>
                </a:lnTo>
                <a:lnTo>
                  <a:pt x="970254" y="38684"/>
                </a:lnTo>
                <a:lnTo>
                  <a:pt x="971346" y="31902"/>
                </a:lnTo>
                <a:lnTo>
                  <a:pt x="972438" y="24930"/>
                </a:lnTo>
                <a:lnTo>
                  <a:pt x="973531" y="23660"/>
                </a:lnTo>
                <a:lnTo>
                  <a:pt x="974623" y="18821"/>
                </a:lnTo>
                <a:lnTo>
                  <a:pt x="975715" y="38874"/>
                </a:lnTo>
                <a:lnTo>
                  <a:pt x="976807" y="26352"/>
                </a:lnTo>
                <a:lnTo>
                  <a:pt x="977900" y="26708"/>
                </a:lnTo>
                <a:lnTo>
                  <a:pt x="978992" y="12433"/>
                </a:lnTo>
                <a:lnTo>
                  <a:pt x="980097" y="43180"/>
                </a:lnTo>
                <a:lnTo>
                  <a:pt x="981189" y="26949"/>
                </a:lnTo>
                <a:lnTo>
                  <a:pt x="982281" y="16154"/>
                </a:lnTo>
                <a:lnTo>
                  <a:pt x="983373" y="20650"/>
                </a:lnTo>
                <a:lnTo>
                  <a:pt x="984465" y="32245"/>
                </a:lnTo>
                <a:lnTo>
                  <a:pt x="985558" y="35318"/>
                </a:lnTo>
                <a:lnTo>
                  <a:pt x="986650" y="33909"/>
                </a:lnTo>
                <a:lnTo>
                  <a:pt x="987742" y="27457"/>
                </a:lnTo>
                <a:lnTo>
                  <a:pt x="988834" y="25222"/>
                </a:lnTo>
                <a:lnTo>
                  <a:pt x="989926" y="16967"/>
                </a:lnTo>
                <a:lnTo>
                  <a:pt x="991019" y="25692"/>
                </a:lnTo>
                <a:lnTo>
                  <a:pt x="992111" y="21894"/>
                </a:lnTo>
                <a:lnTo>
                  <a:pt x="993203" y="17348"/>
                </a:lnTo>
                <a:lnTo>
                  <a:pt x="994295" y="50101"/>
                </a:lnTo>
                <a:lnTo>
                  <a:pt x="995387" y="26238"/>
                </a:lnTo>
                <a:lnTo>
                  <a:pt x="996480" y="25908"/>
                </a:lnTo>
                <a:lnTo>
                  <a:pt x="997572" y="34353"/>
                </a:lnTo>
                <a:lnTo>
                  <a:pt x="998664" y="28422"/>
                </a:lnTo>
                <a:lnTo>
                  <a:pt x="999756" y="47383"/>
                </a:lnTo>
                <a:lnTo>
                  <a:pt x="1000848" y="43446"/>
                </a:lnTo>
                <a:lnTo>
                  <a:pt x="1001941" y="14224"/>
                </a:lnTo>
                <a:lnTo>
                  <a:pt x="1003033" y="25031"/>
                </a:lnTo>
                <a:lnTo>
                  <a:pt x="1004125" y="22809"/>
                </a:lnTo>
                <a:lnTo>
                  <a:pt x="1005217" y="23012"/>
                </a:lnTo>
                <a:lnTo>
                  <a:pt x="1006309" y="33566"/>
                </a:lnTo>
                <a:lnTo>
                  <a:pt x="1007402" y="14909"/>
                </a:lnTo>
                <a:lnTo>
                  <a:pt x="1008494" y="29311"/>
                </a:lnTo>
                <a:lnTo>
                  <a:pt x="1009586" y="23774"/>
                </a:lnTo>
                <a:lnTo>
                  <a:pt x="1010678" y="23253"/>
                </a:lnTo>
                <a:lnTo>
                  <a:pt x="1011770" y="41554"/>
                </a:lnTo>
                <a:lnTo>
                  <a:pt x="1012875" y="40741"/>
                </a:lnTo>
                <a:lnTo>
                  <a:pt x="1013968" y="42710"/>
                </a:lnTo>
                <a:lnTo>
                  <a:pt x="1015060" y="27063"/>
                </a:lnTo>
                <a:lnTo>
                  <a:pt x="1016152" y="36728"/>
                </a:lnTo>
                <a:lnTo>
                  <a:pt x="1017244" y="27749"/>
                </a:lnTo>
                <a:lnTo>
                  <a:pt x="1018336" y="34582"/>
                </a:lnTo>
                <a:lnTo>
                  <a:pt x="1019429" y="18161"/>
                </a:lnTo>
                <a:lnTo>
                  <a:pt x="1020521" y="37338"/>
                </a:lnTo>
                <a:lnTo>
                  <a:pt x="1021613" y="14770"/>
                </a:lnTo>
                <a:lnTo>
                  <a:pt x="1022705" y="21259"/>
                </a:lnTo>
                <a:lnTo>
                  <a:pt x="1023797" y="30086"/>
                </a:lnTo>
                <a:lnTo>
                  <a:pt x="1024890" y="11633"/>
                </a:lnTo>
                <a:lnTo>
                  <a:pt x="1025982" y="12039"/>
                </a:lnTo>
                <a:lnTo>
                  <a:pt x="1027074" y="25781"/>
                </a:lnTo>
                <a:lnTo>
                  <a:pt x="1028166" y="14490"/>
                </a:lnTo>
                <a:lnTo>
                  <a:pt x="1029258" y="18859"/>
                </a:lnTo>
                <a:lnTo>
                  <a:pt x="1030351" y="41503"/>
                </a:lnTo>
                <a:lnTo>
                  <a:pt x="1031443" y="17780"/>
                </a:lnTo>
                <a:lnTo>
                  <a:pt x="1032535" y="23075"/>
                </a:lnTo>
                <a:lnTo>
                  <a:pt x="1033627" y="36372"/>
                </a:lnTo>
                <a:lnTo>
                  <a:pt x="1034719" y="21539"/>
                </a:lnTo>
                <a:lnTo>
                  <a:pt x="1035812" y="21374"/>
                </a:lnTo>
                <a:lnTo>
                  <a:pt x="1036904" y="22085"/>
                </a:lnTo>
                <a:lnTo>
                  <a:pt x="1037996" y="22199"/>
                </a:lnTo>
                <a:lnTo>
                  <a:pt x="1039088" y="24980"/>
                </a:lnTo>
                <a:lnTo>
                  <a:pt x="1040180" y="25882"/>
                </a:lnTo>
                <a:lnTo>
                  <a:pt x="1041272" y="22364"/>
                </a:lnTo>
                <a:lnTo>
                  <a:pt x="1042365" y="26758"/>
                </a:lnTo>
                <a:lnTo>
                  <a:pt x="1043457" y="25476"/>
                </a:lnTo>
                <a:lnTo>
                  <a:pt x="1044562" y="27317"/>
                </a:lnTo>
                <a:lnTo>
                  <a:pt x="1045654" y="26060"/>
                </a:lnTo>
                <a:lnTo>
                  <a:pt x="1046746" y="10731"/>
                </a:lnTo>
                <a:lnTo>
                  <a:pt x="1047838" y="22872"/>
                </a:lnTo>
                <a:lnTo>
                  <a:pt x="1048931" y="13411"/>
                </a:lnTo>
                <a:lnTo>
                  <a:pt x="1050023" y="34709"/>
                </a:lnTo>
                <a:lnTo>
                  <a:pt x="1051115" y="11099"/>
                </a:lnTo>
                <a:lnTo>
                  <a:pt x="1052207" y="26314"/>
                </a:lnTo>
                <a:lnTo>
                  <a:pt x="1053299" y="28346"/>
                </a:lnTo>
                <a:lnTo>
                  <a:pt x="1054392" y="22796"/>
                </a:lnTo>
                <a:lnTo>
                  <a:pt x="1055484" y="34861"/>
                </a:lnTo>
                <a:lnTo>
                  <a:pt x="1056576" y="36271"/>
                </a:lnTo>
                <a:lnTo>
                  <a:pt x="1057668" y="17386"/>
                </a:lnTo>
                <a:lnTo>
                  <a:pt x="1058760" y="33896"/>
                </a:lnTo>
                <a:lnTo>
                  <a:pt x="1059853" y="33921"/>
                </a:lnTo>
                <a:lnTo>
                  <a:pt x="1060945" y="20802"/>
                </a:lnTo>
                <a:lnTo>
                  <a:pt x="1062037" y="11734"/>
                </a:lnTo>
                <a:lnTo>
                  <a:pt x="1063129" y="19951"/>
                </a:lnTo>
                <a:lnTo>
                  <a:pt x="1064221" y="33210"/>
                </a:lnTo>
                <a:lnTo>
                  <a:pt x="1065314" y="41541"/>
                </a:lnTo>
                <a:lnTo>
                  <a:pt x="1066406" y="3340"/>
                </a:lnTo>
                <a:lnTo>
                  <a:pt x="1067498" y="37566"/>
                </a:lnTo>
                <a:lnTo>
                  <a:pt x="1068590" y="26200"/>
                </a:lnTo>
                <a:lnTo>
                  <a:pt x="1069682" y="13017"/>
                </a:lnTo>
                <a:lnTo>
                  <a:pt x="1070775" y="22186"/>
                </a:lnTo>
                <a:lnTo>
                  <a:pt x="1071867" y="14427"/>
                </a:lnTo>
                <a:lnTo>
                  <a:pt x="1072959" y="45186"/>
                </a:lnTo>
                <a:lnTo>
                  <a:pt x="1074051" y="26047"/>
                </a:lnTo>
                <a:lnTo>
                  <a:pt x="1075143" y="29616"/>
                </a:lnTo>
                <a:lnTo>
                  <a:pt x="1076236" y="30543"/>
                </a:lnTo>
                <a:lnTo>
                  <a:pt x="1077341" y="22263"/>
                </a:lnTo>
                <a:lnTo>
                  <a:pt x="1078420" y="19761"/>
                </a:lnTo>
                <a:lnTo>
                  <a:pt x="1079525" y="34302"/>
                </a:lnTo>
                <a:lnTo>
                  <a:pt x="1080617" y="18961"/>
                </a:lnTo>
                <a:lnTo>
                  <a:pt x="1081709" y="31242"/>
                </a:lnTo>
                <a:lnTo>
                  <a:pt x="1082802" y="23190"/>
                </a:lnTo>
                <a:lnTo>
                  <a:pt x="1083894" y="20447"/>
                </a:lnTo>
                <a:lnTo>
                  <a:pt x="1084986" y="23660"/>
                </a:lnTo>
                <a:lnTo>
                  <a:pt x="1086078" y="25057"/>
                </a:lnTo>
                <a:lnTo>
                  <a:pt x="1087170" y="25057"/>
                </a:lnTo>
                <a:lnTo>
                  <a:pt x="1088263" y="18186"/>
                </a:lnTo>
                <a:lnTo>
                  <a:pt x="1089355" y="17106"/>
                </a:lnTo>
                <a:lnTo>
                  <a:pt x="1090447" y="33401"/>
                </a:lnTo>
                <a:lnTo>
                  <a:pt x="1091539" y="19570"/>
                </a:lnTo>
                <a:lnTo>
                  <a:pt x="1092631" y="33083"/>
                </a:lnTo>
                <a:lnTo>
                  <a:pt x="1093724" y="12611"/>
                </a:lnTo>
                <a:lnTo>
                  <a:pt x="1094816" y="15951"/>
                </a:lnTo>
                <a:lnTo>
                  <a:pt x="1095908" y="39763"/>
                </a:lnTo>
                <a:lnTo>
                  <a:pt x="1097000" y="24320"/>
                </a:lnTo>
                <a:lnTo>
                  <a:pt x="1098092" y="20650"/>
                </a:lnTo>
                <a:lnTo>
                  <a:pt x="1099185" y="37528"/>
                </a:lnTo>
                <a:lnTo>
                  <a:pt x="1100277" y="35483"/>
                </a:lnTo>
                <a:lnTo>
                  <a:pt x="1101369" y="23799"/>
                </a:lnTo>
                <a:lnTo>
                  <a:pt x="1102461" y="37617"/>
                </a:lnTo>
                <a:lnTo>
                  <a:pt x="1103553" y="14033"/>
                </a:lnTo>
                <a:lnTo>
                  <a:pt x="1104646" y="21958"/>
                </a:lnTo>
                <a:lnTo>
                  <a:pt x="1105738" y="31419"/>
                </a:lnTo>
                <a:lnTo>
                  <a:pt x="1106830" y="24155"/>
                </a:lnTo>
                <a:lnTo>
                  <a:pt x="1107922" y="28892"/>
                </a:lnTo>
                <a:lnTo>
                  <a:pt x="1109014" y="30645"/>
                </a:lnTo>
                <a:lnTo>
                  <a:pt x="1110107" y="16154"/>
                </a:lnTo>
                <a:lnTo>
                  <a:pt x="1111211" y="30975"/>
                </a:lnTo>
                <a:lnTo>
                  <a:pt x="1112304" y="28397"/>
                </a:lnTo>
                <a:lnTo>
                  <a:pt x="1113396" y="59994"/>
                </a:lnTo>
                <a:lnTo>
                  <a:pt x="1114488" y="43421"/>
                </a:lnTo>
                <a:lnTo>
                  <a:pt x="1115580" y="15113"/>
                </a:lnTo>
                <a:lnTo>
                  <a:pt x="1116672" y="23469"/>
                </a:lnTo>
                <a:lnTo>
                  <a:pt x="1117765" y="40589"/>
                </a:lnTo>
                <a:lnTo>
                  <a:pt x="1118857" y="25209"/>
                </a:lnTo>
                <a:lnTo>
                  <a:pt x="1119949" y="1384"/>
                </a:lnTo>
                <a:lnTo>
                  <a:pt x="1121041" y="22542"/>
                </a:lnTo>
                <a:lnTo>
                  <a:pt x="1122133" y="31915"/>
                </a:lnTo>
                <a:lnTo>
                  <a:pt x="1123226" y="17132"/>
                </a:lnTo>
                <a:lnTo>
                  <a:pt x="1124318" y="3810"/>
                </a:lnTo>
                <a:lnTo>
                  <a:pt x="1125410" y="22758"/>
                </a:lnTo>
                <a:lnTo>
                  <a:pt x="1126502" y="18224"/>
                </a:lnTo>
                <a:lnTo>
                  <a:pt x="1127594" y="25793"/>
                </a:lnTo>
                <a:lnTo>
                  <a:pt x="1128687" y="37045"/>
                </a:lnTo>
                <a:lnTo>
                  <a:pt x="1129779" y="21526"/>
                </a:lnTo>
                <a:lnTo>
                  <a:pt x="1130871" y="24930"/>
                </a:lnTo>
                <a:lnTo>
                  <a:pt x="1131963" y="34023"/>
                </a:lnTo>
                <a:lnTo>
                  <a:pt x="1133055" y="20840"/>
                </a:lnTo>
                <a:lnTo>
                  <a:pt x="1134148" y="37363"/>
                </a:lnTo>
                <a:lnTo>
                  <a:pt x="1135240" y="15455"/>
                </a:lnTo>
                <a:lnTo>
                  <a:pt x="1136332" y="23888"/>
                </a:lnTo>
                <a:lnTo>
                  <a:pt x="1137424" y="40754"/>
                </a:lnTo>
                <a:lnTo>
                  <a:pt x="1138516" y="18148"/>
                </a:lnTo>
                <a:lnTo>
                  <a:pt x="1139609" y="38163"/>
                </a:lnTo>
                <a:lnTo>
                  <a:pt x="1140701" y="20624"/>
                </a:lnTo>
                <a:lnTo>
                  <a:pt x="1141793" y="25857"/>
                </a:lnTo>
                <a:lnTo>
                  <a:pt x="1142898" y="31026"/>
                </a:lnTo>
                <a:lnTo>
                  <a:pt x="1143990" y="31165"/>
                </a:lnTo>
                <a:lnTo>
                  <a:pt x="1145082" y="36436"/>
                </a:lnTo>
                <a:lnTo>
                  <a:pt x="1146175" y="21551"/>
                </a:lnTo>
                <a:lnTo>
                  <a:pt x="1147267" y="31292"/>
                </a:lnTo>
                <a:lnTo>
                  <a:pt x="1148359" y="29451"/>
                </a:lnTo>
                <a:lnTo>
                  <a:pt x="1149451" y="29451"/>
                </a:lnTo>
                <a:lnTo>
                  <a:pt x="1150543" y="35661"/>
                </a:lnTo>
                <a:lnTo>
                  <a:pt x="1151636" y="41478"/>
                </a:lnTo>
                <a:lnTo>
                  <a:pt x="1152728" y="34925"/>
                </a:lnTo>
                <a:lnTo>
                  <a:pt x="1153820" y="28130"/>
                </a:lnTo>
                <a:lnTo>
                  <a:pt x="1154912" y="26428"/>
                </a:lnTo>
                <a:lnTo>
                  <a:pt x="1156004" y="30226"/>
                </a:lnTo>
                <a:lnTo>
                  <a:pt x="1157097" y="3937"/>
                </a:lnTo>
                <a:lnTo>
                  <a:pt x="1158189" y="32385"/>
                </a:lnTo>
                <a:lnTo>
                  <a:pt x="1159281" y="26009"/>
                </a:lnTo>
                <a:lnTo>
                  <a:pt x="1160373" y="14300"/>
                </a:lnTo>
                <a:lnTo>
                  <a:pt x="1161465" y="21818"/>
                </a:lnTo>
                <a:lnTo>
                  <a:pt x="1162558" y="23799"/>
                </a:lnTo>
                <a:lnTo>
                  <a:pt x="1163650" y="28638"/>
                </a:lnTo>
                <a:lnTo>
                  <a:pt x="1164742" y="38862"/>
                </a:lnTo>
                <a:lnTo>
                  <a:pt x="1165834" y="21894"/>
                </a:lnTo>
                <a:lnTo>
                  <a:pt x="1166926" y="26289"/>
                </a:lnTo>
                <a:lnTo>
                  <a:pt x="1168019" y="14947"/>
                </a:lnTo>
                <a:lnTo>
                  <a:pt x="1169123" y="47637"/>
                </a:lnTo>
                <a:lnTo>
                  <a:pt x="1170216" y="13868"/>
                </a:lnTo>
                <a:lnTo>
                  <a:pt x="1171295" y="27838"/>
                </a:lnTo>
                <a:lnTo>
                  <a:pt x="1172387" y="18808"/>
                </a:lnTo>
                <a:lnTo>
                  <a:pt x="1173480" y="30924"/>
                </a:lnTo>
                <a:lnTo>
                  <a:pt x="1174572" y="20167"/>
                </a:lnTo>
                <a:lnTo>
                  <a:pt x="1175677" y="28536"/>
                </a:lnTo>
                <a:lnTo>
                  <a:pt x="1176769" y="13944"/>
                </a:lnTo>
                <a:lnTo>
                  <a:pt x="1177861" y="16433"/>
                </a:lnTo>
                <a:lnTo>
                  <a:pt x="1178953" y="38620"/>
                </a:lnTo>
                <a:lnTo>
                  <a:pt x="1180045" y="19989"/>
                </a:lnTo>
                <a:lnTo>
                  <a:pt x="1181138" y="7505"/>
                </a:lnTo>
                <a:lnTo>
                  <a:pt x="1182230" y="36245"/>
                </a:lnTo>
                <a:lnTo>
                  <a:pt x="1183322" y="18491"/>
                </a:lnTo>
                <a:lnTo>
                  <a:pt x="1184414" y="30251"/>
                </a:lnTo>
                <a:lnTo>
                  <a:pt x="1185506" y="18643"/>
                </a:lnTo>
                <a:lnTo>
                  <a:pt x="1186599" y="45034"/>
                </a:lnTo>
                <a:lnTo>
                  <a:pt x="1187691" y="29489"/>
                </a:lnTo>
                <a:lnTo>
                  <a:pt x="1188783" y="30861"/>
                </a:lnTo>
                <a:lnTo>
                  <a:pt x="1189875" y="21793"/>
                </a:lnTo>
                <a:lnTo>
                  <a:pt x="1190967" y="32994"/>
                </a:lnTo>
                <a:lnTo>
                  <a:pt x="1192060" y="38328"/>
                </a:lnTo>
                <a:lnTo>
                  <a:pt x="1193152" y="24777"/>
                </a:lnTo>
                <a:lnTo>
                  <a:pt x="1194244" y="3276"/>
                </a:lnTo>
                <a:lnTo>
                  <a:pt x="1195336" y="22428"/>
                </a:lnTo>
                <a:lnTo>
                  <a:pt x="1196428" y="31851"/>
                </a:lnTo>
                <a:lnTo>
                  <a:pt x="1197521" y="18973"/>
                </a:lnTo>
                <a:lnTo>
                  <a:pt x="1198613" y="21780"/>
                </a:lnTo>
                <a:lnTo>
                  <a:pt x="1199705" y="20116"/>
                </a:lnTo>
                <a:lnTo>
                  <a:pt x="1200797" y="24434"/>
                </a:lnTo>
                <a:lnTo>
                  <a:pt x="1201902" y="39395"/>
                </a:lnTo>
                <a:lnTo>
                  <a:pt x="1202994" y="12395"/>
                </a:lnTo>
                <a:lnTo>
                  <a:pt x="1204087" y="45808"/>
                </a:lnTo>
                <a:lnTo>
                  <a:pt x="1205179" y="16027"/>
                </a:lnTo>
                <a:lnTo>
                  <a:pt x="1206258" y="39712"/>
                </a:lnTo>
                <a:lnTo>
                  <a:pt x="1207363" y="20942"/>
                </a:lnTo>
                <a:lnTo>
                  <a:pt x="1208455" y="21640"/>
                </a:lnTo>
                <a:lnTo>
                  <a:pt x="1209548" y="22009"/>
                </a:lnTo>
                <a:lnTo>
                  <a:pt x="1210640" y="28625"/>
                </a:lnTo>
                <a:lnTo>
                  <a:pt x="1211732" y="28473"/>
                </a:lnTo>
                <a:lnTo>
                  <a:pt x="1212824" y="12204"/>
                </a:lnTo>
                <a:lnTo>
                  <a:pt x="1213916" y="27051"/>
                </a:lnTo>
                <a:lnTo>
                  <a:pt x="1215009" y="10934"/>
                </a:lnTo>
                <a:lnTo>
                  <a:pt x="1216101" y="44284"/>
                </a:lnTo>
                <a:lnTo>
                  <a:pt x="1217193" y="42252"/>
                </a:lnTo>
                <a:lnTo>
                  <a:pt x="1218285" y="46786"/>
                </a:lnTo>
                <a:lnTo>
                  <a:pt x="1219377" y="33566"/>
                </a:lnTo>
                <a:lnTo>
                  <a:pt x="1220470" y="5207"/>
                </a:lnTo>
                <a:lnTo>
                  <a:pt x="1221562" y="50114"/>
                </a:lnTo>
                <a:lnTo>
                  <a:pt x="1222654" y="6197"/>
                </a:lnTo>
                <a:lnTo>
                  <a:pt x="1223746" y="28422"/>
                </a:lnTo>
                <a:lnTo>
                  <a:pt x="1224838" y="33235"/>
                </a:lnTo>
                <a:lnTo>
                  <a:pt x="1225931" y="2679"/>
                </a:lnTo>
                <a:lnTo>
                  <a:pt x="1227023" y="19342"/>
                </a:lnTo>
                <a:lnTo>
                  <a:pt x="1228115" y="4953"/>
                </a:lnTo>
                <a:lnTo>
                  <a:pt x="1229207" y="30797"/>
                </a:lnTo>
                <a:lnTo>
                  <a:pt x="1230299" y="2171"/>
                </a:lnTo>
                <a:lnTo>
                  <a:pt x="1231392" y="26225"/>
                </a:lnTo>
                <a:lnTo>
                  <a:pt x="1232484" y="37871"/>
                </a:lnTo>
                <a:lnTo>
                  <a:pt x="1233576" y="33680"/>
                </a:lnTo>
                <a:lnTo>
                  <a:pt x="1234668" y="16408"/>
                </a:lnTo>
                <a:lnTo>
                  <a:pt x="1235773" y="34353"/>
                </a:lnTo>
                <a:lnTo>
                  <a:pt x="1236865" y="29375"/>
                </a:lnTo>
                <a:lnTo>
                  <a:pt x="1237957" y="25323"/>
                </a:lnTo>
                <a:lnTo>
                  <a:pt x="1239050" y="24663"/>
                </a:lnTo>
                <a:lnTo>
                  <a:pt x="1240142" y="41922"/>
                </a:lnTo>
                <a:lnTo>
                  <a:pt x="1241234" y="14693"/>
                </a:lnTo>
                <a:lnTo>
                  <a:pt x="1242326" y="43548"/>
                </a:lnTo>
                <a:lnTo>
                  <a:pt x="1243418" y="27152"/>
                </a:lnTo>
                <a:lnTo>
                  <a:pt x="1244511" y="27470"/>
                </a:lnTo>
                <a:lnTo>
                  <a:pt x="1245603" y="18605"/>
                </a:lnTo>
                <a:lnTo>
                  <a:pt x="1246695" y="34734"/>
                </a:lnTo>
                <a:lnTo>
                  <a:pt x="1247787" y="28917"/>
                </a:lnTo>
                <a:lnTo>
                  <a:pt x="1248879" y="29679"/>
                </a:lnTo>
                <a:lnTo>
                  <a:pt x="1249972" y="23825"/>
                </a:lnTo>
                <a:lnTo>
                  <a:pt x="1251064" y="26758"/>
                </a:lnTo>
                <a:lnTo>
                  <a:pt x="1252156" y="39979"/>
                </a:lnTo>
                <a:lnTo>
                  <a:pt x="1253248" y="42659"/>
                </a:lnTo>
                <a:lnTo>
                  <a:pt x="1254340" y="38709"/>
                </a:lnTo>
                <a:lnTo>
                  <a:pt x="1255433" y="27889"/>
                </a:lnTo>
                <a:lnTo>
                  <a:pt x="1256525" y="21412"/>
                </a:lnTo>
                <a:lnTo>
                  <a:pt x="1257617" y="21488"/>
                </a:lnTo>
                <a:lnTo>
                  <a:pt x="1258709" y="31927"/>
                </a:lnTo>
                <a:lnTo>
                  <a:pt x="1259801" y="34315"/>
                </a:lnTo>
                <a:lnTo>
                  <a:pt x="1260894" y="3327"/>
                </a:lnTo>
                <a:lnTo>
                  <a:pt x="1261986" y="28435"/>
                </a:lnTo>
                <a:lnTo>
                  <a:pt x="1263078" y="37528"/>
                </a:lnTo>
                <a:lnTo>
                  <a:pt x="1264170" y="33032"/>
                </a:lnTo>
                <a:lnTo>
                  <a:pt x="1265262" y="30632"/>
                </a:lnTo>
                <a:lnTo>
                  <a:pt x="1266355" y="10274"/>
                </a:lnTo>
                <a:lnTo>
                  <a:pt x="1267460" y="17894"/>
                </a:lnTo>
                <a:lnTo>
                  <a:pt x="1268552" y="27889"/>
                </a:lnTo>
                <a:lnTo>
                  <a:pt x="1269644" y="18884"/>
                </a:lnTo>
                <a:lnTo>
                  <a:pt x="1270736" y="0"/>
                </a:lnTo>
                <a:lnTo>
                  <a:pt x="1271828" y="48006"/>
                </a:lnTo>
                <a:lnTo>
                  <a:pt x="1272921" y="25654"/>
                </a:lnTo>
                <a:lnTo>
                  <a:pt x="1274013" y="21640"/>
                </a:lnTo>
                <a:lnTo>
                  <a:pt x="1275105" y="46672"/>
                </a:lnTo>
                <a:lnTo>
                  <a:pt x="1276197" y="20739"/>
                </a:lnTo>
                <a:lnTo>
                  <a:pt x="1277289" y="25844"/>
                </a:lnTo>
                <a:lnTo>
                  <a:pt x="1278382" y="22783"/>
                </a:lnTo>
                <a:lnTo>
                  <a:pt x="1279474" y="44577"/>
                </a:lnTo>
                <a:lnTo>
                  <a:pt x="1280566" y="18275"/>
                </a:lnTo>
                <a:lnTo>
                  <a:pt x="1281658" y="12750"/>
                </a:lnTo>
                <a:lnTo>
                  <a:pt x="1282750" y="21209"/>
                </a:lnTo>
                <a:lnTo>
                  <a:pt x="1283843" y="8216"/>
                </a:lnTo>
                <a:lnTo>
                  <a:pt x="1284935" y="34404"/>
                </a:lnTo>
                <a:lnTo>
                  <a:pt x="1286027" y="34163"/>
                </a:lnTo>
                <a:lnTo>
                  <a:pt x="1287119" y="24307"/>
                </a:lnTo>
                <a:lnTo>
                  <a:pt x="1288211" y="19291"/>
                </a:lnTo>
                <a:lnTo>
                  <a:pt x="1289304" y="24561"/>
                </a:lnTo>
                <a:lnTo>
                  <a:pt x="1290396" y="41389"/>
                </a:lnTo>
                <a:lnTo>
                  <a:pt x="1291488" y="16129"/>
                </a:lnTo>
                <a:lnTo>
                  <a:pt x="1292580" y="22631"/>
                </a:lnTo>
                <a:lnTo>
                  <a:pt x="1293672" y="21894"/>
                </a:lnTo>
                <a:lnTo>
                  <a:pt x="1294765" y="36131"/>
                </a:lnTo>
                <a:lnTo>
                  <a:pt x="1295857" y="16078"/>
                </a:lnTo>
                <a:lnTo>
                  <a:pt x="1296949" y="24726"/>
                </a:lnTo>
                <a:lnTo>
                  <a:pt x="1298041" y="5727"/>
                </a:lnTo>
                <a:lnTo>
                  <a:pt x="1299133" y="23609"/>
                </a:lnTo>
                <a:lnTo>
                  <a:pt x="1300238" y="13322"/>
                </a:lnTo>
                <a:lnTo>
                  <a:pt x="1301330" y="15646"/>
                </a:lnTo>
                <a:lnTo>
                  <a:pt x="1302423" y="32283"/>
                </a:lnTo>
                <a:lnTo>
                  <a:pt x="1303515" y="20497"/>
                </a:lnTo>
                <a:lnTo>
                  <a:pt x="1304607" y="18249"/>
                </a:lnTo>
                <a:lnTo>
                  <a:pt x="1305699" y="19151"/>
                </a:lnTo>
                <a:lnTo>
                  <a:pt x="1306791" y="51841"/>
                </a:lnTo>
                <a:lnTo>
                  <a:pt x="1307884" y="39941"/>
                </a:lnTo>
                <a:lnTo>
                  <a:pt x="1308976" y="23634"/>
                </a:lnTo>
                <a:lnTo>
                  <a:pt x="1310068" y="24752"/>
                </a:lnTo>
                <a:lnTo>
                  <a:pt x="1311160" y="34340"/>
                </a:lnTo>
                <a:lnTo>
                  <a:pt x="1312252" y="27724"/>
                </a:lnTo>
                <a:lnTo>
                  <a:pt x="1313345" y="24104"/>
                </a:lnTo>
                <a:lnTo>
                  <a:pt x="1314437" y="8915"/>
                </a:lnTo>
                <a:lnTo>
                  <a:pt x="1315529" y="23126"/>
                </a:lnTo>
                <a:lnTo>
                  <a:pt x="1316621" y="12128"/>
                </a:lnTo>
                <a:lnTo>
                  <a:pt x="1317713" y="39052"/>
                </a:lnTo>
                <a:lnTo>
                  <a:pt x="1318806" y="24041"/>
                </a:lnTo>
                <a:lnTo>
                  <a:pt x="1319898" y="13347"/>
                </a:lnTo>
                <a:lnTo>
                  <a:pt x="1320990" y="20485"/>
                </a:lnTo>
                <a:lnTo>
                  <a:pt x="1322082" y="20866"/>
                </a:lnTo>
                <a:lnTo>
                  <a:pt x="1323174" y="24561"/>
                </a:lnTo>
                <a:lnTo>
                  <a:pt x="1324267" y="23990"/>
                </a:lnTo>
                <a:lnTo>
                  <a:pt x="1325359" y="24358"/>
                </a:lnTo>
                <a:lnTo>
                  <a:pt x="1326451" y="22059"/>
                </a:lnTo>
                <a:lnTo>
                  <a:pt x="1327543" y="9829"/>
                </a:lnTo>
                <a:lnTo>
                  <a:pt x="1328635" y="24091"/>
                </a:lnTo>
                <a:lnTo>
                  <a:pt x="1329728" y="22402"/>
                </a:lnTo>
                <a:lnTo>
                  <a:pt x="1330820" y="22682"/>
                </a:lnTo>
                <a:lnTo>
                  <a:pt x="1331925" y="13246"/>
                </a:lnTo>
                <a:lnTo>
                  <a:pt x="1333017" y="8750"/>
                </a:lnTo>
                <a:lnTo>
                  <a:pt x="1334109" y="24777"/>
                </a:lnTo>
                <a:lnTo>
                  <a:pt x="1335201" y="22644"/>
                </a:lnTo>
                <a:lnTo>
                  <a:pt x="1336294" y="22034"/>
                </a:lnTo>
                <a:lnTo>
                  <a:pt x="1337386" y="22453"/>
                </a:lnTo>
                <a:lnTo>
                  <a:pt x="1338478" y="18300"/>
                </a:lnTo>
                <a:lnTo>
                  <a:pt x="1339570" y="15354"/>
                </a:lnTo>
                <a:lnTo>
                  <a:pt x="1340662" y="42481"/>
                </a:lnTo>
                <a:lnTo>
                  <a:pt x="1341755" y="40373"/>
                </a:lnTo>
                <a:lnTo>
                  <a:pt x="1342847" y="25209"/>
                </a:lnTo>
                <a:lnTo>
                  <a:pt x="1343939" y="28397"/>
                </a:lnTo>
                <a:lnTo>
                  <a:pt x="1345031" y="23126"/>
                </a:lnTo>
                <a:lnTo>
                  <a:pt x="1346123" y="8013"/>
                </a:lnTo>
                <a:lnTo>
                  <a:pt x="1347216" y="54610"/>
                </a:lnTo>
                <a:lnTo>
                  <a:pt x="1348308" y="42570"/>
                </a:lnTo>
                <a:lnTo>
                  <a:pt x="1349400" y="42976"/>
                </a:lnTo>
                <a:lnTo>
                  <a:pt x="1350492" y="8890"/>
                </a:lnTo>
                <a:lnTo>
                  <a:pt x="1351584" y="27940"/>
                </a:lnTo>
                <a:lnTo>
                  <a:pt x="1352677" y="3860"/>
                </a:lnTo>
                <a:lnTo>
                  <a:pt x="1353769" y="21932"/>
                </a:lnTo>
                <a:lnTo>
                  <a:pt x="1354861" y="52133"/>
                </a:lnTo>
                <a:lnTo>
                  <a:pt x="1355953" y="27508"/>
                </a:lnTo>
                <a:lnTo>
                  <a:pt x="1357045" y="22453"/>
                </a:lnTo>
                <a:lnTo>
                  <a:pt x="1358138" y="33731"/>
                </a:lnTo>
                <a:lnTo>
                  <a:pt x="1359230" y="21310"/>
                </a:lnTo>
                <a:lnTo>
                  <a:pt x="1360322" y="52273"/>
                </a:lnTo>
                <a:lnTo>
                  <a:pt x="1361414" y="16319"/>
                </a:lnTo>
                <a:lnTo>
                  <a:pt x="1362506" y="20231"/>
                </a:lnTo>
                <a:lnTo>
                  <a:pt x="1363599" y="23088"/>
                </a:lnTo>
                <a:lnTo>
                  <a:pt x="1364703" y="9398"/>
                </a:lnTo>
                <a:lnTo>
                  <a:pt x="1365796" y="27305"/>
                </a:lnTo>
                <a:lnTo>
                  <a:pt x="1366888" y="33375"/>
                </a:lnTo>
                <a:lnTo>
                  <a:pt x="1367980" y="37134"/>
                </a:lnTo>
                <a:lnTo>
                  <a:pt x="1369072" y="37998"/>
                </a:lnTo>
                <a:lnTo>
                  <a:pt x="1370164" y="38671"/>
                </a:lnTo>
                <a:lnTo>
                  <a:pt x="1371257" y="12382"/>
                </a:lnTo>
                <a:lnTo>
                  <a:pt x="1372349" y="31000"/>
                </a:lnTo>
                <a:lnTo>
                  <a:pt x="1373441" y="44577"/>
                </a:lnTo>
                <a:lnTo>
                  <a:pt x="1374533" y="35915"/>
                </a:lnTo>
                <a:lnTo>
                  <a:pt x="1375625" y="19253"/>
                </a:lnTo>
                <a:lnTo>
                  <a:pt x="1376718" y="9525"/>
                </a:lnTo>
                <a:lnTo>
                  <a:pt x="1377810" y="29997"/>
                </a:lnTo>
                <a:lnTo>
                  <a:pt x="1378902" y="19227"/>
                </a:lnTo>
                <a:lnTo>
                  <a:pt x="1379994" y="23355"/>
                </a:lnTo>
                <a:lnTo>
                  <a:pt x="1381086" y="39497"/>
                </a:lnTo>
                <a:lnTo>
                  <a:pt x="1382179" y="29718"/>
                </a:lnTo>
                <a:lnTo>
                  <a:pt x="1383271" y="28333"/>
                </a:lnTo>
                <a:lnTo>
                  <a:pt x="1384363" y="47256"/>
                </a:lnTo>
                <a:lnTo>
                  <a:pt x="1385455" y="38747"/>
                </a:lnTo>
                <a:lnTo>
                  <a:pt x="1386547" y="18923"/>
                </a:lnTo>
                <a:lnTo>
                  <a:pt x="1387640" y="46469"/>
                </a:lnTo>
                <a:lnTo>
                  <a:pt x="1388732" y="26885"/>
                </a:lnTo>
                <a:lnTo>
                  <a:pt x="1389824" y="15697"/>
                </a:lnTo>
                <a:lnTo>
                  <a:pt x="1390916" y="26581"/>
                </a:lnTo>
                <a:lnTo>
                  <a:pt x="1392008" y="83604"/>
                </a:lnTo>
                <a:lnTo>
                  <a:pt x="1393101" y="44373"/>
                </a:lnTo>
                <a:lnTo>
                  <a:pt x="1394193" y="29794"/>
                </a:lnTo>
                <a:lnTo>
                  <a:pt x="1395285" y="24371"/>
                </a:lnTo>
                <a:lnTo>
                  <a:pt x="1396390" y="4038"/>
                </a:lnTo>
                <a:lnTo>
                  <a:pt x="1397469" y="8813"/>
                </a:lnTo>
              </a:path>
            </a:pathLst>
          </a:custGeom>
          <a:ln w="3175">
            <a:solidFill>
              <a:srgbClr val="0070BB"/>
            </a:solidFill>
          </a:ln>
        </p:spPr>
        <p:txBody>
          <a:bodyPr wrap="square" lIns="0" tIns="0" rIns="0" bIns="0" rtlCol="0"/>
          <a:lstStyle/>
          <a:p>
            <a:endParaRPr/>
          </a:p>
        </p:txBody>
      </p:sp>
      <p:grpSp>
        <p:nvGrpSpPr>
          <p:cNvPr id="178" name="object 178"/>
          <p:cNvGrpSpPr/>
          <p:nvPr/>
        </p:nvGrpSpPr>
        <p:grpSpPr>
          <a:xfrm>
            <a:off x="7202355" y="3063172"/>
            <a:ext cx="1402080" cy="1460500"/>
            <a:chOff x="7202355" y="3063172"/>
            <a:chExt cx="1402080" cy="1460500"/>
          </a:xfrm>
        </p:grpSpPr>
        <p:sp>
          <p:nvSpPr>
            <p:cNvPr id="179" name="object 179"/>
            <p:cNvSpPr/>
            <p:nvPr/>
          </p:nvSpPr>
          <p:spPr>
            <a:xfrm>
              <a:off x="7466076" y="3064760"/>
              <a:ext cx="0" cy="1457325"/>
            </a:xfrm>
            <a:custGeom>
              <a:avLst/>
              <a:gdLst/>
              <a:ahLst/>
              <a:cxnLst/>
              <a:rect l="l" t="t" r="r" b="b"/>
              <a:pathLst>
                <a:path h="1457325">
                  <a:moveTo>
                    <a:pt x="0" y="1456715"/>
                  </a:moveTo>
                  <a:lnTo>
                    <a:pt x="0" y="0"/>
                  </a:lnTo>
                </a:path>
              </a:pathLst>
            </a:custGeom>
            <a:ln w="3175">
              <a:solidFill>
                <a:srgbClr val="242424"/>
              </a:solidFill>
            </a:ln>
          </p:spPr>
          <p:txBody>
            <a:bodyPr wrap="square" lIns="0" tIns="0" rIns="0" bIns="0" rtlCol="0"/>
            <a:lstStyle/>
            <a:p>
              <a:endParaRPr/>
            </a:p>
          </p:txBody>
        </p:sp>
        <p:sp>
          <p:nvSpPr>
            <p:cNvPr id="180" name="object 180"/>
            <p:cNvSpPr/>
            <p:nvPr/>
          </p:nvSpPr>
          <p:spPr>
            <a:xfrm>
              <a:off x="7903464" y="3064760"/>
              <a:ext cx="0" cy="1457325"/>
            </a:xfrm>
            <a:custGeom>
              <a:avLst/>
              <a:gdLst/>
              <a:ahLst/>
              <a:cxnLst/>
              <a:rect l="l" t="t" r="r" b="b"/>
              <a:pathLst>
                <a:path h="1457325">
                  <a:moveTo>
                    <a:pt x="0" y="1456715"/>
                  </a:moveTo>
                  <a:lnTo>
                    <a:pt x="0" y="0"/>
                  </a:lnTo>
                </a:path>
              </a:pathLst>
            </a:custGeom>
            <a:ln w="3175">
              <a:solidFill>
                <a:srgbClr val="242424"/>
              </a:solidFill>
            </a:ln>
          </p:spPr>
          <p:txBody>
            <a:bodyPr wrap="square" lIns="0" tIns="0" rIns="0" bIns="0" rtlCol="0"/>
            <a:lstStyle/>
            <a:p>
              <a:endParaRPr/>
            </a:p>
          </p:txBody>
        </p:sp>
        <p:sp>
          <p:nvSpPr>
            <p:cNvPr id="181" name="object 181"/>
            <p:cNvSpPr/>
            <p:nvPr/>
          </p:nvSpPr>
          <p:spPr>
            <a:xfrm>
              <a:off x="8340852" y="3064760"/>
              <a:ext cx="0" cy="1457325"/>
            </a:xfrm>
            <a:custGeom>
              <a:avLst/>
              <a:gdLst/>
              <a:ahLst/>
              <a:cxnLst/>
              <a:rect l="l" t="t" r="r" b="b"/>
              <a:pathLst>
                <a:path h="1457325">
                  <a:moveTo>
                    <a:pt x="0" y="1456715"/>
                  </a:moveTo>
                  <a:lnTo>
                    <a:pt x="0" y="0"/>
                  </a:lnTo>
                </a:path>
              </a:pathLst>
            </a:custGeom>
            <a:ln w="3175">
              <a:solidFill>
                <a:srgbClr val="242424"/>
              </a:solidFill>
            </a:ln>
          </p:spPr>
          <p:txBody>
            <a:bodyPr wrap="square" lIns="0" tIns="0" rIns="0" bIns="0" rtlCol="0"/>
            <a:lstStyle/>
            <a:p>
              <a:endParaRPr/>
            </a:p>
          </p:txBody>
        </p:sp>
        <p:sp>
          <p:nvSpPr>
            <p:cNvPr id="182" name="object 182"/>
            <p:cNvSpPr/>
            <p:nvPr/>
          </p:nvSpPr>
          <p:spPr>
            <a:xfrm>
              <a:off x="7203943" y="4521708"/>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3" name="object 183"/>
            <p:cNvSpPr/>
            <p:nvPr/>
          </p:nvSpPr>
          <p:spPr>
            <a:xfrm>
              <a:off x="7203943" y="4277868"/>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4" name="object 184"/>
            <p:cNvSpPr/>
            <p:nvPr/>
          </p:nvSpPr>
          <p:spPr>
            <a:xfrm>
              <a:off x="7203943" y="4035552"/>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5" name="object 185"/>
            <p:cNvSpPr/>
            <p:nvPr/>
          </p:nvSpPr>
          <p:spPr>
            <a:xfrm>
              <a:off x="7203943" y="3793236"/>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6" name="object 186"/>
            <p:cNvSpPr/>
            <p:nvPr/>
          </p:nvSpPr>
          <p:spPr>
            <a:xfrm>
              <a:off x="7203943" y="3550920"/>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7" name="object 187"/>
            <p:cNvSpPr/>
            <p:nvPr/>
          </p:nvSpPr>
          <p:spPr>
            <a:xfrm>
              <a:off x="7203943" y="3307080"/>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8" name="object 188"/>
            <p:cNvSpPr/>
            <p:nvPr/>
          </p:nvSpPr>
          <p:spPr>
            <a:xfrm>
              <a:off x="7203943" y="3064764"/>
              <a:ext cx="1398905" cy="0"/>
            </a:xfrm>
            <a:custGeom>
              <a:avLst/>
              <a:gdLst/>
              <a:ahLst/>
              <a:cxnLst/>
              <a:rect l="l" t="t" r="r" b="b"/>
              <a:pathLst>
                <a:path w="1398904">
                  <a:moveTo>
                    <a:pt x="1398828" y="0"/>
                  </a:moveTo>
                  <a:lnTo>
                    <a:pt x="0" y="0"/>
                  </a:lnTo>
                </a:path>
              </a:pathLst>
            </a:custGeom>
            <a:ln w="3175">
              <a:solidFill>
                <a:srgbClr val="242424"/>
              </a:solidFill>
            </a:ln>
          </p:spPr>
          <p:txBody>
            <a:bodyPr wrap="square" lIns="0" tIns="0" rIns="0" bIns="0" rtlCol="0"/>
            <a:lstStyle/>
            <a:p>
              <a:endParaRPr/>
            </a:p>
          </p:txBody>
        </p:sp>
        <p:sp>
          <p:nvSpPr>
            <p:cNvPr id="189" name="object 189"/>
            <p:cNvSpPr/>
            <p:nvPr/>
          </p:nvSpPr>
          <p:spPr>
            <a:xfrm>
              <a:off x="7203948" y="4521708"/>
              <a:ext cx="1398905" cy="0"/>
            </a:xfrm>
            <a:custGeom>
              <a:avLst/>
              <a:gdLst/>
              <a:ahLst/>
              <a:cxnLst/>
              <a:rect l="l" t="t" r="r" b="b"/>
              <a:pathLst>
                <a:path w="1398904">
                  <a:moveTo>
                    <a:pt x="0" y="0"/>
                  </a:moveTo>
                  <a:lnTo>
                    <a:pt x="1398828" y="0"/>
                  </a:lnTo>
                </a:path>
              </a:pathLst>
            </a:custGeom>
            <a:ln w="3175">
              <a:solidFill>
                <a:srgbClr val="242424"/>
              </a:solidFill>
            </a:ln>
          </p:spPr>
          <p:txBody>
            <a:bodyPr wrap="square" lIns="0" tIns="0" rIns="0" bIns="0" rtlCol="0"/>
            <a:lstStyle/>
            <a:p>
              <a:endParaRPr/>
            </a:p>
          </p:txBody>
        </p:sp>
        <p:sp>
          <p:nvSpPr>
            <p:cNvPr id="190" name="object 190"/>
            <p:cNvSpPr/>
            <p:nvPr/>
          </p:nvSpPr>
          <p:spPr>
            <a:xfrm>
              <a:off x="7466076" y="4506464"/>
              <a:ext cx="0" cy="15240"/>
            </a:xfrm>
            <a:custGeom>
              <a:avLst/>
              <a:gdLst/>
              <a:ahLst/>
              <a:cxnLst/>
              <a:rect l="l" t="t" r="r" b="b"/>
              <a:pathLst>
                <a:path h="15239">
                  <a:moveTo>
                    <a:pt x="0" y="15201"/>
                  </a:moveTo>
                  <a:lnTo>
                    <a:pt x="0" y="0"/>
                  </a:lnTo>
                </a:path>
              </a:pathLst>
            </a:custGeom>
            <a:ln w="3175">
              <a:solidFill>
                <a:srgbClr val="242424"/>
              </a:solidFill>
            </a:ln>
          </p:spPr>
          <p:txBody>
            <a:bodyPr wrap="square" lIns="0" tIns="0" rIns="0" bIns="0" rtlCol="0"/>
            <a:lstStyle/>
            <a:p>
              <a:endParaRPr/>
            </a:p>
          </p:txBody>
        </p:sp>
        <p:sp>
          <p:nvSpPr>
            <p:cNvPr id="191" name="object 191"/>
            <p:cNvSpPr/>
            <p:nvPr/>
          </p:nvSpPr>
          <p:spPr>
            <a:xfrm>
              <a:off x="7903464" y="4506464"/>
              <a:ext cx="0" cy="15240"/>
            </a:xfrm>
            <a:custGeom>
              <a:avLst/>
              <a:gdLst/>
              <a:ahLst/>
              <a:cxnLst/>
              <a:rect l="l" t="t" r="r" b="b"/>
              <a:pathLst>
                <a:path h="15239">
                  <a:moveTo>
                    <a:pt x="0" y="15201"/>
                  </a:moveTo>
                  <a:lnTo>
                    <a:pt x="0" y="0"/>
                  </a:lnTo>
                </a:path>
              </a:pathLst>
            </a:custGeom>
            <a:ln w="3175">
              <a:solidFill>
                <a:srgbClr val="242424"/>
              </a:solidFill>
            </a:ln>
          </p:spPr>
          <p:txBody>
            <a:bodyPr wrap="square" lIns="0" tIns="0" rIns="0" bIns="0" rtlCol="0"/>
            <a:lstStyle/>
            <a:p>
              <a:endParaRPr/>
            </a:p>
          </p:txBody>
        </p:sp>
        <p:sp>
          <p:nvSpPr>
            <p:cNvPr id="192" name="object 192"/>
            <p:cNvSpPr/>
            <p:nvPr/>
          </p:nvSpPr>
          <p:spPr>
            <a:xfrm>
              <a:off x="8340852" y="4506464"/>
              <a:ext cx="0" cy="15240"/>
            </a:xfrm>
            <a:custGeom>
              <a:avLst/>
              <a:gdLst/>
              <a:ahLst/>
              <a:cxnLst/>
              <a:rect l="l" t="t" r="r" b="b"/>
              <a:pathLst>
                <a:path h="15239">
                  <a:moveTo>
                    <a:pt x="0" y="15201"/>
                  </a:moveTo>
                  <a:lnTo>
                    <a:pt x="0" y="0"/>
                  </a:lnTo>
                </a:path>
              </a:pathLst>
            </a:custGeom>
            <a:ln w="3175">
              <a:solidFill>
                <a:srgbClr val="242424"/>
              </a:solidFill>
            </a:ln>
          </p:spPr>
          <p:txBody>
            <a:bodyPr wrap="square" lIns="0" tIns="0" rIns="0" bIns="0" rtlCol="0"/>
            <a:lstStyle/>
            <a:p>
              <a:endParaRPr/>
            </a:p>
          </p:txBody>
        </p:sp>
      </p:grpSp>
      <p:sp>
        <p:nvSpPr>
          <p:cNvPr id="193" name="object 193"/>
          <p:cNvSpPr txBox="1"/>
          <p:nvPr/>
        </p:nvSpPr>
        <p:spPr>
          <a:xfrm>
            <a:off x="7394572" y="4513803"/>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50</a:t>
            </a:r>
            <a:endParaRPr sz="500">
              <a:latin typeface="Times New Roman"/>
              <a:cs typeface="Times New Roman"/>
            </a:endParaRPr>
          </a:p>
        </p:txBody>
      </p:sp>
      <p:sp>
        <p:nvSpPr>
          <p:cNvPr id="194" name="object 194"/>
          <p:cNvSpPr txBox="1"/>
          <p:nvPr/>
        </p:nvSpPr>
        <p:spPr>
          <a:xfrm>
            <a:off x="8283131" y="4513803"/>
            <a:ext cx="89535" cy="102235"/>
          </a:xfrm>
          <a:prstGeom prst="rect">
            <a:avLst/>
          </a:prstGeom>
        </p:spPr>
        <p:txBody>
          <a:bodyPr vert="horz" wrap="square" lIns="0" tIns="12700" rIns="0" bIns="0" rtlCol="0">
            <a:spAutoFit/>
          </a:bodyPr>
          <a:lstStyle/>
          <a:p>
            <a:pPr marL="12700">
              <a:lnSpc>
                <a:spcPct val="100000"/>
              </a:lnSpc>
              <a:spcBef>
                <a:spcPts val="100"/>
              </a:spcBef>
            </a:pPr>
            <a:r>
              <a:rPr sz="500" spc="-25" dirty="0">
                <a:solidFill>
                  <a:srgbClr val="242424"/>
                </a:solidFill>
                <a:latin typeface="Times New Roman"/>
                <a:cs typeface="Times New Roman"/>
              </a:rPr>
              <a:t>50</a:t>
            </a:r>
            <a:endParaRPr sz="500">
              <a:latin typeface="Times New Roman"/>
              <a:cs typeface="Times New Roman"/>
            </a:endParaRPr>
          </a:p>
        </p:txBody>
      </p:sp>
      <p:sp>
        <p:nvSpPr>
          <p:cNvPr id="195" name="object 195"/>
          <p:cNvSpPr txBox="1"/>
          <p:nvPr/>
        </p:nvSpPr>
        <p:spPr>
          <a:xfrm>
            <a:off x="7689181" y="4479315"/>
            <a:ext cx="318770" cy="258445"/>
          </a:xfrm>
          <a:prstGeom prst="rect">
            <a:avLst/>
          </a:prstGeom>
        </p:spPr>
        <p:txBody>
          <a:bodyPr vert="horz" wrap="square" lIns="0" tIns="46990" rIns="0" bIns="0" rtlCol="0">
            <a:spAutoFit/>
          </a:bodyPr>
          <a:lstStyle/>
          <a:p>
            <a:pPr marL="190500">
              <a:lnSpc>
                <a:spcPct val="100000"/>
              </a:lnSpc>
              <a:spcBef>
                <a:spcPts val="370"/>
              </a:spcBef>
            </a:pPr>
            <a:r>
              <a:rPr sz="500" dirty="0">
                <a:solidFill>
                  <a:srgbClr val="242424"/>
                </a:solidFill>
                <a:latin typeface="Times New Roman"/>
                <a:cs typeface="Times New Roman"/>
              </a:rPr>
              <a:t>0</a:t>
            </a:r>
            <a:endParaRPr sz="500">
              <a:latin typeface="Times New Roman"/>
              <a:cs typeface="Times New Roman"/>
            </a:endParaRPr>
          </a:p>
          <a:p>
            <a:pPr marL="12700">
              <a:lnSpc>
                <a:spcPct val="100000"/>
              </a:lnSpc>
              <a:spcBef>
                <a:spcPts val="300"/>
              </a:spcBef>
            </a:pPr>
            <a:r>
              <a:rPr sz="550" dirty="0">
                <a:solidFill>
                  <a:srgbClr val="242424"/>
                </a:solidFill>
                <a:latin typeface="Times New Roman"/>
                <a:cs typeface="Times New Roman"/>
              </a:rPr>
              <a:t>Delay </a:t>
            </a:r>
            <a:r>
              <a:rPr sz="550" spc="-20" dirty="0">
                <a:solidFill>
                  <a:srgbClr val="242424"/>
                </a:solidFill>
                <a:latin typeface="Times New Roman"/>
                <a:cs typeface="Times New Roman"/>
              </a:rPr>
              <a:t>[ns]</a:t>
            </a:r>
            <a:endParaRPr sz="550">
              <a:latin typeface="Times New Roman"/>
              <a:cs typeface="Times New Roman"/>
            </a:endParaRPr>
          </a:p>
        </p:txBody>
      </p:sp>
      <p:sp>
        <p:nvSpPr>
          <p:cNvPr id="196" name="object 196"/>
          <p:cNvSpPr txBox="1"/>
          <p:nvPr/>
        </p:nvSpPr>
        <p:spPr>
          <a:xfrm>
            <a:off x="7004646" y="4439847"/>
            <a:ext cx="14287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100</a:t>
            </a:r>
            <a:endParaRPr sz="500">
              <a:latin typeface="Times New Roman"/>
              <a:cs typeface="Times New Roman"/>
            </a:endParaRPr>
          </a:p>
        </p:txBody>
      </p:sp>
      <p:sp>
        <p:nvSpPr>
          <p:cNvPr id="197" name="object 197"/>
          <p:cNvSpPr txBox="1"/>
          <p:nvPr/>
        </p:nvSpPr>
        <p:spPr>
          <a:xfrm>
            <a:off x="7049068" y="4197129"/>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80</a:t>
            </a:r>
            <a:endParaRPr sz="500">
              <a:latin typeface="Times New Roman"/>
              <a:cs typeface="Times New Roman"/>
            </a:endParaRPr>
          </a:p>
        </p:txBody>
      </p:sp>
      <p:sp>
        <p:nvSpPr>
          <p:cNvPr id="198" name="object 198"/>
          <p:cNvSpPr txBox="1"/>
          <p:nvPr/>
        </p:nvSpPr>
        <p:spPr>
          <a:xfrm>
            <a:off x="7049068" y="3954410"/>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60</a:t>
            </a:r>
            <a:endParaRPr sz="500">
              <a:latin typeface="Times New Roman"/>
              <a:cs typeface="Times New Roman"/>
            </a:endParaRPr>
          </a:p>
        </p:txBody>
      </p:sp>
      <p:sp>
        <p:nvSpPr>
          <p:cNvPr id="199" name="object 199"/>
          <p:cNvSpPr txBox="1"/>
          <p:nvPr/>
        </p:nvSpPr>
        <p:spPr>
          <a:xfrm>
            <a:off x="7049068" y="3711692"/>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40</a:t>
            </a:r>
            <a:endParaRPr sz="500">
              <a:latin typeface="Times New Roman"/>
              <a:cs typeface="Times New Roman"/>
            </a:endParaRPr>
          </a:p>
        </p:txBody>
      </p:sp>
      <p:sp>
        <p:nvSpPr>
          <p:cNvPr id="200" name="object 200"/>
          <p:cNvSpPr txBox="1"/>
          <p:nvPr/>
        </p:nvSpPr>
        <p:spPr>
          <a:xfrm>
            <a:off x="7049068" y="3468974"/>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20</a:t>
            </a:r>
            <a:endParaRPr sz="500">
              <a:latin typeface="Times New Roman"/>
              <a:cs typeface="Times New Roman"/>
            </a:endParaRPr>
          </a:p>
        </p:txBody>
      </p:sp>
      <p:sp>
        <p:nvSpPr>
          <p:cNvPr id="201" name="object 201"/>
          <p:cNvSpPr txBox="1"/>
          <p:nvPr/>
        </p:nvSpPr>
        <p:spPr>
          <a:xfrm>
            <a:off x="7122293" y="3226255"/>
            <a:ext cx="5778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0</a:t>
            </a:r>
            <a:endParaRPr sz="500">
              <a:latin typeface="Times New Roman"/>
              <a:cs typeface="Times New Roman"/>
            </a:endParaRPr>
          </a:p>
        </p:txBody>
      </p:sp>
      <p:sp>
        <p:nvSpPr>
          <p:cNvPr id="202" name="object 202"/>
          <p:cNvSpPr txBox="1"/>
          <p:nvPr/>
        </p:nvSpPr>
        <p:spPr>
          <a:xfrm>
            <a:off x="7077871" y="2983537"/>
            <a:ext cx="89535" cy="102235"/>
          </a:xfrm>
          <a:prstGeom prst="rect">
            <a:avLst/>
          </a:prstGeom>
        </p:spPr>
        <p:txBody>
          <a:bodyPr vert="horz" wrap="square" lIns="0" tIns="13335" rIns="0" bIns="0" rtlCol="0">
            <a:spAutoFit/>
          </a:bodyPr>
          <a:lstStyle/>
          <a:p>
            <a:pPr marL="12700">
              <a:lnSpc>
                <a:spcPct val="100000"/>
              </a:lnSpc>
              <a:spcBef>
                <a:spcPts val="105"/>
              </a:spcBef>
            </a:pPr>
            <a:r>
              <a:rPr sz="500" spc="-25" dirty="0">
                <a:solidFill>
                  <a:srgbClr val="242424"/>
                </a:solidFill>
                <a:latin typeface="Times New Roman"/>
                <a:cs typeface="Times New Roman"/>
              </a:rPr>
              <a:t>20</a:t>
            </a:r>
            <a:endParaRPr sz="500">
              <a:latin typeface="Times New Roman"/>
              <a:cs typeface="Times New Roman"/>
            </a:endParaRPr>
          </a:p>
        </p:txBody>
      </p:sp>
      <p:sp>
        <p:nvSpPr>
          <p:cNvPr id="203" name="object 203"/>
          <p:cNvSpPr txBox="1"/>
          <p:nvPr/>
        </p:nvSpPr>
        <p:spPr>
          <a:xfrm>
            <a:off x="6864776" y="3685938"/>
            <a:ext cx="103505" cy="344805"/>
          </a:xfrm>
          <a:prstGeom prst="rect">
            <a:avLst/>
          </a:prstGeom>
        </p:spPr>
        <p:txBody>
          <a:bodyPr vert="vert270" wrap="square" lIns="0" tIns="5080" rIns="0" bIns="0" rtlCol="0">
            <a:spAutoFit/>
          </a:bodyPr>
          <a:lstStyle/>
          <a:p>
            <a:pPr marL="12700">
              <a:lnSpc>
                <a:spcPct val="100000"/>
              </a:lnSpc>
              <a:spcBef>
                <a:spcPts val="40"/>
              </a:spcBef>
            </a:pPr>
            <a:r>
              <a:rPr sz="550" spc="-10" dirty="0">
                <a:solidFill>
                  <a:srgbClr val="242424"/>
                </a:solidFill>
                <a:latin typeface="Times New Roman"/>
                <a:cs typeface="Times New Roman"/>
              </a:rPr>
              <a:t>Power</a:t>
            </a:r>
            <a:r>
              <a:rPr sz="550" spc="15" dirty="0">
                <a:solidFill>
                  <a:srgbClr val="242424"/>
                </a:solidFill>
                <a:latin typeface="Times New Roman"/>
                <a:cs typeface="Times New Roman"/>
              </a:rPr>
              <a:t> </a:t>
            </a:r>
            <a:r>
              <a:rPr sz="550" spc="-20" dirty="0">
                <a:solidFill>
                  <a:srgbClr val="242424"/>
                </a:solidFill>
                <a:latin typeface="Times New Roman"/>
                <a:cs typeface="Times New Roman"/>
              </a:rPr>
              <a:t>[dB]</a:t>
            </a:r>
            <a:endParaRPr sz="550">
              <a:latin typeface="Times New Roman"/>
              <a:cs typeface="Times New Roman"/>
            </a:endParaRPr>
          </a:p>
        </p:txBody>
      </p:sp>
      <p:sp>
        <p:nvSpPr>
          <p:cNvPr id="204" name="object 204"/>
          <p:cNvSpPr txBox="1"/>
          <p:nvPr/>
        </p:nvSpPr>
        <p:spPr>
          <a:xfrm>
            <a:off x="7319246" y="2903229"/>
            <a:ext cx="868680" cy="109855"/>
          </a:xfrm>
          <a:prstGeom prst="rect">
            <a:avLst/>
          </a:prstGeom>
        </p:spPr>
        <p:txBody>
          <a:bodyPr vert="horz" wrap="square" lIns="0" tIns="12700" rIns="0" bIns="0" rtlCol="0">
            <a:spAutoFit/>
          </a:bodyPr>
          <a:lstStyle/>
          <a:p>
            <a:pPr marL="12700">
              <a:lnSpc>
                <a:spcPct val="100000"/>
              </a:lnSpc>
              <a:spcBef>
                <a:spcPts val="100"/>
              </a:spcBef>
            </a:pPr>
            <a:r>
              <a:rPr sz="550" dirty="0">
                <a:latin typeface="Times New Roman"/>
                <a:cs typeface="Times New Roman"/>
              </a:rPr>
              <a:t>Channel</a:t>
            </a:r>
            <a:r>
              <a:rPr sz="550" spc="-15" dirty="0">
                <a:latin typeface="Times New Roman"/>
                <a:cs typeface="Times New Roman"/>
              </a:rPr>
              <a:t> </a:t>
            </a:r>
            <a:r>
              <a:rPr sz="550" dirty="0">
                <a:latin typeface="Times New Roman"/>
                <a:cs typeface="Times New Roman"/>
              </a:rPr>
              <a:t>impulse</a:t>
            </a:r>
            <a:r>
              <a:rPr sz="550" spc="10" dirty="0">
                <a:latin typeface="Times New Roman"/>
                <a:cs typeface="Times New Roman"/>
              </a:rPr>
              <a:t> </a:t>
            </a:r>
            <a:r>
              <a:rPr sz="550" dirty="0">
                <a:latin typeface="Times New Roman"/>
                <a:cs typeface="Times New Roman"/>
              </a:rPr>
              <a:t>response</a:t>
            </a:r>
            <a:r>
              <a:rPr sz="550" spc="15" dirty="0">
                <a:latin typeface="Times New Roman"/>
                <a:cs typeface="Times New Roman"/>
              </a:rPr>
              <a:t> </a:t>
            </a:r>
            <a:r>
              <a:rPr sz="550" spc="-25" dirty="0">
                <a:latin typeface="Times New Roman"/>
                <a:cs typeface="Times New Roman"/>
              </a:rPr>
              <a:t>(1)</a:t>
            </a:r>
            <a:endParaRPr sz="550">
              <a:latin typeface="Times New Roman"/>
              <a:cs typeface="Times New Roman"/>
            </a:endParaRPr>
          </a:p>
        </p:txBody>
      </p:sp>
      <p:grpSp>
        <p:nvGrpSpPr>
          <p:cNvPr id="205" name="object 205"/>
          <p:cNvGrpSpPr/>
          <p:nvPr/>
        </p:nvGrpSpPr>
        <p:grpSpPr>
          <a:xfrm>
            <a:off x="7202360" y="3063176"/>
            <a:ext cx="1401445" cy="1460500"/>
            <a:chOff x="7202360" y="3063176"/>
            <a:chExt cx="1401445" cy="1460500"/>
          </a:xfrm>
        </p:grpSpPr>
        <p:sp>
          <p:nvSpPr>
            <p:cNvPr id="206" name="object 206"/>
            <p:cNvSpPr/>
            <p:nvPr/>
          </p:nvSpPr>
          <p:spPr>
            <a:xfrm>
              <a:off x="7866887" y="3308599"/>
              <a:ext cx="734695" cy="1213485"/>
            </a:xfrm>
            <a:custGeom>
              <a:avLst/>
              <a:gdLst/>
              <a:ahLst/>
              <a:cxnLst/>
              <a:rect l="l" t="t" r="r" b="b"/>
              <a:pathLst>
                <a:path w="734695" h="1213485">
                  <a:moveTo>
                    <a:pt x="0" y="1213078"/>
                  </a:moveTo>
                  <a:lnTo>
                    <a:pt x="990" y="606069"/>
                  </a:lnTo>
                  <a:lnTo>
                    <a:pt x="2082" y="555790"/>
                  </a:lnTo>
                  <a:lnTo>
                    <a:pt x="3175" y="717969"/>
                  </a:lnTo>
                  <a:lnTo>
                    <a:pt x="4267" y="619671"/>
                  </a:lnTo>
                  <a:lnTo>
                    <a:pt x="5359" y="595871"/>
                  </a:lnTo>
                  <a:lnTo>
                    <a:pt x="6451" y="634923"/>
                  </a:lnTo>
                  <a:lnTo>
                    <a:pt x="7543" y="706526"/>
                  </a:lnTo>
                  <a:lnTo>
                    <a:pt x="8636" y="526897"/>
                  </a:lnTo>
                  <a:lnTo>
                    <a:pt x="9728" y="564273"/>
                  </a:lnTo>
                  <a:lnTo>
                    <a:pt x="10820" y="853897"/>
                  </a:lnTo>
                  <a:lnTo>
                    <a:pt x="11912" y="658736"/>
                  </a:lnTo>
                  <a:lnTo>
                    <a:pt x="13004" y="551510"/>
                  </a:lnTo>
                  <a:lnTo>
                    <a:pt x="14097" y="739419"/>
                  </a:lnTo>
                  <a:lnTo>
                    <a:pt x="15189" y="642886"/>
                  </a:lnTo>
                  <a:lnTo>
                    <a:pt x="16268" y="579221"/>
                  </a:lnTo>
                  <a:lnTo>
                    <a:pt x="17360" y="691248"/>
                  </a:lnTo>
                  <a:lnTo>
                    <a:pt x="18453" y="590550"/>
                  </a:lnTo>
                  <a:lnTo>
                    <a:pt x="19545" y="673811"/>
                  </a:lnTo>
                  <a:lnTo>
                    <a:pt x="20637" y="581799"/>
                  </a:lnTo>
                  <a:lnTo>
                    <a:pt x="21729" y="576618"/>
                  </a:lnTo>
                  <a:lnTo>
                    <a:pt x="22821" y="578561"/>
                  </a:lnTo>
                  <a:lnTo>
                    <a:pt x="23914" y="662381"/>
                  </a:lnTo>
                  <a:lnTo>
                    <a:pt x="25006" y="565467"/>
                  </a:lnTo>
                  <a:lnTo>
                    <a:pt x="26098" y="596595"/>
                  </a:lnTo>
                  <a:lnTo>
                    <a:pt x="27190" y="657415"/>
                  </a:lnTo>
                  <a:lnTo>
                    <a:pt x="28282" y="681367"/>
                  </a:lnTo>
                  <a:lnTo>
                    <a:pt x="29375" y="649833"/>
                  </a:lnTo>
                  <a:lnTo>
                    <a:pt x="30467" y="641743"/>
                  </a:lnTo>
                  <a:lnTo>
                    <a:pt x="31559" y="603110"/>
                  </a:lnTo>
                  <a:lnTo>
                    <a:pt x="32651" y="573976"/>
                  </a:lnTo>
                  <a:lnTo>
                    <a:pt x="33743" y="555955"/>
                  </a:lnTo>
                  <a:lnTo>
                    <a:pt x="34836" y="616280"/>
                  </a:lnTo>
                  <a:lnTo>
                    <a:pt x="35928" y="863904"/>
                  </a:lnTo>
                  <a:lnTo>
                    <a:pt x="37020" y="0"/>
                  </a:lnTo>
                  <a:lnTo>
                    <a:pt x="38100" y="588822"/>
                  </a:lnTo>
                  <a:lnTo>
                    <a:pt x="39192" y="617550"/>
                  </a:lnTo>
                  <a:lnTo>
                    <a:pt x="40284" y="643559"/>
                  </a:lnTo>
                  <a:lnTo>
                    <a:pt x="41376" y="706069"/>
                  </a:lnTo>
                  <a:lnTo>
                    <a:pt x="42468" y="656196"/>
                  </a:lnTo>
                  <a:lnTo>
                    <a:pt x="43561" y="602157"/>
                  </a:lnTo>
                  <a:lnTo>
                    <a:pt x="44653" y="596023"/>
                  </a:lnTo>
                  <a:lnTo>
                    <a:pt x="45745" y="598246"/>
                  </a:lnTo>
                  <a:lnTo>
                    <a:pt x="46837" y="655802"/>
                  </a:lnTo>
                  <a:lnTo>
                    <a:pt x="47929" y="560539"/>
                  </a:lnTo>
                  <a:lnTo>
                    <a:pt x="49022" y="630123"/>
                  </a:lnTo>
                  <a:lnTo>
                    <a:pt x="50114" y="563206"/>
                  </a:lnTo>
                  <a:lnTo>
                    <a:pt x="51206" y="570331"/>
                  </a:lnTo>
                  <a:lnTo>
                    <a:pt x="52298" y="636968"/>
                  </a:lnTo>
                  <a:lnTo>
                    <a:pt x="53390" y="540715"/>
                  </a:lnTo>
                  <a:lnTo>
                    <a:pt x="54483" y="543623"/>
                  </a:lnTo>
                  <a:lnTo>
                    <a:pt x="55575" y="532041"/>
                  </a:lnTo>
                  <a:lnTo>
                    <a:pt x="56667" y="829348"/>
                  </a:lnTo>
                  <a:lnTo>
                    <a:pt x="57759" y="623836"/>
                  </a:lnTo>
                  <a:lnTo>
                    <a:pt x="58851" y="605370"/>
                  </a:lnTo>
                  <a:lnTo>
                    <a:pt x="59944" y="614476"/>
                  </a:lnTo>
                  <a:lnTo>
                    <a:pt x="61023" y="549249"/>
                  </a:lnTo>
                  <a:lnTo>
                    <a:pt x="62115" y="671068"/>
                  </a:lnTo>
                  <a:lnTo>
                    <a:pt x="63207" y="587794"/>
                  </a:lnTo>
                  <a:lnTo>
                    <a:pt x="64300" y="665378"/>
                  </a:lnTo>
                  <a:lnTo>
                    <a:pt x="65392" y="520230"/>
                  </a:lnTo>
                  <a:lnTo>
                    <a:pt x="66484" y="566521"/>
                  </a:lnTo>
                  <a:lnTo>
                    <a:pt x="67576" y="807542"/>
                  </a:lnTo>
                  <a:lnTo>
                    <a:pt x="68668" y="520903"/>
                  </a:lnTo>
                  <a:lnTo>
                    <a:pt x="69761" y="570191"/>
                  </a:lnTo>
                  <a:lnTo>
                    <a:pt x="70853" y="730897"/>
                  </a:lnTo>
                  <a:lnTo>
                    <a:pt x="71945" y="623290"/>
                  </a:lnTo>
                  <a:lnTo>
                    <a:pt x="73037" y="604774"/>
                  </a:lnTo>
                  <a:lnTo>
                    <a:pt x="74129" y="558660"/>
                  </a:lnTo>
                  <a:lnTo>
                    <a:pt x="75222" y="641197"/>
                  </a:lnTo>
                  <a:lnTo>
                    <a:pt x="76314" y="603961"/>
                  </a:lnTo>
                  <a:lnTo>
                    <a:pt x="77406" y="601548"/>
                  </a:lnTo>
                  <a:lnTo>
                    <a:pt x="78498" y="632053"/>
                  </a:lnTo>
                  <a:lnTo>
                    <a:pt x="79590" y="573824"/>
                  </a:lnTo>
                  <a:lnTo>
                    <a:pt x="80683" y="736879"/>
                  </a:lnTo>
                  <a:lnTo>
                    <a:pt x="81775" y="557745"/>
                  </a:lnTo>
                  <a:lnTo>
                    <a:pt x="82867" y="644740"/>
                  </a:lnTo>
                  <a:lnTo>
                    <a:pt x="83959" y="767740"/>
                  </a:lnTo>
                  <a:lnTo>
                    <a:pt x="85051" y="725830"/>
                  </a:lnTo>
                  <a:lnTo>
                    <a:pt x="86144" y="598881"/>
                  </a:lnTo>
                  <a:lnTo>
                    <a:pt x="87223" y="592112"/>
                  </a:lnTo>
                  <a:lnTo>
                    <a:pt x="88315" y="743064"/>
                  </a:lnTo>
                  <a:lnTo>
                    <a:pt x="89408" y="663816"/>
                  </a:lnTo>
                  <a:lnTo>
                    <a:pt x="90500" y="636422"/>
                  </a:lnTo>
                  <a:lnTo>
                    <a:pt x="91592" y="687108"/>
                  </a:lnTo>
                  <a:lnTo>
                    <a:pt x="92684" y="590600"/>
                  </a:lnTo>
                  <a:lnTo>
                    <a:pt x="93776" y="643877"/>
                  </a:lnTo>
                  <a:lnTo>
                    <a:pt x="94869" y="621817"/>
                  </a:lnTo>
                  <a:lnTo>
                    <a:pt x="95961" y="743318"/>
                  </a:lnTo>
                  <a:lnTo>
                    <a:pt x="97053" y="665619"/>
                  </a:lnTo>
                  <a:lnTo>
                    <a:pt x="98145" y="612495"/>
                  </a:lnTo>
                  <a:lnTo>
                    <a:pt x="99237" y="604316"/>
                  </a:lnTo>
                  <a:lnTo>
                    <a:pt x="100330" y="581431"/>
                  </a:lnTo>
                  <a:lnTo>
                    <a:pt x="101422" y="611428"/>
                  </a:lnTo>
                  <a:lnTo>
                    <a:pt x="102514" y="552818"/>
                  </a:lnTo>
                  <a:lnTo>
                    <a:pt x="103606" y="545884"/>
                  </a:lnTo>
                  <a:lnTo>
                    <a:pt x="104698" y="714463"/>
                  </a:lnTo>
                  <a:lnTo>
                    <a:pt x="105791" y="649363"/>
                  </a:lnTo>
                  <a:lnTo>
                    <a:pt x="106883" y="606907"/>
                  </a:lnTo>
                  <a:lnTo>
                    <a:pt x="107975" y="608063"/>
                  </a:lnTo>
                  <a:lnTo>
                    <a:pt x="109054" y="723201"/>
                  </a:lnTo>
                  <a:lnTo>
                    <a:pt x="110147" y="591870"/>
                  </a:lnTo>
                  <a:lnTo>
                    <a:pt x="111239" y="556107"/>
                  </a:lnTo>
                  <a:lnTo>
                    <a:pt x="112331" y="635584"/>
                  </a:lnTo>
                  <a:lnTo>
                    <a:pt x="113423" y="584009"/>
                  </a:lnTo>
                  <a:lnTo>
                    <a:pt x="114515" y="581177"/>
                  </a:lnTo>
                  <a:lnTo>
                    <a:pt x="115608" y="568401"/>
                  </a:lnTo>
                  <a:lnTo>
                    <a:pt x="116700" y="587883"/>
                  </a:lnTo>
                  <a:lnTo>
                    <a:pt x="117792" y="591121"/>
                  </a:lnTo>
                  <a:lnTo>
                    <a:pt x="118884" y="551129"/>
                  </a:lnTo>
                  <a:lnTo>
                    <a:pt x="119976" y="614514"/>
                  </a:lnTo>
                  <a:lnTo>
                    <a:pt x="121069" y="609269"/>
                  </a:lnTo>
                  <a:lnTo>
                    <a:pt x="122161" y="583895"/>
                  </a:lnTo>
                  <a:lnTo>
                    <a:pt x="123253" y="639787"/>
                  </a:lnTo>
                  <a:lnTo>
                    <a:pt x="124345" y="601649"/>
                  </a:lnTo>
                  <a:lnTo>
                    <a:pt x="125437" y="527532"/>
                  </a:lnTo>
                  <a:lnTo>
                    <a:pt x="126530" y="543979"/>
                  </a:lnTo>
                  <a:lnTo>
                    <a:pt x="127622" y="681736"/>
                  </a:lnTo>
                  <a:lnTo>
                    <a:pt x="128714" y="561327"/>
                  </a:lnTo>
                  <a:lnTo>
                    <a:pt x="129806" y="545744"/>
                  </a:lnTo>
                  <a:lnTo>
                    <a:pt x="130886" y="580796"/>
                  </a:lnTo>
                  <a:lnTo>
                    <a:pt x="131978" y="595833"/>
                  </a:lnTo>
                  <a:lnTo>
                    <a:pt x="133070" y="630516"/>
                  </a:lnTo>
                  <a:lnTo>
                    <a:pt x="134162" y="664032"/>
                  </a:lnTo>
                  <a:lnTo>
                    <a:pt x="135255" y="551408"/>
                  </a:lnTo>
                  <a:lnTo>
                    <a:pt x="136347" y="636270"/>
                  </a:lnTo>
                  <a:lnTo>
                    <a:pt x="137439" y="575983"/>
                  </a:lnTo>
                  <a:lnTo>
                    <a:pt x="138531" y="704926"/>
                  </a:lnTo>
                  <a:lnTo>
                    <a:pt x="139623" y="645528"/>
                  </a:lnTo>
                  <a:lnTo>
                    <a:pt x="140716" y="651179"/>
                  </a:lnTo>
                  <a:lnTo>
                    <a:pt x="141808" y="524954"/>
                  </a:lnTo>
                  <a:lnTo>
                    <a:pt x="142900" y="695058"/>
                  </a:lnTo>
                  <a:lnTo>
                    <a:pt x="143992" y="562051"/>
                  </a:lnTo>
                  <a:lnTo>
                    <a:pt x="145084" y="725068"/>
                  </a:lnTo>
                  <a:lnTo>
                    <a:pt x="146177" y="579005"/>
                  </a:lnTo>
                  <a:lnTo>
                    <a:pt x="147269" y="729297"/>
                  </a:lnTo>
                  <a:lnTo>
                    <a:pt x="148361" y="632485"/>
                  </a:lnTo>
                  <a:lnTo>
                    <a:pt x="149453" y="619074"/>
                  </a:lnTo>
                  <a:lnTo>
                    <a:pt x="150545" y="630478"/>
                  </a:lnTo>
                  <a:lnTo>
                    <a:pt x="151638" y="713397"/>
                  </a:lnTo>
                  <a:lnTo>
                    <a:pt x="152730" y="634771"/>
                  </a:lnTo>
                  <a:lnTo>
                    <a:pt x="153822" y="624624"/>
                  </a:lnTo>
                  <a:lnTo>
                    <a:pt x="154914" y="1142873"/>
                  </a:lnTo>
                  <a:lnTo>
                    <a:pt x="156006" y="710526"/>
                  </a:lnTo>
                  <a:lnTo>
                    <a:pt x="157086" y="589432"/>
                  </a:lnTo>
                  <a:lnTo>
                    <a:pt x="158178" y="555942"/>
                  </a:lnTo>
                  <a:lnTo>
                    <a:pt x="159270" y="627354"/>
                  </a:lnTo>
                  <a:lnTo>
                    <a:pt x="160362" y="656539"/>
                  </a:lnTo>
                  <a:lnTo>
                    <a:pt x="161455" y="666089"/>
                  </a:lnTo>
                  <a:lnTo>
                    <a:pt x="162547" y="685673"/>
                  </a:lnTo>
                  <a:lnTo>
                    <a:pt x="163639" y="587756"/>
                  </a:lnTo>
                  <a:lnTo>
                    <a:pt x="164731" y="633844"/>
                  </a:lnTo>
                  <a:lnTo>
                    <a:pt x="165823" y="606120"/>
                  </a:lnTo>
                  <a:lnTo>
                    <a:pt x="166916" y="618045"/>
                  </a:lnTo>
                  <a:lnTo>
                    <a:pt x="168008" y="572719"/>
                  </a:lnTo>
                  <a:lnTo>
                    <a:pt x="169100" y="586282"/>
                  </a:lnTo>
                  <a:lnTo>
                    <a:pt x="170192" y="557669"/>
                  </a:lnTo>
                  <a:lnTo>
                    <a:pt x="171284" y="627443"/>
                  </a:lnTo>
                  <a:lnTo>
                    <a:pt x="172377" y="620979"/>
                  </a:lnTo>
                  <a:lnTo>
                    <a:pt x="173469" y="746302"/>
                  </a:lnTo>
                  <a:lnTo>
                    <a:pt x="174561" y="604774"/>
                  </a:lnTo>
                  <a:lnTo>
                    <a:pt x="175653" y="613752"/>
                  </a:lnTo>
                  <a:lnTo>
                    <a:pt x="176745" y="553250"/>
                  </a:lnTo>
                  <a:lnTo>
                    <a:pt x="177838" y="527989"/>
                  </a:lnTo>
                  <a:lnTo>
                    <a:pt x="178930" y="592963"/>
                  </a:lnTo>
                  <a:lnTo>
                    <a:pt x="180009" y="620991"/>
                  </a:lnTo>
                  <a:lnTo>
                    <a:pt x="181102" y="695960"/>
                  </a:lnTo>
                  <a:lnTo>
                    <a:pt x="182194" y="518337"/>
                  </a:lnTo>
                  <a:lnTo>
                    <a:pt x="183286" y="725589"/>
                  </a:lnTo>
                  <a:lnTo>
                    <a:pt x="184378" y="649008"/>
                  </a:lnTo>
                  <a:lnTo>
                    <a:pt x="185470" y="691972"/>
                  </a:lnTo>
                  <a:lnTo>
                    <a:pt x="186563" y="529082"/>
                  </a:lnTo>
                  <a:lnTo>
                    <a:pt x="187655" y="677456"/>
                  </a:lnTo>
                  <a:lnTo>
                    <a:pt x="188747" y="631469"/>
                  </a:lnTo>
                  <a:lnTo>
                    <a:pt x="189839" y="653326"/>
                  </a:lnTo>
                  <a:lnTo>
                    <a:pt x="190931" y="607212"/>
                  </a:lnTo>
                  <a:lnTo>
                    <a:pt x="192024" y="759866"/>
                  </a:lnTo>
                  <a:lnTo>
                    <a:pt x="193116" y="721652"/>
                  </a:lnTo>
                  <a:lnTo>
                    <a:pt x="194208" y="605790"/>
                  </a:lnTo>
                  <a:lnTo>
                    <a:pt x="195300" y="676897"/>
                  </a:lnTo>
                  <a:lnTo>
                    <a:pt x="196392" y="708875"/>
                  </a:lnTo>
                  <a:lnTo>
                    <a:pt x="197485" y="555904"/>
                  </a:lnTo>
                  <a:lnTo>
                    <a:pt x="198577" y="554304"/>
                  </a:lnTo>
                  <a:lnTo>
                    <a:pt x="199656" y="707364"/>
                  </a:lnTo>
                  <a:lnTo>
                    <a:pt x="200748" y="733933"/>
                  </a:lnTo>
                  <a:lnTo>
                    <a:pt x="201841" y="777125"/>
                  </a:lnTo>
                  <a:lnTo>
                    <a:pt x="202933" y="594715"/>
                  </a:lnTo>
                  <a:lnTo>
                    <a:pt x="204025" y="604012"/>
                  </a:lnTo>
                  <a:lnTo>
                    <a:pt x="205117" y="572770"/>
                  </a:lnTo>
                  <a:lnTo>
                    <a:pt x="206209" y="618477"/>
                  </a:lnTo>
                  <a:lnTo>
                    <a:pt x="207302" y="777367"/>
                  </a:lnTo>
                  <a:lnTo>
                    <a:pt x="208394" y="608584"/>
                  </a:lnTo>
                  <a:lnTo>
                    <a:pt x="209486" y="693229"/>
                  </a:lnTo>
                  <a:lnTo>
                    <a:pt x="210578" y="632650"/>
                  </a:lnTo>
                  <a:lnTo>
                    <a:pt x="211670" y="568490"/>
                  </a:lnTo>
                  <a:lnTo>
                    <a:pt x="212763" y="614870"/>
                  </a:lnTo>
                  <a:lnTo>
                    <a:pt x="213855" y="579031"/>
                  </a:lnTo>
                  <a:lnTo>
                    <a:pt x="214947" y="546150"/>
                  </a:lnTo>
                  <a:lnTo>
                    <a:pt x="216039" y="611009"/>
                  </a:lnTo>
                  <a:lnTo>
                    <a:pt x="217131" y="600087"/>
                  </a:lnTo>
                  <a:lnTo>
                    <a:pt x="218224" y="532091"/>
                  </a:lnTo>
                  <a:lnTo>
                    <a:pt x="219316" y="556552"/>
                  </a:lnTo>
                  <a:lnTo>
                    <a:pt x="220408" y="788301"/>
                  </a:lnTo>
                  <a:lnTo>
                    <a:pt x="221500" y="667016"/>
                  </a:lnTo>
                  <a:lnTo>
                    <a:pt x="222592" y="683882"/>
                  </a:lnTo>
                  <a:lnTo>
                    <a:pt x="223685" y="638429"/>
                  </a:lnTo>
                  <a:lnTo>
                    <a:pt x="224764" y="504990"/>
                  </a:lnTo>
                  <a:lnTo>
                    <a:pt x="225856" y="804316"/>
                  </a:lnTo>
                  <a:lnTo>
                    <a:pt x="226949" y="584225"/>
                  </a:lnTo>
                  <a:lnTo>
                    <a:pt x="228041" y="637413"/>
                  </a:lnTo>
                  <a:lnTo>
                    <a:pt x="229133" y="733425"/>
                  </a:lnTo>
                  <a:lnTo>
                    <a:pt x="230225" y="644525"/>
                  </a:lnTo>
                  <a:lnTo>
                    <a:pt x="231317" y="598601"/>
                  </a:lnTo>
                  <a:lnTo>
                    <a:pt x="232410" y="594398"/>
                  </a:lnTo>
                  <a:lnTo>
                    <a:pt x="233502" y="583565"/>
                  </a:lnTo>
                  <a:lnTo>
                    <a:pt x="234594" y="671614"/>
                  </a:lnTo>
                  <a:lnTo>
                    <a:pt x="235686" y="688289"/>
                  </a:lnTo>
                  <a:lnTo>
                    <a:pt x="236778" y="709104"/>
                  </a:lnTo>
                  <a:lnTo>
                    <a:pt x="237871" y="657377"/>
                  </a:lnTo>
                  <a:lnTo>
                    <a:pt x="238963" y="582117"/>
                  </a:lnTo>
                  <a:lnTo>
                    <a:pt x="240055" y="625551"/>
                  </a:lnTo>
                  <a:lnTo>
                    <a:pt x="241147" y="613638"/>
                  </a:lnTo>
                  <a:lnTo>
                    <a:pt x="242239" y="575627"/>
                  </a:lnTo>
                  <a:lnTo>
                    <a:pt x="243332" y="737857"/>
                  </a:lnTo>
                  <a:lnTo>
                    <a:pt x="244424" y="714971"/>
                  </a:lnTo>
                  <a:lnTo>
                    <a:pt x="245516" y="558266"/>
                  </a:lnTo>
                  <a:lnTo>
                    <a:pt x="246608" y="560324"/>
                  </a:lnTo>
                  <a:lnTo>
                    <a:pt x="247688" y="549998"/>
                  </a:lnTo>
                  <a:lnTo>
                    <a:pt x="248780" y="621080"/>
                  </a:lnTo>
                  <a:lnTo>
                    <a:pt x="249872" y="764298"/>
                  </a:lnTo>
                  <a:lnTo>
                    <a:pt x="250964" y="525399"/>
                  </a:lnTo>
                  <a:lnTo>
                    <a:pt x="252056" y="625754"/>
                  </a:lnTo>
                  <a:lnTo>
                    <a:pt x="253149" y="634225"/>
                  </a:lnTo>
                  <a:lnTo>
                    <a:pt x="254241" y="541616"/>
                  </a:lnTo>
                  <a:lnTo>
                    <a:pt x="255333" y="668870"/>
                  </a:lnTo>
                  <a:lnTo>
                    <a:pt x="256425" y="566762"/>
                  </a:lnTo>
                  <a:lnTo>
                    <a:pt x="257517" y="756500"/>
                  </a:lnTo>
                  <a:lnTo>
                    <a:pt x="258610" y="625716"/>
                  </a:lnTo>
                  <a:lnTo>
                    <a:pt x="259702" y="617550"/>
                  </a:lnTo>
                  <a:lnTo>
                    <a:pt x="260794" y="592366"/>
                  </a:lnTo>
                  <a:lnTo>
                    <a:pt x="261886" y="652056"/>
                  </a:lnTo>
                  <a:lnTo>
                    <a:pt x="262978" y="634758"/>
                  </a:lnTo>
                  <a:lnTo>
                    <a:pt x="264071" y="619201"/>
                  </a:lnTo>
                  <a:lnTo>
                    <a:pt x="265163" y="600862"/>
                  </a:lnTo>
                  <a:lnTo>
                    <a:pt x="266255" y="529856"/>
                  </a:lnTo>
                  <a:lnTo>
                    <a:pt x="267347" y="554456"/>
                  </a:lnTo>
                  <a:lnTo>
                    <a:pt x="268427" y="593331"/>
                  </a:lnTo>
                  <a:lnTo>
                    <a:pt x="269519" y="638441"/>
                  </a:lnTo>
                  <a:lnTo>
                    <a:pt x="270611" y="607936"/>
                  </a:lnTo>
                  <a:lnTo>
                    <a:pt x="271703" y="632180"/>
                  </a:lnTo>
                  <a:lnTo>
                    <a:pt x="272796" y="971943"/>
                  </a:lnTo>
                  <a:lnTo>
                    <a:pt x="273888" y="567359"/>
                  </a:lnTo>
                  <a:lnTo>
                    <a:pt x="274980" y="591896"/>
                  </a:lnTo>
                  <a:lnTo>
                    <a:pt x="276072" y="564324"/>
                  </a:lnTo>
                  <a:lnTo>
                    <a:pt x="277164" y="545757"/>
                  </a:lnTo>
                  <a:lnTo>
                    <a:pt x="278257" y="534695"/>
                  </a:lnTo>
                  <a:lnTo>
                    <a:pt x="279349" y="520141"/>
                  </a:lnTo>
                  <a:lnTo>
                    <a:pt x="280441" y="552615"/>
                  </a:lnTo>
                  <a:lnTo>
                    <a:pt x="281533" y="530364"/>
                  </a:lnTo>
                  <a:lnTo>
                    <a:pt x="282625" y="627075"/>
                  </a:lnTo>
                  <a:lnTo>
                    <a:pt x="283718" y="695286"/>
                  </a:lnTo>
                  <a:lnTo>
                    <a:pt x="284810" y="732751"/>
                  </a:lnTo>
                  <a:lnTo>
                    <a:pt x="285902" y="776020"/>
                  </a:lnTo>
                  <a:lnTo>
                    <a:pt x="286994" y="584657"/>
                  </a:lnTo>
                  <a:lnTo>
                    <a:pt x="288086" y="721283"/>
                  </a:lnTo>
                  <a:lnTo>
                    <a:pt x="289179" y="538721"/>
                  </a:lnTo>
                  <a:lnTo>
                    <a:pt x="290271" y="606971"/>
                  </a:lnTo>
                  <a:lnTo>
                    <a:pt x="291363" y="594207"/>
                  </a:lnTo>
                  <a:lnTo>
                    <a:pt x="292455" y="771563"/>
                  </a:lnTo>
                  <a:lnTo>
                    <a:pt x="293547" y="564629"/>
                  </a:lnTo>
                  <a:lnTo>
                    <a:pt x="294640" y="577621"/>
                  </a:lnTo>
                  <a:lnTo>
                    <a:pt x="295719" y="615340"/>
                  </a:lnTo>
                  <a:lnTo>
                    <a:pt x="296811" y="607021"/>
                  </a:lnTo>
                  <a:lnTo>
                    <a:pt x="297903" y="588683"/>
                  </a:lnTo>
                  <a:lnTo>
                    <a:pt x="298996" y="632536"/>
                  </a:lnTo>
                  <a:lnTo>
                    <a:pt x="300088" y="755497"/>
                  </a:lnTo>
                  <a:lnTo>
                    <a:pt x="301180" y="648296"/>
                  </a:lnTo>
                  <a:lnTo>
                    <a:pt x="302272" y="577481"/>
                  </a:lnTo>
                  <a:lnTo>
                    <a:pt x="303364" y="588518"/>
                  </a:lnTo>
                  <a:lnTo>
                    <a:pt x="304457" y="628091"/>
                  </a:lnTo>
                  <a:lnTo>
                    <a:pt x="305549" y="650532"/>
                  </a:lnTo>
                  <a:lnTo>
                    <a:pt x="306641" y="727646"/>
                  </a:lnTo>
                  <a:lnTo>
                    <a:pt x="307733" y="732777"/>
                  </a:lnTo>
                  <a:lnTo>
                    <a:pt x="308825" y="558076"/>
                  </a:lnTo>
                  <a:lnTo>
                    <a:pt x="309918" y="586041"/>
                  </a:lnTo>
                  <a:lnTo>
                    <a:pt x="311010" y="867397"/>
                  </a:lnTo>
                  <a:lnTo>
                    <a:pt x="312102" y="623684"/>
                  </a:lnTo>
                  <a:lnTo>
                    <a:pt x="313194" y="582841"/>
                  </a:lnTo>
                  <a:lnTo>
                    <a:pt x="314286" y="550164"/>
                  </a:lnTo>
                  <a:lnTo>
                    <a:pt x="315379" y="660031"/>
                  </a:lnTo>
                  <a:lnTo>
                    <a:pt x="316471" y="623404"/>
                  </a:lnTo>
                  <a:lnTo>
                    <a:pt x="317550" y="583920"/>
                  </a:lnTo>
                  <a:lnTo>
                    <a:pt x="318643" y="655942"/>
                  </a:lnTo>
                  <a:lnTo>
                    <a:pt x="319735" y="662127"/>
                  </a:lnTo>
                  <a:lnTo>
                    <a:pt x="320827" y="672846"/>
                  </a:lnTo>
                  <a:lnTo>
                    <a:pt x="321919" y="615581"/>
                  </a:lnTo>
                  <a:lnTo>
                    <a:pt x="323011" y="594245"/>
                  </a:lnTo>
                  <a:lnTo>
                    <a:pt x="324104" y="574408"/>
                  </a:lnTo>
                  <a:lnTo>
                    <a:pt x="325196" y="590321"/>
                  </a:lnTo>
                  <a:lnTo>
                    <a:pt x="326288" y="565810"/>
                  </a:lnTo>
                  <a:lnTo>
                    <a:pt x="327380" y="496417"/>
                  </a:lnTo>
                  <a:lnTo>
                    <a:pt x="328472" y="706094"/>
                  </a:lnTo>
                  <a:lnTo>
                    <a:pt x="329565" y="539800"/>
                  </a:lnTo>
                  <a:lnTo>
                    <a:pt x="330657" y="560070"/>
                  </a:lnTo>
                  <a:lnTo>
                    <a:pt x="331749" y="705243"/>
                  </a:lnTo>
                  <a:lnTo>
                    <a:pt x="332841" y="570725"/>
                  </a:lnTo>
                  <a:lnTo>
                    <a:pt x="333933" y="559600"/>
                  </a:lnTo>
                  <a:lnTo>
                    <a:pt x="335026" y="605028"/>
                  </a:lnTo>
                  <a:lnTo>
                    <a:pt x="336118" y="602792"/>
                  </a:lnTo>
                  <a:lnTo>
                    <a:pt x="337210" y="662139"/>
                  </a:lnTo>
                  <a:lnTo>
                    <a:pt x="338289" y="583742"/>
                  </a:lnTo>
                  <a:lnTo>
                    <a:pt x="339382" y="621436"/>
                  </a:lnTo>
                  <a:lnTo>
                    <a:pt x="340474" y="597662"/>
                  </a:lnTo>
                  <a:lnTo>
                    <a:pt x="341566" y="607199"/>
                  </a:lnTo>
                  <a:lnTo>
                    <a:pt x="342658" y="975588"/>
                  </a:lnTo>
                  <a:lnTo>
                    <a:pt x="343750" y="662711"/>
                  </a:lnTo>
                  <a:lnTo>
                    <a:pt x="344843" y="703567"/>
                  </a:lnTo>
                  <a:lnTo>
                    <a:pt x="345935" y="558965"/>
                  </a:lnTo>
                  <a:lnTo>
                    <a:pt x="347027" y="634047"/>
                  </a:lnTo>
                  <a:lnTo>
                    <a:pt x="348119" y="581723"/>
                  </a:lnTo>
                  <a:lnTo>
                    <a:pt x="349211" y="594410"/>
                  </a:lnTo>
                  <a:lnTo>
                    <a:pt x="350304" y="636714"/>
                  </a:lnTo>
                  <a:lnTo>
                    <a:pt x="351396" y="784860"/>
                  </a:lnTo>
                  <a:lnTo>
                    <a:pt x="352488" y="657326"/>
                  </a:lnTo>
                  <a:lnTo>
                    <a:pt x="353580" y="692873"/>
                  </a:lnTo>
                  <a:lnTo>
                    <a:pt x="354672" y="565340"/>
                  </a:lnTo>
                  <a:lnTo>
                    <a:pt x="355765" y="805268"/>
                  </a:lnTo>
                  <a:lnTo>
                    <a:pt x="356857" y="550354"/>
                  </a:lnTo>
                  <a:lnTo>
                    <a:pt x="357949" y="658266"/>
                  </a:lnTo>
                  <a:lnTo>
                    <a:pt x="359041" y="606323"/>
                  </a:lnTo>
                  <a:lnTo>
                    <a:pt x="360133" y="609041"/>
                  </a:lnTo>
                  <a:lnTo>
                    <a:pt x="361226" y="590410"/>
                  </a:lnTo>
                  <a:lnTo>
                    <a:pt x="362318" y="565886"/>
                  </a:lnTo>
                  <a:lnTo>
                    <a:pt x="363410" y="596379"/>
                  </a:lnTo>
                  <a:lnTo>
                    <a:pt x="364502" y="655840"/>
                  </a:lnTo>
                  <a:lnTo>
                    <a:pt x="365582" y="624344"/>
                  </a:lnTo>
                  <a:lnTo>
                    <a:pt x="366674" y="530415"/>
                  </a:lnTo>
                  <a:lnTo>
                    <a:pt x="367766" y="520700"/>
                  </a:lnTo>
                  <a:lnTo>
                    <a:pt x="368858" y="695045"/>
                  </a:lnTo>
                  <a:lnTo>
                    <a:pt x="369951" y="606031"/>
                  </a:lnTo>
                  <a:lnTo>
                    <a:pt x="371043" y="558368"/>
                  </a:lnTo>
                  <a:lnTo>
                    <a:pt x="372135" y="725157"/>
                  </a:lnTo>
                  <a:lnTo>
                    <a:pt x="373227" y="659155"/>
                  </a:lnTo>
                  <a:lnTo>
                    <a:pt x="374319" y="563486"/>
                  </a:lnTo>
                  <a:lnTo>
                    <a:pt x="375412" y="789622"/>
                  </a:lnTo>
                  <a:lnTo>
                    <a:pt x="376504" y="621601"/>
                  </a:lnTo>
                  <a:lnTo>
                    <a:pt x="377596" y="637032"/>
                  </a:lnTo>
                  <a:lnTo>
                    <a:pt x="378688" y="563714"/>
                  </a:lnTo>
                  <a:lnTo>
                    <a:pt x="379780" y="640575"/>
                  </a:lnTo>
                  <a:lnTo>
                    <a:pt x="380873" y="607415"/>
                  </a:lnTo>
                  <a:lnTo>
                    <a:pt x="381965" y="537171"/>
                  </a:lnTo>
                  <a:lnTo>
                    <a:pt x="383057" y="607161"/>
                  </a:lnTo>
                  <a:lnTo>
                    <a:pt x="384149" y="691972"/>
                  </a:lnTo>
                  <a:lnTo>
                    <a:pt x="385241" y="680389"/>
                  </a:lnTo>
                  <a:lnTo>
                    <a:pt x="386321" y="613448"/>
                  </a:lnTo>
                  <a:lnTo>
                    <a:pt x="387413" y="564095"/>
                  </a:lnTo>
                  <a:lnTo>
                    <a:pt x="388505" y="540600"/>
                  </a:lnTo>
                  <a:lnTo>
                    <a:pt x="389597" y="621639"/>
                  </a:lnTo>
                  <a:lnTo>
                    <a:pt x="390690" y="640397"/>
                  </a:lnTo>
                  <a:lnTo>
                    <a:pt x="391782" y="686511"/>
                  </a:lnTo>
                  <a:lnTo>
                    <a:pt x="392874" y="657923"/>
                  </a:lnTo>
                  <a:lnTo>
                    <a:pt x="393966" y="663333"/>
                  </a:lnTo>
                  <a:lnTo>
                    <a:pt x="395058" y="590677"/>
                  </a:lnTo>
                  <a:lnTo>
                    <a:pt x="396151" y="562241"/>
                  </a:lnTo>
                  <a:lnTo>
                    <a:pt x="397243" y="836307"/>
                  </a:lnTo>
                  <a:lnTo>
                    <a:pt x="398335" y="575602"/>
                  </a:lnTo>
                  <a:lnTo>
                    <a:pt x="399427" y="588225"/>
                  </a:lnTo>
                  <a:lnTo>
                    <a:pt x="400519" y="632256"/>
                  </a:lnTo>
                  <a:lnTo>
                    <a:pt x="401612" y="549135"/>
                  </a:lnTo>
                  <a:lnTo>
                    <a:pt x="402704" y="578523"/>
                  </a:lnTo>
                  <a:lnTo>
                    <a:pt x="403796" y="615556"/>
                  </a:lnTo>
                  <a:lnTo>
                    <a:pt x="404888" y="630580"/>
                  </a:lnTo>
                  <a:lnTo>
                    <a:pt x="405980" y="539610"/>
                  </a:lnTo>
                  <a:lnTo>
                    <a:pt x="407073" y="626821"/>
                  </a:lnTo>
                  <a:lnTo>
                    <a:pt x="408152" y="597573"/>
                  </a:lnTo>
                  <a:lnTo>
                    <a:pt x="409244" y="612038"/>
                  </a:lnTo>
                  <a:lnTo>
                    <a:pt x="410337" y="688022"/>
                  </a:lnTo>
                  <a:lnTo>
                    <a:pt x="411429" y="820369"/>
                  </a:lnTo>
                  <a:lnTo>
                    <a:pt x="412521" y="564083"/>
                  </a:lnTo>
                  <a:lnTo>
                    <a:pt x="413613" y="613676"/>
                  </a:lnTo>
                  <a:lnTo>
                    <a:pt x="414705" y="602932"/>
                  </a:lnTo>
                  <a:lnTo>
                    <a:pt x="415798" y="565823"/>
                  </a:lnTo>
                  <a:lnTo>
                    <a:pt x="416890" y="587717"/>
                  </a:lnTo>
                  <a:lnTo>
                    <a:pt x="417982" y="728548"/>
                  </a:lnTo>
                  <a:lnTo>
                    <a:pt x="419074" y="653262"/>
                  </a:lnTo>
                  <a:lnTo>
                    <a:pt x="420166" y="694804"/>
                  </a:lnTo>
                  <a:lnTo>
                    <a:pt x="421259" y="624382"/>
                  </a:lnTo>
                  <a:lnTo>
                    <a:pt x="422351" y="618959"/>
                  </a:lnTo>
                  <a:lnTo>
                    <a:pt x="423443" y="531533"/>
                  </a:lnTo>
                  <a:lnTo>
                    <a:pt x="424535" y="642366"/>
                  </a:lnTo>
                  <a:lnTo>
                    <a:pt x="425627" y="656717"/>
                  </a:lnTo>
                  <a:lnTo>
                    <a:pt x="426720" y="716648"/>
                  </a:lnTo>
                  <a:lnTo>
                    <a:pt x="427812" y="593331"/>
                  </a:lnTo>
                  <a:lnTo>
                    <a:pt x="428904" y="668210"/>
                  </a:lnTo>
                  <a:lnTo>
                    <a:pt x="429996" y="614768"/>
                  </a:lnTo>
                  <a:lnTo>
                    <a:pt x="431088" y="669391"/>
                  </a:lnTo>
                  <a:lnTo>
                    <a:pt x="432181" y="606640"/>
                  </a:lnTo>
                  <a:lnTo>
                    <a:pt x="433273" y="542874"/>
                  </a:lnTo>
                  <a:lnTo>
                    <a:pt x="434352" y="611009"/>
                  </a:lnTo>
                  <a:lnTo>
                    <a:pt x="435444" y="562305"/>
                  </a:lnTo>
                  <a:lnTo>
                    <a:pt x="436537" y="660488"/>
                  </a:lnTo>
                  <a:lnTo>
                    <a:pt x="437629" y="711530"/>
                  </a:lnTo>
                  <a:lnTo>
                    <a:pt x="438721" y="542074"/>
                  </a:lnTo>
                  <a:lnTo>
                    <a:pt x="439813" y="574611"/>
                  </a:lnTo>
                  <a:lnTo>
                    <a:pt x="440905" y="578472"/>
                  </a:lnTo>
                  <a:lnTo>
                    <a:pt x="441998" y="657860"/>
                  </a:lnTo>
                  <a:lnTo>
                    <a:pt x="443090" y="620750"/>
                  </a:lnTo>
                  <a:lnTo>
                    <a:pt x="444182" y="654342"/>
                  </a:lnTo>
                  <a:lnTo>
                    <a:pt x="445274" y="697268"/>
                  </a:lnTo>
                  <a:lnTo>
                    <a:pt x="446366" y="547979"/>
                  </a:lnTo>
                  <a:lnTo>
                    <a:pt x="447459" y="625678"/>
                  </a:lnTo>
                  <a:lnTo>
                    <a:pt x="448551" y="516470"/>
                  </a:lnTo>
                  <a:lnTo>
                    <a:pt x="449643" y="693458"/>
                  </a:lnTo>
                  <a:lnTo>
                    <a:pt x="450735" y="685622"/>
                  </a:lnTo>
                  <a:lnTo>
                    <a:pt x="451827" y="722731"/>
                  </a:lnTo>
                  <a:lnTo>
                    <a:pt x="452920" y="675525"/>
                  </a:lnTo>
                  <a:lnTo>
                    <a:pt x="454012" y="762038"/>
                  </a:lnTo>
                  <a:lnTo>
                    <a:pt x="455091" y="552323"/>
                  </a:lnTo>
                  <a:lnTo>
                    <a:pt x="456184" y="627011"/>
                  </a:lnTo>
                  <a:lnTo>
                    <a:pt x="457276" y="555840"/>
                  </a:lnTo>
                  <a:lnTo>
                    <a:pt x="458368" y="511251"/>
                  </a:lnTo>
                  <a:lnTo>
                    <a:pt x="459460" y="546379"/>
                  </a:lnTo>
                  <a:lnTo>
                    <a:pt x="460552" y="550659"/>
                  </a:lnTo>
                  <a:lnTo>
                    <a:pt x="461645" y="639102"/>
                  </a:lnTo>
                  <a:lnTo>
                    <a:pt x="462737" y="619391"/>
                  </a:lnTo>
                  <a:lnTo>
                    <a:pt x="463829" y="575500"/>
                  </a:lnTo>
                  <a:lnTo>
                    <a:pt x="464921" y="694309"/>
                  </a:lnTo>
                  <a:lnTo>
                    <a:pt x="466013" y="632015"/>
                  </a:lnTo>
                  <a:lnTo>
                    <a:pt x="467106" y="610425"/>
                  </a:lnTo>
                  <a:lnTo>
                    <a:pt x="468198" y="599427"/>
                  </a:lnTo>
                  <a:lnTo>
                    <a:pt x="469290" y="617067"/>
                  </a:lnTo>
                  <a:lnTo>
                    <a:pt x="470382" y="634123"/>
                  </a:lnTo>
                  <a:lnTo>
                    <a:pt x="471474" y="598944"/>
                  </a:lnTo>
                  <a:lnTo>
                    <a:pt x="472567" y="599516"/>
                  </a:lnTo>
                  <a:lnTo>
                    <a:pt x="473659" y="651306"/>
                  </a:lnTo>
                  <a:lnTo>
                    <a:pt x="474751" y="572655"/>
                  </a:lnTo>
                  <a:lnTo>
                    <a:pt x="475843" y="531507"/>
                  </a:lnTo>
                  <a:lnTo>
                    <a:pt x="476935" y="619760"/>
                  </a:lnTo>
                  <a:lnTo>
                    <a:pt x="478015" y="639762"/>
                  </a:lnTo>
                  <a:lnTo>
                    <a:pt x="479107" y="627176"/>
                  </a:lnTo>
                  <a:lnTo>
                    <a:pt x="480199" y="656310"/>
                  </a:lnTo>
                  <a:lnTo>
                    <a:pt x="481291" y="562775"/>
                  </a:lnTo>
                  <a:lnTo>
                    <a:pt x="482384" y="537959"/>
                  </a:lnTo>
                  <a:lnTo>
                    <a:pt x="483476" y="704583"/>
                  </a:lnTo>
                  <a:lnTo>
                    <a:pt x="484568" y="609587"/>
                  </a:lnTo>
                  <a:lnTo>
                    <a:pt x="485660" y="638949"/>
                  </a:lnTo>
                  <a:lnTo>
                    <a:pt x="486752" y="663232"/>
                  </a:lnTo>
                  <a:lnTo>
                    <a:pt x="487845" y="593559"/>
                  </a:lnTo>
                  <a:lnTo>
                    <a:pt x="488937" y="643077"/>
                  </a:lnTo>
                  <a:lnTo>
                    <a:pt x="490029" y="577583"/>
                  </a:lnTo>
                  <a:lnTo>
                    <a:pt x="491121" y="564108"/>
                  </a:lnTo>
                  <a:lnTo>
                    <a:pt x="492213" y="620026"/>
                  </a:lnTo>
                  <a:lnTo>
                    <a:pt x="493306" y="666661"/>
                  </a:lnTo>
                  <a:lnTo>
                    <a:pt x="494398" y="595896"/>
                  </a:lnTo>
                  <a:lnTo>
                    <a:pt x="495490" y="661949"/>
                  </a:lnTo>
                  <a:lnTo>
                    <a:pt x="496582" y="764603"/>
                  </a:lnTo>
                  <a:lnTo>
                    <a:pt x="497674" y="780884"/>
                  </a:lnTo>
                  <a:lnTo>
                    <a:pt x="498767" y="582320"/>
                  </a:lnTo>
                  <a:lnTo>
                    <a:pt x="499859" y="698982"/>
                  </a:lnTo>
                  <a:lnTo>
                    <a:pt x="500951" y="734783"/>
                  </a:lnTo>
                  <a:lnTo>
                    <a:pt x="502043" y="576059"/>
                  </a:lnTo>
                  <a:lnTo>
                    <a:pt x="503135" y="741108"/>
                  </a:lnTo>
                  <a:lnTo>
                    <a:pt x="504215" y="590410"/>
                  </a:lnTo>
                  <a:lnTo>
                    <a:pt x="505307" y="566331"/>
                  </a:lnTo>
                  <a:lnTo>
                    <a:pt x="506399" y="545274"/>
                  </a:lnTo>
                  <a:lnTo>
                    <a:pt x="507492" y="652691"/>
                  </a:lnTo>
                  <a:lnTo>
                    <a:pt x="508584" y="545706"/>
                  </a:lnTo>
                  <a:lnTo>
                    <a:pt x="509676" y="633869"/>
                  </a:lnTo>
                  <a:lnTo>
                    <a:pt x="510768" y="620649"/>
                  </a:lnTo>
                  <a:lnTo>
                    <a:pt x="511860" y="590054"/>
                  </a:lnTo>
                  <a:lnTo>
                    <a:pt x="512953" y="626795"/>
                  </a:lnTo>
                  <a:lnTo>
                    <a:pt x="514045" y="601967"/>
                  </a:lnTo>
                  <a:lnTo>
                    <a:pt x="515137" y="617664"/>
                  </a:lnTo>
                  <a:lnTo>
                    <a:pt x="516229" y="588454"/>
                  </a:lnTo>
                  <a:lnTo>
                    <a:pt x="517321" y="594715"/>
                  </a:lnTo>
                  <a:lnTo>
                    <a:pt x="518414" y="557834"/>
                  </a:lnTo>
                  <a:lnTo>
                    <a:pt x="519506" y="668540"/>
                  </a:lnTo>
                  <a:lnTo>
                    <a:pt x="520598" y="642404"/>
                  </a:lnTo>
                  <a:lnTo>
                    <a:pt x="521690" y="596823"/>
                  </a:lnTo>
                  <a:lnTo>
                    <a:pt x="522782" y="520319"/>
                  </a:lnTo>
                  <a:lnTo>
                    <a:pt x="523862" y="642073"/>
                  </a:lnTo>
                  <a:lnTo>
                    <a:pt x="524954" y="650849"/>
                  </a:lnTo>
                  <a:lnTo>
                    <a:pt x="526046" y="577443"/>
                  </a:lnTo>
                  <a:lnTo>
                    <a:pt x="527138" y="645223"/>
                  </a:lnTo>
                  <a:lnTo>
                    <a:pt x="528231" y="615505"/>
                  </a:lnTo>
                  <a:lnTo>
                    <a:pt x="529323" y="639064"/>
                  </a:lnTo>
                  <a:lnTo>
                    <a:pt x="530415" y="590372"/>
                  </a:lnTo>
                  <a:lnTo>
                    <a:pt x="531507" y="678319"/>
                  </a:lnTo>
                  <a:lnTo>
                    <a:pt x="532599" y="559981"/>
                  </a:lnTo>
                  <a:lnTo>
                    <a:pt x="533692" y="583285"/>
                  </a:lnTo>
                  <a:lnTo>
                    <a:pt x="534784" y="623049"/>
                  </a:lnTo>
                  <a:lnTo>
                    <a:pt x="535876" y="542861"/>
                  </a:lnTo>
                  <a:lnTo>
                    <a:pt x="536968" y="597763"/>
                  </a:lnTo>
                  <a:lnTo>
                    <a:pt x="538060" y="614210"/>
                  </a:lnTo>
                  <a:lnTo>
                    <a:pt x="539153" y="637819"/>
                  </a:lnTo>
                  <a:lnTo>
                    <a:pt x="540245" y="621068"/>
                  </a:lnTo>
                  <a:lnTo>
                    <a:pt x="541337" y="644766"/>
                  </a:lnTo>
                  <a:lnTo>
                    <a:pt x="542429" y="677506"/>
                  </a:lnTo>
                  <a:lnTo>
                    <a:pt x="543521" y="592747"/>
                  </a:lnTo>
                  <a:lnTo>
                    <a:pt x="544614" y="595083"/>
                  </a:lnTo>
                  <a:lnTo>
                    <a:pt x="545706" y="753186"/>
                  </a:lnTo>
                  <a:lnTo>
                    <a:pt x="546798" y="591286"/>
                  </a:lnTo>
                  <a:lnTo>
                    <a:pt x="547878" y="512787"/>
                  </a:lnTo>
                  <a:lnTo>
                    <a:pt x="548970" y="601497"/>
                  </a:lnTo>
                  <a:lnTo>
                    <a:pt x="550062" y="616762"/>
                  </a:lnTo>
                  <a:lnTo>
                    <a:pt x="551154" y="659625"/>
                  </a:lnTo>
                  <a:lnTo>
                    <a:pt x="552246" y="533412"/>
                  </a:lnTo>
                  <a:lnTo>
                    <a:pt x="553339" y="663105"/>
                  </a:lnTo>
                  <a:lnTo>
                    <a:pt x="554431" y="617359"/>
                  </a:lnTo>
                  <a:lnTo>
                    <a:pt x="555523" y="690346"/>
                  </a:lnTo>
                  <a:lnTo>
                    <a:pt x="556615" y="623925"/>
                  </a:lnTo>
                  <a:lnTo>
                    <a:pt x="557707" y="670648"/>
                  </a:lnTo>
                  <a:lnTo>
                    <a:pt x="558800" y="510882"/>
                  </a:lnTo>
                  <a:lnTo>
                    <a:pt x="559892" y="599859"/>
                  </a:lnTo>
                  <a:lnTo>
                    <a:pt x="560984" y="521360"/>
                  </a:lnTo>
                  <a:lnTo>
                    <a:pt x="562076" y="590626"/>
                  </a:lnTo>
                  <a:lnTo>
                    <a:pt x="563168" y="551472"/>
                  </a:lnTo>
                  <a:lnTo>
                    <a:pt x="564261" y="615632"/>
                  </a:lnTo>
                  <a:lnTo>
                    <a:pt x="565353" y="650341"/>
                  </a:lnTo>
                  <a:lnTo>
                    <a:pt x="566445" y="616712"/>
                  </a:lnTo>
                  <a:lnTo>
                    <a:pt x="567537" y="598424"/>
                  </a:lnTo>
                  <a:lnTo>
                    <a:pt x="568629" y="607796"/>
                  </a:lnTo>
                  <a:lnTo>
                    <a:pt x="569722" y="669378"/>
                  </a:lnTo>
                  <a:lnTo>
                    <a:pt x="570814" y="702068"/>
                  </a:lnTo>
                  <a:lnTo>
                    <a:pt x="571906" y="537552"/>
                  </a:lnTo>
                  <a:lnTo>
                    <a:pt x="572985" y="715708"/>
                  </a:lnTo>
                  <a:lnTo>
                    <a:pt x="574078" y="573024"/>
                  </a:lnTo>
                  <a:lnTo>
                    <a:pt x="575170" y="551408"/>
                  </a:lnTo>
                  <a:lnTo>
                    <a:pt x="576262" y="583031"/>
                  </a:lnTo>
                  <a:lnTo>
                    <a:pt x="577354" y="640410"/>
                  </a:lnTo>
                  <a:lnTo>
                    <a:pt x="578446" y="588695"/>
                  </a:lnTo>
                  <a:lnTo>
                    <a:pt x="579539" y="574827"/>
                  </a:lnTo>
                  <a:lnTo>
                    <a:pt x="580631" y="629437"/>
                  </a:lnTo>
                  <a:lnTo>
                    <a:pt x="581723" y="566318"/>
                  </a:lnTo>
                  <a:lnTo>
                    <a:pt x="582815" y="644817"/>
                  </a:lnTo>
                  <a:lnTo>
                    <a:pt x="583907" y="589686"/>
                  </a:lnTo>
                  <a:lnTo>
                    <a:pt x="585000" y="592848"/>
                  </a:lnTo>
                  <a:lnTo>
                    <a:pt x="586092" y="523379"/>
                  </a:lnTo>
                  <a:lnTo>
                    <a:pt x="587184" y="709498"/>
                  </a:lnTo>
                  <a:lnTo>
                    <a:pt x="588276" y="725932"/>
                  </a:lnTo>
                  <a:lnTo>
                    <a:pt x="589368" y="557695"/>
                  </a:lnTo>
                  <a:lnTo>
                    <a:pt x="590461" y="770534"/>
                  </a:lnTo>
                  <a:lnTo>
                    <a:pt x="591553" y="601345"/>
                  </a:lnTo>
                  <a:lnTo>
                    <a:pt x="592632" y="671995"/>
                  </a:lnTo>
                  <a:lnTo>
                    <a:pt x="593725" y="876261"/>
                  </a:lnTo>
                  <a:lnTo>
                    <a:pt x="594817" y="572922"/>
                  </a:lnTo>
                  <a:lnTo>
                    <a:pt x="595909" y="584365"/>
                  </a:lnTo>
                  <a:lnTo>
                    <a:pt x="597001" y="586574"/>
                  </a:lnTo>
                  <a:lnTo>
                    <a:pt x="598093" y="552513"/>
                  </a:lnTo>
                  <a:lnTo>
                    <a:pt x="599186" y="608596"/>
                  </a:lnTo>
                  <a:lnTo>
                    <a:pt x="600278" y="546874"/>
                  </a:lnTo>
                  <a:lnTo>
                    <a:pt x="601370" y="599554"/>
                  </a:lnTo>
                  <a:lnTo>
                    <a:pt x="602462" y="596773"/>
                  </a:lnTo>
                  <a:lnTo>
                    <a:pt x="603554" y="825563"/>
                  </a:lnTo>
                  <a:lnTo>
                    <a:pt x="604647" y="579386"/>
                  </a:lnTo>
                  <a:lnTo>
                    <a:pt x="605739" y="581901"/>
                  </a:lnTo>
                  <a:lnTo>
                    <a:pt x="606831" y="594563"/>
                  </a:lnTo>
                  <a:lnTo>
                    <a:pt x="607923" y="599694"/>
                  </a:lnTo>
                  <a:lnTo>
                    <a:pt x="609015" y="570103"/>
                  </a:lnTo>
                  <a:lnTo>
                    <a:pt x="610108" y="579945"/>
                  </a:lnTo>
                  <a:lnTo>
                    <a:pt x="611200" y="525195"/>
                  </a:lnTo>
                  <a:lnTo>
                    <a:pt x="612292" y="638771"/>
                  </a:lnTo>
                  <a:lnTo>
                    <a:pt x="613384" y="693229"/>
                  </a:lnTo>
                  <a:lnTo>
                    <a:pt x="614476" y="718388"/>
                  </a:lnTo>
                  <a:lnTo>
                    <a:pt x="615569" y="569709"/>
                  </a:lnTo>
                  <a:lnTo>
                    <a:pt x="616661" y="611238"/>
                  </a:lnTo>
                  <a:lnTo>
                    <a:pt x="617740" y="536778"/>
                  </a:lnTo>
                  <a:lnTo>
                    <a:pt x="618832" y="573697"/>
                  </a:lnTo>
                  <a:lnTo>
                    <a:pt x="619925" y="594207"/>
                  </a:lnTo>
                  <a:lnTo>
                    <a:pt x="621017" y="560095"/>
                  </a:lnTo>
                  <a:lnTo>
                    <a:pt x="622109" y="549287"/>
                  </a:lnTo>
                  <a:lnTo>
                    <a:pt x="623201" y="586676"/>
                  </a:lnTo>
                  <a:lnTo>
                    <a:pt x="624293" y="579704"/>
                  </a:lnTo>
                  <a:lnTo>
                    <a:pt x="625386" y="609193"/>
                  </a:lnTo>
                  <a:lnTo>
                    <a:pt x="626478" y="571957"/>
                  </a:lnTo>
                  <a:lnTo>
                    <a:pt x="627570" y="652259"/>
                  </a:lnTo>
                  <a:lnTo>
                    <a:pt x="628662" y="600646"/>
                  </a:lnTo>
                  <a:lnTo>
                    <a:pt x="629754" y="688454"/>
                  </a:lnTo>
                  <a:lnTo>
                    <a:pt x="630847" y="620141"/>
                  </a:lnTo>
                  <a:lnTo>
                    <a:pt x="631939" y="603923"/>
                  </a:lnTo>
                  <a:lnTo>
                    <a:pt x="633031" y="582104"/>
                  </a:lnTo>
                  <a:lnTo>
                    <a:pt x="634123" y="596938"/>
                  </a:lnTo>
                  <a:lnTo>
                    <a:pt x="635215" y="548754"/>
                  </a:lnTo>
                  <a:lnTo>
                    <a:pt x="636308" y="584136"/>
                  </a:lnTo>
                  <a:lnTo>
                    <a:pt x="637400" y="571588"/>
                  </a:lnTo>
                  <a:lnTo>
                    <a:pt x="638492" y="577011"/>
                  </a:lnTo>
                  <a:lnTo>
                    <a:pt x="639584" y="714883"/>
                  </a:lnTo>
                  <a:lnTo>
                    <a:pt x="640676" y="610768"/>
                  </a:lnTo>
                  <a:lnTo>
                    <a:pt x="641756" y="556729"/>
                  </a:lnTo>
                  <a:lnTo>
                    <a:pt x="642848" y="570712"/>
                  </a:lnTo>
                  <a:lnTo>
                    <a:pt x="643940" y="564324"/>
                  </a:lnTo>
                  <a:lnTo>
                    <a:pt x="645033" y="549287"/>
                  </a:lnTo>
                  <a:lnTo>
                    <a:pt x="646125" y="582828"/>
                  </a:lnTo>
                  <a:lnTo>
                    <a:pt x="647217" y="785317"/>
                  </a:lnTo>
                  <a:lnTo>
                    <a:pt x="648309" y="543140"/>
                  </a:lnTo>
                  <a:lnTo>
                    <a:pt x="649401" y="620776"/>
                  </a:lnTo>
                  <a:lnTo>
                    <a:pt x="650494" y="581621"/>
                  </a:lnTo>
                  <a:lnTo>
                    <a:pt x="651586" y="601154"/>
                  </a:lnTo>
                  <a:lnTo>
                    <a:pt x="652678" y="696188"/>
                  </a:lnTo>
                  <a:lnTo>
                    <a:pt x="653770" y="622134"/>
                  </a:lnTo>
                  <a:lnTo>
                    <a:pt x="654862" y="576948"/>
                  </a:lnTo>
                  <a:lnTo>
                    <a:pt x="655955" y="596188"/>
                  </a:lnTo>
                  <a:lnTo>
                    <a:pt x="657047" y="684644"/>
                  </a:lnTo>
                  <a:lnTo>
                    <a:pt x="658139" y="638225"/>
                  </a:lnTo>
                  <a:lnTo>
                    <a:pt x="659231" y="567651"/>
                  </a:lnTo>
                  <a:lnTo>
                    <a:pt x="660323" y="601027"/>
                  </a:lnTo>
                  <a:lnTo>
                    <a:pt x="661416" y="533819"/>
                  </a:lnTo>
                  <a:lnTo>
                    <a:pt x="662495" y="578573"/>
                  </a:lnTo>
                  <a:lnTo>
                    <a:pt x="663587" y="564222"/>
                  </a:lnTo>
                  <a:lnTo>
                    <a:pt x="664679" y="577329"/>
                  </a:lnTo>
                  <a:lnTo>
                    <a:pt x="665772" y="639381"/>
                  </a:lnTo>
                  <a:lnTo>
                    <a:pt x="666864" y="735723"/>
                  </a:lnTo>
                  <a:lnTo>
                    <a:pt x="667956" y="730313"/>
                  </a:lnTo>
                  <a:lnTo>
                    <a:pt x="669048" y="600367"/>
                  </a:lnTo>
                  <a:lnTo>
                    <a:pt x="670140" y="572820"/>
                  </a:lnTo>
                  <a:lnTo>
                    <a:pt x="671233" y="555078"/>
                  </a:lnTo>
                  <a:lnTo>
                    <a:pt x="672325" y="567601"/>
                  </a:lnTo>
                  <a:lnTo>
                    <a:pt x="673417" y="594995"/>
                  </a:lnTo>
                  <a:lnTo>
                    <a:pt x="674509" y="792175"/>
                  </a:lnTo>
                  <a:lnTo>
                    <a:pt x="675601" y="624217"/>
                  </a:lnTo>
                  <a:lnTo>
                    <a:pt x="676694" y="802449"/>
                  </a:lnTo>
                  <a:lnTo>
                    <a:pt x="677786" y="583387"/>
                  </a:lnTo>
                  <a:lnTo>
                    <a:pt x="678878" y="644296"/>
                  </a:lnTo>
                  <a:lnTo>
                    <a:pt x="679970" y="602157"/>
                  </a:lnTo>
                  <a:lnTo>
                    <a:pt x="681062" y="553135"/>
                  </a:lnTo>
                  <a:lnTo>
                    <a:pt x="682155" y="717334"/>
                  </a:lnTo>
                  <a:lnTo>
                    <a:pt x="683247" y="628904"/>
                  </a:lnTo>
                  <a:lnTo>
                    <a:pt x="684339" y="613511"/>
                  </a:lnTo>
                  <a:lnTo>
                    <a:pt x="685431" y="676122"/>
                  </a:lnTo>
                  <a:lnTo>
                    <a:pt x="686523" y="678776"/>
                  </a:lnTo>
                  <a:lnTo>
                    <a:pt x="687603" y="622922"/>
                  </a:lnTo>
                  <a:lnTo>
                    <a:pt x="688695" y="650633"/>
                  </a:lnTo>
                  <a:lnTo>
                    <a:pt x="689787" y="567042"/>
                  </a:lnTo>
                  <a:lnTo>
                    <a:pt x="690880" y="823899"/>
                  </a:lnTo>
                  <a:lnTo>
                    <a:pt x="691972" y="553072"/>
                  </a:lnTo>
                  <a:lnTo>
                    <a:pt x="693064" y="669505"/>
                  </a:lnTo>
                  <a:lnTo>
                    <a:pt x="694156" y="719645"/>
                  </a:lnTo>
                  <a:lnTo>
                    <a:pt x="695248" y="571982"/>
                  </a:lnTo>
                  <a:lnTo>
                    <a:pt x="696341" y="682091"/>
                  </a:lnTo>
                  <a:lnTo>
                    <a:pt x="697433" y="613181"/>
                  </a:lnTo>
                  <a:lnTo>
                    <a:pt x="698525" y="637413"/>
                  </a:lnTo>
                  <a:lnTo>
                    <a:pt x="699617" y="611454"/>
                  </a:lnTo>
                  <a:lnTo>
                    <a:pt x="700709" y="698119"/>
                  </a:lnTo>
                  <a:lnTo>
                    <a:pt x="701802" y="667893"/>
                  </a:lnTo>
                  <a:lnTo>
                    <a:pt x="702894" y="636473"/>
                  </a:lnTo>
                  <a:lnTo>
                    <a:pt x="703986" y="665975"/>
                  </a:lnTo>
                  <a:lnTo>
                    <a:pt x="705078" y="620077"/>
                  </a:lnTo>
                  <a:lnTo>
                    <a:pt x="706170" y="712355"/>
                  </a:lnTo>
                  <a:lnTo>
                    <a:pt x="707263" y="901598"/>
                  </a:lnTo>
                  <a:lnTo>
                    <a:pt x="708355" y="686689"/>
                  </a:lnTo>
                  <a:lnTo>
                    <a:pt x="709447" y="674573"/>
                  </a:lnTo>
                  <a:lnTo>
                    <a:pt x="710526" y="610374"/>
                  </a:lnTo>
                  <a:lnTo>
                    <a:pt x="711619" y="652589"/>
                  </a:lnTo>
                  <a:lnTo>
                    <a:pt x="712711" y="747115"/>
                  </a:lnTo>
                  <a:lnTo>
                    <a:pt x="713803" y="677748"/>
                  </a:lnTo>
                  <a:lnTo>
                    <a:pt x="714895" y="645172"/>
                  </a:lnTo>
                  <a:lnTo>
                    <a:pt x="715987" y="605637"/>
                  </a:lnTo>
                  <a:lnTo>
                    <a:pt x="717080" y="664413"/>
                  </a:lnTo>
                  <a:lnTo>
                    <a:pt x="718172" y="648843"/>
                  </a:lnTo>
                  <a:lnTo>
                    <a:pt x="719264" y="614451"/>
                  </a:lnTo>
                  <a:lnTo>
                    <a:pt x="720356" y="558584"/>
                  </a:lnTo>
                  <a:lnTo>
                    <a:pt x="721448" y="558863"/>
                  </a:lnTo>
                  <a:lnTo>
                    <a:pt x="722541" y="553631"/>
                  </a:lnTo>
                  <a:lnTo>
                    <a:pt x="723633" y="562813"/>
                  </a:lnTo>
                  <a:lnTo>
                    <a:pt x="724725" y="724979"/>
                  </a:lnTo>
                  <a:lnTo>
                    <a:pt x="725817" y="542544"/>
                  </a:lnTo>
                  <a:lnTo>
                    <a:pt x="726909" y="808634"/>
                  </a:lnTo>
                  <a:lnTo>
                    <a:pt x="728002" y="587832"/>
                  </a:lnTo>
                  <a:lnTo>
                    <a:pt x="729094" y="597471"/>
                  </a:lnTo>
                  <a:lnTo>
                    <a:pt x="730186" y="571817"/>
                  </a:lnTo>
                  <a:lnTo>
                    <a:pt x="731278" y="643343"/>
                  </a:lnTo>
                  <a:lnTo>
                    <a:pt x="732370" y="657174"/>
                  </a:lnTo>
                  <a:lnTo>
                    <a:pt x="733450" y="582155"/>
                  </a:lnTo>
                  <a:lnTo>
                    <a:pt x="734542" y="549275"/>
                  </a:lnTo>
                </a:path>
              </a:pathLst>
            </a:custGeom>
            <a:ln w="3175">
              <a:solidFill>
                <a:srgbClr val="0070BB"/>
              </a:solidFill>
            </a:ln>
          </p:spPr>
          <p:txBody>
            <a:bodyPr wrap="square" lIns="0" tIns="0" rIns="0" bIns="0" rtlCol="0"/>
            <a:lstStyle/>
            <a:p>
              <a:endParaRPr/>
            </a:p>
          </p:txBody>
        </p:sp>
        <p:sp>
          <p:nvSpPr>
            <p:cNvPr id="207" name="object 207"/>
            <p:cNvSpPr/>
            <p:nvPr/>
          </p:nvSpPr>
          <p:spPr>
            <a:xfrm>
              <a:off x="7203947" y="3064760"/>
              <a:ext cx="15240" cy="1457325"/>
            </a:xfrm>
            <a:custGeom>
              <a:avLst/>
              <a:gdLst/>
              <a:ahLst/>
              <a:cxnLst/>
              <a:rect l="l" t="t" r="r" b="b"/>
              <a:pathLst>
                <a:path w="15240" h="1457325">
                  <a:moveTo>
                    <a:pt x="0" y="1456715"/>
                  </a:moveTo>
                  <a:lnTo>
                    <a:pt x="0" y="0"/>
                  </a:lnTo>
                </a:path>
                <a:path w="15240" h="1457325">
                  <a:moveTo>
                    <a:pt x="0" y="1456715"/>
                  </a:moveTo>
                  <a:lnTo>
                    <a:pt x="15189" y="1456715"/>
                  </a:lnTo>
                </a:path>
              </a:pathLst>
            </a:custGeom>
            <a:ln w="3175">
              <a:solidFill>
                <a:srgbClr val="242424"/>
              </a:solidFill>
            </a:ln>
          </p:spPr>
          <p:txBody>
            <a:bodyPr wrap="square" lIns="0" tIns="0" rIns="0" bIns="0" rtlCol="0"/>
            <a:lstStyle/>
            <a:p>
              <a:endParaRPr/>
            </a:p>
          </p:txBody>
        </p:sp>
        <p:sp>
          <p:nvSpPr>
            <p:cNvPr id="208" name="object 208"/>
            <p:cNvSpPr/>
            <p:nvPr/>
          </p:nvSpPr>
          <p:spPr>
            <a:xfrm>
              <a:off x="7203947" y="4277868"/>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09" name="object 209"/>
            <p:cNvSpPr/>
            <p:nvPr/>
          </p:nvSpPr>
          <p:spPr>
            <a:xfrm>
              <a:off x="7203947" y="4035552"/>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10" name="object 210"/>
            <p:cNvSpPr/>
            <p:nvPr/>
          </p:nvSpPr>
          <p:spPr>
            <a:xfrm>
              <a:off x="7203947" y="3793236"/>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11" name="object 211"/>
            <p:cNvSpPr/>
            <p:nvPr/>
          </p:nvSpPr>
          <p:spPr>
            <a:xfrm>
              <a:off x="7203947" y="3550920"/>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12" name="object 212"/>
            <p:cNvSpPr/>
            <p:nvPr/>
          </p:nvSpPr>
          <p:spPr>
            <a:xfrm>
              <a:off x="7203947" y="3307080"/>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13" name="object 213"/>
            <p:cNvSpPr/>
            <p:nvPr/>
          </p:nvSpPr>
          <p:spPr>
            <a:xfrm>
              <a:off x="7203947" y="3064764"/>
              <a:ext cx="15240" cy="0"/>
            </a:xfrm>
            <a:custGeom>
              <a:avLst/>
              <a:gdLst/>
              <a:ahLst/>
              <a:cxnLst/>
              <a:rect l="l" t="t" r="r" b="b"/>
              <a:pathLst>
                <a:path w="15240">
                  <a:moveTo>
                    <a:pt x="0" y="0"/>
                  </a:moveTo>
                  <a:lnTo>
                    <a:pt x="15189" y="0"/>
                  </a:lnTo>
                </a:path>
              </a:pathLst>
            </a:custGeom>
            <a:ln w="3175">
              <a:solidFill>
                <a:srgbClr val="242424"/>
              </a:solidFill>
            </a:ln>
          </p:spPr>
          <p:txBody>
            <a:bodyPr wrap="square" lIns="0" tIns="0" rIns="0" bIns="0" rtlCol="0"/>
            <a:lstStyle/>
            <a:p>
              <a:endParaRPr/>
            </a:p>
          </p:txBody>
        </p:sp>
        <p:sp>
          <p:nvSpPr>
            <p:cNvPr id="214" name="object 214"/>
            <p:cNvSpPr/>
            <p:nvPr/>
          </p:nvSpPr>
          <p:spPr>
            <a:xfrm>
              <a:off x="7203947" y="3813053"/>
              <a:ext cx="662940" cy="708660"/>
            </a:xfrm>
            <a:custGeom>
              <a:avLst/>
              <a:gdLst/>
              <a:ahLst/>
              <a:cxnLst/>
              <a:rect l="l" t="t" r="r" b="b"/>
              <a:pathLst>
                <a:path w="662940" h="708660">
                  <a:moveTo>
                    <a:pt x="0" y="246494"/>
                  </a:moveTo>
                  <a:lnTo>
                    <a:pt x="1092" y="153123"/>
                  </a:lnTo>
                  <a:lnTo>
                    <a:pt x="2184" y="164553"/>
                  </a:lnTo>
                  <a:lnTo>
                    <a:pt x="3276" y="45910"/>
                  </a:lnTo>
                  <a:lnTo>
                    <a:pt x="4368" y="76009"/>
                  </a:lnTo>
                  <a:lnTo>
                    <a:pt x="5473" y="97066"/>
                  </a:lnTo>
                  <a:lnTo>
                    <a:pt x="6565" y="39331"/>
                  </a:lnTo>
                  <a:lnTo>
                    <a:pt x="7658" y="86740"/>
                  </a:lnTo>
                  <a:lnTo>
                    <a:pt x="8750" y="381317"/>
                  </a:lnTo>
                  <a:lnTo>
                    <a:pt x="9842" y="76530"/>
                  </a:lnTo>
                  <a:lnTo>
                    <a:pt x="10934" y="124993"/>
                  </a:lnTo>
                  <a:lnTo>
                    <a:pt x="12026" y="116839"/>
                  </a:lnTo>
                  <a:lnTo>
                    <a:pt x="13131" y="208953"/>
                  </a:lnTo>
                  <a:lnTo>
                    <a:pt x="14224" y="85928"/>
                  </a:lnTo>
                  <a:lnTo>
                    <a:pt x="15316" y="155867"/>
                  </a:lnTo>
                  <a:lnTo>
                    <a:pt x="16408" y="55943"/>
                  </a:lnTo>
                  <a:lnTo>
                    <a:pt x="17500" y="235991"/>
                  </a:lnTo>
                  <a:lnTo>
                    <a:pt x="18592" y="212775"/>
                  </a:lnTo>
                  <a:lnTo>
                    <a:pt x="19685" y="27495"/>
                  </a:lnTo>
                  <a:lnTo>
                    <a:pt x="20777" y="122491"/>
                  </a:lnTo>
                  <a:lnTo>
                    <a:pt x="21869" y="139331"/>
                  </a:lnTo>
                  <a:lnTo>
                    <a:pt x="22974" y="181013"/>
                  </a:lnTo>
                  <a:lnTo>
                    <a:pt x="24066" y="119684"/>
                  </a:lnTo>
                  <a:lnTo>
                    <a:pt x="25158" y="0"/>
                  </a:lnTo>
                  <a:lnTo>
                    <a:pt x="26250" y="52184"/>
                  </a:lnTo>
                  <a:lnTo>
                    <a:pt x="27343" y="192633"/>
                  </a:lnTo>
                  <a:lnTo>
                    <a:pt x="28435" y="53212"/>
                  </a:lnTo>
                  <a:lnTo>
                    <a:pt x="29527" y="122897"/>
                  </a:lnTo>
                  <a:lnTo>
                    <a:pt x="30619" y="114858"/>
                  </a:lnTo>
                  <a:lnTo>
                    <a:pt x="31711" y="240944"/>
                  </a:lnTo>
                  <a:lnTo>
                    <a:pt x="32816" y="93916"/>
                  </a:lnTo>
                  <a:lnTo>
                    <a:pt x="33909" y="134873"/>
                  </a:lnTo>
                  <a:lnTo>
                    <a:pt x="35001" y="71831"/>
                  </a:lnTo>
                  <a:lnTo>
                    <a:pt x="36093" y="141833"/>
                  </a:lnTo>
                  <a:lnTo>
                    <a:pt x="37185" y="218592"/>
                  </a:lnTo>
                  <a:lnTo>
                    <a:pt x="38277" y="70167"/>
                  </a:lnTo>
                  <a:lnTo>
                    <a:pt x="39370" y="132346"/>
                  </a:lnTo>
                  <a:lnTo>
                    <a:pt x="40474" y="118465"/>
                  </a:lnTo>
                  <a:lnTo>
                    <a:pt x="41567" y="309435"/>
                  </a:lnTo>
                  <a:lnTo>
                    <a:pt x="42659" y="157302"/>
                  </a:lnTo>
                  <a:lnTo>
                    <a:pt x="43751" y="86944"/>
                  </a:lnTo>
                  <a:lnTo>
                    <a:pt x="44843" y="112471"/>
                  </a:lnTo>
                  <a:lnTo>
                    <a:pt x="45935" y="89903"/>
                  </a:lnTo>
                  <a:lnTo>
                    <a:pt x="47028" y="102146"/>
                  </a:lnTo>
                  <a:lnTo>
                    <a:pt x="48133" y="94551"/>
                  </a:lnTo>
                  <a:lnTo>
                    <a:pt x="49225" y="233591"/>
                  </a:lnTo>
                  <a:lnTo>
                    <a:pt x="50317" y="304685"/>
                  </a:lnTo>
                  <a:lnTo>
                    <a:pt x="51409" y="100571"/>
                  </a:lnTo>
                  <a:lnTo>
                    <a:pt x="52501" y="83819"/>
                  </a:lnTo>
                  <a:lnTo>
                    <a:pt x="53594" y="177457"/>
                  </a:lnTo>
                  <a:lnTo>
                    <a:pt x="54686" y="71526"/>
                  </a:lnTo>
                  <a:lnTo>
                    <a:pt x="55778" y="86537"/>
                  </a:lnTo>
                  <a:lnTo>
                    <a:pt x="56870" y="80721"/>
                  </a:lnTo>
                  <a:lnTo>
                    <a:pt x="57962" y="131140"/>
                  </a:lnTo>
                  <a:lnTo>
                    <a:pt x="59067" y="124675"/>
                  </a:lnTo>
                  <a:lnTo>
                    <a:pt x="60159" y="174586"/>
                  </a:lnTo>
                  <a:lnTo>
                    <a:pt x="61252" y="222097"/>
                  </a:lnTo>
                  <a:lnTo>
                    <a:pt x="62344" y="66166"/>
                  </a:lnTo>
                  <a:lnTo>
                    <a:pt x="63436" y="174269"/>
                  </a:lnTo>
                  <a:lnTo>
                    <a:pt x="64528" y="80289"/>
                  </a:lnTo>
                  <a:lnTo>
                    <a:pt x="65620" y="163283"/>
                  </a:lnTo>
                  <a:lnTo>
                    <a:pt x="66725" y="30289"/>
                  </a:lnTo>
                  <a:lnTo>
                    <a:pt x="67818" y="187248"/>
                  </a:lnTo>
                  <a:lnTo>
                    <a:pt x="68910" y="144119"/>
                  </a:lnTo>
                  <a:lnTo>
                    <a:pt x="70002" y="125590"/>
                  </a:lnTo>
                  <a:lnTo>
                    <a:pt x="71094" y="135254"/>
                  </a:lnTo>
                  <a:lnTo>
                    <a:pt x="72186" y="23723"/>
                  </a:lnTo>
                  <a:lnTo>
                    <a:pt x="73279" y="108369"/>
                  </a:lnTo>
                  <a:lnTo>
                    <a:pt x="74383" y="140347"/>
                  </a:lnTo>
                  <a:lnTo>
                    <a:pt x="75476" y="52031"/>
                  </a:lnTo>
                  <a:lnTo>
                    <a:pt x="76568" y="156527"/>
                  </a:lnTo>
                  <a:lnTo>
                    <a:pt x="77660" y="96024"/>
                  </a:lnTo>
                  <a:lnTo>
                    <a:pt x="78752" y="192506"/>
                  </a:lnTo>
                  <a:lnTo>
                    <a:pt x="79844" y="61302"/>
                  </a:lnTo>
                  <a:lnTo>
                    <a:pt x="80937" y="78676"/>
                  </a:lnTo>
                  <a:lnTo>
                    <a:pt x="82029" y="99580"/>
                  </a:lnTo>
                  <a:lnTo>
                    <a:pt x="83121" y="31089"/>
                  </a:lnTo>
                  <a:lnTo>
                    <a:pt x="84226" y="135216"/>
                  </a:lnTo>
                  <a:lnTo>
                    <a:pt x="85318" y="57594"/>
                  </a:lnTo>
                  <a:lnTo>
                    <a:pt x="86410" y="146888"/>
                  </a:lnTo>
                  <a:lnTo>
                    <a:pt x="87503" y="198691"/>
                  </a:lnTo>
                  <a:lnTo>
                    <a:pt x="88595" y="154241"/>
                  </a:lnTo>
                  <a:lnTo>
                    <a:pt x="89687" y="102971"/>
                  </a:lnTo>
                  <a:lnTo>
                    <a:pt x="90779" y="37960"/>
                  </a:lnTo>
                  <a:lnTo>
                    <a:pt x="91871" y="157695"/>
                  </a:lnTo>
                  <a:lnTo>
                    <a:pt x="92964" y="6934"/>
                  </a:lnTo>
                  <a:lnTo>
                    <a:pt x="94068" y="84607"/>
                  </a:lnTo>
                  <a:lnTo>
                    <a:pt x="95161" y="99326"/>
                  </a:lnTo>
                  <a:lnTo>
                    <a:pt x="96253" y="51231"/>
                  </a:lnTo>
                  <a:lnTo>
                    <a:pt x="97345" y="230327"/>
                  </a:lnTo>
                  <a:lnTo>
                    <a:pt x="98437" y="121843"/>
                  </a:lnTo>
                  <a:lnTo>
                    <a:pt x="99529" y="247154"/>
                  </a:lnTo>
                  <a:lnTo>
                    <a:pt x="100622" y="73685"/>
                  </a:lnTo>
                  <a:lnTo>
                    <a:pt x="101727" y="88264"/>
                  </a:lnTo>
                  <a:lnTo>
                    <a:pt x="102819" y="201904"/>
                  </a:lnTo>
                  <a:lnTo>
                    <a:pt x="103911" y="14185"/>
                  </a:lnTo>
                  <a:lnTo>
                    <a:pt x="105003" y="29451"/>
                  </a:lnTo>
                  <a:lnTo>
                    <a:pt x="106095" y="24409"/>
                  </a:lnTo>
                  <a:lnTo>
                    <a:pt x="107188" y="103111"/>
                  </a:lnTo>
                  <a:lnTo>
                    <a:pt x="108280" y="90411"/>
                  </a:lnTo>
                  <a:lnTo>
                    <a:pt x="109372" y="36067"/>
                  </a:lnTo>
                  <a:lnTo>
                    <a:pt x="110477" y="148031"/>
                  </a:lnTo>
                  <a:lnTo>
                    <a:pt x="111569" y="69900"/>
                  </a:lnTo>
                  <a:lnTo>
                    <a:pt x="112661" y="161518"/>
                  </a:lnTo>
                  <a:lnTo>
                    <a:pt x="113753" y="132626"/>
                  </a:lnTo>
                  <a:lnTo>
                    <a:pt x="114846" y="186105"/>
                  </a:lnTo>
                  <a:lnTo>
                    <a:pt x="115938" y="54152"/>
                  </a:lnTo>
                  <a:lnTo>
                    <a:pt x="117030" y="450024"/>
                  </a:lnTo>
                  <a:lnTo>
                    <a:pt x="118135" y="182956"/>
                  </a:lnTo>
                  <a:lnTo>
                    <a:pt x="119227" y="67856"/>
                  </a:lnTo>
                  <a:lnTo>
                    <a:pt x="120319" y="81013"/>
                  </a:lnTo>
                  <a:lnTo>
                    <a:pt x="121412" y="65671"/>
                  </a:lnTo>
                  <a:lnTo>
                    <a:pt x="122504" y="71805"/>
                  </a:lnTo>
                  <a:lnTo>
                    <a:pt x="123596" y="31838"/>
                  </a:lnTo>
                  <a:lnTo>
                    <a:pt x="124688" y="160007"/>
                  </a:lnTo>
                  <a:lnTo>
                    <a:pt x="125780" y="243433"/>
                  </a:lnTo>
                  <a:lnTo>
                    <a:pt x="126873" y="60388"/>
                  </a:lnTo>
                  <a:lnTo>
                    <a:pt x="127965" y="92849"/>
                  </a:lnTo>
                  <a:lnTo>
                    <a:pt x="129070" y="158457"/>
                  </a:lnTo>
                  <a:lnTo>
                    <a:pt x="130162" y="189699"/>
                  </a:lnTo>
                  <a:lnTo>
                    <a:pt x="131254" y="210438"/>
                  </a:lnTo>
                  <a:lnTo>
                    <a:pt x="132346" y="62039"/>
                  </a:lnTo>
                  <a:lnTo>
                    <a:pt x="133438" y="101396"/>
                  </a:lnTo>
                  <a:lnTo>
                    <a:pt x="134531" y="98793"/>
                  </a:lnTo>
                  <a:lnTo>
                    <a:pt x="135623" y="71907"/>
                  </a:lnTo>
                  <a:lnTo>
                    <a:pt x="136728" y="172288"/>
                  </a:lnTo>
                  <a:lnTo>
                    <a:pt x="137820" y="43980"/>
                  </a:lnTo>
                  <a:lnTo>
                    <a:pt x="138912" y="52870"/>
                  </a:lnTo>
                  <a:lnTo>
                    <a:pt x="140004" y="230784"/>
                  </a:lnTo>
                  <a:lnTo>
                    <a:pt x="141097" y="246316"/>
                  </a:lnTo>
                  <a:lnTo>
                    <a:pt x="142189" y="26746"/>
                  </a:lnTo>
                  <a:lnTo>
                    <a:pt x="143281" y="36499"/>
                  </a:lnTo>
                  <a:lnTo>
                    <a:pt x="144373" y="108978"/>
                  </a:lnTo>
                  <a:lnTo>
                    <a:pt x="145478" y="55689"/>
                  </a:lnTo>
                  <a:lnTo>
                    <a:pt x="146570" y="72491"/>
                  </a:lnTo>
                  <a:lnTo>
                    <a:pt x="147662" y="94030"/>
                  </a:lnTo>
                  <a:lnTo>
                    <a:pt x="148755" y="261124"/>
                  </a:lnTo>
                  <a:lnTo>
                    <a:pt x="149847" y="145795"/>
                  </a:lnTo>
                  <a:lnTo>
                    <a:pt x="150939" y="121716"/>
                  </a:lnTo>
                  <a:lnTo>
                    <a:pt x="152031" y="33235"/>
                  </a:lnTo>
                  <a:lnTo>
                    <a:pt x="153123" y="197827"/>
                  </a:lnTo>
                  <a:lnTo>
                    <a:pt x="154228" y="48767"/>
                  </a:lnTo>
                  <a:lnTo>
                    <a:pt x="155321" y="108242"/>
                  </a:lnTo>
                  <a:lnTo>
                    <a:pt x="156413" y="84556"/>
                  </a:lnTo>
                  <a:lnTo>
                    <a:pt x="157505" y="101231"/>
                  </a:lnTo>
                  <a:lnTo>
                    <a:pt x="158597" y="395122"/>
                  </a:lnTo>
                  <a:lnTo>
                    <a:pt x="159689" y="45084"/>
                  </a:lnTo>
                  <a:lnTo>
                    <a:pt x="160782" y="40932"/>
                  </a:lnTo>
                  <a:lnTo>
                    <a:pt x="161874" y="78295"/>
                  </a:lnTo>
                  <a:lnTo>
                    <a:pt x="162966" y="122034"/>
                  </a:lnTo>
                  <a:lnTo>
                    <a:pt x="164071" y="304685"/>
                  </a:lnTo>
                  <a:lnTo>
                    <a:pt x="165163" y="66433"/>
                  </a:lnTo>
                  <a:lnTo>
                    <a:pt x="166255" y="158737"/>
                  </a:lnTo>
                  <a:lnTo>
                    <a:pt x="167347" y="98577"/>
                  </a:lnTo>
                  <a:lnTo>
                    <a:pt x="168440" y="38950"/>
                  </a:lnTo>
                  <a:lnTo>
                    <a:pt x="169532" y="72326"/>
                  </a:lnTo>
                  <a:lnTo>
                    <a:pt x="170624" y="130238"/>
                  </a:lnTo>
                  <a:lnTo>
                    <a:pt x="171716" y="241299"/>
                  </a:lnTo>
                  <a:lnTo>
                    <a:pt x="172821" y="57632"/>
                  </a:lnTo>
                  <a:lnTo>
                    <a:pt x="173913" y="81292"/>
                  </a:lnTo>
                  <a:lnTo>
                    <a:pt x="175006" y="117601"/>
                  </a:lnTo>
                  <a:lnTo>
                    <a:pt x="176098" y="76479"/>
                  </a:lnTo>
                  <a:lnTo>
                    <a:pt x="177190" y="59118"/>
                  </a:lnTo>
                  <a:lnTo>
                    <a:pt x="178282" y="136880"/>
                  </a:lnTo>
                  <a:lnTo>
                    <a:pt x="179374" y="34709"/>
                  </a:lnTo>
                  <a:lnTo>
                    <a:pt x="180479" y="147662"/>
                  </a:lnTo>
                  <a:lnTo>
                    <a:pt x="181571" y="29121"/>
                  </a:lnTo>
                  <a:lnTo>
                    <a:pt x="182664" y="101650"/>
                  </a:lnTo>
                  <a:lnTo>
                    <a:pt x="183756" y="272135"/>
                  </a:lnTo>
                  <a:lnTo>
                    <a:pt x="184848" y="120205"/>
                  </a:lnTo>
                  <a:lnTo>
                    <a:pt x="185940" y="153923"/>
                  </a:lnTo>
                  <a:lnTo>
                    <a:pt x="187032" y="62864"/>
                  </a:lnTo>
                  <a:lnTo>
                    <a:pt x="188125" y="496455"/>
                  </a:lnTo>
                  <a:lnTo>
                    <a:pt x="189230" y="119735"/>
                  </a:lnTo>
                  <a:lnTo>
                    <a:pt x="190322" y="183299"/>
                  </a:lnTo>
                  <a:lnTo>
                    <a:pt x="191414" y="88633"/>
                  </a:lnTo>
                  <a:lnTo>
                    <a:pt x="192506" y="131876"/>
                  </a:lnTo>
                  <a:lnTo>
                    <a:pt x="193598" y="217106"/>
                  </a:lnTo>
                  <a:lnTo>
                    <a:pt x="194691" y="53593"/>
                  </a:lnTo>
                  <a:lnTo>
                    <a:pt x="195783" y="142481"/>
                  </a:lnTo>
                  <a:lnTo>
                    <a:pt x="196875" y="143840"/>
                  </a:lnTo>
                  <a:lnTo>
                    <a:pt x="197967" y="140652"/>
                  </a:lnTo>
                  <a:lnTo>
                    <a:pt x="199072" y="142341"/>
                  </a:lnTo>
                  <a:lnTo>
                    <a:pt x="200164" y="101663"/>
                  </a:lnTo>
                  <a:lnTo>
                    <a:pt x="201256" y="82613"/>
                  </a:lnTo>
                  <a:lnTo>
                    <a:pt x="202349" y="34328"/>
                  </a:lnTo>
                  <a:lnTo>
                    <a:pt x="203441" y="105803"/>
                  </a:lnTo>
                  <a:lnTo>
                    <a:pt x="204533" y="140792"/>
                  </a:lnTo>
                  <a:lnTo>
                    <a:pt x="205625" y="80606"/>
                  </a:lnTo>
                  <a:lnTo>
                    <a:pt x="206730" y="118694"/>
                  </a:lnTo>
                  <a:lnTo>
                    <a:pt x="207822" y="155740"/>
                  </a:lnTo>
                  <a:lnTo>
                    <a:pt x="208915" y="135407"/>
                  </a:lnTo>
                  <a:lnTo>
                    <a:pt x="210007" y="168732"/>
                  </a:lnTo>
                  <a:lnTo>
                    <a:pt x="211099" y="130352"/>
                  </a:lnTo>
                  <a:lnTo>
                    <a:pt x="212191" y="84835"/>
                  </a:lnTo>
                  <a:lnTo>
                    <a:pt x="213283" y="68960"/>
                  </a:lnTo>
                  <a:lnTo>
                    <a:pt x="214376" y="89446"/>
                  </a:lnTo>
                  <a:lnTo>
                    <a:pt x="215468" y="199631"/>
                  </a:lnTo>
                  <a:lnTo>
                    <a:pt x="216573" y="146938"/>
                  </a:lnTo>
                  <a:lnTo>
                    <a:pt x="217665" y="161886"/>
                  </a:lnTo>
                  <a:lnTo>
                    <a:pt x="218757" y="259994"/>
                  </a:lnTo>
                  <a:lnTo>
                    <a:pt x="219849" y="159943"/>
                  </a:lnTo>
                  <a:lnTo>
                    <a:pt x="220941" y="100393"/>
                  </a:lnTo>
                  <a:lnTo>
                    <a:pt x="222034" y="61645"/>
                  </a:lnTo>
                  <a:lnTo>
                    <a:pt x="223126" y="46405"/>
                  </a:lnTo>
                  <a:lnTo>
                    <a:pt x="224231" y="158026"/>
                  </a:lnTo>
                  <a:lnTo>
                    <a:pt x="225323" y="330212"/>
                  </a:lnTo>
                  <a:lnTo>
                    <a:pt x="226415" y="75679"/>
                  </a:lnTo>
                  <a:lnTo>
                    <a:pt x="227507" y="80175"/>
                  </a:lnTo>
                  <a:lnTo>
                    <a:pt x="228600" y="139179"/>
                  </a:lnTo>
                  <a:lnTo>
                    <a:pt x="229692" y="58115"/>
                  </a:lnTo>
                  <a:lnTo>
                    <a:pt x="230784" y="160464"/>
                  </a:lnTo>
                  <a:lnTo>
                    <a:pt x="231876" y="214337"/>
                  </a:lnTo>
                  <a:lnTo>
                    <a:pt x="232968" y="53822"/>
                  </a:lnTo>
                  <a:lnTo>
                    <a:pt x="234073" y="176314"/>
                  </a:lnTo>
                  <a:lnTo>
                    <a:pt x="235165" y="66649"/>
                  </a:lnTo>
                  <a:lnTo>
                    <a:pt x="236258" y="308698"/>
                  </a:lnTo>
                  <a:lnTo>
                    <a:pt x="237350" y="176225"/>
                  </a:lnTo>
                  <a:lnTo>
                    <a:pt x="238442" y="28562"/>
                  </a:lnTo>
                  <a:lnTo>
                    <a:pt x="239534" y="10363"/>
                  </a:lnTo>
                  <a:lnTo>
                    <a:pt x="240626" y="72174"/>
                  </a:lnTo>
                  <a:lnTo>
                    <a:pt x="241719" y="106667"/>
                  </a:lnTo>
                  <a:lnTo>
                    <a:pt x="242824" y="22936"/>
                  </a:lnTo>
                  <a:lnTo>
                    <a:pt x="243916" y="125818"/>
                  </a:lnTo>
                  <a:lnTo>
                    <a:pt x="245008" y="137883"/>
                  </a:lnTo>
                  <a:lnTo>
                    <a:pt x="246100" y="228777"/>
                  </a:lnTo>
                  <a:lnTo>
                    <a:pt x="247192" y="153657"/>
                  </a:lnTo>
                  <a:lnTo>
                    <a:pt x="248285" y="72529"/>
                  </a:lnTo>
                  <a:lnTo>
                    <a:pt x="249377" y="60083"/>
                  </a:lnTo>
                  <a:lnTo>
                    <a:pt x="250482" y="184226"/>
                  </a:lnTo>
                  <a:lnTo>
                    <a:pt x="251574" y="151002"/>
                  </a:lnTo>
                  <a:lnTo>
                    <a:pt x="252666" y="93383"/>
                  </a:lnTo>
                  <a:lnTo>
                    <a:pt x="253758" y="11810"/>
                  </a:lnTo>
                  <a:lnTo>
                    <a:pt x="254850" y="278625"/>
                  </a:lnTo>
                  <a:lnTo>
                    <a:pt x="255943" y="209981"/>
                  </a:lnTo>
                  <a:lnTo>
                    <a:pt x="257035" y="78803"/>
                  </a:lnTo>
                  <a:lnTo>
                    <a:pt x="258127" y="222542"/>
                  </a:lnTo>
                  <a:lnTo>
                    <a:pt x="259232" y="66027"/>
                  </a:lnTo>
                  <a:lnTo>
                    <a:pt x="260324" y="170827"/>
                  </a:lnTo>
                  <a:lnTo>
                    <a:pt x="261416" y="202996"/>
                  </a:lnTo>
                  <a:lnTo>
                    <a:pt x="262509" y="126682"/>
                  </a:lnTo>
                  <a:lnTo>
                    <a:pt x="263601" y="95110"/>
                  </a:lnTo>
                  <a:lnTo>
                    <a:pt x="264693" y="63665"/>
                  </a:lnTo>
                  <a:lnTo>
                    <a:pt x="265785" y="73710"/>
                  </a:lnTo>
                  <a:lnTo>
                    <a:pt x="266877" y="57683"/>
                  </a:lnTo>
                  <a:lnTo>
                    <a:pt x="267970" y="95415"/>
                  </a:lnTo>
                  <a:lnTo>
                    <a:pt x="269074" y="422401"/>
                  </a:lnTo>
                  <a:lnTo>
                    <a:pt x="270167" y="99669"/>
                  </a:lnTo>
                  <a:lnTo>
                    <a:pt x="271259" y="184759"/>
                  </a:lnTo>
                  <a:lnTo>
                    <a:pt x="272351" y="133908"/>
                  </a:lnTo>
                  <a:lnTo>
                    <a:pt x="273443" y="71513"/>
                  </a:lnTo>
                  <a:lnTo>
                    <a:pt x="274535" y="88595"/>
                  </a:lnTo>
                  <a:lnTo>
                    <a:pt x="275628" y="151244"/>
                  </a:lnTo>
                  <a:lnTo>
                    <a:pt x="276720" y="146215"/>
                  </a:lnTo>
                  <a:lnTo>
                    <a:pt x="277825" y="188696"/>
                  </a:lnTo>
                  <a:lnTo>
                    <a:pt x="278917" y="38620"/>
                  </a:lnTo>
                  <a:lnTo>
                    <a:pt x="280009" y="97561"/>
                  </a:lnTo>
                  <a:lnTo>
                    <a:pt x="281101" y="74218"/>
                  </a:lnTo>
                  <a:lnTo>
                    <a:pt x="282194" y="81305"/>
                  </a:lnTo>
                  <a:lnTo>
                    <a:pt x="283286" y="103911"/>
                  </a:lnTo>
                  <a:lnTo>
                    <a:pt x="284378" y="127177"/>
                  </a:lnTo>
                  <a:lnTo>
                    <a:pt x="285483" y="52323"/>
                  </a:lnTo>
                  <a:lnTo>
                    <a:pt x="286575" y="276377"/>
                  </a:lnTo>
                  <a:lnTo>
                    <a:pt x="287667" y="81419"/>
                  </a:lnTo>
                  <a:lnTo>
                    <a:pt x="288759" y="184226"/>
                  </a:lnTo>
                  <a:lnTo>
                    <a:pt x="289852" y="151472"/>
                  </a:lnTo>
                  <a:lnTo>
                    <a:pt x="290944" y="44729"/>
                  </a:lnTo>
                  <a:lnTo>
                    <a:pt x="292036" y="282587"/>
                  </a:lnTo>
                  <a:lnTo>
                    <a:pt x="293128" y="63906"/>
                  </a:lnTo>
                  <a:lnTo>
                    <a:pt x="294220" y="219709"/>
                  </a:lnTo>
                  <a:lnTo>
                    <a:pt x="295325" y="155803"/>
                  </a:lnTo>
                  <a:lnTo>
                    <a:pt x="296418" y="90525"/>
                  </a:lnTo>
                  <a:lnTo>
                    <a:pt x="297510" y="37528"/>
                  </a:lnTo>
                  <a:lnTo>
                    <a:pt x="298602" y="153098"/>
                  </a:lnTo>
                  <a:lnTo>
                    <a:pt x="299694" y="8318"/>
                  </a:lnTo>
                  <a:lnTo>
                    <a:pt x="300786" y="56070"/>
                  </a:lnTo>
                  <a:lnTo>
                    <a:pt x="301879" y="61213"/>
                  </a:lnTo>
                  <a:lnTo>
                    <a:pt x="302971" y="48120"/>
                  </a:lnTo>
                  <a:lnTo>
                    <a:pt x="304076" y="37795"/>
                  </a:lnTo>
                  <a:lnTo>
                    <a:pt x="305168" y="89636"/>
                  </a:lnTo>
                  <a:lnTo>
                    <a:pt x="306260" y="94005"/>
                  </a:lnTo>
                  <a:lnTo>
                    <a:pt x="307352" y="36156"/>
                  </a:lnTo>
                  <a:lnTo>
                    <a:pt x="308444" y="238391"/>
                  </a:lnTo>
                  <a:lnTo>
                    <a:pt x="309537" y="125945"/>
                  </a:lnTo>
                  <a:lnTo>
                    <a:pt x="310629" y="136131"/>
                  </a:lnTo>
                  <a:lnTo>
                    <a:pt x="311721" y="129044"/>
                  </a:lnTo>
                  <a:lnTo>
                    <a:pt x="312826" y="63322"/>
                  </a:lnTo>
                  <a:lnTo>
                    <a:pt x="313918" y="195033"/>
                  </a:lnTo>
                  <a:lnTo>
                    <a:pt x="315010" y="93459"/>
                  </a:lnTo>
                  <a:lnTo>
                    <a:pt x="316103" y="171195"/>
                  </a:lnTo>
                  <a:lnTo>
                    <a:pt x="317195" y="132956"/>
                  </a:lnTo>
                  <a:lnTo>
                    <a:pt x="318287" y="39255"/>
                  </a:lnTo>
                  <a:lnTo>
                    <a:pt x="319379" y="165849"/>
                  </a:lnTo>
                  <a:lnTo>
                    <a:pt x="320471" y="88417"/>
                  </a:lnTo>
                  <a:lnTo>
                    <a:pt x="321576" y="72770"/>
                  </a:lnTo>
                  <a:lnTo>
                    <a:pt x="322668" y="108737"/>
                  </a:lnTo>
                  <a:lnTo>
                    <a:pt x="323761" y="386295"/>
                  </a:lnTo>
                  <a:lnTo>
                    <a:pt x="324853" y="250977"/>
                  </a:lnTo>
                  <a:lnTo>
                    <a:pt x="325945" y="214528"/>
                  </a:lnTo>
                  <a:lnTo>
                    <a:pt x="327037" y="68160"/>
                  </a:lnTo>
                  <a:lnTo>
                    <a:pt x="328129" y="123685"/>
                  </a:lnTo>
                  <a:lnTo>
                    <a:pt x="329234" y="232371"/>
                  </a:lnTo>
                  <a:lnTo>
                    <a:pt x="330327" y="253809"/>
                  </a:lnTo>
                  <a:lnTo>
                    <a:pt x="331419" y="62433"/>
                  </a:lnTo>
                  <a:lnTo>
                    <a:pt x="332511" y="110959"/>
                  </a:lnTo>
                  <a:lnTo>
                    <a:pt x="333603" y="240868"/>
                  </a:lnTo>
                  <a:lnTo>
                    <a:pt x="334695" y="188150"/>
                  </a:lnTo>
                  <a:lnTo>
                    <a:pt x="335788" y="121792"/>
                  </a:lnTo>
                  <a:lnTo>
                    <a:pt x="336880" y="69926"/>
                  </a:lnTo>
                  <a:lnTo>
                    <a:pt x="337972" y="192785"/>
                  </a:lnTo>
                  <a:lnTo>
                    <a:pt x="339077" y="72770"/>
                  </a:lnTo>
                  <a:lnTo>
                    <a:pt x="340169" y="237832"/>
                  </a:lnTo>
                  <a:lnTo>
                    <a:pt x="341261" y="67271"/>
                  </a:lnTo>
                  <a:lnTo>
                    <a:pt x="342353" y="104012"/>
                  </a:lnTo>
                  <a:lnTo>
                    <a:pt x="343446" y="108038"/>
                  </a:lnTo>
                  <a:lnTo>
                    <a:pt x="344538" y="108572"/>
                  </a:lnTo>
                  <a:lnTo>
                    <a:pt x="345630" y="75971"/>
                  </a:lnTo>
                  <a:lnTo>
                    <a:pt x="346722" y="107327"/>
                  </a:lnTo>
                  <a:lnTo>
                    <a:pt x="347827" y="98221"/>
                  </a:lnTo>
                  <a:lnTo>
                    <a:pt x="348919" y="141935"/>
                  </a:lnTo>
                  <a:lnTo>
                    <a:pt x="350012" y="116344"/>
                  </a:lnTo>
                  <a:lnTo>
                    <a:pt x="351104" y="90728"/>
                  </a:lnTo>
                  <a:lnTo>
                    <a:pt x="352196" y="144754"/>
                  </a:lnTo>
                  <a:lnTo>
                    <a:pt x="353288" y="33591"/>
                  </a:lnTo>
                  <a:lnTo>
                    <a:pt x="354380" y="167462"/>
                  </a:lnTo>
                  <a:lnTo>
                    <a:pt x="355473" y="60312"/>
                  </a:lnTo>
                  <a:lnTo>
                    <a:pt x="356577" y="99313"/>
                  </a:lnTo>
                  <a:lnTo>
                    <a:pt x="357670" y="128981"/>
                  </a:lnTo>
                  <a:lnTo>
                    <a:pt x="358762" y="220002"/>
                  </a:lnTo>
                  <a:lnTo>
                    <a:pt x="359854" y="112826"/>
                  </a:lnTo>
                  <a:lnTo>
                    <a:pt x="360946" y="114630"/>
                  </a:lnTo>
                  <a:lnTo>
                    <a:pt x="362038" y="226694"/>
                  </a:lnTo>
                  <a:lnTo>
                    <a:pt x="363131" y="147091"/>
                  </a:lnTo>
                  <a:lnTo>
                    <a:pt x="364236" y="34201"/>
                  </a:lnTo>
                  <a:lnTo>
                    <a:pt x="365328" y="130479"/>
                  </a:lnTo>
                  <a:lnTo>
                    <a:pt x="366420" y="24510"/>
                  </a:lnTo>
                  <a:lnTo>
                    <a:pt x="367512" y="62737"/>
                  </a:lnTo>
                  <a:lnTo>
                    <a:pt x="368604" y="216560"/>
                  </a:lnTo>
                  <a:lnTo>
                    <a:pt x="369697" y="161874"/>
                  </a:lnTo>
                  <a:lnTo>
                    <a:pt x="370789" y="304533"/>
                  </a:lnTo>
                  <a:lnTo>
                    <a:pt x="371881" y="125539"/>
                  </a:lnTo>
                  <a:lnTo>
                    <a:pt x="372973" y="36817"/>
                  </a:lnTo>
                  <a:lnTo>
                    <a:pt x="374065" y="98513"/>
                  </a:lnTo>
                  <a:lnTo>
                    <a:pt x="375170" y="143268"/>
                  </a:lnTo>
                  <a:lnTo>
                    <a:pt x="376262" y="137655"/>
                  </a:lnTo>
                  <a:lnTo>
                    <a:pt x="377355" y="106756"/>
                  </a:lnTo>
                  <a:lnTo>
                    <a:pt x="378447" y="70700"/>
                  </a:lnTo>
                  <a:lnTo>
                    <a:pt x="379539" y="194348"/>
                  </a:lnTo>
                  <a:lnTo>
                    <a:pt x="380631" y="128485"/>
                  </a:lnTo>
                  <a:lnTo>
                    <a:pt x="381723" y="123761"/>
                  </a:lnTo>
                  <a:lnTo>
                    <a:pt x="382816" y="371563"/>
                  </a:lnTo>
                  <a:lnTo>
                    <a:pt x="383921" y="132041"/>
                  </a:lnTo>
                  <a:lnTo>
                    <a:pt x="385013" y="53873"/>
                  </a:lnTo>
                  <a:lnTo>
                    <a:pt x="386105" y="100177"/>
                  </a:lnTo>
                  <a:lnTo>
                    <a:pt x="387197" y="116636"/>
                  </a:lnTo>
                  <a:lnTo>
                    <a:pt x="388289" y="67373"/>
                  </a:lnTo>
                  <a:lnTo>
                    <a:pt x="389382" y="117843"/>
                  </a:lnTo>
                  <a:lnTo>
                    <a:pt x="390474" y="248284"/>
                  </a:lnTo>
                  <a:lnTo>
                    <a:pt x="391579" y="65138"/>
                  </a:lnTo>
                  <a:lnTo>
                    <a:pt x="392671" y="58178"/>
                  </a:lnTo>
                  <a:lnTo>
                    <a:pt x="393763" y="167119"/>
                  </a:lnTo>
                  <a:lnTo>
                    <a:pt x="394855" y="125361"/>
                  </a:lnTo>
                  <a:lnTo>
                    <a:pt x="395947" y="110642"/>
                  </a:lnTo>
                  <a:lnTo>
                    <a:pt x="397040" y="59664"/>
                  </a:lnTo>
                  <a:lnTo>
                    <a:pt x="398132" y="231127"/>
                  </a:lnTo>
                  <a:lnTo>
                    <a:pt x="399224" y="55244"/>
                  </a:lnTo>
                  <a:lnTo>
                    <a:pt x="400329" y="164553"/>
                  </a:lnTo>
                  <a:lnTo>
                    <a:pt x="401421" y="88214"/>
                  </a:lnTo>
                  <a:lnTo>
                    <a:pt x="402513" y="104444"/>
                  </a:lnTo>
                  <a:lnTo>
                    <a:pt x="403606" y="22821"/>
                  </a:lnTo>
                  <a:lnTo>
                    <a:pt x="404698" y="123596"/>
                  </a:lnTo>
                  <a:lnTo>
                    <a:pt x="405790" y="47155"/>
                  </a:lnTo>
                  <a:lnTo>
                    <a:pt x="406882" y="98983"/>
                  </a:lnTo>
                  <a:lnTo>
                    <a:pt x="407974" y="158965"/>
                  </a:lnTo>
                  <a:lnTo>
                    <a:pt x="409067" y="88925"/>
                  </a:lnTo>
                  <a:lnTo>
                    <a:pt x="410171" y="96418"/>
                  </a:lnTo>
                  <a:lnTo>
                    <a:pt x="411264" y="154927"/>
                  </a:lnTo>
                  <a:lnTo>
                    <a:pt x="412356" y="83781"/>
                  </a:lnTo>
                  <a:lnTo>
                    <a:pt x="413448" y="232270"/>
                  </a:lnTo>
                  <a:lnTo>
                    <a:pt x="414540" y="54800"/>
                  </a:lnTo>
                  <a:lnTo>
                    <a:pt x="415632" y="121653"/>
                  </a:lnTo>
                  <a:lnTo>
                    <a:pt x="416725" y="109486"/>
                  </a:lnTo>
                  <a:lnTo>
                    <a:pt x="417830" y="173481"/>
                  </a:lnTo>
                  <a:lnTo>
                    <a:pt x="418922" y="233006"/>
                  </a:lnTo>
                  <a:lnTo>
                    <a:pt x="420014" y="72885"/>
                  </a:lnTo>
                  <a:lnTo>
                    <a:pt x="421106" y="64376"/>
                  </a:lnTo>
                  <a:lnTo>
                    <a:pt x="422198" y="102679"/>
                  </a:lnTo>
                  <a:lnTo>
                    <a:pt x="423291" y="261213"/>
                  </a:lnTo>
                  <a:lnTo>
                    <a:pt x="424383" y="89687"/>
                  </a:lnTo>
                  <a:lnTo>
                    <a:pt x="425475" y="154495"/>
                  </a:lnTo>
                  <a:lnTo>
                    <a:pt x="426580" y="110909"/>
                  </a:lnTo>
                  <a:lnTo>
                    <a:pt x="427672" y="78892"/>
                  </a:lnTo>
                  <a:lnTo>
                    <a:pt x="428764" y="90957"/>
                  </a:lnTo>
                  <a:lnTo>
                    <a:pt x="429856" y="116560"/>
                  </a:lnTo>
                  <a:lnTo>
                    <a:pt x="430949" y="18808"/>
                  </a:lnTo>
                  <a:lnTo>
                    <a:pt x="432041" y="53746"/>
                  </a:lnTo>
                  <a:lnTo>
                    <a:pt x="433133" y="119595"/>
                  </a:lnTo>
                  <a:lnTo>
                    <a:pt x="434225" y="205562"/>
                  </a:lnTo>
                  <a:lnTo>
                    <a:pt x="435330" y="116611"/>
                  </a:lnTo>
                  <a:lnTo>
                    <a:pt x="436422" y="87337"/>
                  </a:lnTo>
                  <a:lnTo>
                    <a:pt x="437515" y="79298"/>
                  </a:lnTo>
                  <a:lnTo>
                    <a:pt x="438607" y="87083"/>
                  </a:lnTo>
                  <a:lnTo>
                    <a:pt x="439699" y="59359"/>
                  </a:lnTo>
                  <a:lnTo>
                    <a:pt x="440791" y="182295"/>
                  </a:lnTo>
                  <a:lnTo>
                    <a:pt x="441883" y="171475"/>
                  </a:lnTo>
                  <a:lnTo>
                    <a:pt x="442976" y="94703"/>
                  </a:lnTo>
                  <a:lnTo>
                    <a:pt x="444068" y="170586"/>
                  </a:lnTo>
                  <a:lnTo>
                    <a:pt x="445173" y="102438"/>
                  </a:lnTo>
                  <a:lnTo>
                    <a:pt x="446265" y="125552"/>
                  </a:lnTo>
                  <a:lnTo>
                    <a:pt x="447357" y="82778"/>
                  </a:lnTo>
                  <a:lnTo>
                    <a:pt x="448449" y="126606"/>
                  </a:lnTo>
                  <a:lnTo>
                    <a:pt x="449541" y="125488"/>
                  </a:lnTo>
                  <a:lnTo>
                    <a:pt x="450634" y="87172"/>
                  </a:lnTo>
                  <a:lnTo>
                    <a:pt x="451726" y="184200"/>
                  </a:lnTo>
                  <a:lnTo>
                    <a:pt x="452818" y="146545"/>
                  </a:lnTo>
                  <a:lnTo>
                    <a:pt x="453923" y="82829"/>
                  </a:lnTo>
                  <a:lnTo>
                    <a:pt x="455015" y="292176"/>
                  </a:lnTo>
                  <a:lnTo>
                    <a:pt x="456107" y="35001"/>
                  </a:lnTo>
                  <a:lnTo>
                    <a:pt x="457200" y="87845"/>
                  </a:lnTo>
                  <a:lnTo>
                    <a:pt x="458292" y="109207"/>
                  </a:lnTo>
                  <a:lnTo>
                    <a:pt x="459384" y="103746"/>
                  </a:lnTo>
                  <a:lnTo>
                    <a:pt x="460476" y="86956"/>
                  </a:lnTo>
                  <a:lnTo>
                    <a:pt x="461581" y="169608"/>
                  </a:lnTo>
                  <a:lnTo>
                    <a:pt x="462673" y="42519"/>
                  </a:lnTo>
                  <a:lnTo>
                    <a:pt x="463765" y="47523"/>
                  </a:lnTo>
                  <a:lnTo>
                    <a:pt x="464858" y="92049"/>
                  </a:lnTo>
                  <a:lnTo>
                    <a:pt x="465950" y="80835"/>
                  </a:lnTo>
                  <a:lnTo>
                    <a:pt x="467042" y="38417"/>
                  </a:lnTo>
                  <a:lnTo>
                    <a:pt x="468134" y="153517"/>
                  </a:lnTo>
                  <a:lnTo>
                    <a:pt x="469239" y="107022"/>
                  </a:lnTo>
                  <a:lnTo>
                    <a:pt x="470331" y="57873"/>
                  </a:lnTo>
                  <a:lnTo>
                    <a:pt x="471423" y="231190"/>
                  </a:lnTo>
                  <a:lnTo>
                    <a:pt x="472516" y="132181"/>
                  </a:lnTo>
                  <a:lnTo>
                    <a:pt x="473608" y="10375"/>
                  </a:lnTo>
                  <a:lnTo>
                    <a:pt x="474700" y="106222"/>
                  </a:lnTo>
                  <a:lnTo>
                    <a:pt x="475792" y="131165"/>
                  </a:lnTo>
                  <a:lnTo>
                    <a:pt x="476884" y="215010"/>
                  </a:lnTo>
                  <a:lnTo>
                    <a:pt x="477977" y="91706"/>
                  </a:lnTo>
                  <a:lnTo>
                    <a:pt x="479069" y="124510"/>
                  </a:lnTo>
                  <a:lnTo>
                    <a:pt x="480174" y="143344"/>
                  </a:lnTo>
                  <a:lnTo>
                    <a:pt x="481266" y="52908"/>
                  </a:lnTo>
                  <a:lnTo>
                    <a:pt x="482358" y="151460"/>
                  </a:lnTo>
                  <a:lnTo>
                    <a:pt x="483450" y="22148"/>
                  </a:lnTo>
                  <a:lnTo>
                    <a:pt x="484543" y="239140"/>
                  </a:lnTo>
                  <a:lnTo>
                    <a:pt x="485635" y="251180"/>
                  </a:lnTo>
                  <a:lnTo>
                    <a:pt x="486727" y="143840"/>
                  </a:lnTo>
                  <a:lnTo>
                    <a:pt x="487819" y="111912"/>
                  </a:lnTo>
                  <a:lnTo>
                    <a:pt x="488924" y="46570"/>
                  </a:lnTo>
                  <a:lnTo>
                    <a:pt x="490016" y="293522"/>
                  </a:lnTo>
                  <a:lnTo>
                    <a:pt x="491109" y="118300"/>
                  </a:lnTo>
                  <a:lnTo>
                    <a:pt x="492201" y="79095"/>
                  </a:lnTo>
                  <a:lnTo>
                    <a:pt x="493293" y="185534"/>
                  </a:lnTo>
                  <a:lnTo>
                    <a:pt x="494385" y="193103"/>
                  </a:lnTo>
                  <a:lnTo>
                    <a:pt x="495477" y="141350"/>
                  </a:lnTo>
                  <a:lnTo>
                    <a:pt x="496582" y="102069"/>
                  </a:lnTo>
                  <a:lnTo>
                    <a:pt x="497674" y="98031"/>
                  </a:lnTo>
                  <a:lnTo>
                    <a:pt x="498767" y="173799"/>
                  </a:lnTo>
                  <a:lnTo>
                    <a:pt x="499859" y="134988"/>
                  </a:lnTo>
                  <a:lnTo>
                    <a:pt x="500951" y="136931"/>
                  </a:lnTo>
                  <a:lnTo>
                    <a:pt x="502043" y="117411"/>
                  </a:lnTo>
                  <a:lnTo>
                    <a:pt x="503135" y="213359"/>
                  </a:lnTo>
                  <a:lnTo>
                    <a:pt x="504228" y="137528"/>
                  </a:lnTo>
                  <a:lnTo>
                    <a:pt x="505333" y="116154"/>
                  </a:lnTo>
                  <a:lnTo>
                    <a:pt x="506425" y="50647"/>
                  </a:lnTo>
                  <a:lnTo>
                    <a:pt x="507517" y="40893"/>
                  </a:lnTo>
                  <a:lnTo>
                    <a:pt x="508609" y="22999"/>
                  </a:lnTo>
                  <a:lnTo>
                    <a:pt x="509701" y="63512"/>
                  </a:lnTo>
                  <a:lnTo>
                    <a:pt x="510794" y="76136"/>
                  </a:lnTo>
                  <a:lnTo>
                    <a:pt x="511886" y="141236"/>
                  </a:lnTo>
                  <a:lnTo>
                    <a:pt x="512978" y="126"/>
                  </a:lnTo>
                  <a:lnTo>
                    <a:pt x="514070" y="129260"/>
                  </a:lnTo>
                  <a:lnTo>
                    <a:pt x="515175" y="143967"/>
                  </a:lnTo>
                  <a:lnTo>
                    <a:pt x="516267" y="97662"/>
                  </a:lnTo>
                  <a:lnTo>
                    <a:pt x="517359" y="197484"/>
                  </a:lnTo>
                  <a:lnTo>
                    <a:pt x="518452" y="108153"/>
                  </a:lnTo>
                  <a:lnTo>
                    <a:pt x="519544" y="74053"/>
                  </a:lnTo>
                  <a:lnTo>
                    <a:pt x="520636" y="79603"/>
                  </a:lnTo>
                  <a:lnTo>
                    <a:pt x="521728" y="73088"/>
                  </a:lnTo>
                  <a:lnTo>
                    <a:pt x="522820" y="89839"/>
                  </a:lnTo>
                  <a:lnTo>
                    <a:pt x="523925" y="145808"/>
                  </a:lnTo>
                  <a:lnTo>
                    <a:pt x="525018" y="37287"/>
                  </a:lnTo>
                  <a:lnTo>
                    <a:pt x="526110" y="119087"/>
                  </a:lnTo>
                  <a:lnTo>
                    <a:pt x="527202" y="54597"/>
                  </a:lnTo>
                  <a:lnTo>
                    <a:pt x="528294" y="145275"/>
                  </a:lnTo>
                  <a:lnTo>
                    <a:pt x="529386" y="113334"/>
                  </a:lnTo>
                  <a:lnTo>
                    <a:pt x="530479" y="203568"/>
                  </a:lnTo>
                  <a:lnTo>
                    <a:pt x="531583" y="89052"/>
                  </a:lnTo>
                  <a:lnTo>
                    <a:pt x="532676" y="33985"/>
                  </a:lnTo>
                  <a:lnTo>
                    <a:pt x="533768" y="62115"/>
                  </a:lnTo>
                  <a:lnTo>
                    <a:pt x="534860" y="150888"/>
                  </a:lnTo>
                  <a:lnTo>
                    <a:pt x="535952" y="31584"/>
                  </a:lnTo>
                  <a:lnTo>
                    <a:pt x="537044" y="34416"/>
                  </a:lnTo>
                  <a:lnTo>
                    <a:pt x="538137" y="206362"/>
                  </a:lnTo>
                  <a:lnTo>
                    <a:pt x="539229" y="46189"/>
                  </a:lnTo>
                  <a:lnTo>
                    <a:pt x="540334" y="158330"/>
                  </a:lnTo>
                  <a:lnTo>
                    <a:pt x="541426" y="112687"/>
                  </a:lnTo>
                  <a:lnTo>
                    <a:pt x="542518" y="88785"/>
                  </a:lnTo>
                  <a:lnTo>
                    <a:pt x="543610" y="106171"/>
                  </a:lnTo>
                  <a:lnTo>
                    <a:pt x="544703" y="241934"/>
                  </a:lnTo>
                  <a:lnTo>
                    <a:pt x="545795" y="18961"/>
                  </a:lnTo>
                  <a:lnTo>
                    <a:pt x="546887" y="135458"/>
                  </a:lnTo>
                  <a:lnTo>
                    <a:pt x="547979" y="91465"/>
                  </a:lnTo>
                  <a:lnTo>
                    <a:pt x="549071" y="100291"/>
                  </a:lnTo>
                  <a:lnTo>
                    <a:pt x="550176" y="127482"/>
                  </a:lnTo>
                  <a:lnTo>
                    <a:pt x="551268" y="77965"/>
                  </a:lnTo>
                  <a:lnTo>
                    <a:pt x="552361" y="12801"/>
                  </a:lnTo>
                  <a:lnTo>
                    <a:pt x="553453" y="38392"/>
                  </a:lnTo>
                  <a:lnTo>
                    <a:pt x="554545" y="150952"/>
                  </a:lnTo>
                  <a:lnTo>
                    <a:pt x="555637" y="121323"/>
                  </a:lnTo>
                  <a:lnTo>
                    <a:pt x="556729" y="117220"/>
                  </a:lnTo>
                  <a:lnTo>
                    <a:pt x="557822" y="79120"/>
                  </a:lnTo>
                  <a:lnTo>
                    <a:pt x="558927" y="305676"/>
                  </a:lnTo>
                  <a:lnTo>
                    <a:pt x="560019" y="54127"/>
                  </a:lnTo>
                  <a:lnTo>
                    <a:pt x="561111" y="206032"/>
                  </a:lnTo>
                  <a:lnTo>
                    <a:pt x="562203" y="102704"/>
                  </a:lnTo>
                  <a:lnTo>
                    <a:pt x="563295" y="181736"/>
                  </a:lnTo>
                  <a:lnTo>
                    <a:pt x="564388" y="34886"/>
                  </a:lnTo>
                  <a:lnTo>
                    <a:pt x="565480" y="315086"/>
                  </a:lnTo>
                  <a:lnTo>
                    <a:pt x="566572" y="255854"/>
                  </a:lnTo>
                  <a:lnTo>
                    <a:pt x="567677" y="51168"/>
                  </a:lnTo>
                  <a:lnTo>
                    <a:pt x="568769" y="28549"/>
                  </a:lnTo>
                  <a:lnTo>
                    <a:pt x="569861" y="95376"/>
                  </a:lnTo>
                  <a:lnTo>
                    <a:pt x="570953" y="79819"/>
                  </a:lnTo>
                  <a:lnTo>
                    <a:pt x="572046" y="82499"/>
                  </a:lnTo>
                  <a:lnTo>
                    <a:pt x="573138" y="115823"/>
                  </a:lnTo>
                  <a:lnTo>
                    <a:pt x="574230" y="82702"/>
                  </a:lnTo>
                  <a:lnTo>
                    <a:pt x="575335" y="112775"/>
                  </a:lnTo>
                  <a:lnTo>
                    <a:pt x="576427" y="189522"/>
                  </a:lnTo>
                  <a:lnTo>
                    <a:pt x="577519" y="74028"/>
                  </a:lnTo>
                  <a:lnTo>
                    <a:pt x="578612" y="105067"/>
                  </a:lnTo>
                  <a:lnTo>
                    <a:pt x="579704" y="60426"/>
                  </a:lnTo>
                  <a:lnTo>
                    <a:pt x="580796" y="97726"/>
                  </a:lnTo>
                  <a:lnTo>
                    <a:pt x="581888" y="65735"/>
                  </a:lnTo>
                  <a:lnTo>
                    <a:pt x="582980" y="145453"/>
                  </a:lnTo>
                  <a:lnTo>
                    <a:pt x="584073" y="18719"/>
                  </a:lnTo>
                  <a:lnTo>
                    <a:pt x="585165" y="68491"/>
                  </a:lnTo>
                  <a:lnTo>
                    <a:pt x="586270" y="203085"/>
                  </a:lnTo>
                  <a:lnTo>
                    <a:pt x="587362" y="135229"/>
                  </a:lnTo>
                  <a:lnTo>
                    <a:pt x="588454" y="46761"/>
                  </a:lnTo>
                  <a:lnTo>
                    <a:pt x="589546" y="274561"/>
                  </a:lnTo>
                  <a:lnTo>
                    <a:pt x="590638" y="62102"/>
                  </a:lnTo>
                  <a:lnTo>
                    <a:pt x="591731" y="192125"/>
                  </a:lnTo>
                  <a:lnTo>
                    <a:pt x="592823" y="63817"/>
                  </a:lnTo>
                  <a:lnTo>
                    <a:pt x="593928" y="164706"/>
                  </a:lnTo>
                  <a:lnTo>
                    <a:pt x="595020" y="72008"/>
                  </a:lnTo>
                  <a:lnTo>
                    <a:pt x="596112" y="83845"/>
                  </a:lnTo>
                  <a:lnTo>
                    <a:pt x="597204" y="151422"/>
                  </a:lnTo>
                  <a:lnTo>
                    <a:pt x="598297" y="79032"/>
                  </a:lnTo>
                  <a:lnTo>
                    <a:pt x="599389" y="219176"/>
                  </a:lnTo>
                  <a:lnTo>
                    <a:pt x="600481" y="180111"/>
                  </a:lnTo>
                  <a:lnTo>
                    <a:pt x="601586" y="55359"/>
                  </a:lnTo>
                  <a:lnTo>
                    <a:pt x="602678" y="88582"/>
                  </a:lnTo>
                  <a:lnTo>
                    <a:pt x="603770" y="125742"/>
                  </a:lnTo>
                  <a:lnTo>
                    <a:pt x="604862" y="112534"/>
                  </a:lnTo>
                  <a:lnTo>
                    <a:pt x="605955" y="85102"/>
                  </a:lnTo>
                  <a:lnTo>
                    <a:pt x="607047" y="99618"/>
                  </a:lnTo>
                  <a:lnTo>
                    <a:pt x="608139" y="104000"/>
                  </a:lnTo>
                  <a:lnTo>
                    <a:pt x="609231" y="12204"/>
                  </a:lnTo>
                  <a:lnTo>
                    <a:pt x="610323" y="59118"/>
                  </a:lnTo>
                  <a:lnTo>
                    <a:pt x="611428" y="78092"/>
                  </a:lnTo>
                  <a:lnTo>
                    <a:pt x="612521" y="67602"/>
                  </a:lnTo>
                  <a:lnTo>
                    <a:pt x="613613" y="100342"/>
                  </a:lnTo>
                  <a:lnTo>
                    <a:pt x="614705" y="107645"/>
                  </a:lnTo>
                  <a:lnTo>
                    <a:pt x="615797" y="62179"/>
                  </a:lnTo>
                  <a:lnTo>
                    <a:pt x="616889" y="47599"/>
                  </a:lnTo>
                  <a:lnTo>
                    <a:pt x="617982" y="36055"/>
                  </a:lnTo>
                  <a:lnTo>
                    <a:pt x="619074" y="176936"/>
                  </a:lnTo>
                  <a:lnTo>
                    <a:pt x="620179" y="33743"/>
                  </a:lnTo>
                  <a:lnTo>
                    <a:pt x="621271" y="162039"/>
                  </a:lnTo>
                  <a:lnTo>
                    <a:pt x="622363" y="61747"/>
                  </a:lnTo>
                  <a:lnTo>
                    <a:pt x="623455" y="129133"/>
                  </a:lnTo>
                  <a:lnTo>
                    <a:pt x="624547" y="231139"/>
                  </a:lnTo>
                  <a:lnTo>
                    <a:pt x="625640" y="85978"/>
                  </a:lnTo>
                  <a:lnTo>
                    <a:pt x="626732" y="177076"/>
                  </a:lnTo>
                  <a:lnTo>
                    <a:pt x="627824" y="84696"/>
                  </a:lnTo>
                  <a:lnTo>
                    <a:pt x="628929" y="85623"/>
                  </a:lnTo>
                  <a:lnTo>
                    <a:pt x="630021" y="100926"/>
                  </a:lnTo>
                  <a:lnTo>
                    <a:pt x="631113" y="226161"/>
                  </a:lnTo>
                  <a:lnTo>
                    <a:pt x="632206" y="139776"/>
                  </a:lnTo>
                  <a:lnTo>
                    <a:pt x="633298" y="186194"/>
                  </a:lnTo>
                  <a:lnTo>
                    <a:pt x="634390" y="154114"/>
                  </a:lnTo>
                  <a:lnTo>
                    <a:pt x="635482" y="125412"/>
                  </a:lnTo>
                  <a:lnTo>
                    <a:pt x="636574" y="306692"/>
                  </a:lnTo>
                  <a:lnTo>
                    <a:pt x="637679" y="130225"/>
                  </a:lnTo>
                  <a:lnTo>
                    <a:pt x="638771" y="19215"/>
                  </a:lnTo>
                  <a:lnTo>
                    <a:pt x="639864" y="144132"/>
                  </a:lnTo>
                  <a:lnTo>
                    <a:pt x="640956" y="117716"/>
                  </a:lnTo>
                  <a:lnTo>
                    <a:pt x="642048" y="138963"/>
                  </a:lnTo>
                  <a:lnTo>
                    <a:pt x="643140" y="99136"/>
                  </a:lnTo>
                  <a:lnTo>
                    <a:pt x="644232" y="179870"/>
                  </a:lnTo>
                  <a:lnTo>
                    <a:pt x="645325" y="243814"/>
                  </a:lnTo>
                  <a:lnTo>
                    <a:pt x="646430" y="92925"/>
                  </a:lnTo>
                  <a:lnTo>
                    <a:pt x="647522" y="143738"/>
                  </a:lnTo>
                  <a:lnTo>
                    <a:pt x="648614" y="32931"/>
                  </a:lnTo>
                  <a:lnTo>
                    <a:pt x="649706" y="101295"/>
                  </a:lnTo>
                  <a:lnTo>
                    <a:pt x="650798" y="154838"/>
                  </a:lnTo>
                  <a:lnTo>
                    <a:pt x="651891" y="155689"/>
                  </a:lnTo>
                  <a:lnTo>
                    <a:pt x="652983" y="143382"/>
                  </a:lnTo>
                  <a:lnTo>
                    <a:pt x="654075" y="18072"/>
                  </a:lnTo>
                  <a:lnTo>
                    <a:pt x="655180" y="76365"/>
                  </a:lnTo>
                  <a:lnTo>
                    <a:pt x="656272" y="188417"/>
                  </a:lnTo>
                  <a:lnTo>
                    <a:pt x="657364" y="135889"/>
                  </a:lnTo>
                  <a:lnTo>
                    <a:pt x="658456" y="150698"/>
                  </a:lnTo>
                  <a:lnTo>
                    <a:pt x="659549" y="88887"/>
                  </a:lnTo>
                  <a:lnTo>
                    <a:pt x="660641" y="100520"/>
                  </a:lnTo>
                  <a:lnTo>
                    <a:pt x="661733" y="48526"/>
                  </a:lnTo>
                  <a:lnTo>
                    <a:pt x="662736" y="708367"/>
                  </a:lnTo>
                </a:path>
              </a:pathLst>
            </a:custGeom>
            <a:ln w="3175">
              <a:solidFill>
                <a:srgbClr val="0070BB"/>
              </a:solidFill>
            </a:ln>
          </p:spPr>
          <p:txBody>
            <a:bodyPr wrap="square" lIns="0" tIns="0" rIns="0" bIns="0" rtlCol="0"/>
            <a:lstStyle/>
            <a:p>
              <a:endParaRPr/>
            </a:p>
          </p:txBody>
        </p:sp>
        <p:sp>
          <p:nvSpPr>
            <p:cNvPr id="215" name="object 215"/>
            <p:cNvSpPr/>
            <p:nvPr/>
          </p:nvSpPr>
          <p:spPr>
            <a:xfrm>
              <a:off x="7204709" y="3935730"/>
              <a:ext cx="1398905" cy="0"/>
            </a:xfrm>
            <a:custGeom>
              <a:avLst/>
              <a:gdLst/>
              <a:ahLst/>
              <a:cxnLst/>
              <a:rect l="l" t="t" r="r" b="b"/>
              <a:pathLst>
                <a:path w="1398904">
                  <a:moveTo>
                    <a:pt x="0" y="0"/>
                  </a:moveTo>
                  <a:lnTo>
                    <a:pt x="1398828" y="0"/>
                  </a:lnTo>
                </a:path>
              </a:pathLst>
            </a:custGeom>
            <a:ln w="6972">
              <a:solidFill>
                <a:srgbClr val="FF0000"/>
              </a:solidFill>
            </a:ln>
          </p:spPr>
          <p:txBody>
            <a:bodyPr wrap="square" lIns="0" tIns="0" rIns="0" bIns="0" rtlCol="0"/>
            <a:lstStyle/>
            <a:p>
              <a:endParaRPr/>
            </a:p>
          </p:txBody>
        </p:sp>
        <p:sp>
          <p:nvSpPr>
            <p:cNvPr id="216" name="object 216"/>
            <p:cNvSpPr/>
            <p:nvPr/>
          </p:nvSpPr>
          <p:spPr>
            <a:xfrm>
              <a:off x="8116061" y="3330702"/>
              <a:ext cx="0" cy="569595"/>
            </a:xfrm>
            <a:custGeom>
              <a:avLst/>
              <a:gdLst/>
              <a:ahLst/>
              <a:cxnLst/>
              <a:rect l="l" t="t" r="r" b="b"/>
              <a:pathLst>
                <a:path h="569595">
                  <a:moveTo>
                    <a:pt x="0" y="0"/>
                  </a:moveTo>
                  <a:lnTo>
                    <a:pt x="0" y="569417"/>
                  </a:lnTo>
                </a:path>
              </a:pathLst>
            </a:custGeom>
            <a:ln w="28575">
              <a:solidFill>
                <a:srgbClr val="C00000"/>
              </a:solidFill>
            </a:ln>
          </p:spPr>
          <p:txBody>
            <a:bodyPr wrap="square" lIns="0" tIns="0" rIns="0" bIns="0" rtlCol="0"/>
            <a:lstStyle/>
            <a:p>
              <a:endParaRPr/>
            </a:p>
          </p:txBody>
        </p:sp>
        <p:sp>
          <p:nvSpPr>
            <p:cNvPr id="217" name="object 217"/>
            <p:cNvSpPr/>
            <p:nvPr/>
          </p:nvSpPr>
          <p:spPr>
            <a:xfrm>
              <a:off x="8065768" y="3813810"/>
              <a:ext cx="100330" cy="86995"/>
            </a:xfrm>
            <a:custGeom>
              <a:avLst/>
              <a:gdLst/>
              <a:ahLst/>
              <a:cxnLst/>
              <a:rect l="l" t="t" r="r" b="b"/>
              <a:pathLst>
                <a:path w="100329" h="86995">
                  <a:moveTo>
                    <a:pt x="100266" y="0"/>
                  </a:moveTo>
                  <a:lnTo>
                    <a:pt x="50126" y="86868"/>
                  </a:lnTo>
                  <a:lnTo>
                    <a:pt x="0" y="0"/>
                  </a:lnTo>
                </a:path>
              </a:pathLst>
            </a:custGeom>
            <a:ln w="28575">
              <a:solidFill>
                <a:srgbClr val="C00000"/>
              </a:solidFill>
            </a:ln>
          </p:spPr>
          <p:txBody>
            <a:bodyPr wrap="square" lIns="0" tIns="0" rIns="0" bIns="0" rtlCol="0"/>
            <a:lstStyle/>
            <a:p>
              <a:endParaRPr/>
            </a:p>
          </p:txBody>
        </p:sp>
        <p:sp>
          <p:nvSpPr>
            <p:cNvPr id="218" name="object 218"/>
            <p:cNvSpPr/>
            <p:nvPr/>
          </p:nvSpPr>
          <p:spPr>
            <a:xfrm>
              <a:off x="8065769" y="3330702"/>
              <a:ext cx="100330" cy="85725"/>
            </a:xfrm>
            <a:custGeom>
              <a:avLst/>
              <a:gdLst/>
              <a:ahLst/>
              <a:cxnLst/>
              <a:rect l="l" t="t" r="r" b="b"/>
              <a:pathLst>
                <a:path w="100329" h="85725">
                  <a:moveTo>
                    <a:pt x="0" y="85344"/>
                  </a:moveTo>
                  <a:lnTo>
                    <a:pt x="50126" y="0"/>
                  </a:lnTo>
                  <a:lnTo>
                    <a:pt x="100266" y="85344"/>
                  </a:lnTo>
                </a:path>
              </a:pathLst>
            </a:custGeom>
            <a:ln w="28575">
              <a:solidFill>
                <a:srgbClr val="C00000"/>
              </a:solidFill>
            </a:ln>
          </p:spPr>
          <p:txBody>
            <a:bodyPr wrap="square" lIns="0" tIns="0" rIns="0" bIns="0" rtlCol="0"/>
            <a:lstStyle/>
            <a:p>
              <a:endParaRPr/>
            </a:p>
          </p:txBody>
        </p:sp>
      </p:grpSp>
      <p:sp>
        <p:nvSpPr>
          <p:cNvPr id="219" name="object 219"/>
          <p:cNvSpPr txBox="1"/>
          <p:nvPr/>
        </p:nvSpPr>
        <p:spPr>
          <a:xfrm>
            <a:off x="8170548" y="3505296"/>
            <a:ext cx="6534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DR=52dB</a:t>
            </a:r>
            <a:endParaRPr sz="1200">
              <a:latin typeface="Times New Roman"/>
              <a:cs typeface="Times New Roman"/>
            </a:endParaRPr>
          </a:p>
        </p:txBody>
      </p:sp>
      <p:sp>
        <p:nvSpPr>
          <p:cNvPr id="220" name="object 220"/>
          <p:cNvSpPr txBox="1"/>
          <p:nvPr/>
        </p:nvSpPr>
        <p:spPr>
          <a:xfrm>
            <a:off x="7371594" y="6348341"/>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50</a:t>
            </a:r>
            <a:endParaRPr sz="500">
              <a:latin typeface="Times New Roman"/>
              <a:cs typeface="Times New Roman"/>
            </a:endParaRPr>
          </a:p>
        </p:txBody>
      </p:sp>
      <p:sp>
        <p:nvSpPr>
          <p:cNvPr id="221" name="object 221"/>
          <p:cNvSpPr txBox="1"/>
          <p:nvPr/>
        </p:nvSpPr>
        <p:spPr>
          <a:xfrm>
            <a:off x="8268090" y="6348341"/>
            <a:ext cx="89535" cy="102235"/>
          </a:xfrm>
          <a:prstGeom prst="rect">
            <a:avLst/>
          </a:prstGeom>
        </p:spPr>
        <p:txBody>
          <a:bodyPr vert="horz" wrap="square" lIns="0" tIns="12700" rIns="0" bIns="0" rtlCol="0">
            <a:spAutoFit/>
          </a:bodyPr>
          <a:lstStyle/>
          <a:p>
            <a:pPr marL="12700">
              <a:lnSpc>
                <a:spcPct val="100000"/>
              </a:lnSpc>
              <a:spcBef>
                <a:spcPts val="100"/>
              </a:spcBef>
            </a:pPr>
            <a:r>
              <a:rPr sz="500" spc="-25" dirty="0">
                <a:solidFill>
                  <a:srgbClr val="242424"/>
                </a:solidFill>
                <a:latin typeface="Times New Roman"/>
                <a:cs typeface="Times New Roman"/>
              </a:rPr>
              <a:t>50</a:t>
            </a:r>
            <a:endParaRPr sz="500">
              <a:latin typeface="Times New Roman"/>
              <a:cs typeface="Times New Roman"/>
            </a:endParaRPr>
          </a:p>
        </p:txBody>
      </p:sp>
      <p:grpSp>
        <p:nvGrpSpPr>
          <p:cNvPr id="222" name="object 222"/>
          <p:cNvGrpSpPr/>
          <p:nvPr/>
        </p:nvGrpSpPr>
        <p:grpSpPr>
          <a:xfrm>
            <a:off x="7177976" y="4884356"/>
            <a:ext cx="1414145" cy="1472565"/>
            <a:chOff x="7177976" y="4884356"/>
            <a:chExt cx="1414145" cy="1472565"/>
          </a:xfrm>
        </p:grpSpPr>
        <p:sp>
          <p:nvSpPr>
            <p:cNvPr id="223" name="object 223"/>
            <p:cNvSpPr/>
            <p:nvPr/>
          </p:nvSpPr>
          <p:spPr>
            <a:xfrm>
              <a:off x="7444740" y="4885937"/>
              <a:ext cx="0" cy="1469390"/>
            </a:xfrm>
            <a:custGeom>
              <a:avLst/>
              <a:gdLst/>
              <a:ahLst/>
              <a:cxnLst/>
              <a:rect l="l" t="t" r="r" b="b"/>
              <a:pathLst>
                <a:path h="1469389">
                  <a:moveTo>
                    <a:pt x="0" y="1468970"/>
                  </a:moveTo>
                  <a:lnTo>
                    <a:pt x="0" y="0"/>
                  </a:lnTo>
                </a:path>
              </a:pathLst>
            </a:custGeom>
            <a:ln w="3175">
              <a:solidFill>
                <a:srgbClr val="242424"/>
              </a:solidFill>
            </a:ln>
          </p:spPr>
          <p:txBody>
            <a:bodyPr wrap="square" lIns="0" tIns="0" rIns="0" bIns="0" rtlCol="0"/>
            <a:lstStyle/>
            <a:p>
              <a:endParaRPr/>
            </a:p>
          </p:txBody>
        </p:sp>
        <p:sp>
          <p:nvSpPr>
            <p:cNvPr id="224" name="object 224"/>
            <p:cNvSpPr/>
            <p:nvPr/>
          </p:nvSpPr>
          <p:spPr>
            <a:xfrm>
              <a:off x="7885176" y="4885937"/>
              <a:ext cx="0" cy="1469390"/>
            </a:xfrm>
            <a:custGeom>
              <a:avLst/>
              <a:gdLst/>
              <a:ahLst/>
              <a:cxnLst/>
              <a:rect l="l" t="t" r="r" b="b"/>
              <a:pathLst>
                <a:path h="1469389">
                  <a:moveTo>
                    <a:pt x="0" y="1468970"/>
                  </a:moveTo>
                  <a:lnTo>
                    <a:pt x="0" y="0"/>
                  </a:lnTo>
                </a:path>
              </a:pathLst>
            </a:custGeom>
            <a:ln w="3175">
              <a:solidFill>
                <a:srgbClr val="242424"/>
              </a:solidFill>
            </a:ln>
          </p:spPr>
          <p:txBody>
            <a:bodyPr wrap="square" lIns="0" tIns="0" rIns="0" bIns="0" rtlCol="0"/>
            <a:lstStyle/>
            <a:p>
              <a:endParaRPr/>
            </a:p>
          </p:txBody>
        </p:sp>
        <p:sp>
          <p:nvSpPr>
            <p:cNvPr id="225" name="object 225"/>
            <p:cNvSpPr/>
            <p:nvPr/>
          </p:nvSpPr>
          <p:spPr>
            <a:xfrm>
              <a:off x="8325612" y="4885937"/>
              <a:ext cx="0" cy="1469390"/>
            </a:xfrm>
            <a:custGeom>
              <a:avLst/>
              <a:gdLst/>
              <a:ahLst/>
              <a:cxnLst/>
              <a:rect l="l" t="t" r="r" b="b"/>
              <a:pathLst>
                <a:path h="1469389">
                  <a:moveTo>
                    <a:pt x="0" y="1468970"/>
                  </a:moveTo>
                  <a:lnTo>
                    <a:pt x="0" y="0"/>
                  </a:lnTo>
                </a:path>
              </a:pathLst>
            </a:custGeom>
            <a:ln w="3175">
              <a:solidFill>
                <a:srgbClr val="242424"/>
              </a:solidFill>
            </a:ln>
          </p:spPr>
          <p:txBody>
            <a:bodyPr wrap="square" lIns="0" tIns="0" rIns="0" bIns="0" rtlCol="0"/>
            <a:lstStyle/>
            <a:p>
              <a:endParaRPr/>
            </a:p>
          </p:txBody>
        </p:sp>
        <p:sp>
          <p:nvSpPr>
            <p:cNvPr id="226" name="object 226"/>
            <p:cNvSpPr/>
            <p:nvPr/>
          </p:nvSpPr>
          <p:spPr>
            <a:xfrm>
              <a:off x="7179566" y="6355080"/>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27" name="object 227"/>
            <p:cNvSpPr/>
            <p:nvPr/>
          </p:nvSpPr>
          <p:spPr>
            <a:xfrm>
              <a:off x="7179566" y="6109716"/>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28" name="object 228"/>
            <p:cNvSpPr/>
            <p:nvPr/>
          </p:nvSpPr>
          <p:spPr>
            <a:xfrm>
              <a:off x="7179566" y="5865876"/>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29" name="object 229"/>
            <p:cNvSpPr/>
            <p:nvPr/>
          </p:nvSpPr>
          <p:spPr>
            <a:xfrm>
              <a:off x="7179566" y="5620512"/>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30" name="object 230"/>
            <p:cNvSpPr/>
            <p:nvPr/>
          </p:nvSpPr>
          <p:spPr>
            <a:xfrm>
              <a:off x="7179566" y="5376672"/>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31" name="object 231"/>
            <p:cNvSpPr/>
            <p:nvPr/>
          </p:nvSpPr>
          <p:spPr>
            <a:xfrm>
              <a:off x="7179566" y="5131308"/>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32" name="object 232"/>
            <p:cNvSpPr/>
            <p:nvPr/>
          </p:nvSpPr>
          <p:spPr>
            <a:xfrm>
              <a:off x="7179566" y="4885944"/>
              <a:ext cx="1410970" cy="0"/>
            </a:xfrm>
            <a:custGeom>
              <a:avLst/>
              <a:gdLst/>
              <a:ahLst/>
              <a:cxnLst/>
              <a:rect l="l" t="t" r="r" b="b"/>
              <a:pathLst>
                <a:path w="1410970">
                  <a:moveTo>
                    <a:pt x="1410893" y="0"/>
                  </a:moveTo>
                  <a:lnTo>
                    <a:pt x="0" y="0"/>
                  </a:lnTo>
                </a:path>
              </a:pathLst>
            </a:custGeom>
            <a:ln w="3175">
              <a:solidFill>
                <a:srgbClr val="242424"/>
              </a:solidFill>
            </a:ln>
          </p:spPr>
          <p:txBody>
            <a:bodyPr wrap="square" lIns="0" tIns="0" rIns="0" bIns="0" rtlCol="0"/>
            <a:lstStyle/>
            <a:p>
              <a:endParaRPr/>
            </a:p>
          </p:txBody>
        </p:sp>
        <p:sp>
          <p:nvSpPr>
            <p:cNvPr id="233" name="object 233"/>
            <p:cNvSpPr/>
            <p:nvPr/>
          </p:nvSpPr>
          <p:spPr>
            <a:xfrm>
              <a:off x="7179564" y="6355080"/>
              <a:ext cx="1410970" cy="0"/>
            </a:xfrm>
            <a:custGeom>
              <a:avLst/>
              <a:gdLst/>
              <a:ahLst/>
              <a:cxnLst/>
              <a:rect l="l" t="t" r="r" b="b"/>
              <a:pathLst>
                <a:path w="1410970">
                  <a:moveTo>
                    <a:pt x="0" y="0"/>
                  </a:moveTo>
                  <a:lnTo>
                    <a:pt x="1410893" y="0"/>
                  </a:lnTo>
                </a:path>
              </a:pathLst>
            </a:custGeom>
            <a:ln w="3175">
              <a:solidFill>
                <a:srgbClr val="242424"/>
              </a:solidFill>
            </a:ln>
          </p:spPr>
          <p:txBody>
            <a:bodyPr wrap="square" lIns="0" tIns="0" rIns="0" bIns="0" rtlCol="0"/>
            <a:lstStyle/>
            <a:p>
              <a:endParaRPr/>
            </a:p>
          </p:txBody>
        </p:sp>
        <p:sp>
          <p:nvSpPr>
            <p:cNvPr id="234" name="object 234"/>
            <p:cNvSpPr/>
            <p:nvPr/>
          </p:nvSpPr>
          <p:spPr>
            <a:xfrm>
              <a:off x="7444740" y="6339843"/>
              <a:ext cx="0" cy="15240"/>
            </a:xfrm>
            <a:custGeom>
              <a:avLst/>
              <a:gdLst/>
              <a:ahLst/>
              <a:cxnLst/>
              <a:rect l="l" t="t" r="r" b="b"/>
              <a:pathLst>
                <a:path h="15239">
                  <a:moveTo>
                    <a:pt x="0" y="14681"/>
                  </a:moveTo>
                  <a:lnTo>
                    <a:pt x="0" y="0"/>
                  </a:lnTo>
                </a:path>
              </a:pathLst>
            </a:custGeom>
            <a:ln w="3175">
              <a:solidFill>
                <a:srgbClr val="242424"/>
              </a:solidFill>
            </a:ln>
          </p:spPr>
          <p:txBody>
            <a:bodyPr wrap="square" lIns="0" tIns="0" rIns="0" bIns="0" rtlCol="0"/>
            <a:lstStyle/>
            <a:p>
              <a:endParaRPr/>
            </a:p>
          </p:txBody>
        </p:sp>
        <p:sp>
          <p:nvSpPr>
            <p:cNvPr id="235" name="object 235"/>
            <p:cNvSpPr/>
            <p:nvPr/>
          </p:nvSpPr>
          <p:spPr>
            <a:xfrm>
              <a:off x="7885176" y="6339843"/>
              <a:ext cx="0" cy="15240"/>
            </a:xfrm>
            <a:custGeom>
              <a:avLst/>
              <a:gdLst/>
              <a:ahLst/>
              <a:cxnLst/>
              <a:rect l="l" t="t" r="r" b="b"/>
              <a:pathLst>
                <a:path h="15239">
                  <a:moveTo>
                    <a:pt x="0" y="14681"/>
                  </a:moveTo>
                  <a:lnTo>
                    <a:pt x="0" y="0"/>
                  </a:lnTo>
                </a:path>
              </a:pathLst>
            </a:custGeom>
            <a:ln w="3175">
              <a:solidFill>
                <a:srgbClr val="242424"/>
              </a:solidFill>
            </a:ln>
          </p:spPr>
          <p:txBody>
            <a:bodyPr wrap="square" lIns="0" tIns="0" rIns="0" bIns="0" rtlCol="0"/>
            <a:lstStyle/>
            <a:p>
              <a:endParaRPr/>
            </a:p>
          </p:txBody>
        </p:sp>
        <p:sp>
          <p:nvSpPr>
            <p:cNvPr id="236" name="object 236"/>
            <p:cNvSpPr/>
            <p:nvPr/>
          </p:nvSpPr>
          <p:spPr>
            <a:xfrm>
              <a:off x="8325612" y="6339843"/>
              <a:ext cx="0" cy="15240"/>
            </a:xfrm>
            <a:custGeom>
              <a:avLst/>
              <a:gdLst/>
              <a:ahLst/>
              <a:cxnLst/>
              <a:rect l="l" t="t" r="r" b="b"/>
              <a:pathLst>
                <a:path h="15239">
                  <a:moveTo>
                    <a:pt x="0" y="14681"/>
                  </a:moveTo>
                  <a:lnTo>
                    <a:pt x="0" y="0"/>
                  </a:lnTo>
                </a:path>
              </a:pathLst>
            </a:custGeom>
            <a:ln w="3175">
              <a:solidFill>
                <a:srgbClr val="242424"/>
              </a:solidFill>
            </a:ln>
          </p:spPr>
          <p:txBody>
            <a:bodyPr wrap="square" lIns="0" tIns="0" rIns="0" bIns="0" rtlCol="0"/>
            <a:lstStyle/>
            <a:p>
              <a:endParaRPr/>
            </a:p>
          </p:txBody>
        </p:sp>
        <p:sp>
          <p:nvSpPr>
            <p:cNvPr id="237" name="object 237"/>
            <p:cNvSpPr/>
            <p:nvPr/>
          </p:nvSpPr>
          <p:spPr>
            <a:xfrm>
              <a:off x="7179564" y="4885937"/>
              <a:ext cx="15240" cy="1469390"/>
            </a:xfrm>
            <a:custGeom>
              <a:avLst/>
              <a:gdLst/>
              <a:ahLst/>
              <a:cxnLst/>
              <a:rect l="l" t="t" r="r" b="b"/>
              <a:pathLst>
                <a:path w="15240" h="1469389">
                  <a:moveTo>
                    <a:pt x="0" y="1468970"/>
                  </a:moveTo>
                  <a:lnTo>
                    <a:pt x="0" y="0"/>
                  </a:lnTo>
                </a:path>
                <a:path w="15240" h="1469389">
                  <a:moveTo>
                    <a:pt x="0" y="1468970"/>
                  </a:moveTo>
                  <a:lnTo>
                    <a:pt x="14693" y="1468970"/>
                  </a:lnTo>
                </a:path>
              </a:pathLst>
            </a:custGeom>
            <a:ln w="3175">
              <a:solidFill>
                <a:srgbClr val="242424"/>
              </a:solidFill>
            </a:ln>
          </p:spPr>
          <p:txBody>
            <a:bodyPr wrap="square" lIns="0" tIns="0" rIns="0" bIns="0" rtlCol="0"/>
            <a:lstStyle/>
            <a:p>
              <a:endParaRPr/>
            </a:p>
          </p:txBody>
        </p:sp>
        <p:sp>
          <p:nvSpPr>
            <p:cNvPr id="238" name="object 238"/>
            <p:cNvSpPr/>
            <p:nvPr/>
          </p:nvSpPr>
          <p:spPr>
            <a:xfrm>
              <a:off x="7179564" y="6109716"/>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39" name="object 239"/>
            <p:cNvSpPr/>
            <p:nvPr/>
          </p:nvSpPr>
          <p:spPr>
            <a:xfrm>
              <a:off x="7179564" y="5865876"/>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40" name="object 240"/>
            <p:cNvSpPr/>
            <p:nvPr/>
          </p:nvSpPr>
          <p:spPr>
            <a:xfrm>
              <a:off x="7179564" y="5620512"/>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41" name="object 241"/>
            <p:cNvSpPr/>
            <p:nvPr/>
          </p:nvSpPr>
          <p:spPr>
            <a:xfrm>
              <a:off x="7179564" y="5376672"/>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42" name="object 242"/>
            <p:cNvSpPr/>
            <p:nvPr/>
          </p:nvSpPr>
          <p:spPr>
            <a:xfrm>
              <a:off x="7179564" y="5131308"/>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43" name="object 243"/>
            <p:cNvSpPr/>
            <p:nvPr/>
          </p:nvSpPr>
          <p:spPr>
            <a:xfrm>
              <a:off x="7179564" y="4885944"/>
              <a:ext cx="15240" cy="0"/>
            </a:xfrm>
            <a:custGeom>
              <a:avLst/>
              <a:gdLst/>
              <a:ahLst/>
              <a:cxnLst/>
              <a:rect l="l" t="t" r="r" b="b"/>
              <a:pathLst>
                <a:path w="15240">
                  <a:moveTo>
                    <a:pt x="0" y="0"/>
                  </a:moveTo>
                  <a:lnTo>
                    <a:pt x="14693" y="0"/>
                  </a:lnTo>
                </a:path>
              </a:pathLst>
            </a:custGeom>
            <a:ln w="3175">
              <a:solidFill>
                <a:srgbClr val="242424"/>
              </a:solidFill>
            </a:ln>
          </p:spPr>
          <p:txBody>
            <a:bodyPr wrap="square" lIns="0" tIns="0" rIns="0" bIns="0" rtlCol="0"/>
            <a:lstStyle/>
            <a:p>
              <a:endParaRPr/>
            </a:p>
          </p:txBody>
        </p:sp>
        <p:sp>
          <p:nvSpPr>
            <p:cNvPr id="244" name="object 244"/>
            <p:cNvSpPr/>
            <p:nvPr/>
          </p:nvSpPr>
          <p:spPr>
            <a:xfrm>
              <a:off x="7179564" y="6004557"/>
              <a:ext cx="15240" cy="350520"/>
            </a:xfrm>
            <a:custGeom>
              <a:avLst/>
              <a:gdLst/>
              <a:ahLst/>
              <a:cxnLst/>
              <a:rect l="l" t="t" r="r" b="b"/>
              <a:pathLst>
                <a:path w="15240" h="350520">
                  <a:moveTo>
                    <a:pt x="0" y="35788"/>
                  </a:moveTo>
                  <a:lnTo>
                    <a:pt x="1104" y="171792"/>
                  </a:lnTo>
                  <a:lnTo>
                    <a:pt x="2209" y="182219"/>
                  </a:lnTo>
                  <a:lnTo>
                    <a:pt x="3302" y="178765"/>
                  </a:lnTo>
                  <a:lnTo>
                    <a:pt x="4406" y="245351"/>
                  </a:lnTo>
                  <a:lnTo>
                    <a:pt x="5511" y="190830"/>
                  </a:lnTo>
                  <a:lnTo>
                    <a:pt x="6616" y="187299"/>
                  </a:lnTo>
                  <a:lnTo>
                    <a:pt x="7721" y="211327"/>
                  </a:lnTo>
                  <a:lnTo>
                    <a:pt x="8826" y="105829"/>
                  </a:lnTo>
                  <a:lnTo>
                    <a:pt x="9918" y="116027"/>
                  </a:lnTo>
                  <a:lnTo>
                    <a:pt x="11023" y="187959"/>
                  </a:lnTo>
                  <a:lnTo>
                    <a:pt x="12128" y="168414"/>
                  </a:lnTo>
                  <a:lnTo>
                    <a:pt x="13233" y="71043"/>
                  </a:lnTo>
                  <a:lnTo>
                    <a:pt x="14338" y="0"/>
                  </a:lnTo>
                  <a:lnTo>
                    <a:pt x="14922" y="350138"/>
                  </a:lnTo>
                </a:path>
              </a:pathLst>
            </a:custGeom>
            <a:ln w="3175">
              <a:solidFill>
                <a:srgbClr val="0070BB"/>
              </a:solidFill>
            </a:ln>
          </p:spPr>
          <p:txBody>
            <a:bodyPr wrap="square" lIns="0" tIns="0" rIns="0" bIns="0" rtlCol="0"/>
            <a:lstStyle/>
            <a:p>
              <a:endParaRPr/>
            </a:p>
          </p:txBody>
        </p:sp>
        <p:sp>
          <p:nvSpPr>
            <p:cNvPr id="245" name="object 245"/>
            <p:cNvSpPr/>
            <p:nvPr/>
          </p:nvSpPr>
          <p:spPr>
            <a:xfrm>
              <a:off x="7196328" y="6022844"/>
              <a:ext cx="29209" cy="332105"/>
            </a:xfrm>
            <a:custGeom>
              <a:avLst/>
              <a:gdLst/>
              <a:ahLst/>
              <a:cxnLst/>
              <a:rect l="l" t="t" r="r" b="b"/>
              <a:pathLst>
                <a:path w="29209" h="332104">
                  <a:moveTo>
                    <a:pt x="0" y="331724"/>
                  </a:moveTo>
                  <a:lnTo>
                    <a:pt x="469" y="103035"/>
                  </a:lnTo>
                  <a:lnTo>
                    <a:pt x="1562" y="129654"/>
                  </a:lnTo>
                  <a:lnTo>
                    <a:pt x="2654" y="130771"/>
                  </a:lnTo>
                  <a:lnTo>
                    <a:pt x="3746" y="70662"/>
                  </a:lnTo>
                  <a:lnTo>
                    <a:pt x="4838" y="59855"/>
                  </a:lnTo>
                  <a:lnTo>
                    <a:pt x="5930" y="258279"/>
                  </a:lnTo>
                  <a:lnTo>
                    <a:pt x="7023" y="122872"/>
                  </a:lnTo>
                  <a:lnTo>
                    <a:pt x="8115" y="120789"/>
                  </a:lnTo>
                  <a:lnTo>
                    <a:pt x="9207" y="12280"/>
                  </a:lnTo>
                  <a:lnTo>
                    <a:pt x="10299" y="98158"/>
                  </a:lnTo>
                  <a:lnTo>
                    <a:pt x="11391" y="64477"/>
                  </a:lnTo>
                  <a:lnTo>
                    <a:pt x="12484" y="106222"/>
                  </a:lnTo>
                  <a:lnTo>
                    <a:pt x="13576" y="24688"/>
                  </a:lnTo>
                  <a:lnTo>
                    <a:pt x="14668" y="267716"/>
                  </a:lnTo>
                  <a:lnTo>
                    <a:pt x="15773" y="176237"/>
                  </a:lnTo>
                  <a:lnTo>
                    <a:pt x="16865" y="161518"/>
                  </a:lnTo>
                  <a:lnTo>
                    <a:pt x="17957" y="118364"/>
                  </a:lnTo>
                  <a:lnTo>
                    <a:pt x="19050" y="58915"/>
                  </a:lnTo>
                  <a:lnTo>
                    <a:pt x="20142" y="22733"/>
                  </a:lnTo>
                  <a:lnTo>
                    <a:pt x="21234" y="124599"/>
                  </a:lnTo>
                  <a:lnTo>
                    <a:pt x="22326" y="189776"/>
                  </a:lnTo>
                  <a:lnTo>
                    <a:pt x="23418" y="58140"/>
                  </a:lnTo>
                  <a:lnTo>
                    <a:pt x="24511" y="144691"/>
                  </a:lnTo>
                  <a:lnTo>
                    <a:pt x="25603" y="24384"/>
                  </a:lnTo>
                  <a:lnTo>
                    <a:pt x="26695" y="0"/>
                  </a:lnTo>
                  <a:lnTo>
                    <a:pt x="27787" y="181940"/>
                  </a:lnTo>
                  <a:lnTo>
                    <a:pt x="28701" y="331724"/>
                  </a:lnTo>
                </a:path>
              </a:pathLst>
            </a:custGeom>
            <a:ln w="3175">
              <a:solidFill>
                <a:srgbClr val="0070BB"/>
              </a:solidFill>
            </a:ln>
          </p:spPr>
          <p:txBody>
            <a:bodyPr wrap="square" lIns="0" tIns="0" rIns="0" bIns="0" rtlCol="0"/>
            <a:lstStyle/>
            <a:p>
              <a:endParaRPr/>
            </a:p>
          </p:txBody>
        </p:sp>
        <p:sp>
          <p:nvSpPr>
            <p:cNvPr id="246" name="object 246"/>
            <p:cNvSpPr/>
            <p:nvPr/>
          </p:nvSpPr>
          <p:spPr>
            <a:xfrm>
              <a:off x="7225284" y="6007602"/>
              <a:ext cx="22860" cy="347345"/>
            </a:xfrm>
            <a:custGeom>
              <a:avLst/>
              <a:gdLst/>
              <a:ahLst/>
              <a:cxnLst/>
              <a:rect l="l" t="t" r="r" b="b"/>
              <a:pathLst>
                <a:path w="22859" h="347345">
                  <a:moveTo>
                    <a:pt x="0" y="346963"/>
                  </a:moveTo>
                  <a:lnTo>
                    <a:pt x="952" y="106972"/>
                  </a:lnTo>
                  <a:lnTo>
                    <a:pt x="2019" y="124967"/>
                  </a:lnTo>
                  <a:lnTo>
                    <a:pt x="3098" y="100418"/>
                  </a:lnTo>
                  <a:lnTo>
                    <a:pt x="4165" y="57924"/>
                  </a:lnTo>
                  <a:lnTo>
                    <a:pt x="5245" y="92455"/>
                  </a:lnTo>
                  <a:lnTo>
                    <a:pt x="6311" y="86779"/>
                  </a:lnTo>
                  <a:lnTo>
                    <a:pt x="7391" y="91592"/>
                  </a:lnTo>
                  <a:lnTo>
                    <a:pt x="8458" y="279158"/>
                  </a:lnTo>
                  <a:lnTo>
                    <a:pt x="9537" y="24472"/>
                  </a:lnTo>
                  <a:lnTo>
                    <a:pt x="10604" y="120230"/>
                  </a:lnTo>
                  <a:lnTo>
                    <a:pt x="11684" y="243839"/>
                  </a:lnTo>
                  <a:lnTo>
                    <a:pt x="12750" y="173735"/>
                  </a:lnTo>
                  <a:lnTo>
                    <a:pt x="13830" y="109042"/>
                  </a:lnTo>
                  <a:lnTo>
                    <a:pt x="14897" y="71767"/>
                  </a:lnTo>
                  <a:lnTo>
                    <a:pt x="15976" y="58216"/>
                  </a:lnTo>
                  <a:lnTo>
                    <a:pt x="17043" y="125056"/>
                  </a:lnTo>
                  <a:lnTo>
                    <a:pt x="18110" y="144500"/>
                  </a:lnTo>
                  <a:lnTo>
                    <a:pt x="19189" y="19342"/>
                  </a:lnTo>
                  <a:lnTo>
                    <a:pt x="20256" y="0"/>
                  </a:lnTo>
                  <a:lnTo>
                    <a:pt x="21336" y="19761"/>
                  </a:lnTo>
                  <a:lnTo>
                    <a:pt x="22402" y="346963"/>
                  </a:lnTo>
                </a:path>
              </a:pathLst>
            </a:custGeom>
            <a:ln w="3175">
              <a:solidFill>
                <a:srgbClr val="0070BB"/>
              </a:solidFill>
            </a:ln>
          </p:spPr>
          <p:txBody>
            <a:bodyPr wrap="square" lIns="0" tIns="0" rIns="0" bIns="0" rtlCol="0"/>
            <a:lstStyle/>
            <a:p>
              <a:endParaRPr/>
            </a:p>
          </p:txBody>
        </p:sp>
        <p:sp>
          <p:nvSpPr>
            <p:cNvPr id="247" name="object 247"/>
            <p:cNvSpPr/>
            <p:nvPr/>
          </p:nvSpPr>
          <p:spPr>
            <a:xfrm>
              <a:off x="7248144" y="6056370"/>
              <a:ext cx="10795" cy="299085"/>
            </a:xfrm>
            <a:custGeom>
              <a:avLst/>
              <a:gdLst/>
              <a:ahLst/>
              <a:cxnLst/>
              <a:rect l="l" t="t" r="r" b="b"/>
              <a:pathLst>
                <a:path w="10795" h="299085">
                  <a:moveTo>
                    <a:pt x="0" y="298640"/>
                  </a:moveTo>
                  <a:lnTo>
                    <a:pt x="1155" y="0"/>
                  </a:lnTo>
                  <a:lnTo>
                    <a:pt x="2311" y="61226"/>
                  </a:lnTo>
                  <a:lnTo>
                    <a:pt x="3467" y="10655"/>
                  </a:lnTo>
                  <a:lnTo>
                    <a:pt x="4622" y="31699"/>
                  </a:lnTo>
                  <a:lnTo>
                    <a:pt x="5778" y="154012"/>
                  </a:lnTo>
                  <a:lnTo>
                    <a:pt x="6934" y="46812"/>
                  </a:lnTo>
                  <a:lnTo>
                    <a:pt x="8089" y="121056"/>
                  </a:lnTo>
                  <a:lnTo>
                    <a:pt x="9258" y="10439"/>
                  </a:lnTo>
                  <a:lnTo>
                    <a:pt x="10401" y="298640"/>
                  </a:lnTo>
                </a:path>
              </a:pathLst>
            </a:custGeom>
            <a:ln w="3175">
              <a:solidFill>
                <a:srgbClr val="0070BB"/>
              </a:solidFill>
            </a:ln>
          </p:spPr>
          <p:txBody>
            <a:bodyPr wrap="square" lIns="0" tIns="0" rIns="0" bIns="0" rtlCol="0"/>
            <a:lstStyle/>
            <a:p>
              <a:endParaRPr/>
            </a:p>
          </p:txBody>
        </p:sp>
        <p:sp>
          <p:nvSpPr>
            <p:cNvPr id="248" name="object 248"/>
            <p:cNvSpPr/>
            <p:nvPr/>
          </p:nvSpPr>
          <p:spPr>
            <a:xfrm>
              <a:off x="7257288" y="6007604"/>
              <a:ext cx="129539" cy="347980"/>
            </a:xfrm>
            <a:custGeom>
              <a:avLst/>
              <a:gdLst/>
              <a:ahLst/>
              <a:cxnLst/>
              <a:rect l="l" t="t" r="r" b="b"/>
              <a:pathLst>
                <a:path w="129540" h="347979">
                  <a:moveTo>
                    <a:pt x="0" y="347370"/>
                  </a:moveTo>
                  <a:lnTo>
                    <a:pt x="1092" y="70421"/>
                  </a:lnTo>
                  <a:lnTo>
                    <a:pt x="2197" y="270891"/>
                  </a:lnTo>
                  <a:lnTo>
                    <a:pt x="3302" y="38531"/>
                  </a:lnTo>
                  <a:lnTo>
                    <a:pt x="4419" y="36271"/>
                  </a:lnTo>
                  <a:lnTo>
                    <a:pt x="5524" y="211467"/>
                  </a:lnTo>
                  <a:lnTo>
                    <a:pt x="6629" y="142405"/>
                  </a:lnTo>
                  <a:lnTo>
                    <a:pt x="7734" y="119011"/>
                  </a:lnTo>
                  <a:lnTo>
                    <a:pt x="8851" y="157759"/>
                  </a:lnTo>
                  <a:lnTo>
                    <a:pt x="9956" y="106857"/>
                  </a:lnTo>
                  <a:lnTo>
                    <a:pt x="11061" y="106654"/>
                  </a:lnTo>
                  <a:lnTo>
                    <a:pt x="12166" y="171818"/>
                  </a:lnTo>
                  <a:lnTo>
                    <a:pt x="13284" y="60794"/>
                  </a:lnTo>
                  <a:lnTo>
                    <a:pt x="14389" y="162763"/>
                  </a:lnTo>
                  <a:lnTo>
                    <a:pt x="15494" y="51282"/>
                  </a:lnTo>
                  <a:lnTo>
                    <a:pt x="16598" y="134861"/>
                  </a:lnTo>
                  <a:lnTo>
                    <a:pt x="17716" y="71094"/>
                  </a:lnTo>
                  <a:lnTo>
                    <a:pt x="18821" y="83908"/>
                  </a:lnTo>
                  <a:lnTo>
                    <a:pt x="19926" y="286232"/>
                  </a:lnTo>
                  <a:lnTo>
                    <a:pt x="21031" y="255397"/>
                  </a:lnTo>
                  <a:lnTo>
                    <a:pt x="22148" y="71031"/>
                  </a:lnTo>
                  <a:lnTo>
                    <a:pt x="23253" y="151015"/>
                  </a:lnTo>
                  <a:lnTo>
                    <a:pt x="24358" y="259257"/>
                  </a:lnTo>
                  <a:lnTo>
                    <a:pt x="25463" y="171323"/>
                  </a:lnTo>
                  <a:lnTo>
                    <a:pt x="26568" y="75895"/>
                  </a:lnTo>
                  <a:lnTo>
                    <a:pt x="27686" y="187871"/>
                  </a:lnTo>
                  <a:lnTo>
                    <a:pt x="28790" y="237629"/>
                  </a:lnTo>
                  <a:lnTo>
                    <a:pt x="29895" y="164236"/>
                  </a:lnTo>
                  <a:lnTo>
                    <a:pt x="31000" y="212471"/>
                  </a:lnTo>
                  <a:lnTo>
                    <a:pt x="32118" y="140220"/>
                  </a:lnTo>
                  <a:lnTo>
                    <a:pt x="33223" y="47625"/>
                  </a:lnTo>
                  <a:lnTo>
                    <a:pt x="34328" y="160388"/>
                  </a:lnTo>
                  <a:lnTo>
                    <a:pt x="35445" y="4889"/>
                  </a:lnTo>
                  <a:lnTo>
                    <a:pt x="36550" y="68643"/>
                  </a:lnTo>
                  <a:lnTo>
                    <a:pt x="37655" y="160121"/>
                  </a:lnTo>
                  <a:lnTo>
                    <a:pt x="38760" y="192532"/>
                  </a:lnTo>
                  <a:lnTo>
                    <a:pt x="39865" y="50965"/>
                  </a:lnTo>
                  <a:lnTo>
                    <a:pt x="40982" y="36093"/>
                  </a:lnTo>
                  <a:lnTo>
                    <a:pt x="42087" y="132499"/>
                  </a:lnTo>
                  <a:lnTo>
                    <a:pt x="43192" y="50787"/>
                  </a:lnTo>
                  <a:lnTo>
                    <a:pt x="44310" y="114617"/>
                  </a:lnTo>
                  <a:lnTo>
                    <a:pt x="45415" y="145757"/>
                  </a:lnTo>
                  <a:lnTo>
                    <a:pt x="46520" y="204292"/>
                  </a:lnTo>
                  <a:lnTo>
                    <a:pt x="47625" y="89522"/>
                  </a:lnTo>
                  <a:lnTo>
                    <a:pt x="48729" y="191389"/>
                  </a:lnTo>
                  <a:lnTo>
                    <a:pt x="49847" y="85610"/>
                  </a:lnTo>
                  <a:lnTo>
                    <a:pt x="50952" y="76250"/>
                  </a:lnTo>
                  <a:lnTo>
                    <a:pt x="52057" y="58026"/>
                  </a:lnTo>
                  <a:lnTo>
                    <a:pt x="53174" y="135318"/>
                  </a:lnTo>
                  <a:lnTo>
                    <a:pt x="54279" y="204076"/>
                  </a:lnTo>
                  <a:lnTo>
                    <a:pt x="55384" y="203174"/>
                  </a:lnTo>
                  <a:lnTo>
                    <a:pt x="56489" y="61175"/>
                  </a:lnTo>
                  <a:lnTo>
                    <a:pt x="57594" y="127482"/>
                  </a:lnTo>
                  <a:lnTo>
                    <a:pt x="58699" y="147154"/>
                  </a:lnTo>
                  <a:lnTo>
                    <a:pt x="59817" y="197827"/>
                  </a:lnTo>
                  <a:lnTo>
                    <a:pt x="60921" y="58991"/>
                  </a:lnTo>
                  <a:lnTo>
                    <a:pt x="62026" y="0"/>
                  </a:lnTo>
                  <a:lnTo>
                    <a:pt x="63144" y="202107"/>
                  </a:lnTo>
                  <a:lnTo>
                    <a:pt x="64249" y="113398"/>
                  </a:lnTo>
                  <a:lnTo>
                    <a:pt x="65354" y="118605"/>
                  </a:lnTo>
                  <a:lnTo>
                    <a:pt x="66459" y="77635"/>
                  </a:lnTo>
                  <a:lnTo>
                    <a:pt x="67576" y="84201"/>
                  </a:lnTo>
                  <a:lnTo>
                    <a:pt x="68681" y="72694"/>
                  </a:lnTo>
                  <a:lnTo>
                    <a:pt x="69786" y="65582"/>
                  </a:lnTo>
                  <a:lnTo>
                    <a:pt x="70891" y="187718"/>
                  </a:lnTo>
                  <a:lnTo>
                    <a:pt x="71996" y="109461"/>
                  </a:lnTo>
                  <a:lnTo>
                    <a:pt x="73113" y="212445"/>
                  </a:lnTo>
                  <a:lnTo>
                    <a:pt x="74218" y="251167"/>
                  </a:lnTo>
                  <a:lnTo>
                    <a:pt x="75323" y="40919"/>
                  </a:lnTo>
                  <a:lnTo>
                    <a:pt x="76441" y="68757"/>
                  </a:lnTo>
                  <a:lnTo>
                    <a:pt x="77546" y="216611"/>
                  </a:lnTo>
                  <a:lnTo>
                    <a:pt x="78651" y="183832"/>
                  </a:lnTo>
                  <a:lnTo>
                    <a:pt x="79756" y="194741"/>
                  </a:lnTo>
                  <a:lnTo>
                    <a:pt x="80860" y="121475"/>
                  </a:lnTo>
                  <a:lnTo>
                    <a:pt x="81978" y="149491"/>
                  </a:lnTo>
                  <a:lnTo>
                    <a:pt x="83083" y="87972"/>
                  </a:lnTo>
                  <a:lnTo>
                    <a:pt x="84188" y="101498"/>
                  </a:lnTo>
                  <a:lnTo>
                    <a:pt x="85305" y="91059"/>
                  </a:lnTo>
                  <a:lnTo>
                    <a:pt x="86410" y="343776"/>
                  </a:lnTo>
                  <a:lnTo>
                    <a:pt x="87515" y="12522"/>
                  </a:lnTo>
                  <a:lnTo>
                    <a:pt x="88620" y="44348"/>
                  </a:lnTo>
                  <a:lnTo>
                    <a:pt x="89725" y="132575"/>
                  </a:lnTo>
                  <a:lnTo>
                    <a:pt x="90843" y="114338"/>
                  </a:lnTo>
                  <a:lnTo>
                    <a:pt x="91948" y="139407"/>
                  </a:lnTo>
                  <a:lnTo>
                    <a:pt x="93052" y="99339"/>
                  </a:lnTo>
                  <a:lnTo>
                    <a:pt x="94157" y="107200"/>
                  </a:lnTo>
                  <a:lnTo>
                    <a:pt x="95275" y="167906"/>
                  </a:lnTo>
                  <a:lnTo>
                    <a:pt x="96380" y="303276"/>
                  </a:lnTo>
                  <a:lnTo>
                    <a:pt x="97485" y="137464"/>
                  </a:lnTo>
                  <a:lnTo>
                    <a:pt x="98590" y="97586"/>
                  </a:lnTo>
                  <a:lnTo>
                    <a:pt x="99707" y="48412"/>
                  </a:lnTo>
                  <a:lnTo>
                    <a:pt x="100812" y="145503"/>
                  </a:lnTo>
                  <a:lnTo>
                    <a:pt x="101917" y="36957"/>
                  </a:lnTo>
                  <a:lnTo>
                    <a:pt x="103022" y="70104"/>
                  </a:lnTo>
                  <a:lnTo>
                    <a:pt x="104139" y="183222"/>
                  </a:lnTo>
                  <a:lnTo>
                    <a:pt x="105244" y="196342"/>
                  </a:lnTo>
                  <a:lnTo>
                    <a:pt x="106349" y="162852"/>
                  </a:lnTo>
                  <a:lnTo>
                    <a:pt x="107454" y="218694"/>
                  </a:lnTo>
                  <a:lnTo>
                    <a:pt x="108572" y="81584"/>
                  </a:lnTo>
                  <a:lnTo>
                    <a:pt x="109677" y="37744"/>
                  </a:lnTo>
                  <a:lnTo>
                    <a:pt x="110782" y="168681"/>
                  </a:lnTo>
                  <a:lnTo>
                    <a:pt x="111887" y="147015"/>
                  </a:lnTo>
                  <a:lnTo>
                    <a:pt x="113004" y="252590"/>
                  </a:lnTo>
                  <a:lnTo>
                    <a:pt x="114109" y="46380"/>
                  </a:lnTo>
                  <a:lnTo>
                    <a:pt x="115214" y="83870"/>
                  </a:lnTo>
                  <a:lnTo>
                    <a:pt x="116319" y="73977"/>
                  </a:lnTo>
                  <a:lnTo>
                    <a:pt x="117436" y="152349"/>
                  </a:lnTo>
                  <a:lnTo>
                    <a:pt x="118541" y="50444"/>
                  </a:lnTo>
                  <a:lnTo>
                    <a:pt x="119646" y="80899"/>
                  </a:lnTo>
                  <a:lnTo>
                    <a:pt x="120751" y="104203"/>
                  </a:lnTo>
                  <a:lnTo>
                    <a:pt x="121869" y="60896"/>
                  </a:lnTo>
                  <a:lnTo>
                    <a:pt x="122974" y="104051"/>
                  </a:lnTo>
                  <a:lnTo>
                    <a:pt x="124079" y="144170"/>
                  </a:lnTo>
                  <a:lnTo>
                    <a:pt x="125183" y="105041"/>
                  </a:lnTo>
                  <a:lnTo>
                    <a:pt x="126301" y="18821"/>
                  </a:lnTo>
                  <a:lnTo>
                    <a:pt x="127406" y="89255"/>
                  </a:lnTo>
                  <a:lnTo>
                    <a:pt x="128511" y="167919"/>
                  </a:lnTo>
                  <a:lnTo>
                    <a:pt x="129476" y="347370"/>
                  </a:lnTo>
                </a:path>
              </a:pathLst>
            </a:custGeom>
            <a:ln w="3175">
              <a:solidFill>
                <a:srgbClr val="0070BB"/>
              </a:solidFill>
            </a:ln>
          </p:spPr>
          <p:txBody>
            <a:bodyPr wrap="square" lIns="0" tIns="0" rIns="0" bIns="0" rtlCol="0"/>
            <a:lstStyle/>
            <a:p>
              <a:endParaRPr/>
            </a:p>
          </p:txBody>
        </p:sp>
        <p:sp>
          <p:nvSpPr>
            <p:cNvPr id="249" name="object 249"/>
            <p:cNvSpPr/>
            <p:nvPr/>
          </p:nvSpPr>
          <p:spPr>
            <a:xfrm>
              <a:off x="7386828" y="6022849"/>
              <a:ext cx="38100" cy="332105"/>
            </a:xfrm>
            <a:custGeom>
              <a:avLst/>
              <a:gdLst/>
              <a:ahLst/>
              <a:cxnLst/>
              <a:rect l="l" t="t" r="r" b="b"/>
              <a:pathLst>
                <a:path w="38100" h="332104">
                  <a:moveTo>
                    <a:pt x="0" y="331990"/>
                  </a:moveTo>
                  <a:lnTo>
                    <a:pt x="977" y="149072"/>
                  </a:lnTo>
                  <a:lnTo>
                    <a:pt x="2108" y="0"/>
                  </a:lnTo>
                  <a:lnTo>
                    <a:pt x="3225" y="167690"/>
                  </a:lnTo>
                  <a:lnTo>
                    <a:pt x="4343" y="90284"/>
                  </a:lnTo>
                  <a:lnTo>
                    <a:pt x="5461" y="83248"/>
                  </a:lnTo>
                  <a:lnTo>
                    <a:pt x="6591" y="50761"/>
                  </a:lnTo>
                  <a:lnTo>
                    <a:pt x="7708" y="93662"/>
                  </a:lnTo>
                  <a:lnTo>
                    <a:pt x="8826" y="85394"/>
                  </a:lnTo>
                  <a:lnTo>
                    <a:pt x="9956" y="84124"/>
                  </a:lnTo>
                  <a:lnTo>
                    <a:pt x="11074" y="80505"/>
                  </a:lnTo>
                  <a:lnTo>
                    <a:pt x="12192" y="111404"/>
                  </a:lnTo>
                  <a:lnTo>
                    <a:pt x="13322" y="111074"/>
                  </a:lnTo>
                  <a:lnTo>
                    <a:pt x="14439" y="201193"/>
                  </a:lnTo>
                  <a:lnTo>
                    <a:pt x="15557" y="98907"/>
                  </a:lnTo>
                  <a:lnTo>
                    <a:pt x="16675" y="107823"/>
                  </a:lnTo>
                  <a:lnTo>
                    <a:pt x="17805" y="129628"/>
                  </a:lnTo>
                  <a:lnTo>
                    <a:pt x="18923" y="108407"/>
                  </a:lnTo>
                  <a:lnTo>
                    <a:pt x="20040" y="31000"/>
                  </a:lnTo>
                  <a:lnTo>
                    <a:pt x="21170" y="92659"/>
                  </a:lnTo>
                  <a:lnTo>
                    <a:pt x="22288" y="161582"/>
                  </a:lnTo>
                  <a:lnTo>
                    <a:pt x="23406" y="80010"/>
                  </a:lnTo>
                  <a:lnTo>
                    <a:pt x="24523" y="160401"/>
                  </a:lnTo>
                  <a:lnTo>
                    <a:pt x="25654" y="74091"/>
                  </a:lnTo>
                  <a:lnTo>
                    <a:pt x="26771" y="142709"/>
                  </a:lnTo>
                  <a:lnTo>
                    <a:pt x="27889" y="156591"/>
                  </a:lnTo>
                  <a:lnTo>
                    <a:pt x="29019" y="13284"/>
                  </a:lnTo>
                  <a:lnTo>
                    <a:pt x="30137" y="144145"/>
                  </a:lnTo>
                  <a:lnTo>
                    <a:pt x="31254" y="171361"/>
                  </a:lnTo>
                  <a:lnTo>
                    <a:pt x="32384" y="47142"/>
                  </a:lnTo>
                  <a:lnTo>
                    <a:pt x="33502" y="232562"/>
                  </a:lnTo>
                  <a:lnTo>
                    <a:pt x="34620" y="100812"/>
                  </a:lnTo>
                  <a:lnTo>
                    <a:pt x="35737" y="78689"/>
                  </a:lnTo>
                  <a:lnTo>
                    <a:pt x="36868" y="151130"/>
                  </a:lnTo>
                  <a:lnTo>
                    <a:pt x="37922" y="331990"/>
                  </a:lnTo>
                </a:path>
              </a:pathLst>
            </a:custGeom>
            <a:ln w="3175">
              <a:solidFill>
                <a:srgbClr val="0070BB"/>
              </a:solidFill>
            </a:ln>
          </p:spPr>
          <p:txBody>
            <a:bodyPr wrap="square" lIns="0" tIns="0" rIns="0" bIns="0" rtlCol="0"/>
            <a:lstStyle/>
            <a:p>
              <a:endParaRPr/>
            </a:p>
          </p:txBody>
        </p:sp>
        <p:sp>
          <p:nvSpPr>
            <p:cNvPr id="250" name="object 250"/>
            <p:cNvSpPr/>
            <p:nvPr/>
          </p:nvSpPr>
          <p:spPr>
            <a:xfrm>
              <a:off x="7424928" y="6012174"/>
              <a:ext cx="27305" cy="342900"/>
            </a:xfrm>
            <a:custGeom>
              <a:avLst/>
              <a:gdLst/>
              <a:ahLst/>
              <a:cxnLst/>
              <a:rect l="l" t="t" r="r" b="b"/>
              <a:pathLst>
                <a:path w="27304" h="342900">
                  <a:moveTo>
                    <a:pt x="0" y="342315"/>
                  </a:moveTo>
                  <a:lnTo>
                    <a:pt x="1028" y="31394"/>
                  </a:lnTo>
                  <a:lnTo>
                    <a:pt x="2082" y="77381"/>
                  </a:lnTo>
                  <a:lnTo>
                    <a:pt x="3136" y="70751"/>
                  </a:lnTo>
                  <a:lnTo>
                    <a:pt x="4203" y="116154"/>
                  </a:lnTo>
                  <a:lnTo>
                    <a:pt x="5257" y="82016"/>
                  </a:lnTo>
                  <a:lnTo>
                    <a:pt x="6311" y="119253"/>
                  </a:lnTo>
                  <a:lnTo>
                    <a:pt x="7378" y="95427"/>
                  </a:lnTo>
                  <a:lnTo>
                    <a:pt x="8432" y="86995"/>
                  </a:lnTo>
                  <a:lnTo>
                    <a:pt x="9486" y="176377"/>
                  </a:lnTo>
                  <a:lnTo>
                    <a:pt x="10553" y="60464"/>
                  </a:lnTo>
                  <a:lnTo>
                    <a:pt x="11607" y="128689"/>
                  </a:lnTo>
                  <a:lnTo>
                    <a:pt x="12661" y="74841"/>
                  </a:lnTo>
                  <a:lnTo>
                    <a:pt x="13728" y="56718"/>
                  </a:lnTo>
                  <a:lnTo>
                    <a:pt x="14782" y="10337"/>
                  </a:lnTo>
                  <a:lnTo>
                    <a:pt x="15836" y="165252"/>
                  </a:lnTo>
                  <a:lnTo>
                    <a:pt x="16903" y="0"/>
                  </a:lnTo>
                  <a:lnTo>
                    <a:pt x="17957" y="178777"/>
                  </a:lnTo>
                  <a:lnTo>
                    <a:pt x="19011" y="58648"/>
                  </a:lnTo>
                  <a:lnTo>
                    <a:pt x="20078" y="96024"/>
                  </a:lnTo>
                  <a:lnTo>
                    <a:pt x="21132" y="114312"/>
                  </a:lnTo>
                  <a:lnTo>
                    <a:pt x="22186" y="36182"/>
                  </a:lnTo>
                  <a:lnTo>
                    <a:pt x="23253" y="112014"/>
                  </a:lnTo>
                  <a:lnTo>
                    <a:pt x="24307" y="97980"/>
                  </a:lnTo>
                  <a:lnTo>
                    <a:pt x="25374" y="77990"/>
                  </a:lnTo>
                  <a:lnTo>
                    <a:pt x="26428" y="138315"/>
                  </a:lnTo>
                  <a:lnTo>
                    <a:pt x="26974" y="342315"/>
                  </a:lnTo>
                </a:path>
              </a:pathLst>
            </a:custGeom>
            <a:ln w="3175">
              <a:solidFill>
                <a:srgbClr val="0070BB"/>
              </a:solidFill>
            </a:ln>
          </p:spPr>
          <p:txBody>
            <a:bodyPr wrap="square" lIns="0" tIns="0" rIns="0" bIns="0" rtlCol="0"/>
            <a:lstStyle/>
            <a:p>
              <a:endParaRPr/>
            </a:p>
          </p:txBody>
        </p:sp>
        <p:sp>
          <p:nvSpPr>
            <p:cNvPr id="251" name="object 251"/>
            <p:cNvSpPr/>
            <p:nvPr/>
          </p:nvSpPr>
          <p:spPr>
            <a:xfrm>
              <a:off x="7453884" y="6036569"/>
              <a:ext cx="31750" cy="318770"/>
            </a:xfrm>
            <a:custGeom>
              <a:avLst/>
              <a:gdLst/>
              <a:ahLst/>
              <a:cxnLst/>
              <a:rect l="l" t="t" r="r" b="b"/>
              <a:pathLst>
                <a:path w="31750" h="318770">
                  <a:moveTo>
                    <a:pt x="0" y="318401"/>
                  </a:moveTo>
                  <a:lnTo>
                    <a:pt x="660" y="41351"/>
                  </a:lnTo>
                  <a:lnTo>
                    <a:pt x="1765" y="164464"/>
                  </a:lnTo>
                  <a:lnTo>
                    <a:pt x="2882" y="118427"/>
                  </a:lnTo>
                  <a:lnTo>
                    <a:pt x="3987" y="155892"/>
                  </a:lnTo>
                  <a:lnTo>
                    <a:pt x="5105" y="34836"/>
                  </a:lnTo>
                  <a:lnTo>
                    <a:pt x="6210" y="84912"/>
                  </a:lnTo>
                  <a:lnTo>
                    <a:pt x="7327" y="77406"/>
                  </a:lnTo>
                  <a:lnTo>
                    <a:pt x="8432" y="145275"/>
                  </a:lnTo>
                  <a:lnTo>
                    <a:pt x="9550" y="105346"/>
                  </a:lnTo>
                  <a:lnTo>
                    <a:pt x="10655" y="168186"/>
                  </a:lnTo>
                  <a:lnTo>
                    <a:pt x="11772" y="0"/>
                  </a:lnTo>
                  <a:lnTo>
                    <a:pt x="12877" y="50457"/>
                  </a:lnTo>
                  <a:lnTo>
                    <a:pt x="13995" y="97523"/>
                  </a:lnTo>
                  <a:lnTo>
                    <a:pt x="15100" y="68706"/>
                  </a:lnTo>
                  <a:lnTo>
                    <a:pt x="16217" y="31864"/>
                  </a:lnTo>
                  <a:lnTo>
                    <a:pt x="17322" y="33375"/>
                  </a:lnTo>
                  <a:lnTo>
                    <a:pt x="18440" y="90322"/>
                  </a:lnTo>
                  <a:lnTo>
                    <a:pt x="19545" y="49860"/>
                  </a:lnTo>
                  <a:lnTo>
                    <a:pt x="20662" y="85521"/>
                  </a:lnTo>
                  <a:lnTo>
                    <a:pt x="21767" y="134505"/>
                  </a:lnTo>
                  <a:lnTo>
                    <a:pt x="22885" y="230123"/>
                  </a:lnTo>
                  <a:lnTo>
                    <a:pt x="23990" y="12801"/>
                  </a:lnTo>
                  <a:lnTo>
                    <a:pt x="25107" y="67983"/>
                  </a:lnTo>
                  <a:lnTo>
                    <a:pt x="26212" y="58788"/>
                  </a:lnTo>
                  <a:lnTo>
                    <a:pt x="27330" y="92900"/>
                  </a:lnTo>
                  <a:lnTo>
                    <a:pt x="28435" y="156108"/>
                  </a:lnTo>
                  <a:lnTo>
                    <a:pt x="29552" y="185712"/>
                  </a:lnTo>
                  <a:lnTo>
                    <a:pt x="30657" y="48374"/>
                  </a:lnTo>
                  <a:lnTo>
                    <a:pt x="31661" y="318401"/>
                  </a:lnTo>
                </a:path>
              </a:pathLst>
            </a:custGeom>
            <a:ln w="3175">
              <a:solidFill>
                <a:srgbClr val="0070BB"/>
              </a:solidFill>
            </a:ln>
          </p:spPr>
          <p:txBody>
            <a:bodyPr wrap="square" lIns="0" tIns="0" rIns="0" bIns="0" rtlCol="0"/>
            <a:lstStyle/>
            <a:p>
              <a:endParaRPr/>
            </a:p>
          </p:txBody>
        </p:sp>
        <p:sp>
          <p:nvSpPr>
            <p:cNvPr id="252" name="object 252"/>
            <p:cNvSpPr/>
            <p:nvPr/>
          </p:nvSpPr>
          <p:spPr>
            <a:xfrm>
              <a:off x="7484364" y="6010659"/>
              <a:ext cx="123189" cy="344170"/>
            </a:xfrm>
            <a:custGeom>
              <a:avLst/>
              <a:gdLst/>
              <a:ahLst/>
              <a:cxnLst/>
              <a:rect l="l" t="t" r="r" b="b"/>
              <a:pathLst>
                <a:path w="123190" h="344170">
                  <a:moveTo>
                    <a:pt x="0" y="344131"/>
                  </a:moveTo>
                  <a:lnTo>
                    <a:pt x="990" y="83477"/>
                  </a:lnTo>
                  <a:lnTo>
                    <a:pt x="2095" y="161632"/>
                  </a:lnTo>
                  <a:lnTo>
                    <a:pt x="3213" y="106781"/>
                  </a:lnTo>
                  <a:lnTo>
                    <a:pt x="4318" y="33464"/>
                  </a:lnTo>
                  <a:lnTo>
                    <a:pt x="5435" y="141008"/>
                  </a:lnTo>
                  <a:lnTo>
                    <a:pt x="6540" y="111963"/>
                  </a:lnTo>
                  <a:lnTo>
                    <a:pt x="7658" y="124523"/>
                  </a:lnTo>
                  <a:lnTo>
                    <a:pt x="8763" y="62839"/>
                  </a:lnTo>
                  <a:lnTo>
                    <a:pt x="9867" y="98564"/>
                  </a:lnTo>
                  <a:lnTo>
                    <a:pt x="10985" y="84937"/>
                  </a:lnTo>
                  <a:lnTo>
                    <a:pt x="12090" y="13982"/>
                  </a:lnTo>
                  <a:lnTo>
                    <a:pt x="13208" y="180809"/>
                  </a:lnTo>
                  <a:lnTo>
                    <a:pt x="14312" y="47116"/>
                  </a:lnTo>
                  <a:lnTo>
                    <a:pt x="15430" y="70523"/>
                  </a:lnTo>
                  <a:lnTo>
                    <a:pt x="16535" y="196303"/>
                  </a:lnTo>
                  <a:lnTo>
                    <a:pt x="17653" y="134543"/>
                  </a:lnTo>
                  <a:lnTo>
                    <a:pt x="18757" y="123621"/>
                  </a:lnTo>
                  <a:lnTo>
                    <a:pt x="19875" y="195681"/>
                  </a:lnTo>
                  <a:lnTo>
                    <a:pt x="20980" y="33921"/>
                  </a:lnTo>
                  <a:lnTo>
                    <a:pt x="22085" y="117881"/>
                  </a:lnTo>
                  <a:lnTo>
                    <a:pt x="23202" y="124510"/>
                  </a:lnTo>
                  <a:lnTo>
                    <a:pt x="24307" y="76593"/>
                  </a:lnTo>
                  <a:lnTo>
                    <a:pt x="25425" y="60147"/>
                  </a:lnTo>
                  <a:lnTo>
                    <a:pt x="26530" y="106184"/>
                  </a:lnTo>
                  <a:lnTo>
                    <a:pt x="27647" y="157530"/>
                  </a:lnTo>
                  <a:lnTo>
                    <a:pt x="28752" y="102908"/>
                  </a:lnTo>
                  <a:lnTo>
                    <a:pt x="29870" y="155308"/>
                  </a:lnTo>
                  <a:lnTo>
                    <a:pt x="30975" y="34670"/>
                  </a:lnTo>
                  <a:lnTo>
                    <a:pt x="32080" y="0"/>
                  </a:lnTo>
                  <a:lnTo>
                    <a:pt x="33197" y="158699"/>
                  </a:lnTo>
                  <a:lnTo>
                    <a:pt x="34302" y="63817"/>
                  </a:lnTo>
                  <a:lnTo>
                    <a:pt x="35420" y="135102"/>
                  </a:lnTo>
                  <a:lnTo>
                    <a:pt x="36525" y="126911"/>
                  </a:lnTo>
                  <a:lnTo>
                    <a:pt x="37642" y="121996"/>
                  </a:lnTo>
                  <a:lnTo>
                    <a:pt x="38747" y="102158"/>
                  </a:lnTo>
                  <a:lnTo>
                    <a:pt x="39852" y="56680"/>
                  </a:lnTo>
                  <a:lnTo>
                    <a:pt x="40970" y="76568"/>
                  </a:lnTo>
                  <a:lnTo>
                    <a:pt x="42075" y="125628"/>
                  </a:lnTo>
                  <a:lnTo>
                    <a:pt x="43192" y="42443"/>
                  </a:lnTo>
                  <a:lnTo>
                    <a:pt x="44297" y="112458"/>
                  </a:lnTo>
                  <a:lnTo>
                    <a:pt x="45415" y="109562"/>
                  </a:lnTo>
                  <a:lnTo>
                    <a:pt x="46520" y="78371"/>
                  </a:lnTo>
                  <a:lnTo>
                    <a:pt x="47637" y="181368"/>
                  </a:lnTo>
                  <a:lnTo>
                    <a:pt x="48742" y="173024"/>
                  </a:lnTo>
                  <a:lnTo>
                    <a:pt x="49847" y="72643"/>
                  </a:lnTo>
                  <a:lnTo>
                    <a:pt x="50965" y="63880"/>
                  </a:lnTo>
                  <a:lnTo>
                    <a:pt x="52069" y="96304"/>
                  </a:lnTo>
                  <a:lnTo>
                    <a:pt x="53187" y="55854"/>
                  </a:lnTo>
                  <a:lnTo>
                    <a:pt x="54292" y="7137"/>
                  </a:lnTo>
                  <a:lnTo>
                    <a:pt x="55410" y="78625"/>
                  </a:lnTo>
                  <a:lnTo>
                    <a:pt x="56515" y="108572"/>
                  </a:lnTo>
                  <a:lnTo>
                    <a:pt x="57632" y="102552"/>
                  </a:lnTo>
                  <a:lnTo>
                    <a:pt x="58737" y="76707"/>
                  </a:lnTo>
                  <a:lnTo>
                    <a:pt x="59855" y="45313"/>
                  </a:lnTo>
                  <a:lnTo>
                    <a:pt x="60960" y="135026"/>
                  </a:lnTo>
                  <a:lnTo>
                    <a:pt x="62064" y="56527"/>
                  </a:lnTo>
                  <a:lnTo>
                    <a:pt x="63182" y="106972"/>
                  </a:lnTo>
                  <a:lnTo>
                    <a:pt x="64287" y="93637"/>
                  </a:lnTo>
                  <a:lnTo>
                    <a:pt x="65405" y="73774"/>
                  </a:lnTo>
                  <a:lnTo>
                    <a:pt x="66509" y="52146"/>
                  </a:lnTo>
                  <a:lnTo>
                    <a:pt x="67627" y="22796"/>
                  </a:lnTo>
                  <a:lnTo>
                    <a:pt x="68732" y="77152"/>
                  </a:lnTo>
                  <a:lnTo>
                    <a:pt x="69837" y="33413"/>
                  </a:lnTo>
                  <a:lnTo>
                    <a:pt x="70954" y="20916"/>
                  </a:lnTo>
                  <a:lnTo>
                    <a:pt x="72059" y="67932"/>
                  </a:lnTo>
                  <a:lnTo>
                    <a:pt x="73177" y="97548"/>
                  </a:lnTo>
                  <a:lnTo>
                    <a:pt x="74282" y="167144"/>
                  </a:lnTo>
                  <a:lnTo>
                    <a:pt x="75399" y="123990"/>
                  </a:lnTo>
                  <a:lnTo>
                    <a:pt x="76504" y="172034"/>
                  </a:lnTo>
                  <a:lnTo>
                    <a:pt x="77622" y="101003"/>
                  </a:lnTo>
                  <a:lnTo>
                    <a:pt x="78727" y="99656"/>
                  </a:lnTo>
                  <a:lnTo>
                    <a:pt x="79832" y="164909"/>
                  </a:lnTo>
                  <a:lnTo>
                    <a:pt x="80949" y="164566"/>
                  </a:lnTo>
                  <a:lnTo>
                    <a:pt x="82054" y="116306"/>
                  </a:lnTo>
                  <a:lnTo>
                    <a:pt x="83172" y="33896"/>
                  </a:lnTo>
                  <a:lnTo>
                    <a:pt x="84277" y="86969"/>
                  </a:lnTo>
                  <a:lnTo>
                    <a:pt x="85394" y="47878"/>
                  </a:lnTo>
                  <a:lnTo>
                    <a:pt x="86499" y="146380"/>
                  </a:lnTo>
                  <a:lnTo>
                    <a:pt x="87617" y="187998"/>
                  </a:lnTo>
                  <a:lnTo>
                    <a:pt x="88722" y="93129"/>
                  </a:lnTo>
                  <a:lnTo>
                    <a:pt x="89839" y="141681"/>
                  </a:lnTo>
                  <a:lnTo>
                    <a:pt x="90944" y="60883"/>
                  </a:lnTo>
                  <a:lnTo>
                    <a:pt x="92049" y="167220"/>
                  </a:lnTo>
                  <a:lnTo>
                    <a:pt x="93167" y="52755"/>
                  </a:lnTo>
                  <a:lnTo>
                    <a:pt x="94272" y="107048"/>
                  </a:lnTo>
                  <a:lnTo>
                    <a:pt x="95389" y="92913"/>
                  </a:lnTo>
                  <a:lnTo>
                    <a:pt x="96494" y="59131"/>
                  </a:lnTo>
                  <a:lnTo>
                    <a:pt x="97612" y="86118"/>
                  </a:lnTo>
                  <a:lnTo>
                    <a:pt x="98717" y="26657"/>
                  </a:lnTo>
                  <a:lnTo>
                    <a:pt x="99834" y="104647"/>
                  </a:lnTo>
                  <a:lnTo>
                    <a:pt x="100939" y="156857"/>
                  </a:lnTo>
                  <a:lnTo>
                    <a:pt x="102057" y="36372"/>
                  </a:lnTo>
                  <a:lnTo>
                    <a:pt x="103162" y="102844"/>
                  </a:lnTo>
                  <a:lnTo>
                    <a:pt x="104267" y="93992"/>
                  </a:lnTo>
                  <a:lnTo>
                    <a:pt x="105384" y="153327"/>
                  </a:lnTo>
                  <a:lnTo>
                    <a:pt x="106489" y="101295"/>
                  </a:lnTo>
                  <a:lnTo>
                    <a:pt x="107607" y="78028"/>
                  </a:lnTo>
                  <a:lnTo>
                    <a:pt x="108712" y="232943"/>
                  </a:lnTo>
                  <a:lnTo>
                    <a:pt x="109829" y="38392"/>
                  </a:lnTo>
                  <a:lnTo>
                    <a:pt x="110934" y="101295"/>
                  </a:lnTo>
                  <a:lnTo>
                    <a:pt x="112039" y="301002"/>
                  </a:lnTo>
                  <a:lnTo>
                    <a:pt x="113157" y="123443"/>
                  </a:lnTo>
                  <a:lnTo>
                    <a:pt x="114261" y="203695"/>
                  </a:lnTo>
                  <a:lnTo>
                    <a:pt x="115379" y="169468"/>
                  </a:lnTo>
                  <a:lnTo>
                    <a:pt x="116484" y="81191"/>
                  </a:lnTo>
                  <a:lnTo>
                    <a:pt x="117602" y="112153"/>
                  </a:lnTo>
                  <a:lnTo>
                    <a:pt x="118706" y="237197"/>
                  </a:lnTo>
                  <a:lnTo>
                    <a:pt x="119824" y="66979"/>
                  </a:lnTo>
                  <a:lnTo>
                    <a:pt x="120929" y="326047"/>
                  </a:lnTo>
                  <a:lnTo>
                    <a:pt x="122034" y="84416"/>
                  </a:lnTo>
                  <a:lnTo>
                    <a:pt x="122961" y="344131"/>
                  </a:lnTo>
                </a:path>
              </a:pathLst>
            </a:custGeom>
            <a:ln w="3175">
              <a:solidFill>
                <a:srgbClr val="0070BB"/>
              </a:solidFill>
            </a:ln>
          </p:spPr>
          <p:txBody>
            <a:bodyPr wrap="square" lIns="0" tIns="0" rIns="0" bIns="0" rtlCol="0"/>
            <a:lstStyle/>
            <a:p>
              <a:endParaRPr/>
            </a:p>
          </p:txBody>
        </p:sp>
        <p:sp>
          <p:nvSpPr>
            <p:cNvPr id="253" name="object 253"/>
            <p:cNvSpPr/>
            <p:nvPr/>
          </p:nvSpPr>
          <p:spPr>
            <a:xfrm>
              <a:off x="7607808" y="5131304"/>
              <a:ext cx="300355" cy="1223645"/>
            </a:xfrm>
            <a:custGeom>
              <a:avLst/>
              <a:gdLst/>
              <a:ahLst/>
              <a:cxnLst/>
              <a:rect l="l" t="t" r="r" b="b"/>
              <a:pathLst>
                <a:path w="300354" h="1223645">
                  <a:moveTo>
                    <a:pt x="0" y="1223479"/>
                  </a:moveTo>
                  <a:lnTo>
                    <a:pt x="876" y="1019403"/>
                  </a:lnTo>
                  <a:lnTo>
                    <a:pt x="1968" y="1059472"/>
                  </a:lnTo>
                  <a:lnTo>
                    <a:pt x="3073" y="965682"/>
                  </a:lnTo>
                  <a:lnTo>
                    <a:pt x="4165" y="1004036"/>
                  </a:lnTo>
                  <a:lnTo>
                    <a:pt x="5270" y="1091463"/>
                  </a:lnTo>
                  <a:lnTo>
                    <a:pt x="6375" y="1028674"/>
                  </a:lnTo>
                  <a:lnTo>
                    <a:pt x="7467" y="917079"/>
                  </a:lnTo>
                  <a:lnTo>
                    <a:pt x="8559" y="969619"/>
                  </a:lnTo>
                  <a:lnTo>
                    <a:pt x="9664" y="974585"/>
                  </a:lnTo>
                  <a:lnTo>
                    <a:pt x="10769" y="966863"/>
                  </a:lnTo>
                  <a:lnTo>
                    <a:pt x="11861" y="904062"/>
                  </a:lnTo>
                  <a:lnTo>
                    <a:pt x="12966" y="1023569"/>
                  </a:lnTo>
                  <a:lnTo>
                    <a:pt x="14071" y="948753"/>
                  </a:lnTo>
                  <a:lnTo>
                    <a:pt x="15163" y="1063167"/>
                  </a:lnTo>
                  <a:lnTo>
                    <a:pt x="16268" y="941298"/>
                  </a:lnTo>
                  <a:lnTo>
                    <a:pt x="17360" y="1113104"/>
                  </a:lnTo>
                  <a:lnTo>
                    <a:pt x="18465" y="1044397"/>
                  </a:lnTo>
                  <a:lnTo>
                    <a:pt x="19570" y="913739"/>
                  </a:lnTo>
                  <a:lnTo>
                    <a:pt x="20662" y="978750"/>
                  </a:lnTo>
                  <a:lnTo>
                    <a:pt x="21767" y="1025880"/>
                  </a:lnTo>
                  <a:lnTo>
                    <a:pt x="22860" y="860958"/>
                  </a:lnTo>
                  <a:lnTo>
                    <a:pt x="23964" y="887717"/>
                  </a:lnTo>
                  <a:lnTo>
                    <a:pt x="25069" y="979957"/>
                  </a:lnTo>
                  <a:lnTo>
                    <a:pt x="26162" y="906475"/>
                  </a:lnTo>
                  <a:lnTo>
                    <a:pt x="27266" y="918616"/>
                  </a:lnTo>
                  <a:lnTo>
                    <a:pt x="28359" y="971435"/>
                  </a:lnTo>
                  <a:lnTo>
                    <a:pt x="29463" y="979258"/>
                  </a:lnTo>
                  <a:lnTo>
                    <a:pt x="30568" y="1021194"/>
                  </a:lnTo>
                  <a:lnTo>
                    <a:pt x="31661" y="1037564"/>
                  </a:lnTo>
                  <a:lnTo>
                    <a:pt x="32766" y="993076"/>
                  </a:lnTo>
                  <a:lnTo>
                    <a:pt x="33858" y="1002296"/>
                  </a:lnTo>
                  <a:lnTo>
                    <a:pt x="34963" y="1129207"/>
                  </a:lnTo>
                  <a:lnTo>
                    <a:pt x="36068" y="936231"/>
                  </a:lnTo>
                  <a:lnTo>
                    <a:pt x="37160" y="933107"/>
                  </a:lnTo>
                  <a:lnTo>
                    <a:pt x="38265" y="965555"/>
                  </a:lnTo>
                  <a:lnTo>
                    <a:pt x="39357" y="988758"/>
                  </a:lnTo>
                  <a:lnTo>
                    <a:pt x="40462" y="1011288"/>
                  </a:lnTo>
                  <a:lnTo>
                    <a:pt x="41567" y="1140117"/>
                  </a:lnTo>
                  <a:lnTo>
                    <a:pt x="42659" y="1119060"/>
                  </a:lnTo>
                  <a:lnTo>
                    <a:pt x="43764" y="978496"/>
                  </a:lnTo>
                  <a:lnTo>
                    <a:pt x="44856" y="1058392"/>
                  </a:lnTo>
                  <a:lnTo>
                    <a:pt x="45961" y="1078064"/>
                  </a:lnTo>
                  <a:lnTo>
                    <a:pt x="47053" y="1061300"/>
                  </a:lnTo>
                  <a:lnTo>
                    <a:pt x="48158" y="963587"/>
                  </a:lnTo>
                  <a:lnTo>
                    <a:pt x="49263" y="921334"/>
                  </a:lnTo>
                  <a:lnTo>
                    <a:pt x="50355" y="1001318"/>
                  </a:lnTo>
                  <a:lnTo>
                    <a:pt x="51460" y="984084"/>
                  </a:lnTo>
                  <a:lnTo>
                    <a:pt x="52552" y="1004354"/>
                  </a:lnTo>
                  <a:lnTo>
                    <a:pt x="53657" y="926096"/>
                  </a:lnTo>
                  <a:lnTo>
                    <a:pt x="54762" y="973061"/>
                  </a:lnTo>
                  <a:lnTo>
                    <a:pt x="55854" y="964819"/>
                  </a:lnTo>
                  <a:lnTo>
                    <a:pt x="56959" y="920343"/>
                  </a:lnTo>
                  <a:lnTo>
                    <a:pt x="58051" y="999985"/>
                  </a:lnTo>
                  <a:lnTo>
                    <a:pt x="59156" y="993216"/>
                  </a:lnTo>
                  <a:lnTo>
                    <a:pt x="60261" y="944676"/>
                  </a:lnTo>
                  <a:lnTo>
                    <a:pt x="61353" y="955662"/>
                  </a:lnTo>
                  <a:lnTo>
                    <a:pt x="62458" y="952347"/>
                  </a:lnTo>
                  <a:lnTo>
                    <a:pt x="63550" y="1040218"/>
                  </a:lnTo>
                  <a:lnTo>
                    <a:pt x="64655" y="1048258"/>
                  </a:lnTo>
                  <a:lnTo>
                    <a:pt x="65760" y="964349"/>
                  </a:lnTo>
                  <a:lnTo>
                    <a:pt x="66852" y="905268"/>
                  </a:lnTo>
                  <a:lnTo>
                    <a:pt x="67957" y="1037005"/>
                  </a:lnTo>
                  <a:lnTo>
                    <a:pt x="69049" y="1036154"/>
                  </a:lnTo>
                  <a:lnTo>
                    <a:pt x="70154" y="965860"/>
                  </a:lnTo>
                  <a:lnTo>
                    <a:pt x="71259" y="1071626"/>
                  </a:lnTo>
                  <a:lnTo>
                    <a:pt x="72351" y="976896"/>
                  </a:lnTo>
                  <a:lnTo>
                    <a:pt x="73456" y="953757"/>
                  </a:lnTo>
                  <a:lnTo>
                    <a:pt x="74549" y="977734"/>
                  </a:lnTo>
                  <a:lnTo>
                    <a:pt x="75653" y="982065"/>
                  </a:lnTo>
                  <a:lnTo>
                    <a:pt x="76758" y="996505"/>
                  </a:lnTo>
                  <a:lnTo>
                    <a:pt x="77851" y="931799"/>
                  </a:lnTo>
                  <a:lnTo>
                    <a:pt x="78955" y="975829"/>
                  </a:lnTo>
                  <a:lnTo>
                    <a:pt x="80048" y="877316"/>
                  </a:lnTo>
                  <a:lnTo>
                    <a:pt x="81153" y="921461"/>
                  </a:lnTo>
                  <a:lnTo>
                    <a:pt x="82257" y="1011364"/>
                  </a:lnTo>
                  <a:lnTo>
                    <a:pt x="83350" y="1038352"/>
                  </a:lnTo>
                  <a:lnTo>
                    <a:pt x="84455" y="977379"/>
                  </a:lnTo>
                  <a:lnTo>
                    <a:pt x="85547" y="956691"/>
                  </a:lnTo>
                  <a:lnTo>
                    <a:pt x="86652" y="919200"/>
                  </a:lnTo>
                  <a:lnTo>
                    <a:pt x="87744" y="1097089"/>
                  </a:lnTo>
                  <a:lnTo>
                    <a:pt x="88849" y="955179"/>
                  </a:lnTo>
                  <a:lnTo>
                    <a:pt x="89954" y="913815"/>
                  </a:lnTo>
                  <a:lnTo>
                    <a:pt x="91046" y="1029169"/>
                  </a:lnTo>
                  <a:lnTo>
                    <a:pt x="92151" y="1192936"/>
                  </a:lnTo>
                  <a:lnTo>
                    <a:pt x="93256" y="961605"/>
                  </a:lnTo>
                  <a:lnTo>
                    <a:pt x="94348" y="947381"/>
                  </a:lnTo>
                  <a:lnTo>
                    <a:pt x="95453" y="1018044"/>
                  </a:lnTo>
                  <a:lnTo>
                    <a:pt x="96545" y="940790"/>
                  </a:lnTo>
                  <a:lnTo>
                    <a:pt x="97650" y="1000633"/>
                  </a:lnTo>
                  <a:lnTo>
                    <a:pt x="98755" y="1049235"/>
                  </a:lnTo>
                  <a:lnTo>
                    <a:pt x="99847" y="957326"/>
                  </a:lnTo>
                  <a:lnTo>
                    <a:pt x="100952" y="1030122"/>
                  </a:lnTo>
                  <a:lnTo>
                    <a:pt x="102044" y="948118"/>
                  </a:lnTo>
                  <a:lnTo>
                    <a:pt x="103149" y="991374"/>
                  </a:lnTo>
                  <a:lnTo>
                    <a:pt x="104254" y="948131"/>
                  </a:lnTo>
                  <a:lnTo>
                    <a:pt x="105346" y="1013002"/>
                  </a:lnTo>
                  <a:lnTo>
                    <a:pt x="106451" y="980338"/>
                  </a:lnTo>
                  <a:lnTo>
                    <a:pt x="107543" y="980833"/>
                  </a:lnTo>
                  <a:lnTo>
                    <a:pt x="108648" y="954341"/>
                  </a:lnTo>
                  <a:lnTo>
                    <a:pt x="109753" y="902893"/>
                  </a:lnTo>
                  <a:lnTo>
                    <a:pt x="110845" y="945934"/>
                  </a:lnTo>
                  <a:lnTo>
                    <a:pt x="111950" y="987399"/>
                  </a:lnTo>
                  <a:lnTo>
                    <a:pt x="113042" y="943660"/>
                  </a:lnTo>
                  <a:lnTo>
                    <a:pt x="114147" y="971080"/>
                  </a:lnTo>
                  <a:lnTo>
                    <a:pt x="115239" y="980833"/>
                  </a:lnTo>
                  <a:lnTo>
                    <a:pt x="116344" y="996289"/>
                  </a:lnTo>
                  <a:lnTo>
                    <a:pt x="117449" y="1001915"/>
                  </a:lnTo>
                  <a:lnTo>
                    <a:pt x="118541" y="905662"/>
                  </a:lnTo>
                  <a:lnTo>
                    <a:pt x="119646" y="963549"/>
                  </a:lnTo>
                  <a:lnTo>
                    <a:pt x="120738" y="1058329"/>
                  </a:lnTo>
                  <a:lnTo>
                    <a:pt x="121843" y="993114"/>
                  </a:lnTo>
                  <a:lnTo>
                    <a:pt x="122948" y="1096441"/>
                  </a:lnTo>
                  <a:lnTo>
                    <a:pt x="124040" y="1032332"/>
                  </a:lnTo>
                  <a:lnTo>
                    <a:pt x="125145" y="975156"/>
                  </a:lnTo>
                  <a:lnTo>
                    <a:pt x="126238" y="960551"/>
                  </a:lnTo>
                  <a:lnTo>
                    <a:pt x="127342" y="1069632"/>
                  </a:lnTo>
                  <a:lnTo>
                    <a:pt x="128447" y="1009408"/>
                  </a:lnTo>
                  <a:lnTo>
                    <a:pt x="129539" y="953503"/>
                  </a:lnTo>
                  <a:lnTo>
                    <a:pt x="130644" y="1000074"/>
                  </a:lnTo>
                  <a:lnTo>
                    <a:pt x="131737" y="1018882"/>
                  </a:lnTo>
                  <a:lnTo>
                    <a:pt x="132842" y="925906"/>
                  </a:lnTo>
                  <a:lnTo>
                    <a:pt x="133946" y="929132"/>
                  </a:lnTo>
                  <a:lnTo>
                    <a:pt x="135039" y="906526"/>
                  </a:lnTo>
                  <a:lnTo>
                    <a:pt x="136144" y="1138389"/>
                  </a:lnTo>
                  <a:lnTo>
                    <a:pt x="137236" y="924407"/>
                  </a:lnTo>
                  <a:lnTo>
                    <a:pt x="138341" y="964095"/>
                  </a:lnTo>
                  <a:lnTo>
                    <a:pt x="139446" y="1016711"/>
                  </a:lnTo>
                  <a:lnTo>
                    <a:pt x="140538" y="965200"/>
                  </a:lnTo>
                  <a:lnTo>
                    <a:pt x="141643" y="915276"/>
                  </a:lnTo>
                  <a:lnTo>
                    <a:pt x="142735" y="940346"/>
                  </a:lnTo>
                  <a:lnTo>
                    <a:pt x="143840" y="988542"/>
                  </a:lnTo>
                  <a:lnTo>
                    <a:pt x="144945" y="1005700"/>
                  </a:lnTo>
                  <a:lnTo>
                    <a:pt x="146037" y="913841"/>
                  </a:lnTo>
                  <a:lnTo>
                    <a:pt x="147142" y="913041"/>
                  </a:lnTo>
                  <a:lnTo>
                    <a:pt x="148234" y="960170"/>
                  </a:lnTo>
                  <a:lnTo>
                    <a:pt x="149339" y="995540"/>
                  </a:lnTo>
                  <a:lnTo>
                    <a:pt x="150431" y="993622"/>
                  </a:lnTo>
                  <a:lnTo>
                    <a:pt x="151536" y="949299"/>
                  </a:lnTo>
                  <a:lnTo>
                    <a:pt x="152641" y="951788"/>
                  </a:lnTo>
                  <a:lnTo>
                    <a:pt x="153733" y="995984"/>
                  </a:lnTo>
                  <a:lnTo>
                    <a:pt x="154838" y="1092517"/>
                  </a:lnTo>
                  <a:lnTo>
                    <a:pt x="155943" y="1007021"/>
                  </a:lnTo>
                  <a:lnTo>
                    <a:pt x="157035" y="921753"/>
                  </a:lnTo>
                  <a:lnTo>
                    <a:pt x="158140" y="995845"/>
                  </a:lnTo>
                  <a:lnTo>
                    <a:pt x="159232" y="1014310"/>
                  </a:lnTo>
                  <a:lnTo>
                    <a:pt x="160337" y="995324"/>
                  </a:lnTo>
                  <a:lnTo>
                    <a:pt x="161429" y="1013244"/>
                  </a:lnTo>
                  <a:lnTo>
                    <a:pt x="162534" y="861618"/>
                  </a:lnTo>
                  <a:lnTo>
                    <a:pt x="163639" y="992314"/>
                  </a:lnTo>
                  <a:lnTo>
                    <a:pt x="164731" y="954938"/>
                  </a:lnTo>
                  <a:lnTo>
                    <a:pt x="165836" y="1055979"/>
                  </a:lnTo>
                  <a:lnTo>
                    <a:pt x="166928" y="1065898"/>
                  </a:lnTo>
                  <a:lnTo>
                    <a:pt x="168033" y="933907"/>
                  </a:lnTo>
                  <a:lnTo>
                    <a:pt x="169138" y="937628"/>
                  </a:lnTo>
                  <a:lnTo>
                    <a:pt x="170230" y="975702"/>
                  </a:lnTo>
                  <a:lnTo>
                    <a:pt x="171335" y="986332"/>
                  </a:lnTo>
                  <a:lnTo>
                    <a:pt x="172440" y="901636"/>
                  </a:lnTo>
                  <a:lnTo>
                    <a:pt x="173532" y="933653"/>
                  </a:lnTo>
                  <a:lnTo>
                    <a:pt x="174637" y="919226"/>
                  </a:lnTo>
                  <a:lnTo>
                    <a:pt x="175729" y="1018844"/>
                  </a:lnTo>
                  <a:lnTo>
                    <a:pt x="176834" y="930706"/>
                  </a:lnTo>
                  <a:lnTo>
                    <a:pt x="177939" y="1160526"/>
                  </a:lnTo>
                  <a:lnTo>
                    <a:pt x="179031" y="967841"/>
                  </a:lnTo>
                  <a:lnTo>
                    <a:pt x="180136" y="987717"/>
                  </a:lnTo>
                  <a:lnTo>
                    <a:pt x="181229" y="969987"/>
                  </a:lnTo>
                  <a:lnTo>
                    <a:pt x="182333" y="1012304"/>
                  </a:lnTo>
                  <a:lnTo>
                    <a:pt x="183438" y="967346"/>
                  </a:lnTo>
                  <a:lnTo>
                    <a:pt x="184531" y="958392"/>
                  </a:lnTo>
                  <a:lnTo>
                    <a:pt x="185635" y="941946"/>
                  </a:lnTo>
                  <a:lnTo>
                    <a:pt x="186728" y="934516"/>
                  </a:lnTo>
                  <a:lnTo>
                    <a:pt x="187833" y="923315"/>
                  </a:lnTo>
                  <a:lnTo>
                    <a:pt x="188925" y="1037831"/>
                  </a:lnTo>
                  <a:lnTo>
                    <a:pt x="190030" y="886904"/>
                  </a:lnTo>
                  <a:lnTo>
                    <a:pt x="191135" y="967117"/>
                  </a:lnTo>
                  <a:lnTo>
                    <a:pt x="192227" y="916292"/>
                  </a:lnTo>
                  <a:lnTo>
                    <a:pt x="193332" y="941781"/>
                  </a:lnTo>
                  <a:lnTo>
                    <a:pt x="194424" y="942530"/>
                  </a:lnTo>
                  <a:lnTo>
                    <a:pt x="195529" y="926109"/>
                  </a:lnTo>
                  <a:lnTo>
                    <a:pt x="196634" y="902855"/>
                  </a:lnTo>
                  <a:lnTo>
                    <a:pt x="197726" y="969759"/>
                  </a:lnTo>
                  <a:lnTo>
                    <a:pt x="198831" y="929513"/>
                  </a:lnTo>
                  <a:lnTo>
                    <a:pt x="199923" y="986904"/>
                  </a:lnTo>
                  <a:lnTo>
                    <a:pt x="201028" y="913752"/>
                  </a:lnTo>
                  <a:lnTo>
                    <a:pt x="202133" y="988339"/>
                  </a:lnTo>
                  <a:lnTo>
                    <a:pt x="203225" y="905116"/>
                  </a:lnTo>
                  <a:lnTo>
                    <a:pt x="204330" y="948702"/>
                  </a:lnTo>
                  <a:lnTo>
                    <a:pt x="205422" y="1057922"/>
                  </a:lnTo>
                  <a:lnTo>
                    <a:pt x="206527" y="1013345"/>
                  </a:lnTo>
                  <a:lnTo>
                    <a:pt x="207632" y="988860"/>
                  </a:lnTo>
                  <a:lnTo>
                    <a:pt x="208724" y="1055497"/>
                  </a:lnTo>
                  <a:lnTo>
                    <a:pt x="209829" y="949210"/>
                  </a:lnTo>
                  <a:lnTo>
                    <a:pt x="210921" y="1017308"/>
                  </a:lnTo>
                  <a:lnTo>
                    <a:pt x="212026" y="1055725"/>
                  </a:lnTo>
                  <a:lnTo>
                    <a:pt x="213131" y="983475"/>
                  </a:lnTo>
                  <a:lnTo>
                    <a:pt x="214223" y="1049985"/>
                  </a:lnTo>
                  <a:lnTo>
                    <a:pt x="215328" y="949553"/>
                  </a:lnTo>
                  <a:lnTo>
                    <a:pt x="216420" y="965733"/>
                  </a:lnTo>
                  <a:lnTo>
                    <a:pt x="217525" y="871804"/>
                  </a:lnTo>
                  <a:lnTo>
                    <a:pt x="218630" y="986955"/>
                  </a:lnTo>
                  <a:lnTo>
                    <a:pt x="219722" y="1015873"/>
                  </a:lnTo>
                  <a:lnTo>
                    <a:pt x="220827" y="952563"/>
                  </a:lnTo>
                  <a:lnTo>
                    <a:pt x="221919" y="997178"/>
                  </a:lnTo>
                  <a:lnTo>
                    <a:pt x="223024" y="1038974"/>
                  </a:lnTo>
                  <a:lnTo>
                    <a:pt x="224116" y="1029639"/>
                  </a:lnTo>
                  <a:lnTo>
                    <a:pt x="225221" y="883666"/>
                  </a:lnTo>
                  <a:lnTo>
                    <a:pt x="226326" y="990511"/>
                  </a:lnTo>
                  <a:lnTo>
                    <a:pt x="227418" y="1057630"/>
                  </a:lnTo>
                  <a:lnTo>
                    <a:pt x="228523" y="993013"/>
                  </a:lnTo>
                  <a:lnTo>
                    <a:pt x="229615" y="970711"/>
                  </a:lnTo>
                  <a:lnTo>
                    <a:pt x="230720" y="1039876"/>
                  </a:lnTo>
                  <a:lnTo>
                    <a:pt x="231825" y="945959"/>
                  </a:lnTo>
                  <a:lnTo>
                    <a:pt x="232918" y="984872"/>
                  </a:lnTo>
                  <a:lnTo>
                    <a:pt x="234022" y="936256"/>
                  </a:lnTo>
                  <a:lnTo>
                    <a:pt x="235115" y="934212"/>
                  </a:lnTo>
                  <a:lnTo>
                    <a:pt x="236220" y="991882"/>
                  </a:lnTo>
                  <a:lnTo>
                    <a:pt x="237324" y="930795"/>
                  </a:lnTo>
                  <a:lnTo>
                    <a:pt x="238417" y="908850"/>
                  </a:lnTo>
                  <a:lnTo>
                    <a:pt x="239522" y="934250"/>
                  </a:lnTo>
                  <a:lnTo>
                    <a:pt x="240614" y="992974"/>
                  </a:lnTo>
                  <a:lnTo>
                    <a:pt x="241719" y="928382"/>
                  </a:lnTo>
                  <a:lnTo>
                    <a:pt x="242824" y="979601"/>
                  </a:lnTo>
                  <a:lnTo>
                    <a:pt x="243916" y="1006309"/>
                  </a:lnTo>
                  <a:lnTo>
                    <a:pt x="245021" y="915644"/>
                  </a:lnTo>
                  <a:lnTo>
                    <a:pt x="246113" y="870915"/>
                  </a:lnTo>
                  <a:lnTo>
                    <a:pt x="247218" y="1056665"/>
                  </a:lnTo>
                  <a:lnTo>
                    <a:pt x="248323" y="918184"/>
                  </a:lnTo>
                  <a:lnTo>
                    <a:pt x="249415" y="1007160"/>
                  </a:lnTo>
                  <a:lnTo>
                    <a:pt x="250520" y="994194"/>
                  </a:lnTo>
                  <a:lnTo>
                    <a:pt x="251625" y="977887"/>
                  </a:lnTo>
                  <a:lnTo>
                    <a:pt x="252717" y="1018654"/>
                  </a:lnTo>
                  <a:lnTo>
                    <a:pt x="253822" y="1026439"/>
                  </a:lnTo>
                  <a:lnTo>
                    <a:pt x="254914" y="982814"/>
                  </a:lnTo>
                  <a:lnTo>
                    <a:pt x="256019" y="861034"/>
                  </a:lnTo>
                  <a:lnTo>
                    <a:pt x="257111" y="1013307"/>
                  </a:lnTo>
                  <a:lnTo>
                    <a:pt x="258216" y="1043990"/>
                  </a:lnTo>
                  <a:lnTo>
                    <a:pt x="259308" y="931227"/>
                  </a:lnTo>
                  <a:lnTo>
                    <a:pt x="260413" y="901852"/>
                  </a:lnTo>
                  <a:lnTo>
                    <a:pt x="261518" y="1031544"/>
                  </a:lnTo>
                  <a:lnTo>
                    <a:pt x="262610" y="927442"/>
                  </a:lnTo>
                  <a:lnTo>
                    <a:pt x="263715" y="1043851"/>
                  </a:lnTo>
                  <a:lnTo>
                    <a:pt x="264820" y="1197470"/>
                  </a:lnTo>
                  <a:lnTo>
                    <a:pt x="265912" y="912990"/>
                  </a:lnTo>
                  <a:lnTo>
                    <a:pt x="267017" y="1028141"/>
                  </a:lnTo>
                  <a:lnTo>
                    <a:pt x="268109" y="953897"/>
                  </a:lnTo>
                  <a:lnTo>
                    <a:pt x="269214" y="1078522"/>
                  </a:lnTo>
                  <a:lnTo>
                    <a:pt x="270319" y="957427"/>
                  </a:lnTo>
                  <a:lnTo>
                    <a:pt x="271411" y="935380"/>
                  </a:lnTo>
                  <a:lnTo>
                    <a:pt x="272516" y="931151"/>
                  </a:lnTo>
                  <a:lnTo>
                    <a:pt x="273608" y="897280"/>
                  </a:lnTo>
                  <a:lnTo>
                    <a:pt x="274713" y="1001382"/>
                  </a:lnTo>
                  <a:lnTo>
                    <a:pt x="275818" y="912063"/>
                  </a:lnTo>
                  <a:lnTo>
                    <a:pt x="276910" y="0"/>
                  </a:lnTo>
                  <a:lnTo>
                    <a:pt x="278015" y="898461"/>
                  </a:lnTo>
                  <a:lnTo>
                    <a:pt x="279107" y="923163"/>
                  </a:lnTo>
                  <a:lnTo>
                    <a:pt x="280212" y="890168"/>
                  </a:lnTo>
                  <a:lnTo>
                    <a:pt x="281317" y="1028484"/>
                  </a:lnTo>
                  <a:lnTo>
                    <a:pt x="282409" y="929855"/>
                  </a:lnTo>
                  <a:lnTo>
                    <a:pt x="283514" y="948994"/>
                  </a:lnTo>
                  <a:lnTo>
                    <a:pt x="284607" y="965123"/>
                  </a:lnTo>
                  <a:lnTo>
                    <a:pt x="285711" y="970127"/>
                  </a:lnTo>
                  <a:lnTo>
                    <a:pt x="286816" y="936231"/>
                  </a:lnTo>
                  <a:lnTo>
                    <a:pt x="287909" y="985012"/>
                  </a:lnTo>
                  <a:lnTo>
                    <a:pt x="289013" y="958532"/>
                  </a:lnTo>
                  <a:lnTo>
                    <a:pt x="290106" y="1047254"/>
                  </a:lnTo>
                  <a:lnTo>
                    <a:pt x="291211" y="1037056"/>
                  </a:lnTo>
                  <a:lnTo>
                    <a:pt x="292303" y="869543"/>
                  </a:lnTo>
                  <a:lnTo>
                    <a:pt x="293408" y="960856"/>
                  </a:lnTo>
                  <a:lnTo>
                    <a:pt x="294513" y="1061554"/>
                  </a:lnTo>
                  <a:lnTo>
                    <a:pt x="295605" y="899998"/>
                  </a:lnTo>
                  <a:lnTo>
                    <a:pt x="296710" y="959091"/>
                  </a:lnTo>
                  <a:lnTo>
                    <a:pt x="297802" y="1178737"/>
                  </a:lnTo>
                  <a:lnTo>
                    <a:pt x="298907" y="916012"/>
                  </a:lnTo>
                  <a:lnTo>
                    <a:pt x="299999" y="1223479"/>
                  </a:lnTo>
                </a:path>
              </a:pathLst>
            </a:custGeom>
            <a:ln w="3175">
              <a:solidFill>
                <a:srgbClr val="0070BB"/>
              </a:solidFill>
            </a:ln>
          </p:spPr>
          <p:txBody>
            <a:bodyPr wrap="square" lIns="0" tIns="0" rIns="0" bIns="0" rtlCol="0"/>
            <a:lstStyle/>
            <a:p>
              <a:endParaRPr/>
            </a:p>
          </p:txBody>
        </p:sp>
        <p:sp>
          <p:nvSpPr>
            <p:cNvPr id="254" name="object 254"/>
            <p:cNvSpPr/>
            <p:nvPr/>
          </p:nvSpPr>
          <p:spPr>
            <a:xfrm>
              <a:off x="7908036" y="5992364"/>
              <a:ext cx="408940" cy="362585"/>
            </a:xfrm>
            <a:custGeom>
              <a:avLst/>
              <a:gdLst/>
              <a:ahLst/>
              <a:cxnLst/>
              <a:rect l="l" t="t" r="r" b="b"/>
              <a:pathLst>
                <a:path w="408940" h="362585">
                  <a:moveTo>
                    <a:pt x="0" y="362267"/>
                  </a:moveTo>
                  <a:lnTo>
                    <a:pt x="1104" y="53682"/>
                  </a:lnTo>
                  <a:lnTo>
                    <a:pt x="2209" y="63944"/>
                  </a:lnTo>
                  <a:lnTo>
                    <a:pt x="3314" y="51625"/>
                  </a:lnTo>
                  <a:lnTo>
                    <a:pt x="4419" y="73825"/>
                  </a:lnTo>
                  <a:lnTo>
                    <a:pt x="5524" y="72923"/>
                  </a:lnTo>
                  <a:lnTo>
                    <a:pt x="6629" y="81610"/>
                  </a:lnTo>
                  <a:lnTo>
                    <a:pt x="7734" y="286702"/>
                  </a:lnTo>
                  <a:lnTo>
                    <a:pt x="8839" y="103886"/>
                  </a:lnTo>
                  <a:lnTo>
                    <a:pt x="9944" y="66662"/>
                  </a:lnTo>
                  <a:lnTo>
                    <a:pt x="11049" y="70154"/>
                  </a:lnTo>
                  <a:lnTo>
                    <a:pt x="12153" y="100799"/>
                  </a:lnTo>
                  <a:lnTo>
                    <a:pt x="13258" y="96697"/>
                  </a:lnTo>
                  <a:lnTo>
                    <a:pt x="14363" y="112674"/>
                  </a:lnTo>
                  <a:lnTo>
                    <a:pt x="15468" y="31102"/>
                  </a:lnTo>
                  <a:lnTo>
                    <a:pt x="16573" y="136461"/>
                  </a:lnTo>
                  <a:lnTo>
                    <a:pt x="17665" y="73202"/>
                  </a:lnTo>
                  <a:lnTo>
                    <a:pt x="18783" y="178828"/>
                  </a:lnTo>
                  <a:lnTo>
                    <a:pt x="19875" y="107086"/>
                  </a:lnTo>
                  <a:lnTo>
                    <a:pt x="20980" y="216065"/>
                  </a:lnTo>
                  <a:lnTo>
                    <a:pt x="22085" y="208724"/>
                  </a:lnTo>
                  <a:lnTo>
                    <a:pt x="23190" y="181673"/>
                  </a:lnTo>
                  <a:lnTo>
                    <a:pt x="24295" y="33985"/>
                  </a:lnTo>
                  <a:lnTo>
                    <a:pt x="25400" y="110528"/>
                  </a:lnTo>
                  <a:lnTo>
                    <a:pt x="26504" y="110566"/>
                  </a:lnTo>
                  <a:lnTo>
                    <a:pt x="27609" y="284505"/>
                  </a:lnTo>
                  <a:lnTo>
                    <a:pt x="28714" y="291223"/>
                  </a:lnTo>
                  <a:lnTo>
                    <a:pt x="29819" y="98031"/>
                  </a:lnTo>
                  <a:lnTo>
                    <a:pt x="30924" y="127241"/>
                  </a:lnTo>
                  <a:lnTo>
                    <a:pt x="32029" y="12077"/>
                  </a:lnTo>
                  <a:lnTo>
                    <a:pt x="33134" y="102031"/>
                  </a:lnTo>
                  <a:lnTo>
                    <a:pt x="34239" y="220103"/>
                  </a:lnTo>
                  <a:lnTo>
                    <a:pt x="35344" y="264312"/>
                  </a:lnTo>
                  <a:lnTo>
                    <a:pt x="36449" y="259397"/>
                  </a:lnTo>
                  <a:lnTo>
                    <a:pt x="37553" y="53543"/>
                  </a:lnTo>
                  <a:lnTo>
                    <a:pt x="38658" y="138303"/>
                  </a:lnTo>
                  <a:lnTo>
                    <a:pt x="39763" y="47688"/>
                  </a:lnTo>
                  <a:lnTo>
                    <a:pt x="40868" y="91909"/>
                  </a:lnTo>
                  <a:lnTo>
                    <a:pt x="41973" y="164211"/>
                  </a:lnTo>
                  <a:lnTo>
                    <a:pt x="43078" y="185737"/>
                  </a:lnTo>
                  <a:lnTo>
                    <a:pt x="44183" y="83820"/>
                  </a:lnTo>
                  <a:lnTo>
                    <a:pt x="45288" y="177368"/>
                  </a:lnTo>
                  <a:lnTo>
                    <a:pt x="46393" y="182918"/>
                  </a:lnTo>
                  <a:lnTo>
                    <a:pt x="47498" y="174536"/>
                  </a:lnTo>
                  <a:lnTo>
                    <a:pt x="48602" y="20853"/>
                  </a:lnTo>
                  <a:lnTo>
                    <a:pt x="49707" y="93929"/>
                  </a:lnTo>
                  <a:lnTo>
                    <a:pt x="50812" y="88112"/>
                  </a:lnTo>
                  <a:lnTo>
                    <a:pt x="51917" y="247764"/>
                  </a:lnTo>
                  <a:lnTo>
                    <a:pt x="53022" y="263436"/>
                  </a:lnTo>
                  <a:lnTo>
                    <a:pt x="54127" y="97155"/>
                  </a:lnTo>
                  <a:lnTo>
                    <a:pt x="55232" y="119164"/>
                  </a:lnTo>
                  <a:lnTo>
                    <a:pt x="56337" y="85445"/>
                  </a:lnTo>
                  <a:lnTo>
                    <a:pt x="57442" y="107696"/>
                  </a:lnTo>
                  <a:lnTo>
                    <a:pt x="58547" y="112420"/>
                  </a:lnTo>
                  <a:lnTo>
                    <a:pt x="59651" y="59613"/>
                  </a:lnTo>
                  <a:lnTo>
                    <a:pt x="60756" y="163703"/>
                  </a:lnTo>
                  <a:lnTo>
                    <a:pt x="61861" y="77177"/>
                  </a:lnTo>
                  <a:lnTo>
                    <a:pt x="62953" y="83108"/>
                  </a:lnTo>
                  <a:lnTo>
                    <a:pt x="64058" y="47599"/>
                  </a:lnTo>
                  <a:lnTo>
                    <a:pt x="65163" y="184454"/>
                  </a:lnTo>
                  <a:lnTo>
                    <a:pt x="66268" y="208597"/>
                  </a:lnTo>
                  <a:lnTo>
                    <a:pt x="67373" y="119202"/>
                  </a:lnTo>
                  <a:lnTo>
                    <a:pt x="68478" y="163169"/>
                  </a:lnTo>
                  <a:lnTo>
                    <a:pt x="69583" y="167944"/>
                  </a:lnTo>
                  <a:lnTo>
                    <a:pt x="70688" y="44234"/>
                  </a:lnTo>
                  <a:lnTo>
                    <a:pt x="71793" y="76492"/>
                  </a:lnTo>
                  <a:lnTo>
                    <a:pt x="72898" y="170205"/>
                  </a:lnTo>
                  <a:lnTo>
                    <a:pt x="74002" y="94653"/>
                  </a:lnTo>
                  <a:lnTo>
                    <a:pt x="75107" y="128828"/>
                  </a:lnTo>
                  <a:lnTo>
                    <a:pt x="76212" y="84074"/>
                  </a:lnTo>
                  <a:lnTo>
                    <a:pt x="77317" y="59778"/>
                  </a:lnTo>
                  <a:lnTo>
                    <a:pt x="78422" y="51981"/>
                  </a:lnTo>
                  <a:lnTo>
                    <a:pt x="79527" y="148932"/>
                  </a:lnTo>
                  <a:lnTo>
                    <a:pt x="80632" y="46126"/>
                  </a:lnTo>
                  <a:lnTo>
                    <a:pt x="81737" y="201498"/>
                  </a:lnTo>
                  <a:lnTo>
                    <a:pt x="82842" y="98259"/>
                  </a:lnTo>
                  <a:lnTo>
                    <a:pt x="83947" y="92189"/>
                  </a:lnTo>
                  <a:lnTo>
                    <a:pt x="85051" y="23609"/>
                  </a:lnTo>
                  <a:lnTo>
                    <a:pt x="86156" y="17716"/>
                  </a:lnTo>
                  <a:lnTo>
                    <a:pt x="87261" y="24726"/>
                  </a:lnTo>
                  <a:lnTo>
                    <a:pt x="88366" y="108470"/>
                  </a:lnTo>
                  <a:lnTo>
                    <a:pt x="89471" y="138493"/>
                  </a:lnTo>
                  <a:lnTo>
                    <a:pt x="90576" y="76263"/>
                  </a:lnTo>
                  <a:lnTo>
                    <a:pt x="91681" y="103606"/>
                  </a:lnTo>
                  <a:lnTo>
                    <a:pt x="92786" y="136169"/>
                  </a:lnTo>
                  <a:lnTo>
                    <a:pt x="93891" y="150418"/>
                  </a:lnTo>
                  <a:lnTo>
                    <a:pt x="94996" y="66433"/>
                  </a:lnTo>
                  <a:lnTo>
                    <a:pt x="96100" y="99009"/>
                  </a:lnTo>
                  <a:lnTo>
                    <a:pt x="97205" y="114211"/>
                  </a:lnTo>
                  <a:lnTo>
                    <a:pt x="98310" y="23355"/>
                  </a:lnTo>
                  <a:lnTo>
                    <a:pt x="99415" y="258445"/>
                  </a:lnTo>
                  <a:lnTo>
                    <a:pt x="100520" y="172948"/>
                  </a:lnTo>
                  <a:lnTo>
                    <a:pt x="101625" y="158064"/>
                  </a:lnTo>
                  <a:lnTo>
                    <a:pt x="102730" y="147701"/>
                  </a:lnTo>
                  <a:lnTo>
                    <a:pt x="103835" y="133096"/>
                  </a:lnTo>
                  <a:lnTo>
                    <a:pt x="104940" y="136994"/>
                  </a:lnTo>
                  <a:lnTo>
                    <a:pt x="106045" y="39712"/>
                  </a:lnTo>
                  <a:lnTo>
                    <a:pt x="107149" y="152450"/>
                  </a:lnTo>
                  <a:lnTo>
                    <a:pt x="108254" y="162394"/>
                  </a:lnTo>
                  <a:lnTo>
                    <a:pt x="109359" y="309283"/>
                  </a:lnTo>
                  <a:lnTo>
                    <a:pt x="110464" y="83032"/>
                  </a:lnTo>
                  <a:lnTo>
                    <a:pt x="111569" y="130632"/>
                  </a:lnTo>
                  <a:lnTo>
                    <a:pt x="112674" y="86690"/>
                  </a:lnTo>
                  <a:lnTo>
                    <a:pt x="113766" y="92303"/>
                  </a:lnTo>
                  <a:lnTo>
                    <a:pt x="114884" y="181686"/>
                  </a:lnTo>
                  <a:lnTo>
                    <a:pt x="115976" y="37604"/>
                  </a:lnTo>
                  <a:lnTo>
                    <a:pt x="117081" y="122262"/>
                  </a:lnTo>
                  <a:lnTo>
                    <a:pt x="118198" y="74206"/>
                  </a:lnTo>
                  <a:lnTo>
                    <a:pt x="119291" y="201650"/>
                  </a:lnTo>
                  <a:lnTo>
                    <a:pt x="120396" y="313855"/>
                  </a:lnTo>
                  <a:lnTo>
                    <a:pt x="121500" y="217932"/>
                  </a:lnTo>
                  <a:lnTo>
                    <a:pt x="122605" y="169456"/>
                  </a:lnTo>
                  <a:lnTo>
                    <a:pt x="123710" y="173685"/>
                  </a:lnTo>
                  <a:lnTo>
                    <a:pt x="124815" y="86690"/>
                  </a:lnTo>
                  <a:lnTo>
                    <a:pt x="125920" y="116268"/>
                  </a:lnTo>
                  <a:lnTo>
                    <a:pt x="127025" y="155079"/>
                  </a:lnTo>
                  <a:lnTo>
                    <a:pt x="128130" y="263918"/>
                  </a:lnTo>
                  <a:lnTo>
                    <a:pt x="129235" y="183857"/>
                  </a:lnTo>
                  <a:lnTo>
                    <a:pt x="130340" y="81394"/>
                  </a:lnTo>
                  <a:lnTo>
                    <a:pt x="131445" y="98475"/>
                  </a:lnTo>
                  <a:lnTo>
                    <a:pt x="132549" y="89725"/>
                  </a:lnTo>
                  <a:lnTo>
                    <a:pt x="133654" y="284276"/>
                  </a:lnTo>
                  <a:lnTo>
                    <a:pt x="134759" y="141859"/>
                  </a:lnTo>
                  <a:lnTo>
                    <a:pt x="135864" y="143446"/>
                  </a:lnTo>
                  <a:lnTo>
                    <a:pt x="136969" y="97624"/>
                  </a:lnTo>
                  <a:lnTo>
                    <a:pt x="138074" y="116916"/>
                  </a:lnTo>
                  <a:lnTo>
                    <a:pt x="139179" y="53327"/>
                  </a:lnTo>
                  <a:lnTo>
                    <a:pt x="140284" y="274942"/>
                  </a:lnTo>
                  <a:lnTo>
                    <a:pt x="141389" y="101333"/>
                  </a:lnTo>
                  <a:lnTo>
                    <a:pt x="142494" y="89052"/>
                  </a:lnTo>
                  <a:lnTo>
                    <a:pt x="143598" y="84670"/>
                  </a:lnTo>
                  <a:lnTo>
                    <a:pt x="144703" y="146278"/>
                  </a:lnTo>
                  <a:lnTo>
                    <a:pt x="145808" y="181267"/>
                  </a:lnTo>
                  <a:lnTo>
                    <a:pt x="146913" y="61391"/>
                  </a:lnTo>
                  <a:lnTo>
                    <a:pt x="148018" y="206806"/>
                  </a:lnTo>
                  <a:lnTo>
                    <a:pt x="149123" y="109524"/>
                  </a:lnTo>
                  <a:lnTo>
                    <a:pt x="150228" y="21386"/>
                  </a:lnTo>
                  <a:lnTo>
                    <a:pt x="151333" y="54305"/>
                  </a:lnTo>
                  <a:lnTo>
                    <a:pt x="152438" y="102717"/>
                  </a:lnTo>
                  <a:lnTo>
                    <a:pt x="153543" y="166624"/>
                  </a:lnTo>
                  <a:lnTo>
                    <a:pt x="154647" y="119087"/>
                  </a:lnTo>
                  <a:lnTo>
                    <a:pt x="155752" y="225221"/>
                  </a:lnTo>
                  <a:lnTo>
                    <a:pt x="156857" y="143344"/>
                  </a:lnTo>
                  <a:lnTo>
                    <a:pt x="157962" y="62179"/>
                  </a:lnTo>
                  <a:lnTo>
                    <a:pt x="159067" y="76428"/>
                  </a:lnTo>
                  <a:lnTo>
                    <a:pt x="160172" y="58127"/>
                  </a:lnTo>
                  <a:lnTo>
                    <a:pt x="161277" y="67233"/>
                  </a:lnTo>
                  <a:lnTo>
                    <a:pt x="162382" y="149275"/>
                  </a:lnTo>
                  <a:lnTo>
                    <a:pt x="163487" y="146469"/>
                  </a:lnTo>
                  <a:lnTo>
                    <a:pt x="164592" y="77292"/>
                  </a:lnTo>
                  <a:lnTo>
                    <a:pt x="165696" y="71780"/>
                  </a:lnTo>
                  <a:lnTo>
                    <a:pt x="166801" y="88569"/>
                  </a:lnTo>
                  <a:lnTo>
                    <a:pt x="167906" y="42240"/>
                  </a:lnTo>
                  <a:lnTo>
                    <a:pt x="168998" y="88734"/>
                  </a:lnTo>
                  <a:lnTo>
                    <a:pt x="170103" y="90106"/>
                  </a:lnTo>
                  <a:lnTo>
                    <a:pt x="171208" y="103936"/>
                  </a:lnTo>
                  <a:lnTo>
                    <a:pt x="172313" y="65455"/>
                  </a:lnTo>
                  <a:lnTo>
                    <a:pt x="173418" y="90906"/>
                  </a:lnTo>
                  <a:lnTo>
                    <a:pt x="174523" y="96151"/>
                  </a:lnTo>
                  <a:lnTo>
                    <a:pt x="175628" y="160210"/>
                  </a:lnTo>
                  <a:lnTo>
                    <a:pt x="176733" y="70954"/>
                  </a:lnTo>
                  <a:lnTo>
                    <a:pt x="177838" y="37592"/>
                  </a:lnTo>
                  <a:lnTo>
                    <a:pt x="178943" y="113957"/>
                  </a:lnTo>
                  <a:lnTo>
                    <a:pt x="180047" y="150939"/>
                  </a:lnTo>
                  <a:lnTo>
                    <a:pt x="181152" y="124104"/>
                  </a:lnTo>
                  <a:lnTo>
                    <a:pt x="182257" y="55397"/>
                  </a:lnTo>
                  <a:lnTo>
                    <a:pt x="183362" y="101777"/>
                  </a:lnTo>
                  <a:lnTo>
                    <a:pt x="184467" y="78816"/>
                  </a:lnTo>
                  <a:lnTo>
                    <a:pt x="185572" y="129540"/>
                  </a:lnTo>
                  <a:lnTo>
                    <a:pt x="186677" y="167767"/>
                  </a:lnTo>
                  <a:lnTo>
                    <a:pt x="187782" y="181470"/>
                  </a:lnTo>
                  <a:lnTo>
                    <a:pt x="188887" y="104952"/>
                  </a:lnTo>
                  <a:lnTo>
                    <a:pt x="189992" y="80137"/>
                  </a:lnTo>
                  <a:lnTo>
                    <a:pt x="191096" y="164096"/>
                  </a:lnTo>
                  <a:lnTo>
                    <a:pt x="192201" y="117690"/>
                  </a:lnTo>
                  <a:lnTo>
                    <a:pt x="193306" y="120154"/>
                  </a:lnTo>
                  <a:lnTo>
                    <a:pt x="194411" y="110871"/>
                  </a:lnTo>
                  <a:lnTo>
                    <a:pt x="195516" y="73545"/>
                  </a:lnTo>
                  <a:lnTo>
                    <a:pt x="196621" y="88506"/>
                  </a:lnTo>
                  <a:lnTo>
                    <a:pt x="197726" y="128282"/>
                  </a:lnTo>
                  <a:lnTo>
                    <a:pt x="198831" y="132905"/>
                  </a:lnTo>
                  <a:lnTo>
                    <a:pt x="199936" y="73596"/>
                  </a:lnTo>
                  <a:lnTo>
                    <a:pt x="201041" y="119824"/>
                  </a:lnTo>
                  <a:lnTo>
                    <a:pt x="202145" y="57073"/>
                  </a:lnTo>
                  <a:lnTo>
                    <a:pt x="203250" y="75425"/>
                  </a:lnTo>
                  <a:lnTo>
                    <a:pt x="204355" y="149161"/>
                  </a:lnTo>
                  <a:lnTo>
                    <a:pt x="205460" y="100164"/>
                  </a:lnTo>
                  <a:lnTo>
                    <a:pt x="206565" y="56680"/>
                  </a:lnTo>
                  <a:lnTo>
                    <a:pt x="207670" y="53009"/>
                  </a:lnTo>
                  <a:lnTo>
                    <a:pt x="208775" y="171056"/>
                  </a:lnTo>
                  <a:lnTo>
                    <a:pt x="209880" y="0"/>
                  </a:lnTo>
                  <a:lnTo>
                    <a:pt x="210985" y="64757"/>
                  </a:lnTo>
                  <a:lnTo>
                    <a:pt x="212090" y="174142"/>
                  </a:lnTo>
                  <a:lnTo>
                    <a:pt x="213182" y="254977"/>
                  </a:lnTo>
                  <a:lnTo>
                    <a:pt x="214299" y="175031"/>
                  </a:lnTo>
                  <a:lnTo>
                    <a:pt x="215392" y="22847"/>
                  </a:lnTo>
                  <a:lnTo>
                    <a:pt x="216496" y="95859"/>
                  </a:lnTo>
                  <a:lnTo>
                    <a:pt x="217601" y="310883"/>
                  </a:lnTo>
                  <a:lnTo>
                    <a:pt x="218706" y="48907"/>
                  </a:lnTo>
                  <a:lnTo>
                    <a:pt x="219811" y="90995"/>
                  </a:lnTo>
                  <a:lnTo>
                    <a:pt x="220916" y="65824"/>
                  </a:lnTo>
                  <a:lnTo>
                    <a:pt x="222021" y="114465"/>
                  </a:lnTo>
                  <a:lnTo>
                    <a:pt x="223126" y="80581"/>
                  </a:lnTo>
                  <a:lnTo>
                    <a:pt x="224231" y="186499"/>
                  </a:lnTo>
                  <a:lnTo>
                    <a:pt x="225336" y="78841"/>
                  </a:lnTo>
                  <a:lnTo>
                    <a:pt x="226440" y="151485"/>
                  </a:lnTo>
                  <a:lnTo>
                    <a:pt x="227545" y="169138"/>
                  </a:lnTo>
                  <a:lnTo>
                    <a:pt x="228650" y="25895"/>
                  </a:lnTo>
                  <a:lnTo>
                    <a:pt x="229755" y="97269"/>
                  </a:lnTo>
                  <a:lnTo>
                    <a:pt x="230860" y="97599"/>
                  </a:lnTo>
                  <a:lnTo>
                    <a:pt x="231965" y="123710"/>
                  </a:lnTo>
                  <a:lnTo>
                    <a:pt x="233070" y="78143"/>
                  </a:lnTo>
                  <a:lnTo>
                    <a:pt x="234175" y="155435"/>
                  </a:lnTo>
                  <a:lnTo>
                    <a:pt x="235280" y="80098"/>
                  </a:lnTo>
                  <a:lnTo>
                    <a:pt x="236385" y="157759"/>
                  </a:lnTo>
                  <a:lnTo>
                    <a:pt x="237490" y="59093"/>
                  </a:lnTo>
                  <a:lnTo>
                    <a:pt x="238594" y="139890"/>
                  </a:lnTo>
                  <a:lnTo>
                    <a:pt x="239699" y="60706"/>
                  </a:lnTo>
                  <a:lnTo>
                    <a:pt x="240804" y="98615"/>
                  </a:lnTo>
                  <a:lnTo>
                    <a:pt x="241909" y="148412"/>
                  </a:lnTo>
                  <a:lnTo>
                    <a:pt x="243014" y="113626"/>
                  </a:lnTo>
                  <a:lnTo>
                    <a:pt x="244119" y="165290"/>
                  </a:lnTo>
                  <a:lnTo>
                    <a:pt x="245224" y="110934"/>
                  </a:lnTo>
                  <a:lnTo>
                    <a:pt x="246329" y="143116"/>
                  </a:lnTo>
                  <a:lnTo>
                    <a:pt x="247434" y="210235"/>
                  </a:lnTo>
                  <a:lnTo>
                    <a:pt x="248539" y="112280"/>
                  </a:lnTo>
                  <a:lnTo>
                    <a:pt x="249643" y="136715"/>
                  </a:lnTo>
                  <a:lnTo>
                    <a:pt x="250748" y="146837"/>
                  </a:lnTo>
                  <a:lnTo>
                    <a:pt x="251853" y="57531"/>
                  </a:lnTo>
                  <a:lnTo>
                    <a:pt x="252958" y="109715"/>
                  </a:lnTo>
                  <a:lnTo>
                    <a:pt x="254063" y="79082"/>
                  </a:lnTo>
                  <a:lnTo>
                    <a:pt x="255168" y="146062"/>
                  </a:lnTo>
                  <a:lnTo>
                    <a:pt x="256273" y="270370"/>
                  </a:lnTo>
                  <a:lnTo>
                    <a:pt x="257378" y="61582"/>
                  </a:lnTo>
                  <a:lnTo>
                    <a:pt x="258483" y="298665"/>
                  </a:lnTo>
                  <a:lnTo>
                    <a:pt x="259588" y="137579"/>
                  </a:lnTo>
                  <a:lnTo>
                    <a:pt x="260692" y="232905"/>
                  </a:lnTo>
                  <a:lnTo>
                    <a:pt x="261797" y="90055"/>
                  </a:lnTo>
                  <a:lnTo>
                    <a:pt x="262902" y="263283"/>
                  </a:lnTo>
                  <a:lnTo>
                    <a:pt x="264007" y="85661"/>
                  </a:lnTo>
                  <a:lnTo>
                    <a:pt x="265112" y="64198"/>
                  </a:lnTo>
                  <a:lnTo>
                    <a:pt x="266217" y="86410"/>
                  </a:lnTo>
                  <a:lnTo>
                    <a:pt x="267322" y="71069"/>
                  </a:lnTo>
                  <a:lnTo>
                    <a:pt x="268414" y="131572"/>
                  </a:lnTo>
                  <a:lnTo>
                    <a:pt x="269532" y="180987"/>
                  </a:lnTo>
                  <a:lnTo>
                    <a:pt x="270637" y="89230"/>
                  </a:lnTo>
                  <a:lnTo>
                    <a:pt x="271729" y="212420"/>
                  </a:lnTo>
                  <a:lnTo>
                    <a:pt x="272834" y="186918"/>
                  </a:lnTo>
                  <a:lnTo>
                    <a:pt x="273939" y="87274"/>
                  </a:lnTo>
                  <a:lnTo>
                    <a:pt x="275043" y="134962"/>
                  </a:lnTo>
                  <a:lnTo>
                    <a:pt x="276148" y="273621"/>
                  </a:lnTo>
                  <a:lnTo>
                    <a:pt x="277253" y="298818"/>
                  </a:lnTo>
                  <a:lnTo>
                    <a:pt x="278358" y="136207"/>
                  </a:lnTo>
                  <a:lnTo>
                    <a:pt x="279463" y="140538"/>
                  </a:lnTo>
                  <a:lnTo>
                    <a:pt x="280568" y="134429"/>
                  </a:lnTo>
                  <a:lnTo>
                    <a:pt x="281673" y="190373"/>
                  </a:lnTo>
                  <a:lnTo>
                    <a:pt x="282778" y="44919"/>
                  </a:lnTo>
                  <a:lnTo>
                    <a:pt x="283883" y="152450"/>
                  </a:lnTo>
                  <a:lnTo>
                    <a:pt x="284988" y="66078"/>
                  </a:lnTo>
                  <a:lnTo>
                    <a:pt x="286092" y="43256"/>
                  </a:lnTo>
                  <a:lnTo>
                    <a:pt x="287197" y="149885"/>
                  </a:lnTo>
                  <a:lnTo>
                    <a:pt x="288302" y="230619"/>
                  </a:lnTo>
                  <a:lnTo>
                    <a:pt x="289407" y="91744"/>
                  </a:lnTo>
                  <a:lnTo>
                    <a:pt x="290512" y="53543"/>
                  </a:lnTo>
                  <a:lnTo>
                    <a:pt x="291617" y="140474"/>
                  </a:lnTo>
                  <a:lnTo>
                    <a:pt x="292722" y="104952"/>
                  </a:lnTo>
                  <a:lnTo>
                    <a:pt x="293827" y="100749"/>
                  </a:lnTo>
                  <a:lnTo>
                    <a:pt x="294932" y="70396"/>
                  </a:lnTo>
                  <a:lnTo>
                    <a:pt x="296037" y="89027"/>
                  </a:lnTo>
                  <a:lnTo>
                    <a:pt x="297141" y="134658"/>
                  </a:lnTo>
                  <a:lnTo>
                    <a:pt x="298246" y="139865"/>
                  </a:lnTo>
                  <a:lnTo>
                    <a:pt x="299351" y="120586"/>
                  </a:lnTo>
                  <a:lnTo>
                    <a:pt x="300456" y="134023"/>
                  </a:lnTo>
                  <a:lnTo>
                    <a:pt x="301561" y="48615"/>
                  </a:lnTo>
                  <a:lnTo>
                    <a:pt x="302666" y="75260"/>
                  </a:lnTo>
                  <a:lnTo>
                    <a:pt x="303771" y="1447"/>
                  </a:lnTo>
                  <a:lnTo>
                    <a:pt x="304876" y="85432"/>
                  </a:lnTo>
                  <a:lnTo>
                    <a:pt x="305981" y="57823"/>
                  </a:lnTo>
                  <a:lnTo>
                    <a:pt x="307086" y="109169"/>
                  </a:lnTo>
                  <a:lnTo>
                    <a:pt x="308190" y="137896"/>
                  </a:lnTo>
                  <a:lnTo>
                    <a:pt x="309295" y="7924"/>
                  </a:lnTo>
                  <a:lnTo>
                    <a:pt x="310388" y="20269"/>
                  </a:lnTo>
                  <a:lnTo>
                    <a:pt x="311492" y="139750"/>
                  </a:lnTo>
                  <a:lnTo>
                    <a:pt x="312610" y="18516"/>
                  </a:lnTo>
                  <a:lnTo>
                    <a:pt x="313702" y="79425"/>
                  </a:lnTo>
                  <a:lnTo>
                    <a:pt x="314807" y="96316"/>
                  </a:lnTo>
                  <a:lnTo>
                    <a:pt x="315912" y="209308"/>
                  </a:lnTo>
                  <a:lnTo>
                    <a:pt x="317017" y="228079"/>
                  </a:lnTo>
                  <a:lnTo>
                    <a:pt x="318122" y="109004"/>
                  </a:lnTo>
                  <a:lnTo>
                    <a:pt x="319227" y="134581"/>
                  </a:lnTo>
                  <a:lnTo>
                    <a:pt x="320332" y="58051"/>
                  </a:lnTo>
                  <a:lnTo>
                    <a:pt x="321437" y="142379"/>
                  </a:lnTo>
                  <a:lnTo>
                    <a:pt x="322541" y="68287"/>
                  </a:lnTo>
                  <a:lnTo>
                    <a:pt x="323646" y="209727"/>
                  </a:lnTo>
                  <a:lnTo>
                    <a:pt x="324751" y="148361"/>
                  </a:lnTo>
                  <a:lnTo>
                    <a:pt x="325856" y="166941"/>
                  </a:lnTo>
                  <a:lnTo>
                    <a:pt x="326961" y="90652"/>
                  </a:lnTo>
                  <a:lnTo>
                    <a:pt x="328066" y="72453"/>
                  </a:lnTo>
                  <a:lnTo>
                    <a:pt x="329171" y="172783"/>
                  </a:lnTo>
                  <a:lnTo>
                    <a:pt x="330276" y="88696"/>
                  </a:lnTo>
                  <a:lnTo>
                    <a:pt x="331381" y="140957"/>
                  </a:lnTo>
                  <a:lnTo>
                    <a:pt x="332486" y="127825"/>
                  </a:lnTo>
                  <a:lnTo>
                    <a:pt x="333590" y="94284"/>
                  </a:lnTo>
                  <a:lnTo>
                    <a:pt x="334695" y="94970"/>
                  </a:lnTo>
                  <a:lnTo>
                    <a:pt x="335800" y="124993"/>
                  </a:lnTo>
                  <a:lnTo>
                    <a:pt x="336905" y="37223"/>
                  </a:lnTo>
                  <a:lnTo>
                    <a:pt x="338010" y="142074"/>
                  </a:lnTo>
                  <a:lnTo>
                    <a:pt x="339115" y="82130"/>
                  </a:lnTo>
                  <a:lnTo>
                    <a:pt x="340220" y="169621"/>
                  </a:lnTo>
                  <a:lnTo>
                    <a:pt x="341325" y="197370"/>
                  </a:lnTo>
                  <a:lnTo>
                    <a:pt x="342430" y="139649"/>
                  </a:lnTo>
                  <a:lnTo>
                    <a:pt x="343535" y="136194"/>
                  </a:lnTo>
                  <a:lnTo>
                    <a:pt x="344639" y="68465"/>
                  </a:lnTo>
                  <a:lnTo>
                    <a:pt x="345744" y="34328"/>
                  </a:lnTo>
                  <a:lnTo>
                    <a:pt x="346849" y="229082"/>
                  </a:lnTo>
                  <a:lnTo>
                    <a:pt x="347954" y="112598"/>
                  </a:lnTo>
                  <a:lnTo>
                    <a:pt x="349059" y="56273"/>
                  </a:lnTo>
                  <a:lnTo>
                    <a:pt x="350164" y="99974"/>
                  </a:lnTo>
                  <a:lnTo>
                    <a:pt x="351269" y="68668"/>
                  </a:lnTo>
                  <a:lnTo>
                    <a:pt x="352374" y="128536"/>
                  </a:lnTo>
                  <a:lnTo>
                    <a:pt x="353479" y="222008"/>
                  </a:lnTo>
                  <a:lnTo>
                    <a:pt x="354584" y="184683"/>
                  </a:lnTo>
                  <a:lnTo>
                    <a:pt x="355688" y="110286"/>
                  </a:lnTo>
                  <a:lnTo>
                    <a:pt x="356793" y="177203"/>
                  </a:lnTo>
                  <a:lnTo>
                    <a:pt x="357898" y="103695"/>
                  </a:lnTo>
                  <a:lnTo>
                    <a:pt x="359003" y="76911"/>
                  </a:lnTo>
                  <a:lnTo>
                    <a:pt x="360108" y="110972"/>
                  </a:lnTo>
                  <a:lnTo>
                    <a:pt x="361213" y="219544"/>
                  </a:lnTo>
                  <a:lnTo>
                    <a:pt x="362318" y="51752"/>
                  </a:lnTo>
                  <a:lnTo>
                    <a:pt x="363423" y="116852"/>
                  </a:lnTo>
                  <a:lnTo>
                    <a:pt x="364528" y="107276"/>
                  </a:lnTo>
                  <a:lnTo>
                    <a:pt x="365633" y="114249"/>
                  </a:lnTo>
                  <a:lnTo>
                    <a:pt x="366737" y="69303"/>
                  </a:lnTo>
                  <a:lnTo>
                    <a:pt x="367842" y="140258"/>
                  </a:lnTo>
                  <a:lnTo>
                    <a:pt x="368935" y="116560"/>
                  </a:lnTo>
                  <a:lnTo>
                    <a:pt x="370052" y="221729"/>
                  </a:lnTo>
                  <a:lnTo>
                    <a:pt x="371144" y="65709"/>
                  </a:lnTo>
                  <a:lnTo>
                    <a:pt x="372249" y="72097"/>
                  </a:lnTo>
                  <a:lnTo>
                    <a:pt x="373354" y="64858"/>
                  </a:lnTo>
                  <a:lnTo>
                    <a:pt x="374459" y="130390"/>
                  </a:lnTo>
                  <a:lnTo>
                    <a:pt x="375564" y="172720"/>
                  </a:lnTo>
                  <a:lnTo>
                    <a:pt x="376669" y="126809"/>
                  </a:lnTo>
                  <a:lnTo>
                    <a:pt x="377774" y="163550"/>
                  </a:lnTo>
                  <a:lnTo>
                    <a:pt x="378879" y="132029"/>
                  </a:lnTo>
                  <a:lnTo>
                    <a:pt x="379984" y="251383"/>
                  </a:lnTo>
                  <a:lnTo>
                    <a:pt x="381088" y="173367"/>
                  </a:lnTo>
                  <a:lnTo>
                    <a:pt x="382193" y="189636"/>
                  </a:lnTo>
                  <a:lnTo>
                    <a:pt x="383298" y="91249"/>
                  </a:lnTo>
                  <a:lnTo>
                    <a:pt x="384403" y="208724"/>
                  </a:lnTo>
                  <a:lnTo>
                    <a:pt x="385508" y="318084"/>
                  </a:lnTo>
                  <a:lnTo>
                    <a:pt x="386613" y="101866"/>
                  </a:lnTo>
                  <a:lnTo>
                    <a:pt x="387718" y="145986"/>
                  </a:lnTo>
                  <a:lnTo>
                    <a:pt x="388823" y="101434"/>
                  </a:lnTo>
                  <a:lnTo>
                    <a:pt x="389928" y="165798"/>
                  </a:lnTo>
                  <a:lnTo>
                    <a:pt x="391033" y="143484"/>
                  </a:lnTo>
                  <a:lnTo>
                    <a:pt x="392137" y="245795"/>
                  </a:lnTo>
                  <a:lnTo>
                    <a:pt x="393242" y="61798"/>
                  </a:lnTo>
                  <a:lnTo>
                    <a:pt x="394347" y="139903"/>
                  </a:lnTo>
                  <a:lnTo>
                    <a:pt x="395452" y="76542"/>
                  </a:lnTo>
                  <a:lnTo>
                    <a:pt x="396557" y="186791"/>
                  </a:lnTo>
                  <a:lnTo>
                    <a:pt x="397662" y="89890"/>
                  </a:lnTo>
                  <a:lnTo>
                    <a:pt x="398767" y="340537"/>
                  </a:lnTo>
                  <a:lnTo>
                    <a:pt x="399872" y="136677"/>
                  </a:lnTo>
                  <a:lnTo>
                    <a:pt x="400977" y="62039"/>
                  </a:lnTo>
                  <a:lnTo>
                    <a:pt x="402082" y="128663"/>
                  </a:lnTo>
                  <a:lnTo>
                    <a:pt x="403186" y="158940"/>
                  </a:lnTo>
                  <a:lnTo>
                    <a:pt x="404291" y="146431"/>
                  </a:lnTo>
                  <a:lnTo>
                    <a:pt x="405396" y="121005"/>
                  </a:lnTo>
                  <a:lnTo>
                    <a:pt x="406501" y="101460"/>
                  </a:lnTo>
                  <a:lnTo>
                    <a:pt x="407606" y="148894"/>
                  </a:lnTo>
                  <a:lnTo>
                    <a:pt x="408317" y="362267"/>
                  </a:lnTo>
                </a:path>
              </a:pathLst>
            </a:custGeom>
            <a:ln w="3175">
              <a:solidFill>
                <a:srgbClr val="0070BB"/>
              </a:solidFill>
            </a:ln>
          </p:spPr>
          <p:txBody>
            <a:bodyPr wrap="square" lIns="0" tIns="0" rIns="0" bIns="0" rtlCol="0"/>
            <a:lstStyle/>
            <a:p>
              <a:endParaRPr/>
            </a:p>
          </p:txBody>
        </p:sp>
        <p:sp>
          <p:nvSpPr>
            <p:cNvPr id="255" name="object 255"/>
            <p:cNvSpPr/>
            <p:nvPr/>
          </p:nvSpPr>
          <p:spPr>
            <a:xfrm>
              <a:off x="8316468" y="6001513"/>
              <a:ext cx="274320" cy="353695"/>
            </a:xfrm>
            <a:custGeom>
              <a:avLst/>
              <a:gdLst/>
              <a:ahLst/>
              <a:cxnLst/>
              <a:rect l="l" t="t" r="r" b="b"/>
              <a:pathLst>
                <a:path w="274320" h="353695">
                  <a:moveTo>
                    <a:pt x="0" y="353491"/>
                  </a:moveTo>
                  <a:lnTo>
                    <a:pt x="749" y="109016"/>
                  </a:lnTo>
                  <a:lnTo>
                    <a:pt x="1854" y="57784"/>
                  </a:lnTo>
                  <a:lnTo>
                    <a:pt x="2959" y="169748"/>
                  </a:lnTo>
                  <a:lnTo>
                    <a:pt x="4064" y="120802"/>
                  </a:lnTo>
                  <a:lnTo>
                    <a:pt x="5168" y="101485"/>
                  </a:lnTo>
                  <a:lnTo>
                    <a:pt x="6273" y="170230"/>
                  </a:lnTo>
                  <a:lnTo>
                    <a:pt x="7378" y="105422"/>
                  </a:lnTo>
                  <a:lnTo>
                    <a:pt x="8483" y="250329"/>
                  </a:lnTo>
                  <a:lnTo>
                    <a:pt x="9588" y="143725"/>
                  </a:lnTo>
                  <a:lnTo>
                    <a:pt x="10693" y="75564"/>
                  </a:lnTo>
                  <a:lnTo>
                    <a:pt x="11798" y="196761"/>
                  </a:lnTo>
                  <a:lnTo>
                    <a:pt x="12903" y="197738"/>
                  </a:lnTo>
                  <a:lnTo>
                    <a:pt x="14008" y="63080"/>
                  </a:lnTo>
                  <a:lnTo>
                    <a:pt x="15113" y="62356"/>
                  </a:lnTo>
                  <a:lnTo>
                    <a:pt x="16217" y="92024"/>
                  </a:lnTo>
                  <a:lnTo>
                    <a:pt x="17322" y="128536"/>
                  </a:lnTo>
                  <a:lnTo>
                    <a:pt x="18427" y="61252"/>
                  </a:lnTo>
                  <a:lnTo>
                    <a:pt x="19532" y="49593"/>
                  </a:lnTo>
                  <a:lnTo>
                    <a:pt x="20637" y="83223"/>
                  </a:lnTo>
                  <a:lnTo>
                    <a:pt x="21742" y="96900"/>
                  </a:lnTo>
                  <a:lnTo>
                    <a:pt x="22847" y="219087"/>
                  </a:lnTo>
                  <a:lnTo>
                    <a:pt x="23952" y="48323"/>
                  </a:lnTo>
                  <a:lnTo>
                    <a:pt x="25057" y="110985"/>
                  </a:lnTo>
                  <a:lnTo>
                    <a:pt x="26162" y="137477"/>
                  </a:lnTo>
                  <a:lnTo>
                    <a:pt x="27266" y="78917"/>
                  </a:lnTo>
                  <a:lnTo>
                    <a:pt x="28371" y="130721"/>
                  </a:lnTo>
                  <a:lnTo>
                    <a:pt x="29476" y="183489"/>
                  </a:lnTo>
                  <a:lnTo>
                    <a:pt x="30581" y="98107"/>
                  </a:lnTo>
                  <a:lnTo>
                    <a:pt x="31686" y="51257"/>
                  </a:lnTo>
                  <a:lnTo>
                    <a:pt x="32791" y="94640"/>
                  </a:lnTo>
                  <a:lnTo>
                    <a:pt x="33896" y="124053"/>
                  </a:lnTo>
                  <a:lnTo>
                    <a:pt x="35001" y="107962"/>
                  </a:lnTo>
                  <a:lnTo>
                    <a:pt x="36106" y="230885"/>
                  </a:lnTo>
                  <a:lnTo>
                    <a:pt x="37211" y="103504"/>
                  </a:lnTo>
                  <a:lnTo>
                    <a:pt x="38315" y="98310"/>
                  </a:lnTo>
                  <a:lnTo>
                    <a:pt x="39420" y="124256"/>
                  </a:lnTo>
                  <a:lnTo>
                    <a:pt x="40525" y="26911"/>
                  </a:lnTo>
                  <a:lnTo>
                    <a:pt x="41630" y="177279"/>
                  </a:lnTo>
                  <a:lnTo>
                    <a:pt x="42735" y="278955"/>
                  </a:lnTo>
                  <a:lnTo>
                    <a:pt x="43840" y="62433"/>
                  </a:lnTo>
                  <a:lnTo>
                    <a:pt x="44945" y="137121"/>
                  </a:lnTo>
                  <a:lnTo>
                    <a:pt x="46050" y="57899"/>
                  </a:lnTo>
                  <a:lnTo>
                    <a:pt x="47167" y="261238"/>
                  </a:lnTo>
                  <a:lnTo>
                    <a:pt x="48260" y="170472"/>
                  </a:lnTo>
                  <a:lnTo>
                    <a:pt x="49377" y="37287"/>
                  </a:lnTo>
                  <a:lnTo>
                    <a:pt x="50482" y="145567"/>
                  </a:lnTo>
                  <a:lnTo>
                    <a:pt x="51587" y="155638"/>
                  </a:lnTo>
                  <a:lnTo>
                    <a:pt x="52692" y="104178"/>
                  </a:lnTo>
                  <a:lnTo>
                    <a:pt x="53797" y="66814"/>
                  </a:lnTo>
                  <a:lnTo>
                    <a:pt x="54902" y="191909"/>
                  </a:lnTo>
                  <a:lnTo>
                    <a:pt x="56007" y="102311"/>
                  </a:lnTo>
                  <a:lnTo>
                    <a:pt x="57111" y="89395"/>
                  </a:lnTo>
                  <a:lnTo>
                    <a:pt x="58216" y="116166"/>
                  </a:lnTo>
                  <a:lnTo>
                    <a:pt x="59321" y="61048"/>
                  </a:lnTo>
                  <a:lnTo>
                    <a:pt x="60426" y="217195"/>
                  </a:lnTo>
                  <a:lnTo>
                    <a:pt x="61531" y="253530"/>
                  </a:lnTo>
                  <a:lnTo>
                    <a:pt x="62636" y="98158"/>
                  </a:lnTo>
                  <a:lnTo>
                    <a:pt x="63741" y="66713"/>
                  </a:lnTo>
                  <a:lnTo>
                    <a:pt x="64846" y="60350"/>
                  </a:lnTo>
                  <a:lnTo>
                    <a:pt x="65951" y="152844"/>
                  </a:lnTo>
                  <a:lnTo>
                    <a:pt x="67056" y="198361"/>
                  </a:lnTo>
                  <a:lnTo>
                    <a:pt x="68160" y="215620"/>
                  </a:lnTo>
                  <a:lnTo>
                    <a:pt x="69265" y="146888"/>
                  </a:lnTo>
                  <a:lnTo>
                    <a:pt x="70370" y="179819"/>
                  </a:lnTo>
                  <a:lnTo>
                    <a:pt x="71475" y="38392"/>
                  </a:lnTo>
                  <a:lnTo>
                    <a:pt x="72580" y="114896"/>
                  </a:lnTo>
                  <a:lnTo>
                    <a:pt x="73685" y="118579"/>
                  </a:lnTo>
                  <a:lnTo>
                    <a:pt x="74790" y="81000"/>
                  </a:lnTo>
                  <a:lnTo>
                    <a:pt x="75895" y="193090"/>
                  </a:lnTo>
                  <a:lnTo>
                    <a:pt x="77000" y="115684"/>
                  </a:lnTo>
                  <a:lnTo>
                    <a:pt x="78105" y="0"/>
                  </a:lnTo>
                  <a:lnTo>
                    <a:pt x="79209" y="104597"/>
                  </a:lnTo>
                  <a:lnTo>
                    <a:pt x="80314" y="113118"/>
                  </a:lnTo>
                  <a:lnTo>
                    <a:pt x="81419" y="82397"/>
                  </a:lnTo>
                  <a:lnTo>
                    <a:pt x="82524" y="92824"/>
                  </a:lnTo>
                  <a:lnTo>
                    <a:pt x="83629" y="135407"/>
                  </a:lnTo>
                  <a:lnTo>
                    <a:pt x="84734" y="111963"/>
                  </a:lnTo>
                  <a:lnTo>
                    <a:pt x="85839" y="142963"/>
                  </a:lnTo>
                  <a:lnTo>
                    <a:pt x="86944" y="180771"/>
                  </a:lnTo>
                  <a:lnTo>
                    <a:pt x="88049" y="62610"/>
                  </a:lnTo>
                  <a:lnTo>
                    <a:pt x="89154" y="146875"/>
                  </a:lnTo>
                  <a:lnTo>
                    <a:pt x="90258" y="84442"/>
                  </a:lnTo>
                  <a:lnTo>
                    <a:pt x="91363" y="153835"/>
                  </a:lnTo>
                  <a:lnTo>
                    <a:pt x="92468" y="84823"/>
                  </a:lnTo>
                  <a:lnTo>
                    <a:pt x="93573" y="25869"/>
                  </a:lnTo>
                  <a:lnTo>
                    <a:pt x="94678" y="110159"/>
                  </a:lnTo>
                  <a:lnTo>
                    <a:pt x="95783" y="115912"/>
                  </a:lnTo>
                  <a:lnTo>
                    <a:pt x="96888" y="206857"/>
                  </a:lnTo>
                  <a:lnTo>
                    <a:pt x="97993" y="115087"/>
                  </a:lnTo>
                  <a:lnTo>
                    <a:pt x="99098" y="203428"/>
                  </a:lnTo>
                  <a:lnTo>
                    <a:pt x="100203" y="193573"/>
                  </a:lnTo>
                  <a:lnTo>
                    <a:pt x="101307" y="123139"/>
                  </a:lnTo>
                  <a:lnTo>
                    <a:pt x="102412" y="119405"/>
                  </a:lnTo>
                  <a:lnTo>
                    <a:pt x="103517" y="129616"/>
                  </a:lnTo>
                  <a:lnTo>
                    <a:pt x="104622" y="172313"/>
                  </a:lnTo>
                  <a:lnTo>
                    <a:pt x="105740" y="78346"/>
                  </a:lnTo>
                  <a:lnTo>
                    <a:pt x="106832" y="180009"/>
                  </a:lnTo>
                  <a:lnTo>
                    <a:pt x="107937" y="167652"/>
                  </a:lnTo>
                  <a:lnTo>
                    <a:pt x="109042" y="77495"/>
                  </a:lnTo>
                  <a:lnTo>
                    <a:pt x="110147" y="88849"/>
                  </a:lnTo>
                  <a:lnTo>
                    <a:pt x="111252" y="59016"/>
                  </a:lnTo>
                  <a:lnTo>
                    <a:pt x="112356" y="255689"/>
                  </a:lnTo>
                  <a:lnTo>
                    <a:pt x="113461" y="101663"/>
                  </a:lnTo>
                  <a:lnTo>
                    <a:pt x="114566" y="79679"/>
                  </a:lnTo>
                  <a:lnTo>
                    <a:pt x="115671" y="134975"/>
                  </a:lnTo>
                  <a:lnTo>
                    <a:pt x="116789" y="87795"/>
                  </a:lnTo>
                  <a:lnTo>
                    <a:pt x="117894" y="219278"/>
                  </a:lnTo>
                  <a:lnTo>
                    <a:pt x="118998" y="95681"/>
                  </a:lnTo>
                  <a:lnTo>
                    <a:pt x="120103" y="121081"/>
                  </a:lnTo>
                  <a:lnTo>
                    <a:pt x="121208" y="124574"/>
                  </a:lnTo>
                  <a:lnTo>
                    <a:pt x="122313" y="65468"/>
                  </a:lnTo>
                  <a:lnTo>
                    <a:pt x="123418" y="108661"/>
                  </a:lnTo>
                  <a:lnTo>
                    <a:pt x="124523" y="132905"/>
                  </a:lnTo>
                  <a:lnTo>
                    <a:pt x="125628" y="297789"/>
                  </a:lnTo>
                  <a:lnTo>
                    <a:pt x="126733" y="158559"/>
                  </a:lnTo>
                  <a:lnTo>
                    <a:pt x="127838" y="121196"/>
                  </a:lnTo>
                  <a:lnTo>
                    <a:pt x="128943" y="100456"/>
                  </a:lnTo>
                  <a:lnTo>
                    <a:pt x="130048" y="112483"/>
                  </a:lnTo>
                  <a:lnTo>
                    <a:pt x="131152" y="88557"/>
                  </a:lnTo>
                  <a:lnTo>
                    <a:pt x="132257" y="271614"/>
                  </a:lnTo>
                  <a:lnTo>
                    <a:pt x="133362" y="123697"/>
                  </a:lnTo>
                  <a:lnTo>
                    <a:pt x="134467" y="130352"/>
                  </a:lnTo>
                  <a:lnTo>
                    <a:pt x="135572" y="157937"/>
                  </a:lnTo>
                  <a:lnTo>
                    <a:pt x="136677" y="71234"/>
                  </a:lnTo>
                  <a:lnTo>
                    <a:pt x="137782" y="95783"/>
                  </a:lnTo>
                  <a:lnTo>
                    <a:pt x="138887" y="42646"/>
                  </a:lnTo>
                  <a:lnTo>
                    <a:pt x="139992" y="32829"/>
                  </a:lnTo>
                  <a:lnTo>
                    <a:pt x="141097" y="64414"/>
                  </a:lnTo>
                  <a:lnTo>
                    <a:pt x="142201" y="314744"/>
                  </a:lnTo>
                  <a:lnTo>
                    <a:pt x="143306" y="54406"/>
                  </a:lnTo>
                  <a:lnTo>
                    <a:pt x="144411" y="101117"/>
                  </a:lnTo>
                  <a:lnTo>
                    <a:pt x="145516" y="150431"/>
                  </a:lnTo>
                  <a:lnTo>
                    <a:pt x="146621" y="114985"/>
                  </a:lnTo>
                  <a:lnTo>
                    <a:pt x="147726" y="157505"/>
                  </a:lnTo>
                  <a:lnTo>
                    <a:pt x="148831" y="125590"/>
                  </a:lnTo>
                  <a:lnTo>
                    <a:pt x="149936" y="94551"/>
                  </a:lnTo>
                  <a:lnTo>
                    <a:pt x="151041" y="138861"/>
                  </a:lnTo>
                  <a:lnTo>
                    <a:pt x="152146" y="103035"/>
                  </a:lnTo>
                  <a:lnTo>
                    <a:pt x="153250" y="125945"/>
                  </a:lnTo>
                  <a:lnTo>
                    <a:pt x="154355" y="179298"/>
                  </a:lnTo>
                  <a:lnTo>
                    <a:pt x="155460" y="124472"/>
                  </a:lnTo>
                  <a:lnTo>
                    <a:pt x="156565" y="112191"/>
                  </a:lnTo>
                  <a:lnTo>
                    <a:pt x="157670" y="202082"/>
                  </a:lnTo>
                  <a:lnTo>
                    <a:pt x="158775" y="187451"/>
                  </a:lnTo>
                  <a:lnTo>
                    <a:pt x="159880" y="176288"/>
                  </a:lnTo>
                  <a:lnTo>
                    <a:pt x="160985" y="37363"/>
                  </a:lnTo>
                  <a:lnTo>
                    <a:pt x="162090" y="112699"/>
                  </a:lnTo>
                  <a:lnTo>
                    <a:pt x="163195" y="100482"/>
                  </a:lnTo>
                  <a:lnTo>
                    <a:pt x="164299" y="85737"/>
                  </a:lnTo>
                  <a:lnTo>
                    <a:pt x="165404" y="326656"/>
                  </a:lnTo>
                  <a:lnTo>
                    <a:pt x="166509" y="125298"/>
                  </a:lnTo>
                  <a:lnTo>
                    <a:pt x="167614" y="24726"/>
                  </a:lnTo>
                  <a:lnTo>
                    <a:pt x="168719" y="35026"/>
                  </a:lnTo>
                  <a:lnTo>
                    <a:pt x="169824" y="178155"/>
                  </a:lnTo>
                  <a:lnTo>
                    <a:pt x="170929" y="137769"/>
                  </a:lnTo>
                  <a:lnTo>
                    <a:pt x="172034" y="82956"/>
                  </a:lnTo>
                  <a:lnTo>
                    <a:pt x="173151" y="110286"/>
                  </a:lnTo>
                  <a:lnTo>
                    <a:pt x="174256" y="207302"/>
                  </a:lnTo>
                  <a:lnTo>
                    <a:pt x="175361" y="37134"/>
                  </a:lnTo>
                  <a:lnTo>
                    <a:pt x="176466" y="116243"/>
                  </a:lnTo>
                  <a:lnTo>
                    <a:pt x="177558" y="149605"/>
                  </a:lnTo>
                  <a:lnTo>
                    <a:pt x="178663" y="53085"/>
                  </a:lnTo>
                  <a:lnTo>
                    <a:pt x="179768" y="5308"/>
                  </a:lnTo>
                  <a:lnTo>
                    <a:pt x="180873" y="60032"/>
                  </a:lnTo>
                  <a:lnTo>
                    <a:pt x="181978" y="71386"/>
                  </a:lnTo>
                  <a:lnTo>
                    <a:pt x="183095" y="172618"/>
                  </a:lnTo>
                  <a:lnTo>
                    <a:pt x="184200" y="69557"/>
                  </a:lnTo>
                  <a:lnTo>
                    <a:pt x="185305" y="12674"/>
                  </a:lnTo>
                  <a:lnTo>
                    <a:pt x="186410" y="94716"/>
                  </a:lnTo>
                  <a:lnTo>
                    <a:pt x="187515" y="127495"/>
                  </a:lnTo>
                  <a:lnTo>
                    <a:pt x="188620" y="151371"/>
                  </a:lnTo>
                  <a:lnTo>
                    <a:pt x="189725" y="61366"/>
                  </a:lnTo>
                  <a:lnTo>
                    <a:pt x="190830" y="34302"/>
                  </a:lnTo>
                  <a:lnTo>
                    <a:pt x="191935" y="191338"/>
                  </a:lnTo>
                  <a:lnTo>
                    <a:pt x="193040" y="218947"/>
                  </a:lnTo>
                  <a:lnTo>
                    <a:pt x="194144" y="146037"/>
                  </a:lnTo>
                  <a:lnTo>
                    <a:pt x="195249" y="253250"/>
                  </a:lnTo>
                  <a:lnTo>
                    <a:pt x="196354" y="169544"/>
                  </a:lnTo>
                  <a:lnTo>
                    <a:pt x="197459" y="68833"/>
                  </a:lnTo>
                  <a:lnTo>
                    <a:pt x="198564" y="92519"/>
                  </a:lnTo>
                  <a:lnTo>
                    <a:pt x="199669" y="256539"/>
                  </a:lnTo>
                  <a:lnTo>
                    <a:pt x="200774" y="135826"/>
                  </a:lnTo>
                  <a:lnTo>
                    <a:pt x="201879" y="94475"/>
                  </a:lnTo>
                  <a:lnTo>
                    <a:pt x="202984" y="200977"/>
                  </a:lnTo>
                  <a:lnTo>
                    <a:pt x="204089" y="95034"/>
                  </a:lnTo>
                  <a:lnTo>
                    <a:pt x="205193" y="94386"/>
                  </a:lnTo>
                  <a:lnTo>
                    <a:pt x="206298" y="201434"/>
                  </a:lnTo>
                  <a:lnTo>
                    <a:pt x="207403" y="234226"/>
                  </a:lnTo>
                  <a:lnTo>
                    <a:pt x="208508" y="181381"/>
                  </a:lnTo>
                  <a:lnTo>
                    <a:pt x="209613" y="160451"/>
                  </a:lnTo>
                  <a:lnTo>
                    <a:pt x="210718" y="143268"/>
                  </a:lnTo>
                  <a:lnTo>
                    <a:pt x="211823" y="99199"/>
                  </a:lnTo>
                  <a:lnTo>
                    <a:pt x="212928" y="142074"/>
                  </a:lnTo>
                  <a:lnTo>
                    <a:pt x="214033" y="189979"/>
                  </a:lnTo>
                  <a:lnTo>
                    <a:pt x="215138" y="179285"/>
                  </a:lnTo>
                  <a:lnTo>
                    <a:pt x="216242" y="101587"/>
                  </a:lnTo>
                  <a:lnTo>
                    <a:pt x="217347" y="235115"/>
                  </a:lnTo>
                  <a:lnTo>
                    <a:pt x="218452" y="78917"/>
                  </a:lnTo>
                  <a:lnTo>
                    <a:pt x="219557" y="84429"/>
                  </a:lnTo>
                  <a:lnTo>
                    <a:pt x="220662" y="129959"/>
                  </a:lnTo>
                  <a:lnTo>
                    <a:pt x="221767" y="265188"/>
                  </a:lnTo>
                  <a:lnTo>
                    <a:pt x="222872" y="119938"/>
                  </a:lnTo>
                  <a:lnTo>
                    <a:pt x="223977" y="100825"/>
                  </a:lnTo>
                  <a:lnTo>
                    <a:pt x="225082" y="42329"/>
                  </a:lnTo>
                  <a:lnTo>
                    <a:pt x="226186" y="82080"/>
                  </a:lnTo>
                  <a:lnTo>
                    <a:pt x="227291" y="98526"/>
                  </a:lnTo>
                  <a:lnTo>
                    <a:pt x="228396" y="149021"/>
                  </a:lnTo>
                  <a:lnTo>
                    <a:pt x="229501" y="54063"/>
                  </a:lnTo>
                  <a:lnTo>
                    <a:pt x="230606" y="47205"/>
                  </a:lnTo>
                  <a:lnTo>
                    <a:pt x="231711" y="235140"/>
                  </a:lnTo>
                  <a:lnTo>
                    <a:pt x="232816" y="122643"/>
                  </a:lnTo>
                  <a:lnTo>
                    <a:pt x="233921" y="85064"/>
                  </a:lnTo>
                  <a:lnTo>
                    <a:pt x="235026" y="290842"/>
                  </a:lnTo>
                  <a:lnTo>
                    <a:pt x="236131" y="192201"/>
                  </a:lnTo>
                  <a:lnTo>
                    <a:pt x="237236" y="86791"/>
                  </a:lnTo>
                  <a:lnTo>
                    <a:pt x="238353" y="61950"/>
                  </a:lnTo>
                  <a:lnTo>
                    <a:pt x="239445" y="54952"/>
                  </a:lnTo>
                  <a:lnTo>
                    <a:pt x="240563" y="62458"/>
                  </a:lnTo>
                  <a:lnTo>
                    <a:pt x="241668" y="149174"/>
                  </a:lnTo>
                  <a:lnTo>
                    <a:pt x="242773" y="111912"/>
                  </a:lnTo>
                  <a:lnTo>
                    <a:pt x="243878" y="155066"/>
                  </a:lnTo>
                  <a:lnTo>
                    <a:pt x="244983" y="63030"/>
                  </a:lnTo>
                  <a:lnTo>
                    <a:pt x="246087" y="62826"/>
                  </a:lnTo>
                  <a:lnTo>
                    <a:pt x="247192" y="111848"/>
                  </a:lnTo>
                  <a:lnTo>
                    <a:pt x="248297" y="262775"/>
                  </a:lnTo>
                  <a:lnTo>
                    <a:pt x="249402" y="120345"/>
                  </a:lnTo>
                  <a:lnTo>
                    <a:pt x="250507" y="101777"/>
                  </a:lnTo>
                  <a:lnTo>
                    <a:pt x="251612" y="136321"/>
                  </a:lnTo>
                  <a:lnTo>
                    <a:pt x="252717" y="238988"/>
                  </a:lnTo>
                  <a:lnTo>
                    <a:pt x="253822" y="124117"/>
                  </a:lnTo>
                  <a:lnTo>
                    <a:pt x="254927" y="182829"/>
                  </a:lnTo>
                  <a:lnTo>
                    <a:pt x="256032" y="129857"/>
                  </a:lnTo>
                  <a:lnTo>
                    <a:pt x="257136" y="171602"/>
                  </a:lnTo>
                  <a:lnTo>
                    <a:pt x="258241" y="77901"/>
                  </a:lnTo>
                  <a:lnTo>
                    <a:pt x="259346" y="174320"/>
                  </a:lnTo>
                  <a:lnTo>
                    <a:pt x="260451" y="181076"/>
                  </a:lnTo>
                  <a:lnTo>
                    <a:pt x="261556" y="38163"/>
                  </a:lnTo>
                  <a:lnTo>
                    <a:pt x="262661" y="124282"/>
                  </a:lnTo>
                  <a:lnTo>
                    <a:pt x="263766" y="190195"/>
                  </a:lnTo>
                  <a:lnTo>
                    <a:pt x="264871" y="24549"/>
                  </a:lnTo>
                  <a:lnTo>
                    <a:pt x="265976" y="41490"/>
                  </a:lnTo>
                  <a:lnTo>
                    <a:pt x="267081" y="116357"/>
                  </a:lnTo>
                  <a:lnTo>
                    <a:pt x="268185" y="111023"/>
                  </a:lnTo>
                  <a:lnTo>
                    <a:pt x="269290" y="135381"/>
                  </a:lnTo>
                  <a:lnTo>
                    <a:pt x="270395" y="77190"/>
                  </a:lnTo>
                  <a:lnTo>
                    <a:pt x="271500" y="75171"/>
                  </a:lnTo>
                  <a:lnTo>
                    <a:pt x="272605" y="226834"/>
                  </a:lnTo>
                  <a:lnTo>
                    <a:pt x="273710" y="225971"/>
                  </a:lnTo>
                </a:path>
              </a:pathLst>
            </a:custGeom>
            <a:ln w="3175">
              <a:solidFill>
                <a:srgbClr val="0070BB"/>
              </a:solidFill>
            </a:ln>
          </p:spPr>
          <p:txBody>
            <a:bodyPr wrap="square" lIns="0" tIns="0" rIns="0" bIns="0" rtlCol="0"/>
            <a:lstStyle/>
            <a:p>
              <a:endParaRPr/>
            </a:p>
          </p:txBody>
        </p:sp>
        <p:sp>
          <p:nvSpPr>
            <p:cNvPr id="256" name="object 256"/>
            <p:cNvSpPr/>
            <p:nvPr/>
          </p:nvSpPr>
          <p:spPr>
            <a:xfrm>
              <a:off x="7180326" y="6124194"/>
              <a:ext cx="1410970" cy="0"/>
            </a:xfrm>
            <a:custGeom>
              <a:avLst/>
              <a:gdLst/>
              <a:ahLst/>
              <a:cxnLst/>
              <a:rect l="l" t="t" r="r" b="b"/>
              <a:pathLst>
                <a:path w="1410970">
                  <a:moveTo>
                    <a:pt x="0" y="0"/>
                  </a:moveTo>
                  <a:lnTo>
                    <a:pt x="1410893" y="0"/>
                  </a:lnTo>
                </a:path>
              </a:pathLst>
            </a:custGeom>
            <a:ln w="7035">
              <a:solidFill>
                <a:srgbClr val="FF0000"/>
              </a:solidFill>
            </a:ln>
          </p:spPr>
          <p:txBody>
            <a:bodyPr wrap="square" lIns="0" tIns="0" rIns="0" bIns="0" rtlCol="0"/>
            <a:lstStyle/>
            <a:p>
              <a:endParaRPr/>
            </a:p>
          </p:txBody>
        </p:sp>
        <p:sp>
          <p:nvSpPr>
            <p:cNvPr id="257" name="object 257"/>
            <p:cNvSpPr/>
            <p:nvPr/>
          </p:nvSpPr>
          <p:spPr>
            <a:xfrm>
              <a:off x="8093202" y="5162550"/>
              <a:ext cx="0" cy="920115"/>
            </a:xfrm>
            <a:custGeom>
              <a:avLst/>
              <a:gdLst/>
              <a:ahLst/>
              <a:cxnLst/>
              <a:rect l="l" t="t" r="r" b="b"/>
              <a:pathLst>
                <a:path h="920114">
                  <a:moveTo>
                    <a:pt x="0" y="0"/>
                  </a:moveTo>
                  <a:lnTo>
                    <a:pt x="0" y="919949"/>
                  </a:lnTo>
                </a:path>
              </a:pathLst>
            </a:custGeom>
            <a:ln w="28575">
              <a:solidFill>
                <a:srgbClr val="C00000"/>
              </a:solidFill>
            </a:ln>
          </p:spPr>
          <p:txBody>
            <a:bodyPr wrap="square" lIns="0" tIns="0" rIns="0" bIns="0" rtlCol="0"/>
            <a:lstStyle/>
            <a:p>
              <a:endParaRPr/>
            </a:p>
          </p:txBody>
        </p:sp>
        <p:sp>
          <p:nvSpPr>
            <p:cNvPr id="258" name="object 258"/>
            <p:cNvSpPr/>
            <p:nvPr/>
          </p:nvSpPr>
          <p:spPr>
            <a:xfrm>
              <a:off x="8042908" y="5996177"/>
              <a:ext cx="100330" cy="85725"/>
            </a:xfrm>
            <a:custGeom>
              <a:avLst/>
              <a:gdLst/>
              <a:ahLst/>
              <a:cxnLst/>
              <a:rect l="l" t="t" r="r" b="b"/>
              <a:pathLst>
                <a:path w="100329" h="85725">
                  <a:moveTo>
                    <a:pt x="100266" y="0"/>
                  </a:moveTo>
                  <a:lnTo>
                    <a:pt x="50126" y="85344"/>
                  </a:lnTo>
                  <a:lnTo>
                    <a:pt x="0" y="0"/>
                  </a:lnTo>
                </a:path>
              </a:pathLst>
            </a:custGeom>
            <a:ln w="28575">
              <a:solidFill>
                <a:srgbClr val="C00000"/>
              </a:solidFill>
            </a:ln>
          </p:spPr>
          <p:txBody>
            <a:bodyPr wrap="square" lIns="0" tIns="0" rIns="0" bIns="0" rtlCol="0"/>
            <a:lstStyle/>
            <a:p>
              <a:endParaRPr/>
            </a:p>
          </p:txBody>
        </p:sp>
        <p:sp>
          <p:nvSpPr>
            <p:cNvPr id="259" name="object 259"/>
            <p:cNvSpPr/>
            <p:nvPr/>
          </p:nvSpPr>
          <p:spPr>
            <a:xfrm>
              <a:off x="8042910" y="5162550"/>
              <a:ext cx="100330" cy="86995"/>
            </a:xfrm>
            <a:custGeom>
              <a:avLst/>
              <a:gdLst/>
              <a:ahLst/>
              <a:cxnLst/>
              <a:rect l="l" t="t" r="r" b="b"/>
              <a:pathLst>
                <a:path w="100329" h="86995">
                  <a:moveTo>
                    <a:pt x="0" y="86868"/>
                  </a:moveTo>
                  <a:lnTo>
                    <a:pt x="50126" y="0"/>
                  </a:lnTo>
                  <a:lnTo>
                    <a:pt x="100266" y="86868"/>
                  </a:lnTo>
                </a:path>
              </a:pathLst>
            </a:custGeom>
            <a:ln w="28575">
              <a:solidFill>
                <a:srgbClr val="C00000"/>
              </a:solidFill>
            </a:ln>
          </p:spPr>
          <p:txBody>
            <a:bodyPr wrap="square" lIns="0" tIns="0" rIns="0" bIns="0" rtlCol="0"/>
            <a:lstStyle/>
            <a:p>
              <a:endParaRPr/>
            </a:p>
          </p:txBody>
        </p:sp>
      </p:grpSp>
      <p:sp>
        <p:nvSpPr>
          <p:cNvPr id="260" name="object 260"/>
          <p:cNvSpPr txBox="1"/>
          <p:nvPr/>
        </p:nvSpPr>
        <p:spPr>
          <a:xfrm>
            <a:off x="6978160" y="6273773"/>
            <a:ext cx="14287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100</a:t>
            </a:r>
            <a:endParaRPr sz="500">
              <a:latin typeface="Times New Roman"/>
              <a:cs typeface="Times New Roman"/>
            </a:endParaRPr>
          </a:p>
        </p:txBody>
      </p:sp>
      <p:sp>
        <p:nvSpPr>
          <p:cNvPr id="284" name="object 284"/>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8</a:t>
            </a:fld>
            <a:endParaRPr spc="-25" dirty="0"/>
          </a:p>
        </p:txBody>
      </p:sp>
      <p:sp>
        <p:nvSpPr>
          <p:cNvPr id="261" name="object 261"/>
          <p:cNvSpPr txBox="1"/>
          <p:nvPr/>
        </p:nvSpPr>
        <p:spPr>
          <a:xfrm>
            <a:off x="7023031" y="6029006"/>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80</a:t>
            </a:r>
            <a:endParaRPr sz="500">
              <a:latin typeface="Times New Roman"/>
              <a:cs typeface="Times New Roman"/>
            </a:endParaRPr>
          </a:p>
        </p:txBody>
      </p:sp>
      <p:sp>
        <p:nvSpPr>
          <p:cNvPr id="262" name="object 262"/>
          <p:cNvSpPr txBox="1"/>
          <p:nvPr/>
        </p:nvSpPr>
        <p:spPr>
          <a:xfrm>
            <a:off x="7023031" y="5784240"/>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60</a:t>
            </a:r>
            <a:endParaRPr sz="500">
              <a:latin typeface="Times New Roman"/>
              <a:cs typeface="Times New Roman"/>
            </a:endParaRPr>
          </a:p>
        </p:txBody>
      </p:sp>
      <p:sp>
        <p:nvSpPr>
          <p:cNvPr id="263" name="object 263"/>
          <p:cNvSpPr txBox="1"/>
          <p:nvPr/>
        </p:nvSpPr>
        <p:spPr>
          <a:xfrm>
            <a:off x="7023031" y="5539473"/>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40</a:t>
            </a:r>
            <a:endParaRPr sz="500">
              <a:latin typeface="Times New Roman"/>
              <a:cs typeface="Times New Roman"/>
            </a:endParaRPr>
          </a:p>
        </p:txBody>
      </p:sp>
      <p:sp>
        <p:nvSpPr>
          <p:cNvPr id="264" name="object 264"/>
          <p:cNvSpPr txBox="1"/>
          <p:nvPr/>
        </p:nvSpPr>
        <p:spPr>
          <a:xfrm>
            <a:off x="7023031" y="5294707"/>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20</a:t>
            </a:r>
            <a:endParaRPr sz="500">
              <a:latin typeface="Times New Roman"/>
              <a:cs typeface="Times New Roman"/>
            </a:endParaRPr>
          </a:p>
        </p:txBody>
      </p:sp>
      <p:sp>
        <p:nvSpPr>
          <p:cNvPr id="265" name="object 265"/>
          <p:cNvSpPr txBox="1"/>
          <p:nvPr/>
        </p:nvSpPr>
        <p:spPr>
          <a:xfrm>
            <a:off x="7096896" y="5049940"/>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0</a:t>
            </a:r>
            <a:endParaRPr sz="500">
              <a:latin typeface="Times New Roman"/>
              <a:cs typeface="Times New Roman"/>
            </a:endParaRPr>
          </a:p>
        </p:txBody>
      </p:sp>
      <p:sp>
        <p:nvSpPr>
          <p:cNvPr id="266" name="object 266"/>
          <p:cNvSpPr txBox="1"/>
          <p:nvPr/>
        </p:nvSpPr>
        <p:spPr>
          <a:xfrm>
            <a:off x="7052026" y="4805173"/>
            <a:ext cx="89535" cy="102235"/>
          </a:xfrm>
          <a:prstGeom prst="rect">
            <a:avLst/>
          </a:prstGeom>
        </p:spPr>
        <p:txBody>
          <a:bodyPr vert="horz" wrap="square" lIns="0" tIns="12700" rIns="0" bIns="0" rtlCol="0">
            <a:spAutoFit/>
          </a:bodyPr>
          <a:lstStyle/>
          <a:p>
            <a:pPr marL="12700">
              <a:lnSpc>
                <a:spcPct val="100000"/>
              </a:lnSpc>
              <a:spcBef>
                <a:spcPts val="100"/>
              </a:spcBef>
            </a:pPr>
            <a:r>
              <a:rPr sz="500" spc="-25" dirty="0">
                <a:solidFill>
                  <a:srgbClr val="242424"/>
                </a:solidFill>
                <a:latin typeface="Times New Roman"/>
                <a:cs typeface="Times New Roman"/>
              </a:rPr>
              <a:t>20</a:t>
            </a:r>
            <a:endParaRPr sz="500">
              <a:latin typeface="Times New Roman"/>
              <a:cs typeface="Times New Roman"/>
            </a:endParaRPr>
          </a:p>
        </p:txBody>
      </p:sp>
      <p:sp>
        <p:nvSpPr>
          <p:cNvPr id="267" name="object 267"/>
          <p:cNvSpPr txBox="1"/>
          <p:nvPr/>
        </p:nvSpPr>
        <p:spPr>
          <a:xfrm>
            <a:off x="6837100" y="5513861"/>
            <a:ext cx="103505" cy="346075"/>
          </a:xfrm>
          <a:prstGeom prst="rect">
            <a:avLst/>
          </a:prstGeom>
        </p:spPr>
        <p:txBody>
          <a:bodyPr vert="vert270" wrap="square" lIns="0" tIns="5080" rIns="0" bIns="0" rtlCol="0">
            <a:spAutoFit/>
          </a:bodyPr>
          <a:lstStyle/>
          <a:p>
            <a:pPr marL="12700">
              <a:lnSpc>
                <a:spcPct val="100000"/>
              </a:lnSpc>
              <a:spcBef>
                <a:spcPts val="40"/>
              </a:spcBef>
            </a:pPr>
            <a:r>
              <a:rPr sz="550" dirty="0">
                <a:solidFill>
                  <a:srgbClr val="242424"/>
                </a:solidFill>
                <a:latin typeface="Times New Roman"/>
                <a:cs typeface="Times New Roman"/>
              </a:rPr>
              <a:t>Power</a:t>
            </a:r>
            <a:r>
              <a:rPr sz="550" spc="-20" dirty="0">
                <a:solidFill>
                  <a:srgbClr val="242424"/>
                </a:solidFill>
                <a:latin typeface="Times New Roman"/>
                <a:cs typeface="Times New Roman"/>
              </a:rPr>
              <a:t> [dB]</a:t>
            </a:r>
            <a:endParaRPr sz="550">
              <a:latin typeface="Times New Roman"/>
              <a:cs typeface="Times New Roman"/>
            </a:endParaRPr>
          </a:p>
        </p:txBody>
      </p:sp>
      <p:sp>
        <p:nvSpPr>
          <p:cNvPr id="268" name="object 268"/>
          <p:cNvSpPr txBox="1"/>
          <p:nvPr/>
        </p:nvSpPr>
        <p:spPr>
          <a:xfrm>
            <a:off x="7223047" y="4724362"/>
            <a:ext cx="982980" cy="109855"/>
          </a:xfrm>
          <a:prstGeom prst="rect">
            <a:avLst/>
          </a:prstGeom>
        </p:spPr>
        <p:txBody>
          <a:bodyPr vert="horz" wrap="square" lIns="0" tIns="12700" rIns="0" bIns="0" rtlCol="0">
            <a:spAutoFit/>
          </a:bodyPr>
          <a:lstStyle/>
          <a:p>
            <a:pPr marL="12700">
              <a:lnSpc>
                <a:spcPct val="100000"/>
              </a:lnSpc>
              <a:spcBef>
                <a:spcPts val="100"/>
              </a:spcBef>
            </a:pPr>
            <a:r>
              <a:rPr sz="550" dirty="0">
                <a:latin typeface="Times New Roman"/>
                <a:cs typeface="Times New Roman"/>
              </a:rPr>
              <a:t>Channel</a:t>
            </a:r>
            <a:r>
              <a:rPr sz="550" spc="15" dirty="0">
                <a:latin typeface="Times New Roman"/>
                <a:cs typeface="Times New Roman"/>
              </a:rPr>
              <a:t> </a:t>
            </a:r>
            <a:r>
              <a:rPr sz="550" dirty="0">
                <a:latin typeface="Times New Roman"/>
                <a:cs typeface="Times New Roman"/>
              </a:rPr>
              <a:t>impulse</a:t>
            </a:r>
            <a:r>
              <a:rPr sz="550" spc="50" dirty="0">
                <a:latin typeface="Times New Roman"/>
                <a:cs typeface="Times New Roman"/>
              </a:rPr>
              <a:t> </a:t>
            </a:r>
            <a:r>
              <a:rPr sz="550" dirty="0">
                <a:latin typeface="Times New Roman"/>
                <a:cs typeface="Times New Roman"/>
              </a:rPr>
              <a:t>response</a:t>
            </a:r>
            <a:r>
              <a:rPr sz="550" spc="35" dirty="0">
                <a:latin typeface="Times New Roman"/>
                <a:cs typeface="Times New Roman"/>
              </a:rPr>
              <a:t> </a:t>
            </a:r>
            <a:r>
              <a:rPr sz="550" spc="-10" dirty="0">
                <a:latin typeface="Times New Roman"/>
                <a:cs typeface="Times New Roman"/>
              </a:rPr>
              <a:t>(1000)</a:t>
            </a:r>
            <a:endParaRPr sz="550">
              <a:latin typeface="Times New Roman"/>
              <a:cs typeface="Times New Roman"/>
            </a:endParaRPr>
          </a:p>
        </p:txBody>
      </p:sp>
      <p:sp>
        <p:nvSpPr>
          <p:cNvPr id="269" name="object 269"/>
          <p:cNvSpPr txBox="1"/>
          <p:nvPr/>
        </p:nvSpPr>
        <p:spPr>
          <a:xfrm>
            <a:off x="8170548" y="5507233"/>
            <a:ext cx="65341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Times New Roman"/>
                <a:cs typeface="Times New Roman"/>
              </a:rPr>
              <a:t>DR=81dB</a:t>
            </a:r>
            <a:endParaRPr sz="1200">
              <a:latin typeface="Times New Roman"/>
              <a:cs typeface="Times New Roman"/>
            </a:endParaRPr>
          </a:p>
        </p:txBody>
      </p:sp>
      <p:sp>
        <p:nvSpPr>
          <p:cNvPr id="270" name="object 270"/>
          <p:cNvSpPr txBox="1"/>
          <p:nvPr/>
        </p:nvSpPr>
        <p:spPr>
          <a:xfrm>
            <a:off x="4607120" y="6268948"/>
            <a:ext cx="78740"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50" dirty="0">
                <a:solidFill>
                  <a:srgbClr val="242424"/>
                </a:solidFill>
                <a:latin typeface="Times New Roman"/>
                <a:cs typeface="Times New Roman"/>
              </a:rPr>
              <a:t>4</a:t>
            </a:r>
            <a:endParaRPr sz="500">
              <a:latin typeface="Times New Roman"/>
              <a:cs typeface="Times New Roman"/>
            </a:endParaRPr>
          </a:p>
        </p:txBody>
      </p:sp>
      <p:sp>
        <p:nvSpPr>
          <p:cNvPr id="271" name="object 271"/>
          <p:cNvSpPr txBox="1"/>
          <p:nvPr/>
        </p:nvSpPr>
        <p:spPr>
          <a:xfrm>
            <a:off x="5680086" y="6268948"/>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2</a:t>
            </a:r>
            <a:endParaRPr sz="500">
              <a:latin typeface="Times New Roman"/>
              <a:cs typeface="Times New Roman"/>
            </a:endParaRPr>
          </a:p>
        </p:txBody>
      </p:sp>
      <p:sp>
        <p:nvSpPr>
          <p:cNvPr id="272" name="object 272"/>
          <p:cNvSpPr txBox="1"/>
          <p:nvPr/>
        </p:nvSpPr>
        <p:spPr>
          <a:xfrm>
            <a:off x="6032898" y="6268948"/>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4</a:t>
            </a:r>
            <a:endParaRPr sz="500">
              <a:latin typeface="Times New Roman"/>
              <a:cs typeface="Times New Roman"/>
            </a:endParaRPr>
          </a:p>
        </p:txBody>
      </p:sp>
      <p:graphicFrame>
        <p:nvGraphicFramePr>
          <p:cNvPr id="273" name="object 273"/>
          <p:cNvGraphicFramePr>
            <a:graphicFrameLocks noGrp="1"/>
          </p:cNvGraphicFramePr>
          <p:nvPr/>
        </p:nvGraphicFramePr>
        <p:xfrm>
          <a:off x="4654789" y="4807795"/>
          <a:ext cx="1569084" cy="1466850"/>
        </p:xfrm>
        <a:graphic>
          <a:graphicData uri="http://schemas.openxmlformats.org/drawingml/2006/table">
            <a:tbl>
              <a:tblPr firstRow="1" bandRow="1">
                <a:tableStyleId>{2D5ABB26-0587-4C30-8999-92F81FD0307C}</a:tableStyleId>
              </a:tblPr>
              <a:tblGrid>
                <a:gridCol w="371475">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435609">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244475">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6350">
                      <a:solidFill>
                        <a:srgbClr val="0070BB"/>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6350">
                      <a:solidFill>
                        <a:srgbClr val="0070BB"/>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6350">
                      <a:solidFill>
                        <a:srgbClr val="0070BB"/>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6350">
                      <a:solidFill>
                        <a:srgbClr val="0070BB"/>
                      </a:solidFill>
                      <a:prstDash val="solid"/>
                    </a:lnB>
                  </a:tcPr>
                </a:tc>
                <a:extLst>
                  <a:ext uri="{0D108BD9-81ED-4DB2-BD59-A6C34878D82A}">
                    <a16:rowId xmlns:a16="http://schemas.microsoft.com/office/drawing/2014/main" val="10000"/>
                  </a:ext>
                </a:extLst>
              </a:tr>
              <a:tr h="244475">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6350">
                      <a:solidFill>
                        <a:srgbClr val="0070BB"/>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6350">
                      <a:solidFill>
                        <a:srgbClr val="0070BB"/>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6350">
                      <a:solidFill>
                        <a:srgbClr val="0070BB"/>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6350">
                      <a:solidFill>
                        <a:srgbClr val="0070BB"/>
                      </a:solidFill>
                      <a:prstDash val="solid"/>
                    </a:lnT>
                    <a:lnB w="3175">
                      <a:solidFill>
                        <a:srgbClr val="242424"/>
                      </a:solidFill>
                      <a:prstDash val="solid"/>
                    </a:lnB>
                  </a:tcPr>
                </a:tc>
                <a:extLst>
                  <a:ext uri="{0D108BD9-81ED-4DB2-BD59-A6C34878D82A}">
                    <a16:rowId xmlns:a16="http://schemas.microsoft.com/office/drawing/2014/main" val="10001"/>
                  </a:ext>
                </a:extLst>
              </a:tr>
              <a:tr h="244475">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2"/>
                  </a:ext>
                </a:extLst>
              </a:tr>
              <a:tr h="244475">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3"/>
                  </a:ext>
                </a:extLst>
              </a:tr>
              <a:tr h="244475">
                <a:tc>
                  <a:txBody>
                    <a:bodyPr/>
                    <a:lstStyle/>
                    <a:p>
                      <a:pPr marL="114300">
                        <a:lnSpc>
                          <a:spcPct val="100000"/>
                        </a:lnSpc>
                        <a:spcBef>
                          <a:spcPts val="95"/>
                        </a:spcBef>
                      </a:pPr>
                      <a:r>
                        <a:rPr sz="1400" spc="-25" dirty="0">
                          <a:solidFill>
                            <a:srgbClr val="FF0000"/>
                          </a:solidFill>
                          <a:latin typeface="Times New Roman"/>
                          <a:cs typeface="Times New Roman"/>
                        </a:rPr>
                        <a:t>w/</a:t>
                      </a:r>
                      <a:endParaRPr sz="1400">
                        <a:latin typeface="Times New Roman"/>
                        <a:cs typeface="Times New Roman"/>
                      </a:endParaRPr>
                    </a:p>
                  </a:txBody>
                  <a:tcPr marL="0" marR="0" marT="1206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R="13335" algn="ctr">
                        <a:lnSpc>
                          <a:spcPct val="100000"/>
                        </a:lnSpc>
                        <a:spcBef>
                          <a:spcPts val="95"/>
                        </a:spcBef>
                      </a:pPr>
                      <a:r>
                        <a:rPr sz="1400" spc="-20" dirty="0">
                          <a:solidFill>
                            <a:srgbClr val="FF0000"/>
                          </a:solidFill>
                          <a:latin typeface="Times New Roman"/>
                          <a:cs typeface="Times New Roman"/>
                        </a:rPr>
                        <a:t>1000</a:t>
                      </a:r>
                      <a:endParaRPr sz="1400">
                        <a:latin typeface="Times New Roman"/>
                        <a:cs typeface="Times New Roman"/>
                      </a:endParaRPr>
                    </a:p>
                  </a:txBody>
                  <a:tcPr marL="0" marR="0" marT="1206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28575">
                        <a:lnSpc>
                          <a:spcPct val="100000"/>
                        </a:lnSpc>
                        <a:spcBef>
                          <a:spcPts val="95"/>
                        </a:spcBef>
                      </a:pPr>
                      <a:r>
                        <a:rPr sz="1400" spc="-20" dirty="0">
                          <a:solidFill>
                            <a:srgbClr val="FF0000"/>
                          </a:solidFill>
                          <a:latin typeface="Times New Roman"/>
                          <a:cs typeface="Times New Roman"/>
                        </a:rPr>
                        <a:t>snaps</a:t>
                      </a:r>
                      <a:endParaRPr sz="1400">
                        <a:latin typeface="Times New Roman"/>
                        <a:cs typeface="Times New Roman"/>
                      </a:endParaRPr>
                    </a:p>
                  </a:txBody>
                  <a:tcPr marL="0" marR="0" marT="1206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76200">
                        <a:lnSpc>
                          <a:spcPct val="100000"/>
                        </a:lnSpc>
                        <a:spcBef>
                          <a:spcPts val="95"/>
                        </a:spcBef>
                      </a:pPr>
                      <a:r>
                        <a:rPr sz="1400" spc="-20" dirty="0">
                          <a:solidFill>
                            <a:srgbClr val="FF0000"/>
                          </a:solidFill>
                          <a:latin typeface="Times New Roman"/>
                          <a:cs typeface="Times New Roman"/>
                        </a:rPr>
                        <a:t>hots</a:t>
                      </a:r>
                      <a:endParaRPr sz="1400">
                        <a:latin typeface="Times New Roman"/>
                        <a:cs typeface="Times New Roman"/>
                      </a:endParaRPr>
                    </a:p>
                  </a:txBody>
                  <a:tcPr marL="0" marR="0" marT="12065"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4"/>
                  </a:ext>
                </a:extLst>
              </a:tr>
              <a:tr h="244475">
                <a:tc>
                  <a:txBody>
                    <a:bodyPr/>
                    <a:lstStyle/>
                    <a:p>
                      <a:pPr marL="114300">
                        <a:lnSpc>
                          <a:spcPts val="1550"/>
                        </a:lnSpc>
                      </a:pPr>
                      <a:r>
                        <a:rPr sz="1400" spc="-25" dirty="0">
                          <a:solidFill>
                            <a:srgbClr val="FF0000"/>
                          </a:solidFill>
                          <a:latin typeface="Times New Roman"/>
                          <a:cs typeface="Times New Roman"/>
                        </a:rPr>
                        <a:t>ave</a:t>
                      </a:r>
                      <a:endParaRPr sz="14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5715" algn="ctr">
                        <a:lnSpc>
                          <a:spcPts val="1550"/>
                        </a:lnSpc>
                      </a:pPr>
                      <a:r>
                        <a:rPr sz="1400" spc="-20" dirty="0">
                          <a:solidFill>
                            <a:srgbClr val="FF0000"/>
                          </a:solidFill>
                          <a:latin typeface="Times New Roman"/>
                          <a:cs typeface="Times New Roman"/>
                        </a:rPr>
                        <a:t>ragin</a:t>
                      </a:r>
                      <a:endParaRPr sz="14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marL="24130">
                        <a:lnSpc>
                          <a:spcPts val="1550"/>
                        </a:lnSpc>
                      </a:pPr>
                      <a:r>
                        <a:rPr sz="1400" dirty="0">
                          <a:solidFill>
                            <a:srgbClr val="FF0000"/>
                          </a:solidFill>
                          <a:latin typeface="Times New Roman"/>
                          <a:cs typeface="Times New Roman"/>
                        </a:rPr>
                        <a:t>g</a:t>
                      </a:r>
                      <a:endParaRPr sz="14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tc>
                  <a:txBody>
                    <a:bodyPr/>
                    <a:lstStyle/>
                    <a:p>
                      <a:pPr>
                        <a:lnSpc>
                          <a:spcPct val="100000"/>
                        </a:lnSpc>
                      </a:pPr>
                      <a:endParaRPr sz="900">
                        <a:latin typeface="Times New Roman"/>
                        <a:cs typeface="Times New Roman"/>
                      </a:endParaRPr>
                    </a:p>
                  </a:txBody>
                  <a:tcPr marL="0" marR="0" marT="0" marB="0">
                    <a:lnL w="3175">
                      <a:solidFill>
                        <a:srgbClr val="242424"/>
                      </a:solidFill>
                      <a:prstDash val="solid"/>
                    </a:lnL>
                    <a:lnR w="3175">
                      <a:solidFill>
                        <a:srgbClr val="242424"/>
                      </a:solidFill>
                      <a:prstDash val="solid"/>
                    </a:lnR>
                    <a:lnT w="3175">
                      <a:solidFill>
                        <a:srgbClr val="242424"/>
                      </a:solidFill>
                      <a:prstDash val="solid"/>
                    </a:lnT>
                    <a:lnB w="3175">
                      <a:solidFill>
                        <a:srgbClr val="242424"/>
                      </a:solidFill>
                      <a:prstDash val="solid"/>
                    </a:lnB>
                  </a:tcPr>
                </a:tc>
                <a:extLst>
                  <a:ext uri="{0D108BD9-81ED-4DB2-BD59-A6C34878D82A}">
                    <a16:rowId xmlns:a16="http://schemas.microsoft.com/office/drawing/2014/main" val="10005"/>
                  </a:ext>
                </a:extLst>
              </a:tr>
            </a:tbl>
          </a:graphicData>
        </a:graphic>
      </p:graphicFrame>
      <p:sp>
        <p:nvSpPr>
          <p:cNvPr id="274" name="object 274"/>
          <p:cNvSpPr txBox="1"/>
          <p:nvPr/>
        </p:nvSpPr>
        <p:spPr>
          <a:xfrm>
            <a:off x="4455877" y="6197607"/>
            <a:ext cx="14287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100</a:t>
            </a:r>
            <a:endParaRPr sz="500">
              <a:latin typeface="Times New Roman"/>
              <a:cs typeface="Times New Roman"/>
            </a:endParaRPr>
          </a:p>
        </p:txBody>
      </p:sp>
      <p:sp>
        <p:nvSpPr>
          <p:cNvPr id="275" name="object 275"/>
          <p:cNvSpPr txBox="1"/>
          <p:nvPr/>
        </p:nvSpPr>
        <p:spPr>
          <a:xfrm>
            <a:off x="4500746" y="5952840"/>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80</a:t>
            </a:r>
            <a:endParaRPr sz="500">
              <a:latin typeface="Times New Roman"/>
              <a:cs typeface="Times New Roman"/>
            </a:endParaRPr>
          </a:p>
        </p:txBody>
      </p:sp>
      <p:sp>
        <p:nvSpPr>
          <p:cNvPr id="276" name="object 276"/>
          <p:cNvSpPr txBox="1"/>
          <p:nvPr/>
        </p:nvSpPr>
        <p:spPr>
          <a:xfrm>
            <a:off x="4500746" y="5708074"/>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60</a:t>
            </a:r>
            <a:endParaRPr sz="500">
              <a:latin typeface="Times New Roman"/>
              <a:cs typeface="Times New Roman"/>
            </a:endParaRPr>
          </a:p>
        </p:txBody>
      </p:sp>
      <p:sp>
        <p:nvSpPr>
          <p:cNvPr id="277" name="object 277"/>
          <p:cNvSpPr txBox="1"/>
          <p:nvPr/>
        </p:nvSpPr>
        <p:spPr>
          <a:xfrm>
            <a:off x="4500746" y="5463307"/>
            <a:ext cx="111125" cy="102235"/>
          </a:xfrm>
          <a:prstGeom prst="rect">
            <a:avLst/>
          </a:prstGeom>
        </p:spPr>
        <p:txBody>
          <a:bodyPr vert="horz" wrap="square" lIns="0" tIns="13335" rIns="0" bIns="0" rtlCol="0">
            <a:spAutoFit/>
          </a:bodyPr>
          <a:lstStyle/>
          <a:p>
            <a:pPr marL="12700">
              <a:lnSpc>
                <a:spcPct val="100000"/>
              </a:lnSpc>
              <a:spcBef>
                <a:spcPts val="105"/>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40</a:t>
            </a:r>
            <a:endParaRPr sz="500">
              <a:latin typeface="Times New Roman"/>
              <a:cs typeface="Times New Roman"/>
            </a:endParaRPr>
          </a:p>
        </p:txBody>
      </p:sp>
      <p:sp>
        <p:nvSpPr>
          <p:cNvPr id="278" name="object 278"/>
          <p:cNvSpPr txBox="1"/>
          <p:nvPr/>
        </p:nvSpPr>
        <p:spPr>
          <a:xfrm>
            <a:off x="4500746" y="5218541"/>
            <a:ext cx="11112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a:t>
            </a:r>
            <a:r>
              <a:rPr sz="500" spc="-25" dirty="0">
                <a:solidFill>
                  <a:srgbClr val="242424"/>
                </a:solidFill>
                <a:latin typeface="Times New Roman"/>
                <a:cs typeface="Times New Roman"/>
              </a:rPr>
              <a:t>20</a:t>
            </a:r>
            <a:endParaRPr sz="500">
              <a:latin typeface="Times New Roman"/>
              <a:cs typeface="Times New Roman"/>
            </a:endParaRPr>
          </a:p>
        </p:txBody>
      </p:sp>
      <p:sp>
        <p:nvSpPr>
          <p:cNvPr id="279" name="object 279"/>
          <p:cNvSpPr txBox="1"/>
          <p:nvPr/>
        </p:nvSpPr>
        <p:spPr>
          <a:xfrm>
            <a:off x="4574612" y="4973774"/>
            <a:ext cx="57785" cy="102235"/>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42424"/>
                </a:solidFill>
                <a:latin typeface="Times New Roman"/>
                <a:cs typeface="Times New Roman"/>
              </a:rPr>
              <a:t>0</a:t>
            </a:r>
            <a:endParaRPr sz="500">
              <a:latin typeface="Times New Roman"/>
              <a:cs typeface="Times New Roman"/>
            </a:endParaRPr>
          </a:p>
        </p:txBody>
      </p:sp>
      <p:sp>
        <p:nvSpPr>
          <p:cNvPr id="280" name="object 280"/>
          <p:cNvSpPr txBox="1"/>
          <p:nvPr/>
        </p:nvSpPr>
        <p:spPr>
          <a:xfrm>
            <a:off x="4529742" y="4729008"/>
            <a:ext cx="89535" cy="102235"/>
          </a:xfrm>
          <a:prstGeom prst="rect">
            <a:avLst/>
          </a:prstGeom>
        </p:spPr>
        <p:txBody>
          <a:bodyPr vert="horz" wrap="square" lIns="0" tIns="12700" rIns="0" bIns="0" rtlCol="0">
            <a:spAutoFit/>
          </a:bodyPr>
          <a:lstStyle/>
          <a:p>
            <a:pPr marL="12700">
              <a:lnSpc>
                <a:spcPct val="100000"/>
              </a:lnSpc>
              <a:spcBef>
                <a:spcPts val="100"/>
              </a:spcBef>
            </a:pPr>
            <a:r>
              <a:rPr sz="500" spc="-25" dirty="0">
                <a:solidFill>
                  <a:srgbClr val="242424"/>
                </a:solidFill>
                <a:latin typeface="Times New Roman"/>
                <a:cs typeface="Times New Roman"/>
              </a:rPr>
              <a:t>20</a:t>
            </a:r>
            <a:endParaRPr sz="500">
              <a:latin typeface="Times New Roman"/>
              <a:cs typeface="Times New Roman"/>
            </a:endParaRPr>
          </a:p>
        </p:txBody>
      </p:sp>
      <p:sp>
        <p:nvSpPr>
          <p:cNvPr id="281" name="object 281"/>
          <p:cNvSpPr txBox="1"/>
          <p:nvPr/>
        </p:nvSpPr>
        <p:spPr>
          <a:xfrm>
            <a:off x="4317286" y="5406040"/>
            <a:ext cx="103505" cy="445134"/>
          </a:xfrm>
          <a:prstGeom prst="rect">
            <a:avLst/>
          </a:prstGeom>
        </p:spPr>
        <p:txBody>
          <a:bodyPr vert="vert270" wrap="square" lIns="0" tIns="5080" rIns="0" bIns="0" rtlCol="0">
            <a:spAutoFit/>
          </a:bodyPr>
          <a:lstStyle/>
          <a:p>
            <a:pPr marL="12700">
              <a:lnSpc>
                <a:spcPct val="100000"/>
              </a:lnSpc>
              <a:spcBef>
                <a:spcPts val="40"/>
              </a:spcBef>
            </a:pPr>
            <a:r>
              <a:rPr sz="550" dirty="0">
                <a:solidFill>
                  <a:srgbClr val="242424"/>
                </a:solidFill>
                <a:latin typeface="Times New Roman"/>
                <a:cs typeface="Times New Roman"/>
              </a:rPr>
              <a:t>Path</a:t>
            </a:r>
            <a:r>
              <a:rPr sz="550" spc="-30" dirty="0">
                <a:solidFill>
                  <a:srgbClr val="242424"/>
                </a:solidFill>
                <a:latin typeface="Times New Roman"/>
                <a:cs typeface="Times New Roman"/>
              </a:rPr>
              <a:t> </a:t>
            </a:r>
            <a:r>
              <a:rPr sz="550" dirty="0">
                <a:solidFill>
                  <a:srgbClr val="242424"/>
                </a:solidFill>
                <a:latin typeface="Times New Roman"/>
                <a:cs typeface="Times New Roman"/>
              </a:rPr>
              <a:t>Gain</a:t>
            </a:r>
            <a:r>
              <a:rPr sz="550" spc="5" dirty="0">
                <a:solidFill>
                  <a:srgbClr val="242424"/>
                </a:solidFill>
                <a:latin typeface="Times New Roman"/>
                <a:cs typeface="Times New Roman"/>
              </a:rPr>
              <a:t> </a:t>
            </a:r>
            <a:r>
              <a:rPr sz="550" spc="-20" dirty="0">
                <a:solidFill>
                  <a:srgbClr val="242424"/>
                </a:solidFill>
                <a:latin typeface="Times New Roman"/>
                <a:cs typeface="Times New Roman"/>
              </a:rPr>
              <a:t>[dB]</a:t>
            </a:r>
            <a:endParaRPr sz="550">
              <a:latin typeface="Times New Roman"/>
              <a:cs typeface="Times New Roman"/>
            </a:endParaRPr>
          </a:p>
        </p:txBody>
      </p:sp>
      <p:sp>
        <p:nvSpPr>
          <p:cNvPr id="282" name="object 282"/>
          <p:cNvSpPr txBox="1"/>
          <p:nvPr/>
        </p:nvSpPr>
        <p:spPr>
          <a:xfrm>
            <a:off x="4713955" y="4650662"/>
            <a:ext cx="966469" cy="109855"/>
          </a:xfrm>
          <a:prstGeom prst="rect">
            <a:avLst/>
          </a:prstGeom>
        </p:spPr>
        <p:txBody>
          <a:bodyPr vert="horz" wrap="square" lIns="0" tIns="12700" rIns="0" bIns="0" rtlCol="0">
            <a:spAutoFit/>
          </a:bodyPr>
          <a:lstStyle/>
          <a:p>
            <a:pPr marL="12700">
              <a:lnSpc>
                <a:spcPct val="100000"/>
              </a:lnSpc>
              <a:spcBef>
                <a:spcPts val="100"/>
              </a:spcBef>
            </a:pPr>
            <a:r>
              <a:rPr sz="550" dirty="0">
                <a:latin typeface="Times New Roman"/>
                <a:cs typeface="Times New Roman"/>
              </a:rPr>
              <a:t>Channel</a:t>
            </a:r>
            <a:r>
              <a:rPr sz="550" spc="10" dirty="0">
                <a:latin typeface="Times New Roman"/>
                <a:cs typeface="Times New Roman"/>
              </a:rPr>
              <a:t> </a:t>
            </a:r>
            <a:r>
              <a:rPr sz="550" dirty="0">
                <a:latin typeface="Times New Roman"/>
                <a:cs typeface="Times New Roman"/>
              </a:rPr>
              <a:t>transfer</a:t>
            </a:r>
            <a:r>
              <a:rPr sz="550" spc="60" dirty="0">
                <a:latin typeface="Times New Roman"/>
                <a:cs typeface="Times New Roman"/>
              </a:rPr>
              <a:t> </a:t>
            </a:r>
            <a:r>
              <a:rPr sz="550" dirty="0">
                <a:latin typeface="Times New Roman"/>
                <a:cs typeface="Times New Roman"/>
              </a:rPr>
              <a:t>function</a:t>
            </a:r>
            <a:r>
              <a:rPr sz="550" spc="40" dirty="0">
                <a:latin typeface="Times New Roman"/>
                <a:cs typeface="Times New Roman"/>
              </a:rPr>
              <a:t> </a:t>
            </a:r>
            <a:r>
              <a:rPr sz="550" spc="-10" dirty="0">
                <a:latin typeface="Times New Roman"/>
                <a:cs typeface="Times New Roman"/>
              </a:rPr>
              <a:t>(1000)</a:t>
            </a:r>
            <a:endParaRPr sz="550">
              <a:latin typeface="Times New Roman"/>
              <a:cs typeface="Times New Roman"/>
            </a:endParaRPr>
          </a:p>
        </p:txBody>
      </p:sp>
      <p:sp>
        <p:nvSpPr>
          <p:cNvPr id="283" name="object 283"/>
          <p:cNvSpPr txBox="1"/>
          <p:nvPr/>
        </p:nvSpPr>
        <p:spPr>
          <a:xfrm>
            <a:off x="6524718" y="1972230"/>
            <a:ext cx="2309495" cy="391160"/>
          </a:xfrm>
          <a:prstGeom prst="rect">
            <a:avLst/>
          </a:prstGeom>
        </p:spPr>
        <p:txBody>
          <a:bodyPr vert="horz" wrap="square" lIns="0" tIns="12700" rIns="0" bIns="0" rtlCol="0">
            <a:spAutoFit/>
          </a:bodyPr>
          <a:lstStyle/>
          <a:p>
            <a:pPr marL="182880" indent="-170180">
              <a:lnSpc>
                <a:spcPct val="100000"/>
              </a:lnSpc>
              <a:spcBef>
                <a:spcPts val="100"/>
              </a:spcBef>
              <a:buFont typeface="Arial"/>
              <a:buChar char="•"/>
              <a:tabLst>
                <a:tab pos="182880" algn="l"/>
              </a:tabLst>
            </a:pPr>
            <a:r>
              <a:rPr sz="1200" spc="-10" dirty="0">
                <a:latin typeface="Times New Roman"/>
                <a:cs typeface="Times New Roman"/>
              </a:rPr>
              <a:t>B2B</a:t>
            </a:r>
            <a:r>
              <a:rPr sz="1200" spc="-140" dirty="0">
                <a:latin typeface="Times New Roman"/>
                <a:cs typeface="Times New Roman"/>
              </a:rPr>
              <a:t> </a:t>
            </a:r>
            <a:r>
              <a:rPr sz="1200" spc="-114" dirty="0">
                <a:latin typeface="Times New Roman"/>
                <a:cs typeface="Times New Roman"/>
              </a:rPr>
              <a:t>ATT</a:t>
            </a:r>
            <a:r>
              <a:rPr sz="1200" spc="-50" dirty="0">
                <a:latin typeface="Times New Roman"/>
                <a:cs typeface="Times New Roman"/>
              </a:rPr>
              <a:t> </a:t>
            </a:r>
            <a:r>
              <a:rPr sz="1200" dirty="0">
                <a:latin typeface="Times New Roman"/>
                <a:cs typeface="Times New Roman"/>
              </a:rPr>
              <a:t>level</a:t>
            </a:r>
            <a:r>
              <a:rPr sz="1200" spc="15"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20+26*2</a:t>
            </a:r>
            <a:r>
              <a:rPr sz="1200" spc="-10" dirty="0">
                <a:latin typeface="Times New Roman"/>
                <a:cs typeface="Times New Roman"/>
              </a:rPr>
              <a:t> </a:t>
            </a:r>
            <a:r>
              <a:rPr sz="1200" dirty="0">
                <a:latin typeface="Times New Roman"/>
                <a:cs typeface="Times New Roman"/>
              </a:rPr>
              <a:t>=</a:t>
            </a:r>
            <a:r>
              <a:rPr sz="1200" spc="-5" dirty="0">
                <a:latin typeface="Times New Roman"/>
                <a:cs typeface="Times New Roman"/>
              </a:rPr>
              <a:t> </a:t>
            </a:r>
            <a:r>
              <a:rPr sz="1200" dirty="0">
                <a:latin typeface="Times New Roman"/>
                <a:cs typeface="Times New Roman"/>
              </a:rPr>
              <a:t>72</a:t>
            </a:r>
            <a:r>
              <a:rPr sz="1200" spc="-20" dirty="0">
                <a:latin typeface="Times New Roman"/>
                <a:cs typeface="Times New Roman"/>
              </a:rPr>
              <a:t> </a:t>
            </a:r>
            <a:r>
              <a:rPr sz="1200" spc="-25" dirty="0">
                <a:latin typeface="Times New Roman"/>
                <a:cs typeface="Times New Roman"/>
              </a:rPr>
              <a:t>dB</a:t>
            </a:r>
            <a:endParaRPr sz="1200">
              <a:latin typeface="Times New Roman"/>
              <a:cs typeface="Times New Roman"/>
            </a:endParaRPr>
          </a:p>
          <a:p>
            <a:pPr marL="182880" indent="-170180">
              <a:lnSpc>
                <a:spcPct val="100000"/>
              </a:lnSpc>
              <a:buFont typeface="Arial"/>
              <a:buChar char="•"/>
              <a:tabLst>
                <a:tab pos="182880" algn="l"/>
              </a:tabLst>
            </a:pPr>
            <a:r>
              <a:rPr sz="1200" dirty="0">
                <a:latin typeface="Times New Roman"/>
                <a:cs typeface="Times New Roman"/>
              </a:rPr>
              <a:t>FSPL@</a:t>
            </a:r>
            <a:r>
              <a:rPr sz="1200" spc="10" dirty="0">
                <a:latin typeface="Times New Roman"/>
                <a:cs typeface="Times New Roman"/>
              </a:rPr>
              <a:t> </a:t>
            </a:r>
            <a:r>
              <a:rPr sz="1200" dirty="0">
                <a:latin typeface="Times New Roman"/>
                <a:cs typeface="Times New Roman"/>
              </a:rPr>
              <a:t>0.3</a:t>
            </a:r>
            <a:r>
              <a:rPr sz="1200" spc="15" dirty="0">
                <a:latin typeface="Times New Roman"/>
                <a:cs typeface="Times New Roman"/>
              </a:rPr>
              <a:t> </a:t>
            </a:r>
            <a:r>
              <a:rPr sz="1200" dirty="0">
                <a:latin typeface="Times New Roman"/>
                <a:cs typeface="Times New Roman"/>
              </a:rPr>
              <a:t>m</a:t>
            </a:r>
            <a:r>
              <a:rPr sz="1200" spc="15" dirty="0">
                <a:latin typeface="Times New Roman"/>
                <a:cs typeface="Times New Roman"/>
              </a:rPr>
              <a:t> </a:t>
            </a:r>
            <a:r>
              <a:rPr sz="1200" dirty="0">
                <a:latin typeface="Times New Roman"/>
                <a:cs typeface="Times New Roman"/>
              </a:rPr>
              <a:t>=</a:t>
            </a:r>
            <a:r>
              <a:rPr sz="1200" spc="25" dirty="0">
                <a:latin typeface="Times New Roman"/>
                <a:cs typeface="Times New Roman"/>
              </a:rPr>
              <a:t> </a:t>
            </a:r>
            <a:r>
              <a:rPr sz="1200" dirty="0">
                <a:latin typeface="Times New Roman"/>
                <a:cs typeface="Times New Roman"/>
              </a:rPr>
              <a:t>71.5</a:t>
            </a:r>
            <a:r>
              <a:rPr sz="1200" spc="5" dirty="0">
                <a:latin typeface="Times New Roman"/>
                <a:cs typeface="Times New Roman"/>
              </a:rPr>
              <a:t> </a:t>
            </a:r>
            <a:r>
              <a:rPr sz="1200" spc="-25" dirty="0">
                <a:latin typeface="Times New Roman"/>
                <a:cs typeface="Times New Roman"/>
              </a:rPr>
              <a:t>dB</a:t>
            </a:r>
            <a:endParaRPr sz="12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119" y="3300100"/>
            <a:ext cx="6299835" cy="574040"/>
          </a:xfrm>
          <a:prstGeom prst="rect">
            <a:avLst/>
          </a:prstGeom>
        </p:spPr>
        <p:txBody>
          <a:bodyPr vert="horz" wrap="square" lIns="0" tIns="12700" rIns="0" bIns="0" rtlCol="0">
            <a:spAutoFit/>
          </a:bodyPr>
          <a:lstStyle/>
          <a:p>
            <a:pPr marL="12700">
              <a:lnSpc>
                <a:spcPct val="100000"/>
              </a:lnSpc>
              <a:spcBef>
                <a:spcPts val="100"/>
              </a:spcBef>
            </a:pPr>
            <a:r>
              <a:rPr dirty="0"/>
              <a:t>Measurement</a:t>
            </a:r>
            <a:r>
              <a:rPr spc="10" dirty="0"/>
              <a:t> </a:t>
            </a:r>
            <a:r>
              <a:rPr dirty="0"/>
              <a:t>and</a:t>
            </a:r>
            <a:r>
              <a:rPr spc="15" dirty="0"/>
              <a:t> </a:t>
            </a:r>
            <a:r>
              <a:rPr spc="-10" dirty="0"/>
              <a:t>Post-processing</a:t>
            </a:r>
          </a:p>
        </p:txBody>
      </p:sp>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10"/>
              </a:lnSpc>
            </a:pPr>
            <a:r>
              <a:rPr dirty="0"/>
              <a:t>Slide</a:t>
            </a:r>
            <a:r>
              <a:rPr spc="-5" dirty="0"/>
              <a:t> </a:t>
            </a:r>
            <a:fld id="{81D60167-4931-47E6-BA6A-407CBD079E47}" type="slidenum">
              <a:rPr spc="-25" dirty="0"/>
              <a:t>9</a:t>
            </a:fld>
            <a:endParaRPr spc="-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911</TotalTime>
  <Words>4620</Words>
  <Application>Microsoft Macintosh PowerPoint</Application>
  <PresentationFormat>画面に合わせる (4:3)</PresentationFormat>
  <Paragraphs>689</Paragraphs>
  <Slides>24</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ＭＳ Ｐゴシック</vt:lpstr>
      <vt:lpstr>ＭＳ Ｐゴシック</vt:lpstr>
      <vt:lpstr>MS Gothic</vt:lpstr>
      <vt:lpstr>Arial</vt:lpstr>
      <vt:lpstr>Calibri</vt:lpstr>
      <vt:lpstr>Cambria Math</vt:lpstr>
      <vt:lpstr>Times New Roman</vt:lpstr>
      <vt:lpstr>Wingdings</vt:lpstr>
      <vt:lpstr>Office Theme</vt:lpstr>
      <vt:lpstr>PowerPoint プレゼンテーション</vt:lpstr>
      <vt:lpstr>Measurement and Characterization of 300 GHz Channel in a Corridor Environment</vt:lpstr>
      <vt:lpstr>Motivation</vt:lpstr>
      <vt:lpstr>Outline</vt:lpstr>
      <vt:lpstr>Channel Sounder</vt:lpstr>
      <vt:lpstr>Sounder Architecture and Sounding Signal</vt:lpstr>
      <vt:lpstr>System Parameter and Link Budget</vt:lpstr>
      <vt:lpstr>Dynamic Range</vt:lpstr>
      <vt:lpstr>Measurement and Post-processing</vt:lpstr>
      <vt:lpstr>Measurement Scenario and Scanning</vt:lpstr>
      <vt:lpstr>Post – Processing of Measurement Data</vt:lpstr>
      <vt:lpstr>Power Spectra and Identification of Specular Paths</vt:lpstr>
      <vt:lpstr>Power Delay Profile (PDP)</vt:lpstr>
      <vt:lpstr>Angular Delay Power Spectrum</vt:lpstr>
      <vt:lpstr>Identification of Specular Path at Rx4</vt:lpstr>
      <vt:lpstr>Evaluation of Large Scale Parameters and Generation of Path Loss Model</vt:lpstr>
      <vt:lpstr>Definitions used for Large Scale Parameter Calculation</vt:lpstr>
      <vt:lpstr>Evaluated Large Scale Parameter – Angle and Delay Spread</vt:lpstr>
      <vt:lpstr>Comparison with existing ITU-R results – Angle and Delay Spreads</vt:lpstr>
      <vt:lpstr>Transmission Loss Model</vt:lpstr>
      <vt:lpstr>Comparison of Path loss exponent (PLE) and Shadow fading</vt:lpstr>
      <vt:lpstr>Conclusion</vt:lpstr>
      <vt:lpstr>Future works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Shigenobu Sasaki</dc:creator>
  <dc:description>&lt;doc#&gt;</dc:description>
  <cp:lastModifiedBy>Shigenobu Sasaki</cp:lastModifiedBy>
  <cp:revision>27</cp:revision>
  <dcterms:created xsi:type="dcterms:W3CDTF">2023-07-06T13:08:21Z</dcterms:created>
  <dcterms:modified xsi:type="dcterms:W3CDTF">2023-07-10T16:49:47Z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2023-04-09T00:00:00Z</vt:filetime>
  </property>
  <property fmtid="{D5CDD505-2E9C-101B-9397-08002B2CF9AE}" pid="3" name="Creator">
    <vt:lpwstr>PowerPoint 用 Acrobat PDFMaker 23</vt:lpwstr>
  </property>
  <property fmtid="{D5CDD505-2E9C-101B-9397-08002B2CF9AE}" pid="4" name="LastSaved">
    <vt:filetime>2023-07-06T00:00:00Z</vt:filetime>
  </property>
  <property fmtid="{D5CDD505-2E9C-101B-9397-08002B2CF9AE}" pid="5" name="Producer">
    <vt:lpwstr>Adobe PDF Library 23.1.125</vt:lpwstr>
  </property>
</Properties>
</file>