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 id="2147483867" r:id="rId3"/>
  </p:sldMasterIdLst>
  <p:notesMasterIdLst>
    <p:notesMasterId r:id="rId32"/>
  </p:notesMasterIdLst>
  <p:sldIdLst>
    <p:sldId id="363" r:id="rId4"/>
    <p:sldId id="322" r:id="rId5"/>
    <p:sldId id="2441" r:id="rId6"/>
    <p:sldId id="365" r:id="rId7"/>
    <p:sldId id="304" r:id="rId8"/>
    <p:sldId id="369" r:id="rId9"/>
    <p:sldId id="370" r:id="rId10"/>
    <p:sldId id="371" r:id="rId11"/>
    <p:sldId id="2422" r:id="rId12"/>
    <p:sldId id="2423" r:id="rId13"/>
    <p:sldId id="2424" r:id="rId14"/>
    <p:sldId id="401" r:id="rId15"/>
    <p:sldId id="402" r:id="rId16"/>
    <p:sldId id="317" r:id="rId17"/>
    <p:sldId id="2442" r:id="rId18"/>
    <p:sldId id="302" r:id="rId19"/>
    <p:sldId id="312" r:id="rId20"/>
    <p:sldId id="2385" r:id="rId21"/>
    <p:sldId id="2375" r:id="rId22"/>
    <p:sldId id="2377" r:id="rId23"/>
    <p:sldId id="326" r:id="rId24"/>
    <p:sldId id="2439" r:id="rId25"/>
    <p:sldId id="2440" r:id="rId26"/>
    <p:sldId id="2444" r:id="rId27"/>
    <p:sldId id="2426" r:id="rId28"/>
    <p:sldId id="2445" r:id="rId29"/>
    <p:sldId id="298" r:id="rId30"/>
    <p:sldId id="296" r:id="rId31"/>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AEE98"/>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46" autoAdjust="0"/>
  </p:normalViewPr>
  <p:slideViewPr>
    <p:cSldViewPr>
      <p:cViewPr varScale="1">
        <p:scale>
          <a:sx n="133" d="100"/>
          <a:sy n="133" d="100"/>
        </p:scale>
        <p:origin x="1714" y="8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1541" y="5013176"/>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50163930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459379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9145806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1" y="1371602"/>
            <a:ext cx="3805238"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9" y="1371602"/>
            <a:ext cx="3806825" cy="48688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9680286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3970952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3941737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6" y="6538915"/>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2858549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GB"/>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376961156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7411020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158092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9" y="685802"/>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1" y="685802"/>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703378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3.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802.15-23-0313-01-04ab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June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58402"/>
            <a:ext cx="3962400" cy="138499"/>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900" b="1" dirty="0">
                <a:solidFill>
                  <a:schemeClr val="tx1"/>
                </a:solidFill>
              </a:rPr>
              <a:t>doc.: IEEE 802.15-23-0293-00-04ab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90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900" dirty="0"/>
              <a:t>May 2023</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1" y="6478588"/>
            <a:ext cx="3746500" cy="209385"/>
          </a:xfrm>
          <a:prstGeom prst="rect">
            <a:avLst/>
          </a:prstGeom>
          <a:noFill/>
          <a:ln>
            <a:noFill/>
          </a:ln>
          <a:effectLst/>
        </p:spPr>
        <p:txBody>
          <a:bodyPr lIns="67500" tIns="35100" rIns="67500" bIns="351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563"/>
              </a:spcBef>
              <a:buSzPct val="100000"/>
              <a:defRPr/>
            </a:pPr>
            <a:r>
              <a:rPr lang="en-GB" sz="900" dirty="0"/>
              <a:t>Benjamin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7" y="685802"/>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8" y="1371602"/>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9"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335756" algn="l"/>
                <a:tab pos="672704" algn="l"/>
                <a:tab pos="1009650" algn="l"/>
                <a:tab pos="1346597" algn="l"/>
                <a:tab pos="1683544" algn="l"/>
                <a:tab pos="2020491" algn="l"/>
                <a:tab pos="2357438" algn="l"/>
                <a:tab pos="2694385" algn="l"/>
                <a:tab pos="3031331" algn="l"/>
                <a:tab pos="3368279" algn="l"/>
                <a:tab pos="3705225" algn="l"/>
                <a:tab pos="4042172" algn="l"/>
                <a:tab pos="4379119" algn="l"/>
                <a:tab pos="4716066" algn="l"/>
                <a:tab pos="5053013" algn="l"/>
                <a:tab pos="5389960" algn="l"/>
                <a:tab pos="5726906" algn="l"/>
                <a:tab pos="6063854" algn="l"/>
                <a:tab pos="6400800" algn="l"/>
                <a:tab pos="6737747"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extLst>
      <p:ext uri="{BB962C8B-B14F-4D97-AF65-F5344CB8AC3E}">
        <p14:creationId xmlns:p14="http://schemas.microsoft.com/office/powerpoint/2010/main" val="257682998"/>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hf hdr="0" dt="0"/>
  <p:txStyles>
    <p:titleStyle>
      <a:lvl1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mj-lt"/>
          <a:ea typeface="MS PGothic" panose="020B0600070205080204" pitchFamily="34" charset="-128"/>
          <a:cs typeface="+mj-cs"/>
        </a:defRPr>
      </a:lvl1pPr>
      <a:lvl2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2pPr>
      <a:lvl3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3pPr>
      <a:lvl4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4pPr>
      <a:lvl5pPr algn="ctr" defTabSz="336947" rtl="0" eaLnBrk="0" fontAlgn="base" hangingPunct="0">
        <a:spcBef>
          <a:spcPct val="0"/>
        </a:spcBef>
        <a:spcAft>
          <a:spcPct val="0"/>
        </a:spcAft>
        <a:buClr>
          <a:srgbClr val="000000"/>
        </a:buClr>
        <a:buSzPct val="100000"/>
        <a:buFont typeface="Times New Roman" panose="02020603050405020304" pitchFamily="18" charset="0"/>
        <a:defRPr sz="3000">
          <a:solidFill>
            <a:srgbClr val="000000"/>
          </a:solidFill>
          <a:latin typeface="Arial" charset="0"/>
          <a:ea typeface="MS PGothic" panose="020B0600070205080204" pitchFamily="34" charset="-128"/>
          <a:cs typeface="ＭＳ Ｐゴシック" charset="0"/>
        </a:defRPr>
      </a:lvl5pPr>
      <a:lvl6pPr marL="18859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6pPr>
      <a:lvl7pPr marL="22288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7pPr>
      <a:lvl8pPr marL="25717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8pPr>
      <a:lvl9pPr marL="2914650" indent="-171450" algn="ctr" defTabSz="336947" rtl="0" eaLnBrk="0" fontAlgn="base" hangingPunct="0">
        <a:spcBef>
          <a:spcPct val="0"/>
        </a:spcBef>
        <a:spcAft>
          <a:spcPct val="0"/>
        </a:spcAft>
        <a:buClr>
          <a:srgbClr val="000000"/>
        </a:buClr>
        <a:buSzPct val="100000"/>
        <a:buFont typeface="Times New Roman" charset="0"/>
        <a:defRPr sz="3000">
          <a:solidFill>
            <a:srgbClr val="000000"/>
          </a:solidFill>
          <a:latin typeface="Arial" charset="0"/>
          <a:ea typeface="ＭＳ Ｐゴシック" charset="0"/>
          <a:cs typeface="ＭＳ Ｐゴシック" charset="0"/>
        </a:defRPr>
      </a:lvl9pPr>
    </p:titleStyle>
    <p:bodyStyle>
      <a:lvl1pPr marL="257175" indent="-257175" algn="l" defTabSz="336947"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1pPr>
      <a:lvl2pPr marL="557213" indent="-214313" algn="l" defTabSz="336947" rtl="0" eaLnBrk="0" fontAlgn="base" hangingPunct="0">
        <a:spcBef>
          <a:spcPts val="525"/>
        </a:spcBef>
        <a:spcAft>
          <a:spcPct val="0"/>
        </a:spcAft>
        <a:buClr>
          <a:srgbClr val="000000"/>
        </a:buClr>
        <a:buSzPct val="100000"/>
        <a:buFont typeface="Times New Roman" panose="02020603050405020304" pitchFamily="18" charset="0"/>
        <a:defRPr sz="2100">
          <a:solidFill>
            <a:srgbClr val="000000"/>
          </a:solidFill>
          <a:latin typeface="+mn-lt"/>
          <a:ea typeface="MS PGothic" panose="020B0600070205080204" pitchFamily="34" charset="-128"/>
          <a:cs typeface="+mn-cs"/>
        </a:defRPr>
      </a:lvl2pPr>
      <a:lvl3pPr marL="857250" indent="-171450" algn="l" defTabSz="336947" rtl="0" eaLnBrk="0" fontAlgn="base" hangingPunct="0">
        <a:spcBef>
          <a:spcPts val="450"/>
        </a:spcBef>
        <a:spcAft>
          <a:spcPct val="0"/>
        </a:spcAft>
        <a:buClr>
          <a:srgbClr val="000000"/>
        </a:buClr>
        <a:buSzPct val="100000"/>
        <a:buFont typeface="Times New Roman" panose="02020603050405020304" pitchFamily="18" charset="0"/>
        <a:defRPr sz="1800">
          <a:solidFill>
            <a:srgbClr val="000000"/>
          </a:solidFill>
          <a:latin typeface="+mn-lt"/>
          <a:ea typeface="MS PGothic" panose="020B0600070205080204" pitchFamily="34" charset="-128"/>
          <a:cs typeface="+mn-cs"/>
        </a:defRPr>
      </a:lvl3pPr>
      <a:lvl4pPr marL="12001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4pPr>
      <a:lvl5pPr marL="1543050" indent="-171450" algn="l" defTabSz="336947" rtl="0" eaLnBrk="0" fontAlgn="base" hangingPunct="0">
        <a:spcBef>
          <a:spcPts val="375"/>
        </a:spcBef>
        <a:spcAft>
          <a:spcPct val="0"/>
        </a:spcAft>
        <a:buClr>
          <a:srgbClr val="000000"/>
        </a:buClr>
        <a:buSzPct val="100000"/>
        <a:buFont typeface="Times New Roman" panose="02020603050405020304" pitchFamily="18" charset="0"/>
        <a:defRPr sz="1500">
          <a:solidFill>
            <a:srgbClr val="000000"/>
          </a:solidFill>
          <a:latin typeface="+mn-lt"/>
          <a:ea typeface="MS PGothic" panose="020B0600070205080204" pitchFamily="34" charset="-128"/>
          <a:cs typeface="+mn-cs"/>
        </a:defRPr>
      </a:lvl5pPr>
      <a:lvl6pPr marL="18859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6pPr>
      <a:lvl7pPr marL="22288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7pPr>
      <a:lvl8pPr marL="25717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8pPr>
      <a:lvl9pPr marL="2914650" indent="-171450" algn="l" defTabSz="336947" rtl="0" eaLnBrk="0" fontAlgn="base" hangingPunct="0">
        <a:spcBef>
          <a:spcPts val="375"/>
        </a:spcBef>
        <a:spcAft>
          <a:spcPct val="0"/>
        </a:spcAft>
        <a:buClr>
          <a:srgbClr val="000000"/>
        </a:buClr>
        <a:buSzPct val="100000"/>
        <a:buFont typeface="Times New Roman" charset="0"/>
        <a:defRPr sz="1500">
          <a:solidFill>
            <a:srgbClr val="000000"/>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mentor.ieee.org/802.15/dcn/23/15-23-0307-00-04ab-recommended-parameter-sets-for-erpdev.ppt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hyperlink" Target="https://bookings.travelclick.com/17417?groupID=3561866#/guestsandrooms" TargetMode="External"/><Relationship Id="rId2" Type="http://schemas.openxmlformats.org/officeDocument/2006/relationships/hyperlink" Target="https://web.cvent.com/event/c50eaa77-9484-4a50-9d20-378149a0ecb6/regProcessStep1" TargetMode="External"/><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hyperlink" Target="https://mentor.ieee.org/802.15/dcn/23/15-23-0305-01-04ab-july-2023-tg4ab-agenda.xlsx"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 26 June 2023</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 </a:t>
            </a:r>
            <a:r>
              <a:rPr lang="en-US" altLang="en-US" sz="1600" b="1" u="sng" dirty="0">
                <a:highlight>
                  <a:srgbClr val="FFFF00"/>
                </a:highlight>
                <a:latin typeface="Times New Roman" panose="02020603050405020304" pitchFamily="18" charset="0"/>
              </a:rPr>
              <a:t>27-June-2023</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13</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14</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3D79114-FFC0-BA96-89B0-1154C6FCE1BB}"/>
              </a:ext>
            </a:extLst>
          </p:cNvPr>
          <p:cNvSpPr>
            <a:spLocks noGrp="1"/>
          </p:cNvSpPr>
          <p:nvPr>
            <p:ph type="title"/>
          </p:nvPr>
        </p:nvSpPr>
        <p:spPr>
          <a:xfrm>
            <a:off x="722313" y="4406900"/>
            <a:ext cx="7772400" cy="1362075"/>
          </a:xfrm>
        </p:spPr>
        <p:txBody>
          <a:bodyPr wrap="square" anchor="t">
            <a:normAutofit/>
          </a:bodyPr>
          <a:lstStyle/>
          <a:p>
            <a:r>
              <a:rPr lang="en-US" dirty="0"/>
              <a:t>Agenda</a:t>
            </a:r>
          </a:p>
        </p:txBody>
      </p:sp>
      <p:sp>
        <p:nvSpPr>
          <p:cNvPr id="4" name="Slide Number Placeholder 3">
            <a:extLst>
              <a:ext uri="{FF2B5EF4-FFF2-40B4-BE49-F238E27FC236}">
                <a16:creationId xmlns:a16="http://schemas.microsoft.com/office/drawing/2014/main" id="{E99EB321-755D-F204-BD6F-3B54DDD8B888}"/>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15</a:t>
            </a:fld>
            <a:endParaRPr lang="en-US" altLang="en-US"/>
          </a:p>
        </p:txBody>
      </p:sp>
      <p:pic>
        <p:nvPicPr>
          <p:cNvPr id="8" name="Picture 7" descr="Hourglass and a calendar">
            <a:extLst>
              <a:ext uri="{FF2B5EF4-FFF2-40B4-BE49-F238E27FC236}">
                <a16:creationId xmlns:a16="http://schemas.microsoft.com/office/drawing/2014/main" id="{D445C073-BA6E-B220-F6BB-3257E084CF50}"/>
              </a:ext>
            </a:extLst>
          </p:cNvPr>
          <p:cNvPicPr>
            <a:picLocks noChangeAspect="1"/>
          </p:cNvPicPr>
          <p:nvPr/>
        </p:nvPicPr>
        <p:blipFill>
          <a:blip r:embed="rId2"/>
          <a:stretch>
            <a:fillRect/>
          </a:stretch>
        </p:blipFill>
        <p:spPr>
          <a:xfrm>
            <a:off x="3347864" y="2060848"/>
            <a:ext cx="3820134" cy="2559191"/>
          </a:xfrm>
          <a:prstGeom prst="rect">
            <a:avLst/>
          </a:prstGeom>
        </p:spPr>
      </p:pic>
      <p:pic>
        <p:nvPicPr>
          <p:cNvPr id="10" name="Picture 9" descr="Pastel checklist and pencil">
            <a:extLst>
              <a:ext uri="{FF2B5EF4-FFF2-40B4-BE49-F238E27FC236}">
                <a16:creationId xmlns:a16="http://schemas.microsoft.com/office/drawing/2014/main" id="{D271BDF6-DF9F-60B0-8AA8-2ADE00025428}"/>
              </a:ext>
            </a:extLst>
          </p:cNvPr>
          <p:cNvPicPr>
            <a:picLocks noChangeAspect="1"/>
          </p:cNvPicPr>
          <p:nvPr/>
        </p:nvPicPr>
        <p:blipFill>
          <a:blip r:embed="rId3"/>
          <a:stretch>
            <a:fillRect/>
          </a:stretch>
        </p:blipFill>
        <p:spPr>
          <a:xfrm>
            <a:off x="649287" y="790288"/>
            <a:ext cx="3501789" cy="2865100"/>
          </a:xfrm>
          <a:prstGeom prst="rect">
            <a:avLst/>
          </a:prstGeom>
        </p:spPr>
      </p:pic>
    </p:spTree>
    <p:extLst>
      <p:ext uri="{BB962C8B-B14F-4D97-AF65-F5344CB8AC3E}">
        <p14:creationId xmlns:p14="http://schemas.microsoft.com/office/powerpoint/2010/main" val="3417568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775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Technical work items</a:t>
            </a:r>
          </a:p>
          <a:p>
            <a:pPr marL="914400" lvl="1" indent="-514350">
              <a:buFont typeface="+mj-lt"/>
              <a:buAutoNum type="alphaLcPeriod"/>
            </a:pPr>
            <a:r>
              <a:rPr lang="en-US" dirty="0">
                <a:solidFill>
                  <a:schemeClr val="tx1"/>
                </a:solidFill>
              </a:rPr>
              <a:t>Some thoughts on MAC interactions for MMS operation (Billy)</a:t>
            </a:r>
          </a:p>
          <a:p>
            <a:pPr marL="914400" lvl="1" indent="-514350">
              <a:buFont typeface="+mj-lt"/>
              <a:buAutoNum type="alphaLcPeriod"/>
            </a:pPr>
            <a:r>
              <a:rPr lang="en-US" dirty="0">
                <a:solidFill>
                  <a:schemeClr val="tx1"/>
                </a:solidFill>
              </a:rPr>
              <a:t>Recap of the parameter sets discussions and initial recommendations (Vinod)</a:t>
            </a:r>
          </a:p>
          <a:p>
            <a:pPr marL="514350" indent="-514350">
              <a:buFont typeface="+mj-lt"/>
              <a:buAutoNum type="arabicPeriod"/>
            </a:pPr>
            <a:r>
              <a:rPr lang="en-US" dirty="0">
                <a:solidFill>
                  <a:schemeClr val="tx1"/>
                </a:solidFill>
              </a:rPr>
              <a:t>Editor’s corner</a:t>
            </a:r>
          </a:p>
          <a:p>
            <a:pPr marL="914400" lvl="1" indent="-514350">
              <a:buFont typeface="+mj-lt"/>
              <a:buAutoNum type="alphaLcPeriod"/>
            </a:pPr>
            <a:r>
              <a:rPr lang="en-US" dirty="0">
                <a:solidFill>
                  <a:schemeClr val="tx1"/>
                </a:solidFill>
              </a:rPr>
              <a:t>Report</a:t>
            </a:r>
          </a:p>
          <a:p>
            <a:pPr marL="914400" lvl="1" indent="-514350">
              <a:buFont typeface="+mj-lt"/>
              <a:buAutoNum type="alphaLcPeriod"/>
            </a:pPr>
            <a:r>
              <a:rPr lang="en-US" dirty="0">
                <a:solidFill>
                  <a:schemeClr val="tx1"/>
                </a:solidFill>
              </a:rPr>
              <a:t>Content questions</a:t>
            </a:r>
          </a:p>
          <a:p>
            <a:pPr marL="914400" lvl="1" indent="-514350">
              <a:buFont typeface="+mj-lt"/>
              <a:buAutoNum type="alphaLcPeriod"/>
            </a:pPr>
            <a:r>
              <a:rPr lang="en-US" dirty="0">
                <a:solidFill>
                  <a:schemeClr val="tx1"/>
                </a:solidFill>
              </a:rPr>
              <a:t>Guidance to contributors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July Plenary </a:t>
            </a:r>
          </a:p>
          <a:p>
            <a:pPr marL="514350" indent="-514350">
              <a:buFont typeface="Arial" panose="020B0604020202020204" pitchFamily="34" charset="0"/>
              <a:buAutoNum type="arabicPeriod"/>
            </a:pPr>
            <a:r>
              <a:rPr lang="en-US" altLang="en-US" dirty="0"/>
              <a:t>Any other Business</a:t>
            </a:r>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16</a:t>
            </a:fld>
            <a:endParaRPr lang="en-US" altLang="en-US">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268760"/>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pic>
        <p:nvPicPr>
          <p:cNvPr id="2" name="Picture 1">
            <a:extLst>
              <a:ext uri="{FF2B5EF4-FFF2-40B4-BE49-F238E27FC236}">
                <a16:creationId xmlns:a16="http://schemas.microsoft.com/office/drawing/2014/main" id="{EB662BC9-7284-2831-0A27-21036211CC9A}"/>
              </a:ext>
            </a:extLst>
          </p:cNvPr>
          <p:cNvPicPr>
            <a:picLocks noChangeAspect="1"/>
          </p:cNvPicPr>
          <p:nvPr/>
        </p:nvPicPr>
        <p:blipFill rotWithShape="1">
          <a:blip r:embed="rId2"/>
          <a:srcRect b="20655"/>
          <a:stretch/>
        </p:blipFill>
        <p:spPr>
          <a:xfrm>
            <a:off x="3131840" y="1965415"/>
            <a:ext cx="2950927" cy="3119769"/>
          </a:xfrm>
          <a:prstGeom prst="rect">
            <a:avLst/>
          </a:prstGeom>
        </p:spPr>
      </p:pic>
    </p:spTree>
    <p:extLst>
      <p:ext uri="{BB962C8B-B14F-4D97-AF65-F5344CB8AC3E}">
        <p14:creationId xmlns:p14="http://schemas.microsoft.com/office/powerpoint/2010/main" val="38502189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1817453" y="998730"/>
            <a:ext cx="4968552" cy="337997"/>
          </a:xfrm>
        </p:spPr>
        <p:txBody>
          <a:bodyPr>
            <a:normAutofit/>
          </a:bodyPr>
          <a:lstStyle/>
          <a:p>
            <a:r>
              <a:rPr lang="en-US" sz="15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862904" y="5163137"/>
            <a:ext cx="3550158" cy="230832"/>
          </a:xfrm>
          <a:prstGeom prst="rect">
            <a:avLst/>
          </a:prstGeom>
          <a:noFill/>
        </p:spPr>
        <p:txBody>
          <a:bodyPr wrap="square">
            <a:spAutoFit/>
          </a:bodyPr>
          <a:lstStyle/>
          <a:p>
            <a:r>
              <a:rPr lang="en-US" sz="900" dirty="0">
                <a:solidFill>
                  <a:srgbClr val="000000"/>
                </a:solidFill>
                <a:latin typeface="Calibri" panose="020F0502020204030204" pitchFamily="34" charset="0"/>
              </a:rPr>
              <a:t>Notes:  SASB/</a:t>
            </a:r>
            <a:r>
              <a:rPr lang="en-US" sz="900" dirty="0" err="1">
                <a:solidFill>
                  <a:srgbClr val="000000"/>
                </a:solidFill>
                <a:latin typeface="Calibri" panose="020F0502020204030204" pitchFamily="34" charset="0"/>
              </a:rPr>
              <a:t>RevCom</a:t>
            </a:r>
            <a:r>
              <a:rPr lang="en-US" sz="900" dirty="0">
                <a:solidFill>
                  <a:srgbClr val="000000"/>
                </a:solidFill>
                <a:latin typeface="Calibri" panose="020F0502020204030204" pitchFamily="34" charset="0"/>
              </a:rPr>
              <a:t> </a:t>
            </a:r>
            <a:r>
              <a:rPr lang="en-US" sz="900" dirty="0" err="1">
                <a:solidFill>
                  <a:srgbClr val="000000"/>
                </a:solidFill>
                <a:latin typeface="Calibri" panose="020F0502020204030204" pitchFamily="34" charset="0"/>
              </a:rPr>
              <a:t>schdule</a:t>
            </a:r>
            <a:r>
              <a:rPr lang="en-US" sz="900" dirty="0">
                <a:solidFill>
                  <a:srgbClr val="000000"/>
                </a:solidFill>
                <a:latin typeface="Calibri" panose="020F0502020204030204" pitchFamily="34" charset="0"/>
              </a:rPr>
              <a:t> for 2024 a guess</a:t>
            </a:r>
            <a:r>
              <a:rPr lang="en-US" sz="900"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nvGraphicFramePr>
        <p:xfrm>
          <a:off x="1439653" y="1304022"/>
          <a:ext cx="6586675" cy="4393230"/>
        </p:xfrm>
        <a:graphic>
          <a:graphicData uri="http://schemas.openxmlformats.org/drawingml/2006/table">
            <a:tbl>
              <a:tblPr/>
              <a:tblGrid>
                <a:gridCol w="809881">
                  <a:extLst>
                    <a:ext uri="{9D8B030D-6E8A-4147-A177-3AD203B41FA5}">
                      <a16:colId xmlns:a16="http://schemas.microsoft.com/office/drawing/2014/main" val="859022375"/>
                    </a:ext>
                  </a:extLst>
                </a:gridCol>
                <a:gridCol w="147812">
                  <a:extLst>
                    <a:ext uri="{9D8B030D-6E8A-4147-A177-3AD203B41FA5}">
                      <a16:colId xmlns:a16="http://schemas.microsoft.com/office/drawing/2014/main" val="3056671812"/>
                    </a:ext>
                  </a:extLst>
                </a:gridCol>
                <a:gridCol w="147812">
                  <a:extLst>
                    <a:ext uri="{9D8B030D-6E8A-4147-A177-3AD203B41FA5}">
                      <a16:colId xmlns:a16="http://schemas.microsoft.com/office/drawing/2014/main" val="2801988721"/>
                    </a:ext>
                  </a:extLst>
                </a:gridCol>
                <a:gridCol w="147812">
                  <a:extLst>
                    <a:ext uri="{9D8B030D-6E8A-4147-A177-3AD203B41FA5}">
                      <a16:colId xmlns:a16="http://schemas.microsoft.com/office/drawing/2014/main" val="3486883837"/>
                    </a:ext>
                  </a:extLst>
                </a:gridCol>
                <a:gridCol w="147812">
                  <a:extLst>
                    <a:ext uri="{9D8B030D-6E8A-4147-A177-3AD203B41FA5}">
                      <a16:colId xmlns:a16="http://schemas.microsoft.com/office/drawing/2014/main" val="2943955052"/>
                    </a:ext>
                  </a:extLst>
                </a:gridCol>
                <a:gridCol w="147812">
                  <a:extLst>
                    <a:ext uri="{9D8B030D-6E8A-4147-A177-3AD203B41FA5}">
                      <a16:colId xmlns:a16="http://schemas.microsoft.com/office/drawing/2014/main" val="1635642405"/>
                    </a:ext>
                  </a:extLst>
                </a:gridCol>
                <a:gridCol w="147812">
                  <a:extLst>
                    <a:ext uri="{9D8B030D-6E8A-4147-A177-3AD203B41FA5}">
                      <a16:colId xmlns:a16="http://schemas.microsoft.com/office/drawing/2014/main" val="4247004466"/>
                    </a:ext>
                  </a:extLst>
                </a:gridCol>
                <a:gridCol w="147812">
                  <a:extLst>
                    <a:ext uri="{9D8B030D-6E8A-4147-A177-3AD203B41FA5}">
                      <a16:colId xmlns:a16="http://schemas.microsoft.com/office/drawing/2014/main" val="722315258"/>
                    </a:ext>
                  </a:extLst>
                </a:gridCol>
                <a:gridCol w="147812">
                  <a:extLst>
                    <a:ext uri="{9D8B030D-6E8A-4147-A177-3AD203B41FA5}">
                      <a16:colId xmlns:a16="http://schemas.microsoft.com/office/drawing/2014/main" val="2755150756"/>
                    </a:ext>
                  </a:extLst>
                </a:gridCol>
                <a:gridCol w="147812">
                  <a:extLst>
                    <a:ext uri="{9D8B030D-6E8A-4147-A177-3AD203B41FA5}">
                      <a16:colId xmlns:a16="http://schemas.microsoft.com/office/drawing/2014/main" val="1837462061"/>
                    </a:ext>
                  </a:extLst>
                </a:gridCol>
                <a:gridCol w="147812">
                  <a:extLst>
                    <a:ext uri="{9D8B030D-6E8A-4147-A177-3AD203B41FA5}">
                      <a16:colId xmlns:a16="http://schemas.microsoft.com/office/drawing/2014/main" val="1694553603"/>
                    </a:ext>
                  </a:extLst>
                </a:gridCol>
                <a:gridCol w="147812">
                  <a:extLst>
                    <a:ext uri="{9D8B030D-6E8A-4147-A177-3AD203B41FA5}">
                      <a16:colId xmlns:a16="http://schemas.microsoft.com/office/drawing/2014/main" val="805340123"/>
                    </a:ext>
                  </a:extLst>
                </a:gridCol>
                <a:gridCol w="147812">
                  <a:extLst>
                    <a:ext uri="{9D8B030D-6E8A-4147-A177-3AD203B41FA5}">
                      <a16:colId xmlns:a16="http://schemas.microsoft.com/office/drawing/2014/main" val="204235997"/>
                    </a:ext>
                  </a:extLst>
                </a:gridCol>
                <a:gridCol w="147812">
                  <a:extLst>
                    <a:ext uri="{9D8B030D-6E8A-4147-A177-3AD203B41FA5}">
                      <a16:colId xmlns:a16="http://schemas.microsoft.com/office/drawing/2014/main" val="315157008"/>
                    </a:ext>
                  </a:extLst>
                </a:gridCol>
                <a:gridCol w="147812">
                  <a:extLst>
                    <a:ext uri="{9D8B030D-6E8A-4147-A177-3AD203B41FA5}">
                      <a16:colId xmlns:a16="http://schemas.microsoft.com/office/drawing/2014/main" val="1414150232"/>
                    </a:ext>
                  </a:extLst>
                </a:gridCol>
                <a:gridCol w="147812">
                  <a:extLst>
                    <a:ext uri="{9D8B030D-6E8A-4147-A177-3AD203B41FA5}">
                      <a16:colId xmlns:a16="http://schemas.microsoft.com/office/drawing/2014/main" val="1197699624"/>
                    </a:ext>
                  </a:extLst>
                </a:gridCol>
                <a:gridCol w="147812">
                  <a:extLst>
                    <a:ext uri="{9D8B030D-6E8A-4147-A177-3AD203B41FA5}">
                      <a16:colId xmlns:a16="http://schemas.microsoft.com/office/drawing/2014/main" val="1106251956"/>
                    </a:ext>
                  </a:extLst>
                </a:gridCol>
                <a:gridCol w="147812">
                  <a:extLst>
                    <a:ext uri="{9D8B030D-6E8A-4147-A177-3AD203B41FA5}">
                      <a16:colId xmlns:a16="http://schemas.microsoft.com/office/drawing/2014/main" val="3499333147"/>
                    </a:ext>
                  </a:extLst>
                </a:gridCol>
                <a:gridCol w="147812">
                  <a:extLst>
                    <a:ext uri="{9D8B030D-6E8A-4147-A177-3AD203B41FA5}">
                      <a16:colId xmlns:a16="http://schemas.microsoft.com/office/drawing/2014/main" val="330155105"/>
                    </a:ext>
                  </a:extLst>
                </a:gridCol>
                <a:gridCol w="147812">
                  <a:extLst>
                    <a:ext uri="{9D8B030D-6E8A-4147-A177-3AD203B41FA5}">
                      <a16:colId xmlns:a16="http://schemas.microsoft.com/office/drawing/2014/main" val="423061777"/>
                    </a:ext>
                  </a:extLst>
                </a:gridCol>
                <a:gridCol w="147812">
                  <a:extLst>
                    <a:ext uri="{9D8B030D-6E8A-4147-A177-3AD203B41FA5}">
                      <a16:colId xmlns:a16="http://schemas.microsoft.com/office/drawing/2014/main" val="1243999009"/>
                    </a:ext>
                  </a:extLst>
                </a:gridCol>
                <a:gridCol w="147812">
                  <a:extLst>
                    <a:ext uri="{9D8B030D-6E8A-4147-A177-3AD203B41FA5}">
                      <a16:colId xmlns:a16="http://schemas.microsoft.com/office/drawing/2014/main" val="210366518"/>
                    </a:ext>
                  </a:extLst>
                </a:gridCol>
                <a:gridCol w="147812">
                  <a:extLst>
                    <a:ext uri="{9D8B030D-6E8A-4147-A177-3AD203B41FA5}">
                      <a16:colId xmlns:a16="http://schemas.microsoft.com/office/drawing/2014/main" val="3447638966"/>
                    </a:ext>
                  </a:extLst>
                </a:gridCol>
                <a:gridCol w="147812">
                  <a:extLst>
                    <a:ext uri="{9D8B030D-6E8A-4147-A177-3AD203B41FA5}">
                      <a16:colId xmlns:a16="http://schemas.microsoft.com/office/drawing/2014/main" val="2903488451"/>
                    </a:ext>
                  </a:extLst>
                </a:gridCol>
                <a:gridCol w="147812">
                  <a:extLst>
                    <a:ext uri="{9D8B030D-6E8A-4147-A177-3AD203B41FA5}">
                      <a16:colId xmlns:a16="http://schemas.microsoft.com/office/drawing/2014/main" val="1062964703"/>
                    </a:ext>
                  </a:extLst>
                </a:gridCol>
                <a:gridCol w="147812">
                  <a:extLst>
                    <a:ext uri="{9D8B030D-6E8A-4147-A177-3AD203B41FA5}">
                      <a16:colId xmlns:a16="http://schemas.microsoft.com/office/drawing/2014/main" val="1234199519"/>
                    </a:ext>
                  </a:extLst>
                </a:gridCol>
                <a:gridCol w="147812">
                  <a:extLst>
                    <a:ext uri="{9D8B030D-6E8A-4147-A177-3AD203B41FA5}">
                      <a16:colId xmlns:a16="http://schemas.microsoft.com/office/drawing/2014/main" val="2272667793"/>
                    </a:ext>
                  </a:extLst>
                </a:gridCol>
                <a:gridCol w="147812">
                  <a:extLst>
                    <a:ext uri="{9D8B030D-6E8A-4147-A177-3AD203B41FA5}">
                      <a16:colId xmlns:a16="http://schemas.microsoft.com/office/drawing/2014/main" val="4088176425"/>
                    </a:ext>
                  </a:extLst>
                </a:gridCol>
                <a:gridCol w="147812">
                  <a:extLst>
                    <a:ext uri="{9D8B030D-6E8A-4147-A177-3AD203B41FA5}">
                      <a16:colId xmlns:a16="http://schemas.microsoft.com/office/drawing/2014/main" val="3962572487"/>
                    </a:ext>
                  </a:extLst>
                </a:gridCol>
                <a:gridCol w="147812">
                  <a:extLst>
                    <a:ext uri="{9D8B030D-6E8A-4147-A177-3AD203B41FA5}">
                      <a16:colId xmlns:a16="http://schemas.microsoft.com/office/drawing/2014/main" val="4109095285"/>
                    </a:ext>
                  </a:extLst>
                </a:gridCol>
                <a:gridCol w="147812">
                  <a:extLst>
                    <a:ext uri="{9D8B030D-6E8A-4147-A177-3AD203B41FA5}">
                      <a16:colId xmlns:a16="http://schemas.microsoft.com/office/drawing/2014/main" val="767843840"/>
                    </a:ext>
                  </a:extLst>
                </a:gridCol>
                <a:gridCol w="147812">
                  <a:extLst>
                    <a:ext uri="{9D8B030D-6E8A-4147-A177-3AD203B41FA5}">
                      <a16:colId xmlns:a16="http://schemas.microsoft.com/office/drawing/2014/main" val="1761253281"/>
                    </a:ext>
                  </a:extLst>
                </a:gridCol>
                <a:gridCol w="147812">
                  <a:extLst>
                    <a:ext uri="{9D8B030D-6E8A-4147-A177-3AD203B41FA5}">
                      <a16:colId xmlns:a16="http://schemas.microsoft.com/office/drawing/2014/main" val="3088102511"/>
                    </a:ext>
                  </a:extLst>
                </a:gridCol>
                <a:gridCol w="229567">
                  <a:extLst>
                    <a:ext uri="{9D8B030D-6E8A-4147-A177-3AD203B41FA5}">
                      <a16:colId xmlns:a16="http://schemas.microsoft.com/office/drawing/2014/main" val="1106079071"/>
                    </a:ext>
                  </a:extLst>
                </a:gridCol>
                <a:gridCol w="147812">
                  <a:extLst>
                    <a:ext uri="{9D8B030D-6E8A-4147-A177-3AD203B41FA5}">
                      <a16:colId xmlns:a16="http://schemas.microsoft.com/office/drawing/2014/main" val="2112302469"/>
                    </a:ext>
                  </a:extLst>
                </a:gridCol>
                <a:gridCol w="225995">
                  <a:extLst>
                    <a:ext uri="{9D8B030D-6E8A-4147-A177-3AD203B41FA5}">
                      <a16:colId xmlns:a16="http://schemas.microsoft.com/office/drawing/2014/main" val="875399749"/>
                    </a:ext>
                  </a:extLst>
                </a:gridCol>
                <a:gridCol w="147812">
                  <a:extLst>
                    <a:ext uri="{9D8B030D-6E8A-4147-A177-3AD203B41FA5}">
                      <a16:colId xmlns:a16="http://schemas.microsoft.com/office/drawing/2014/main" val="4011572350"/>
                    </a:ext>
                  </a:extLst>
                </a:gridCol>
                <a:gridCol w="147812">
                  <a:extLst>
                    <a:ext uri="{9D8B030D-6E8A-4147-A177-3AD203B41FA5}">
                      <a16:colId xmlns:a16="http://schemas.microsoft.com/office/drawing/2014/main" val="118711575"/>
                    </a:ext>
                  </a:extLst>
                </a:gridCol>
                <a:gridCol w="147812">
                  <a:extLst>
                    <a:ext uri="{9D8B030D-6E8A-4147-A177-3AD203B41FA5}">
                      <a16:colId xmlns:a16="http://schemas.microsoft.com/office/drawing/2014/main" val="1721140086"/>
                    </a:ext>
                  </a:extLst>
                </a:gridCol>
              </a:tblGrid>
              <a:tr h="199855">
                <a:tc>
                  <a:txBody>
                    <a:bodyPr/>
                    <a:lstStyle/>
                    <a:p>
                      <a:pPr algn="l" fontAlgn="b"/>
                      <a:r>
                        <a:rPr lang="en-US" sz="600" b="0" i="0" u="none" strike="noStrike">
                          <a:solidFill>
                            <a:srgbClr val="000000"/>
                          </a:solidFill>
                          <a:effectLst/>
                          <a:latin typeface="Calibri" panose="020F0502020204030204" pitchFamily="34" charset="0"/>
                        </a:rPr>
                        <a:t>Proposed project schedule</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 -22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Aug-22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Oct-22</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Dec-22</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Apr-23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May-23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Jun-23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Jul-23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Sep-23</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Nov-23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Dec-23</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Jan-24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Feb-24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Mar-24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May-24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Jun-24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Jul-24</a:t>
                      </a:r>
                    </a:p>
                  </a:txBody>
                  <a:tcPr marL="1674" marR="1674" marT="1674" marB="0" anchor="b">
                    <a:lnL>
                      <a:noFill/>
                    </a:lnL>
                    <a:lnR>
                      <a:noFill/>
                    </a:lnR>
                    <a:lnT>
                      <a:noFill/>
                    </a:lnT>
                    <a:lnB>
                      <a:noFill/>
                    </a:lnB>
                  </a:tcPr>
                </a:tc>
                <a:tc>
                  <a:txBody>
                    <a:bodyPr/>
                    <a:lstStyle/>
                    <a:p>
                      <a:pPr algn="r" fontAlgn="b"/>
                      <a:r>
                        <a:rPr lang="en-US" sz="600" b="0" i="0" u="none" strike="noStrike">
                          <a:solidFill>
                            <a:srgbClr val="000000"/>
                          </a:solidFill>
                          <a:effectLst/>
                          <a:latin typeface="Calibri" panose="020F0502020204030204" pitchFamily="34" charset="0"/>
                        </a:rPr>
                        <a:t>Aug-24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Sep-24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Oct-24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Nov24</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Dec 24</a:t>
                      </a:r>
                    </a:p>
                    <a:p>
                      <a:pPr algn="r"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Jan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Feb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Mar 25</a:t>
                      </a:r>
                    </a:p>
                  </a:txBody>
                  <a:tcPr marL="1674" marR="1674" marT="1674" marB="0" anchor="b">
                    <a:lnL>
                      <a:noFill/>
                    </a:lnL>
                    <a:lnR>
                      <a:noFill/>
                    </a:lnR>
                    <a:lnT>
                      <a:noFill/>
                    </a:lnT>
                    <a:lnB>
                      <a:noFill/>
                    </a:lnB>
                  </a:tcPr>
                </a:tc>
                <a:tc>
                  <a:txBody>
                    <a:bodyPr/>
                    <a:lstStyle/>
                    <a:p>
                      <a:pPr algn="r" fontAlgn="b"/>
                      <a:r>
                        <a:rPr lang="en-US" sz="600" b="0" i="0" u="none" strike="noStrike" dirty="0">
                          <a:solidFill>
                            <a:srgbClr val="000000"/>
                          </a:solidFill>
                          <a:effectLst/>
                          <a:latin typeface="Calibri" panose="020F0502020204030204" pitchFamily="34" charset="0"/>
                        </a:rPr>
                        <a:t>Apr 25</a:t>
                      </a: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754048683"/>
                  </a:ext>
                </a:extLst>
              </a:tr>
              <a:tr h="93114">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noFill/>
                  </a:tcPr>
                </a:tc>
                <a:extLst>
                  <a:ext uri="{0D108BD9-81ED-4DB2-BD59-A6C34878D82A}">
                    <a16:rowId xmlns:a16="http://schemas.microsoft.com/office/drawing/2014/main" val="2763354957"/>
                  </a:ext>
                </a:extLst>
              </a:tr>
              <a:tr h="184554">
                <a:tc>
                  <a:txBody>
                    <a:bodyPr/>
                    <a:lstStyle/>
                    <a:p>
                      <a:pPr algn="l" fontAlgn="b"/>
                      <a:r>
                        <a:rPr lang="en-US" sz="600" b="0" i="0" u="none" strike="noStrike">
                          <a:solidFill>
                            <a:srgbClr val="000000"/>
                          </a:solidFill>
                          <a:effectLst/>
                          <a:latin typeface="Calibri" panose="020F0502020204030204" pitchFamily="34" charset="0"/>
                        </a:rPr>
                        <a:t>Hear and evaluate proposals</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592098040"/>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PHY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52197904"/>
                  </a:ext>
                </a:extLst>
              </a:tr>
              <a:tr h="184554">
                <a:tc>
                  <a:txBody>
                    <a:bodyPr/>
                    <a:lstStyle/>
                    <a:p>
                      <a:pPr algn="l" fontAlgn="b"/>
                      <a:r>
                        <a:rPr lang="en-US" sz="600" b="0" i="0" u="none" strike="noStrike" dirty="0">
                          <a:solidFill>
                            <a:srgbClr val="000000"/>
                          </a:solidFill>
                          <a:effectLst/>
                          <a:latin typeface="Calibri" panose="020F0502020204030204" pitchFamily="34" charset="0"/>
                        </a:rPr>
                        <a:t>Cut-off for new proposals, MAC features</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600" b="0" i="0" u="none" strike="noStrike">
                          <a:solidFill>
                            <a:srgbClr val="3F3F76"/>
                          </a:solidFill>
                          <a:effectLst/>
                          <a:latin typeface="Calibri" panose="020F0502020204030204" pitchFamily="34" charset="0"/>
                        </a:rPr>
                        <a:t> </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229021214"/>
                  </a:ext>
                </a:extLst>
              </a:tr>
              <a:tr h="275994">
                <a:tc>
                  <a:txBody>
                    <a:bodyPr/>
                    <a:lstStyle/>
                    <a:p>
                      <a:pPr algn="l" fontAlgn="b"/>
                      <a:r>
                        <a:rPr lang="en-US" sz="600" b="0" i="0" u="none" strike="noStrike" dirty="0">
                          <a:solidFill>
                            <a:srgbClr val="000000"/>
                          </a:solidFill>
                          <a:effectLst/>
                          <a:latin typeface="Calibri" panose="020F0502020204030204" pitchFamily="34" charset="0"/>
                        </a:rPr>
                        <a:t>Integrate </a:t>
                      </a:r>
                      <a:r>
                        <a:rPr lang="en-US" sz="600" b="0" i="0" u="none" strike="noStrike" dirty="0" err="1">
                          <a:solidFill>
                            <a:srgbClr val="000000"/>
                          </a:solidFill>
                          <a:effectLst/>
                          <a:latin typeface="Calibri" panose="020F0502020204030204" pitchFamily="34" charset="0"/>
                        </a:rPr>
                        <a:t>poposals</a:t>
                      </a:r>
                      <a:r>
                        <a:rPr lang="en-US" sz="600" b="0" i="0" u="none" strike="noStrike" dirty="0">
                          <a:solidFill>
                            <a:srgbClr val="000000"/>
                          </a:solidFill>
                          <a:effectLst/>
                          <a:latin typeface="Calibri" panose="020F0502020204030204" pitchFamily="34" charset="0"/>
                        </a:rPr>
                        <a:t>/contributions into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a:solidFill>
                            <a:srgbClr val="006100"/>
                          </a:solidFill>
                          <a:effectLst/>
                          <a:latin typeface="Calibri" panose="020F0502020204030204" pitchFamily="34" charset="0"/>
                        </a:rPr>
                        <a:t> </a:t>
                      </a:r>
                    </a:p>
                  </a:txBody>
                  <a:tcPr marL="1674" marR="1674" marT="1674" marB="0" anchor="b">
                    <a:lnL>
                      <a:noFill/>
                    </a:lnL>
                    <a:lnR>
                      <a:noFill/>
                    </a:lnR>
                    <a:lnT>
                      <a:noFill/>
                    </a:lnT>
                    <a:lnB>
                      <a:noFill/>
                    </a:lnB>
                    <a:solidFill>
                      <a:srgbClr val="C6EFCE"/>
                    </a:solidFill>
                  </a:tcPr>
                </a:tc>
                <a:tc>
                  <a:txBody>
                    <a:bodyPr/>
                    <a:lstStyle/>
                    <a:p>
                      <a:pPr algn="l" fontAlgn="b"/>
                      <a:r>
                        <a:rPr lang="en-US" sz="600" b="0" i="0" u="none" strike="noStrike" dirty="0">
                          <a:solidFill>
                            <a:srgbClr val="006100"/>
                          </a:solidFill>
                          <a:effectLst/>
                          <a:latin typeface="Calibri" panose="020F0502020204030204" pitchFamily="34" charset="0"/>
                        </a:rPr>
                        <a:t> </a:t>
                      </a: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41120262"/>
                  </a:ext>
                </a:extLst>
              </a:tr>
              <a:tr h="93114">
                <a:tc>
                  <a:txBody>
                    <a:bodyPr/>
                    <a:lstStyle/>
                    <a:p>
                      <a:pPr algn="l" fontAlgn="b"/>
                      <a:r>
                        <a:rPr lang="en-US" sz="600" b="0" i="0" u="none" strike="noStrike" dirty="0">
                          <a:solidFill>
                            <a:srgbClr val="000000"/>
                          </a:solidFill>
                          <a:effectLst/>
                          <a:highlight>
                            <a:srgbClr val="FFFF00"/>
                          </a:highlight>
                          <a:latin typeface="Calibri" panose="020F0502020204030204" pitchFamily="34" charset="0"/>
                        </a:rPr>
                        <a:t>Develop draft from TFD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solidFill>
                      <a:srgbClr val="C6EFCE"/>
                    </a:solidFill>
                  </a:tcPr>
                </a:tc>
                <a:tc>
                  <a:txBody>
                    <a:bodyPr/>
                    <a:lstStyle/>
                    <a:p>
                      <a:pPr marL="0" algn="l" defTabSz="457200" rtl="0" eaLnBrk="1" fontAlgn="b" latinLnBrk="0" hangingPunct="1"/>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006100"/>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484602179"/>
                  </a:ext>
                </a:extLst>
              </a:tr>
              <a:tr h="93114">
                <a:tc>
                  <a:txBody>
                    <a:bodyPr/>
                    <a:lstStyle/>
                    <a:p>
                      <a:pPr algn="l" fontAlgn="b"/>
                      <a:r>
                        <a:rPr lang="en-US" sz="600" b="0" i="0" u="none" strike="noStrike">
                          <a:solidFill>
                            <a:srgbClr val="000000"/>
                          </a:solidFill>
                          <a:effectLst/>
                          <a:latin typeface="Calibri" panose="020F0502020204030204" pitchFamily="34" charset="0"/>
                        </a:rPr>
                        <a:t>Draft 0</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kern="1200" dirty="0">
                        <a:solidFill>
                          <a:srgbClr val="3F3F76"/>
                        </a:solidFill>
                        <a:effectLst/>
                        <a:latin typeface="Calibri" panose="020F0502020204030204" pitchFamily="34" charset="0"/>
                        <a:ea typeface="+mn-ea"/>
                        <a:cs typeface="+mn-cs"/>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122470232"/>
                  </a:ext>
                </a:extLst>
              </a:tr>
              <a:tr h="184554">
                <a:tc>
                  <a:txBody>
                    <a:bodyPr/>
                    <a:lstStyle/>
                    <a:p>
                      <a:pPr algn="l" fontAlgn="b"/>
                      <a:r>
                        <a:rPr lang="en-US" sz="600" b="0" i="0" u="none" strike="noStrike">
                          <a:solidFill>
                            <a:srgbClr val="000000"/>
                          </a:solidFill>
                          <a:effectLst/>
                          <a:latin typeface="Calibri" panose="020F0502020204030204" pitchFamily="34" charset="0"/>
                        </a:rPr>
                        <a:t>TG draft review and revision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92765712"/>
                  </a:ext>
                </a:extLst>
              </a:tr>
              <a:tr h="184554">
                <a:tc>
                  <a:txBody>
                    <a:bodyPr/>
                    <a:lstStyle/>
                    <a:p>
                      <a:pPr algn="l" fontAlgn="b"/>
                      <a:r>
                        <a:rPr lang="en-US" sz="600" b="0" i="0" u="none" strike="noStrike">
                          <a:solidFill>
                            <a:srgbClr val="000000"/>
                          </a:solidFill>
                          <a:effectLst/>
                          <a:latin typeface="Calibri" panose="020F0502020204030204" pitchFamily="34" charset="0"/>
                        </a:rPr>
                        <a:t>Working group pre-ballot review</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250532966"/>
                  </a:ext>
                </a:extLst>
              </a:tr>
              <a:tr h="184554">
                <a:tc>
                  <a:txBody>
                    <a:bodyPr/>
                    <a:lstStyle/>
                    <a:p>
                      <a:pPr algn="l" fontAlgn="b"/>
                      <a:r>
                        <a:rPr lang="en-US" sz="600" b="0" i="0" u="none" strike="noStrike">
                          <a:solidFill>
                            <a:srgbClr val="000000"/>
                          </a:solidFill>
                          <a:effectLst/>
                          <a:latin typeface="Calibri" panose="020F0502020204030204" pitchFamily="34" charset="0"/>
                        </a:rPr>
                        <a:t>Pre-ballot review and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807331602"/>
                  </a:ext>
                </a:extLst>
              </a:tr>
              <a:tr h="93114">
                <a:tc>
                  <a:txBody>
                    <a:bodyPr/>
                    <a:lstStyle/>
                    <a:p>
                      <a:pPr algn="ctr" fontAlgn="b"/>
                      <a:r>
                        <a:rPr lang="en-US" sz="600" b="0" i="0" u="none" strike="noStrike">
                          <a:solidFill>
                            <a:srgbClr val="3F3F76"/>
                          </a:solidFill>
                          <a:effectLst/>
                          <a:latin typeface="Calibri" panose="020F0502020204030204" pitchFamily="34" charset="0"/>
                        </a:rPr>
                        <a:t>First letter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78362126"/>
                  </a:ext>
                </a:extLst>
              </a:tr>
              <a:tr h="133640">
                <a:tc>
                  <a:txBody>
                    <a:bodyPr/>
                    <a:lstStyle/>
                    <a:p>
                      <a:pPr algn="l" fontAlgn="b"/>
                      <a:r>
                        <a:rPr lang="en-US" sz="600" b="0" i="0" u="none" strike="noStrike">
                          <a:solidFill>
                            <a:srgbClr val="000000"/>
                          </a:solidFill>
                          <a:effectLst/>
                          <a:latin typeface="Calibri" panose="020F0502020204030204" pitchFamily="34" charset="0"/>
                        </a:rPr>
                        <a:t>LB Comment Resolution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319822025"/>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6074031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1st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727567655"/>
                  </a:ext>
                </a:extLst>
              </a:tr>
              <a:tr h="184554">
                <a:tc>
                  <a:txBody>
                    <a:bodyPr/>
                    <a:lstStyle/>
                    <a:p>
                      <a:pPr algn="l" fontAlgn="b"/>
                      <a:r>
                        <a:rPr lang="en-US" sz="600" b="0" i="0" u="none" strike="noStrike">
                          <a:solidFill>
                            <a:srgbClr val="9C5700"/>
                          </a:solidFill>
                          <a:effectLst/>
                          <a:latin typeface="Calibri" panose="020F0502020204030204" pitchFamily="34" charset="0"/>
                        </a:rPr>
                        <a:t>Conditional approval for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185908550"/>
                  </a:ext>
                </a:extLst>
              </a:tr>
              <a:tr h="133640">
                <a:tc>
                  <a:txBody>
                    <a:bodyPr/>
                    <a:lstStyle/>
                    <a:p>
                      <a:pPr algn="l" fontAlgn="b"/>
                      <a:r>
                        <a:rPr lang="en-US" sz="600" b="0" i="0" u="none" strike="noStrike">
                          <a:solidFill>
                            <a:srgbClr val="3F3F76"/>
                          </a:solidFill>
                          <a:effectLst/>
                          <a:latin typeface="Calibri" panose="020F0502020204030204" pitchFamily="34" charset="0"/>
                        </a:rPr>
                        <a:t>WG Recirculatoin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818537944"/>
                  </a:ext>
                </a:extLst>
              </a:tr>
              <a:tr h="199855">
                <a:tc>
                  <a:txBody>
                    <a:bodyPr/>
                    <a:lstStyle/>
                    <a:p>
                      <a:pPr algn="l" fontAlgn="b"/>
                      <a:r>
                        <a:rPr lang="en-US" sz="600" b="0" i="0" u="none" strike="noStrike">
                          <a:solidFill>
                            <a:srgbClr val="000000"/>
                          </a:solidFill>
                          <a:effectLst/>
                          <a:latin typeface="Calibri" panose="020F0502020204030204" pitchFamily="34" charset="0"/>
                        </a:rPr>
                        <a:t>Comment resolution, 2nd recirc and final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786936665"/>
                  </a:ext>
                </a:extLst>
              </a:tr>
              <a:tr h="93114">
                <a:tc>
                  <a:txBody>
                    <a:bodyPr/>
                    <a:lstStyle/>
                    <a:p>
                      <a:pPr algn="l" fontAlgn="b"/>
                      <a:r>
                        <a:rPr lang="en-US" sz="600" b="0" i="0" u="none" strike="noStrike">
                          <a:solidFill>
                            <a:srgbClr val="FFFFFF"/>
                          </a:solidFill>
                          <a:effectLst/>
                          <a:latin typeface="Calibri" panose="020F0502020204030204" pitchFamily="34" charset="0"/>
                        </a:rPr>
                        <a:t>First SA ballot</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426868868"/>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first SA ballot</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54832120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178392580"/>
                  </a:ext>
                </a:extLst>
              </a:tr>
              <a:tr h="184554">
                <a:tc>
                  <a:txBody>
                    <a:bodyPr/>
                    <a:lstStyle/>
                    <a:p>
                      <a:pPr algn="l" fontAlgn="b"/>
                      <a:r>
                        <a:rPr lang="en-US" sz="600" b="0" i="0" u="none" strike="noStrike">
                          <a:solidFill>
                            <a:srgbClr val="000000"/>
                          </a:solidFill>
                          <a:effectLst/>
                          <a:latin typeface="Calibri" panose="020F0502020204030204" pitchFamily="34" charset="0"/>
                        </a:rPr>
                        <a:t>Comment resolution, SA recirculation</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1265598334"/>
                  </a:ext>
                </a:extLst>
              </a:tr>
              <a:tr h="133640">
                <a:tc>
                  <a:txBody>
                    <a:bodyPr/>
                    <a:lstStyle/>
                    <a:p>
                      <a:pPr algn="l" fontAlgn="b"/>
                      <a:r>
                        <a:rPr lang="en-US" sz="600" b="0" i="0" u="none" strike="noStrike">
                          <a:solidFill>
                            <a:srgbClr val="FFFFFF"/>
                          </a:solidFill>
                          <a:effectLst/>
                          <a:latin typeface="Calibri" panose="020F0502020204030204" pitchFamily="34" charset="0"/>
                        </a:rPr>
                        <a:t>SA Resirculation</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2811637180"/>
                  </a:ext>
                </a:extLst>
              </a:tr>
              <a:tr h="184554">
                <a:tc>
                  <a:txBody>
                    <a:bodyPr/>
                    <a:lstStyle/>
                    <a:p>
                      <a:pPr algn="l" fontAlgn="b"/>
                      <a:r>
                        <a:rPr lang="fr-FR" sz="600" b="0" i="0" u="none" strike="noStrike">
                          <a:solidFill>
                            <a:srgbClr val="000000"/>
                          </a:solidFill>
                          <a:effectLst/>
                          <a:latin typeface="Calibri" panose="020F0502020204030204" pitchFamily="34" charset="0"/>
                        </a:rPr>
                        <a:t>Comment resolution, 2nd SA recirc</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6100"/>
                        </a:solidFill>
                        <a:effectLst/>
                        <a:latin typeface="Calibri" panose="020F0502020204030204" pitchFamily="34" charset="0"/>
                      </a:endParaRPr>
                    </a:p>
                  </a:txBody>
                  <a:tcPr marL="1674" marR="1674" marT="1674" marB="0" anchor="b">
                    <a:lnL>
                      <a:noFill/>
                    </a:lnL>
                    <a:lnR>
                      <a:noFill/>
                    </a:lnR>
                    <a:lnT>
                      <a:noFill/>
                    </a:lnT>
                    <a:lnB>
                      <a:noFill/>
                    </a:lnB>
                    <a:solidFill>
                      <a:srgbClr val="C6EFCE"/>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871386347"/>
                  </a:ext>
                </a:extLst>
              </a:tr>
              <a:tr h="275994">
                <a:tc>
                  <a:txBody>
                    <a:bodyPr/>
                    <a:lstStyle/>
                    <a:p>
                      <a:pPr algn="l" fontAlgn="b"/>
                      <a:r>
                        <a:rPr lang="en-US" sz="600" b="0" i="0" u="none" strike="noStrike">
                          <a:solidFill>
                            <a:srgbClr val="9C5700"/>
                          </a:solidFill>
                          <a:effectLst/>
                          <a:latin typeface="Calibri" panose="020F0502020204030204" pitchFamily="34" charset="0"/>
                        </a:rPr>
                        <a:t>Conditional or unconditional approval to RevCom</a:t>
                      </a: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600" b="0" i="0" u="none" strike="noStrike">
                        <a:solidFill>
                          <a:srgbClr val="9C57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extLst>
                  <a:ext uri="{0D108BD9-81ED-4DB2-BD59-A6C34878D82A}">
                    <a16:rowId xmlns:a16="http://schemas.microsoft.com/office/drawing/2014/main" val="3541026467"/>
                  </a:ext>
                </a:extLst>
              </a:tr>
              <a:tr h="184554">
                <a:tc>
                  <a:txBody>
                    <a:bodyPr/>
                    <a:lstStyle/>
                    <a:p>
                      <a:pPr algn="l" fontAlgn="b"/>
                      <a:r>
                        <a:rPr lang="en-US" sz="600" b="0" i="0" u="none" strike="noStrike">
                          <a:solidFill>
                            <a:srgbClr val="000000"/>
                          </a:solidFill>
                          <a:effectLst/>
                          <a:latin typeface="Calibri" panose="020F0502020204030204" pitchFamily="34" charset="0"/>
                        </a:rPr>
                        <a:t>Optional 3rd SA recirc if needed</a:t>
                      </a:r>
                    </a:p>
                  </a:txBody>
                  <a:tcPr marL="1674" marR="1674" marT="167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endParaRPr lang="en-US" sz="600" b="0" i="0" u="none" strike="noStrike" dirty="0">
                        <a:solidFill>
                          <a:srgbClr val="FFFFFF"/>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93114">
                <a:tc>
                  <a:txBody>
                    <a:bodyPr/>
                    <a:lstStyle/>
                    <a:p>
                      <a:pPr algn="l" fontAlgn="b"/>
                      <a:r>
                        <a:rPr lang="en-US" sz="600" b="0" i="0" u="none" strike="noStrike">
                          <a:solidFill>
                            <a:srgbClr val="3F3F76"/>
                          </a:solidFill>
                          <a:effectLst/>
                          <a:latin typeface="Calibri" panose="020F0502020204030204" pitchFamily="34" charset="0"/>
                        </a:rPr>
                        <a:t>RevCom meets</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endParaRPr lang="en-US" sz="600" b="0" i="0" u="none" strike="noStrike" dirty="0">
                        <a:solidFill>
                          <a:srgbClr val="3F3F76"/>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a:noFill/>
                    </a:lnR>
                    <a:lnT>
                      <a:noFill/>
                    </a:lnT>
                    <a:lnB>
                      <a:noFill/>
                    </a:lnB>
                  </a:tcPr>
                </a:tc>
                <a:tc>
                  <a:txBody>
                    <a:bodyPr/>
                    <a:lstStyle/>
                    <a:p>
                      <a:pPr algn="l" fontAlgn="b"/>
                      <a:endParaRPr lang="en-US" sz="600" b="0" i="0" u="none" strike="noStrike" dirty="0">
                        <a:solidFill>
                          <a:srgbClr val="000000"/>
                        </a:solidFill>
                        <a:effectLst/>
                        <a:latin typeface="Calibri" panose="020F0502020204030204" pitchFamily="34" charset="0"/>
                      </a:endParaRPr>
                    </a:p>
                  </a:txBody>
                  <a:tcPr marL="1674" marR="1674" marT="1674"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600" b="0" i="0" u="none" strike="noStrike" dirty="0">
                          <a:solidFill>
                            <a:srgbClr val="3F3F76"/>
                          </a:solidFill>
                          <a:effectLst/>
                          <a:latin typeface="Calibri" panose="020F0502020204030204" pitchFamily="34" charset="0"/>
                        </a:rPr>
                        <a:t>`</a:t>
                      </a:r>
                    </a:p>
                  </a:txBody>
                  <a:tcPr marL="1674" marR="1674" marT="1674"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3" name="Arrow: Right 2">
            <a:extLst>
              <a:ext uri="{FF2B5EF4-FFF2-40B4-BE49-F238E27FC236}">
                <a16:creationId xmlns:a16="http://schemas.microsoft.com/office/drawing/2014/main" id="{0BEDF220-DAD3-65E7-C2F2-0D60D68E9838}"/>
              </a:ext>
            </a:extLst>
          </p:cNvPr>
          <p:cNvSpPr/>
          <p:nvPr/>
        </p:nvSpPr>
        <p:spPr bwMode="auto">
          <a:xfrm rot="16200000">
            <a:off x="3378785" y="2433321"/>
            <a:ext cx="2188409" cy="378043"/>
          </a:xfrm>
          <a:prstGeom prst="rightArrow">
            <a:avLst/>
          </a:prstGeom>
          <a:solidFill>
            <a:srgbClr val="00B8FF">
              <a:alpha val="35000"/>
            </a:srgb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r" eaLnBrk="1" hangingPunct="1">
              <a:buClr>
                <a:srgbClr val="000000"/>
              </a:buClr>
              <a:buSzPct val="100000"/>
            </a:pPr>
            <a:r>
              <a:rPr lang="en-US" sz="900" dirty="0">
                <a:solidFill>
                  <a:srgbClr val="FF0000"/>
                </a:solidFill>
                <a:latin typeface="+mn-lt"/>
                <a:ea typeface="ＭＳ Ｐゴシック" charset="0"/>
                <a:cs typeface="ＭＳ Ｐゴシック" charset="0"/>
              </a:rPr>
              <a:t>You are Here </a:t>
            </a:r>
          </a:p>
        </p:txBody>
      </p:sp>
      <p:sp>
        <p:nvSpPr>
          <p:cNvPr id="6" name="Arrow: Right 5">
            <a:extLst>
              <a:ext uri="{FF2B5EF4-FFF2-40B4-BE49-F238E27FC236}">
                <a16:creationId xmlns:a16="http://schemas.microsoft.com/office/drawing/2014/main" id="{4254E62C-9737-01FD-F3AB-F342FE949202}"/>
              </a:ext>
            </a:extLst>
          </p:cNvPr>
          <p:cNvSpPr/>
          <p:nvPr/>
        </p:nvSpPr>
        <p:spPr bwMode="auto">
          <a:xfrm>
            <a:off x="7758354" y="1376772"/>
            <a:ext cx="108012" cy="5400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June 27</a:t>
            </a:r>
            <a:r>
              <a:rPr lang="en-US" baseline="30000" dirty="0"/>
              <a:t>th</a:t>
            </a:r>
            <a:r>
              <a:rPr lang="en-US" dirty="0"/>
              <a:t>, 2023</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1709683" y="1371601"/>
            <a:ext cx="5823347" cy="398621"/>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025826767"/>
              </p:ext>
            </p:extLst>
          </p:nvPr>
        </p:nvGraphicFramePr>
        <p:xfrm>
          <a:off x="2411760" y="2861202"/>
          <a:ext cx="5076564" cy="2600712"/>
        </p:xfrm>
        <a:graphic>
          <a:graphicData uri="http://schemas.openxmlformats.org/drawingml/2006/table">
            <a:tbl>
              <a:tblPr>
                <a:tableStyleId>{5C22544A-7EE6-4342-B048-85BDC9FD1C3A}</a:tableStyleId>
              </a:tblPr>
              <a:tblGrid>
                <a:gridCol w="2328350">
                  <a:extLst>
                    <a:ext uri="{9D8B030D-6E8A-4147-A177-3AD203B41FA5}">
                      <a16:colId xmlns:a16="http://schemas.microsoft.com/office/drawing/2014/main" val="4020299781"/>
                    </a:ext>
                  </a:extLst>
                </a:gridCol>
                <a:gridCol w="1374107">
                  <a:extLst>
                    <a:ext uri="{9D8B030D-6E8A-4147-A177-3AD203B41FA5}">
                      <a16:colId xmlns:a16="http://schemas.microsoft.com/office/drawing/2014/main" val="1015812903"/>
                    </a:ext>
                  </a:extLst>
                </a:gridCol>
                <a:gridCol w="1374107">
                  <a:extLst>
                    <a:ext uri="{9D8B030D-6E8A-4147-A177-3AD203B41FA5}">
                      <a16:colId xmlns:a16="http://schemas.microsoft.com/office/drawing/2014/main" val="433678205"/>
                    </a:ext>
                  </a:extLst>
                </a:gridCol>
              </a:tblGrid>
              <a:tr h="165735">
                <a:tc>
                  <a:txBody>
                    <a:bodyPr/>
                    <a:lstStyle/>
                    <a:p>
                      <a:pPr algn="l" fontAlgn="b"/>
                      <a:endParaRPr lang="en-US" sz="1100" b="0" i="0" u="none" strike="noStrike" dirty="0">
                        <a:solidFill>
                          <a:schemeClr val="accent2">
                            <a:lumMod val="50000"/>
                          </a:schemeClr>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Original Schedule</a:t>
                      </a:r>
                    </a:p>
                  </a:txBody>
                  <a:tcPr marL="5715" marR="5715" marT="5715" marB="0" anchor="b">
                    <a:solidFill>
                      <a:schemeClr val="accent3">
                        <a:lumMod val="95000"/>
                      </a:schemeClr>
                    </a:solidFill>
                  </a:tcPr>
                </a:tc>
                <a:tc>
                  <a:txBody>
                    <a:bodyPr/>
                    <a:lstStyle/>
                    <a:p>
                      <a:pPr algn="l" fontAlgn="b"/>
                      <a:r>
                        <a:rPr lang="en-US" sz="1100" b="0" i="0" u="none" strike="noStrike" dirty="0">
                          <a:solidFill>
                            <a:schemeClr val="accent2">
                              <a:lumMod val="50000"/>
                            </a:schemeClr>
                          </a:solidFill>
                          <a:effectLst/>
                          <a:latin typeface="Calibri" panose="020F0502020204030204" pitchFamily="34" charset="0"/>
                        </a:rPr>
                        <a:t>Current Schedule</a:t>
                      </a:r>
                    </a:p>
                  </a:txBody>
                  <a:tcPr marL="5715" marR="5715" marT="5715" marB="0" anchor="b">
                    <a:solidFill>
                      <a:schemeClr val="accent3">
                        <a:lumMod val="95000"/>
                      </a:schemeClr>
                    </a:solidFill>
                  </a:tcPr>
                </a:tc>
                <a:extLst>
                  <a:ext uri="{0D108BD9-81ED-4DB2-BD59-A6C34878D82A}">
                    <a16:rowId xmlns:a16="http://schemas.microsoft.com/office/drawing/2014/main" val="3601916564"/>
                  </a:ext>
                </a:extLst>
              </a:tr>
              <a:tr h="165735">
                <a:tc>
                  <a:txBody>
                    <a:bodyPr/>
                    <a:lstStyle/>
                    <a:p>
                      <a:pPr algn="l" fontAlgn="b"/>
                      <a:r>
                        <a:rPr lang="en-US" sz="1100" u="none" strike="noStrike" dirty="0">
                          <a:effectLst/>
                        </a:rPr>
                        <a:t>Call for proposals</a:t>
                      </a:r>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tc>
                  <a:txBody>
                    <a:bodyPr/>
                    <a:lstStyle/>
                    <a:p>
                      <a:pPr algn="l" fontAlgn="b"/>
                      <a:r>
                        <a:rPr lang="en-US" sz="1100" b="0" i="0" u="none" strike="noStrike" dirty="0">
                          <a:solidFill>
                            <a:srgbClr val="000000"/>
                          </a:solidFill>
                          <a:effectLst/>
                          <a:latin typeface="Calibri" panose="020F0502020204030204" pitchFamily="34" charset="0"/>
                        </a:rPr>
                        <a:t>November 2021</a:t>
                      </a:r>
                    </a:p>
                  </a:txBody>
                  <a:tcPr marL="5715" marR="5715" marT="5715" marB="0" anchor="b">
                    <a:solidFill>
                      <a:schemeClr val="accent3">
                        <a:lumMod val="95000"/>
                      </a:schemeClr>
                    </a:solidFill>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solidFill>
                      <a:schemeClr val="accent3">
                        <a:lumMod val="95000"/>
                      </a:schemeClr>
                    </a:solidFill>
                  </a:tcPr>
                </a:tc>
                <a:extLst>
                  <a:ext uri="{0D108BD9-81ED-4DB2-BD59-A6C34878D82A}">
                    <a16:rowId xmlns:a16="http://schemas.microsoft.com/office/drawing/2014/main" val="3321393315"/>
                  </a:ext>
                </a:extLst>
              </a:tr>
              <a:tr h="325755">
                <a:tc>
                  <a:txBody>
                    <a:bodyPr/>
                    <a:lstStyle/>
                    <a:p>
                      <a:pPr algn="l" fontAlgn="b"/>
                      <a:r>
                        <a:rPr lang="en-US" sz="1100" u="none" strike="noStrike" dirty="0">
                          <a:effectLst/>
                        </a:rPr>
                        <a:t>Cut-off for new features (high level feature set), PHY</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May 2022 </a:t>
                      </a:r>
                    </a:p>
                  </a:txBody>
                  <a:tcPr marL="5715" marR="5715" marT="5715"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2694915279"/>
                  </a:ext>
                </a:extLst>
              </a:tr>
              <a:tr h="32575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Cut-off for new features (high level feature set), MAC</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latin typeface="Calibri" panose="020F0502020204030204" pitchFamily="34" charset="0"/>
                        </a:rPr>
                        <a:t>July 2022</a:t>
                      </a: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3657201518"/>
                  </a:ext>
                </a:extLst>
              </a:tr>
              <a:tr h="208032">
                <a:tc>
                  <a:txBody>
                    <a:bodyPr/>
                    <a:lstStyle/>
                    <a:p>
                      <a:pPr algn="l" fontAlgn="b"/>
                      <a:r>
                        <a:rPr lang="en-US" sz="1100" u="none" strike="noStrike" dirty="0">
                          <a:effectLst/>
                          <a:highlight>
                            <a:srgbClr val="FFFF00"/>
                          </a:highlight>
                        </a:rPr>
                        <a:t>Draft 0</a:t>
                      </a:r>
                      <a:endParaRPr lang="en-US" sz="1100" b="0" i="0" u="none" strike="noStrike" dirty="0">
                        <a:solidFill>
                          <a:srgbClr val="000000"/>
                        </a:solidFill>
                        <a:effectLst/>
                        <a:highlight>
                          <a:srgbClr val="FFFF00"/>
                        </a:highligh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Post-January 2023 </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Post March 2023</a:t>
                      </a:r>
                    </a:p>
                  </a:txBody>
                  <a:tcPr marL="5715" marR="5715" marT="5715" marB="0" anchor="b"/>
                </a:tc>
                <a:extLst>
                  <a:ext uri="{0D108BD9-81ED-4DB2-BD59-A6C34878D82A}">
                    <a16:rowId xmlns:a16="http://schemas.microsoft.com/office/drawing/2014/main" val="3811737940"/>
                  </a:ext>
                </a:extLst>
              </a:tr>
              <a:tr h="165735">
                <a:tc>
                  <a:txBody>
                    <a:bodyPr/>
                    <a:lstStyle/>
                    <a:p>
                      <a:pPr algn="l" fontAlgn="b"/>
                      <a:r>
                        <a:rPr lang="en-US" sz="1100" u="none" strike="noStrike" dirty="0">
                          <a:effectLst/>
                        </a:rPr>
                        <a:t>TG draft review and revision complete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February - March 2023</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Mar-June 2023</a:t>
                      </a:r>
                    </a:p>
                  </a:txBody>
                  <a:tcPr marL="5715" marR="5715" marT="5715" marB="0" anchor="b"/>
                </a:tc>
                <a:extLst>
                  <a:ext uri="{0D108BD9-81ED-4DB2-BD59-A6C34878D82A}">
                    <a16:rowId xmlns:a16="http://schemas.microsoft.com/office/drawing/2014/main" val="244108333"/>
                  </a:ext>
                </a:extLst>
              </a:tr>
              <a:tr h="485775">
                <a:tc>
                  <a:txBody>
                    <a:bodyPr/>
                    <a:lstStyle/>
                    <a:p>
                      <a:pPr algn="l" fontAlgn="b"/>
                      <a:r>
                        <a:rPr lang="en-US" sz="1100" u="none" strike="noStrike" dirty="0">
                          <a:effectLst/>
                        </a:rPr>
                        <a:t>Working group pre-ballot review commence</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March – May 2023 (following March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July 2023</a:t>
                      </a:r>
                    </a:p>
                  </a:txBody>
                  <a:tcPr marL="5715" marR="5715" marT="5715" marB="0" anchor="b"/>
                </a:tc>
                <a:extLst>
                  <a:ext uri="{0D108BD9-81ED-4DB2-BD59-A6C34878D82A}">
                    <a16:rowId xmlns:a16="http://schemas.microsoft.com/office/drawing/2014/main" val="871787359"/>
                  </a:ext>
                </a:extLst>
              </a:tr>
              <a:tr h="325755">
                <a:tc>
                  <a:txBody>
                    <a:bodyPr/>
                    <a:lstStyle/>
                    <a:p>
                      <a:pPr algn="l" fontAlgn="b"/>
                      <a:r>
                        <a:rPr lang="en-US" sz="1100" u="none" strike="noStrike" dirty="0">
                          <a:effectLst/>
                        </a:rPr>
                        <a:t>First letter ballot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June 2023 (following meeting)</a:t>
                      </a:r>
                    </a:p>
                  </a:txBody>
                  <a:tcPr marL="5715" marR="5715" marT="5715" marB="0" anchor="b"/>
                </a:tc>
                <a:tc>
                  <a:txBody>
                    <a:bodyPr/>
                    <a:lstStyle/>
                    <a:p>
                      <a:pPr algn="l" fontAlgn="b"/>
                      <a:r>
                        <a:rPr lang="en-US" sz="1100" b="0" i="0" u="none" strike="noStrike" dirty="0">
                          <a:solidFill>
                            <a:srgbClr val="000000"/>
                          </a:solidFill>
                          <a:effectLst/>
                          <a:highlight>
                            <a:srgbClr val="FFFF00"/>
                          </a:highlight>
                          <a:latin typeface="Calibri" panose="020F0502020204030204" pitchFamily="34" charset="0"/>
                        </a:rPr>
                        <a:t>Oct 2023</a:t>
                      </a:r>
                    </a:p>
                  </a:txBody>
                  <a:tcPr marL="5715" marR="5715" marT="5715" marB="0" anchor="b"/>
                </a:tc>
                <a:extLst>
                  <a:ext uri="{0D108BD9-81ED-4DB2-BD59-A6C34878D82A}">
                    <a16:rowId xmlns:a16="http://schemas.microsoft.com/office/drawing/2014/main" val="750380359"/>
                  </a:ext>
                </a:extLst>
              </a:tr>
              <a:tr h="16573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u="none" strike="noStrike" dirty="0">
                          <a:effectLst/>
                        </a:rPr>
                        <a:t>…</a:t>
                      </a:r>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5715" marR="5715" marT="5715"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200213" y="2240869"/>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1871700" y="4779150"/>
            <a:ext cx="486054" cy="162018"/>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endParaRPr lang="en-US" sz="90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13431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13746-F071-F829-6F0C-E78453E66C38}"/>
              </a:ext>
            </a:extLst>
          </p:cNvPr>
          <p:cNvSpPr>
            <a:spLocks noGrp="1"/>
          </p:cNvSpPr>
          <p:nvPr>
            <p:ph type="title"/>
          </p:nvPr>
        </p:nvSpPr>
        <p:spPr/>
        <p:txBody>
          <a:bodyPr/>
          <a:lstStyle/>
          <a:p>
            <a:r>
              <a:rPr lang="en-US" dirty="0"/>
              <a:t>Discussion Topics</a:t>
            </a:r>
          </a:p>
        </p:txBody>
      </p:sp>
      <p:sp>
        <p:nvSpPr>
          <p:cNvPr id="3" name="Content Placeholder 2">
            <a:extLst>
              <a:ext uri="{FF2B5EF4-FFF2-40B4-BE49-F238E27FC236}">
                <a16:creationId xmlns:a16="http://schemas.microsoft.com/office/drawing/2014/main" id="{67AE0C78-65FD-10A6-61F2-A4C515790255}"/>
              </a:ext>
            </a:extLst>
          </p:cNvPr>
          <p:cNvSpPr>
            <a:spLocks noGrp="1"/>
          </p:cNvSpPr>
          <p:nvPr>
            <p:ph idx="1"/>
          </p:nvPr>
        </p:nvSpPr>
        <p:spPr/>
        <p:txBody>
          <a:bodyPr>
            <a:normAutofit/>
          </a:bodyPr>
          <a:lstStyle/>
          <a:p>
            <a:pPr marL="514350" indent="-514350">
              <a:buFont typeface="Arial" panose="020B0604020202020204" pitchFamily="34" charset="0"/>
              <a:buChar char="•"/>
            </a:pPr>
            <a:r>
              <a:rPr lang="en-US" dirty="0">
                <a:solidFill>
                  <a:schemeClr val="accent2">
                    <a:lumMod val="50000"/>
                  </a:schemeClr>
                </a:solidFill>
              </a:rPr>
              <a:t>Some thoughts on MAC interactions for MMS operation</a:t>
            </a:r>
          </a:p>
          <a:p>
            <a:pPr marL="0" indent="0"/>
            <a:endParaRPr lang="en-US" dirty="0">
              <a:solidFill>
                <a:schemeClr val="accent2">
                  <a:lumMod val="50000"/>
                </a:schemeClr>
              </a:solidFill>
            </a:endParaRPr>
          </a:p>
          <a:p>
            <a:pPr marL="514350" indent="-514350">
              <a:buFont typeface="Arial" panose="020B0604020202020204" pitchFamily="34" charset="0"/>
              <a:buChar char="•"/>
            </a:pPr>
            <a:r>
              <a:rPr lang="en-US" dirty="0">
                <a:solidFill>
                  <a:schemeClr val="accent2">
                    <a:lumMod val="50000"/>
                  </a:schemeClr>
                </a:solidFill>
              </a:rPr>
              <a:t>Recap of the parameter sets discussions and initial recommendations </a:t>
            </a:r>
            <a:r>
              <a:rPr lang="en-US" dirty="0">
                <a:solidFill>
                  <a:schemeClr val="accent2">
                    <a:lumMod val="50000"/>
                  </a:schemeClr>
                </a:solidFill>
                <a:hlinkClick r:id="rId2"/>
              </a:rPr>
              <a:t>https://mentor.ieee.org/802.15/dcn/23/15-23-0307-00-04ab-recommended-parameter-sets-for-erpdev.pptx</a:t>
            </a:r>
            <a:endParaRPr lang="en-US" dirty="0">
              <a:solidFill>
                <a:schemeClr val="accent2">
                  <a:lumMod val="50000"/>
                </a:schemeClr>
              </a:solidFill>
            </a:endParaRPr>
          </a:p>
          <a:p>
            <a:pPr marL="514350" indent="-514350">
              <a:buFont typeface="Arial" panose="020B0604020202020204" pitchFamily="34" charset="0"/>
              <a:buChar char="•"/>
            </a:pPr>
            <a:endParaRPr lang="en-US" dirty="0">
              <a:solidFill>
                <a:schemeClr val="accent2">
                  <a:lumMod val="50000"/>
                </a:schemeClr>
              </a:solidFill>
            </a:endParaRPr>
          </a:p>
          <a:p>
            <a:pPr marL="514350" indent="-514350">
              <a:buFont typeface="Arial" panose="020B0604020202020204" pitchFamily="34" charset="0"/>
              <a:buChar char="•"/>
            </a:pPr>
            <a:endParaRPr lang="en-US" dirty="0">
              <a:solidFill>
                <a:schemeClr val="accent2">
                  <a:lumMod val="50000"/>
                </a:schemeClr>
              </a:solidFill>
            </a:endParaRPr>
          </a:p>
          <a:p>
            <a:pPr marL="0" indent="0"/>
            <a:endParaRPr lang="en-US" dirty="0"/>
          </a:p>
          <a:p>
            <a:pPr marL="0" indent="0"/>
            <a:endParaRPr lang="en-US" dirty="0"/>
          </a:p>
        </p:txBody>
      </p:sp>
      <p:sp>
        <p:nvSpPr>
          <p:cNvPr id="4" name="Slide Number Placeholder 3">
            <a:extLst>
              <a:ext uri="{FF2B5EF4-FFF2-40B4-BE49-F238E27FC236}">
                <a16:creationId xmlns:a16="http://schemas.microsoft.com/office/drawing/2014/main" id="{60FEA90D-E0A2-2981-34AE-1F3B3D19E3BB}"/>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55201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Editor’s Corner</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pic>
        <p:nvPicPr>
          <p:cNvPr id="5" name="Picture 4" descr="A picture containing text, indoor, device, different&#10;&#10;Description automatically generated">
            <a:extLst>
              <a:ext uri="{FF2B5EF4-FFF2-40B4-BE49-F238E27FC236}">
                <a16:creationId xmlns:a16="http://schemas.microsoft.com/office/drawing/2014/main" id="{D1BB5C3C-5B9A-C9C5-7D5E-826267357F56}"/>
              </a:ext>
            </a:extLst>
          </p:cNvPr>
          <p:cNvPicPr>
            <a:picLocks noChangeAspect="1"/>
          </p:cNvPicPr>
          <p:nvPr/>
        </p:nvPicPr>
        <p:blipFill>
          <a:blip r:embed="rId2"/>
          <a:stretch>
            <a:fillRect/>
          </a:stretch>
        </p:blipFill>
        <p:spPr>
          <a:xfrm>
            <a:off x="2544904" y="2095384"/>
            <a:ext cx="4054191" cy="2667231"/>
          </a:xfrm>
          <a:prstGeom prst="rect">
            <a:avLst/>
          </a:prstGeom>
        </p:spPr>
      </p:pic>
    </p:spTree>
    <p:extLst>
      <p:ext uri="{BB962C8B-B14F-4D97-AF65-F5344CB8AC3E}">
        <p14:creationId xmlns:p14="http://schemas.microsoft.com/office/powerpoint/2010/main" val="990193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827585" y="692696"/>
            <a:ext cx="7632847" cy="5724636"/>
          </a:xfrm>
        </p:spPr>
      </p:pic>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a:xfrm>
            <a:off x="3196216" y="692696"/>
            <a:ext cx="2751567" cy="720080"/>
          </a:xfrm>
          <a:solidFill>
            <a:schemeClr val="bg1">
              <a:lumMod val="95000"/>
            </a:schemeClr>
          </a:solidFill>
        </p:spPr>
        <p:txBody>
          <a:bodyPr/>
          <a:lstStyle/>
          <a:p>
            <a:r>
              <a:rPr lang="en-US" sz="4000" dirty="0"/>
              <a:t>Next Steps</a:t>
            </a:r>
          </a:p>
        </p:txBody>
      </p:sp>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defTabSz="336947">
              <a:defRPr/>
            </a:pPr>
            <a:r>
              <a:rPr lang="en-US" altLang="en-US" sz="900">
                <a:solidFill>
                  <a:srgbClr val="000000"/>
                </a:solidFill>
              </a:rPr>
              <a:t>Slide </a:t>
            </a:r>
            <a:fld id="{5DD27314-9434-4B6F-80C2-AAC402118CDA}" type="slidenum">
              <a:rPr lang="en-US" altLang="en-US" sz="900">
                <a:solidFill>
                  <a:srgbClr val="000000"/>
                </a:solidFill>
              </a:rPr>
              <a:pPr defTabSz="336947">
                <a:defRPr/>
              </a:pPr>
              <a:t>24</a:t>
            </a:fld>
            <a:endParaRPr lang="en-US" altLang="en-US" sz="900">
              <a:solidFill>
                <a:srgbClr val="000000"/>
              </a:solidFill>
            </a:endParaRPr>
          </a:p>
        </p:txBody>
      </p:sp>
    </p:spTree>
    <p:extLst>
      <p:ext uri="{BB962C8B-B14F-4D97-AF65-F5344CB8AC3E}">
        <p14:creationId xmlns:p14="http://schemas.microsoft.com/office/powerpoint/2010/main" val="2698379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55576" y="685800"/>
            <a:ext cx="7764463" cy="754063"/>
          </a:xfrm>
        </p:spPr>
        <p:txBody>
          <a:bodyPr wrap="square" anchor="ctr">
            <a:normAutofit/>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sz="half" idx="1"/>
          </p:nvPr>
        </p:nvSpPr>
        <p:spPr>
          <a:xfrm>
            <a:off x="609600" y="1440457"/>
            <a:ext cx="8354888" cy="5012879"/>
          </a:xfrm>
        </p:spPr>
        <p:txBody>
          <a:bodyPr wrap="square" anchor="t">
            <a:normAutofit fontScale="92500" lnSpcReduction="10000"/>
          </a:bodyPr>
          <a:lstStyle/>
          <a:p>
            <a:pPr marL="0" indent="0"/>
            <a:r>
              <a:rPr lang="en-US" dirty="0"/>
              <a:t>July Plenary, Berlin, Germany</a:t>
            </a:r>
          </a:p>
          <a:p>
            <a:pPr marL="0" indent="0"/>
            <a:r>
              <a:rPr lang="en-US" dirty="0">
                <a:hlinkClick r:id="rId2"/>
              </a:rPr>
              <a:t>Registration Link</a:t>
            </a:r>
            <a:endParaRPr lang="en-US" dirty="0"/>
          </a:p>
          <a:p>
            <a:pPr marL="0" indent="0"/>
            <a:r>
              <a:rPr lang="en-US" dirty="0" err="1">
                <a:hlinkClick r:id="rId3"/>
              </a:rPr>
              <a:t>Estrel</a:t>
            </a:r>
            <a:r>
              <a:rPr lang="en-US" dirty="0">
                <a:hlinkClick r:id="rId3"/>
              </a:rPr>
              <a:t> Berlin Information</a:t>
            </a:r>
            <a:endParaRPr lang="en-US" dirty="0"/>
          </a:p>
          <a:p>
            <a:pPr marL="0" indent="0"/>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endParaRPr lang="en-US" dirty="0"/>
          </a:p>
          <a:p>
            <a:pPr marL="0" indent="0"/>
            <a:r>
              <a:rPr lang="en-US" dirty="0"/>
              <a:t>Rev 1 of Agenda:</a:t>
            </a:r>
          </a:p>
          <a:p>
            <a:pPr marL="0" indent="0"/>
            <a:r>
              <a:rPr lang="en-US" dirty="0">
                <a:hlinkClick r:id="rId4"/>
              </a:rPr>
              <a:t>https://mentor.ieee.org/802.15/dcn/23/15-23-0305-01-04ab-july-2023-tg4ab-agenda.xlsx</a:t>
            </a:r>
            <a:endParaRPr lang="en-US" dirty="0"/>
          </a:p>
          <a:p>
            <a:pPr marL="0" indent="0"/>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07143AE2-8961-49C4-80E3-5346A3EB4C4A}" type="slidenum">
              <a:rPr lang="en-US" altLang="en-US" smtClean="0"/>
              <a:pPr>
                <a:spcAft>
                  <a:spcPts val="600"/>
                </a:spcAft>
                <a:defRPr/>
              </a:pPr>
              <a:t>25</a:t>
            </a:fld>
            <a:endParaRPr lang="en-US" altLang="en-US"/>
          </a:p>
        </p:txBody>
      </p:sp>
      <p:pic>
        <p:nvPicPr>
          <p:cNvPr id="1026" name="Picture 2" descr="Photo">
            <a:extLst>
              <a:ext uri="{FF2B5EF4-FFF2-40B4-BE49-F238E27FC236}">
                <a16:creationId xmlns:a16="http://schemas.microsoft.com/office/drawing/2014/main" id="{44F66B81-B4F0-F64C-50BC-23C05F63E8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372" y="2054563"/>
            <a:ext cx="4232850" cy="3174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5F860BF-B99A-9FBC-6F9A-D93CAC5D61BD}"/>
              </a:ext>
            </a:extLst>
          </p:cNvPr>
          <p:cNvPicPr>
            <a:picLocks noChangeAspect="1"/>
          </p:cNvPicPr>
          <p:nvPr/>
        </p:nvPicPr>
        <p:blipFill>
          <a:blip r:embed="rId2"/>
          <a:stretch>
            <a:fillRect/>
          </a:stretch>
        </p:blipFill>
        <p:spPr>
          <a:xfrm>
            <a:off x="3499609" y="3397183"/>
            <a:ext cx="2274767" cy="2189035"/>
          </a:xfrm>
          <a:prstGeom prst="rect">
            <a:avLst/>
          </a:prstGeom>
        </p:spPr>
      </p:pic>
      <p:sp>
        <p:nvSpPr>
          <p:cNvPr id="2" name="Title 1">
            <a:extLst>
              <a:ext uri="{FF2B5EF4-FFF2-40B4-BE49-F238E27FC236}">
                <a16:creationId xmlns:a16="http://schemas.microsoft.com/office/drawing/2014/main" id="{B35D629B-8A14-20EA-30ED-641AA0EE6008}"/>
              </a:ext>
            </a:extLst>
          </p:cNvPr>
          <p:cNvSpPr>
            <a:spLocks noGrp="1"/>
          </p:cNvSpPr>
          <p:nvPr>
            <p:ph type="title"/>
          </p:nvPr>
        </p:nvSpPr>
        <p:spPr>
          <a:xfrm>
            <a:off x="755577" y="1268761"/>
            <a:ext cx="7764463" cy="565547"/>
          </a:xfrm>
        </p:spPr>
        <p:txBody>
          <a:bodyPr/>
          <a:lstStyle/>
          <a:p>
            <a:r>
              <a:rPr lang="en-US" dirty="0"/>
              <a:t>Interim Webex Schedule</a:t>
            </a:r>
          </a:p>
        </p:txBody>
      </p:sp>
      <p:sp>
        <p:nvSpPr>
          <p:cNvPr id="3" name="Content Placeholder 2">
            <a:extLst>
              <a:ext uri="{FF2B5EF4-FFF2-40B4-BE49-F238E27FC236}">
                <a16:creationId xmlns:a16="http://schemas.microsoft.com/office/drawing/2014/main" id="{68B349DB-DEEC-B21B-46C6-EFB49CC77726}"/>
              </a:ext>
            </a:extLst>
          </p:cNvPr>
          <p:cNvSpPr>
            <a:spLocks noGrp="1"/>
          </p:cNvSpPr>
          <p:nvPr>
            <p:ph idx="1"/>
          </p:nvPr>
        </p:nvSpPr>
        <p:spPr>
          <a:xfrm>
            <a:off x="735016" y="1922004"/>
            <a:ext cx="8161013" cy="914260"/>
          </a:xfrm>
        </p:spPr>
        <p:txBody>
          <a:bodyPr>
            <a:normAutofit fontScale="92500" lnSpcReduction="20000"/>
          </a:bodyPr>
          <a:lstStyle/>
          <a:p>
            <a:r>
              <a:rPr lang="en-US" dirty="0"/>
              <a:t>Proposed:  Usual time and interval:  Alternate Tuesdays, 06:00 PT commencing 30-May	</a:t>
            </a:r>
          </a:p>
        </p:txBody>
      </p:sp>
      <p:sp>
        <p:nvSpPr>
          <p:cNvPr id="4" name="Slide Number Placeholder 3">
            <a:extLst>
              <a:ext uri="{FF2B5EF4-FFF2-40B4-BE49-F238E27FC236}">
                <a16:creationId xmlns:a16="http://schemas.microsoft.com/office/drawing/2014/main" id="{6D817E3F-8B19-8E26-9744-1518308A855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26</a:t>
            </a:fld>
            <a:endParaRPr lang="en-US" altLang="en-US"/>
          </a:p>
        </p:txBody>
      </p:sp>
      <p:pic>
        <p:nvPicPr>
          <p:cNvPr id="20" name="Picture 19">
            <a:extLst>
              <a:ext uri="{FF2B5EF4-FFF2-40B4-BE49-F238E27FC236}">
                <a16:creationId xmlns:a16="http://schemas.microsoft.com/office/drawing/2014/main" id="{924B510D-4B56-CC44-B7D6-CB0CED349F2E}"/>
              </a:ext>
            </a:extLst>
          </p:cNvPr>
          <p:cNvPicPr>
            <a:picLocks noChangeAspect="1"/>
          </p:cNvPicPr>
          <p:nvPr/>
        </p:nvPicPr>
        <p:blipFill>
          <a:blip r:embed="rId3"/>
          <a:stretch>
            <a:fillRect/>
          </a:stretch>
        </p:blipFill>
        <p:spPr>
          <a:xfrm>
            <a:off x="6029172" y="3088546"/>
            <a:ext cx="2383361" cy="2497672"/>
          </a:xfrm>
          <a:prstGeom prst="rect">
            <a:avLst/>
          </a:prstGeom>
        </p:spPr>
      </p:pic>
      <p:sp>
        <p:nvSpPr>
          <p:cNvPr id="22" name="Rectangle: Rounded Corners 21">
            <a:extLst>
              <a:ext uri="{FF2B5EF4-FFF2-40B4-BE49-F238E27FC236}">
                <a16:creationId xmlns:a16="http://schemas.microsoft.com/office/drawing/2014/main" id="{114662F4-06EA-149F-F438-87CAC06E10E4}"/>
              </a:ext>
            </a:extLst>
          </p:cNvPr>
          <p:cNvSpPr/>
          <p:nvPr/>
        </p:nvSpPr>
        <p:spPr bwMode="auto">
          <a:xfrm>
            <a:off x="4165352" y="5316649"/>
            <a:ext cx="263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23" name="Rectangle: Rounded Corners 22">
            <a:extLst>
              <a:ext uri="{FF2B5EF4-FFF2-40B4-BE49-F238E27FC236}">
                <a16:creationId xmlns:a16="http://schemas.microsoft.com/office/drawing/2014/main" id="{BE60B33C-2544-C5F0-1819-3F26137B8FCA}"/>
              </a:ext>
            </a:extLst>
          </p:cNvPr>
          <p:cNvSpPr/>
          <p:nvPr/>
        </p:nvSpPr>
        <p:spPr bwMode="auto">
          <a:xfrm>
            <a:off x="6464768" y="4430182"/>
            <a:ext cx="1242138" cy="186950"/>
          </a:xfrm>
          <a:prstGeom prst="roundRect">
            <a:avLst/>
          </a:prstGeom>
          <a:noFill/>
          <a:ln w="9525" cap="flat" cmpd="sng" algn="ctr">
            <a:solidFill>
              <a:srgbClr val="FF0000"/>
            </a:solidFill>
            <a:prstDash val="solid"/>
            <a:round/>
            <a:headEnd type="none" w="med" len="med"/>
            <a:tailEnd type="none" w="med" len="med"/>
          </a:ln>
          <a:effec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endParaRPr lang="en-US" sz="675">
              <a:latin typeface="Times New Roman" charset="0"/>
              <a:ea typeface="ＭＳ Ｐゴシック" charset="0"/>
              <a:cs typeface="ＭＳ Ｐゴシック" charset="0"/>
            </a:endParaRPr>
          </a:p>
        </p:txBody>
      </p:sp>
      <p:sp>
        <p:nvSpPr>
          <p:cNvPr id="17" name="Arrow: Right 16">
            <a:extLst>
              <a:ext uri="{FF2B5EF4-FFF2-40B4-BE49-F238E27FC236}">
                <a16:creationId xmlns:a16="http://schemas.microsoft.com/office/drawing/2014/main" id="{3995A76E-1952-BA9A-C28E-B7CABE507CA8}"/>
              </a:ext>
            </a:extLst>
          </p:cNvPr>
          <p:cNvSpPr/>
          <p:nvPr/>
        </p:nvSpPr>
        <p:spPr bwMode="auto">
          <a:xfrm rot="18141844" flipH="1">
            <a:off x="7439384" y="3624541"/>
            <a:ext cx="1026114" cy="565547"/>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51435" tIns="25718" rIns="51435" bIns="25718" numCol="1" rtlCol="0" anchor="t" anchorCtr="0" compatLnSpc="1">
            <a:prstTxWarp prst="textNoShape">
              <a:avLst/>
            </a:prstTxWarp>
          </a:bodyPr>
          <a:lstStyle/>
          <a:p>
            <a:pPr defTabSz="252710" eaLnBrk="1" hangingPunct="1">
              <a:buClr>
                <a:srgbClr val="000000"/>
              </a:buClr>
              <a:buSzPct val="100000"/>
            </a:pPr>
            <a:r>
              <a:rPr lang="en-US" sz="900" b="1" dirty="0">
                <a:latin typeface="Tahoma" panose="020B0604030504040204" pitchFamily="34" charset="0"/>
                <a:ea typeface="Tahoma" panose="020B0604030504040204" pitchFamily="34" charset="0"/>
                <a:cs typeface="Tahoma" panose="020B0604030504040204" pitchFamily="34" charset="0"/>
              </a:rPr>
              <a:t>July Plenary</a:t>
            </a:r>
          </a:p>
        </p:txBody>
      </p:sp>
      <p:sp>
        <p:nvSpPr>
          <p:cNvPr id="5" name="Arrow: Right 4">
            <a:extLst>
              <a:ext uri="{FF2B5EF4-FFF2-40B4-BE49-F238E27FC236}">
                <a16:creationId xmlns:a16="http://schemas.microsoft.com/office/drawing/2014/main" id="{F81FC424-2D64-9746-7AD8-A83CB9B27078}"/>
              </a:ext>
            </a:extLst>
          </p:cNvPr>
          <p:cNvSpPr/>
          <p:nvPr/>
        </p:nvSpPr>
        <p:spPr bwMode="auto">
          <a:xfrm>
            <a:off x="3419872" y="5157192"/>
            <a:ext cx="500612" cy="44313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900" dirty="0">
                <a:latin typeface="Times New Roman" charset="0"/>
                <a:ea typeface="ＭＳ Ｐゴシック" charset="0"/>
                <a:cs typeface="ＭＳ Ｐゴシック" charset="0"/>
              </a:rPr>
              <a:t>Now</a:t>
            </a:r>
          </a:p>
        </p:txBody>
      </p:sp>
    </p:spTree>
    <p:extLst>
      <p:ext uri="{BB962C8B-B14F-4D97-AF65-F5344CB8AC3E}">
        <p14:creationId xmlns:p14="http://schemas.microsoft.com/office/powerpoint/2010/main" val="19763006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dirty="0"/>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28</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5B95BE65-2672-529D-753D-ADEC9560921B}"/>
              </a:ext>
            </a:extLst>
          </p:cNvPr>
          <p:cNvSpPr>
            <a:spLocks noGrp="1"/>
          </p:cNvSpPr>
          <p:nvPr>
            <p:ph type="title"/>
          </p:nvPr>
        </p:nvSpPr>
        <p:spPr>
          <a:xfrm>
            <a:off x="755576" y="685800"/>
            <a:ext cx="7764463" cy="754063"/>
          </a:xfrm>
        </p:spPr>
        <p:txBody>
          <a:bodyPr vert="horz" lIns="0" tIns="0" rIns="0" bIns="0" rtlCol="0" anchor="t" anchorCtr="0">
            <a:normAutofit/>
          </a:bodyPr>
          <a:lstStyle/>
          <a:p>
            <a:pPr algn="l" defTabSz="685783" eaLnBrk="1" hangingPunct="1">
              <a:lnSpc>
                <a:spcPct val="90000"/>
              </a:lnSpc>
            </a:pPr>
            <a:r>
              <a:rPr lang="en-US" sz="2667" b="1" kern="1200" cap="all" dirty="0">
                <a:solidFill>
                  <a:schemeClr val="tx1"/>
                </a:solidFill>
                <a:latin typeface="Montserrat ExtraBold" pitchFamily="2" charset="77"/>
                <a:cs typeface="Montserrat ExtraBold" pitchFamily="2" charset="77"/>
              </a:rPr>
              <a:t>Meeting Preamble</a:t>
            </a:r>
          </a:p>
        </p:txBody>
      </p:sp>
      <p:sp>
        <p:nvSpPr>
          <p:cNvPr id="18" name="Text Placeholder 3">
            <a:extLst>
              <a:ext uri="{FF2B5EF4-FFF2-40B4-BE49-F238E27FC236}">
                <a16:creationId xmlns:a16="http://schemas.microsoft.com/office/drawing/2014/main" id="{556F4FC5-4E1C-DB10-C4E8-CE0652CDF2C7}"/>
              </a:ext>
            </a:extLst>
          </p:cNvPr>
          <p:cNvSpPr>
            <a:spLocks noGrp="1"/>
          </p:cNvSpPr>
          <p:nvPr>
            <p:ph sz="half" idx="1"/>
          </p:nvPr>
        </p:nvSpPr>
        <p:spPr>
          <a:xfrm>
            <a:off x="609600" y="1371600"/>
            <a:ext cx="8066856" cy="4868863"/>
          </a:xfrm>
        </p:spPr>
        <p:txBody>
          <a:bodyPr wrap="square" anchor="t">
            <a:normAutofit/>
          </a:bodyPr>
          <a:lstStyle/>
          <a:p>
            <a:pPr algn="ctr"/>
            <a:r>
              <a:rPr lang="en-US" dirty="0"/>
              <a:t>Stuff you need to know before we get to the meeting content</a:t>
            </a:r>
          </a:p>
        </p:txBody>
      </p:sp>
      <p:pic>
        <p:nvPicPr>
          <p:cNvPr id="11" name="Picture Placeholder 10">
            <a:extLst>
              <a:ext uri="{FF2B5EF4-FFF2-40B4-BE49-F238E27FC236}">
                <a16:creationId xmlns:a16="http://schemas.microsoft.com/office/drawing/2014/main" id="{A7871A02-D452-860B-FDFC-BF83EDEA6438}"/>
              </a:ext>
            </a:extLst>
          </p:cNvPr>
          <p:cNvPicPr>
            <a:picLocks noGrp="1" noChangeAspect="1"/>
          </p:cNvPicPr>
          <p:nvPr>
            <p:ph sz="half" idx="2"/>
          </p:nvPr>
        </p:nvPicPr>
        <p:blipFill rotWithShape="1">
          <a:blip r:embed="rId2"/>
          <a:stretch/>
        </p:blipFill>
        <p:spPr>
          <a:xfrm>
            <a:off x="4567238" y="2930462"/>
            <a:ext cx="3806825" cy="1751139"/>
          </a:xfrm>
          <a:noFill/>
        </p:spPr>
      </p:pic>
      <p:sp>
        <p:nvSpPr>
          <p:cNvPr id="4" name="Slide Number Placeholder 3">
            <a:extLst>
              <a:ext uri="{FF2B5EF4-FFF2-40B4-BE49-F238E27FC236}">
                <a16:creationId xmlns:a16="http://schemas.microsoft.com/office/drawing/2014/main" id="{4DFE02E3-B8E7-5AD1-1C02-85282A18B9D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3</a:t>
            </a:fld>
            <a:endParaRPr lang="en-US" altLang="en-US"/>
          </a:p>
        </p:txBody>
      </p:sp>
      <p:pic>
        <p:nvPicPr>
          <p:cNvPr id="12" name="Picture 11">
            <a:extLst>
              <a:ext uri="{FF2B5EF4-FFF2-40B4-BE49-F238E27FC236}">
                <a16:creationId xmlns:a16="http://schemas.microsoft.com/office/drawing/2014/main" id="{7BB8D0BE-A532-BA1F-CF6E-BD4302364F13}"/>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bwMode="auto">
          <a:xfrm>
            <a:off x="457201" y="6093296"/>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8149A74D-0131-57F0-45D2-8C2C383466D9}"/>
              </a:ext>
            </a:extLst>
          </p:cNvPr>
          <p:cNvSpPr/>
          <p:nvPr/>
        </p:nvSpPr>
        <p:spPr>
          <a:xfrm>
            <a:off x="427034" y="5229200"/>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5" name="Rectangle 14">
            <a:extLst>
              <a:ext uri="{FF2B5EF4-FFF2-40B4-BE49-F238E27FC236}">
                <a16:creationId xmlns:a16="http://schemas.microsoft.com/office/drawing/2014/main" id="{8AA41BB2-6F9C-9A64-6CC0-C6792E2970B5}"/>
              </a:ext>
            </a:extLst>
          </p:cNvPr>
          <p:cNvSpPr/>
          <p:nvPr/>
        </p:nvSpPr>
        <p:spPr>
          <a:xfrm>
            <a:off x="427035" y="1178434"/>
            <a:ext cx="8224841" cy="72008"/>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958572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solidFill>
                  <a:schemeClr val="tx1"/>
                </a:solidFill>
              </a:rPr>
              <a:t>Formal motions: WG voters</a:t>
            </a:r>
          </a:p>
          <a:p>
            <a:pPr marL="857250" lvl="1" indent="-457200">
              <a:buFont typeface="Arial" panose="020B0604020202020204" pitchFamily="34" charset="0"/>
              <a:buChar char="•"/>
            </a:pPr>
            <a:r>
              <a:rPr lang="en-US" dirty="0">
                <a:solidFill>
                  <a:schemeClr val="tx1"/>
                </a:solidFill>
              </a:rPr>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4</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5</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94568</TotalTime>
  <Words>1958</Words>
  <Application>Microsoft Office PowerPoint</Application>
  <PresentationFormat>On-screen Show (4:3)</PresentationFormat>
  <Paragraphs>281</Paragraphs>
  <Slides>28</Slides>
  <Notes>1</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28</vt:i4>
      </vt:variant>
    </vt:vector>
  </HeadingPairs>
  <TitlesOfParts>
    <vt:vector size="42"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1_Office Theme</vt:lpstr>
      <vt:lpstr>PowerPoint Presentation</vt:lpstr>
      <vt:lpstr>Task Group 15.4ab Next Generation UWB Amendment</vt:lpstr>
      <vt:lpstr>Meeting Preamble</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Agenda</vt:lpstr>
      <vt:lpstr>Proposed Agenda</vt:lpstr>
      <vt:lpstr>Recap</vt:lpstr>
      <vt:lpstr>5.2.b Scope of the project (As approved): </vt:lpstr>
      <vt:lpstr>Project Schedule (working baseline)</vt:lpstr>
      <vt:lpstr>Schedule Major Milestones</vt:lpstr>
      <vt:lpstr>Technical Discussion</vt:lpstr>
      <vt:lpstr>Discussion Topics</vt:lpstr>
      <vt:lpstr>Editor’s Corner</vt:lpstr>
      <vt:lpstr>Next Steps</vt:lpstr>
      <vt:lpstr>Coming Attractions</vt:lpstr>
      <vt:lpstr>Interim Webex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326</cp:revision>
  <cp:lastPrinted>2000-03-07T00:55:37Z</cp:lastPrinted>
  <dcterms:created xsi:type="dcterms:W3CDTF">2016-01-17T22:48:36Z</dcterms:created>
  <dcterms:modified xsi:type="dcterms:W3CDTF">2023-06-27T05:12:01Z</dcterms:modified>
  <cp:category/>
</cp:coreProperties>
</file>