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14"/>
  </p:notesMasterIdLst>
  <p:handoutMasterIdLst>
    <p:handoutMasterId r:id="rId15"/>
  </p:handoutMasterIdLst>
  <p:sldIdLst>
    <p:sldId id="337" r:id="rId3"/>
    <p:sldId id="325" r:id="rId4"/>
    <p:sldId id="327" r:id="rId5"/>
    <p:sldId id="328" r:id="rId6"/>
    <p:sldId id="336" r:id="rId7"/>
    <p:sldId id="329" r:id="rId8"/>
    <p:sldId id="333" r:id="rId9"/>
    <p:sldId id="335" r:id="rId10"/>
    <p:sldId id="334" r:id="rId11"/>
    <p:sldId id="330" r:id="rId12"/>
    <p:sldId id="331"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 id="{2E1FFAFC-FE47-88F4-1D4C-7C43F67789C6}" name="Xiliang Luo" initials="" userId="S::xiliang_luo@apple.com::f734b909-be4f-4340-a843-1301c0dc3d9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432FF"/>
    <a:srgbClr val="000000"/>
    <a:srgbClr val="B36B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2"/>
    <p:restoredTop sz="95915"/>
  </p:normalViewPr>
  <p:slideViewPr>
    <p:cSldViewPr>
      <p:cViewPr varScale="1">
        <p:scale>
          <a:sx n="115" d="100"/>
          <a:sy n="115" d="100"/>
        </p:scale>
        <p:origin x="1704" y="102"/>
      </p:cViewPr>
      <p:guideLst>
        <p:guide orient="horz" pos="2160"/>
        <p:guide pos="2880"/>
      </p:guideLst>
    </p:cSldViewPr>
  </p:slideViewPr>
  <p:notesTextViewPr>
    <p:cViewPr>
      <p:scale>
        <a:sx n="1" d="1"/>
        <a:sy n="1" d="1"/>
      </p:scale>
      <p:origin x="0" y="0"/>
    </p:cViewPr>
  </p:notesTextViewPr>
  <p:notesViewPr>
    <p:cSldViewPr>
      <p:cViewPr varScale="1">
        <p:scale>
          <a:sx n="65" d="100"/>
          <a:sy n="65" d="100"/>
        </p:scale>
        <p:origin x="3150"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33" Type="http://schemas.microsoft.com/office/2018/10/relationships/authors" Target="author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40650" cy="1035050"/>
          </a:xfrm>
        </p:spPr>
        <p:txBody>
          <a:bodyPr/>
          <a:lstStyle/>
          <a:p>
            <a:r>
              <a:rPr lang="en-US" dirty="0"/>
              <a:t>Click to edit Master title style</a:t>
            </a:r>
          </a:p>
        </p:txBody>
      </p:sp>
      <p:sp>
        <p:nvSpPr>
          <p:cNvPr id="3" name="Rectangle 5"/>
          <p:cNvSpPr>
            <a:spLocks noGrp="1" noChangeArrowheads="1"/>
          </p:cNvSpPr>
          <p:nvPr>
            <p:ph type="sldNum" idx="10"/>
          </p:nvPr>
        </p:nvSpPr>
        <p:spPr>
          <a:ln/>
        </p:spPr>
        <p:txBody>
          <a:bodyPr/>
          <a:lstStyle>
            <a:lvl1pPr>
              <a:defRPr/>
            </a:lvl1pPr>
          </a:lstStyle>
          <a:p>
            <a:r>
              <a:rPr lang="en-US" altLang="en-US"/>
              <a:t>Slide </a:t>
            </a:r>
            <a:fld id="{28AF67BD-3515-41FE-828D-04C919731628}" type="slidenum">
              <a:rPr lang="en-US" altLang="en-US"/>
              <a:pPr/>
              <a:t>‹#›</a:t>
            </a:fld>
            <a:endParaRPr lang="en-US" altLang="en-US"/>
          </a:p>
        </p:txBody>
      </p:sp>
    </p:spTree>
    <p:extLst>
      <p:ext uri="{BB962C8B-B14F-4D97-AF65-F5344CB8AC3E}">
        <p14:creationId xmlns:p14="http://schemas.microsoft.com/office/powerpoint/2010/main" val="205112575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5"/>
          <p:cNvSpPr>
            <a:spLocks noGrp="1" noChangeArrowheads="1"/>
          </p:cNvSpPr>
          <p:nvPr>
            <p:ph type="sldNum" idx="10"/>
          </p:nvPr>
        </p:nvSpPr>
        <p:spPr>
          <a:ln/>
        </p:spPr>
        <p:txBody>
          <a:bodyPr/>
          <a:lstStyle>
            <a:lvl1pPr>
              <a:defRPr/>
            </a:lvl1pPr>
          </a:lstStyle>
          <a:p>
            <a:r>
              <a:rPr lang="en-US" altLang="en-US"/>
              <a:t>Slide </a:t>
            </a:r>
            <a:fld id="{6EC47A6A-FA30-4797-8EE6-2A1453E36234}" type="slidenum">
              <a:rPr lang="en-US" altLang="en-US"/>
              <a:pPr/>
              <a:t>‹#›</a:t>
            </a:fld>
            <a:endParaRPr lang="en-US" altLang="en-US"/>
          </a:p>
        </p:txBody>
      </p:sp>
    </p:spTree>
    <p:extLst>
      <p:ext uri="{BB962C8B-B14F-4D97-AF65-F5344CB8AC3E}">
        <p14:creationId xmlns:p14="http://schemas.microsoft.com/office/powerpoint/2010/main" val="23267815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13901736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41"/>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6"/>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January 2023</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2400" y="6475413"/>
            <a:ext cx="5354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685800"/>
            <a:ext cx="7740650"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2160" tIns="46080" rIns="92160" bIns="46080" numCol="1" anchor="ctr" anchorCtr="0" compatLnSpc="1">
            <a:prstTxWarp prst="textNoShape">
              <a:avLst/>
            </a:prstTxWarp>
          </a:bodyPr>
          <a:lstStyle/>
          <a:p>
            <a:pPr lvl="0"/>
            <a:r>
              <a:rPr lang="en-GB" altLang="en-US" smtClean="0"/>
              <a:t>Click to edit the title text format</a:t>
            </a:r>
          </a:p>
        </p:txBody>
      </p:sp>
      <p:sp>
        <p:nvSpPr>
          <p:cNvPr id="1027" name="Rectangle 2"/>
          <p:cNvSpPr>
            <a:spLocks noGrp="1" noChangeArrowheads="1"/>
          </p:cNvSpPr>
          <p:nvPr>
            <p:ph type="body" idx="1"/>
          </p:nvPr>
        </p:nvSpPr>
        <p:spPr bwMode="auto">
          <a:xfrm>
            <a:off x="685800" y="1981200"/>
            <a:ext cx="7740650" cy="567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smtClean="0"/>
              <a:t>Click to edit the outline text format</a:t>
            </a:r>
          </a:p>
          <a:p>
            <a:pPr lvl="1"/>
            <a:r>
              <a:rPr lang="en-GB" altLang="en-US" dirty="0" smtClean="0"/>
              <a:t>Second Outline Level</a:t>
            </a:r>
          </a:p>
          <a:p>
            <a:pPr lvl="2"/>
            <a:r>
              <a:rPr lang="en-GB" altLang="en-US" dirty="0" smtClean="0"/>
              <a:t>Third Outline Level</a:t>
            </a:r>
          </a:p>
          <a:p>
            <a:pPr lvl="3"/>
            <a:r>
              <a:rPr lang="en-GB" altLang="en-US" dirty="0" smtClean="0"/>
              <a:t>Fourth Outline Level</a:t>
            </a:r>
          </a:p>
          <a:p>
            <a:pPr lvl="4"/>
            <a:r>
              <a:rPr lang="en-GB" altLang="en-US" dirty="0" smtClean="0"/>
              <a:t>Fifth Outline Level</a:t>
            </a:r>
          </a:p>
          <a:p>
            <a:pPr lvl="4"/>
            <a:r>
              <a:rPr lang="en-GB" altLang="en-US" dirty="0" smtClean="0"/>
              <a:t>Sixth Outline Level</a:t>
            </a:r>
          </a:p>
          <a:p>
            <a:pPr lvl="4"/>
            <a:r>
              <a:rPr lang="en-GB" altLang="en-US" dirty="0" smtClean="0"/>
              <a:t>Seventh Outline Level</a:t>
            </a:r>
          </a:p>
          <a:p>
            <a:pPr lvl="4"/>
            <a:r>
              <a:rPr lang="en-GB" altLang="en-US" dirty="0" smtClean="0"/>
              <a:t>Eighth Outline Level</a:t>
            </a:r>
          </a:p>
          <a:p>
            <a:pPr lvl="4"/>
            <a:r>
              <a:rPr lang="en-GB" altLang="en-US" dirty="0" smtClean="0"/>
              <a:t>Ninth Outline Level</a:t>
            </a:r>
          </a:p>
        </p:txBody>
      </p:sp>
      <p:sp>
        <p:nvSpPr>
          <p:cNvPr id="1029" name="Rectangle 5"/>
          <p:cNvSpPr>
            <a:spLocks noGrp="1" noChangeArrowheads="1"/>
          </p:cNvSpPr>
          <p:nvPr>
            <p:ph type="sldNum"/>
          </p:nvPr>
        </p:nvSpPr>
        <p:spPr bwMode="auto">
          <a:xfrm>
            <a:off x="4114800" y="6475413"/>
            <a:ext cx="1112838" cy="10668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SzPct val="100000"/>
              <a:defRPr>
                <a:solidFill>
                  <a:srgbClr val="000000"/>
                </a:solidFill>
              </a:defRPr>
            </a:lvl1pPr>
          </a:lstStyle>
          <a:p>
            <a:r>
              <a:rPr lang="en-US" altLang="en-US"/>
              <a:t>Slide </a:t>
            </a:r>
            <a:fld id="{F30BB21B-092F-43E2-BBEE-BAA66E7C57C0}" type="slidenum">
              <a:rPr lang="en-US" altLang="en-US"/>
              <a:pPr/>
              <a:t>‹#›</a:t>
            </a:fld>
            <a:endParaRPr lang="en-US" altLang="en-US"/>
          </a:p>
        </p:txBody>
      </p:sp>
      <p:sp>
        <p:nvSpPr>
          <p:cNvPr id="1031" name="Rectangle 6"/>
          <p:cNvSpPr>
            <a:spLocks noChangeArrowheads="1"/>
          </p:cNvSpPr>
          <p:nvPr/>
        </p:nvSpPr>
        <p:spPr bwMode="auto">
          <a:xfrm>
            <a:off x="685800" y="305028"/>
            <a:ext cx="7772400" cy="215444"/>
          </a:xfrm>
          <a:prstGeom prst="rect">
            <a:avLst/>
          </a:prstGeom>
          <a:noFill/>
          <a:ln>
            <a:noFill/>
          </a:ln>
        </p:spPr>
        <p:txBody>
          <a:bodyPr lIns="0" tIns="0" rIns="0" bIns="0" anchor="ctr">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9pPr>
          </a:lstStyle>
          <a:p>
            <a:pPr algn="ctr">
              <a:buSzPct val="100000"/>
              <a:defRPr/>
            </a:pPr>
            <a:r>
              <a:rPr lang="en-US" altLang="en-US" sz="1400" b="1" dirty="0" smtClean="0">
                <a:solidFill>
                  <a:schemeClr val="tx1"/>
                </a:solidFill>
              </a:rPr>
              <a:t>June 2023                                                                                                                         </a:t>
            </a:r>
            <a:r>
              <a:rPr lang="en-US" altLang="en-US" sz="1400" b="1" dirty="0" smtClean="0">
                <a:solidFill>
                  <a:schemeClr val="tx1"/>
                </a:solidFill>
              </a:rPr>
              <a:t>15-23-0309-00-04ab</a:t>
            </a:r>
            <a:endParaRPr lang="en-US" altLang="en-US" sz="1400" b="1" dirty="0">
              <a:solidFill>
                <a:schemeClr val="tx1"/>
              </a:solidFill>
            </a:endParaRPr>
          </a:p>
        </p:txBody>
      </p:sp>
      <p:sp>
        <p:nvSpPr>
          <p:cNvPr id="1030" name="Line 7"/>
          <p:cNvSpPr>
            <a:spLocks noChangeShapeType="1"/>
          </p:cNvSpPr>
          <p:nvPr/>
        </p:nvSpPr>
        <p:spPr bwMode="auto">
          <a:xfrm>
            <a:off x="685800" y="609600"/>
            <a:ext cx="77724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ko-KR" altLang="en-US"/>
          </a:p>
        </p:txBody>
      </p:sp>
      <p:sp>
        <p:nvSpPr>
          <p:cNvPr id="1033" name="Rectangle 8"/>
          <p:cNvSpPr>
            <a:spLocks noChangeArrowheads="1"/>
          </p:cNvSpPr>
          <p:nvPr/>
        </p:nvSpPr>
        <p:spPr bwMode="auto">
          <a:xfrm>
            <a:off x="685800" y="6475413"/>
            <a:ext cx="914400" cy="184150"/>
          </a:xfrm>
          <a:prstGeom prst="rect">
            <a:avLst/>
          </a:prstGeom>
          <a:noFill/>
          <a:ln>
            <a:noFill/>
          </a:ln>
        </p:spPr>
        <p:txBody>
          <a:bodyPr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9pPr>
          </a:lstStyle>
          <a:p>
            <a:pPr>
              <a:buSzPct val="100000"/>
              <a:defRPr/>
            </a:pPr>
            <a:r>
              <a:rPr lang="en-US" altLang="en-US" sz="1200" dirty="0">
                <a:solidFill>
                  <a:srgbClr val="000000"/>
                </a:solidFill>
              </a:rPr>
              <a:t>Submission</a:t>
            </a:r>
          </a:p>
        </p:txBody>
      </p:sp>
      <p:sp>
        <p:nvSpPr>
          <p:cNvPr id="1032" name="Line 9"/>
          <p:cNvSpPr>
            <a:spLocks noChangeShapeType="1"/>
          </p:cNvSpPr>
          <p:nvPr/>
        </p:nvSpPr>
        <p:spPr bwMode="auto">
          <a:xfrm>
            <a:off x="685800" y="64770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ko-KR" altLang="en-US"/>
          </a:p>
        </p:txBody>
      </p:sp>
      <p:sp>
        <p:nvSpPr>
          <p:cNvPr id="11" name="Rectangle 8"/>
          <p:cNvSpPr>
            <a:spLocks noChangeArrowheads="1"/>
          </p:cNvSpPr>
          <p:nvPr userDrawn="1"/>
        </p:nvSpPr>
        <p:spPr bwMode="auto">
          <a:xfrm>
            <a:off x="5029200" y="6475413"/>
            <a:ext cx="3505200" cy="369887"/>
          </a:xfrm>
          <a:prstGeom prst="rect">
            <a:avLst/>
          </a:prstGeom>
          <a:noFill/>
          <a:ln>
            <a:noFill/>
          </a:ln>
        </p:spPr>
        <p:txBody>
          <a:bodyPr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algn="r">
              <a:buSzPct val="100000"/>
            </a:pPr>
            <a:r>
              <a:rPr lang="nl-NL" altLang="en-US" sz="1200">
                <a:solidFill>
                  <a:srgbClr val="000000"/>
                </a:solidFill>
              </a:rPr>
              <a:t>Taeyoung Ha (Samsung Electronics)</a:t>
            </a:r>
            <a:endParaRPr lang="en-US" altLang="en-US" sz="1200">
              <a:solidFill>
                <a:srgbClr val="000000"/>
              </a:solidFill>
            </a:endParaRPr>
          </a:p>
          <a:p>
            <a:pPr>
              <a:buSzPct val="100000"/>
            </a:pPr>
            <a:endParaRPr lang="en-US" altLang="en-US" sz="1200">
              <a:solidFill>
                <a:srgbClr val="000000"/>
              </a:solidFill>
            </a:endParaRPr>
          </a:p>
        </p:txBody>
      </p:sp>
    </p:spTree>
    <p:extLst>
      <p:ext uri="{BB962C8B-B14F-4D97-AF65-F5344CB8AC3E}">
        <p14:creationId xmlns:p14="http://schemas.microsoft.com/office/powerpoint/2010/main" val="724008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hdr="0"/>
  <p:txStyles>
    <p:titleStyle>
      <a:lvl1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2pPr>
      <a:lvl3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3pPr>
      <a:lvl4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4pPr>
      <a:lvl5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5pPr>
      <a:lvl6pPr marL="25146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6pPr>
      <a:lvl7pPr marL="29718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7pPr>
      <a:lvl8pPr marL="34290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8pPr>
      <a:lvl9pPr marL="38862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609600" y="685801"/>
            <a:ext cx="7924800" cy="40164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600"/>
              </a:spcBef>
            </a:pPr>
            <a:r>
              <a:rPr lang="en-US" altLang="en-US" sz="1400" b="1" dirty="0"/>
              <a:t>Submission Title:</a:t>
            </a:r>
            <a:r>
              <a:rPr lang="en-US" altLang="en-US" sz="1400" dirty="0"/>
              <a:t> 	</a:t>
            </a:r>
            <a:r>
              <a:rPr lang="en-US" altLang="en-US" sz="1400" dirty="0" smtClean="0"/>
              <a:t>NB message format for Multiple Transmission</a:t>
            </a:r>
          </a:p>
          <a:p>
            <a:pPr>
              <a:spcBef>
                <a:spcPts val="600"/>
              </a:spcBef>
            </a:pPr>
            <a:r>
              <a:rPr lang="en-US" altLang="en-US" sz="1400" b="1" dirty="0" smtClean="0"/>
              <a:t>Date Submitted:</a:t>
            </a:r>
            <a:r>
              <a:rPr lang="en-US" altLang="en-US" sz="1400" dirty="0" smtClean="0">
                <a:solidFill>
                  <a:srgbClr val="FF0000"/>
                </a:solidFill>
              </a:rPr>
              <a:t> 	</a:t>
            </a:r>
            <a:r>
              <a:rPr lang="en-US" altLang="en-US" sz="1400" dirty="0" smtClean="0"/>
              <a:t>June 13, 2023	</a:t>
            </a:r>
          </a:p>
          <a:p>
            <a:r>
              <a:rPr lang="en-US" altLang="en-US" sz="1400" b="1" dirty="0" smtClean="0"/>
              <a:t>Source</a:t>
            </a:r>
            <a:r>
              <a:rPr lang="en-US" altLang="en-US" sz="1400" b="1" dirty="0"/>
              <a:t>:</a:t>
            </a:r>
            <a:r>
              <a:rPr lang="en-US" altLang="en-US" sz="1400" dirty="0"/>
              <a:t> </a:t>
            </a:r>
            <a:r>
              <a:rPr lang="en-US" altLang="en-US" sz="1400" dirty="0">
                <a:solidFill>
                  <a:schemeClr val="tx2"/>
                </a:solidFill>
              </a:rPr>
              <a:t>[</a:t>
            </a:r>
            <a:r>
              <a:rPr lang="en-US" altLang="en-US" sz="1400" dirty="0" err="1">
                <a:solidFill>
                  <a:schemeClr val="tx2"/>
                </a:solidFill>
              </a:rPr>
              <a:t>Taeyoung</a:t>
            </a:r>
            <a:r>
              <a:rPr lang="en-US" altLang="en-US" sz="1400" dirty="0">
                <a:solidFill>
                  <a:schemeClr val="tx2"/>
                </a:solidFill>
              </a:rPr>
              <a:t> Ha, </a:t>
            </a:r>
            <a:r>
              <a:rPr lang="en-US" altLang="en-US" sz="1400" dirty="0" err="1">
                <a:solidFill>
                  <a:schemeClr val="tx2"/>
                </a:solidFill>
              </a:rPr>
              <a:t>Mingyu</a:t>
            </a:r>
            <a:r>
              <a:rPr lang="en-US" altLang="en-US" sz="1400" dirty="0">
                <a:solidFill>
                  <a:schemeClr val="tx2"/>
                </a:solidFill>
              </a:rPr>
              <a:t> Lee, </a:t>
            </a:r>
            <a:r>
              <a:rPr lang="en-US" altLang="en-US" sz="1400" dirty="0" err="1">
                <a:solidFill>
                  <a:schemeClr val="tx2"/>
                </a:solidFill>
              </a:rPr>
              <a:t>Youngwan</a:t>
            </a:r>
            <a:r>
              <a:rPr lang="en-US" altLang="en-US" sz="1400" dirty="0">
                <a:solidFill>
                  <a:schemeClr val="tx2"/>
                </a:solidFill>
              </a:rPr>
              <a:t> So,  </a:t>
            </a:r>
            <a:r>
              <a:rPr lang="en-US" altLang="en-US" sz="1400" dirty="0" err="1">
                <a:solidFill>
                  <a:schemeClr val="tx2"/>
                </a:solidFill>
              </a:rPr>
              <a:t>Aniruddh</a:t>
            </a:r>
            <a:r>
              <a:rPr lang="en-US" altLang="en-US" sz="1400" dirty="0">
                <a:solidFill>
                  <a:schemeClr val="tx2"/>
                </a:solidFill>
              </a:rPr>
              <a:t> Rao </a:t>
            </a:r>
            <a:r>
              <a:rPr lang="en-US" altLang="en-US" sz="1400" dirty="0" err="1">
                <a:solidFill>
                  <a:schemeClr val="tx2"/>
                </a:solidFill>
              </a:rPr>
              <a:t>Kabbinale</a:t>
            </a:r>
            <a:r>
              <a:rPr lang="en-US" altLang="en-US" sz="1400" dirty="0">
                <a:solidFill>
                  <a:schemeClr val="tx2"/>
                </a:solidFill>
              </a:rPr>
              <a:t>, </a:t>
            </a:r>
            <a:r>
              <a:rPr lang="en-US" altLang="en-US" sz="1400" dirty="0" err="1">
                <a:solidFill>
                  <a:schemeClr val="tx2"/>
                </a:solidFill>
              </a:rPr>
              <a:t>Ankur</a:t>
            </a:r>
            <a:r>
              <a:rPr lang="en-US" altLang="en-US" sz="1400" dirty="0">
                <a:solidFill>
                  <a:schemeClr val="tx2"/>
                </a:solidFill>
              </a:rPr>
              <a:t> Bansal, Clint Chaplin] Company [Samsung Electronics]</a:t>
            </a:r>
            <a:endParaRPr lang="en-US" altLang="en-US" sz="1400" b="1" dirty="0">
              <a:solidFill>
                <a:schemeClr val="tx2"/>
              </a:solidFill>
            </a:endParaRPr>
          </a:p>
          <a:p>
            <a:endParaRPr lang="en-US" altLang="en-US" sz="1400" b="1" dirty="0">
              <a:solidFill>
                <a:schemeClr val="tx2"/>
              </a:solidFill>
            </a:endParaRPr>
          </a:p>
          <a:p>
            <a:r>
              <a:rPr lang="en-US" altLang="en-US" sz="1400" b="1" dirty="0">
                <a:solidFill>
                  <a:schemeClr val="tx2"/>
                </a:solidFill>
              </a:rPr>
              <a:t>E-Mail</a:t>
            </a:r>
            <a:r>
              <a:rPr lang="en-US" altLang="en-US" sz="1400" dirty="0">
                <a:solidFill>
                  <a:schemeClr val="tx2"/>
                </a:solidFill>
              </a:rPr>
              <a:t>: ty1115.ha@samsung.com</a:t>
            </a:r>
            <a:endParaRPr lang="en-US" altLang="en-US" dirty="0">
              <a:solidFill>
                <a:schemeClr val="tx2"/>
              </a:solidFill>
            </a:endParaRPr>
          </a:p>
          <a:p>
            <a:pPr>
              <a:spcBef>
                <a:spcPts val="600"/>
              </a:spcBef>
              <a:spcAft>
                <a:spcPts val="600"/>
              </a:spcAft>
            </a:pPr>
            <a:r>
              <a:rPr lang="en-US" altLang="en-US" sz="1400" b="1" dirty="0" smtClean="0"/>
              <a:t>Abstract: </a:t>
            </a:r>
            <a:r>
              <a:rPr lang="en-US" altLang="en-US" sz="1400" dirty="0" smtClean="0"/>
              <a:t>Updates for Multiple RSF Transmissions in a Slot Scenario</a:t>
            </a:r>
            <a:endParaRPr lang="en-US" altLang="en-US" sz="1400" dirty="0"/>
          </a:p>
          <a:p>
            <a:pPr>
              <a:spcBef>
                <a:spcPts val="600"/>
              </a:spcBef>
              <a:spcAft>
                <a:spcPts val="600"/>
              </a:spcAft>
            </a:pPr>
            <a:r>
              <a:rPr lang="en-US" altLang="en-US" sz="1400" b="1" dirty="0"/>
              <a:t>Purpose: </a:t>
            </a:r>
            <a:r>
              <a:rPr lang="en-US" altLang="en-US" sz="1400" dirty="0" smtClean="0"/>
              <a:t>Increase air time efficiency by allowing the multiple MMRS transmission in a slot.</a:t>
            </a:r>
            <a:endParaRPr lang="en-US" altLang="en-US" sz="1400" dirty="0"/>
          </a:p>
          <a:p>
            <a:pPr>
              <a:spcBef>
                <a:spcPts val="600"/>
              </a:spcBef>
            </a:pPr>
            <a:r>
              <a:rPr lang="en-US" altLang="en-US" sz="1400" b="1" dirty="0" smtClean="0"/>
              <a:t>Notice: </a:t>
            </a:r>
            <a:r>
              <a:rPr lang="en-US" altLang="en-US" sz="1400" dirty="0" smtClean="0"/>
              <a:t>This </a:t>
            </a:r>
            <a:r>
              <a:rPr lang="en-US" altLang="en-US" sz="1400"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altLang="en-US" sz="1400" dirty="0" smtClean="0"/>
              <a:t>.</a:t>
            </a:r>
            <a:endParaRPr lang="en-US" altLang="en-US" sz="1400" dirty="0"/>
          </a:p>
        </p:txBody>
      </p:sp>
    </p:spTree>
    <p:extLst>
      <p:ext uri="{BB962C8B-B14F-4D97-AF65-F5344CB8AC3E}">
        <p14:creationId xmlns:p14="http://schemas.microsoft.com/office/powerpoint/2010/main" val="6432875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Packet Format for NB</a:t>
            </a:r>
            <a:endParaRPr lang="ko-KR" altLang="en-US" dirty="0"/>
          </a:p>
        </p:txBody>
      </p:sp>
      <p:sp>
        <p:nvSpPr>
          <p:cNvPr id="4" name="슬라이드 번호 개체 틀 3"/>
          <p:cNvSpPr>
            <a:spLocks noGrp="1"/>
          </p:cNvSpPr>
          <p:nvPr>
            <p:ph type="sldNum" idx="10"/>
          </p:nvPr>
        </p:nvSpPr>
        <p:spPr/>
        <p:txBody>
          <a:bodyPr/>
          <a:lstStyle/>
          <a:p>
            <a:r>
              <a:rPr lang="en-US" altLang="en-US" smtClean="0"/>
              <a:t>Slide </a:t>
            </a:r>
            <a:fld id="{6EC47A6A-FA30-4797-8EE6-2A1453E36234}" type="slidenum">
              <a:rPr lang="en-US" altLang="en-US" smtClean="0"/>
              <a:pPr/>
              <a:t>10</a:t>
            </a:fld>
            <a:endParaRPr lang="en-US" altLang="en-US"/>
          </a:p>
        </p:txBody>
      </p:sp>
      <p:sp>
        <p:nvSpPr>
          <p:cNvPr id="5" name="Espace réservé du contenu 2"/>
          <p:cNvSpPr>
            <a:spLocks noGrp="1" noChangeArrowheads="1"/>
          </p:cNvSpPr>
          <p:nvPr>
            <p:ph idx="1"/>
          </p:nvPr>
        </p:nvSpPr>
        <p:spPr>
          <a:xfrm>
            <a:off x="465138" y="1504950"/>
            <a:ext cx="8115300" cy="4833938"/>
          </a:xfrm>
        </p:spPr>
        <p:txBody>
          <a:bodyPr/>
          <a:lstStyle/>
          <a:p>
            <a:pPr marL="0" indent="0"/>
            <a:r>
              <a:rPr lang="en-US" altLang="LID8192" sz="1600" dirty="0" smtClean="0">
                <a:latin typeface="맑은 고딕" panose="020B0503020000020004" pitchFamily="50" charset="-127"/>
                <a:ea typeface="맑은 고딕" panose="020B0503020000020004" pitchFamily="50" charset="-127"/>
              </a:rPr>
              <a:t>Poll Packet</a:t>
            </a:r>
          </a:p>
          <a:p>
            <a:pPr>
              <a:buFont typeface="Arial" panose="020B0604020202020204" pitchFamily="34" charset="0"/>
              <a:buChar char="•"/>
            </a:pPr>
            <a:endParaRPr lang="en-US" altLang="LID8192" sz="1600" dirty="0">
              <a:latin typeface="맑은 고딕" panose="020B0503020000020004" pitchFamily="50" charset="-127"/>
              <a:ea typeface="맑은 고딕" panose="020B0503020000020004" pitchFamily="50" charset="-127"/>
            </a:endParaRPr>
          </a:p>
          <a:p>
            <a:pPr>
              <a:buFont typeface="Arial" panose="020B0604020202020204" pitchFamily="34" charset="0"/>
              <a:buChar char="•"/>
            </a:pPr>
            <a:endParaRPr lang="en-US" altLang="LID8192" sz="1600" dirty="0" smtClean="0">
              <a:latin typeface="맑은 고딕" panose="020B0503020000020004" pitchFamily="50" charset="-127"/>
              <a:ea typeface="맑은 고딕" panose="020B0503020000020004" pitchFamily="50" charset="-127"/>
            </a:endParaRPr>
          </a:p>
          <a:p>
            <a:pPr>
              <a:buFont typeface="Arial" panose="020B0604020202020204" pitchFamily="34" charset="0"/>
              <a:buChar char="•"/>
            </a:pPr>
            <a:endParaRPr lang="en-US" altLang="LID8192" sz="1600" dirty="0">
              <a:latin typeface="맑은 고딕" panose="020B0503020000020004" pitchFamily="50" charset="-127"/>
              <a:ea typeface="맑은 고딕" panose="020B0503020000020004" pitchFamily="50" charset="-127"/>
            </a:endParaRPr>
          </a:p>
          <a:p>
            <a:pPr>
              <a:buFont typeface="Arial" panose="020B0604020202020204" pitchFamily="34" charset="0"/>
              <a:buChar char="•"/>
            </a:pPr>
            <a:r>
              <a:rPr lang="en-US" altLang="LID8192" sz="1600" dirty="0" smtClean="0">
                <a:latin typeface="맑은 고딕" panose="020B0503020000020004" pitchFamily="50" charset="-127"/>
                <a:ea typeface="맑은 고딕" panose="020B0503020000020004" pitchFamily="50" charset="-127"/>
              </a:rPr>
              <a:t>ID: Message ID</a:t>
            </a:r>
            <a:endParaRPr lang="en-US" altLang="ko-KR" sz="1600" dirty="0" smtClean="0">
              <a:latin typeface="맑은 고딕" panose="020B0503020000020004" pitchFamily="50" charset="-127"/>
              <a:ea typeface="맑은 고딕" panose="020B0503020000020004" pitchFamily="50" charset="-127"/>
            </a:endParaRPr>
          </a:p>
          <a:p>
            <a:pPr>
              <a:buFont typeface="Arial" panose="020B0604020202020204" pitchFamily="34" charset="0"/>
              <a:buChar char="•"/>
            </a:pPr>
            <a:r>
              <a:rPr lang="en-US" altLang="LID8192" sz="1600" dirty="0" smtClean="0">
                <a:latin typeface="맑은 고딕" panose="020B0503020000020004" pitchFamily="50" charset="-127"/>
                <a:ea typeface="맑은 고딕" panose="020B0503020000020004" pitchFamily="50" charset="-127"/>
              </a:rPr>
              <a:t>RPA: Resolvable Private Address</a:t>
            </a:r>
            <a:br>
              <a:rPr lang="en-US" altLang="LID8192" sz="1600" dirty="0" smtClean="0">
                <a:latin typeface="맑은 고딕" panose="020B0503020000020004" pitchFamily="50" charset="-127"/>
                <a:ea typeface="맑은 고딕" panose="020B0503020000020004" pitchFamily="50" charset="-127"/>
              </a:rPr>
            </a:br>
            <a:r>
              <a:rPr lang="en-US" altLang="LID8192" sz="1600" dirty="0" err="1" smtClean="0">
                <a:latin typeface="맑은 고딕" panose="020B0503020000020004" pitchFamily="50" charset="-127"/>
                <a:ea typeface="맑은 고딕" panose="020B0503020000020004" pitchFamily="50" charset="-127"/>
              </a:rPr>
              <a:t>RPA_hash</a:t>
            </a:r>
            <a:r>
              <a:rPr lang="en-US" altLang="LID8192" sz="1600" dirty="0">
                <a:latin typeface="맑은 고딕" panose="020B0503020000020004" pitchFamily="50" charset="-127"/>
                <a:ea typeface="맑은 고딕" panose="020B0503020000020004" pitchFamily="50" charset="-127"/>
              </a:rPr>
              <a:t>: AES-128-ECB(key=</a:t>
            </a:r>
            <a:r>
              <a:rPr lang="en-US" altLang="LID8192" sz="1600" dirty="0" err="1">
                <a:latin typeface="맑은 고딕" panose="020B0503020000020004" pitchFamily="50" charset="-127"/>
                <a:ea typeface="맑은 고딕" panose="020B0503020000020004" pitchFamily="50" charset="-127"/>
              </a:rPr>
              <a:t>IdentityResolvingKey</a:t>
            </a:r>
            <a:r>
              <a:rPr lang="en-US" altLang="LID8192" sz="1600" dirty="0">
                <a:latin typeface="맑은 고딕" panose="020B0503020000020004" pitchFamily="50" charset="-127"/>
                <a:ea typeface="맑은 고딕" panose="020B0503020000020004" pitchFamily="50" charset="-127"/>
              </a:rPr>
              <a:t>, data=</a:t>
            </a:r>
            <a:r>
              <a:rPr lang="en-US" altLang="LID8192" sz="1600" dirty="0" err="1">
                <a:latin typeface="맑은 고딕" panose="020B0503020000020004" pitchFamily="50" charset="-127"/>
                <a:ea typeface="맑은 고딕" panose="020B0503020000020004" pitchFamily="50" charset="-127"/>
              </a:rPr>
              <a:t>RPA_prand</a:t>
            </a:r>
            <a:r>
              <a:rPr lang="en-US" altLang="LID8192" sz="1600" dirty="0">
                <a:latin typeface="맑은 고딕" panose="020B0503020000020004" pitchFamily="50" charset="-127"/>
                <a:ea typeface="맑은 고딕" panose="020B0503020000020004" pitchFamily="50" charset="-127"/>
              </a:rPr>
              <a:t>]) % </a:t>
            </a:r>
            <a:r>
              <a:rPr lang="en-US" altLang="LID8192" sz="1600" dirty="0" smtClean="0">
                <a:latin typeface="맑은 고딕" panose="020B0503020000020004" pitchFamily="50" charset="-127"/>
                <a:ea typeface="맑은 고딕" panose="020B0503020000020004" pitchFamily="50" charset="-127"/>
              </a:rPr>
              <a:t>2^24</a:t>
            </a:r>
            <a:br>
              <a:rPr lang="en-US" altLang="LID8192" sz="1600" dirty="0" smtClean="0">
                <a:latin typeface="맑은 고딕" panose="020B0503020000020004" pitchFamily="50" charset="-127"/>
                <a:ea typeface="맑은 고딕" panose="020B0503020000020004" pitchFamily="50" charset="-127"/>
              </a:rPr>
            </a:br>
            <a:endParaRPr lang="en-US" altLang="LID8192" sz="1600" dirty="0" smtClean="0">
              <a:latin typeface="맑은 고딕" panose="020B0503020000020004" pitchFamily="50" charset="-127"/>
              <a:ea typeface="맑은 고딕" panose="020B0503020000020004" pitchFamily="50" charset="-127"/>
            </a:endParaRPr>
          </a:p>
        </p:txBody>
      </p:sp>
      <p:pic>
        <p:nvPicPr>
          <p:cNvPr id="7" name="Picture 19">
            <a:extLst>
              <a:ext uri="{FF2B5EF4-FFF2-40B4-BE49-F238E27FC236}">
                <a16:creationId xmlns:a16="http://schemas.microsoft.com/office/drawing/2014/main" id="{51CA4953-3795-5CD4-7347-2A7628084A0B}"/>
              </a:ext>
            </a:extLst>
          </p:cNvPr>
          <p:cNvPicPr>
            <a:picLocks noChangeAspect="1"/>
          </p:cNvPicPr>
          <p:nvPr/>
        </p:nvPicPr>
        <p:blipFill>
          <a:blip r:embed="rId2"/>
          <a:stretch>
            <a:fillRect/>
          </a:stretch>
        </p:blipFill>
        <p:spPr>
          <a:xfrm>
            <a:off x="2464979" y="1981200"/>
            <a:ext cx="4182291" cy="667853"/>
          </a:xfrm>
          <a:prstGeom prst="rect">
            <a:avLst/>
          </a:prstGeom>
        </p:spPr>
      </p:pic>
    </p:spTree>
    <p:extLst>
      <p:ext uri="{BB962C8B-B14F-4D97-AF65-F5344CB8AC3E}">
        <p14:creationId xmlns:p14="http://schemas.microsoft.com/office/powerpoint/2010/main" val="3742676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Packet Format for NB</a:t>
            </a:r>
            <a:endParaRPr lang="ko-KR" altLang="en-US" dirty="0"/>
          </a:p>
        </p:txBody>
      </p:sp>
      <p:sp>
        <p:nvSpPr>
          <p:cNvPr id="4" name="슬라이드 번호 개체 틀 3"/>
          <p:cNvSpPr>
            <a:spLocks noGrp="1"/>
          </p:cNvSpPr>
          <p:nvPr>
            <p:ph type="sldNum" idx="10"/>
          </p:nvPr>
        </p:nvSpPr>
        <p:spPr/>
        <p:txBody>
          <a:bodyPr/>
          <a:lstStyle/>
          <a:p>
            <a:r>
              <a:rPr lang="en-US" altLang="en-US" smtClean="0"/>
              <a:t>Slide </a:t>
            </a:r>
            <a:fld id="{6EC47A6A-FA30-4797-8EE6-2A1453E36234}" type="slidenum">
              <a:rPr lang="en-US" altLang="en-US" smtClean="0"/>
              <a:pPr/>
              <a:t>11</a:t>
            </a:fld>
            <a:endParaRPr lang="en-US" altLang="en-US"/>
          </a:p>
        </p:txBody>
      </p:sp>
      <p:sp>
        <p:nvSpPr>
          <p:cNvPr id="5" name="Espace réservé du contenu 2"/>
          <p:cNvSpPr>
            <a:spLocks noGrp="1" noChangeArrowheads="1"/>
          </p:cNvSpPr>
          <p:nvPr>
            <p:ph idx="1"/>
          </p:nvPr>
        </p:nvSpPr>
        <p:spPr>
          <a:xfrm>
            <a:off x="465138" y="1504950"/>
            <a:ext cx="8115300" cy="4833938"/>
          </a:xfrm>
        </p:spPr>
        <p:txBody>
          <a:bodyPr/>
          <a:lstStyle/>
          <a:p>
            <a:pPr marL="0" indent="0"/>
            <a:r>
              <a:rPr lang="en-US" altLang="LID8192" sz="1600" dirty="0">
                <a:latin typeface="맑은 고딕" panose="020B0503020000020004" pitchFamily="50" charset="-127"/>
                <a:ea typeface="맑은 고딕" panose="020B0503020000020004" pitchFamily="50" charset="-127"/>
              </a:rPr>
              <a:t>Poll Packet</a:t>
            </a:r>
          </a:p>
          <a:p>
            <a:pPr>
              <a:buFont typeface="Arial" panose="020B0604020202020204" pitchFamily="34" charset="0"/>
              <a:buChar char="•"/>
            </a:pPr>
            <a:endParaRPr lang="en-US" altLang="LID8192" sz="1600" dirty="0">
              <a:latin typeface="맑은 고딕" panose="020B0503020000020004" pitchFamily="50" charset="-127"/>
              <a:ea typeface="맑은 고딕" panose="020B0503020000020004" pitchFamily="50" charset="-127"/>
            </a:endParaRPr>
          </a:p>
          <a:p>
            <a:pPr>
              <a:buFont typeface="Arial" panose="020B0604020202020204" pitchFamily="34" charset="0"/>
              <a:buChar char="•"/>
            </a:pPr>
            <a:endParaRPr lang="en-US" altLang="LID8192" sz="1600" dirty="0" smtClean="0">
              <a:latin typeface="맑은 고딕" panose="020B0503020000020004" pitchFamily="50" charset="-127"/>
              <a:ea typeface="맑은 고딕" panose="020B0503020000020004" pitchFamily="50" charset="-127"/>
            </a:endParaRPr>
          </a:p>
          <a:p>
            <a:pPr>
              <a:buFont typeface="Arial" panose="020B0604020202020204" pitchFamily="34" charset="0"/>
              <a:buChar char="•"/>
            </a:pPr>
            <a:endParaRPr lang="en-US" altLang="LID8192" sz="1600" dirty="0" smtClean="0">
              <a:latin typeface="맑은 고딕" panose="020B0503020000020004" pitchFamily="50" charset="-127"/>
              <a:ea typeface="맑은 고딕" panose="020B0503020000020004" pitchFamily="50" charset="-127"/>
            </a:endParaRPr>
          </a:p>
          <a:p>
            <a:pPr marL="0" indent="0"/>
            <a:endParaRPr lang="en-US" altLang="LID8192" sz="1600" dirty="0">
              <a:latin typeface="맑은 고딕" panose="020B0503020000020004" pitchFamily="50" charset="-127"/>
              <a:ea typeface="맑은 고딕" panose="020B0503020000020004" pitchFamily="50" charset="-127"/>
            </a:endParaRPr>
          </a:p>
        </p:txBody>
      </p:sp>
      <p:graphicFrame>
        <p:nvGraphicFramePr>
          <p:cNvPr id="3" name="표 2"/>
          <p:cNvGraphicFramePr>
            <a:graphicFrameLocks noGrp="1"/>
          </p:cNvGraphicFramePr>
          <p:nvPr>
            <p:extLst>
              <p:ext uri="{D42A27DB-BD31-4B8C-83A1-F6EECF244321}">
                <p14:modId xmlns:p14="http://schemas.microsoft.com/office/powerpoint/2010/main" val="1116145563"/>
              </p:ext>
            </p:extLst>
          </p:nvPr>
        </p:nvGraphicFramePr>
        <p:xfrm>
          <a:off x="1066800" y="2788920"/>
          <a:ext cx="6781800" cy="1620520"/>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791753599"/>
                    </a:ext>
                  </a:extLst>
                </a:gridCol>
                <a:gridCol w="5791200">
                  <a:extLst>
                    <a:ext uri="{9D8B030D-6E8A-4147-A177-3AD203B41FA5}">
                      <a16:colId xmlns:a16="http://schemas.microsoft.com/office/drawing/2014/main" val="951368563"/>
                    </a:ext>
                  </a:extLst>
                </a:gridCol>
              </a:tblGrid>
              <a:tr h="370840">
                <a:tc>
                  <a:txBody>
                    <a:bodyPr/>
                    <a:lstStyle/>
                    <a:p>
                      <a:pPr latinLnBrk="1"/>
                      <a:r>
                        <a:rPr lang="en-US" altLang="ko-KR" sz="1400" dirty="0" err="1" smtClean="0"/>
                        <a:t>MessageControl</a:t>
                      </a:r>
                      <a:endParaRPr lang="ko-KR" altLang="en-US" sz="1400" dirty="0"/>
                    </a:p>
                  </a:txBody>
                  <a:tcPr/>
                </a:tc>
                <a:tc>
                  <a:txBody>
                    <a:bodyPr/>
                    <a:lstStyle/>
                    <a:p>
                      <a:pPr latinLnBrk="1"/>
                      <a:r>
                        <a:rPr lang="en-US" altLang="ko-KR" sz="1400" dirty="0" err="1" smtClean="0"/>
                        <a:t>MessageContents</a:t>
                      </a:r>
                      <a:r>
                        <a:rPr lang="en-US" altLang="ko-KR" sz="1400" dirty="0" smtClean="0"/>
                        <a:t> [Length]</a:t>
                      </a:r>
                      <a:endParaRPr lang="ko-KR" altLang="en-US" sz="1400" dirty="0"/>
                    </a:p>
                  </a:txBody>
                  <a:tcPr/>
                </a:tc>
                <a:extLst>
                  <a:ext uri="{0D108BD9-81ED-4DB2-BD59-A6C34878D82A}">
                    <a16:rowId xmlns:a16="http://schemas.microsoft.com/office/drawing/2014/main" val="26632458"/>
                  </a:ext>
                </a:extLst>
              </a:tr>
              <a:tr h="370840">
                <a:tc>
                  <a:txBody>
                    <a:bodyPr/>
                    <a:lstStyle/>
                    <a:p>
                      <a:pPr latinLnBrk="1"/>
                      <a:r>
                        <a:rPr lang="en-US" altLang="ko-KR" sz="1400" dirty="0" smtClean="0"/>
                        <a:t>0x00</a:t>
                      </a:r>
                      <a:endParaRPr lang="ko-KR" altLang="en-US" sz="1400" dirty="0"/>
                    </a:p>
                  </a:txBody>
                  <a:tcPr/>
                </a:tc>
                <a:tc>
                  <a:txBody>
                    <a:bodyPr/>
                    <a:lstStyle/>
                    <a:p>
                      <a:pPr latinLnBrk="1"/>
                      <a:r>
                        <a:rPr lang="en-US" altLang="ko-KR" sz="1400" dirty="0" smtClean="0"/>
                        <a:t>{0x00</a:t>
                      </a:r>
                      <a:r>
                        <a:rPr lang="en-US" altLang="ko-KR" sz="1400" baseline="0" dirty="0" smtClean="0"/>
                        <a:t>}</a:t>
                      </a:r>
                      <a:endParaRPr lang="ko-KR" altLang="en-US" sz="1400" dirty="0"/>
                    </a:p>
                  </a:txBody>
                  <a:tcPr/>
                </a:tc>
                <a:extLst>
                  <a:ext uri="{0D108BD9-81ED-4DB2-BD59-A6C34878D82A}">
                    <a16:rowId xmlns:a16="http://schemas.microsoft.com/office/drawing/2014/main" val="4088469500"/>
                  </a:ext>
                </a:extLst>
              </a:tr>
              <a:tr h="370840">
                <a:tc>
                  <a:txBody>
                    <a:bodyPr/>
                    <a:lstStyle/>
                    <a:p>
                      <a:pPr latinLnBrk="1"/>
                      <a:r>
                        <a:rPr lang="en-US" altLang="ko-KR" sz="1400" dirty="0" smtClean="0"/>
                        <a:t>0x01</a:t>
                      </a:r>
                      <a:endParaRPr lang="ko-KR" altLang="en-US" sz="1400" dirty="0"/>
                    </a:p>
                  </a:txBody>
                  <a:tcPr/>
                </a:tc>
                <a:tc>
                  <a:txBody>
                    <a:bodyPr/>
                    <a:lstStyle/>
                    <a:p>
                      <a:pPr latinLnBrk="1"/>
                      <a:r>
                        <a:rPr lang="en-US" altLang="ko-KR" sz="1400" dirty="0" smtClean="0"/>
                        <a:t>{Number</a:t>
                      </a:r>
                      <a:r>
                        <a:rPr lang="en-US" altLang="ko-KR" sz="1400" baseline="0" dirty="0" smtClean="0"/>
                        <a:t> of Responder [1],</a:t>
                      </a:r>
                      <a:br>
                        <a:rPr lang="en-US" altLang="ko-KR" sz="1400" baseline="0" dirty="0" smtClean="0"/>
                      </a:br>
                      <a:r>
                        <a:rPr lang="en-US" altLang="ko-KR" sz="1400" baseline="0" dirty="0" smtClean="0"/>
                        <a:t>List of {Responder Address [3],</a:t>
                      </a:r>
                    </a:p>
                    <a:p>
                      <a:pPr latinLnBrk="1"/>
                      <a:r>
                        <a:rPr lang="en-US" altLang="ko-KR" sz="1400" baseline="0" dirty="0" smtClean="0"/>
                        <a:t>UWB PHY CONFIG[3]}</a:t>
                      </a:r>
                      <a:endParaRPr lang="ko-KR" altLang="en-US" sz="1400" dirty="0" smtClean="0"/>
                    </a:p>
                  </a:txBody>
                  <a:tcPr/>
                </a:tc>
                <a:extLst>
                  <a:ext uri="{0D108BD9-81ED-4DB2-BD59-A6C34878D82A}">
                    <a16:rowId xmlns:a16="http://schemas.microsoft.com/office/drawing/2014/main" val="4081541798"/>
                  </a:ext>
                </a:extLst>
              </a:tr>
            </a:tbl>
          </a:graphicData>
        </a:graphic>
      </p:graphicFrame>
      <p:pic>
        <p:nvPicPr>
          <p:cNvPr id="7" name="Picture 19">
            <a:extLst>
              <a:ext uri="{FF2B5EF4-FFF2-40B4-BE49-F238E27FC236}">
                <a16:creationId xmlns:a16="http://schemas.microsoft.com/office/drawing/2014/main" id="{51CA4953-3795-5CD4-7347-2A7628084A0B}"/>
              </a:ext>
            </a:extLst>
          </p:cNvPr>
          <p:cNvPicPr>
            <a:picLocks noChangeAspect="1"/>
          </p:cNvPicPr>
          <p:nvPr/>
        </p:nvPicPr>
        <p:blipFill>
          <a:blip r:embed="rId2"/>
          <a:stretch>
            <a:fillRect/>
          </a:stretch>
        </p:blipFill>
        <p:spPr>
          <a:xfrm>
            <a:off x="2464979" y="1981200"/>
            <a:ext cx="4182291" cy="667853"/>
          </a:xfrm>
          <a:prstGeom prst="rect">
            <a:avLst/>
          </a:prstGeom>
        </p:spPr>
      </p:pic>
    </p:spTree>
    <p:extLst>
      <p:ext uri="{BB962C8B-B14F-4D97-AF65-F5344CB8AC3E}">
        <p14:creationId xmlns:p14="http://schemas.microsoft.com/office/powerpoint/2010/main" val="2236810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Multiple RSF Transmission</a:t>
            </a:r>
            <a:endParaRPr lang="ko-KR" altLang="en-US" dirty="0"/>
          </a:p>
        </p:txBody>
      </p:sp>
      <p:sp>
        <p:nvSpPr>
          <p:cNvPr id="4" name="슬라이드 번호 개체 틀 3"/>
          <p:cNvSpPr>
            <a:spLocks noGrp="1"/>
          </p:cNvSpPr>
          <p:nvPr>
            <p:ph type="sldNum" idx="10"/>
          </p:nvPr>
        </p:nvSpPr>
        <p:spPr/>
        <p:txBody>
          <a:bodyPr/>
          <a:lstStyle/>
          <a:p>
            <a:r>
              <a:rPr lang="en-US" altLang="en-US" smtClean="0"/>
              <a:t>Slide </a:t>
            </a:r>
            <a:fld id="{6EC47A6A-FA30-4797-8EE6-2A1453E36234}" type="slidenum">
              <a:rPr lang="en-US" altLang="en-US" smtClean="0"/>
              <a:pPr/>
              <a:t>2</a:t>
            </a:fld>
            <a:endParaRPr lang="en-US" altLang="en-US"/>
          </a:p>
        </p:txBody>
      </p:sp>
      <p:sp>
        <p:nvSpPr>
          <p:cNvPr id="5" name="Espace réservé du contenu 2"/>
          <p:cNvSpPr>
            <a:spLocks noGrp="1" noChangeArrowheads="1"/>
          </p:cNvSpPr>
          <p:nvPr>
            <p:ph idx="1"/>
          </p:nvPr>
        </p:nvSpPr>
        <p:spPr>
          <a:xfrm>
            <a:off x="465138" y="1504950"/>
            <a:ext cx="8115300" cy="4833938"/>
          </a:xfrm>
        </p:spPr>
        <p:txBody>
          <a:bodyPr/>
          <a:lstStyle/>
          <a:p>
            <a:pPr marL="0" indent="0"/>
            <a:endParaRPr lang="en-US" altLang="LID8192" sz="2000" dirty="0" smtClean="0"/>
          </a:p>
          <a:p>
            <a:pPr marL="0" indent="0"/>
            <a:endParaRPr lang="en-US" altLang="LID8192" sz="2000" dirty="0"/>
          </a:p>
          <a:p>
            <a:pPr marL="0" indent="0"/>
            <a:endParaRPr lang="en-US" altLang="LID8192" sz="2000" dirty="0" smtClean="0"/>
          </a:p>
          <a:p>
            <a:pPr marL="0" indent="0"/>
            <a:endParaRPr lang="en-US" altLang="LID8192" sz="2000" dirty="0"/>
          </a:p>
          <a:p>
            <a:pPr marL="0" indent="0"/>
            <a:endParaRPr lang="en-US" altLang="LID8192" sz="2000" dirty="0" smtClean="0"/>
          </a:p>
          <a:p>
            <a:pPr marL="0" indent="0"/>
            <a:endParaRPr lang="en-US" altLang="LID8192" sz="2000" dirty="0" smtClean="0"/>
          </a:p>
          <a:p>
            <a:pPr marL="0" indent="0"/>
            <a:endParaRPr lang="en-US" altLang="LID8192" sz="2000" dirty="0"/>
          </a:p>
          <a:p>
            <a:pPr marL="0" indent="0"/>
            <a:endParaRPr lang="en-US" altLang="LID8192" sz="2000" dirty="0" smtClean="0"/>
          </a:p>
        </p:txBody>
      </p:sp>
      <p:pic>
        <p:nvPicPr>
          <p:cNvPr id="7" name="그림 6"/>
          <p:cNvPicPr>
            <a:picLocks noChangeAspect="1"/>
          </p:cNvPicPr>
          <p:nvPr/>
        </p:nvPicPr>
        <p:blipFill>
          <a:blip r:embed="rId2"/>
          <a:stretch>
            <a:fillRect/>
          </a:stretch>
        </p:blipFill>
        <p:spPr>
          <a:xfrm>
            <a:off x="1371600" y="1504950"/>
            <a:ext cx="6096000" cy="2814509"/>
          </a:xfrm>
          <a:prstGeom prst="rect">
            <a:avLst/>
          </a:prstGeom>
        </p:spPr>
      </p:pic>
    </p:spTree>
    <p:extLst>
      <p:ext uri="{BB962C8B-B14F-4D97-AF65-F5344CB8AC3E}">
        <p14:creationId xmlns:p14="http://schemas.microsoft.com/office/powerpoint/2010/main" val="2038951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Packet Format for NB</a:t>
            </a:r>
            <a:endParaRPr lang="ko-KR" altLang="en-US" dirty="0"/>
          </a:p>
        </p:txBody>
      </p:sp>
      <p:sp>
        <p:nvSpPr>
          <p:cNvPr id="4" name="슬라이드 번호 개체 틀 3"/>
          <p:cNvSpPr>
            <a:spLocks noGrp="1"/>
          </p:cNvSpPr>
          <p:nvPr>
            <p:ph type="sldNum" idx="10"/>
          </p:nvPr>
        </p:nvSpPr>
        <p:spPr/>
        <p:txBody>
          <a:bodyPr/>
          <a:lstStyle/>
          <a:p>
            <a:r>
              <a:rPr lang="en-US" altLang="en-US" smtClean="0"/>
              <a:t>Slide </a:t>
            </a:r>
            <a:fld id="{6EC47A6A-FA30-4797-8EE6-2A1453E36234}" type="slidenum">
              <a:rPr lang="en-US" altLang="en-US" smtClean="0"/>
              <a:pPr/>
              <a:t>3</a:t>
            </a:fld>
            <a:endParaRPr lang="en-US" altLang="en-US"/>
          </a:p>
        </p:txBody>
      </p:sp>
      <p:sp>
        <p:nvSpPr>
          <p:cNvPr id="5" name="Espace réservé du contenu 2"/>
          <p:cNvSpPr>
            <a:spLocks noGrp="1" noChangeArrowheads="1"/>
          </p:cNvSpPr>
          <p:nvPr>
            <p:ph idx="1"/>
          </p:nvPr>
        </p:nvSpPr>
        <p:spPr>
          <a:xfrm>
            <a:off x="465138" y="1504950"/>
            <a:ext cx="8115300" cy="4833938"/>
          </a:xfrm>
        </p:spPr>
        <p:txBody>
          <a:bodyPr/>
          <a:lstStyle/>
          <a:p>
            <a:pPr marL="0" indent="0"/>
            <a:r>
              <a:rPr lang="en-US" altLang="LID8192" sz="1600" dirty="0" smtClean="0">
                <a:latin typeface="맑은 고딕" panose="020B0503020000020004" pitchFamily="50" charset="-127"/>
                <a:ea typeface="맑은 고딕" panose="020B0503020000020004" pitchFamily="50" charset="-127"/>
              </a:rPr>
              <a:t>Control Packet</a:t>
            </a:r>
          </a:p>
          <a:p>
            <a:pPr>
              <a:buFont typeface="Arial" panose="020B0604020202020204" pitchFamily="34" charset="0"/>
              <a:buChar char="•"/>
            </a:pPr>
            <a:endParaRPr lang="en-US" altLang="LID8192" sz="1600" dirty="0">
              <a:latin typeface="맑은 고딕" panose="020B0503020000020004" pitchFamily="50" charset="-127"/>
              <a:ea typeface="맑은 고딕" panose="020B0503020000020004" pitchFamily="50" charset="-127"/>
            </a:endParaRPr>
          </a:p>
          <a:p>
            <a:pPr>
              <a:buFont typeface="Arial" panose="020B0604020202020204" pitchFamily="34" charset="0"/>
              <a:buChar char="•"/>
            </a:pPr>
            <a:endParaRPr lang="en-US" altLang="LID8192" sz="1600" dirty="0" smtClean="0">
              <a:latin typeface="맑은 고딕" panose="020B0503020000020004" pitchFamily="50" charset="-127"/>
              <a:ea typeface="맑은 고딕" panose="020B0503020000020004" pitchFamily="50" charset="-127"/>
            </a:endParaRPr>
          </a:p>
          <a:p>
            <a:pPr>
              <a:buFont typeface="Arial" panose="020B0604020202020204" pitchFamily="34" charset="0"/>
              <a:buChar char="•"/>
            </a:pPr>
            <a:endParaRPr lang="en-US" altLang="LID8192" sz="1600" dirty="0">
              <a:latin typeface="맑은 고딕" panose="020B0503020000020004" pitchFamily="50" charset="-127"/>
              <a:ea typeface="맑은 고딕" panose="020B0503020000020004" pitchFamily="50" charset="-127"/>
            </a:endParaRPr>
          </a:p>
          <a:p>
            <a:pPr>
              <a:buFont typeface="Arial" panose="020B0604020202020204" pitchFamily="34" charset="0"/>
              <a:buChar char="•"/>
            </a:pPr>
            <a:r>
              <a:rPr lang="en-US" altLang="LID8192" sz="1600" dirty="0" smtClean="0">
                <a:latin typeface="맑은 고딕" panose="020B0503020000020004" pitchFamily="50" charset="-127"/>
                <a:ea typeface="맑은 고딕" panose="020B0503020000020004" pitchFamily="50" charset="-127"/>
              </a:rPr>
              <a:t>ID: Message ID</a:t>
            </a:r>
            <a:endParaRPr lang="en-US" altLang="ko-KR" sz="1600" dirty="0" smtClean="0">
              <a:latin typeface="맑은 고딕" panose="020B0503020000020004" pitchFamily="50" charset="-127"/>
              <a:ea typeface="맑은 고딕" panose="020B0503020000020004" pitchFamily="50" charset="-127"/>
            </a:endParaRPr>
          </a:p>
          <a:p>
            <a:pPr>
              <a:buFont typeface="Arial" panose="020B0604020202020204" pitchFamily="34" charset="0"/>
              <a:buChar char="•"/>
            </a:pPr>
            <a:r>
              <a:rPr lang="en-US" altLang="LID8192" sz="1600" dirty="0" smtClean="0">
                <a:latin typeface="맑은 고딕" panose="020B0503020000020004" pitchFamily="50" charset="-127"/>
                <a:ea typeface="맑은 고딕" panose="020B0503020000020004" pitchFamily="50" charset="-127"/>
              </a:rPr>
              <a:t>RPA: Resolvable Private Address</a:t>
            </a:r>
            <a:br>
              <a:rPr lang="en-US" altLang="LID8192" sz="1600" dirty="0" smtClean="0">
                <a:latin typeface="맑은 고딕" panose="020B0503020000020004" pitchFamily="50" charset="-127"/>
                <a:ea typeface="맑은 고딕" panose="020B0503020000020004" pitchFamily="50" charset="-127"/>
              </a:rPr>
            </a:br>
            <a:r>
              <a:rPr lang="en-US" altLang="LID8192" sz="1600" dirty="0" err="1" smtClean="0">
                <a:latin typeface="맑은 고딕" panose="020B0503020000020004" pitchFamily="50" charset="-127"/>
                <a:ea typeface="맑은 고딕" panose="020B0503020000020004" pitchFamily="50" charset="-127"/>
              </a:rPr>
              <a:t>RPA_hash</a:t>
            </a:r>
            <a:r>
              <a:rPr lang="en-US" altLang="LID8192" sz="1600" dirty="0" smtClean="0">
                <a:latin typeface="맑은 고딕" panose="020B0503020000020004" pitchFamily="50" charset="-127"/>
                <a:ea typeface="맑은 고딕" panose="020B0503020000020004" pitchFamily="50" charset="-127"/>
              </a:rPr>
              <a:t>: AES-128-ECB(key=</a:t>
            </a:r>
            <a:r>
              <a:rPr lang="en-US" altLang="LID8192" sz="1600" dirty="0" err="1" smtClean="0">
                <a:latin typeface="맑은 고딕" panose="020B0503020000020004" pitchFamily="50" charset="-127"/>
                <a:ea typeface="맑은 고딕" panose="020B0503020000020004" pitchFamily="50" charset="-127"/>
              </a:rPr>
              <a:t>IdentityResolvingKey</a:t>
            </a:r>
            <a:r>
              <a:rPr lang="en-US" altLang="LID8192" sz="1600" dirty="0" smtClean="0">
                <a:latin typeface="맑은 고딕" panose="020B0503020000020004" pitchFamily="50" charset="-127"/>
                <a:ea typeface="맑은 고딕" panose="020B0503020000020004" pitchFamily="50" charset="-127"/>
              </a:rPr>
              <a:t>, data=</a:t>
            </a:r>
            <a:r>
              <a:rPr lang="en-US" altLang="LID8192" sz="1600" dirty="0" err="1" smtClean="0">
                <a:latin typeface="맑은 고딕" panose="020B0503020000020004" pitchFamily="50" charset="-127"/>
                <a:ea typeface="맑은 고딕" panose="020B0503020000020004" pitchFamily="50" charset="-127"/>
              </a:rPr>
              <a:t>RPA_prand</a:t>
            </a:r>
            <a:r>
              <a:rPr lang="en-US" altLang="LID8192" sz="1600" dirty="0" smtClean="0">
                <a:latin typeface="맑은 고딕" panose="020B0503020000020004" pitchFamily="50" charset="-127"/>
                <a:ea typeface="맑은 고딕" panose="020B0503020000020004" pitchFamily="50" charset="-127"/>
              </a:rPr>
              <a:t>]) % 2^24</a:t>
            </a:r>
            <a:br>
              <a:rPr lang="en-US" altLang="LID8192" sz="1600" dirty="0" smtClean="0">
                <a:latin typeface="맑은 고딕" panose="020B0503020000020004" pitchFamily="50" charset="-127"/>
                <a:ea typeface="맑은 고딕" panose="020B0503020000020004" pitchFamily="50" charset="-127"/>
              </a:rPr>
            </a:br>
            <a:r>
              <a:rPr lang="en-US" altLang="LID8192" sz="1600" dirty="0" err="1" smtClean="0">
                <a:latin typeface="맑은 고딕" panose="020B0503020000020004" pitchFamily="50" charset="-127"/>
                <a:ea typeface="맑은 고딕" panose="020B0503020000020004" pitchFamily="50" charset="-127"/>
              </a:rPr>
              <a:t>RPA_prand</a:t>
            </a:r>
            <a:r>
              <a:rPr lang="en-US" altLang="LID8192" sz="1600" dirty="0" smtClean="0">
                <a:latin typeface="맑은 고딕" panose="020B0503020000020004" pitchFamily="50" charset="-127"/>
                <a:ea typeface="맑은 고딕" panose="020B0503020000020004" pitchFamily="50" charset="-127"/>
              </a:rPr>
              <a:t>: Static during one ranging block, at least</a:t>
            </a:r>
          </a:p>
        </p:txBody>
      </p:sp>
      <p:pic>
        <p:nvPicPr>
          <p:cNvPr id="6" name="Picture 18">
            <a:extLst>
              <a:ext uri="{FF2B5EF4-FFF2-40B4-BE49-F238E27FC236}">
                <a16:creationId xmlns:a16="http://schemas.microsoft.com/office/drawing/2014/main" id="{3A257405-69E7-3A28-19E8-51D6FA324063}"/>
              </a:ext>
            </a:extLst>
          </p:cNvPr>
          <p:cNvPicPr>
            <a:picLocks noChangeAspect="1"/>
          </p:cNvPicPr>
          <p:nvPr/>
        </p:nvPicPr>
        <p:blipFill>
          <a:blip r:embed="rId2"/>
          <a:stretch>
            <a:fillRect/>
          </a:stretch>
        </p:blipFill>
        <p:spPr>
          <a:xfrm>
            <a:off x="2431642" y="1828800"/>
            <a:ext cx="4182291" cy="985357"/>
          </a:xfrm>
          <a:prstGeom prst="rect">
            <a:avLst/>
          </a:prstGeom>
        </p:spPr>
      </p:pic>
    </p:spTree>
    <p:extLst>
      <p:ext uri="{BB962C8B-B14F-4D97-AF65-F5344CB8AC3E}">
        <p14:creationId xmlns:p14="http://schemas.microsoft.com/office/powerpoint/2010/main" val="2083168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Packet Format for NB</a:t>
            </a:r>
            <a:endParaRPr lang="ko-KR" altLang="en-US" dirty="0"/>
          </a:p>
        </p:txBody>
      </p:sp>
      <p:sp>
        <p:nvSpPr>
          <p:cNvPr id="4" name="슬라이드 번호 개체 틀 3"/>
          <p:cNvSpPr>
            <a:spLocks noGrp="1"/>
          </p:cNvSpPr>
          <p:nvPr>
            <p:ph type="sldNum" idx="10"/>
          </p:nvPr>
        </p:nvSpPr>
        <p:spPr/>
        <p:txBody>
          <a:bodyPr/>
          <a:lstStyle/>
          <a:p>
            <a:r>
              <a:rPr lang="en-US" altLang="en-US" smtClean="0"/>
              <a:t>Slide </a:t>
            </a:r>
            <a:fld id="{6EC47A6A-FA30-4797-8EE6-2A1453E36234}" type="slidenum">
              <a:rPr lang="en-US" altLang="en-US" smtClean="0"/>
              <a:pPr/>
              <a:t>4</a:t>
            </a:fld>
            <a:endParaRPr lang="en-US" altLang="en-US"/>
          </a:p>
        </p:txBody>
      </p:sp>
      <p:sp>
        <p:nvSpPr>
          <p:cNvPr id="5" name="Espace réservé du contenu 2"/>
          <p:cNvSpPr>
            <a:spLocks noGrp="1" noChangeArrowheads="1"/>
          </p:cNvSpPr>
          <p:nvPr>
            <p:ph idx="1"/>
          </p:nvPr>
        </p:nvSpPr>
        <p:spPr>
          <a:xfrm>
            <a:off x="465138" y="1504950"/>
            <a:ext cx="8115300" cy="4833938"/>
          </a:xfrm>
        </p:spPr>
        <p:txBody>
          <a:bodyPr/>
          <a:lstStyle/>
          <a:p>
            <a:pPr marL="0" indent="0"/>
            <a:r>
              <a:rPr lang="en-US" altLang="LID8192" sz="1600" dirty="0" smtClean="0">
                <a:latin typeface="맑은 고딕" panose="020B0503020000020004" pitchFamily="50" charset="-127"/>
                <a:ea typeface="맑은 고딕" panose="020B0503020000020004" pitchFamily="50" charset="-127"/>
              </a:rPr>
              <a:t>Control Packet</a:t>
            </a:r>
          </a:p>
          <a:p>
            <a:pPr>
              <a:buFont typeface="Arial" panose="020B0604020202020204" pitchFamily="34" charset="0"/>
              <a:buChar char="•"/>
            </a:pPr>
            <a:endParaRPr lang="en-US" altLang="LID8192" sz="1600" dirty="0">
              <a:latin typeface="맑은 고딕" panose="020B0503020000020004" pitchFamily="50" charset="-127"/>
              <a:ea typeface="맑은 고딕" panose="020B0503020000020004" pitchFamily="50" charset="-127"/>
            </a:endParaRPr>
          </a:p>
          <a:p>
            <a:pPr>
              <a:buFont typeface="Arial" panose="020B0604020202020204" pitchFamily="34" charset="0"/>
              <a:buChar char="•"/>
            </a:pPr>
            <a:endParaRPr lang="en-US" altLang="LID8192" sz="1600" dirty="0" smtClean="0">
              <a:latin typeface="맑은 고딕" panose="020B0503020000020004" pitchFamily="50" charset="-127"/>
              <a:ea typeface="맑은 고딕" panose="020B0503020000020004" pitchFamily="50" charset="-127"/>
            </a:endParaRPr>
          </a:p>
          <a:p>
            <a:pPr>
              <a:buFont typeface="Arial" panose="020B0604020202020204" pitchFamily="34" charset="0"/>
              <a:buChar char="•"/>
            </a:pPr>
            <a:endParaRPr lang="en-US" altLang="LID8192" sz="1600" dirty="0" smtClean="0">
              <a:latin typeface="맑은 고딕" panose="020B0503020000020004" pitchFamily="50" charset="-127"/>
              <a:ea typeface="맑은 고딕" panose="020B0503020000020004" pitchFamily="50" charset="-127"/>
            </a:endParaRPr>
          </a:p>
          <a:p>
            <a:pPr marL="0" indent="0"/>
            <a:endParaRPr lang="en-US" altLang="LID8192" sz="1600" dirty="0">
              <a:latin typeface="맑은 고딕" panose="020B0503020000020004" pitchFamily="50" charset="-127"/>
              <a:ea typeface="맑은 고딕" panose="020B0503020000020004" pitchFamily="50" charset="-127"/>
            </a:endParaRPr>
          </a:p>
        </p:txBody>
      </p:sp>
      <p:pic>
        <p:nvPicPr>
          <p:cNvPr id="6" name="Picture 18">
            <a:extLst>
              <a:ext uri="{FF2B5EF4-FFF2-40B4-BE49-F238E27FC236}">
                <a16:creationId xmlns:a16="http://schemas.microsoft.com/office/drawing/2014/main" id="{3A257405-69E7-3A28-19E8-51D6FA324063}"/>
              </a:ext>
            </a:extLst>
          </p:cNvPr>
          <p:cNvPicPr>
            <a:picLocks noChangeAspect="1"/>
          </p:cNvPicPr>
          <p:nvPr/>
        </p:nvPicPr>
        <p:blipFill>
          <a:blip r:embed="rId2"/>
          <a:stretch>
            <a:fillRect/>
          </a:stretch>
        </p:blipFill>
        <p:spPr>
          <a:xfrm>
            <a:off x="2431642" y="1910243"/>
            <a:ext cx="4182291" cy="985357"/>
          </a:xfrm>
          <a:prstGeom prst="rect">
            <a:avLst/>
          </a:prstGeom>
        </p:spPr>
      </p:pic>
      <p:graphicFrame>
        <p:nvGraphicFramePr>
          <p:cNvPr id="3" name="표 2"/>
          <p:cNvGraphicFramePr>
            <a:graphicFrameLocks noGrp="1"/>
          </p:cNvGraphicFramePr>
          <p:nvPr>
            <p:extLst>
              <p:ext uri="{D42A27DB-BD31-4B8C-83A1-F6EECF244321}">
                <p14:modId xmlns:p14="http://schemas.microsoft.com/office/powerpoint/2010/main" val="110764986"/>
              </p:ext>
            </p:extLst>
          </p:nvPr>
        </p:nvGraphicFramePr>
        <p:xfrm>
          <a:off x="1066800" y="2971800"/>
          <a:ext cx="6781800" cy="2926080"/>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791753599"/>
                    </a:ext>
                  </a:extLst>
                </a:gridCol>
                <a:gridCol w="5791200">
                  <a:extLst>
                    <a:ext uri="{9D8B030D-6E8A-4147-A177-3AD203B41FA5}">
                      <a16:colId xmlns:a16="http://schemas.microsoft.com/office/drawing/2014/main" val="951368563"/>
                    </a:ext>
                  </a:extLst>
                </a:gridCol>
              </a:tblGrid>
              <a:tr h="370840">
                <a:tc>
                  <a:txBody>
                    <a:bodyPr/>
                    <a:lstStyle/>
                    <a:p>
                      <a:pPr latinLnBrk="1"/>
                      <a:r>
                        <a:rPr lang="en-US" altLang="ko-KR" sz="1400" dirty="0" err="1" smtClean="0"/>
                        <a:t>MessageControl</a:t>
                      </a:r>
                      <a:endParaRPr lang="ko-KR" altLang="en-US" sz="1400" dirty="0"/>
                    </a:p>
                  </a:txBody>
                  <a:tcPr/>
                </a:tc>
                <a:tc>
                  <a:txBody>
                    <a:bodyPr/>
                    <a:lstStyle/>
                    <a:p>
                      <a:pPr latinLnBrk="1"/>
                      <a:r>
                        <a:rPr lang="en-US" altLang="ko-KR" sz="1400" dirty="0" err="1" smtClean="0"/>
                        <a:t>MessageContents</a:t>
                      </a:r>
                      <a:r>
                        <a:rPr lang="en-US" altLang="ko-KR" sz="1400" dirty="0" smtClean="0"/>
                        <a:t> [Length]</a:t>
                      </a:r>
                      <a:endParaRPr lang="ko-KR" altLang="en-US" sz="1400" dirty="0"/>
                    </a:p>
                  </a:txBody>
                  <a:tcPr/>
                </a:tc>
                <a:extLst>
                  <a:ext uri="{0D108BD9-81ED-4DB2-BD59-A6C34878D82A}">
                    <a16:rowId xmlns:a16="http://schemas.microsoft.com/office/drawing/2014/main" val="26632458"/>
                  </a:ext>
                </a:extLst>
              </a:tr>
              <a:tr h="370840">
                <a:tc>
                  <a:txBody>
                    <a:bodyPr/>
                    <a:lstStyle/>
                    <a:p>
                      <a:pPr latinLnBrk="1"/>
                      <a:r>
                        <a:rPr lang="en-US" altLang="ko-KR" sz="1400" dirty="0" smtClean="0"/>
                        <a:t>0x00</a:t>
                      </a:r>
                      <a:endParaRPr lang="ko-KR" altLang="en-US" sz="1400" dirty="0"/>
                    </a:p>
                  </a:txBody>
                  <a:tcPr/>
                </a:tc>
                <a:tc>
                  <a:txBody>
                    <a:bodyPr/>
                    <a:lstStyle/>
                    <a:p>
                      <a:pPr latinLnBrk="1"/>
                      <a:r>
                        <a:rPr lang="en-US" altLang="ko-KR" sz="1400" dirty="0" smtClean="0"/>
                        <a:t>{Number</a:t>
                      </a:r>
                      <a:r>
                        <a:rPr lang="en-US" altLang="ko-KR" sz="1400" baseline="0" dirty="0" smtClean="0"/>
                        <a:t> of Responder [1],</a:t>
                      </a:r>
                      <a:br>
                        <a:rPr lang="en-US" altLang="ko-KR" sz="1400" baseline="0" dirty="0" smtClean="0"/>
                      </a:br>
                      <a:r>
                        <a:rPr lang="en-US" altLang="ko-KR" sz="1400" baseline="0" dirty="0" smtClean="0"/>
                        <a:t>List of {Responder Address [3],</a:t>
                      </a:r>
                    </a:p>
                    <a:p>
                      <a:pPr latinLnBrk="1"/>
                      <a:r>
                        <a:rPr lang="en-US" altLang="ko-KR" sz="1400" baseline="0" dirty="0" smtClean="0"/>
                        <a:t>Slot index [1],</a:t>
                      </a:r>
                    </a:p>
                    <a:p>
                      <a:pPr latinLnBrk="1"/>
                      <a:r>
                        <a:rPr lang="en-US" altLang="ko-KR" sz="1400" baseline="0" dirty="0" smtClean="0"/>
                        <a:t>UWB PHY CONFIG[3]}</a:t>
                      </a:r>
                      <a:endParaRPr lang="ko-KR" altLang="en-US" sz="1400" dirty="0"/>
                    </a:p>
                  </a:txBody>
                  <a:tcPr/>
                </a:tc>
                <a:extLst>
                  <a:ext uri="{0D108BD9-81ED-4DB2-BD59-A6C34878D82A}">
                    <a16:rowId xmlns:a16="http://schemas.microsoft.com/office/drawing/2014/main" val="4088469500"/>
                  </a:ext>
                </a:extLst>
              </a:tr>
              <a:tr h="370840">
                <a:tc>
                  <a:txBody>
                    <a:bodyPr/>
                    <a:lstStyle/>
                    <a:p>
                      <a:pPr latinLnBrk="1"/>
                      <a:r>
                        <a:rPr lang="en-US" altLang="ko-KR" sz="1400" dirty="0" smtClean="0"/>
                        <a:t>0x01</a:t>
                      </a:r>
                      <a:endParaRPr lang="ko-KR" altLang="en-US" sz="1400" dirty="0"/>
                    </a:p>
                  </a:txBody>
                  <a:tcPr/>
                </a:tc>
                <a:tc>
                  <a:txBody>
                    <a:bodyPr/>
                    <a:lstStyle/>
                    <a:p>
                      <a:pPr latinLnBrk="1"/>
                      <a:r>
                        <a:rPr lang="en-US" altLang="ko-KR" sz="1400" dirty="0" smtClean="0"/>
                        <a:t>{Number</a:t>
                      </a:r>
                      <a:r>
                        <a:rPr lang="en-US" altLang="ko-KR" sz="1400" baseline="0" dirty="0" smtClean="0"/>
                        <a:t> of Responder [1],</a:t>
                      </a:r>
                      <a:br>
                        <a:rPr lang="en-US" altLang="ko-KR" sz="1400" baseline="0" dirty="0" smtClean="0"/>
                      </a:br>
                      <a:r>
                        <a:rPr lang="en-US" altLang="ko-KR" sz="1400" baseline="0" dirty="0" smtClean="0"/>
                        <a:t>List of {Responder Address [3],</a:t>
                      </a:r>
                    </a:p>
                    <a:p>
                      <a:pPr latinLnBrk="1"/>
                      <a:r>
                        <a:rPr lang="en-US" altLang="ko-KR" sz="1400" baseline="0" dirty="0" smtClean="0"/>
                        <a:t>Slot index [1]}</a:t>
                      </a:r>
                      <a:endParaRPr lang="ko-KR" altLang="en-US" sz="1400" dirty="0"/>
                    </a:p>
                  </a:txBody>
                  <a:tcPr/>
                </a:tc>
                <a:extLst>
                  <a:ext uri="{0D108BD9-81ED-4DB2-BD59-A6C34878D82A}">
                    <a16:rowId xmlns:a16="http://schemas.microsoft.com/office/drawing/2014/main" val="3594720680"/>
                  </a:ext>
                </a:extLst>
              </a:tr>
              <a:tr h="370840">
                <a:tc>
                  <a:txBody>
                    <a:bodyPr/>
                    <a:lstStyle/>
                    <a:p>
                      <a:pPr latinLnBrk="1"/>
                      <a:r>
                        <a:rPr lang="en-US" altLang="ko-KR" sz="1400" dirty="0" smtClean="0"/>
                        <a:t>0x02</a:t>
                      </a:r>
                      <a:endParaRPr lang="ko-KR" altLang="en-US" sz="1400" dirty="0"/>
                    </a:p>
                  </a:txBody>
                  <a:tcPr/>
                </a:tc>
                <a:tc>
                  <a:txBody>
                    <a:bodyPr/>
                    <a:lstStyle/>
                    <a:p>
                      <a:pPr latinLnBrk="1"/>
                      <a:r>
                        <a:rPr lang="en-US" altLang="ko-KR" sz="1400" dirty="0" smtClean="0"/>
                        <a:t>{Number</a:t>
                      </a:r>
                      <a:r>
                        <a:rPr lang="en-US" altLang="ko-KR" sz="1400" baseline="0" dirty="0" smtClean="0"/>
                        <a:t> of Responder [1],</a:t>
                      </a:r>
                      <a:br>
                        <a:rPr lang="en-US" altLang="ko-KR" sz="1400" baseline="0" dirty="0" smtClean="0"/>
                      </a:br>
                      <a:r>
                        <a:rPr lang="en-US" altLang="ko-KR" sz="1400" baseline="0" dirty="0" smtClean="0"/>
                        <a:t>List of {Responder Address [3],</a:t>
                      </a:r>
                    </a:p>
                    <a:p>
                      <a:pPr latinLnBrk="1"/>
                      <a:r>
                        <a:rPr lang="en-US" altLang="ko-KR" sz="1400" baseline="0" dirty="0" smtClean="0"/>
                        <a:t>UWB PHY CONFIG[3]}</a:t>
                      </a:r>
                      <a:endParaRPr lang="ko-KR" altLang="en-US" sz="1400" dirty="0" smtClean="0"/>
                    </a:p>
                  </a:txBody>
                  <a:tcPr/>
                </a:tc>
                <a:extLst>
                  <a:ext uri="{0D108BD9-81ED-4DB2-BD59-A6C34878D82A}">
                    <a16:rowId xmlns:a16="http://schemas.microsoft.com/office/drawing/2014/main" val="4081541798"/>
                  </a:ext>
                </a:extLst>
              </a:tr>
            </a:tbl>
          </a:graphicData>
        </a:graphic>
      </p:graphicFrame>
    </p:spTree>
    <p:extLst>
      <p:ext uri="{BB962C8B-B14F-4D97-AF65-F5344CB8AC3E}">
        <p14:creationId xmlns:p14="http://schemas.microsoft.com/office/powerpoint/2010/main" val="4207521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Packet Format for NB</a:t>
            </a:r>
            <a:endParaRPr lang="ko-KR" altLang="en-US" dirty="0"/>
          </a:p>
        </p:txBody>
      </p:sp>
      <p:sp>
        <p:nvSpPr>
          <p:cNvPr id="4" name="슬라이드 번호 개체 틀 3"/>
          <p:cNvSpPr>
            <a:spLocks noGrp="1"/>
          </p:cNvSpPr>
          <p:nvPr>
            <p:ph type="sldNum" idx="10"/>
          </p:nvPr>
        </p:nvSpPr>
        <p:spPr/>
        <p:txBody>
          <a:bodyPr/>
          <a:lstStyle/>
          <a:p>
            <a:r>
              <a:rPr lang="en-US" altLang="en-US" smtClean="0"/>
              <a:t>Slide </a:t>
            </a:r>
            <a:fld id="{6EC47A6A-FA30-4797-8EE6-2A1453E36234}" type="slidenum">
              <a:rPr lang="en-US" altLang="en-US" smtClean="0"/>
              <a:pPr/>
              <a:t>5</a:t>
            </a:fld>
            <a:endParaRPr lang="en-US" altLang="en-US"/>
          </a:p>
        </p:txBody>
      </p:sp>
      <p:sp>
        <p:nvSpPr>
          <p:cNvPr id="5" name="Espace réservé du contenu 2"/>
          <p:cNvSpPr>
            <a:spLocks noGrp="1" noChangeArrowheads="1"/>
          </p:cNvSpPr>
          <p:nvPr>
            <p:ph idx="1"/>
          </p:nvPr>
        </p:nvSpPr>
        <p:spPr>
          <a:xfrm>
            <a:off x="465138" y="1504950"/>
            <a:ext cx="8115300" cy="4833938"/>
          </a:xfrm>
        </p:spPr>
        <p:txBody>
          <a:bodyPr/>
          <a:lstStyle/>
          <a:p>
            <a:pPr marL="0" indent="0"/>
            <a:r>
              <a:rPr lang="en-US" altLang="LID8192" sz="1600" dirty="0" err="1" smtClean="0">
                <a:latin typeface="맑은 고딕" panose="020B0503020000020004" pitchFamily="50" charset="-127"/>
                <a:ea typeface="맑은 고딕" panose="020B0503020000020004" pitchFamily="50" charset="-127"/>
              </a:rPr>
              <a:t>MessageContents</a:t>
            </a:r>
            <a:r>
              <a:rPr lang="en-US" altLang="LID8192" sz="1600" dirty="0" smtClean="0">
                <a:latin typeface="맑은 고딕" panose="020B0503020000020004" pitchFamily="50" charset="-127"/>
                <a:ea typeface="맑은 고딕" panose="020B0503020000020004" pitchFamily="50" charset="-127"/>
              </a:rPr>
              <a:t> Description</a:t>
            </a:r>
          </a:p>
          <a:p>
            <a:pPr>
              <a:buFont typeface="Arial" panose="020B0604020202020204" pitchFamily="34" charset="0"/>
              <a:buChar char="•"/>
            </a:pPr>
            <a:endParaRPr lang="en-US" altLang="LID8192" sz="1600" dirty="0">
              <a:latin typeface="맑은 고딕" panose="020B0503020000020004" pitchFamily="50" charset="-127"/>
              <a:ea typeface="맑은 고딕" panose="020B0503020000020004" pitchFamily="50" charset="-127"/>
            </a:endParaRPr>
          </a:p>
          <a:p>
            <a:pPr>
              <a:buFont typeface="Arial" panose="020B0604020202020204" pitchFamily="34" charset="0"/>
              <a:buChar char="•"/>
            </a:pPr>
            <a:endParaRPr lang="en-US" altLang="LID8192" sz="1600" dirty="0" smtClean="0">
              <a:latin typeface="맑은 고딕" panose="020B0503020000020004" pitchFamily="50" charset="-127"/>
              <a:ea typeface="맑은 고딕" panose="020B0503020000020004" pitchFamily="50" charset="-127"/>
            </a:endParaRPr>
          </a:p>
          <a:p>
            <a:pPr>
              <a:buFont typeface="Arial" panose="020B0604020202020204" pitchFamily="34" charset="0"/>
              <a:buChar char="•"/>
            </a:pPr>
            <a:endParaRPr lang="en-US" altLang="LID8192" sz="1600" dirty="0" smtClean="0">
              <a:latin typeface="맑은 고딕" panose="020B0503020000020004" pitchFamily="50" charset="-127"/>
              <a:ea typeface="맑은 고딕" panose="020B0503020000020004" pitchFamily="50" charset="-127"/>
            </a:endParaRPr>
          </a:p>
          <a:p>
            <a:pPr marL="0" indent="0"/>
            <a:endParaRPr lang="en-US" altLang="LID8192" sz="1600" dirty="0">
              <a:latin typeface="맑은 고딕" panose="020B0503020000020004" pitchFamily="50" charset="-127"/>
              <a:ea typeface="맑은 고딕" panose="020B0503020000020004" pitchFamily="50" charset="-127"/>
            </a:endParaRPr>
          </a:p>
        </p:txBody>
      </p:sp>
      <p:graphicFrame>
        <p:nvGraphicFramePr>
          <p:cNvPr id="3" name="표 2"/>
          <p:cNvGraphicFramePr>
            <a:graphicFrameLocks noGrp="1"/>
          </p:cNvGraphicFramePr>
          <p:nvPr>
            <p:extLst/>
          </p:nvPr>
        </p:nvGraphicFramePr>
        <p:xfrm>
          <a:off x="685800" y="1889760"/>
          <a:ext cx="7740650" cy="4511040"/>
        </p:xfrm>
        <a:graphic>
          <a:graphicData uri="http://schemas.openxmlformats.org/drawingml/2006/table">
            <a:tbl>
              <a:tblPr firstRow="1" bandRow="1">
                <a:tableStyleId>{5C22544A-7EE6-4342-B048-85BDC9FD1C3A}</a:tableStyleId>
              </a:tblPr>
              <a:tblGrid>
                <a:gridCol w="1739472">
                  <a:extLst>
                    <a:ext uri="{9D8B030D-6E8A-4147-A177-3AD203B41FA5}">
                      <a16:colId xmlns:a16="http://schemas.microsoft.com/office/drawing/2014/main" val="791753599"/>
                    </a:ext>
                  </a:extLst>
                </a:gridCol>
                <a:gridCol w="6001178">
                  <a:extLst>
                    <a:ext uri="{9D8B030D-6E8A-4147-A177-3AD203B41FA5}">
                      <a16:colId xmlns:a16="http://schemas.microsoft.com/office/drawing/2014/main" val="951368563"/>
                    </a:ext>
                  </a:extLst>
                </a:gridCol>
              </a:tblGrid>
              <a:tr h="370840">
                <a:tc>
                  <a:txBody>
                    <a:bodyPr/>
                    <a:lstStyle/>
                    <a:p>
                      <a:pPr latinLnBrk="1"/>
                      <a:r>
                        <a:rPr lang="en-US" altLang="ko-KR" sz="1400" dirty="0" err="1" smtClean="0"/>
                        <a:t>MessageContents</a:t>
                      </a:r>
                      <a:r>
                        <a:rPr lang="en-US" altLang="ko-KR" sz="1400" dirty="0" smtClean="0"/>
                        <a:t>[Length in octets]</a:t>
                      </a:r>
                      <a:endParaRPr lang="ko-KR" altLang="en-US" sz="1400" dirty="0"/>
                    </a:p>
                  </a:txBody>
                  <a:tcPr/>
                </a:tc>
                <a:tc>
                  <a:txBody>
                    <a:bodyPr/>
                    <a:lstStyle/>
                    <a:p>
                      <a:pPr latinLnBrk="1"/>
                      <a:r>
                        <a:rPr lang="en-US" altLang="ko-KR" sz="1400" dirty="0" smtClean="0"/>
                        <a:t>Description</a:t>
                      </a:r>
                      <a:endParaRPr lang="ko-KR" altLang="en-US" sz="1400" dirty="0"/>
                    </a:p>
                  </a:txBody>
                  <a:tcPr/>
                </a:tc>
                <a:extLst>
                  <a:ext uri="{0D108BD9-81ED-4DB2-BD59-A6C34878D82A}">
                    <a16:rowId xmlns:a16="http://schemas.microsoft.com/office/drawing/2014/main" val="26632458"/>
                  </a:ext>
                </a:extLst>
              </a:tr>
              <a:tr h="370840">
                <a:tc>
                  <a:txBody>
                    <a:bodyPr/>
                    <a:lstStyle/>
                    <a:p>
                      <a:pPr latinLnBrk="1"/>
                      <a:r>
                        <a:rPr lang="en-US" altLang="ko-KR" sz="1400" dirty="0" smtClean="0"/>
                        <a:t>Number</a:t>
                      </a:r>
                      <a:r>
                        <a:rPr lang="en-US" altLang="ko-KR" sz="1400" baseline="0" dirty="0" smtClean="0"/>
                        <a:t> of Responder [1]</a:t>
                      </a:r>
                      <a:endParaRPr lang="ko-KR" altLang="en-US" sz="1400" dirty="0"/>
                    </a:p>
                  </a:txBody>
                  <a:tcPr/>
                </a:tc>
                <a:tc>
                  <a:txBody>
                    <a:bodyPr/>
                    <a:lstStyle/>
                    <a:p>
                      <a:pPr latinLnBrk="1"/>
                      <a:r>
                        <a:rPr lang="en-US" altLang="ko-KR" sz="1400" dirty="0" smtClean="0"/>
                        <a:t>Number</a:t>
                      </a:r>
                      <a:r>
                        <a:rPr lang="en-US" altLang="ko-KR" sz="1400" baseline="0" dirty="0" smtClean="0"/>
                        <a:t> of responders in this </a:t>
                      </a:r>
                      <a:r>
                        <a:rPr lang="en-US" altLang="ko-KR" sz="1400" dirty="0" smtClean="0"/>
                        <a:t>Ranging</a:t>
                      </a:r>
                      <a:r>
                        <a:rPr lang="en-US" altLang="ko-KR" sz="1400" baseline="0" dirty="0" smtClean="0"/>
                        <a:t> session</a:t>
                      </a:r>
                      <a:endParaRPr lang="ko-KR" altLang="en-US" sz="1400" dirty="0"/>
                    </a:p>
                  </a:txBody>
                  <a:tcPr/>
                </a:tc>
                <a:extLst>
                  <a:ext uri="{0D108BD9-81ED-4DB2-BD59-A6C34878D82A}">
                    <a16:rowId xmlns:a16="http://schemas.microsoft.com/office/drawing/2014/main" val="4088469500"/>
                  </a:ext>
                </a:extLst>
              </a:tr>
              <a:tr h="370840">
                <a:tc>
                  <a:txBody>
                    <a:bodyPr/>
                    <a:lstStyle/>
                    <a:p>
                      <a:pPr latinLnBrk="1"/>
                      <a:r>
                        <a:rPr lang="en-US" altLang="ko-KR" sz="1400" dirty="0" smtClean="0"/>
                        <a:t>Responder</a:t>
                      </a:r>
                      <a:r>
                        <a:rPr lang="en-US" altLang="ko-KR" sz="1400" baseline="0" dirty="0" smtClean="0"/>
                        <a:t> Address [3]</a:t>
                      </a:r>
                      <a:endParaRPr lang="ko-KR" altLang="en-US" sz="1400" dirty="0"/>
                    </a:p>
                  </a:txBody>
                  <a:tcPr/>
                </a:tc>
                <a:tc>
                  <a:txBody>
                    <a:bodyPr/>
                    <a:lstStyle/>
                    <a:p>
                      <a:pPr latinLnBrk="1"/>
                      <a:r>
                        <a:rPr lang="en-US" altLang="ko-KR" sz="1400" dirty="0" smtClean="0"/>
                        <a:t>Address of Responder, </a:t>
                      </a:r>
                      <a:r>
                        <a:rPr lang="en-US" altLang="ko-KR" sz="1400" dirty="0" err="1" smtClean="0"/>
                        <a:t>RPA_Hash</a:t>
                      </a:r>
                      <a:r>
                        <a:rPr lang="en-US" altLang="ko-KR" sz="1400" dirty="0" smtClean="0"/>
                        <a:t> or</a:t>
                      </a:r>
                      <a:r>
                        <a:rPr lang="ko-KR" altLang="en-US" sz="1400" dirty="0" smtClean="0"/>
                        <a:t> </a:t>
                      </a:r>
                      <a:r>
                        <a:rPr lang="en-US" altLang="ko-KR" sz="1400" dirty="0" smtClean="0"/>
                        <a:t>Public random</a:t>
                      </a:r>
                      <a:r>
                        <a:rPr lang="en-US" altLang="ko-KR" sz="1400" baseline="0" dirty="0" smtClean="0"/>
                        <a:t> address</a:t>
                      </a:r>
                      <a:endParaRPr lang="ko-KR" altLang="en-US" sz="1400" dirty="0"/>
                    </a:p>
                  </a:txBody>
                  <a:tcPr/>
                </a:tc>
                <a:extLst>
                  <a:ext uri="{0D108BD9-81ED-4DB2-BD59-A6C34878D82A}">
                    <a16:rowId xmlns:a16="http://schemas.microsoft.com/office/drawing/2014/main" val="1660246776"/>
                  </a:ext>
                </a:extLst>
              </a:tr>
              <a:tr h="370840">
                <a:tc>
                  <a:txBody>
                    <a:bodyPr/>
                    <a:lstStyle/>
                    <a:p>
                      <a:pPr latinLnBrk="1"/>
                      <a:r>
                        <a:rPr lang="en-US" altLang="ko-KR" sz="1400" dirty="0" smtClean="0"/>
                        <a:t>Slot index [1]</a:t>
                      </a:r>
                      <a:endParaRPr lang="ko-KR" altLang="en-US" sz="1400" dirty="0"/>
                    </a:p>
                  </a:txBody>
                  <a:tcPr/>
                </a:tc>
                <a:tc>
                  <a:txBody>
                    <a:bodyPr/>
                    <a:lstStyle/>
                    <a:p>
                      <a:pPr latinLnBrk="1"/>
                      <a:r>
                        <a:rPr lang="en-US" altLang="ko-KR" sz="1400" dirty="0" smtClean="0"/>
                        <a:t>Allocated slot</a:t>
                      </a:r>
                      <a:r>
                        <a:rPr lang="en-US" altLang="ko-KR" sz="1400" baseline="0" dirty="0" smtClean="0"/>
                        <a:t> index of the Responder </a:t>
                      </a:r>
                    </a:p>
                    <a:p>
                      <a:pPr latinLnBrk="1"/>
                      <a:r>
                        <a:rPr lang="en-US" altLang="ko-KR" sz="1400" dirty="0" smtClean="0"/>
                        <a:t>(if poll</a:t>
                      </a:r>
                      <a:r>
                        <a:rPr lang="en-US" altLang="ko-KR" sz="1400" baseline="0" dirty="0" smtClean="0"/>
                        <a:t> packet</a:t>
                      </a:r>
                      <a:r>
                        <a:rPr lang="ko-KR" altLang="en-US" sz="1400" baseline="0" dirty="0" smtClean="0"/>
                        <a:t> </a:t>
                      </a:r>
                      <a:r>
                        <a:rPr lang="en-US" altLang="ko-KR" sz="1400" baseline="0" dirty="0" smtClean="0"/>
                        <a:t>is transmitted, the slot of poll message becomes</a:t>
                      </a:r>
                      <a:r>
                        <a:rPr lang="ko-KR" altLang="en-US" sz="1400" baseline="0" dirty="0" smtClean="0"/>
                        <a:t> </a:t>
                      </a:r>
                      <a:r>
                        <a:rPr lang="en-US" altLang="ko-KR" sz="1400" baseline="0" dirty="0" smtClean="0"/>
                        <a:t>0, if only Control packet</a:t>
                      </a:r>
                      <a:r>
                        <a:rPr lang="ko-KR" altLang="en-US" sz="1400" baseline="0" dirty="0" smtClean="0"/>
                        <a:t> </a:t>
                      </a:r>
                      <a:r>
                        <a:rPr lang="en-US" altLang="ko-KR" sz="1400" baseline="0" dirty="0" smtClean="0"/>
                        <a:t>is transmitted, the slot of control message becomes 0)</a:t>
                      </a:r>
                      <a:endParaRPr lang="ko-KR" altLang="en-US" sz="1400" dirty="0"/>
                    </a:p>
                  </a:txBody>
                  <a:tcPr/>
                </a:tc>
                <a:extLst>
                  <a:ext uri="{0D108BD9-81ED-4DB2-BD59-A6C34878D82A}">
                    <a16:rowId xmlns:a16="http://schemas.microsoft.com/office/drawing/2014/main" val="3594720680"/>
                  </a:ext>
                </a:extLst>
              </a:tr>
              <a:tr h="370840">
                <a:tc>
                  <a:txBody>
                    <a:bodyPr/>
                    <a:lstStyle/>
                    <a:p>
                      <a:pPr latinLnBrk="1"/>
                      <a:r>
                        <a:rPr lang="en-US" altLang="ko-KR" sz="1400" dirty="0" smtClean="0"/>
                        <a:t>UWB PHY CONFIG</a:t>
                      </a:r>
                      <a:r>
                        <a:rPr lang="en-US" altLang="ko-KR" sz="1400" baseline="0" dirty="0" smtClean="0"/>
                        <a:t> [3]</a:t>
                      </a:r>
                      <a:endParaRPr lang="ko-KR" altLang="en-US" sz="1400" dirty="0"/>
                    </a:p>
                  </a:txBody>
                  <a:tcPr/>
                </a:tc>
                <a:tc>
                  <a:txBody>
                    <a:bodyPr/>
                    <a:lstStyle/>
                    <a:p>
                      <a:pPr latinLnBrk="1"/>
                      <a:r>
                        <a:rPr lang="en-US" altLang="ko-KR" sz="1400" dirty="0" smtClean="0"/>
                        <a:t>RSF</a:t>
                      </a:r>
                      <a:r>
                        <a:rPr lang="ko-KR" altLang="en-US" sz="1400" dirty="0" smtClean="0"/>
                        <a:t>의 </a:t>
                      </a:r>
                      <a:r>
                        <a:rPr lang="en-US" altLang="ko-KR" sz="1400" dirty="0" smtClean="0"/>
                        <a:t>PHY Configuration</a:t>
                      </a:r>
                    </a:p>
                    <a:p>
                      <a:pPr latinLnBrk="1"/>
                      <a:r>
                        <a:rPr lang="en-US" altLang="ko-KR" sz="1400" dirty="0" smtClean="0"/>
                        <a:t>Bits 0-5: Preamble Code Indexes {9, …, 48}</a:t>
                      </a:r>
                    </a:p>
                    <a:p>
                      <a:pPr latinLnBrk="1"/>
                      <a:r>
                        <a:rPr lang="en-US" altLang="ko-KR" sz="1400" dirty="0" smtClean="0"/>
                        <a:t>if (9 &lt;= Preamble Code Index &lt;= 32) {</a:t>
                      </a:r>
                    </a:p>
                    <a:p>
                      <a:pPr latinLnBrk="1"/>
                      <a:r>
                        <a:rPr lang="en-US" altLang="ko-KR" sz="1400" dirty="0" smtClean="0"/>
                        <a:t>    Bits 6-12: Reserved</a:t>
                      </a:r>
                    </a:p>
                    <a:p>
                      <a:pPr latinLnBrk="1"/>
                      <a:r>
                        <a:rPr lang="en-US" altLang="ko-KR" sz="1400" dirty="0" smtClean="0"/>
                        <a:t>} </a:t>
                      </a:r>
                      <a:r>
                        <a:rPr lang="en-US" altLang="ko-KR" sz="1400" dirty="0" err="1" smtClean="0"/>
                        <a:t>elseif</a:t>
                      </a:r>
                      <a:r>
                        <a:rPr lang="en-US" altLang="ko-KR" sz="1400" dirty="0" smtClean="0"/>
                        <a:t> (33 &lt;= Preamble Code Index &lt;= 48) {</a:t>
                      </a:r>
                    </a:p>
                    <a:p>
                      <a:pPr latinLnBrk="1"/>
                      <a:r>
                        <a:rPr lang="en-US" altLang="ko-KR" sz="1400" dirty="0" smtClean="0"/>
                        <a:t>    Bits 6-12: MMRS complementary set zeros {0, …, 64}</a:t>
                      </a:r>
                    </a:p>
                    <a:p>
                      <a:pPr latinLnBrk="1"/>
                      <a:r>
                        <a:rPr lang="en-US" altLang="ko-KR" sz="1400" dirty="0" smtClean="0"/>
                        <a:t>}</a:t>
                      </a:r>
                    </a:p>
                    <a:p>
                      <a:pPr latinLnBrk="1"/>
                      <a:r>
                        <a:rPr lang="en-US" altLang="ko-KR" sz="1400" dirty="0" smtClean="0"/>
                        <a:t>Bits 13-15: Number</a:t>
                      </a:r>
                      <a:r>
                        <a:rPr lang="en-US" altLang="ko-KR" sz="1400" baseline="0" dirty="0" smtClean="0"/>
                        <a:t> of MSR</a:t>
                      </a:r>
                      <a:r>
                        <a:rPr lang="en-US" altLang="ko-KR" sz="1400" dirty="0" smtClean="0"/>
                        <a:t> {32, 40, 48, 64, 128, 256}</a:t>
                      </a:r>
                    </a:p>
                    <a:p>
                      <a:pPr latinLnBrk="1"/>
                      <a:r>
                        <a:rPr lang="en-US" altLang="ko-KR" sz="1400" dirty="0" smtClean="0"/>
                        <a:t>Bits 16-19: UWB channel 1-16</a:t>
                      </a:r>
                    </a:p>
                    <a:p>
                      <a:pPr latinLnBrk="1"/>
                      <a:r>
                        <a:rPr lang="en-US" altLang="ko-KR" sz="1400" dirty="0" smtClean="0"/>
                        <a:t>Bits 20-23: Reserved</a:t>
                      </a:r>
                    </a:p>
                  </a:txBody>
                  <a:tcPr/>
                </a:tc>
                <a:extLst>
                  <a:ext uri="{0D108BD9-81ED-4DB2-BD59-A6C34878D82A}">
                    <a16:rowId xmlns:a16="http://schemas.microsoft.com/office/drawing/2014/main" val="4081541798"/>
                  </a:ext>
                </a:extLst>
              </a:tr>
            </a:tbl>
          </a:graphicData>
        </a:graphic>
      </p:graphicFrame>
    </p:spTree>
    <p:extLst>
      <p:ext uri="{BB962C8B-B14F-4D97-AF65-F5344CB8AC3E}">
        <p14:creationId xmlns:p14="http://schemas.microsoft.com/office/powerpoint/2010/main" val="1128188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Packet Format for NB</a:t>
            </a:r>
            <a:endParaRPr lang="ko-KR" altLang="en-US" dirty="0"/>
          </a:p>
        </p:txBody>
      </p:sp>
      <p:sp>
        <p:nvSpPr>
          <p:cNvPr id="4" name="슬라이드 번호 개체 틀 3"/>
          <p:cNvSpPr>
            <a:spLocks noGrp="1"/>
          </p:cNvSpPr>
          <p:nvPr>
            <p:ph type="sldNum" idx="10"/>
          </p:nvPr>
        </p:nvSpPr>
        <p:spPr/>
        <p:txBody>
          <a:bodyPr/>
          <a:lstStyle/>
          <a:p>
            <a:r>
              <a:rPr lang="en-US" altLang="en-US" smtClean="0"/>
              <a:t>Slide </a:t>
            </a:r>
            <a:fld id="{6EC47A6A-FA30-4797-8EE6-2A1453E36234}" type="slidenum">
              <a:rPr lang="en-US" altLang="en-US" smtClean="0"/>
              <a:pPr/>
              <a:t>6</a:t>
            </a:fld>
            <a:endParaRPr lang="en-US" altLang="en-US"/>
          </a:p>
        </p:txBody>
      </p:sp>
      <p:sp>
        <p:nvSpPr>
          <p:cNvPr id="5" name="Espace réservé du contenu 2"/>
          <p:cNvSpPr>
            <a:spLocks noGrp="1" noChangeArrowheads="1"/>
          </p:cNvSpPr>
          <p:nvPr>
            <p:ph idx="1"/>
          </p:nvPr>
        </p:nvSpPr>
        <p:spPr>
          <a:xfrm>
            <a:off x="465138" y="1504950"/>
            <a:ext cx="8115300" cy="4833938"/>
          </a:xfrm>
        </p:spPr>
        <p:txBody>
          <a:bodyPr/>
          <a:lstStyle/>
          <a:p>
            <a:pPr marL="0" indent="0"/>
            <a:r>
              <a:rPr lang="en-US" altLang="LID8192" sz="1600" dirty="0" smtClean="0">
                <a:latin typeface="맑은 고딕" panose="020B0503020000020004" pitchFamily="50" charset="-127"/>
                <a:ea typeface="맑은 고딕" panose="020B0503020000020004" pitchFamily="50" charset="-127"/>
              </a:rPr>
              <a:t>Control Packet</a:t>
            </a:r>
          </a:p>
          <a:p>
            <a:pPr>
              <a:buFont typeface="Arial" panose="020B0604020202020204" pitchFamily="34" charset="0"/>
              <a:buChar char="•"/>
            </a:pPr>
            <a:endParaRPr lang="en-US" altLang="LID8192" sz="1600" dirty="0">
              <a:latin typeface="맑은 고딕" panose="020B0503020000020004" pitchFamily="50" charset="-127"/>
              <a:ea typeface="맑은 고딕" panose="020B0503020000020004" pitchFamily="50" charset="-127"/>
            </a:endParaRPr>
          </a:p>
          <a:p>
            <a:pPr>
              <a:buFont typeface="Arial" panose="020B0604020202020204" pitchFamily="34" charset="0"/>
              <a:buChar char="•"/>
            </a:pPr>
            <a:endParaRPr lang="en-US" altLang="LID8192" sz="1600" dirty="0" smtClean="0">
              <a:latin typeface="맑은 고딕" panose="020B0503020000020004" pitchFamily="50" charset="-127"/>
              <a:ea typeface="맑은 고딕" panose="020B0503020000020004" pitchFamily="50" charset="-127"/>
            </a:endParaRPr>
          </a:p>
          <a:p>
            <a:pPr>
              <a:buFont typeface="Arial" panose="020B0604020202020204" pitchFamily="34" charset="0"/>
              <a:buChar char="•"/>
            </a:pPr>
            <a:endParaRPr lang="en-US" altLang="LID8192" sz="1600" dirty="0" smtClean="0">
              <a:latin typeface="맑은 고딕" panose="020B0503020000020004" pitchFamily="50" charset="-127"/>
              <a:ea typeface="맑은 고딕" panose="020B0503020000020004" pitchFamily="50" charset="-127"/>
            </a:endParaRPr>
          </a:p>
          <a:p>
            <a:pPr marL="0" indent="0"/>
            <a:endParaRPr lang="en-US" altLang="LID8192" sz="1600" dirty="0">
              <a:latin typeface="맑은 고딕" panose="020B0503020000020004" pitchFamily="50" charset="-127"/>
              <a:ea typeface="맑은 고딕" panose="020B0503020000020004" pitchFamily="50" charset="-127"/>
            </a:endParaRPr>
          </a:p>
        </p:txBody>
      </p:sp>
      <p:graphicFrame>
        <p:nvGraphicFramePr>
          <p:cNvPr id="3" name="표 2"/>
          <p:cNvGraphicFramePr>
            <a:graphicFrameLocks noGrp="1"/>
          </p:cNvGraphicFramePr>
          <p:nvPr>
            <p:extLst>
              <p:ext uri="{D42A27DB-BD31-4B8C-83A1-F6EECF244321}">
                <p14:modId xmlns:p14="http://schemas.microsoft.com/office/powerpoint/2010/main" val="1882008863"/>
              </p:ext>
            </p:extLst>
          </p:nvPr>
        </p:nvGraphicFramePr>
        <p:xfrm>
          <a:off x="1066800" y="4109720"/>
          <a:ext cx="6781800" cy="2443480"/>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791753599"/>
                    </a:ext>
                  </a:extLst>
                </a:gridCol>
                <a:gridCol w="5791200">
                  <a:extLst>
                    <a:ext uri="{9D8B030D-6E8A-4147-A177-3AD203B41FA5}">
                      <a16:colId xmlns:a16="http://schemas.microsoft.com/office/drawing/2014/main" val="951368563"/>
                    </a:ext>
                  </a:extLst>
                </a:gridCol>
              </a:tblGrid>
              <a:tr h="370840">
                <a:tc>
                  <a:txBody>
                    <a:bodyPr/>
                    <a:lstStyle/>
                    <a:p>
                      <a:pPr latinLnBrk="1"/>
                      <a:r>
                        <a:rPr lang="en-US" altLang="ko-KR" sz="1400" dirty="0" err="1" smtClean="0"/>
                        <a:t>MessageControl</a:t>
                      </a:r>
                      <a:endParaRPr lang="ko-KR" altLang="en-US" sz="1400" dirty="0"/>
                    </a:p>
                  </a:txBody>
                  <a:tcPr/>
                </a:tc>
                <a:tc>
                  <a:txBody>
                    <a:bodyPr/>
                    <a:lstStyle/>
                    <a:p>
                      <a:pPr latinLnBrk="1"/>
                      <a:r>
                        <a:rPr lang="en-US" altLang="ko-KR" sz="1400" dirty="0" err="1" smtClean="0"/>
                        <a:t>MessageContents</a:t>
                      </a:r>
                      <a:r>
                        <a:rPr lang="en-US" altLang="ko-KR" sz="1400" dirty="0" smtClean="0"/>
                        <a:t> [Length]</a:t>
                      </a:r>
                      <a:endParaRPr lang="ko-KR" altLang="en-US" sz="1400" dirty="0"/>
                    </a:p>
                  </a:txBody>
                  <a:tcPr/>
                </a:tc>
                <a:extLst>
                  <a:ext uri="{0D108BD9-81ED-4DB2-BD59-A6C34878D82A}">
                    <a16:rowId xmlns:a16="http://schemas.microsoft.com/office/drawing/2014/main" val="26632458"/>
                  </a:ext>
                </a:extLst>
              </a:tr>
              <a:tr h="370840">
                <a:tc>
                  <a:txBody>
                    <a:bodyPr/>
                    <a:lstStyle/>
                    <a:p>
                      <a:pPr latinLnBrk="1"/>
                      <a:r>
                        <a:rPr lang="en-US" altLang="ko-KR" sz="1400" dirty="0" smtClean="0"/>
                        <a:t>0x03</a:t>
                      </a:r>
                      <a:endParaRPr lang="ko-KR" altLang="en-US" sz="1400" dirty="0"/>
                    </a:p>
                  </a:txBody>
                  <a:tcPr/>
                </a:tc>
                <a:tc>
                  <a:txBody>
                    <a:bodyPr/>
                    <a:lstStyle/>
                    <a:p>
                      <a:pPr latinLnBrk="1"/>
                      <a:r>
                        <a:rPr lang="en-US" altLang="ko-KR" sz="1400" dirty="0" smtClean="0"/>
                        <a:t>{same as </a:t>
                      </a:r>
                      <a:r>
                        <a:rPr lang="en-US" altLang="ko-KR" sz="1400" dirty="0" err="1" smtClean="0"/>
                        <a:t>MessageControl</a:t>
                      </a:r>
                      <a:r>
                        <a:rPr lang="en-US" altLang="ko-KR" sz="1400" baseline="0" dirty="0" smtClean="0"/>
                        <a:t> = 0x00</a:t>
                      </a:r>
                      <a:r>
                        <a:rPr lang="en-US" altLang="ko-KR" sz="1400" dirty="0" smtClean="0"/>
                        <a:t>}, but Poll</a:t>
                      </a:r>
                      <a:r>
                        <a:rPr lang="en-US" altLang="ko-KR" sz="1400" baseline="0" dirty="0" smtClean="0"/>
                        <a:t> Message will not be transmitted</a:t>
                      </a:r>
                      <a:endParaRPr lang="ko-KR" altLang="en-US" sz="1400" dirty="0"/>
                    </a:p>
                  </a:txBody>
                  <a:tcPr/>
                </a:tc>
                <a:extLst>
                  <a:ext uri="{0D108BD9-81ED-4DB2-BD59-A6C34878D82A}">
                    <a16:rowId xmlns:a16="http://schemas.microsoft.com/office/drawing/2014/main" val="4088469500"/>
                  </a:ext>
                </a:extLst>
              </a:tr>
              <a:tr h="370840">
                <a:tc>
                  <a:txBody>
                    <a:bodyPr/>
                    <a:lstStyle/>
                    <a:p>
                      <a:pPr latinLnBrk="1"/>
                      <a:r>
                        <a:rPr lang="en-US" altLang="ko-KR" sz="1400" dirty="0" smtClean="0"/>
                        <a:t>0x04</a:t>
                      </a:r>
                      <a:endParaRPr lang="ko-KR" altLang="en-US" sz="1400" dirty="0"/>
                    </a:p>
                  </a:txBody>
                  <a:tcPr/>
                </a:tc>
                <a:tc>
                  <a:txBody>
                    <a:bodyPr/>
                    <a:lstStyle/>
                    <a:p>
                      <a:pPr latinLnBrk="1"/>
                      <a:r>
                        <a:rPr lang="en-US" altLang="ko-KR" sz="1400" dirty="0" smtClean="0"/>
                        <a:t>{same as </a:t>
                      </a:r>
                      <a:r>
                        <a:rPr lang="en-US" altLang="ko-KR" sz="1400" dirty="0" err="1" smtClean="0"/>
                        <a:t>MessageControl</a:t>
                      </a:r>
                      <a:r>
                        <a:rPr lang="en-US" altLang="ko-KR" sz="1400" baseline="0" dirty="0" smtClean="0"/>
                        <a:t> = 0x01</a:t>
                      </a:r>
                      <a:r>
                        <a:rPr lang="en-US" altLang="ko-KR" sz="1400" dirty="0" smtClean="0"/>
                        <a:t>}, but Poll</a:t>
                      </a:r>
                      <a:r>
                        <a:rPr lang="en-US" altLang="ko-KR" sz="1400" baseline="0" dirty="0" smtClean="0"/>
                        <a:t> Message will not be transmitted</a:t>
                      </a:r>
                      <a:endParaRPr lang="ko-KR" altLang="en-US" sz="1400" dirty="0" smtClean="0"/>
                    </a:p>
                  </a:txBody>
                  <a:tcPr/>
                </a:tc>
                <a:extLst>
                  <a:ext uri="{0D108BD9-81ED-4DB2-BD59-A6C34878D82A}">
                    <a16:rowId xmlns:a16="http://schemas.microsoft.com/office/drawing/2014/main" val="3594720680"/>
                  </a:ext>
                </a:extLst>
              </a:tr>
              <a:tr h="370840">
                <a:tc>
                  <a:txBody>
                    <a:bodyPr/>
                    <a:lstStyle/>
                    <a:p>
                      <a:pPr latinLnBrk="1"/>
                      <a:r>
                        <a:rPr lang="en-US" altLang="ko-KR" sz="1400" dirty="0" smtClean="0"/>
                        <a:t>0x05</a:t>
                      </a:r>
                      <a:endParaRPr lang="ko-KR" altLang="en-US" sz="1400" dirty="0"/>
                    </a:p>
                  </a:txBody>
                  <a:tcPr/>
                </a:tc>
                <a:tc>
                  <a:txBody>
                    <a:bodyPr/>
                    <a:lstStyle/>
                    <a:p>
                      <a:pPr latinLnBrk="1"/>
                      <a:r>
                        <a:rPr lang="en-US" altLang="ko-KR" sz="1400" dirty="0" smtClean="0"/>
                        <a:t>{same as </a:t>
                      </a:r>
                      <a:r>
                        <a:rPr lang="en-US" altLang="ko-KR" sz="1400" dirty="0" err="1" smtClean="0"/>
                        <a:t>MessageControl</a:t>
                      </a:r>
                      <a:r>
                        <a:rPr lang="en-US" altLang="ko-KR" sz="1400" baseline="0" dirty="0" smtClean="0"/>
                        <a:t> = 0x02</a:t>
                      </a:r>
                      <a:r>
                        <a:rPr lang="en-US" altLang="ko-KR" sz="1400" dirty="0" smtClean="0"/>
                        <a:t>}, but Poll</a:t>
                      </a:r>
                      <a:r>
                        <a:rPr lang="en-US" altLang="ko-KR" sz="1400" baseline="0" dirty="0" smtClean="0"/>
                        <a:t> Message will not be transmitted</a:t>
                      </a:r>
                      <a:endParaRPr lang="ko-KR" altLang="en-US" sz="1400" dirty="0"/>
                    </a:p>
                  </a:txBody>
                  <a:tcPr/>
                </a:tc>
                <a:extLst>
                  <a:ext uri="{0D108BD9-81ED-4DB2-BD59-A6C34878D82A}">
                    <a16:rowId xmlns:a16="http://schemas.microsoft.com/office/drawing/2014/main" val="4081541798"/>
                  </a:ext>
                </a:extLst>
              </a:tr>
              <a:tr h="370840">
                <a:tc>
                  <a:txBody>
                    <a:bodyPr/>
                    <a:lstStyle/>
                    <a:p>
                      <a:pPr latinLnBrk="1"/>
                      <a:r>
                        <a:rPr lang="en-US" altLang="ko-KR" sz="1400" dirty="0" smtClean="0"/>
                        <a:t>0x06</a:t>
                      </a:r>
                      <a:endParaRPr lang="ko-KR" altLang="en-US" sz="1400" dirty="0"/>
                    </a:p>
                  </a:txBody>
                  <a:tcPr/>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{0x00}, but Poll</a:t>
                      </a:r>
                      <a:r>
                        <a:rPr lang="en-US" altLang="ko-KR" sz="1400" baseline="0" dirty="0" smtClean="0"/>
                        <a:t> Message will not be transmitted</a:t>
                      </a:r>
                      <a:r>
                        <a:rPr lang="en-US" altLang="ko-KR" sz="1400" dirty="0" smtClean="0"/>
                        <a:t> </a:t>
                      </a:r>
                      <a:endParaRPr lang="ko-KR" altLang="en-US" sz="1400" dirty="0"/>
                    </a:p>
                  </a:txBody>
                  <a:tcPr/>
                </a:tc>
                <a:extLst>
                  <a:ext uri="{0D108BD9-81ED-4DB2-BD59-A6C34878D82A}">
                    <a16:rowId xmlns:a16="http://schemas.microsoft.com/office/drawing/2014/main" val="2601383665"/>
                  </a:ext>
                </a:extLst>
              </a:tr>
            </a:tbl>
          </a:graphicData>
        </a:graphic>
      </p:graphicFrame>
      <p:pic>
        <p:nvPicPr>
          <p:cNvPr id="8" name="그림 7"/>
          <p:cNvPicPr>
            <a:picLocks noChangeAspect="1"/>
          </p:cNvPicPr>
          <p:nvPr/>
        </p:nvPicPr>
        <p:blipFill>
          <a:blip r:embed="rId2"/>
          <a:stretch>
            <a:fillRect/>
          </a:stretch>
        </p:blipFill>
        <p:spPr>
          <a:xfrm>
            <a:off x="1752600" y="1693714"/>
            <a:ext cx="5105400" cy="2443142"/>
          </a:xfrm>
          <a:prstGeom prst="rect">
            <a:avLst/>
          </a:prstGeom>
        </p:spPr>
      </p:pic>
    </p:spTree>
    <p:extLst>
      <p:ext uri="{BB962C8B-B14F-4D97-AF65-F5344CB8AC3E}">
        <p14:creationId xmlns:p14="http://schemas.microsoft.com/office/powerpoint/2010/main" val="48455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Packet Format for NB</a:t>
            </a:r>
            <a:endParaRPr lang="ko-KR" altLang="en-US" dirty="0"/>
          </a:p>
        </p:txBody>
      </p:sp>
      <p:sp>
        <p:nvSpPr>
          <p:cNvPr id="4" name="슬라이드 번호 개체 틀 3"/>
          <p:cNvSpPr>
            <a:spLocks noGrp="1"/>
          </p:cNvSpPr>
          <p:nvPr>
            <p:ph type="sldNum" idx="10"/>
          </p:nvPr>
        </p:nvSpPr>
        <p:spPr/>
        <p:txBody>
          <a:bodyPr/>
          <a:lstStyle/>
          <a:p>
            <a:r>
              <a:rPr lang="en-US" altLang="en-US" smtClean="0"/>
              <a:t>Slide </a:t>
            </a:r>
            <a:fld id="{6EC47A6A-FA30-4797-8EE6-2A1453E36234}" type="slidenum">
              <a:rPr lang="en-US" altLang="en-US" smtClean="0"/>
              <a:pPr/>
              <a:t>7</a:t>
            </a:fld>
            <a:endParaRPr lang="en-US" altLang="en-US"/>
          </a:p>
        </p:txBody>
      </p:sp>
      <p:sp>
        <p:nvSpPr>
          <p:cNvPr id="5" name="Espace réservé du contenu 2"/>
          <p:cNvSpPr>
            <a:spLocks noGrp="1" noChangeArrowheads="1"/>
          </p:cNvSpPr>
          <p:nvPr>
            <p:ph idx="1"/>
          </p:nvPr>
        </p:nvSpPr>
        <p:spPr>
          <a:xfrm>
            <a:off x="465138" y="1504950"/>
            <a:ext cx="8115300" cy="4833938"/>
          </a:xfrm>
        </p:spPr>
        <p:txBody>
          <a:bodyPr/>
          <a:lstStyle/>
          <a:p>
            <a:pPr marL="0" indent="0"/>
            <a:r>
              <a:rPr lang="en-US" altLang="LID8192" sz="1600" dirty="0" smtClean="0">
                <a:latin typeface="맑은 고딕" panose="020B0503020000020004" pitchFamily="50" charset="-127"/>
                <a:ea typeface="맑은 고딕" panose="020B0503020000020004" pitchFamily="50" charset="-127"/>
              </a:rPr>
              <a:t>Control Packet</a:t>
            </a:r>
          </a:p>
          <a:p>
            <a:pPr>
              <a:buFont typeface="Arial" panose="020B0604020202020204" pitchFamily="34" charset="0"/>
              <a:buChar char="•"/>
            </a:pPr>
            <a:endParaRPr lang="en-US" altLang="LID8192" sz="1600" dirty="0">
              <a:latin typeface="맑은 고딕" panose="020B0503020000020004" pitchFamily="50" charset="-127"/>
              <a:ea typeface="맑은 고딕" panose="020B0503020000020004" pitchFamily="50" charset="-127"/>
            </a:endParaRPr>
          </a:p>
          <a:p>
            <a:pPr>
              <a:buFont typeface="Arial" panose="020B0604020202020204" pitchFamily="34" charset="0"/>
              <a:buChar char="•"/>
            </a:pPr>
            <a:endParaRPr lang="en-US" altLang="LID8192" sz="1600" dirty="0" smtClean="0">
              <a:latin typeface="맑은 고딕" panose="020B0503020000020004" pitchFamily="50" charset="-127"/>
              <a:ea typeface="맑은 고딕" panose="020B0503020000020004" pitchFamily="50" charset="-127"/>
            </a:endParaRPr>
          </a:p>
          <a:p>
            <a:pPr>
              <a:buFont typeface="Arial" panose="020B0604020202020204" pitchFamily="34" charset="0"/>
              <a:buChar char="•"/>
            </a:pPr>
            <a:endParaRPr lang="en-US" altLang="LID8192" sz="1600" dirty="0" smtClean="0">
              <a:latin typeface="맑은 고딕" panose="020B0503020000020004" pitchFamily="50" charset="-127"/>
              <a:ea typeface="맑은 고딕" panose="020B0503020000020004" pitchFamily="50" charset="-127"/>
            </a:endParaRPr>
          </a:p>
          <a:p>
            <a:pPr marL="0" indent="0"/>
            <a:endParaRPr lang="en-US" altLang="LID8192" sz="1600" dirty="0">
              <a:latin typeface="맑은 고딕" panose="020B0503020000020004" pitchFamily="50" charset="-127"/>
              <a:ea typeface="맑은 고딕" panose="020B0503020000020004" pitchFamily="50" charset="-127"/>
            </a:endParaRPr>
          </a:p>
        </p:txBody>
      </p:sp>
      <p:pic>
        <p:nvPicPr>
          <p:cNvPr id="6" name="Picture 18">
            <a:extLst>
              <a:ext uri="{FF2B5EF4-FFF2-40B4-BE49-F238E27FC236}">
                <a16:creationId xmlns:a16="http://schemas.microsoft.com/office/drawing/2014/main" id="{3A257405-69E7-3A28-19E8-51D6FA324063}"/>
              </a:ext>
            </a:extLst>
          </p:cNvPr>
          <p:cNvPicPr>
            <a:picLocks noChangeAspect="1"/>
          </p:cNvPicPr>
          <p:nvPr/>
        </p:nvPicPr>
        <p:blipFill>
          <a:blip r:embed="rId2"/>
          <a:stretch>
            <a:fillRect/>
          </a:stretch>
        </p:blipFill>
        <p:spPr>
          <a:xfrm>
            <a:off x="2431642" y="1676400"/>
            <a:ext cx="4182291" cy="985357"/>
          </a:xfrm>
          <a:prstGeom prst="rect">
            <a:avLst/>
          </a:prstGeom>
        </p:spPr>
      </p:pic>
      <p:graphicFrame>
        <p:nvGraphicFramePr>
          <p:cNvPr id="3" name="표 2"/>
          <p:cNvGraphicFramePr>
            <a:graphicFrameLocks noGrp="1"/>
          </p:cNvGraphicFramePr>
          <p:nvPr>
            <p:extLst>
              <p:ext uri="{D42A27DB-BD31-4B8C-83A1-F6EECF244321}">
                <p14:modId xmlns:p14="http://schemas.microsoft.com/office/powerpoint/2010/main" val="1798465084"/>
              </p:ext>
            </p:extLst>
          </p:nvPr>
        </p:nvGraphicFramePr>
        <p:xfrm>
          <a:off x="1066800" y="2667000"/>
          <a:ext cx="6781800" cy="4145280"/>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791753599"/>
                    </a:ext>
                  </a:extLst>
                </a:gridCol>
                <a:gridCol w="5791200">
                  <a:extLst>
                    <a:ext uri="{9D8B030D-6E8A-4147-A177-3AD203B41FA5}">
                      <a16:colId xmlns:a16="http://schemas.microsoft.com/office/drawing/2014/main" val="951368563"/>
                    </a:ext>
                  </a:extLst>
                </a:gridCol>
              </a:tblGrid>
              <a:tr h="370840">
                <a:tc>
                  <a:txBody>
                    <a:bodyPr/>
                    <a:lstStyle/>
                    <a:p>
                      <a:pPr latinLnBrk="1"/>
                      <a:r>
                        <a:rPr lang="en-US" altLang="ko-KR" sz="1400" dirty="0" err="1" smtClean="0"/>
                        <a:t>MessageControl</a:t>
                      </a:r>
                      <a:endParaRPr lang="ko-KR" altLang="en-US" sz="1400" dirty="0"/>
                    </a:p>
                  </a:txBody>
                  <a:tcPr/>
                </a:tc>
                <a:tc>
                  <a:txBody>
                    <a:bodyPr/>
                    <a:lstStyle/>
                    <a:p>
                      <a:pPr latinLnBrk="1"/>
                      <a:r>
                        <a:rPr lang="en-US" altLang="ko-KR" sz="1400" dirty="0" err="1" smtClean="0"/>
                        <a:t>MessageContents</a:t>
                      </a:r>
                      <a:r>
                        <a:rPr lang="en-US" altLang="ko-KR" sz="1400" dirty="0" smtClean="0"/>
                        <a:t> [Length]</a:t>
                      </a:r>
                      <a:endParaRPr lang="ko-KR" altLang="en-US" sz="1400" dirty="0"/>
                    </a:p>
                  </a:txBody>
                  <a:tcPr/>
                </a:tc>
                <a:extLst>
                  <a:ext uri="{0D108BD9-81ED-4DB2-BD59-A6C34878D82A}">
                    <a16:rowId xmlns:a16="http://schemas.microsoft.com/office/drawing/2014/main" val="26632458"/>
                  </a:ext>
                </a:extLst>
              </a:tr>
              <a:tr h="370840">
                <a:tc>
                  <a:txBody>
                    <a:bodyPr/>
                    <a:lstStyle/>
                    <a:p>
                      <a:pPr latinLnBrk="1"/>
                      <a:r>
                        <a:rPr lang="en-US" altLang="ko-KR" sz="1400" dirty="0" smtClean="0"/>
                        <a:t>0x10</a:t>
                      </a:r>
                      <a:endParaRPr lang="ko-KR" altLang="en-US" sz="1400" dirty="0"/>
                    </a:p>
                  </a:txBody>
                  <a:tcPr/>
                </a:tc>
                <a:tc>
                  <a:txBody>
                    <a:bodyPr/>
                    <a:lstStyle/>
                    <a:p>
                      <a:pPr latinLnBrk="1"/>
                      <a:r>
                        <a:rPr lang="en-US" altLang="ko-KR" sz="1400" dirty="0" smtClean="0"/>
                        <a:t>{same as </a:t>
                      </a:r>
                      <a:r>
                        <a:rPr lang="en-US" altLang="ko-KR" sz="1400" dirty="0" err="1" smtClean="0"/>
                        <a:t>MessageControl</a:t>
                      </a:r>
                      <a:r>
                        <a:rPr lang="en-US" altLang="ko-KR" sz="1400" baseline="0" dirty="0" smtClean="0"/>
                        <a:t> = 0x00</a:t>
                      </a:r>
                      <a:r>
                        <a:rPr lang="en-US" altLang="ko-KR" sz="1400" dirty="0" smtClean="0"/>
                        <a:t>}, but </a:t>
                      </a:r>
                      <a:r>
                        <a:rPr lang="en-US" altLang="ko-KR" sz="1400" baseline="0" dirty="0" smtClean="0"/>
                        <a:t>only Initiator send the measurement report</a:t>
                      </a:r>
                      <a:endParaRPr lang="ko-KR" altLang="en-US" sz="1400" dirty="0"/>
                    </a:p>
                  </a:txBody>
                  <a:tcPr/>
                </a:tc>
                <a:extLst>
                  <a:ext uri="{0D108BD9-81ED-4DB2-BD59-A6C34878D82A}">
                    <a16:rowId xmlns:a16="http://schemas.microsoft.com/office/drawing/2014/main" val="4088469500"/>
                  </a:ext>
                </a:extLst>
              </a:tr>
              <a:tr h="370840">
                <a:tc>
                  <a:txBody>
                    <a:bodyPr/>
                    <a:lstStyle/>
                    <a:p>
                      <a:pPr latinLnBrk="1"/>
                      <a:r>
                        <a:rPr lang="en-US" altLang="ko-KR" sz="1400" dirty="0" smtClean="0"/>
                        <a:t>0x11</a:t>
                      </a:r>
                      <a:endParaRPr lang="ko-KR" altLang="en-US" sz="1400" dirty="0"/>
                    </a:p>
                  </a:txBody>
                  <a:tcPr/>
                </a:tc>
                <a:tc>
                  <a:txBody>
                    <a:bodyPr/>
                    <a:lstStyle/>
                    <a:p>
                      <a:pPr latinLnBrk="1"/>
                      <a:r>
                        <a:rPr lang="en-US" altLang="ko-KR" sz="1400" dirty="0" smtClean="0"/>
                        <a:t>{same as </a:t>
                      </a:r>
                      <a:r>
                        <a:rPr lang="en-US" altLang="ko-KR" sz="1400" dirty="0" err="1" smtClean="0"/>
                        <a:t>MessageControl</a:t>
                      </a:r>
                      <a:r>
                        <a:rPr lang="en-US" altLang="ko-KR" sz="1400" baseline="0" dirty="0" smtClean="0"/>
                        <a:t> = 0x01</a:t>
                      </a:r>
                      <a:r>
                        <a:rPr lang="en-US" altLang="ko-KR" sz="1400" dirty="0" smtClean="0"/>
                        <a:t>}, but </a:t>
                      </a:r>
                      <a:r>
                        <a:rPr lang="en-US" altLang="ko-KR" sz="1400" baseline="0" dirty="0" smtClean="0"/>
                        <a:t>only Initiator send the measurement report</a:t>
                      </a:r>
                      <a:endParaRPr lang="ko-KR" altLang="en-US" sz="1400" dirty="0" smtClean="0"/>
                    </a:p>
                  </a:txBody>
                  <a:tcPr/>
                </a:tc>
                <a:extLst>
                  <a:ext uri="{0D108BD9-81ED-4DB2-BD59-A6C34878D82A}">
                    <a16:rowId xmlns:a16="http://schemas.microsoft.com/office/drawing/2014/main" val="3594720680"/>
                  </a:ext>
                </a:extLst>
              </a:tr>
              <a:tr h="370840">
                <a:tc>
                  <a:txBody>
                    <a:bodyPr/>
                    <a:lstStyle/>
                    <a:p>
                      <a:pPr latinLnBrk="1"/>
                      <a:r>
                        <a:rPr lang="en-US" altLang="ko-KR" sz="1400" dirty="0" smtClean="0"/>
                        <a:t>0x12</a:t>
                      </a:r>
                      <a:endParaRPr lang="ko-KR" altLang="en-US" sz="1400" dirty="0"/>
                    </a:p>
                  </a:txBody>
                  <a:tcPr/>
                </a:tc>
                <a:tc>
                  <a:txBody>
                    <a:bodyPr/>
                    <a:lstStyle/>
                    <a:p>
                      <a:pPr latinLnBrk="1"/>
                      <a:r>
                        <a:rPr lang="en-US" altLang="ko-KR" sz="1400" dirty="0" smtClean="0"/>
                        <a:t>{same as </a:t>
                      </a:r>
                      <a:r>
                        <a:rPr lang="en-US" altLang="ko-KR" sz="1400" dirty="0" err="1" smtClean="0"/>
                        <a:t>MessageControl</a:t>
                      </a:r>
                      <a:r>
                        <a:rPr lang="en-US" altLang="ko-KR" sz="1400" baseline="0" dirty="0" smtClean="0"/>
                        <a:t> = 0x02</a:t>
                      </a:r>
                      <a:r>
                        <a:rPr lang="en-US" altLang="ko-KR" sz="1400" dirty="0" smtClean="0"/>
                        <a:t>}, but </a:t>
                      </a:r>
                      <a:r>
                        <a:rPr lang="en-US" altLang="ko-KR" sz="1400" baseline="0" dirty="0" smtClean="0"/>
                        <a:t>only Initiator send the measurement report</a:t>
                      </a:r>
                      <a:endParaRPr lang="ko-KR" altLang="en-US" sz="1400" dirty="0"/>
                    </a:p>
                  </a:txBody>
                  <a:tcPr/>
                </a:tc>
                <a:extLst>
                  <a:ext uri="{0D108BD9-81ED-4DB2-BD59-A6C34878D82A}">
                    <a16:rowId xmlns:a16="http://schemas.microsoft.com/office/drawing/2014/main" val="4081541798"/>
                  </a:ext>
                </a:extLst>
              </a:tr>
              <a:tr h="370840">
                <a:tc>
                  <a:txBody>
                    <a:bodyPr/>
                    <a:lstStyle/>
                    <a:p>
                      <a:pPr latinLnBrk="1"/>
                      <a:r>
                        <a:rPr lang="en-US" altLang="ko-KR" sz="1400" dirty="0" smtClean="0"/>
                        <a:t>0x13</a:t>
                      </a:r>
                      <a:endParaRPr lang="ko-KR" altLang="en-US" sz="1400" dirty="0"/>
                    </a:p>
                  </a:txBody>
                  <a:tcPr/>
                </a:tc>
                <a:tc>
                  <a:txBody>
                    <a:bodyPr/>
                    <a:lstStyle/>
                    <a:p>
                      <a:pPr latinLnBrk="1"/>
                      <a:r>
                        <a:rPr lang="en-US" altLang="ko-KR" sz="1400" dirty="0" smtClean="0"/>
                        <a:t>{same as </a:t>
                      </a:r>
                      <a:r>
                        <a:rPr lang="en-US" altLang="ko-KR" sz="1400" dirty="0" err="1" smtClean="0"/>
                        <a:t>MessageControl</a:t>
                      </a:r>
                      <a:r>
                        <a:rPr lang="en-US" altLang="ko-KR" sz="1400" baseline="0" dirty="0" smtClean="0"/>
                        <a:t> = 0x00</a:t>
                      </a:r>
                      <a:r>
                        <a:rPr lang="en-US" altLang="ko-KR" sz="1400" dirty="0" smtClean="0"/>
                        <a:t>}, but Poll</a:t>
                      </a:r>
                      <a:r>
                        <a:rPr lang="en-US" altLang="ko-KR" sz="1400" baseline="0" dirty="0" smtClean="0"/>
                        <a:t> Message will not be transmitted, and only Initiator send the measurement report</a:t>
                      </a:r>
                      <a:endParaRPr lang="ko-KR" altLang="en-US" sz="1400" dirty="0"/>
                    </a:p>
                  </a:txBody>
                  <a:tcPr/>
                </a:tc>
                <a:extLst>
                  <a:ext uri="{0D108BD9-81ED-4DB2-BD59-A6C34878D82A}">
                    <a16:rowId xmlns:a16="http://schemas.microsoft.com/office/drawing/2014/main" val="2353564822"/>
                  </a:ext>
                </a:extLst>
              </a:tr>
              <a:tr h="370840">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0x14</a:t>
                      </a:r>
                      <a:endParaRPr lang="ko-KR" altLang="en-US" sz="1400" dirty="0" smtClean="0"/>
                    </a:p>
                  </a:txBody>
                  <a:tcPr/>
                </a:tc>
                <a:tc>
                  <a:txBody>
                    <a:bodyPr/>
                    <a:lstStyle/>
                    <a:p>
                      <a:pPr latinLnBrk="1"/>
                      <a:r>
                        <a:rPr lang="en-US" altLang="ko-KR" sz="1400" dirty="0" smtClean="0"/>
                        <a:t>{same as </a:t>
                      </a:r>
                      <a:r>
                        <a:rPr lang="en-US" altLang="ko-KR" sz="1400" dirty="0" err="1" smtClean="0"/>
                        <a:t>MessageControl</a:t>
                      </a:r>
                      <a:r>
                        <a:rPr lang="en-US" altLang="ko-KR" sz="1400" baseline="0" dirty="0" smtClean="0"/>
                        <a:t> = 0x01</a:t>
                      </a:r>
                      <a:r>
                        <a:rPr lang="en-US" altLang="ko-KR" sz="1400" dirty="0" smtClean="0"/>
                        <a:t>}, but Poll</a:t>
                      </a:r>
                      <a:r>
                        <a:rPr lang="en-US" altLang="ko-KR" sz="1400" baseline="0" dirty="0" smtClean="0"/>
                        <a:t> Message will not be transmitted, and only Initiator send the measurement report</a:t>
                      </a:r>
                      <a:endParaRPr lang="ko-KR" altLang="en-US" sz="1400" dirty="0" smtClean="0"/>
                    </a:p>
                  </a:txBody>
                  <a:tcPr/>
                </a:tc>
                <a:extLst>
                  <a:ext uri="{0D108BD9-81ED-4DB2-BD59-A6C34878D82A}">
                    <a16:rowId xmlns:a16="http://schemas.microsoft.com/office/drawing/2014/main" val="3983548920"/>
                  </a:ext>
                </a:extLst>
              </a:tr>
              <a:tr h="370840">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0x15</a:t>
                      </a:r>
                      <a:endParaRPr lang="ko-KR" altLang="en-US" sz="1400" dirty="0" smtClean="0"/>
                    </a:p>
                  </a:txBody>
                  <a:tcPr/>
                </a:tc>
                <a:tc>
                  <a:txBody>
                    <a:bodyPr/>
                    <a:lstStyle/>
                    <a:p>
                      <a:pPr latinLnBrk="1"/>
                      <a:r>
                        <a:rPr lang="en-US" altLang="ko-KR" sz="1400" dirty="0" smtClean="0"/>
                        <a:t>{same as </a:t>
                      </a:r>
                      <a:r>
                        <a:rPr lang="en-US" altLang="ko-KR" sz="1400" dirty="0" err="1" smtClean="0"/>
                        <a:t>MessageControl</a:t>
                      </a:r>
                      <a:r>
                        <a:rPr lang="en-US" altLang="ko-KR" sz="1400" baseline="0" dirty="0" smtClean="0"/>
                        <a:t> = 0x02</a:t>
                      </a:r>
                      <a:r>
                        <a:rPr lang="en-US" altLang="ko-KR" sz="1400" dirty="0" smtClean="0"/>
                        <a:t>}, but Poll</a:t>
                      </a:r>
                      <a:r>
                        <a:rPr lang="en-US" altLang="ko-KR" sz="1400" baseline="0" dirty="0" smtClean="0"/>
                        <a:t> Message will not be transmitted, and only Initiator send the measurement report</a:t>
                      </a:r>
                      <a:endParaRPr lang="ko-KR" altLang="en-US" sz="1400" dirty="0"/>
                    </a:p>
                  </a:txBody>
                  <a:tcPr/>
                </a:tc>
                <a:extLst>
                  <a:ext uri="{0D108BD9-81ED-4DB2-BD59-A6C34878D82A}">
                    <a16:rowId xmlns:a16="http://schemas.microsoft.com/office/drawing/2014/main" val="1200457648"/>
                  </a:ext>
                </a:extLst>
              </a:tr>
              <a:tr h="370840">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0x16</a:t>
                      </a:r>
                      <a:endParaRPr lang="ko-KR" altLang="en-US" sz="1400" dirty="0" smtClean="0"/>
                    </a:p>
                  </a:txBody>
                  <a:tcPr/>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{0x00}, but Poll</a:t>
                      </a:r>
                      <a:r>
                        <a:rPr lang="en-US" altLang="ko-KR" sz="1400" baseline="0" dirty="0" smtClean="0"/>
                        <a:t> Message will not be transmitted, and only Initiator send the measurement report</a:t>
                      </a:r>
                      <a:endParaRPr lang="ko-KR" altLang="en-US" sz="1400" dirty="0" smtClean="0"/>
                    </a:p>
                  </a:txBody>
                  <a:tcPr/>
                </a:tc>
                <a:extLst>
                  <a:ext uri="{0D108BD9-81ED-4DB2-BD59-A6C34878D82A}">
                    <a16:rowId xmlns:a16="http://schemas.microsoft.com/office/drawing/2014/main" val="3913874012"/>
                  </a:ext>
                </a:extLst>
              </a:tr>
            </a:tbl>
          </a:graphicData>
        </a:graphic>
      </p:graphicFrame>
    </p:spTree>
    <p:extLst>
      <p:ext uri="{BB962C8B-B14F-4D97-AF65-F5344CB8AC3E}">
        <p14:creationId xmlns:p14="http://schemas.microsoft.com/office/powerpoint/2010/main" val="1583597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Packet Format for NB</a:t>
            </a:r>
            <a:endParaRPr lang="ko-KR" altLang="en-US" dirty="0"/>
          </a:p>
        </p:txBody>
      </p:sp>
      <p:sp>
        <p:nvSpPr>
          <p:cNvPr id="4" name="슬라이드 번호 개체 틀 3"/>
          <p:cNvSpPr>
            <a:spLocks noGrp="1"/>
          </p:cNvSpPr>
          <p:nvPr>
            <p:ph type="sldNum" idx="10"/>
          </p:nvPr>
        </p:nvSpPr>
        <p:spPr/>
        <p:txBody>
          <a:bodyPr/>
          <a:lstStyle/>
          <a:p>
            <a:r>
              <a:rPr lang="en-US" altLang="en-US" smtClean="0"/>
              <a:t>Slide </a:t>
            </a:r>
            <a:fld id="{6EC47A6A-FA30-4797-8EE6-2A1453E36234}" type="slidenum">
              <a:rPr lang="en-US" altLang="en-US" smtClean="0"/>
              <a:pPr/>
              <a:t>8</a:t>
            </a:fld>
            <a:endParaRPr lang="en-US" altLang="en-US"/>
          </a:p>
        </p:txBody>
      </p:sp>
      <p:sp>
        <p:nvSpPr>
          <p:cNvPr id="5" name="Espace réservé du contenu 2"/>
          <p:cNvSpPr>
            <a:spLocks noGrp="1" noChangeArrowheads="1"/>
          </p:cNvSpPr>
          <p:nvPr>
            <p:ph idx="1"/>
          </p:nvPr>
        </p:nvSpPr>
        <p:spPr>
          <a:xfrm>
            <a:off x="465138" y="1504950"/>
            <a:ext cx="8115300" cy="4833938"/>
          </a:xfrm>
        </p:spPr>
        <p:txBody>
          <a:bodyPr/>
          <a:lstStyle/>
          <a:p>
            <a:pPr marL="0" indent="0"/>
            <a:r>
              <a:rPr lang="en-US" altLang="LID8192" sz="1600" dirty="0" smtClean="0">
                <a:latin typeface="맑은 고딕" panose="020B0503020000020004" pitchFamily="50" charset="-127"/>
                <a:ea typeface="맑은 고딕" panose="020B0503020000020004" pitchFamily="50" charset="-127"/>
              </a:rPr>
              <a:t>Control Packet</a:t>
            </a:r>
          </a:p>
          <a:p>
            <a:pPr>
              <a:buFont typeface="Arial" panose="020B0604020202020204" pitchFamily="34" charset="0"/>
              <a:buChar char="•"/>
            </a:pPr>
            <a:endParaRPr lang="en-US" altLang="LID8192" sz="1600" dirty="0">
              <a:latin typeface="맑은 고딕" panose="020B0503020000020004" pitchFamily="50" charset="-127"/>
              <a:ea typeface="맑은 고딕" panose="020B0503020000020004" pitchFamily="50" charset="-127"/>
            </a:endParaRPr>
          </a:p>
          <a:p>
            <a:pPr>
              <a:buFont typeface="Arial" panose="020B0604020202020204" pitchFamily="34" charset="0"/>
              <a:buChar char="•"/>
            </a:pPr>
            <a:endParaRPr lang="en-US" altLang="LID8192" sz="1600" dirty="0" smtClean="0">
              <a:latin typeface="맑은 고딕" panose="020B0503020000020004" pitchFamily="50" charset="-127"/>
              <a:ea typeface="맑은 고딕" panose="020B0503020000020004" pitchFamily="50" charset="-127"/>
            </a:endParaRPr>
          </a:p>
          <a:p>
            <a:pPr>
              <a:buFont typeface="Arial" panose="020B0604020202020204" pitchFamily="34" charset="0"/>
              <a:buChar char="•"/>
            </a:pPr>
            <a:endParaRPr lang="en-US" altLang="LID8192" sz="1600" dirty="0" smtClean="0">
              <a:latin typeface="맑은 고딕" panose="020B0503020000020004" pitchFamily="50" charset="-127"/>
              <a:ea typeface="맑은 고딕" panose="020B0503020000020004" pitchFamily="50" charset="-127"/>
            </a:endParaRPr>
          </a:p>
          <a:p>
            <a:pPr marL="0" indent="0"/>
            <a:endParaRPr lang="en-US" altLang="LID8192" sz="1600" dirty="0">
              <a:latin typeface="맑은 고딕" panose="020B0503020000020004" pitchFamily="50" charset="-127"/>
              <a:ea typeface="맑은 고딕" panose="020B0503020000020004" pitchFamily="50" charset="-127"/>
            </a:endParaRPr>
          </a:p>
        </p:txBody>
      </p:sp>
      <p:pic>
        <p:nvPicPr>
          <p:cNvPr id="6" name="Picture 18">
            <a:extLst>
              <a:ext uri="{FF2B5EF4-FFF2-40B4-BE49-F238E27FC236}">
                <a16:creationId xmlns:a16="http://schemas.microsoft.com/office/drawing/2014/main" id="{3A257405-69E7-3A28-19E8-51D6FA324063}"/>
              </a:ext>
            </a:extLst>
          </p:cNvPr>
          <p:cNvPicPr>
            <a:picLocks noChangeAspect="1"/>
          </p:cNvPicPr>
          <p:nvPr/>
        </p:nvPicPr>
        <p:blipFill>
          <a:blip r:embed="rId2"/>
          <a:stretch>
            <a:fillRect/>
          </a:stretch>
        </p:blipFill>
        <p:spPr>
          <a:xfrm>
            <a:off x="2431642" y="1676400"/>
            <a:ext cx="4182291" cy="985357"/>
          </a:xfrm>
          <a:prstGeom prst="rect">
            <a:avLst/>
          </a:prstGeom>
        </p:spPr>
      </p:pic>
      <p:graphicFrame>
        <p:nvGraphicFramePr>
          <p:cNvPr id="3" name="표 2"/>
          <p:cNvGraphicFramePr>
            <a:graphicFrameLocks noGrp="1"/>
          </p:cNvGraphicFramePr>
          <p:nvPr>
            <p:extLst>
              <p:ext uri="{D42A27DB-BD31-4B8C-83A1-F6EECF244321}">
                <p14:modId xmlns:p14="http://schemas.microsoft.com/office/powerpoint/2010/main" val="3270785236"/>
              </p:ext>
            </p:extLst>
          </p:nvPr>
        </p:nvGraphicFramePr>
        <p:xfrm>
          <a:off x="1066800" y="2667000"/>
          <a:ext cx="6781800" cy="4145280"/>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791753599"/>
                    </a:ext>
                  </a:extLst>
                </a:gridCol>
                <a:gridCol w="5791200">
                  <a:extLst>
                    <a:ext uri="{9D8B030D-6E8A-4147-A177-3AD203B41FA5}">
                      <a16:colId xmlns:a16="http://schemas.microsoft.com/office/drawing/2014/main" val="951368563"/>
                    </a:ext>
                  </a:extLst>
                </a:gridCol>
              </a:tblGrid>
              <a:tr h="370840">
                <a:tc>
                  <a:txBody>
                    <a:bodyPr/>
                    <a:lstStyle/>
                    <a:p>
                      <a:pPr latinLnBrk="1"/>
                      <a:r>
                        <a:rPr lang="en-US" altLang="ko-KR" sz="1400" dirty="0" err="1" smtClean="0"/>
                        <a:t>MessageControl</a:t>
                      </a:r>
                      <a:endParaRPr lang="ko-KR" altLang="en-US" sz="1400" dirty="0"/>
                    </a:p>
                  </a:txBody>
                  <a:tcPr/>
                </a:tc>
                <a:tc>
                  <a:txBody>
                    <a:bodyPr/>
                    <a:lstStyle/>
                    <a:p>
                      <a:pPr latinLnBrk="1"/>
                      <a:r>
                        <a:rPr lang="en-US" altLang="ko-KR" sz="1400" dirty="0" err="1" smtClean="0"/>
                        <a:t>MessageContents</a:t>
                      </a:r>
                      <a:r>
                        <a:rPr lang="en-US" altLang="ko-KR" sz="1400" dirty="0" smtClean="0"/>
                        <a:t> [Length]</a:t>
                      </a:r>
                      <a:endParaRPr lang="ko-KR" altLang="en-US" sz="1400" dirty="0"/>
                    </a:p>
                  </a:txBody>
                  <a:tcPr/>
                </a:tc>
                <a:extLst>
                  <a:ext uri="{0D108BD9-81ED-4DB2-BD59-A6C34878D82A}">
                    <a16:rowId xmlns:a16="http://schemas.microsoft.com/office/drawing/2014/main" val="26632458"/>
                  </a:ext>
                </a:extLst>
              </a:tr>
              <a:tr h="370840">
                <a:tc>
                  <a:txBody>
                    <a:bodyPr/>
                    <a:lstStyle/>
                    <a:p>
                      <a:pPr latinLnBrk="1"/>
                      <a:r>
                        <a:rPr lang="en-US" altLang="ko-KR" sz="1400" dirty="0" smtClean="0"/>
                        <a:t>0x20</a:t>
                      </a:r>
                      <a:endParaRPr lang="ko-KR" altLang="en-US" sz="1400" dirty="0"/>
                    </a:p>
                  </a:txBody>
                  <a:tcPr/>
                </a:tc>
                <a:tc>
                  <a:txBody>
                    <a:bodyPr/>
                    <a:lstStyle/>
                    <a:p>
                      <a:pPr latinLnBrk="1"/>
                      <a:r>
                        <a:rPr lang="en-US" altLang="ko-KR" sz="1400" dirty="0" smtClean="0"/>
                        <a:t>{same as </a:t>
                      </a:r>
                      <a:r>
                        <a:rPr lang="en-US" altLang="ko-KR" sz="1400" dirty="0" err="1" smtClean="0"/>
                        <a:t>MessageControl</a:t>
                      </a:r>
                      <a:r>
                        <a:rPr lang="en-US" altLang="ko-KR" sz="1400" baseline="0" dirty="0" smtClean="0"/>
                        <a:t> = 0x00</a:t>
                      </a:r>
                      <a:r>
                        <a:rPr lang="en-US" altLang="ko-KR" sz="1400" dirty="0" smtClean="0"/>
                        <a:t>}, but </a:t>
                      </a:r>
                      <a:r>
                        <a:rPr lang="en-US" altLang="ko-KR" sz="1400" baseline="0" dirty="0" smtClean="0"/>
                        <a:t>only Responder send the measurement report</a:t>
                      </a:r>
                      <a:endParaRPr lang="ko-KR" altLang="en-US" sz="1400" dirty="0"/>
                    </a:p>
                  </a:txBody>
                  <a:tcPr/>
                </a:tc>
                <a:extLst>
                  <a:ext uri="{0D108BD9-81ED-4DB2-BD59-A6C34878D82A}">
                    <a16:rowId xmlns:a16="http://schemas.microsoft.com/office/drawing/2014/main" val="4088469500"/>
                  </a:ext>
                </a:extLst>
              </a:tr>
              <a:tr h="370840">
                <a:tc>
                  <a:txBody>
                    <a:bodyPr/>
                    <a:lstStyle/>
                    <a:p>
                      <a:pPr latinLnBrk="1"/>
                      <a:r>
                        <a:rPr lang="en-US" altLang="ko-KR" sz="1400" dirty="0" smtClean="0"/>
                        <a:t>0x21</a:t>
                      </a:r>
                      <a:endParaRPr lang="ko-KR" altLang="en-US" sz="1400" dirty="0"/>
                    </a:p>
                  </a:txBody>
                  <a:tcPr/>
                </a:tc>
                <a:tc>
                  <a:txBody>
                    <a:bodyPr/>
                    <a:lstStyle/>
                    <a:p>
                      <a:pPr latinLnBrk="1"/>
                      <a:r>
                        <a:rPr lang="en-US" altLang="ko-KR" sz="1400" dirty="0" smtClean="0"/>
                        <a:t>{same as </a:t>
                      </a:r>
                      <a:r>
                        <a:rPr lang="en-US" altLang="ko-KR" sz="1400" dirty="0" err="1" smtClean="0"/>
                        <a:t>MessageControl</a:t>
                      </a:r>
                      <a:r>
                        <a:rPr lang="en-US" altLang="ko-KR" sz="1400" baseline="0" dirty="0" smtClean="0"/>
                        <a:t> = 0x01</a:t>
                      </a:r>
                      <a:r>
                        <a:rPr lang="en-US" altLang="ko-KR" sz="1400" dirty="0" smtClean="0"/>
                        <a:t>}, but </a:t>
                      </a:r>
                      <a:r>
                        <a:rPr lang="en-US" altLang="ko-KR" sz="1400" baseline="0" dirty="0" smtClean="0"/>
                        <a:t>only Responder send the measurement report</a:t>
                      </a:r>
                      <a:endParaRPr lang="ko-KR" altLang="en-US" sz="1400" dirty="0" smtClean="0"/>
                    </a:p>
                  </a:txBody>
                  <a:tcPr/>
                </a:tc>
                <a:extLst>
                  <a:ext uri="{0D108BD9-81ED-4DB2-BD59-A6C34878D82A}">
                    <a16:rowId xmlns:a16="http://schemas.microsoft.com/office/drawing/2014/main" val="3594720680"/>
                  </a:ext>
                </a:extLst>
              </a:tr>
              <a:tr h="370840">
                <a:tc>
                  <a:txBody>
                    <a:bodyPr/>
                    <a:lstStyle/>
                    <a:p>
                      <a:pPr latinLnBrk="1"/>
                      <a:r>
                        <a:rPr lang="en-US" altLang="ko-KR" sz="1400" dirty="0" smtClean="0"/>
                        <a:t>0x22</a:t>
                      </a:r>
                      <a:endParaRPr lang="ko-KR" altLang="en-US" sz="1400" dirty="0"/>
                    </a:p>
                  </a:txBody>
                  <a:tcPr/>
                </a:tc>
                <a:tc>
                  <a:txBody>
                    <a:bodyPr/>
                    <a:lstStyle/>
                    <a:p>
                      <a:pPr latinLnBrk="1"/>
                      <a:r>
                        <a:rPr lang="en-US" altLang="ko-KR" sz="1400" dirty="0" smtClean="0"/>
                        <a:t>{same as </a:t>
                      </a:r>
                      <a:r>
                        <a:rPr lang="en-US" altLang="ko-KR" sz="1400" dirty="0" err="1" smtClean="0"/>
                        <a:t>MessageControl</a:t>
                      </a:r>
                      <a:r>
                        <a:rPr lang="en-US" altLang="ko-KR" sz="1400" baseline="0" dirty="0" smtClean="0"/>
                        <a:t> = 0x02</a:t>
                      </a:r>
                      <a:r>
                        <a:rPr lang="en-US" altLang="ko-KR" sz="1400" dirty="0" smtClean="0"/>
                        <a:t>}, but </a:t>
                      </a:r>
                      <a:r>
                        <a:rPr lang="en-US" altLang="ko-KR" sz="1400" baseline="0" dirty="0" smtClean="0"/>
                        <a:t>only Responder send the measurement report</a:t>
                      </a:r>
                      <a:endParaRPr lang="ko-KR" altLang="en-US" sz="1400" dirty="0"/>
                    </a:p>
                  </a:txBody>
                  <a:tcPr/>
                </a:tc>
                <a:extLst>
                  <a:ext uri="{0D108BD9-81ED-4DB2-BD59-A6C34878D82A}">
                    <a16:rowId xmlns:a16="http://schemas.microsoft.com/office/drawing/2014/main" val="4081541798"/>
                  </a:ext>
                </a:extLst>
              </a:tr>
              <a:tr h="370840">
                <a:tc>
                  <a:txBody>
                    <a:bodyPr/>
                    <a:lstStyle/>
                    <a:p>
                      <a:pPr latinLnBrk="1"/>
                      <a:r>
                        <a:rPr lang="en-US" altLang="ko-KR" sz="1400" dirty="0" smtClean="0"/>
                        <a:t>0x23</a:t>
                      </a:r>
                      <a:endParaRPr lang="ko-KR" altLang="en-US" sz="1400" dirty="0"/>
                    </a:p>
                  </a:txBody>
                  <a:tcPr/>
                </a:tc>
                <a:tc>
                  <a:txBody>
                    <a:bodyPr/>
                    <a:lstStyle/>
                    <a:p>
                      <a:pPr latinLnBrk="1"/>
                      <a:r>
                        <a:rPr lang="en-US" altLang="ko-KR" sz="1400" dirty="0" smtClean="0"/>
                        <a:t>{same as </a:t>
                      </a:r>
                      <a:r>
                        <a:rPr lang="en-US" altLang="ko-KR" sz="1400" dirty="0" err="1" smtClean="0"/>
                        <a:t>MessageControl</a:t>
                      </a:r>
                      <a:r>
                        <a:rPr lang="en-US" altLang="ko-KR" sz="1400" baseline="0" dirty="0" smtClean="0"/>
                        <a:t> = 0x00</a:t>
                      </a:r>
                      <a:r>
                        <a:rPr lang="en-US" altLang="ko-KR" sz="1400" dirty="0" smtClean="0"/>
                        <a:t>}, but Poll</a:t>
                      </a:r>
                      <a:r>
                        <a:rPr lang="en-US" altLang="ko-KR" sz="1400" baseline="0" dirty="0" smtClean="0"/>
                        <a:t> Message will not be transmitted, and only Responder send the measurement report</a:t>
                      </a:r>
                      <a:endParaRPr lang="ko-KR" altLang="en-US" sz="1400" dirty="0"/>
                    </a:p>
                  </a:txBody>
                  <a:tcPr/>
                </a:tc>
                <a:extLst>
                  <a:ext uri="{0D108BD9-81ED-4DB2-BD59-A6C34878D82A}">
                    <a16:rowId xmlns:a16="http://schemas.microsoft.com/office/drawing/2014/main" val="2353564822"/>
                  </a:ext>
                </a:extLst>
              </a:tr>
              <a:tr h="370840">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0x24</a:t>
                      </a:r>
                      <a:endParaRPr lang="ko-KR" altLang="en-US" sz="1400" dirty="0" smtClean="0"/>
                    </a:p>
                  </a:txBody>
                  <a:tcPr/>
                </a:tc>
                <a:tc>
                  <a:txBody>
                    <a:bodyPr/>
                    <a:lstStyle/>
                    <a:p>
                      <a:pPr latinLnBrk="1"/>
                      <a:r>
                        <a:rPr lang="en-US" altLang="ko-KR" sz="1400" dirty="0" smtClean="0"/>
                        <a:t>{same as </a:t>
                      </a:r>
                      <a:r>
                        <a:rPr lang="en-US" altLang="ko-KR" sz="1400" dirty="0" err="1" smtClean="0"/>
                        <a:t>MessageControl</a:t>
                      </a:r>
                      <a:r>
                        <a:rPr lang="en-US" altLang="ko-KR" sz="1400" baseline="0" dirty="0" smtClean="0"/>
                        <a:t> = 0x01</a:t>
                      </a:r>
                      <a:r>
                        <a:rPr lang="en-US" altLang="ko-KR" sz="1400" dirty="0" smtClean="0"/>
                        <a:t>}, but Poll</a:t>
                      </a:r>
                      <a:r>
                        <a:rPr lang="en-US" altLang="ko-KR" sz="1400" baseline="0" dirty="0" smtClean="0"/>
                        <a:t> Message will not be transmitted, and only Responder send the measurement report</a:t>
                      </a:r>
                      <a:endParaRPr lang="ko-KR" altLang="en-US" sz="1400" dirty="0" smtClean="0"/>
                    </a:p>
                  </a:txBody>
                  <a:tcPr/>
                </a:tc>
                <a:extLst>
                  <a:ext uri="{0D108BD9-81ED-4DB2-BD59-A6C34878D82A}">
                    <a16:rowId xmlns:a16="http://schemas.microsoft.com/office/drawing/2014/main" val="3983548920"/>
                  </a:ext>
                </a:extLst>
              </a:tr>
              <a:tr h="370840">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0x25</a:t>
                      </a:r>
                      <a:endParaRPr lang="ko-KR" altLang="en-US" sz="1400" dirty="0" smtClean="0"/>
                    </a:p>
                  </a:txBody>
                  <a:tcPr/>
                </a:tc>
                <a:tc>
                  <a:txBody>
                    <a:bodyPr/>
                    <a:lstStyle/>
                    <a:p>
                      <a:pPr latinLnBrk="1"/>
                      <a:r>
                        <a:rPr lang="en-US" altLang="ko-KR" sz="1400" dirty="0" smtClean="0"/>
                        <a:t>{same as </a:t>
                      </a:r>
                      <a:r>
                        <a:rPr lang="en-US" altLang="ko-KR" sz="1400" dirty="0" err="1" smtClean="0"/>
                        <a:t>MessageControl</a:t>
                      </a:r>
                      <a:r>
                        <a:rPr lang="en-US" altLang="ko-KR" sz="1400" baseline="0" dirty="0" smtClean="0"/>
                        <a:t> = 0x02</a:t>
                      </a:r>
                      <a:r>
                        <a:rPr lang="en-US" altLang="ko-KR" sz="1400" dirty="0" smtClean="0"/>
                        <a:t>}, but Poll</a:t>
                      </a:r>
                      <a:r>
                        <a:rPr lang="en-US" altLang="ko-KR" sz="1400" baseline="0" dirty="0" smtClean="0"/>
                        <a:t> Message will not be transmitted, and only Responder send the measurement report</a:t>
                      </a:r>
                      <a:endParaRPr lang="ko-KR" altLang="en-US" sz="1400" dirty="0"/>
                    </a:p>
                  </a:txBody>
                  <a:tcPr/>
                </a:tc>
                <a:extLst>
                  <a:ext uri="{0D108BD9-81ED-4DB2-BD59-A6C34878D82A}">
                    <a16:rowId xmlns:a16="http://schemas.microsoft.com/office/drawing/2014/main" val="1200457648"/>
                  </a:ext>
                </a:extLst>
              </a:tr>
              <a:tr h="370840">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0x26</a:t>
                      </a:r>
                      <a:endParaRPr lang="ko-KR" altLang="en-US" sz="1400" dirty="0" smtClean="0"/>
                    </a:p>
                  </a:txBody>
                  <a:tcPr/>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{0x00}, but Poll</a:t>
                      </a:r>
                      <a:r>
                        <a:rPr lang="en-US" altLang="ko-KR" sz="1400" baseline="0" dirty="0" smtClean="0"/>
                        <a:t> Message will not be transmitted, and only Responder send the measurement report</a:t>
                      </a:r>
                      <a:endParaRPr lang="ko-KR" altLang="en-US" sz="1400" dirty="0" smtClean="0"/>
                    </a:p>
                  </a:txBody>
                  <a:tcPr/>
                </a:tc>
                <a:extLst>
                  <a:ext uri="{0D108BD9-81ED-4DB2-BD59-A6C34878D82A}">
                    <a16:rowId xmlns:a16="http://schemas.microsoft.com/office/drawing/2014/main" val="1838930134"/>
                  </a:ext>
                </a:extLst>
              </a:tr>
            </a:tbl>
          </a:graphicData>
        </a:graphic>
      </p:graphicFrame>
    </p:spTree>
    <p:extLst>
      <p:ext uri="{BB962C8B-B14F-4D97-AF65-F5344CB8AC3E}">
        <p14:creationId xmlns:p14="http://schemas.microsoft.com/office/powerpoint/2010/main" val="2025955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Packet Format for NB</a:t>
            </a:r>
            <a:endParaRPr lang="ko-KR" altLang="en-US" dirty="0"/>
          </a:p>
        </p:txBody>
      </p:sp>
      <p:sp>
        <p:nvSpPr>
          <p:cNvPr id="4" name="슬라이드 번호 개체 틀 3"/>
          <p:cNvSpPr>
            <a:spLocks noGrp="1"/>
          </p:cNvSpPr>
          <p:nvPr>
            <p:ph type="sldNum" idx="10"/>
          </p:nvPr>
        </p:nvSpPr>
        <p:spPr/>
        <p:txBody>
          <a:bodyPr/>
          <a:lstStyle/>
          <a:p>
            <a:r>
              <a:rPr lang="en-US" altLang="en-US" smtClean="0"/>
              <a:t>Slide </a:t>
            </a:r>
            <a:fld id="{6EC47A6A-FA30-4797-8EE6-2A1453E36234}" type="slidenum">
              <a:rPr lang="en-US" altLang="en-US" smtClean="0"/>
              <a:pPr/>
              <a:t>9</a:t>
            </a:fld>
            <a:endParaRPr lang="en-US" altLang="en-US"/>
          </a:p>
        </p:txBody>
      </p:sp>
      <p:sp>
        <p:nvSpPr>
          <p:cNvPr id="5" name="Espace réservé du contenu 2"/>
          <p:cNvSpPr>
            <a:spLocks noGrp="1" noChangeArrowheads="1"/>
          </p:cNvSpPr>
          <p:nvPr>
            <p:ph idx="1"/>
          </p:nvPr>
        </p:nvSpPr>
        <p:spPr>
          <a:xfrm>
            <a:off x="465138" y="1504950"/>
            <a:ext cx="8115300" cy="4833938"/>
          </a:xfrm>
        </p:spPr>
        <p:txBody>
          <a:bodyPr/>
          <a:lstStyle/>
          <a:p>
            <a:pPr marL="0" indent="0"/>
            <a:r>
              <a:rPr lang="en-US" altLang="LID8192" sz="1600" dirty="0" smtClean="0">
                <a:latin typeface="맑은 고딕" panose="020B0503020000020004" pitchFamily="50" charset="-127"/>
                <a:ea typeface="맑은 고딕" panose="020B0503020000020004" pitchFamily="50" charset="-127"/>
              </a:rPr>
              <a:t>Control Packet</a:t>
            </a:r>
          </a:p>
          <a:p>
            <a:pPr>
              <a:buFont typeface="Arial" panose="020B0604020202020204" pitchFamily="34" charset="0"/>
              <a:buChar char="•"/>
            </a:pPr>
            <a:endParaRPr lang="en-US" altLang="LID8192" sz="1600" dirty="0">
              <a:latin typeface="맑은 고딕" panose="020B0503020000020004" pitchFamily="50" charset="-127"/>
              <a:ea typeface="맑은 고딕" panose="020B0503020000020004" pitchFamily="50" charset="-127"/>
            </a:endParaRPr>
          </a:p>
          <a:p>
            <a:pPr>
              <a:buFont typeface="Arial" panose="020B0604020202020204" pitchFamily="34" charset="0"/>
              <a:buChar char="•"/>
            </a:pPr>
            <a:endParaRPr lang="en-US" altLang="LID8192" sz="1600" dirty="0" smtClean="0">
              <a:latin typeface="맑은 고딕" panose="020B0503020000020004" pitchFamily="50" charset="-127"/>
              <a:ea typeface="맑은 고딕" panose="020B0503020000020004" pitchFamily="50" charset="-127"/>
            </a:endParaRPr>
          </a:p>
          <a:p>
            <a:pPr>
              <a:buFont typeface="Arial" panose="020B0604020202020204" pitchFamily="34" charset="0"/>
              <a:buChar char="•"/>
            </a:pPr>
            <a:endParaRPr lang="en-US" altLang="LID8192" sz="1600" dirty="0" smtClean="0">
              <a:latin typeface="맑은 고딕" panose="020B0503020000020004" pitchFamily="50" charset="-127"/>
              <a:ea typeface="맑은 고딕" panose="020B0503020000020004" pitchFamily="50" charset="-127"/>
            </a:endParaRPr>
          </a:p>
          <a:p>
            <a:pPr marL="0" indent="0"/>
            <a:endParaRPr lang="en-US" altLang="LID8192" sz="1600" dirty="0">
              <a:latin typeface="맑은 고딕" panose="020B0503020000020004" pitchFamily="50" charset="-127"/>
              <a:ea typeface="맑은 고딕" panose="020B0503020000020004" pitchFamily="50" charset="-127"/>
            </a:endParaRPr>
          </a:p>
        </p:txBody>
      </p:sp>
      <p:pic>
        <p:nvPicPr>
          <p:cNvPr id="6" name="Picture 18">
            <a:extLst>
              <a:ext uri="{FF2B5EF4-FFF2-40B4-BE49-F238E27FC236}">
                <a16:creationId xmlns:a16="http://schemas.microsoft.com/office/drawing/2014/main" id="{3A257405-69E7-3A28-19E8-51D6FA324063}"/>
              </a:ext>
            </a:extLst>
          </p:cNvPr>
          <p:cNvPicPr>
            <a:picLocks noChangeAspect="1"/>
          </p:cNvPicPr>
          <p:nvPr/>
        </p:nvPicPr>
        <p:blipFill>
          <a:blip r:embed="rId2"/>
          <a:stretch>
            <a:fillRect/>
          </a:stretch>
        </p:blipFill>
        <p:spPr>
          <a:xfrm>
            <a:off x="2431642" y="1676400"/>
            <a:ext cx="4182291" cy="985357"/>
          </a:xfrm>
          <a:prstGeom prst="rect">
            <a:avLst/>
          </a:prstGeom>
        </p:spPr>
      </p:pic>
      <p:graphicFrame>
        <p:nvGraphicFramePr>
          <p:cNvPr id="3" name="표 2"/>
          <p:cNvGraphicFramePr>
            <a:graphicFrameLocks noGrp="1"/>
          </p:cNvGraphicFramePr>
          <p:nvPr>
            <p:extLst>
              <p:ext uri="{D42A27DB-BD31-4B8C-83A1-F6EECF244321}">
                <p14:modId xmlns:p14="http://schemas.microsoft.com/office/powerpoint/2010/main" val="2300152763"/>
              </p:ext>
            </p:extLst>
          </p:nvPr>
        </p:nvGraphicFramePr>
        <p:xfrm>
          <a:off x="1066800" y="2667000"/>
          <a:ext cx="6781800" cy="4145280"/>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791753599"/>
                    </a:ext>
                  </a:extLst>
                </a:gridCol>
                <a:gridCol w="5791200">
                  <a:extLst>
                    <a:ext uri="{9D8B030D-6E8A-4147-A177-3AD203B41FA5}">
                      <a16:colId xmlns:a16="http://schemas.microsoft.com/office/drawing/2014/main" val="951368563"/>
                    </a:ext>
                  </a:extLst>
                </a:gridCol>
              </a:tblGrid>
              <a:tr h="370840">
                <a:tc>
                  <a:txBody>
                    <a:bodyPr/>
                    <a:lstStyle/>
                    <a:p>
                      <a:pPr latinLnBrk="1"/>
                      <a:r>
                        <a:rPr lang="en-US" altLang="ko-KR" sz="1400" dirty="0" err="1" smtClean="0"/>
                        <a:t>MessageControl</a:t>
                      </a:r>
                      <a:endParaRPr lang="ko-KR" altLang="en-US" sz="1400" dirty="0"/>
                    </a:p>
                  </a:txBody>
                  <a:tcPr/>
                </a:tc>
                <a:tc>
                  <a:txBody>
                    <a:bodyPr/>
                    <a:lstStyle/>
                    <a:p>
                      <a:pPr latinLnBrk="1"/>
                      <a:r>
                        <a:rPr lang="en-US" altLang="ko-KR" sz="1400" dirty="0" err="1" smtClean="0"/>
                        <a:t>MessageContents</a:t>
                      </a:r>
                      <a:r>
                        <a:rPr lang="en-US" altLang="ko-KR" sz="1400" dirty="0" smtClean="0"/>
                        <a:t> [Length]</a:t>
                      </a:r>
                      <a:endParaRPr lang="ko-KR" altLang="en-US" sz="1400" dirty="0"/>
                    </a:p>
                  </a:txBody>
                  <a:tcPr/>
                </a:tc>
                <a:extLst>
                  <a:ext uri="{0D108BD9-81ED-4DB2-BD59-A6C34878D82A}">
                    <a16:rowId xmlns:a16="http://schemas.microsoft.com/office/drawing/2014/main" val="26632458"/>
                  </a:ext>
                </a:extLst>
              </a:tr>
              <a:tr h="370840">
                <a:tc>
                  <a:txBody>
                    <a:bodyPr/>
                    <a:lstStyle/>
                    <a:p>
                      <a:pPr latinLnBrk="1"/>
                      <a:r>
                        <a:rPr lang="en-US" altLang="ko-KR" sz="1400" dirty="0" smtClean="0"/>
                        <a:t>0x30</a:t>
                      </a:r>
                      <a:endParaRPr lang="ko-KR" altLang="en-US" sz="1400" dirty="0"/>
                    </a:p>
                  </a:txBody>
                  <a:tcPr/>
                </a:tc>
                <a:tc>
                  <a:txBody>
                    <a:bodyPr/>
                    <a:lstStyle/>
                    <a:p>
                      <a:pPr latinLnBrk="1"/>
                      <a:r>
                        <a:rPr lang="en-US" altLang="ko-KR" sz="1400" dirty="0" smtClean="0"/>
                        <a:t>{same as </a:t>
                      </a:r>
                      <a:r>
                        <a:rPr lang="en-US" altLang="ko-KR" sz="1400" dirty="0" err="1" smtClean="0"/>
                        <a:t>MessageControl</a:t>
                      </a:r>
                      <a:r>
                        <a:rPr lang="en-US" altLang="ko-KR" sz="1400" baseline="0" dirty="0" smtClean="0"/>
                        <a:t> = 0x00</a:t>
                      </a:r>
                      <a:r>
                        <a:rPr lang="en-US" altLang="ko-KR" sz="1400" dirty="0" smtClean="0"/>
                        <a:t>}, but </a:t>
                      </a:r>
                      <a:r>
                        <a:rPr lang="en-US" altLang="ko-KR" sz="1400" baseline="0" dirty="0" smtClean="0"/>
                        <a:t>Initiator and Responder send the measurement report</a:t>
                      </a:r>
                      <a:endParaRPr lang="ko-KR" altLang="en-US" sz="1400" dirty="0"/>
                    </a:p>
                  </a:txBody>
                  <a:tcPr/>
                </a:tc>
                <a:extLst>
                  <a:ext uri="{0D108BD9-81ED-4DB2-BD59-A6C34878D82A}">
                    <a16:rowId xmlns:a16="http://schemas.microsoft.com/office/drawing/2014/main" val="4088469500"/>
                  </a:ext>
                </a:extLst>
              </a:tr>
              <a:tr h="370840">
                <a:tc>
                  <a:txBody>
                    <a:bodyPr/>
                    <a:lstStyle/>
                    <a:p>
                      <a:pPr latinLnBrk="1"/>
                      <a:r>
                        <a:rPr lang="en-US" altLang="ko-KR" sz="1400" dirty="0" smtClean="0"/>
                        <a:t>0x31</a:t>
                      </a:r>
                      <a:endParaRPr lang="ko-KR" altLang="en-US" sz="1400" dirty="0"/>
                    </a:p>
                  </a:txBody>
                  <a:tcPr/>
                </a:tc>
                <a:tc>
                  <a:txBody>
                    <a:bodyPr/>
                    <a:lstStyle/>
                    <a:p>
                      <a:pPr latinLnBrk="1"/>
                      <a:r>
                        <a:rPr lang="en-US" altLang="ko-KR" sz="1400" dirty="0" smtClean="0"/>
                        <a:t>{same as </a:t>
                      </a:r>
                      <a:r>
                        <a:rPr lang="en-US" altLang="ko-KR" sz="1400" dirty="0" err="1" smtClean="0"/>
                        <a:t>MessageControl</a:t>
                      </a:r>
                      <a:r>
                        <a:rPr lang="en-US" altLang="ko-KR" sz="1400" baseline="0" dirty="0" smtClean="0"/>
                        <a:t> = 0x01</a:t>
                      </a:r>
                      <a:r>
                        <a:rPr lang="en-US" altLang="ko-KR" sz="1400" dirty="0" smtClean="0"/>
                        <a:t>}, but </a:t>
                      </a:r>
                      <a:r>
                        <a:rPr lang="en-US" altLang="ko-KR" sz="1400" baseline="0" dirty="0" smtClean="0"/>
                        <a:t>Initiator and Responder send the measurement report</a:t>
                      </a:r>
                      <a:endParaRPr lang="ko-KR" altLang="en-US" sz="1400" dirty="0" smtClean="0"/>
                    </a:p>
                  </a:txBody>
                  <a:tcPr/>
                </a:tc>
                <a:extLst>
                  <a:ext uri="{0D108BD9-81ED-4DB2-BD59-A6C34878D82A}">
                    <a16:rowId xmlns:a16="http://schemas.microsoft.com/office/drawing/2014/main" val="3594720680"/>
                  </a:ext>
                </a:extLst>
              </a:tr>
              <a:tr h="370840">
                <a:tc>
                  <a:txBody>
                    <a:bodyPr/>
                    <a:lstStyle/>
                    <a:p>
                      <a:pPr latinLnBrk="1"/>
                      <a:r>
                        <a:rPr lang="en-US" altLang="ko-KR" sz="1400" dirty="0" smtClean="0"/>
                        <a:t>0x32</a:t>
                      </a:r>
                      <a:endParaRPr lang="ko-KR" altLang="en-US" sz="1400" dirty="0"/>
                    </a:p>
                  </a:txBody>
                  <a:tcPr/>
                </a:tc>
                <a:tc>
                  <a:txBody>
                    <a:bodyPr/>
                    <a:lstStyle/>
                    <a:p>
                      <a:pPr latinLnBrk="1"/>
                      <a:r>
                        <a:rPr lang="en-US" altLang="ko-KR" sz="1400" dirty="0" smtClean="0"/>
                        <a:t>{same as </a:t>
                      </a:r>
                      <a:r>
                        <a:rPr lang="en-US" altLang="ko-KR" sz="1400" dirty="0" err="1" smtClean="0"/>
                        <a:t>MessageControl</a:t>
                      </a:r>
                      <a:r>
                        <a:rPr lang="en-US" altLang="ko-KR" sz="1400" baseline="0" dirty="0" smtClean="0"/>
                        <a:t> = 0x02</a:t>
                      </a:r>
                      <a:r>
                        <a:rPr lang="en-US" altLang="ko-KR" sz="1400" dirty="0" smtClean="0"/>
                        <a:t>}, but </a:t>
                      </a:r>
                      <a:r>
                        <a:rPr lang="en-US" altLang="ko-KR" sz="1400" baseline="0" dirty="0" smtClean="0"/>
                        <a:t>Initiator and Responder send the measurement report</a:t>
                      </a:r>
                      <a:endParaRPr lang="ko-KR" altLang="en-US" sz="1400" dirty="0"/>
                    </a:p>
                  </a:txBody>
                  <a:tcPr/>
                </a:tc>
                <a:extLst>
                  <a:ext uri="{0D108BD9-81ED-4DB2-BD59-A6C34878D82A}">
                    <a16:rowId xmlns:a16="http://schemas.microsoft.com/office/drawing/2014/main" val="4081541798"/>
                  </a:ext>
                </a:extLst>
              </a:tr>
              <a:tr h="370840">
                <a:tc>
                  <a:txBody>
                    <a:bodyPr/>
                    <a:lstStyle/>
                    <a:p>
                      <a:pPr latinLnBrk="1"/>
                      <a:r>
                        <a:rPr lang="en-US" altLang="ko-KR" sz="1400" dirty="0" smtClean="0"/>
                        <a:t>0x33</a:t>
                      </a:r>
                      <a:endParaRPr lang="ko-KR" altLang="en-US" sz="1400" dirty="0"/>
                    </a:p>
                  </a:txBody>
                  <a:tcPr/>
                </a:tc>
                <a:tc>
                  <a:txBody>
                    <a:bodyPr/>
                    <a:lstStyle/>
                    <a:p>
                      <a:pPr latinLnBrk="1"/>
                      <a:r>
                        <a:rPr lang="en-US" altLang="ko-KR" sz="1400" dirty="0" smtClean="0"/>
                        <a:t>{same as </a:t>
                      </a:r>
                      <a:r>
                        <a:rPr lang="en-US" altLang="ko-KR" sz="1400" dirty="0" err="1" smtClean="0"/>
                        <a:t>MessageControl</a:t>
                      </a:r>
                      <a:r>
                        <a:rPr lang="en-US" altLang="ko-KR" sz="1400" baseline="0" dirty="0" smtClean="0"/>
                        <a:t> = 0x00</a:t>
                      </a:r>
                      <a:r>
                        <a:rPr lang="en-US" altLang="ko-KR" sz="1400" dirty="0" smtClean="0"/>
                        <a:t>}, but Poll</a:t>
                      </a:r>
                      <a:r>
                        <a:rPr lang="en-US" altLang="ko-KR" sz="1400" baseline="0" dirty="0" smtClean="0"/>
                        <a:t> Message will not be transmitted, and Initiator and Responder send the measurement report</a:t>
                      </a:r>
                      <a:endParaRPr lang="ko-KR" altLang="en-US" sz="1400" dirty="0"/>
                    </a:p>
                  </a:txBody>
                  <a:tcPr/>
                </a:tc>
                <a:extLst>
                  <a:ext uri="{0D108BD9-81ED-4DB2-BD59-A6C34878D82A}">
                    <a16:rowId xmlns:a16="http://schemas.microsoft.com/office/drawing/2014/main" val="2353564822"/>
                  </a:ext>
                </a:extLst>
              </a:tr>
              <a:tr h="370840">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0x34</a:t>
                      </a:r>
                      <a:endParaRPr lang="ko-KR" altLang="en-US" sz="1400" dirty="0" smtClean="0"/>
                    </a:p>
                  </a:txBody>
                  <a:tcPr/>
                </a:tc>
                <a:tc>
                  <a:txBody>
                    <a:bodyPr/>
                    <a:lstStyle/>
                    <a:p>
                      <a:pPr latinLnBrk="1"/>
                      <a:r>
                        <a:rPr lang="en-US" altLang="ko-KR" sz="1400" dirty="0" smtClean="0"/>
                        <a:t>{same as </a:t>
                      </a:r>
                      <a:r>
                        <a:rPr lang="en-US" altLang="ko-KR" sz="1400" dirty="0" err="1" smtClean="0"/>
                        <a:t>MessageControl</a:t>
                      </a:r>
                      <a:r>
                        <a:rPr lang="en-US" altLang="ko-KR" sz="1400" baseline="0" dirty="0" smtClean="0"/>
                        <a:t> = 0x01</a:t>
                      </a:r>
                      <a:r>
                        <a:rPr lang="en-US" altLang="ko-KR" sz="1400" dirty="0" smtClean="0"/>
                        <a:t>}, but Poll</a:t>
                      </a:r>
                      <a:r>
                        <a:rPr lang="en-US" altLang="ko-KR" sz="1400" baseline="0" dirty="0" smtClean="0"/>
                        <a:t> Message will not be transmitted, and Initiator and Responder send the measurement report</a:t>
                      </a:r>
                      <a:endParaRPr lang="ko-KR" altLang="en-US" sz="1400" dirty="0" smtClean="0"/>
                    </a:p>
                  </a:txBody>
                  <a:tcPr/>
                </a:tc>
                <a:extLst>
                  <a:ext uri="{0D108BD9-81ED-4DB2-BD59-A6C34878D82A}">
                    <a16:rowId xmlns:a16="http://schemas.microsoft.com/office/drawing/2014/main" val="3983548920"/>
                  </a:ext>
                </a:extLst>
              </a:tr>
              <a:tr h="370840">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0x35</a:t>
                      </a:r>
                      <a:endParaRPr lang="ko-KR" altLang="en-US" sz="1400" dirty="0" smtClean="0"/>
                    </a:p>
                  </a:txBody>
                  <a:tcPr/>
                </a:tc>
                <a:tc>
                  <a:txBody>
                    <a:bodyPr/>
                    <a:lstStyle/>
                    <a:p>
                      <a:pPr latinLnBrk="1"/>
                      <a:r>
                        <a:rPr lang="en-US" altLang="ko-KR" sz="1400" dirty="0" smtClean="0"/>
                        <a:t>{same as </a:t>
                      </a:r>
                      <a:r>
                        <a:rPr lang="en-US" altLang="ko-KR" sz="1400" dirty="0" err="1" smtClean="0"/>
                        <a:t>MessageControl</a:t>
                      </a:r>
                      <a:r>
                        <a:rPr lang="en-US" altLang="ko-KR" sz="1400" baseline="0" dirty="0" smtClean="0"/>
                        <a:t> = 0x02</a:t>
                      </a:r>
                      <a:r>
                        <a:rPr lang="en-US" altLang="ko-KR" sz="1400" dirty="0" smtClean="0"/>
                        <a:t>}, but Poll</a:t>
                      </a:r>
                      <a:r>
                        <a:rPr lang="en-US" altLang="ko-KR" sz="1400" baseline="0" dirty="0" smtClean="0"/>
                        <a:t> Message will not be transmitted, and Initiator and Responder send the measurement report</a:t>
                      </a:r>
                      <a:endParaRPr lang="ko-KR" altLang="en-US" sz="1400" dirty="0"/>
                    </a:p>
                  </a:txBody>
                  <a:tcPr/>
                </a:tc>
                <a:extLst>
                  <a:ext uri="{0D108BD9-81ED-4DB2-BD59-A6C34878D82A}">
                    <a16:rowId xmlns:a16="http://schemas.microsoft.com/office/drawing/2014/main" val="1200457648"/>
                  </a:ext>
                </a:extLst>
              </a:tr>
              <a:tr h="370840">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0x36</a:t>
                      </a:r>
                      <a:endParaRPr lang="ko-KR" altLang="en-US" sz="1400" dirty="0" smtClean="0"/>
                    </a:p>
                  </a:txBody>
                  <a:tcPr/>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{0x00}, but Poll</a:t>
                      </a:r>
                      <a:r>
                        <a:rPr lang="en-US" altLang="ko-KR" sz="1400" baseline="0" dirty="0" smtClean="0"/>
                        <a:t> Message will not be transmitted, and Initiator and Responder send the measurement report</a:t>
                      </a:r>
                      <a:endParaRPr lang="ko-KR" altLang="en-US" sz="1400" dirty="0" smtClean="0"/>
                    </a:p>
                  </a:txBody>
                  <a:tcPr/>
                </a:tc>
                <a:extLst>
                  <a:ext uri="{0D108BD9-81ED-4DB2-BD59-A6C34878D82A}">
                    <a16:rowId xmlns:a16="http://schemas.microsoft.com/office/drawing/2014/main" val="2155467464"/>
                  </a:ext>
                </a:extLst>
              </a:tr>
            </a:tbl>
          </a:graphicData>
        </a:graphic>
      </p:graphicFrame>
    </p:spTree>
    <p:extLst>
      <p:ext uri="{BB962C8B-B14F-4D97-AF65-F5344CB8AC3E}">
        <p14:creationId xmlns:p14="http://schemas.microsoft.com/office/powerpoint/2010/main" val="114716923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WenQuanYi Zen Hei"/>
        <a:cs typeface="WenQuanYi Zen Hei"/>
      </a:majorFont>
      <a:minorFont>
        <a:latin typeface="Arial"/>
        <a:ea typeface="WenQuanYi Zen Hei"/>
        <a:cs typeface="WenQuanYi Zen He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28175</TotalTime>
  <Words>1035</Words>
  <Application>Microsoft Office PowerPoint</Application>
  <PresentationFormat>화면 슬라이드 쇼(4:3)</PresentationFormat>
  <Paragraphs>166</Paragraphs>
  <Slides>11</Slides>
  <Notes>0</Notes>
  <HiddenSlides>0</HiddenSlides>
  <MMClips>0</MMClips>
  <ScaleCrop>false</ScaleCrop>
  <HeadingPairs>
    <vt:vector size="6" baseType="variant">
      <vt:variant>
        <vt:lpstr>사용한 글꼴</vt:lpstr>
      </vt:variant>
      <vt:variant>
        <vt:i4>4</vt:i4>
      </vt:variant>
      <vt:variant>
        <vt:lpstr>테마</vt:lpstr>
      </vt:variant>
      <vt:variant>
        <vt:i4>2</vt:i4>
      </vt:variant>
      <vt:variant>
        <vt:lpstr>슬라이드 제목</vt:lpstr>
      </vt:variant>
      <vt:variant>
        <vt:i4>11</vt:i4>
      </vt:variant>
    </vt:vector>
  </HeadingPairs>
  <TitlesOfParts>
    <vt:vector size="17" baseType="lpstr">
      <vt:lpstr>WenQuanYi Zen Hei</vt:lpstr>
      <vt:lpstr>Arial</vt:lpstr>
      <vt:lpstr>Times New Roman</vt:lpstr>
      <vt:lpstr>맑은 고딕</vt:lpstr>
      <vt:lpstr>Office Theme</vt:lpstr>
      <vt:lpstr>1_Office Theme</vt:lpstr>
      <vt:lpstr>PowerPoint 프레젠테이션</vt:lpstr>
      <vt:lpstr>Multiple RSF Transmission</vt:lpstr>
      <vt:lpstr>Packet Format for NB</vt:lpstr>
      <vt:lpstr>Packet Format for NB</vt:lpstr>
      <vt:lpstr>Packet Format for NB</vt:lpstr>
      <vt:lpstr>Packet Format for NB</vt:lpstr>
      <vt:lpstr>Packet Format for NB</vt:lpstr>
      <vt:lpstr>Packet Format for NB</vt:lpstr>
      <vt:lpstr>Packet Format for NB</vt:lpstr>
      <vt:lpstr>Packet Format for NB</vt:lpstr>
      <vt:lpstr>Packet Format for NB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하태영/서비스표준Lab(SR)/삼성전자</cp:lastModifiedBy>
  <cp:revision>1196</cp:revision>
  <cp:lastPrinted>1998-02-10T13:28:06Z</cp:lastPrinted>
  <dcterms:created xsi:type="dcterms:W3CDTF">2021-07-16T20:39:58Z</dcterms:created>
  <dcterms:modified xsi:type="dcterms:W3CDTF">2023-06-13T12:05:40Z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