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58" r:id="rId3"/>
    <p:sldId id="295" r:id="rId4"/>
    <p:sldId id="300" r:id="rId5"/>
    <p:sldId id="306" r:id="rId6"/>
    <p:sldId id="310" r:id="rId7"/>
    <p:sldId id="312" r:id="rId8"/>
    <p:sldId id="311" r:id="rId9"/>
    <p:sldId id="340" r:id="rId10"/>
    <p:sldId id="341" r:id="rId11"/>
    <p:sldId id="342" r:id="rId12"/>
    <p:sldId id="343" r:id="rId13"/>
    <p:sldId id="344" r:id="rId14"/>
    <p:sldId id="345" r:id="rId15"/>
    <p:sldId id="346" r:id="rId16"/>
    <p:sldId id="34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FDFF"/>
    <a:srgbClr val="B36BE2"/>
    <a:srgbClr val="FF0000"/>
    <a:srgbClr val="FF4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29"/>
    <p:restoredTop sz="95915"/>
  </p:normalViewPr>
  <p:slideViewPr>
    <p:cSldViewPr>
      <p:cViewPr varScale="1">
        <p:scale>
          <a:sx n="168" d="100"/>
          <a:sy n="168" d="100"/>
        </p:scale>
        <p:origin x="744" y="19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July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sz="1400" dirty="0"/>
              <a:t>4ab Device(s) and feature sets</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July,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Alexander Krebs,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 </a:t>
            </a:r>
            <a:r>
              <a:rPr lang="en-US" altLang="en-US" sz="1400" dirty="0" err="1">
                <a:latin typeface="+mj-lt"/>
              </a:rPr>
              <a:t>Riku</a:t>
            </a:r>
            <a:r>
              <a:rPr lang="en-US" altLang="en-US" sz="1400" dirty="0">
                <a:latin typeface="+mj-lt"/>
              </a:rPr>
              <a:t> </a:t>
            </a:r>
            <a:r>
              <a:rPr lang="en-US" altLang="en-US" sz="1400" dirty="0" err="1">
                <a:latin typeface="+mj-lt"/>
              </a:rPr>
              <a:t>Pirhonen</a:t>
            </a:r>
            <a:r>
              <a:rPr lang="en-US" altLang="en-US" sz="1400" dirty="0">
                <a:latin typeface="+mj-lt"/>
              </a:rPr>
              <a:t>, Frank Leong, Wolfgang </a:t>
            </a:r>
            <a:r>
              <a:rPr lang="en-US" altLang="en-US" sz="1400" dirty="0" err="1">
                <a:latin typeface="+mj-lt"/>
              </a:rPr>
              <a:t>Kuchler</a:t>
            </a:r>
            <a:r>
              <a:rPr lang="en-US" altLang="en-US" sz="1400" dirty="0">
                <a:latin typeface="+mj-lt"/>
              </a:rPr>
              <a:t>, Pablo </a:t>
            </a:r>
            <a:r>
              <a:rPr lang="en-US" altLang="en-US" sz="1400" dirty="0" err="1">
                <a:latin typeface="+mj-lt"/>
              </a:rPr>
              <a:t>Corbalan</a:t>
            </a:r>
            <a:r>
              <a:rPr lang="en-US" altLang="en-US" sz="1400" dirty="0">
                <a:latin typeface="+mj-lt"/>
              </a:rPr>
              <a:t> </a:t>
            </a:r>
            <a:r>
              <a:rPr lang="en-US" altLang="en-US" sz="1400" dirty="0" err="1">
                <a:latin typeface="+mj-lt"/>
              </a:rPr>
              <a:t>Pelegrin</a:t>
            </a:r>
            <a:r>
              <a:rPr lang="en-US" altLang="en-US" sz="1400" dirty="0">
                <a:latin typeface="+mj-lt"/>
              </a:rPr>
              <a:t> (NXP), </a:t>
            </a:r>
            <a:r>
              <a:rPr lang="en-US" altLang="en-US" sz="1400" dirty="0" err="1">
                <a:latin typeface="+mj-lt"/>
              </a:rPr>
              <a:t>Mingyu</a:t>
            </a:r>
            <a:r>
              <a:rPr lang="en-US" altLang="en-US" sz="1400" dirty="0">
                <a:latin typeface="+mj-lt"/>
              </a:rPr>
              <a:t> Lee (Samsung), </a:t>
            </a:r>
            <a:r>
              <a:rPr lang="en-US" altLang="en-US" sz="1400" dirty="0" err="1">
                <a:latin typeface="+mj-lt"/>
              </a:rPr>
              <a:t>Chenchen</a:t>
            </a:r>
            <a:r>
              <a:rPr lang="en-US" altLang="en-US" sz="1400" dirty="0">
                <a:latin typeface="+mj-lt"/>
              </a:rPr>
              <a:t> Liu, Bin Qian, Lei Huang, David Yang (Huawei), Billy Verso, Carl Murray, </a:t>
            </a:r>
            <a:r>
              <a:rPr lang="en-US" altLang="en-US" sz="1400" dirty="0" err="1">
                <a:latin typeface="+mj-lt"/>
              </a:rPr>
              <a:t>Jarek</a:t>
            </a:r>
            <a:r>
              <a:rPr lang="en-US" altLang="en-US" sz="1400" dirty="0">
                <a:latin typeface="+mj-lt"/>
              </a:rPr>
              <a:t> </a:t>
            </a:r>
            <a:r>
              <a:rPr lang="en-US" altLang="en-US" sz="1400" dirty="0" err="1">
                <a:latin typeface="+mj-lt"/>
              </a:rPr>
              <a:t>Niewczas</a:t>
            </a:r>
            <a:r>
              <a:rPr lang="en-US" altLang="en-US" sz="1400" dirty="0">
                <a:latin typeface="+mj-lt"/>
              </a:rPr>
              <a:t> (Qorvo), Carlos Aldana,  </a:t>
            </a:r>
            <a:r>
              <a:rPr lang="en-US" altLang="en-US" sz="1400" dirty="0" err="1">
                <a:latin typeface="+mj-lt"/>
              </a:rPr>
              <a:t>Kangjin</a:t>
            </a:r>
            <a:r>
              <a:rPr lang="en-US" altLang="en-US" sz="1400" dirty="0">
                <a:latin typeface="+mj-lt"/>
              </a:rPr>
              <a:t> Yoon, Claudio da Silva, </a:t>
            </a:r>
            <a:r>
              <a:rPr lang="en-US" altLang="en-US" sz="1400" dirty="0" err="1">
                <a:latin typeface="+mj-lt"/>
              </a:rPr>
              <a:t>Guoqing</a:t>
            </a:r>
            <a:r>
              <a:rPr lang="en-US" altLang="en-US" sz="1400" dirty="0">
                <a:latin typeface="+mj-lt"/>
              </a:rPr>
              <a:t> Li (Meta), Bin Tian, </a:t>
            </a:r>
            <a:r>
              <a:rPr lang="en-US" altLang="en-US" sz="1400" dirty="0" err="1">
                <a:latin typeface="+mj-lt"/>
              </a:rPr>
              <a:t>Pooria</a:t>
            </a:r>
            <a:r>
              <a:rPr lang="en-US" altLang="en-US" sz="1400" dirty="0">
                <a:latin typeface="+mj-lt"/>
              </a:rPr>
              <a:t> </a:t>
            </a:r>
            <a:r>
              <a:rPr lang="en-US" altLang="en-US" sz="1400" dirty="0" err="1">
                <a:latin typeface="+mj-lt"/>
              </a:rPr>
              <a:t>Pakrooh</a:t>
            </a:r>
            <a:r>
              <a:rPr lang="en-US" altLang="en-US" sz="1400" dirty="0">
                <a:latin typeface="+mj-lt"/>
              </a:rPr>
              <a:t>, Steve </a:t>
            </a:r>
            <a:r>
              <a:rPr lang="en-US" altLang="en-US" sz="1400" dirty="0" err="1">
                <a:latin typeface="+mj-lt"/>
              </a:rPr>
              <a:t>Shellhammer</a:t>
            </a:r>
            <a:r>
              <a:rPr lang="en-US" altLang="en-US" sz="1400" dirty="0">
                <a:latin typeface="+mj-lt"/>
              </a:rPr>
              <a:t>,  </a:t>
            </a:r>
            <a:r>
              <a:rPr lang="en-US" altLang="en-US" sz="1400" dirty="0" err="1">
                <a:latin typeface="+mj-lt"/>
              </a:rPr>
              <a:t>Koorosh</a:t>
            </a:r>
            <a:r>
              <a:rPr lang="en-US" altLang="en-US" sz="1400" dirty="0">
                <a:latin typeface="+mj-lt"/>
              </a:rPr>
              <a:t> </a:t>
            </a:r>
            <a:r>
              <a:rPr lang="en-US" altLang="en-US" sz="1400" dirty="0" err="1">
                <a:latin typeface="+mj-lt"/>
              </a:rPr>
              <a:t>Akhavan</a:t>
            </a:r>
            <a:r>
              <a:rPr lang="en-US" altLang="en-US" sz="1400" dirty="0">
                <a:latin typeface="+mj-lt"/>
              </a:rPr>
              <a:t> (Qualcomm), Tushar Patel (</a:t>
            </a:r>
            <a:r>
              <a:rPr lang="en-US" altLang="en-US" sz="1400" dirty="0" err="1">
                <a:latin typeface="+mj-lt"/>
              </a:rPr>
              <a:t>LitePoint</a:t>
            </a:r>
            <a:r>
              <a:rPr lang="en-US" altLang="en-US" sz="1400" dirty="0">
                <a:latin typeface="+mj-lt"/>
              </a:rPr>
              <a:t>), James Yee, Li Ma, Li-Hsiang Sun (MediaTek)</a:t>
            </a:r>
            <a:endParaRPr lang="en-US" altLang="en-US" sz="1400" dirty="0">
              <a:solidFill>
                <a:schemeClr val="bg2"/>
              </a:solidFill>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Further thoughts on defining the 4ab device(s)</a:t>
            </a:r>
          </a:p>
          <a:p>
            <a:pPr>
              <a:spcBef>
                <a:spcPts val="600"/>
              </a:spcBef>
              <a:spcAft>
                <a:spcPts val="600"/>
              </a:spcAft>
            </a:pPr>
            <a:r>
              <a:rPr lang="en-US" altLang="en-US" sz="1400" b="1" dirty="0"/>
              <a:t>Purpose:   	</a:t>
            </a:r>
            <a:r>
              <a:rPr lang="en-US" altLang="en-US" sz="1400" dirty="0"/>
              <a:t>To advance the discussions on 4ab devices and help converge on the feature sets</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685800" y="685800"/>
            <a:ext cx="7772400" cy="549902"/>
          </a:xfrm>
        </p:spPr>
        <p:txBody>
          <a:bodyPr/>
          <a:lstStyle/>
          <a:p>
            <a:r>
              <a:rPr lang="en-US" sz="3600" dirty="0"/>
              <a:t>Minimal 4ab feature set</a:t>
            </a:r>
            <a:endParaRPr lang="en-US" dirty="0"/>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nvGraphicFramePr>
        <p:xfrm>
          <a:off x="5334000" y="2489167"/>
          <a:ext cx="3592618" cy="1024945"/>
        </p:xfrm>
        <a:graphic>
          <a:graphicData uri="http://schemas.openxmlformats.org/drawingml/2006/table">
            <a:tbl>
              <a:tblPr firstRow="1" firstCol="1" bandRow="1">
                <a:tableStyleId>{5C22544A-7EE6-4342-B048-85BDC9FD1C3A}</a:tableStyleId>
              </a:tblPr>
              <a:tblGrid>
                <a:gridCol w="1020280">
                  <a:extLst>
                    <a:ext uri="{9D8B030D-6E8A-4147-A177-3AD203B41FA5}">
                      <a16:colId xmlns:a16="http://schemas.microsoft.com/office/drawing/2014/main" val="2601808002"/>
                    </a:ext>
                  </a:extLst>
                </a:gridCol>
                <a:gridCol w="794185">
                  <a:extLst>
                    <a:ext uri="{9D8B030D-6E8A-4147-A177-3AD203B41FA5}">
                      <a16:colId xmlns:a16="http://schemas.microsoft.com/office/drawing/2014/main" val="656231925"/>
                    </a:ext>
                  </a:extLst>
                </a:gridCol>
                <a:gridCol w="948367">
                  <a:extLst>
                    <a:ext uri="{9D8B030D-6E8A-4147-A177-3AD203B41FA5}">
                      <a16:colId xmlns:a16="http://schemas.microsoft.com/office/drawing/2014/main" val="385117827"/>
                    </a:ext>
                  </a:extLst>
                </a:gridCol>
                <a:gridCol w="829786">
                  <a:extLst>
                    <a:ext uri="{9D8B030D-6E8A-4147-A177-3AD203B41FA5}">
                      <a16:colId xmlns:a16="http://schemas.microsoft.com/office/drawing/2014/main" val="931343713"/>
                    </a:ext>
                  </a:extLst>
                </a:gridCol>
              </a:tblGrid>
              <a:tr h="387529">
                <a:tc>
                  <a:txBody>
                    <a:bodyPr/>
                    <a:lstStyle/>
                    <a:p>
                      <a:pPr marL="0" marR="0" algn="ctr">
                        <a:spcBef>
                          <a:spcPts val="0"/>
                        </a:spcBef>
                        <a:spcAft>
                          <a:spcPts val="0"/>
                        </a:spcAft>
                      </a:pPr>
                      <a:r>
                        <a:rPr lang="en-US" sz="900" dirty="0">
                          <a:effectLst/>
                        </a:rPr>
                        <a:t>PSDU bit rate</a:t>
                      </a:r>
                      <a:r>
                        <a:rPr lang="en-US" sz="1100" dirty="0">
                          <a:effectLst/>
                        </a:rPr>
                        <a:t> </a:t>
                      </a:r>
                      <a:r>
                        <a:rPr lang="en-US" sz="900" dirty="0">
                          <a:effectLst/>
                        </a:rPr>
                        <a:t>(Mb/s)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dirty="0">
                          <a:effectLst/>
                        </a:rPr>
                        <a:t>PSDU encoding</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dirty="0">
                          <a:effectLst/>
                        </a:rPr>
                        <a:t>PHR bit rate</a:t>
                      </a:r>
                      <a:endParaRPr lang="en-US" sz="1100" dirty="0">
                        <a:effectLst/>
                      </a:endParaRPr>
                    </a:p>
                    <a:p>
                      <a:pPr marL="0" marR="0" algn="ctr">
                        <a:spcBef>
                          <a:spcPts val="0"/>
                        </a:spcBef>
                        <a:spcAft>
                          <a:spcPts val="0"/>
                        </a:spcAft>
                      </a:pPr>
                      <a:r>
                        <a:rPr lang="en-US" sz="900" dirty="0">
                          <a:effectLst/>
                        </a:rPr>
                        <a:t>(Mb/s)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a:effectLst/>
                        </a:rPr>
                        <a:t>PHR encoding</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159354">
                <a:tc>
                  <a:txBody>
                    <a:bodyPr/>
                    <a:lstStyle/>
                    <a:p>
                      <a:pPr marL="0" marR="0" algn="ctr">
                        <a:spcBef>
                          <a:spcPts val="0"/>
                        </a:spcBef>
                        <a:spcAft>
                          <a:spcPts val="0"/>
                        </a:spcAft>
                      </a:pPr>
                      <a:r>
                        <a:rPr lang="en-US" sz="900" dirty="0">
                          <a:effectLst/>
                        </a:rPr>
                        <a:t>1.95 (4ab)</a:t>
                      </a:r>
                      <a:endParaRPr lang="en-US" sz="1100" dirty="0">
                        <a:effectLst/>
                      </a:endParaRPr>
                    </a:p>
                  </a:txBody>
                  <a:tcPr marL="68580" marR="68580" marT="0" marB="0" anchor="ctr"/>
                </a:tc>
                <a:tc>
                  <a:txBody>
                    <a:bodyPr/>
                    <a:lstStyle/>
                    <a:p>
                      <a:pPr marL="0" marR="0" algn="ctr">
                        <a:spcBef>
                          <a:spcPts val="0"/>
                        </a:spcBef>
                        <a:spcAft>
                          <a:spcPts val="0"/>
                        </a:spcAft>
                      </a:pPr>
                      <a:r>
                        <a:rPr lang="en-US" sz="900" dirty="0">
                          <a:effectLst/>
                        </a:rPr>
                        <a:t>K=7 BCC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a:effectLst/>
                        </a:rPr>
                        <a:t>1.95</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4283850915"/>
                  </a:ext>
                </a:extLst>
              </a:tr>
              <a:tr h="159354">
                <a:tc>
                  <a:txBody>
                    <a:bodyPr/>
                    <a:lstStyle/>
                    <a:p>
                      <a:pPr marL="0" marR="0" algn="ctr">
                        <a:spcBef>
                          <a:spcPts val="0"/>
                        </a:spcBef>
                        <a:spcAft>
                          <a:spcPts val="0"/>
                        </a:spcAft>
                      </a:pPr>
                      <a:r>
                        <a:rPr lang="en-US" sz="900" dirty="0">
                          <a:effectLst/>
                        </a:rPr>
                        <a:t>7.8 (4z)</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a:effectLst/>
                        </a:rPr>
                        <a:t>7.8</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4973465"/>
                  </a:ext>
                </a:extLst>
              </a:tr>
              <a:tr h="159354">
                <a:tc>
                  <a:txBody>
                    <a:bodyPr/>
                    <a:lstStyle/>
                    <a:p>
                      <a:pPr marL="0" marR="0" algn="ctr">
                        <a:spcBef>
                          <a:spcPts val="0"/>
                        </a:spcBef>
                        <a:spcAft>
                          <a:spcPts val="0"/>
                        </a:spcAft>
                      </a:pPr>
                      <a:r>
                        <a:rPr lang="en-US" sz="900" dirty="0">
                          <a:effectLst/>
                        </a:rPr>
                        <a:t>31.2 (4z)</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dirty="0">
                          <a:effectLst/>
                        </a:rPr>
                        <a:t>31.2</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2277927199"/>
                  </a:ext>
                </a:extLst>
              </a:tr>
              <a:tr h="159354">
                <a:tc>
                  <a:txBody>
                    <a:bodyPr/>
                    <a:lstStyle/>
                    <a:p>
                      <a:pPr marL="0" marR="0" algn="ctr">
                        <a:spcBef>
                          <a:spcPts val="0"/>
                        </a:spcBef>
                        <a:spcAft>
                          <a:spcPts val="0"/>
                        </a:spcAft>
                      </a:pPr>
                      <a:r>
                        <a:rPr lang="en-US" sz="900" dirty="0">
                          <a:effectLst/>
                        </a:rPr>
                        <a:t>62.4 (4ab)</a:t>
                      </a:r>
                      <a:endParaRPr lang="en-US" sz="11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a:effectLst/>
                        </a:rPr>
                        <a:t>62.4</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5239200" y="2119836"/>
            <a:ext cx="3825086" cy="307777"/>
          </a:xfrm>
          <a:prstGeom prst="rect">
            <a:avLst/>
          </a:prstGeom>
          <a:noFill/>
        </p:spPr>
        <p:txBody>
          <a:bodyPr wrap="none" rtlCol="0">
            <a:spAutoFit/>
          </a:bodyPr>
          <a:lstStyle/>
          <a:p>
            <a:r>
              <a:rPr lang="en-US" sz="1400" b="1" dirty="0"/>
              <a:t>Additional mandatory data rates and encoding:</a:t>
            </a:r>
            <a:endParaRPr lang="en-US" sz="14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862894" y="2171923"/>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2768215" y="3433044"/>
            <a:ext cx="108946" cy="107454"/>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2868989" y="3271327"/>
            <a:ext cx="1220436" cy="430887"/>
          </a:xfrm>
          <a:prstGeom prst="rect">
            <a:avLst/>
          </a:prstGeom>
          <a:noFill/>
          <a:ln>
            <a:noFill/>
          </a:ln>
        </p:spPr>
        <p:txBody>
          <a:bodyPr wrap="square" rtlCol="0">
            <a:spAutoFit/>
          </a:bodyPr>
          <a:lstStyle/>
          <a:p>
            <a:r>
              <a:rPr lang="en-US" sz="1100" dirty="0">
                <a:solidFill>
                  <a:srgbClr val="0432FF"/>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2761294" y="2907336"/>
            <a:ext cx="108946" cy="107454"/>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2868989" y="2781642"/>
            <a:ext cx="1220436" cy="430887"/>
          </a:xfrm>
          <a:prstGeom prst="rect">
            <a:avLst/>
          </a:prstGeom>
          <a:noFill/>
          <a:ln>
            <a:noFill/>
          </a:ln>
        </p:spPr>
        <p:txBody>
          <a:bodyPr wrap="square" rtlCol="0">
            <a:spAutoFit/>
          </a:bodyPr>
          <a:lstStyle/>
          <a:p>
            <a:r>
              <a:rPr lang="en-US" sz="1100" dirty="0">
                <a:solidFill>
                  <a:srgbClr val="0432FF"/>
                </a:solidFill>
              </a:rPr>
              <a:t>1.95 Mbps with</a:t>
            </a:r>
          </a:p>
          <a:p>
            <a:r>
              <a:rPr lang="en-US" sz="1100" dirty="0">
                <a:solidFill>
                  <a:srgbClr val="0432FF"/>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2868989" y="2408140"/>
            <a:ext cx="949299" cy="261610"/>
          </a:xfrm>
          <a:prstGeom prst="rect">
            <a:avLst/>
          </a:prstGeom>
          <a:noFill/>
        </p:spPr>
        <p:txBody>
          <a:bodyPr wrap="square">
            <a:spAutoFit/>
          </a:bodyPr>
          <a:lstStyle/>
          <a:p>
            <a:r>
              <a:rPr lang="en-US" sz="1100" dirty="0">
                <a:solidFill>
                  <a:srgbClr val="0432FF"/>
                </a:solidFill>
                <a:cs typeface="Times New Roman" panose="02020603050405020304" pitchFamily="18" charset="0"/>
              </a:rPr>
              <a:t>K = 7 BCC</a:t>
            </a:r>
          </a:p>
        </p:txBody>
      </p:sp>
      <p:sp>
        <p:nvSpPr>
          <p:cNvPr id="53" name="Oval 52">
            <a:extLst>
              <a:ext uri="{FF2B5EF4-FFF2-40B4-BE49-F238E27FC236}">
                <a16:creationId xmlns:a16="http://schemas.microsoft.com/office/drawing/2014/main" id="{8DB55F0F-3CFB-42F2-631E-6D056ED58421}"/>
              </a:ext>
            </a:extLst>
          </p:cNvPr>
          <p:cNvSpPr/>
          <p:nvPr/>
        </p:nvSpPr>
        <p:spPr bwMode="auto">
          <a:xfrm>
            <a:off x="2760043" y="2489167"/>
            <a:ext cx="108946" cy="107454"/>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1047297" y="2795352"/>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1432804" y="2857169"/>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3879192" y="41910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3728974" y="4274880"/>
            <a:ext cx="110758" cy="109241"/>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9" name="Group 8">
            <a:extLst>
              <a:ext uri="{FF2B5EF4-FFF2-40B4-BE49-F238E27FC236}">
                <a16:creationId xmlns:a16="http://schemas.microsoft.com/office/drawing/2014/main" id="{21DEBD4E-7A80-C8C7-1F15-A8BE08FA039F}"/>
              </a:ext>
            </a:extLst>
          </p:cNvPr>
          <p:cNvGrpSpPr/>
          <p:nvPr/>
        </p:nvGrpSpPr>
        <p:grpSpPr>
          <a:xfrm>
            <a:off x="701745" y="5172090"/>
            <a:ext cx="3943074" cy="241087"/>
            <a:chOff x="1877626" y="1752600"/>
            <a:chExt cx="4410254" cy="462751"/>
          </a:xfrm>
        </p:grpSpPr>
        <p:sp>
          <p:nvSpPr>
            <p:cNvPr id="10" name="Rectangle 9">
              <a:extLst>
                <a:ext uri="{FF2B5EF4-FFF2-40B4-BE49-F238E27FC236}">
                  <a16:creationId xmlns:a16="http://schemas.microsoft.com/office/drawing/2014/main" id="{A769B0E6-8A47-F8A3-ED99-6BC847CB18E2}"/>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11" name="Rectangle 10">
              <a:extLst>
                <a:ext uri="{FF2B5EF4-FFF2-40B4-BE49-F238E27FC236}">
                  <a16:creationId xmlns:a16="http://schemas.microsoft.com/office/drawing/2014/main" id="{AB60AACB-224F-2BFB-3437-D58C30462630}"/>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12" name="Rectangle 11">
              <a:extLst>
                <a:ext uri="{FF2B5EF4-FFF2-40B4-BE49-F238E27FC236}">
                  <a16:creationId xmlns:a16="http://schemas.microsoft.com/office/drawing/2014/main" id="{6E06BC20-E41F-C0F3-1DEF-ED808109761A}"/>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13" name="Rectangle 12">
              <a:extLst>
                <a:ext uri="{FF2B5EF4-FFF2-40B4-BE49-F238E27FC236}">
                  <a16:creationId xmlns:a16="http://schemas.microsoft.com/office/drawing/2014/main" id="{9020E0A0-C35C-58C1-ABEE-D6278D6D889F}"/>
                </a:ext>
              </a:extLst>
            </p:cNvPr>
            <p:cNvSpPr/>
            <p:nvPr/>
          </p:nvSpPr>
          <p:spPr bwMode="auto">
            <a:xfrm>
              <a:off x="4550319" y="1758153"/>
              <a:ext cx="1737561" cy="45719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4" name="Group 13">
            <a:extLst>
              <a:ext uri="{FF2B5EF4-FFF2-40B4-BE49-F238E27FC236}">
                <a16:creationId xmlns:a16="http://schemas.microsoft.com/office/drawing/2014/main" id="{BDB4B1A1-97EB-1880-97D5-FE2416CE314A}"/>
              </a:ext>
            </a:extLst>
          </p:cNvPr>
          <p:cNvGrpSpPr/>
          <p:nvPr/>
        </p:nvGrpSpPr>
        <p:grpSpPr>
          <a:xfrm>
            <a:off x="692521" y="5553591"/>
            <a:ext cx="5016977" cy="240586"/>
            <a:chOff x="1877626" y="2057399"/>
            <a:chExt cx="5034479" cy="303461"/>
          </a:xfrm>
        </p:grpSpPr>
        <p:sp>
          <p:nvSpPr>
            <p:cNvPr id="15" name="Rectangle 14">
              <a:extLst>
                <a:ext uri="{FF2B5EF4-FFF2-40B4-BE49-F238E27FC236}">
                  <a16:creationId xmlns:a16="http://schemas.microsoft.com/office/drawing/2014/main" id="{CE83352D-B84D-E0BA-C1A4-DD12312A66B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16" name="Rectangle 15">
              <a:extLst>
                <a:ext uri="{FF2B5EF4-FFF2-40B4-BE49-F238E27FC236}">
                  <a16:creationId xmlns:a16="http://schemas.microsoft.com/office/drawing/2014/main" id="{4016CF14-5DDD-A94B-5A05-5E0E162DC90B}"/>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17" name="Rectangle 16">
              <a:extLst>
                <a:ext uri="{FF2B5EF4-FFF2-40B4-BE49-F238E27FC236}">
                  <a16:creationId xmlns:a16="http://schemas.microsoft.com/office/drawing/2014/main" id="{6E86A170-F82B-D8D7-AAAB-22D61C680430}"/>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18" name="Rectangle 17">
              <a:extLst>
                <a:ext uri="{FF2B5EF4-FFF2-40B4-BE49-F238E27FC236}">
                  <a16:creationId xmlns:a16="http://schemas.microsoft.com/office/drawing/2014/main" id="{517C4107-3222-E679-404A-A69301DB4388}"/>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sp>
          <p:nvSpPr>
            <p:cNvPr id="19" name="Rectangle 18">
              <a:extLst>
                <a:ext uri="{FF2B5EF4-FFF2-40B4-BE49-F238E27FC236}">
                  <a16:creationId xmlns:a16="http://schemas.microsoft.com/office/drawing/2014/main" id="{251B4589-270E-7F6C-BF04-CB2E52931AFD}"/>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22" name="Group 21">
            <a:extLst>
              <a:ext uri="{FF2B5EF4-FFF2-40B4-BE49-F238E27FC236}">
                <a16:creationId xmlns:a16="http://schemas.microsoft.com/office/drawing/2014/main" id="{216A3CD9-6CCE-C4B5-DF43-6A30E751F5BA}"/>
              </a:ext>
            </a:extLst>
          </p:cNvPr>
          <p:cNvGrpSpPr/>
          <p:nvPr/>
        </p:nvGrpSpPr>
        <p:grpSpPr>
          <a:xfrm>
            <a:off x="689053" y="5946577"/>
            <a:ext cx="2882385" cy="238195"/>
            <a:chOff x="1877626" y="2057399"/>
            <a:chExt cx="2892441" cy="300446"/>
          </a:xfrm>
        </p:grpSpPr>
        <p:sp>
          <p:nvSpPr>
            <p:cNvPr id="25" name="Rectangle 24">
              <a:extLst>
                <a:ext uri="{FF2B5EF4-FFF2-40B4-BE49-F238E27FC236}">
                  <a16:creationId xmlns:a16="http://schemas.microsoft.com/office/drawing/2014/main" id="{631E7E19-D1B3-2D42-C471-FB7EEC4787F5}"/>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26" name="Rectangle 25">
              <a:extLst>
                <a:ext uri="{FF2B5EF4-FFF2-40B4-BE49-F238E27FC236}">
                  <a16:creationId xmlns:a16="http://schemas.microsoft.com/office/drawing/2014/main" id="{F661F97F-8212-EB5D-B9EF-2F954D1A2735}"/>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27" name="Rectangle 26">
              <a:extLst>
                <a:ext uri="{FF2B5EF4-FFF2-40B4-BE49-F238E27FC236}">
                  <a16:creationId xmlns:a16="http://schemas.microsoft.com/office/drawing/2014/main" id="{68855028-0CF6-5E73-7E3D-A5E3171D6C5E}"/>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sp>
        <p:nvSpPr>
          <p:cNvPr id="28" name="TextBox 27">
            <a:extLst>
              <a:ext uri="{FF2B5EF4-FFF2-40B4-BE49-F238E27FC236}">
                <a16:creationId xmlns:a16="http://schemas.microsoft.com/office/drawing/2014/main" id="{529C1562-4A58-78AB-74A3-5E7C977F13C3}"/>
              </a:ext>
            </a:extLst>
          </p:cNvPr>
          <p:cNvSpPr txBox="1"/>
          <p:nvPr/>
        </p:nvSpPr>
        <p:spPr>
          <a:xfrm>
            <a:off x="609600" y="4800600"/>
            <a:ext cx="2108269" cy="307777"/>
          </a:xfrm>
          <a:prstGeom prst="rect">
            <a:avLst/>
          </a:prstGeom>
          <a:noFill/>
        </p:spPr>
        <p:txBody>
          <a:bodyPr wrap="none" rtlCol="0">
            <a:spAutoFit/>
          </a:bodyPr>
          <a:lstStyle/>
          <a:p>
            <a:r>
              <a:rPr lang="en-US" sz="1400" b="1" dirty="0"/>
              <a:t>Mandatory packet types:</a:t>
            </a:r>
            <a:endParaRPr lang="en-US" sz="1400" dirty="0"/>
          </a:p>
        </p:txBody>
      </p:sp>
      <p:sp>
        <p:nvSpPr>
          <p:cNvPr id="3" name="TextBox 2">
            <a:extLst>
              <a:ext uri="{FF2B5EF4-FFF2-40B4-BE49-F238E27FC236}">
                <a16:creationId xmlns:a16="http://schemas.microsoft.com/office/drawing/2014/main" id="{AB618634-1D64-52A1-EC42-A3303DB7FAD0}"/>
              </a:ext>
            </a:extLst>
          </p:cNvPr>
          <p:cNvSpPr txBox="1"/>
          <p:nvPr/>
        </p:nvSpPr>
        <p:spPr>
          <a:xfrm>
            <a:off x="1940324" y="3896785"/>
            <a:ext cx="1555089" cy="276999"/>
          </a:xfrm>
          <a:prstGeom prst="rect">
            <a:avLst/>
          </a:prstGeom>
          <a:noFill/>
        </p:spPr>
        <p:txBody>
          <a:bodyPr wrap="square">
            <a:spAutoFit/>
          </a:bodyPr>
          <a:lstStyle/>
          <a:p>
            <a:r>
              <a:rPr lang="en-US" dirty="0">
                <a:solidFill>
                  <a:srgbClr val="0432FF"/>
                </a:solidFill>
                <a:latin typeface="+mn-lt"/>
              </a:rPr>
              <a:t>ERPDEV</a:t>
            </a:r>
            <a:endParaRPr lang="en-US" sz="1600" dirty="0">
              <a:solidFill>
                <a:srgbClr val="0432FF"/>
              </a:solidFill>
              <a:latin typeface="+mn-lt"/>
            </a:endParaRPr>
          </a:p>
        </p:txBody>
      </p:sp>
      <p:sp>
        <p:nvSpPr>
          <p:cNvPr id="29" name="TextBox 28">
            <a:extLst>
              <a:ext uri="{FF2B5EF4-FFF2-40B4-BE49-F238E27FC236}">
                <a16:creationId xmlns:a16="http://schemas.microsoft.com/office/drawing/2014/main" id="{168E8E48-A2E5-18C1-66EC-56D95FCCCA12}"/>
              </a:ext>
            </a:extLst>
          </p:cNvPr>
          <p:cNvSpPr txBox="1"/>
          <p:nvPr/>
        </p:nvSpPr>
        <p:spPr>
          <a:xfrm>
            <a:off x="5487798" y="4542241"/>
            <a:ext cx="3665505" cy="276999"/>
          </a:xfrm>
          <a:prstGeom prst="rect">
            <a:avLst/>
          </a:prstGeom>
          <a:noFill/>
        </p:spPr>
        <p:txBody>
          <a:bodyPr wrap="square">
            <a:spAutoFit/>
          </a:bodyPr>
          <a:lstStyle/>
          <a:p>
            <a:r>
              <a:rPr lang="en-US" dirty="0">
                <a:latin typeface="Courier New" panose="02070309020205020404" pitchFamily="49" charset="0"/>
                <a:ea typeface="Helvetica Neue Light" panose="02000403000000020004" pitchFamily="2" charset="0"/>
                <a:cs typeface="Courier New" panose="02070309020205020404" pitchFamily="49" charset="0"/>
              </a:rPr>
              <a:t>ERPDEV: Enhanced Ranging Plus Device</a:t>
            </a:r>
          </a:p>
        </p:txBody>
      </p:sp>
    </p:spTree>
    <p:extLst>
      <p:ext uri="{BB962C8B-B14F-4D97-AF65-F5344CB8AC3E}">
        <p14:creationId xmlns:p14="http://schemas.microsoft.com/office/powerpoint/2010/main" val="2041704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nip Single Corner Rectangle 35">
            <a:extLst>
              <a:ext uri="{FF2B5EF4-FFF2-40B4-BE49-F238E27FC236}">
                <a16:creationId xmlns:a16="http://schemas.microsoft.com/office/drawing/2014/main" id="{7BA318D9-D974-AACA-CB73-4FD16E063407}"/>
              </a:ext>
            </a:extLst>
          </p:cNvPr>
          <p:cNvSpPr/>
          <p:nvPr/>
        </p:nvSpPr>
        <p:spPr bwMode="auto">
          <a:xfrm>
            <a:off x="5141425" y="3948099"/>
            <a:ext cx="3017814" cy="1462101"/>
          </a:xfrm>
          <a:prstGeom prst="snip1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2" name="Snip Single Corner Rectangle 31">
            <a:extLst>
              <a:ext uri="{FF2B5EF4-FFF2-40B4-BE49-F238E27FC236}">
                <a16:creationId xmlns:a16="http://schemas.microsoft.com/office/drawing/2014/main" id="{197C2B61-2521-8726-44BD-C17D8A7543E0}"/>
              </a:ext>
            </a:extLst>
          </p:cNvPr>
          <p:cNvSpPr/>
          <p:nvPr/>
        </p:nvSpPr>
        <p:spPr bwMode="auto">
          <a:xfrm>
            <a:off x="5141425" y="2017431"/>
            <a:ext cx="3017814" cy="1462101"/>
          </a:xfrm>
          <a:prstGeom prst="snip1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1" name="Snip Single Corner Rectangle 30">
            <a:extLst>
              <a:ext uri="{FF2B5EF4-FFF2-40B4-BE49-F238E27FC236}">
                <a16:creationId xmlns:a16="http://schemas.microsoft.com/office/drawing/2014/main" id="{B30633AC-FB65-10B9-F4BE-9420409754CF}"/>
              </a:ext>
            </a:extLst>
          </p:cNvPr>
          <p:cNvSpPr/>
          <p:nvPr/>
        </p:nvSpPr>
        <p:spPr bwMode="auto">
          <a:xfrm>
            <a:off x="1088801" y="2012452"/>
            <a:ext cx="3017814" cy="1462101"/>
          </a:xfrm>
          <a:prstGeom prst="snip1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533400" y="735627"/>
            <a:ext cx="8077200" cy="533400"/>
          </a:xfrm>
        </p:spPr>
        <p:txBody>
          <a:bodyPr/>
          <a:lstStyle/>
          <a:p>
            <a:r>
              <a:rPr lang="en-US" dirty="0"/>
              <a:t>Advanced 4ab devices</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11</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
        <p:nvSpPr>
          <p:cNvPr id="29" name="TextBox 28">
            <a:extLst>
              <a:ext uri="{FF2B5EF4-FFF2-40B4-BE49-F238E27FC236}">
                <a16:creationId xmlns:a16="http://schemas.microsoft.com/office/drawing/2014/main" id="{3CF90811-DEA7-696F-AE8A-2BFD6A354908}"/>
              </a:ext>
            </a:extLst>
          </p:cNvPr>
          <p:cNvSpPr txBox="1"/>
          <p:nvPr/>
        </p:nvSpPr>
        <p:spPr>
          <a:xfrm>
            <a:off x="615086" y="4127003"/>
            <a:ext cx="3017814" cy="707886"/>
          </a:xfrm>
          <a:prstGeom prst="rect">
            <a:avLst/>
          </a:prstGeom>
          <a:noFill/>
        </p:spPr>
        <p:txBody>
          <a:bodyPr wrap="square">
            <a:spAutoFit/>
          </a:bodyPr>
          <a:lstStyle/>
          <a:p>
            <a:r>
              <a:rPr lang="en-US" sz="1000" dirty="0">
                <a:latin typeface="Courier New" panose="02070309020205020404" pitchFamily="49" charset="0"/>
                <a:ea typeface="Helvetica Neue Light" panose="02000403000000020004" pitchFamily="2" charset="0"/>
                <a:cs typeface="Courier New" panose="02070309020205020404" pitchFamily="49" charset="0"/>
              </a:rPr>
              <a:t>ERPDEV : Enhanced Ranging Plus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ARDEV  : Advanced Ranging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LLDDEV</a:t>
            </a:r>
            <a:r>
              <a:rPr lang="en-US" sz="1000" baseline="30000" dirty="0">
                <a:latin typeface="Courier New" panose="02070309020205020404" pitchFamily="49" charset="0"/>
                <a:ea typeface="Helvetica Neue Light" panose="02000403000000020004" pitchFamily="2" charset="0"/>
                <a:cs typeface="Courier New" panose="02070309020205020404" pitchFamily="49" charset="0"/>
              </a:rPr>
              <a:t>1</a:t>
            </a:r>
            <a:r>
              <a:rPr lang="en-US" sz="1000" dirty="0">
                <a:latin typeface="Courier New" panose="02070309020205020404" pitchFamily="49" charset="0"/>
                <a:ea typeface="Helvetica Neue Light" panose="02000403000000020004" pitchFamily="2" charset="0"/>
                <a:cs typeface="Courier New" panose="02070309020205020404" pitchFamily="49" charset="0"/>
              </a:rPr>
              <a:t>: Low Latency Data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SDEV   : Sensing Device</a:t>
            </a:r>
          </a:p>
        </p:txBody>
      </p:sp>
      <p:sp>
        <p:nvSpPr>
          <p:cNvPr id="65" name="TextBox 64">
            <a:extLst>
              <a:ext uri="{FF2B5EF4-FFF2-40B4-BE49-F238E27FC236}">
                <a16:creationId xmlns:a16="http://schemas.microsoft.com/office/drawing/2014/main" id="{F8753463-0023-C363-9C22-273C74B85BAF}"/>
              </a:ext>
            </a:extLst>
          </p:cNvPr>
          <p:cNvSpPr txBox="1"/>
          <p:nvPr/>
        </p:nvSpPr>
        <p:spPr>
          <a:xfrm>
            <a:off x="990600" y="1676400"/>
            <a:ext cx="1555089" cy="338554"/>
          </a:xfrm>
          <a:prstGeom prst="rect">
            <a:avLst/>
          </a:prstGeom>
          <a:noFill/>
        </p:spPr>
        <p:txBody>
          <a:bodyPr wrap="square">
            <a:spAutoFit/>
          </a:bodyPr>
          <a:lstStyle/>
          <a:p>
            <a:r>
              <a:rPr lang="en-US" sz="1600" dirty="0">
                <a:solidFill>
                  <a:srgbClr val="0432FF"/>
                </a:solidFill>
                <a:latin typeface="+mn-lt"/>
              </a:rPr>
              <a:t>HRP-ARDEV</a:t>
            </a:r>
          </a:p>
        </p:txBody>
      </p:sp>
      <p:sp>
        <p:nvSpPr>
          <p:cNvPr id="66" name="TextBox 65">
            <a:extLst>
              <a:ext uri="{FF2B5EF4-FFF2-40B4-BE49-F238E27FC236}">
                <a16:creationId xmlns:a16="http://schemas.microsoft.com/office/drawing/2014/main" id="{75920F58-E770-FFC6-316D-EF01AD2C8EA5}"/>
              </a:ext>
            </a:extLst>
          </p:cNvPr>
          <p:cNvSpPr txBox="1"/>
          <p:nvPr/>
        </p:nvSpPr>
        <p:spPr>
          <a:xfrm>
            <a:off x="5035039" y="3614550"/>
            <a:ext cx="1555089" cy="338554"/>
          </a:xfrm>
          <a:prstGeom prst="rect">
            <a:avLst/>
          </a:prstGeom>
          <a:noFill/>
        </p:spPr>
        <p:txBody>
          <a:bodyPr wrap="square">
            <a:spAutoFit/>
          </a:bodyPr>
          <a:lstStyle/>
          <a:p>
            <a:r>
              <a:rPr lang="en-US" sz="1600" dirty="0">
                <a:solidFill>
                  <a:srgbClr val="0432FF"/>
                </a:solidFill>
                <a:latin typeface="+mn-lt"/>
              </a:rPr>
              <a:t>HRP-SDEV</a:t>
            </a:r>
          </a:p>
        </p:txBody>
      </p:sp>
      <p:sp>
        <p:nvSpPr>
          <p:cNvPr id="67" name="TextBox 66">
            <a:extLst>
              <a:ext uri="{FF2B5EF4-FFF2-40B4-BE49-F238E27FC236}">
                <a16:creationId xmlns:a16="http://schemas.microsoft.com/office/drawing/2014/main" id="{4E2EEDBE-4D38-E492-3333-11B0EC75C376}"/>
              </a:ext>
            </a:extLst>
          </p:cNvPr>
          <p:cNvSpPr txBox="1"/>
          <p:nvPr/>
        </p:nvSpPr>
        <p:spPr>
          <a:xfrm>
            <a:off x="5043224" y="1676400"/>
            <a:ext cx="1555089" cy="338554"/>
          </a:xfrm>
          <a:prstGeom prst="rect">
            <a:avLst/>
          </a:prstGeom>
          <a:noFill/>
        </p:spPr>
        <p:txBody>
          <a:bodyPr wrap="square">
            <a:spAutoFit/>
          </a:bodyPr>
          <a:lstStyle/>
          <a:p>
            <a:r>
              <a:rPr lang="en-US" sz="1600" dirty="0">
                <a:solidFill>
                  <a:srgbClr val="0432FF"/>
                </a:solidFill>
                <a:latin typeface="+mn-lt"/>
              </a:rPr>
              <a:t>HRP-LLDDEV</a:t>
            </a:r>
            <a:r>
              <a:rPr lang="en-US" sz="1600" baseline="30000" dirty="0">
                <a:solidFill>
                  <a:srgbClr val="0432FF"/>
                </a:solidFill>
                <a:latin typeface="+mn-lt"/>
              </a:rPr>
              <a:t>1</a:t>
            </a:r>
            <a:endParaRPr lang="en-US" sz="1600" dirty="0">
              <a:solidFill>
                <a:srgbClr val="0432FF"/>
              </a:solidFill>
              <a:latin typeface="+mn-lt"/>
            </a:endParaRPr>
          </a:p>
        </p:txBody>
      </p:sp>
      <p:sp>
        <p:nvSpPr>
          <p:cNvPr id="68" name="TextBox 67">
            <a:extLst>
              <a:ext uri="{FF2B5EF4-FFF2-40B4-BE49-F238E27FC236}">
                <a16:creationId xmlns:a16="http://schemas.microsoft.com/office/drawing/2014/main" id="{2DE9F5F1-81B9-ECEE-A475-66B2D045BF4B}"/>
              </a:ext>
            </a:extLst>
          </p:cNvPr>
          <p:cNvSpPr txBox="1"/>
          <p:nvPr/>
        </p:nvSpPr>
        <p:spPr>
          <a:xfrm>
            <a:off x="6596518" y="4493596"/>
            <a:ext cx="1507144" cy="461665"/>
          </a:xfrm>
          <a:prstGeom prst="rect">
            <a:avLst/>
          </a:prstGeom>
          <a:noFill/>
        </p:spPr>
        <p:txBody>
          <a:bodyPr wrap="none" rtlCol="0">
            <a:spAutoFit/>
          </a:bodyPr>
          <a:lstStyle/>
          <a:p>
            <a:pPr algn="ctr"/>
            <a:r>
              <a:rPr lang="en-US" dirty="0">
                <a:solidFill>
                  <a:srgbClr val="0432FF"/>
                </a:solidFill>
                <a:latin typeface="+mn-lt"/>
                <a:cs typeface="Calibri" panose="020F0502020204030204" pitchFamily="34" charset="0"/>
              </a:rPr>
              <a:t>Mandated features </a:t>
            </a:r>
          </a:p>
          <a:p>
            <a:pPr algn="ctr"/>
            <a:r>
              <a:rPr lang="en-US" dirty="0">
                <a:solidFill>
                  <a:srgbClr val="0432FF"/>
                </a:solidFill>
                <a:latin typeface="+mn-lt"/>
                <a:cs typeface="Calibri" panose="020F0502020204030204" pitchFamily="34" charset="0"/>
              </a:rPr>
              <a:t>(TBD)</a:t>
            </a:r>
          </a:p>
        </p:txBody>
      </p:sp>
      <p:sp>
        <p:nvSpPr>
          <p:cNvPr id="70" name="TextBox 69">
            <a:extLst>
              <a:ext uri="{FF2B5EF4-FFF2-40B4-BE49-F238E27FC236}">
                <a16:creationId xmlns:a16="http://schemas.microsoft.com/office/drawing/2014/main" id="{64D0EE00-8923-EED8-F6F0-C6310E865AF4}"/>
              </a:ext>
            </a:extLst>
          </p:cNvPr>
          <p:cNvSpPr txBox="1"/>
          <p:nvPr/>
        </p:nvSpPr>
        <p:spPr>
          <a:xfrm>
            <a:off x="601694" y="6154506"/>
            <a:ext cx="8021707" cy="276999"/>
          </a:xfrm>
          <a:prstGeom prst="rect">
            <a:avLst/>
          </a:prstGeom>
          <a:noFill/>
        </p:spPr>
        <p:txBody>
          <a:bodyPr wrap="square">
            <a:spAutoFit/>
          </a:bodyPr>
          <a:lstStyle/>
          <a:p>
            <a:r>
              <a:rPr lang="en-US" dirty="0">
                <a:solidFill>
                  <a:srgbClr val="000000"/>
                </a:solidFill>
                <a:cs typeface="Times New Roman" panose="02020603050405020304" pitchFamily="18" charset="0"/>
              </a:rPr>
              <a:t>Note 1: </a:t>
            </a:r>
            <a:r>
              <a:rPr lang="en-US" dirty="0">
                <a:solidFill>
                  <a:srgbClr val="FF0000"/>
                </a:solidFill>
                <a:cs typeface="Times New Roman" panose="02020603050405020304" pitchFamily="18" charset="0"/>
              </a:rPr>
              <a:t>LLDDEV name is yet to be agreed upon and subject to change</a:t>
            </a:r>
          </a:p>
        </p:txBody>
      </p:sp>
      <p:sp>
        <p:nvSpPr>
          <p:cNvPr id="17" name="TextBox 16">
            <a:extLst>
              <a:ext uri="{FF2B5EF4-FFF2-40B4-BE49-F238E27FC236}">
                <a16:creationId xmlns:a16="http://schemas.microsoft.com/office/drawing/2014/main" id="{CFE3539A-28E2-C19C-111A-020FD9B4F366}"/>
              </a:ext>
            </a:extLst>
          </p:cNvPr>
          <p:cNvSpPr txBox="1"/>
          <p:nvPr/>
        </p:nvSpPr>
        <p:spPr>
          <a:xfrm>
            <a:off x="860826" y="38100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8" name="Oval 17">
            <a:extLst>
              <a:ext uri="{FF2B5EF4-FFF2-40B4-BE49-F238E27FC236}">
                <a16:creationId xmlns:a16="http://schemas.microsoft.com/office/drawing/2014/main" id="{DCCD2882-CE3C-4FC5-9630-25E8491E7EF6}"/>
              </a:ext>
            </a:extLst>
          </p:cNvPr>
          <p:cNvSpPr/>
          <p:nvPr/>
        </p:nvSpPr>
        <p:spPr bwMode="auto">
          <a:xfrm>
            <a:off x="710608" y="3893880"/>
            <a:ext cx="110758" cy="109241"/>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432FF"/>
              </a:solidFill>
              <a:effectLst/>
              <a:latin typeface="Times New Roman" panose="02020603050405020304" pitchFamily="18" charset="0"/>
            </a:endParaRPr>
          </a:p>
        </p:txBody>
      </p:sp>
      <p:grpSp>
        <p:nvGrpSpPr>
          <p:cNvPr id="15" name="Group 14">
            <a:extLst>
              <a:ext uri="{FF2B5EF4-FFF2-40B4-BE49-F238E27FC236}">
                <a16:creationId xmlns:a16="http://schemas.microsoft.com/office/drawing/2014/main" id="{CDFA8415-21FC-1B33-B140-954C9D547E5F}"/>
              </a:ext>
            </a:extLst>
          </p:cNvPr>
          <p:cNvGrpSpPr/>
          <p:nvPr/>
        </p:nvGrpSpPr>
        <p:grpSpPr>
          <a:xfrm>
            <a:off x="1123065" y="2067798"/>
            <a:ext cx="1399111" cy="726932"/>
            <a:chOff x="2394486" y="2183072"/>
            <a:chExt cx="1399111" cy="726932"/>
          </a:xfrm>
          <a:effectLst/>
        </p:grpSpPr>
        <p:sp>
          <p:nvSpPr>
            <p:cNvPr id="14" name="Rounded Rectangle 13">
              <a:extLst>
                <a:ext uri="{FF2B5EF4-FFF2-40B4-BE49-F238E27FC236}">
                  <a16:creationId xmlns:a16="http://schemas.microsoft.com/office/drawing/2014/main" id="{49FC2F6D-99FB-4259-264B-F660FB191BF5}"/>
                </a:ext>
              </a:extLst>
            </p:cNvPr>
            <p:cNvSpPr/>
            <p:nvPr/>
          </p:nvSpPr>
          <p:spPr bwMode="auto">
            <a:xfrm>
              <a:off x="2394486" y="2183072"/>
              <a:ext cx="1399111" cy="726932"/>
            </a:xfrm>
            <a:prstGeom prst="roundRect">
              <a:avLst>
                <a:gd name="adj" fmla="val 6631"/>
              </a:avLst>
            </a:prstGeom>
            <a:solidFill>
              <a:schemeClr val="accent2">
                <a:lumMod val="20000"/>
                <a:lumOff val="80000"/>
              </a:schemeClr>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55" name="TextBox 54">
              <a:extLst>
                <a:ext uri="{FF2B5EF4-FFF2-40B4-BE49-F238E27FC236}">
                  <a16:creationId xmlns:a16="http://schemas.microsoft.com/office/drawing/2014/main" id="{73A94D92-9ECE-D27F-A7DA-55A081844B32}"/>
                </a:ext>
              </a:extLst>
            </p:cNvPr>
            <p:cNvSpPr txBox="1"/>
            <p:nvPr/>
          </p:nvSpPr>
          <p:spPr>
            <a:xfrm>
              <a:off x="2464642" y="2342768"/>
              <a:ext cx="1215671" cy="461665"/>
            </a:xfrm>
            <a:prstGeom prst="rect">
              <a:avLst/>
            </a:prstGeom>
            <a:noFill/>
          </p:spPr>
          <p:txBody>
            <a:bodyPr wrap="square">
              <a:spAutoFit/>
            </a:bodyPr>
            <a:lstStyle/>
            <a:p>
              <a:pPr algn="ctr"/>
              <a:r>
                <a:rPr lang="en-US" dirty="0">
                  <a:solidFill>
                    <a:srgbClr val="0432FF"/>
                  </a:solidFill>
                  <a:cs typeface="Times New Roman" panose="02020603050405020304" pitchFamily="18" charset="0"/>
                </a:rPr>
                <a:t>Minimal 4ab feature set</a:t>
              </a:r>
            </a:p>
          </p:txBody>
        </p:sp>
      </p:grpSp>
      <p:sp>
        <p:nvSpPr>
          <p:cNvPr id="23" name="Rounded Rectangle 22">
            <a:extLst>
              <a:ext uri="{FF2B5EF4-FFF2-40B4-BE49-F238E27FC236}">
                <a16:creationId xmlns:a16="http://schemas.microsoft.com/office/drawing/2014/main" id="{8784BAB7-D6A0-8717-2BD9-6B2939368431}"/>
              </a:ext>
            </a:extLst>
          </p:cNvPr>
          <p:cNvSpPr/>
          <p:nvPr/>
        </p:nvSpPr>
        <p:spPr bwMode="auto">
          <a:xfrm>
            <a:off x="5187439" y="4003446"/>
            <a:ext cx="1399111" cy="726932"/>
          </a:xfrm>
          <a:prstGeom prst="roundRect">
            <a:avLst>
              <a:gd name="adj" fmla="val 6631"/>
            </a:avLst>
          </a:prstGeom>
          <a:solidFill>
            <a:schemeClr val="accent2">
              <a:lumMod val="20000"/>
              <a:lumOff val="80000"/>
            </a:schemeClr>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7" name="Rounded Rectangle 26">
            <a:extLst>
              <a:ext uri="{FF2B5EF4-FFF2-40B4-BE49-F238E27FC236}">
                <a16:creationId xmlns:a16="http://schemas.microsoft.com/office/drawing/2014/main" id="{C3D3E4B0-5925-BC95-740D-821D0C8DB546}"/>
              </a:ext>
            </a:extLst>
          </p:cNvPr>
          <p:cNvSpPr/>
          <p:nvPr/>
        </p:nvSpPr>
        <p:spPr bwMode="auto">
          <a:xfrm>
            <a:off x="5175689" y="2061496"/>
            <a:ext cx="1399111" cy="726932"/>
          </a:xfrm>
          <a:prstGeom prst="roundRect">
            <a:avLst>
              <a:gd name="adj" fmla="val 6631"/>
            </a:avLst>
          </a:prstGeom>
          <a:solidFill>
            <a:schemeClr val="accent2">
              <a:lumMod val="20000"/>
              <a:lumOff val="80000"/>
            </a:schemeClr>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99714636-A065-9F67-5A24-8AFBC9FD5660}"/>
              </a:ext>
            </a:extLst>
          </p:cNvPr>
          <p:cNvSpPr txBox="1"/>
          <p:nvPr/>
        </p:nvSpPr>
        <p:spPr>
          <a:xfrm>
            <a:off x="6815961" y="2620630"/>
            <a:ext cx="1148070" cy="276999"/>
          </a:xfrm>
          <a:prstGeom prst="rect">
            <a:avLst/>
          </a:prstGeom>
          <a:noFill/>
        </p:spPr>
        <p:txBody>
          <a:bodyPr wrap="none" rtlCol="0">
            <a:spAutoFit/>
          </a:bodyPr>
          <a:lstStyle/>
          <a:p>
            <a:pPr algn="ctr"/>
            <a:r>
              <a:rPr lang="en-US" dirty="0">
                <a:solidFill>
                  <a:srgbClr val="0432FF"/>
                </a:solidFill>
                <a:latin typeface="+mn-lt"/>
                <a:cs typeface="Calibri" panose="020F0502020204030204" pitchFamily="34" charset="0"/>
              </a:rPr>
              <a:t>Dynamic PHR</a:t>
            </a:r>
          </a:p>
        </p:txBody>
      </p:sp>
      <p:sp>
        <p:nvSpPr>
          <p:cNvPr id="39" name="Oval 38">
            <a:extLst>
              <a:ext uri="{FF2B5EF4-FFF2-40B4-BE49-F238E27FC236}">
                <a16:creationId xmlns:a16="http://schemas.microsoft.com/office/drawing/2014/main" id="{1C22ADC3-BF7C-357B-0EBC-37E5BD85CE91}"/>
              </a:ext>
            </a:extLst>
          </p:cNvPr>
          <p:cNvSpPr/>
          <p:nvPr/>
        </p:nvSpPr>
        <p:spPr bwMode="auto">
          <a:xfrm>
            <a:off x="7279556" y="4962673"/>
            <a:ext cx="129869" cy="128090"/>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3" name="Oval 2">
            <a:extLst>
              <a:ext uri="{FF2B5EF4-FFF2-40B4-BE49-F238E27FC236}">
                <a16:creationId xmlns:a16="http://schemas.microsoft.com/office/drawing/2014/main" id="{FBF0CF96-0899-B68B-917D-195E052100AF}"/>
              </a:ext>
            </a:extLst>
          </p:cNvPr>
          <p:cNvSpPr/>
          <p:nvPr/>
        </p:nvSpPr>
        <p:spPr bwMode="auto">
          <a:xfrm>
            <a:off x="7289111" y="2928123"/>
            <a:ext cx="110758" cy="109241"/>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8D0B185B-9F37-275B-7F46-D169AA06CC66}"/>
              </a:ext>
            </a:extLst>
          </p:cNvPr>
          <p:cNvSpPr txBox="1"/>
          <p:nvPr/>
        </p:nvSpPr>
        <p:spPr>
          <a:xfrm>
            <a:off x="5229075" y="2223097"/>
            <a:ext cx="1215671" cy="461665"/>
          </a:xfrm>
          <a:prstGeom prst="rect">
            <a:avLst/>
          </a:prstGeom>
          <a:noFill/>
        </p:spPr>
        <p:txBody>
          <a:bodyPr wrap="square">
            <a:spAutoFit/>
          </a:bodyPr>
          <a:lstStyle/>
          <a:p>
            <a:pPr algn="ctr"/>
            <a:r>
              <a:rPr lang="en-US" dirty="0">
                <a:solidFill>
                  <a:srgbClr val="0432FF"/>
                </a:solidFill>
                <a:cs typeface="Times New Roman" panose="02020603050405020304" pitchFamily="18" charset="0"/>
              </a:rPr>
              <a:t>Minimal 4ab feature set</a:t>
            </a:r>
          </a:p>
        </p:txBody>
      </p:sp>
      <p:sp>
        <p:nvSpPr>
          <p:cNvPr id="7" name="TextBox 6">
            <a:extLst>
              <a:ext uri="{FF2B5EF4-FFF2-40B4-BE49-F238E27FC236}">
                <a16:creationId xmlns:a16="http://schemas.microsoft.com/office/drawing/2014/main" id="{7FEB1881-8822-5DFC-04F0-98DEE7FFD94D}"/>
              </a:ext>
            </a:extLst>
          </p:cNvPr>
          <p:cNvSpPr txBox="1"/>
          <p:nvPr/>
        </p:nvSpPr>
        <p:spPr>
          <a:xfrm>
            <a:off x="5257800" y="4181607"/>
            <a:ext cx="1215671" cy="461665"/>
          </a:xfrm>
          <a:prstGeom prst="rect">
            <a:avLst/>
          </a:prstGeom>
          <a:noFill/>
        </p:spPr>
        <p:txBody>
          <a:bodyPr wrap="square">
            <a:spAutoFit/>
          </a:bodyPr>
          <a:lstStyle/>
          <a:p>
            <a:pPr algn="ctr"/>
            <a:r>
              <a:rPr lang="en-US" dirty="0">
                <a:solidFill>
                  <a:srgbClr val="0432FF"/>
                </a:solidFill>
                <a:cs typeface="Times New Roman" panose="02020603050405020304" pitchFamily="18" charset="0"/>
              </a:rPr>
              <a:t>Minimal 4ab feature set</a:t>
            </a:r>
          </a:p>
        </p:txBody>
      </p:sp>
      <p:sp>
        <p:nvSpPr>
          <p:cNvPr id="10" name="TextBox 9">
            <a:extLst>
              <a:ext uri="{FF2B5EF4-FFF2-40B4-BE49-F238E27FC236}">
                <a16:creationId xmlns:a16="http://schemas.microsoft.com/office/drawing/2014/main" id="{FFBEBC75-2A03-0297-947A-B46B4ACFC459}"/>
              </a:ext>
            </a:extLst>
          </p:cNvPr>
          <p:cNvSpPr txBox="1"/>
          <p:nvPr/>
        </p:nvSpPr>
        <p:spPr>
          <a:xfrm>
            <a:off x="2468895" y="2299684"/>
            <a:ext cx="1713931" cy="446276"/>
          </a:xfrm>
          <a:prstGeom prst="rect">
            <a:avLst/>
          </a:prstGeom>
          <a:noFill/>
        </p:spPr>
        <p:txBody>
          <a:bodyPr wrap="none" rtlCol="0">
            <a:spAutoFit/>
          </a:bodyPr>
          <a:lstStyle/>
          <a:p>
            <a:pPr algn="ctr"/>
            <a:r>
              <a:rPr lang="en-US" dirty="0">
                <a:solidFill>
                  <a:srgbClr val="0432FF"/>
                </a:solidFill>
                <a:latin typeface="+mn-lt"/>
                <a:cs typeface="Calibri" panose="020F0502020204030204" pitchFamily="34" charset="0"/>
              </a:rPr>
              <a:t>MMS</a:t>
            </a:r>
          </a:p>
          <a:p>
            <a:pPr algn="ctr"/>
            <a:r>
              <a:rPr lang="en-US" sz="1100" dirty="0">
                <a:solidFill>
                  <a:srgbClr val="0432FF"/>
                </a:solidFill>
                <a:latin typeface="+mn-lt"/>
                <a:cs typeface="Calibri" panose="020F0502020204030204" pitchFamily="34" charset="0"/>
              </a:rPr>
              <a:t>(</a:t>
            </a:r>
            <a:r>
              <a:rPr lang="en-US" sz="1100" dirty="0">
                <a:solidFill>
                  <a:srgbClr val="0432FF"/>
                </a:solidFill>
                <a:latin typeface="+mn-lt"/>
                <a:ea typeface="Helvetica Neue Light" panose="02000403000000020004" pitchFamily="2" charset="0"/>
                <a:cs typeface="Calibri" panose="020F0502020204030204" pitchFamily="34" charset="0"/>
              </a:rPr>
              <a:t>NBA and/or UWB SHR</a:t>
            </a:r>
            <a:r>
              <a:rPr lang="en-US" sz="1100" dirty="0">
                <a:solidFill>
                  <a:srgbClr val="0432FF"/>
                </a:solidFill>
                <a:latin typeface="+mn-lt"/>
                <a:cs typeface="Calibri" panose="020F0502020204030204" pitchFamily="34" charset="0"/>
              </a:rPr>
              <a:t>)</a:t>
            </a:r>
          </a:p>
        </p:txBody>
      </p:sp>
      <p:sp>
        <p:nvSpPr>
          <p:cNvPr id="11" name="Oval 10">
            <a:extLst>
              <a:ext uri="{FF2B5EF4-FFF2-40B4-BE49-F238E27FC236}">
                <a16:creationId xmlns:a16="http://schemas.microsoft.com/office/drawing/2014/main" id="{009BB4B6-81C9-0E62-72E9-E3DE619AF211}"/>
              </a:ext>
            </a:extLst>
          </p:cNvPr>
          <p:cNvSpPr/>
          <p:nvPr/>
        </p:nvSpPr>
        <p:spPr bwMode="auto">
          <a:xfrm>
            <a:off x="3299131" y="2767510"/>
            <a:ext cx="129869" cy="128090"/>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3" name="TextBox 12">
            <a:extLst>
              <a:ext uri="{FF2B5EF4-FFF2-40B4-BE49-F238E27FC236}">
                <a16:creationId xmlns:a16="http://schemas.microsoft.com/office/drawing/2014/main" id="{CB7CB5FD-E9F9-CD28-43E4-09DE6A15F880}"/>
              </a:ext>
            </a:extLst>
          </p:cNvPr>
          <p:cNvSpPr txBox="1"/>
          <p:nvPr/>
        </p:nvSpPr>
        <p:spPr>
          <a:xfrm>
            <a:off x="1355564" y="2801045"/>
            <a:ext cx="1555089" cy="276999"/>
          </a:xfrm>
          <a:prstGeom prst="rect">
            <a:avLst/>
          </a:prstGeom>
          <a:noFill/>
        </p:spPr>
        <p:txBody>
          <a:bodyPr wrap="square">
            <a:spAutoFit/>
          </a:bodyPr>
          <a:lstStyle/>
          <a:p>
            <a:r>
              <a:rPr lang="en-US" dirty="0">
                <a:solidFill>
                  <a:srgbClr val="0432FF"/>
                </a:solidFill>
                <a:latin typeface="+mn-lt"/>
              </a:rPr>
              <a:t>ERPDEV</a:t>
            </a:r>
            <a:endParaRPr lang="en-US" sz="1600" dirty="0">
              <a:solidFill>
                <a:srgbClr val="0432FF"/>
              </a:solidFill>
              <a:latin typeface="+mn-lt"/>
            </a:endParaRPr>
          </a:p>
        </p:txBody>
      </p:sp>
      <p:sp>
        <p:nvSpPr>
          <p:cNvPr id="16" name="TextBox 15">
            <a:extLst>
              <a:ext uri="{FF2B5EF4-FFF2-40B4-BE49-F238E27FC236}">
                <a16:creationId xmlns:a16="http://schemas.microsoft.com/office/drawing/2014/main" id="{BE893A48-C76B-633B-BA80-7834FA1DB59B}"/>
              </a:ext>
            </a:extLst>
          </p:cNvPr>
          <p:cNvSpPr txBox="1"/>
          <p:nvPr/>
        </p:nvSpPr>
        <p:spPr>
          <a:xfrm>
            <a:off x="5455137" y="2769440"/>
            <a:ext cx="1555089" cy="276999"/>
          </a:xfrm>
          <a:prstGeom prst="rect">
            <a:avLst/>
          </a:prstGeom>
          <a:noFill/>
        </p:spPr>
        <p:txBody>
          <a:bodyPr wrap="square">
            <a:spAutoFit/>
          </a:bodyPr>
          <a:lstStyle/>
          <a:p>
            <a:r>
              <a:rPr lang="en-US" dirty="0">
                <a:solidFill>
                  <a:srgbClr val="0432FF"/>
                </a:solidFill>
                <a:latin typeface="+mn-lt"/>
              </a:rPr>
              <a:t>ERPDEV</a:t>
            </a:r>
            <a:endParaRPr lang="en-US" sz="1600" dirty="0">
              <a:solidFill>
                <a:srgbClr val="0432FF"/>
              </a:solidFill>
              <a:latin typeface="+mn-lt"/>
            </a:endParaRPr>
          </a:p>
        </p:txBody>
      </p:sp>
      <p:sp>
        <p:nvSpPr>
          <p:cNvPr id="19" name="TextBox 18">
            <a:extLst>
              <a:ext uri="{FF2B5EF4-FFF2-40B4-BE49-F238E27FC236}">
                <a16:creationId xmlns:a16="http://schemas.microsoft.com/office/drawing/2014/main" id="{7F2873C9-7730-E0B9-A42C-8BF902C73504}"/>
              </a:ext>
            </a:extLst>
          </p:cNvPr>
          <p:cNvSpPr txBox="1"/>
          <p:nvPr/>
        </p:nvSpPr>
        <p:spPr>
          <a:xfrm>
            <a:off x="5466640" y="4726994"/>
            <a:ext cx="1555089" cy="276999"/>
          </a:xfrm>
          <a:prstGeom prst="rect">
            <a:avLst/>
          </a:prstGeom>
          <a:noFill/>
        </p:spPr>
        <p:txBody>
          <a:bodyPr wrap="square">
            <a:spAutoFit/>
          </a:bodyPr>
          <a:lstStyle/>
          <a:p>
            <a:r>
              <a:rPr lang="en-US" dirty="0">
                <a:solidFill>
                  <a:srgbClr val="0432FF"/>
                </a:solidFill>
                <a:latin typeface="+mn-lt"/>
              </a:rPr>
              <a:t>ERPDEV</a:t>
            </a:r>
            <a:endParaRPr lang="en-US" sz="1600" dirty="0">
              <a:solidFill>
                <a:srgbClr val="0432FF"/>
              </a:solidFill>
              <a:latin typeface="+mn-lt"/>
            </a:endParaRPr>
          </a:p>
        </p:txBody>
      </p:sp>
    </p:spTree>
    <p:extLst>
      <p:ext uri="{BB962C8B-B14F-4D97-AF65-F5344CB8AC3E}">
        <p14:creationId xmlns:p14="http://schemas.microsoft.com/office/powerpoint/2010/main" val="218026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 on 4ab devices</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295400"/>
            <a:ext cx="8229600" cy="4572000"/>
          </a:xfrm>
        </p:spPr>
        <p:txBody>
          <a:bodyPr/>
          <a:lstStyle/>
          <a:p>
            <a:r>
              <a:rPr lang="en-US" sz="2400" dirty="0"/>
              <a:t>We agree on defining three advanced 4ab devices </a:t>
            </a:r>
          </a:p>
          <a:p>
            <a:pPr marL="857250" lvl="1" indent="-457200">
              <a:buFont typeface="+mj-lt"/>
              <a:buAutoNum type="arabicPeriod"/>
            </a:pPr>
            <a:r>
              <a:rPr lang="en-US" sz="1800" dirty="0"/>
              <a:t>Advanced ranging device (HRP-ARDEV) with the following mandatory features</a:t>
            </a:r>
          </a:p>
          <a:p>
            <a:pPr marL="1200150" lvl="2" indent="-457200"/>
            <a:r>
              <a:rPr lang="en-US" sz="1400" dirty="0"/>
              <a:t>Minimal 4ab feature Set</a:t>
            </a:r>
          </a:p>
          <a:p>
            <a:pPr marL="1200150" lvl="2" indent="-457200"/>
            <a:r>
              <a:rPr lang="en-US" sz="1400" dirty="0"/>
              <a:t>MMS</a:t>
            </a:r>
          </a:p>
          <a:p>
            <a:pPr marL="1200150" lvl="2" indent="-457200"/>
            <a:r>
              <a:rPr lang="en-US" sz="1400" dirty="0" err="1">
                <a:solidFill>
                  <a:schemeClr val="accent2"/>
                </a:solidFill>
              </a:rPr>
              <a:t>Atleast</a:t>
            </a:r>
            <a:r>
              <a:rPr lang="en-US" sz="1400" dirty="0">
                <a:solidFill>
                  <a:schemeClr val="accent2"/>
                </a:solidFill>
              </a:rPr>
              <a:t> one of </a:t>
            </a:r>
            <a:r>
              <a:rPr lang="en-US" sz="1400" dirty="0"/>
              <a:t>NB O-QPSK and UWB SHR for initial sync</a:t>
            </a:r>
          </a:p>
          <a:p>
            <a:pPr marL="857250" lvl="1" indent="-457200">
              <a:buFont typeface="+mj-lt"/>
              <a:buAutoNum type="arabicPeriod"/>
            </a:pPr>
            <a:r>
              <a:rPr lang="en-US" sz="1800" dirty="0"/>
              <a:t>Low latency data device (HRP-LLDDEV)</a:t>
            </a:r>
            <a:r>
              <a:rPr lang="en-US" sz="1800" baseline="30000" dirty="0"/>
              <a:t>1 </a:t>
            </a:r>
            <a:r>
              <a:rPr lang="en-US" sz="1800" dirty="0"/>
              <a:t>with the following mandatory features </a:t>
            </a:r>
            <a:endParaRPr lang="en-US" sz="1800" baseline="30000" dirty="0"/>
          </a:p>
          <a:p>
            <a:pPr marL="1200150" lvl="2" indent="-457200">
              <a:buFont typeface="Arial" panose="020B0604020202020204" pitchFamily="34" charset="0"/>
              <a:buChar char="•"/>
            </a:pPr>
            <a:r>
              <a:rPr lang="en-US" sz="1400" dirty="0"/>
              <a:t>Minimal 4ab feature Set</a:t>
            </a:r>
          </a:p>
          <a:p>
            <a:pPr marL="1200150" lvl="2" indent="-457200">
              <a:buFont typeface="Arial" panose="020B0604020202020204" pitchFamily="34" charset="0"/>
              <a:buChar char="•"/>
            </a:pPr>
            <a:r>
              <a:rPr lang="en-US" sz="1400" dirty="0"/>
              <a:t>Dynamic PHR</a:t>
            </a:r>
          </a:p>
          <a:p>
            <a:pPr marL="857250" lvl="1" indent="-457200">
              <a:buFont typeface="+mj-lt"/>
              <a:buAutoNum type="arabicPeriod"/>
            </a:pPr>
            <a:r>
              <a:rPr lang="en-US" sz="1800" dirty="0"/>
              <a:t>Sensing device (HRP-SDEV)</a:t>
            </a:r>
            <a:endParaRPr lang="en-US" sz="2400" dirty="0">
              <a:latin typeface="+mn-lt"/>
              <a:ea typeface="Helvetica Neue Light" panose="02000403000000020004" pitchFamily="2" charset="0"/>
              <a:cs typeface="Courier New" panose="02070309020205020404" pitchFamily="49" charset="0"/>
            </a:endParaRPr>
          </a:p>
          <a:p>
            <a:r>
              <a:rPr lang="en-US" sz="2400" dirty="0">
                <a:latin typeface="+mn-lt"/>
                <a:ea typeface="Helvetica Neue Light" panose="02000403000000020004" pitchFamily="2" charset="0"/>
                <a:cs typeface="Courier New" panose="02070309020205020404" pitchFamily="49" charset="0"/>
              </a:rPr>
              <a:t>We agree that </a:t>
            </a:r>
            <a:r>
              <a:rPr lang="en-US" sz="2400" dirty="0">
                <a:ea typeface="Helvetica Neue Light" panose="02000403000000020004" pitchFamily="2" charset="0"/>
                <a:cs typeface="Courier New" panose="02070309020205020404" pitchFamily="49" charset="0"/>
              </a:rPr>
              <a:t>one</a:t>
            </a:r>
            <a:r>
              <a:rPr lang="en-US" sz="2400" dirty="0">
                <a:latin typeface="+mn-lt"/>
                <a:ea typeface="Helvetica Neue Light" panose="02000403000000020004" pitchFamily="2" charset="0"/>
                <a:cs typeface="Courier New" panose="02070309020205020404" pitchFamily="49" charset="0"/>
              </a:rPr>
              <a:t> advanced 4ab device shall be at least one of HRP-ARDEV or HRP-LLDDEV</a:t>
            </a:r>
            <a:r>
              <a:rPr lang="en-US" sz="2400" baseline="30000" dirty="0">
                <a:latin typeface="+mn-lt"/>
                <a:ea typeface="Helvetica Neue Light" panose="02000403000000020004" pitchFamily="2" charset="0"/>
                <a:cs typeface="Courier New" panose="02070309020205020404" pitchFamily="49" charset="0"/>
              </a:rPr>
              <a:t>1</a:t>
            </a:r>
            <a:r>
              <a:rPr lang="en-US" sz="2400" dirty="0">
                <a:latin typeface="+mn-lt"/>
                <a:ea typeface="Helvetica Neue Light" panose="02000403000000020004" pitchFamily="2" charset="0"/>
                <a:cs typeface="Courier New" panose="02070309020205020404" pitchFamily="49" charset="0"/>
              </a:rPr>
              <a:t> or HRP-SDEV</a:t>
            </a:r>
          </a:p>
          <a:p>
            <a:pPr marL="0" indent="0">
              <a:buNone/>
            </a:pPr>
            <a:endParaRPr lang="en-US" sz="2000" dirty="0"/>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
        <p:nvSpPr>
          <p:cNvPr id="8" name="TextBox 7">
            <a:extLst>
              <a:ext uri="{FF2B5EF4-FFF2-40B4-BE49-F238E27FC236}">
                <a16:creationId xmlns:a16="http://schemas.microsoft.com/office/drawing/2014/main" id="{A65FD7DF-BAE4-318D-9398-4EC7CD24EDF2}"/>
              </a:ext>
            </a:extLst>
          </p:cNvPr>
          <p:cNvSpPr txBox="1"/>
          <p:nvPr/>
        </p:nvSpPr>
        <p:spPr>
          <a:xfrm>
            <a:off x="601694" y="6154506"/>
            <a:ext cx="8021707" cy="276999"/>
          </a:xfrm>
          <a:prstGeom prst="rect">
            <a:avLst/>
          </a:prstGeom>
          <a:noFill/>
        </p:spPr>
        <p:txBody>
          <a:bodyPr wrap="square">
            <a:spAutoFit/>
          </a:bodyPr>
          <a:lstStyle/>
          <a:p>
            <a:r>
              <a:rPr lang="en-US" dirty="0">
                <a:solidFill>
                  <a:srgbClr val="000000"/>
                </a:solidFill>
                <a:cs typeface="Times New Roman" panose="02020603050405020304" pitchFamily="18" charset="0"/>
              </a:rPr>
              <a:t>Note 1: </a:t>
            </a:r>
            <a:r>
              <a:rPr lang="en-US" dirty="0">
                <a:solidFill>
                  <a:srgbClr val="FF0000"/>
                </a:solidFill>
                <a:cs typeface="Times New Roman" panose="02020603050405020304" pitchFamily="18" charset="0"/>
              </a:rPr>
              <a:t>LLDDEV name is yet to be agreed upon and subject to change</a:t>
            </a:r>
          </a:p>
        </p:txBody>
      </p:sp>
    </p:spTree>
    <p:extLst>
      <p:ext uri="{BB962C8B-B14F-4D97-AF65-F5344CB8AC3E}">
        <p14:creationId xmlns:p14="http://schemas.microsoft.com/office/powerpoint/2010/main" val="737347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B1F02-44B3-82C5-6A51-5332A442EA69}"/>
              </a:ext>
            </a:extLst>
          </p:cNvPr>
          <p:cNvSpPr>
            <a:spLocks noGrp="1"/>
          </p:cNvSpPr>
          <p:nvPr>
            <p:ph type="title"/>
          </p:nvPr>
        </p:nvSpPr>
        <p:spPr>
          <a:xfrm>
            <a:off x="380500" y="2286000"/>
            <a:ext cx="8459204" cy="2057400"/>
          </a:xfrm>
        </p:spPr>
        <p:txBody>
          <a:bodyPr/>
          <a:lstStyle/>
          <a:p>
            <a:r>
              <a:rPr lang="en-US" dirty="0"/>
              <a:t>Parameter sets for 4ab device(s)</a:t>
            </a:r>
          </a:p>
        </p:txBody>
      </p:sp>
      <p:sp>
        <p:nvSpPr>
          <p:cNvPr id="4" name="Date Placeholder 3">
            <a:extLst>
              <a:ext uri="{FF2B5EF4-FFF2-40B4-BE49-F238E27FC236}">
                <a16:creationId xmlns:a16="http://schemas.microsoft.com/office/drawing/2014/main" id="{1A211320-7E02-19AE-0090-C1EBF02C5F28}"/>
              </a:ext>
            </a:extLst>
          </p:cNvPr>
          <p:cNvSpPr>
            <a:spLocks noGrp="1"/>
          </p:cNvSpPr>
          <p:nvPr>
            <p:ph type="dt" sz="half" idx="10"/>
          </p:nvPr>
        </p:nvSpPr>
        <p:spPr/>
        <p:txBody>
          <a:bodyPr/>
          <a:lstStyle/>
          <a:p>
            <a:r>
              <a:rPr lang="en-US" altLang="en-US" dirty="0"/>
              <a:t>July 2023</a:t>
            </a:r>
          </a:p>
        </p:txBody>
      </p:sp>
      <p:sp>
        <p:nvSpPr>
          <p:cNvPr id="5" name="Footer Placeholder 4">
            <a:extLst>
              <a:ext uri="{FF2B5EF4-FFF2-40B4-BE49-F238E27FC236}">
                <a16:creationId xmlns:a16="http://schemas.microsoft.com/office/drawing/2014/main" id="{9AE4979D-2E81-158C-F339-59E896B575E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245CC763-920D-658E-9768-7CB68DAF7E8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
        <p:nvSpPr>
          <p:cNvPr id="7" name="Rectangle 7">
            <a:extLst>
              <a:ext uri="{FF2B5EF4-FFF2-40B4-BE49-F238E27FC236}">
                <a16:creationId xmlns:a16="http://schemas.microsoft.com/office/drawing/2014/main" id="{D5086EFB-1F96-5464-57C8-014512FAF60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Tree>
    <p:extLst>
      <p:ext uri="{BB962C8B-B14F-4D97-AF65-F5344CB8AC3E}">
        <p14:creationId xmlns:p14="http://schemas.microsoft.com/office/powerpoint/2010/main" val="623134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211320-7E02-19AE-0090-C1EBF02C5F28}"/>
              </a:ext>
            </a:extLst>
          </p:cNvPr>
          <p:cNvSpPr>
            <a:spLocks noGrp="1"/>
          </p:cNvSpPr>
          <p:nvPr>
            <p:ph type="dt" sz="half" idx="10"/>
          </p:nvPr>
        </p:nvSpPr>
        <p:spPr/>
        <p:txBody>
          <a:bodyPr/>
          <a:lstStyle/>
          <a:p>
            <a:r>
              <a:rPr lang="en-US" altLang="en-US" dirty="0"/>
              <a:t>July 2023</a:t>
            </a:r>
          </a:p>
        </p:txBody>
      </p:sp>
      <p:sp>
        <p:nvSpPr>
          <p:cNvPr id="5" name="Footer Placeholder 4">
            <a:extLst>
              <a:ext uri="{FF2B5EF4-FFF2-40B4-BE49-F238E27FC236}">
                <a16:creationId xmlns:a16="http://schemas.microsoft.com/office/drawing/2014/main" id="{9AE4979D-2E81-158C-F339-59E896B575E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245CC763-920D-658E-9768-7CB68DAF7E8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7" name="Rectangle 7">
            <a:extLst>
              <a:ext uri="{FF2B5EF4-FFF2-40B4-BE49-F238E27FC236}">
                <a16:creationId xmlns:a16="http://schemas.microsoft.com/office/drawing/2014/main" id="{D5086EFB-1F96-5464-57C8-014512FAF60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
        <p:nvSpPr>
          <p:cNvPr id="3" name="Title 2">
            <a:extLst>
              <a:ext uri="{FF2B5EF4-FFF2-40B4-BE49-F238E27FC236}">
                <a16:creationId xmlns:a16="http://schemas.microsoft.com/office/drawing/2014/main" id="{5969AD2D-E4BF-96A8-6957-8F3AC63C51D9}"/>
              </a:ext>
            </a:extLst>
          </p:cNvPr>
          <p:cNvSpPr>
            <a:spLocks noGrp="1"/>
          </p:cNvSpPr>
          <p:nvPr>
            <p:ph type="title"/>
          </p:nvPr>
        </p:nvSpPr>
        <p:spPr>
          <a:xfrm>
            <a:off x="152400" y="533400"/>
            <a:ext cx="8839200" cy="609600"/>
          </a:xfrm>
        </p:spPr>
        <p:txBody>
          <a:bodyPr/>
          <a:lstStyle/>
          <a:p>
            <a:r>
              <a:rPr lang="en-US" dirty="0"/>
              <a:t>Recommended parameter sets for ERPDEV</a:t>
            </a:r>
          </a:p>
        </p:txBody>
      </p:sp>
      <p:sp>
        <p:nvSpPr>
          <p:cNvPr id="8" name="Content Placeholder 2">
            <a:extLst>
              <a:ext uri="{FF2B5EF4-FFF2-40B4-BE49-F238E27FC236}">
                <a16:creationId xmlns:a16="http://schemas.microsoft.com/office/drawing/2014/main" id="{FACC9324-2AC9-92CC-7658-CF160C2108C9}"/>
              </a:ext>
            </a:extLst>
          </p:cNvPr>
          <p:cNvSpPr>
            <a:spLocks noGrp="1"/>
          </p:cNvSpPr>
          <p:nvPr>
            <p:ph idx="1"/>
          </p:nvPr>
        </p:nvSpPr>
        <p:spPr>
          <a:xfrm>
            <a:off x="695739" y="1143000"/>
            <a:ext cx="8229600" cy="4572000"/>
          </a:xfrm>
        </p:spPr>
        <p:txBody>
          <a:bodyPr/>
          <a:lstStyle/>
          <a:p>
            <a:r>
              <a:rPr lang="en-US" sz="1800" dirty="0">
                <a:ea typeface="Helvetica Neue Light" panose="02000403000000020004" pitchFamily="2" charset="0"/>
                <a:cs typeface="Courier New" panose="02070309020205020404" pitchFamily="49" charset="0"/>
              </a:rPr>
              <a:t>Operating parameter sets for legacy 4z data rates</a:t>
            </a:r>
          </a:p>
          <a:p>
            <a:pPr lvl="1"/>
            <a:r>
              <a:rPr lang="en-US" sz="1600" dirty="0">
                <a:solidFill>
                  <a:schemeClr val="accent2"/>
                </a:solidFill>
                <a:latin typeface="+mn-lt"/>
                <a:ea typeface="Helvetica Neue Light" panose="02000403000000020004" pitchFamily="2" charset="0"/>
                <a:cs typeface="Courier New" panose="02070309020205020404" pitchFamily="49" charset="0"/>
              </a:rPr>
              <a:t>Reuse tables 15-15 (BPRF) and 15-16 (HPRF) from IEEE 802.15.4z-2020 spec.</a:t>
            </a:r>
            <a:endParaRPr lang="en-US" sz="1800" dirty="0">
              <a:solidFill>
                <a:schemeClr val="accent2"/>
              </a:solidFill>
              <a:ea typeface="Helvetica Neue Light" panose="02000403000000020004" pitchFamily="2" charset="0"/>
              <a:cs typeface="Courier New" panose="02070309020205020404" pitchFamily="49" charset="0"/>
            </a:endParaRPr>
          </a:p>
          <a:p>
            <a:r>
              <a:rPr lang="en-US" sz="1800" dirty="0">
                <a:ea typeface="Helvetica Neue Light" panose="02000403000000020004" pitchFamily="2" charset="0"/>
                <a:cs typeface="Courier New" panose="02070309020205020404" pitchFamily="49" charset="0"/>
              </a:rPr>
              <a:t>Operating parameter sets for additional 4ab data rates</a:t>
            </a:r>
          </a:p>
          <a:p>
            <a:pPr lvl="1"/>
            <a:r>
              <a:rPr lang="en-US" sz="1400" dirty="0">
                <a:solidFill>
                  <a:schemeClr val="accent2"/>
                </a:solidFill>
                <a:ea typeface="Helvetica Neue Light" panose="02000403000000020004" pitchFamily="2" charset="0"/>
                <a:cs typeface="Courier New" panose="02070309020205020404" pitchFamily="49" charset="0"/>
              </a:rPr>
              <a:t>Table from contribution 15-23-0307-00-04ab</a:t>
            </a:r>
          </a:p>
          <a:p>
            <a:endParaRPr lang="en-US" sz="2400" dirty="0">
              <a:ea typeface="Helvetica Neue Light" panose="02000403000000020004" pitchFamily="2" charset="0"/>
              <a:cs typeface="Courier New" panose="02070309020205020404" pitchFamily="49" charset="0"/>
            </a:endParaRPr>
          </a:p>
          <a:p>
            <a:pPr marL="0" indent="0">
              <a:buNone/>
            </a:pPr>
            <a:endParaRPr lang="en-US" sz="2000" dirty="0"/>
          </a:p>
          <a:p>
            <a:pPr lvl="1"/>
            <a:endParaRPr lang="en-US" sz="2000" dirty="0"/>
          </a:p>
          <a:p>
            <a:pPr lvl="1"/>
            <a:endParaRPr lang="en-US" sz="1600" dirty="0"/>
          </a:p>
          <a:p>
            <a:pPr marL="457200" lvl="1" indent="0">
              <a:buNone/>
            </a:pPr>
            <a:endParaRPr lang="en-US" sz="1600" dirty="0"/>
          </a:p>
        </p:txBody>
      </p:sp>
      <p:graphicFrame>
        <p:nvGraphicFramePr>
          <p:cNvPr id="9" name="Table 8">
            <a:extLst>
              <a:ext uri="{FF2B5EF4-FFF2-40B4-BE49-F238E27FC236}">
                <a16:creationId xmlns:a16="http://schemas.microsoft.com/office/drawing/2014/main" id="{8B39C268-0E66-0F93-C824-F56F8E926B01}"/>
              </a:ext>
            </a:extLst>
          </p:cNvPr>
          <p:cNvGraphicFramePr>
            <a:graphicFrameLocks noGrp="1"/>
          </p:cNvGraphicFramePr>
          <p:nvPr>
            <p:extLst>
              <p:ext uri="{D42A27DB-BD31-4B8C-83A1-F6EECF244321}">
                <p14:modId xmlns:p14="http://schemas.microsoft.com/office/powerpoint/2010/main" val="4283484191"/>
              </p:ext>
            </p:extLst>
          </p:nvPr>
        </p:nvGraphicFramePr>
        <p:xfrm>
          <a:off x="807866" y="2376373"/>
          <a:ext cx="7604471" cy="3978044"/>
        </p:xfrm>
        <a:graphic>
          <a:graphicData uri="http://schemas.openxmlformats.org/drawingml/2006/table">
            <a:tbl>
              <a:tblPr firstRow="1" bandRow="1">
                <a:tableStyleId>{5C22544A-7EE6-4342-B048-85BDC9FD1C3A}</a:tableStyleId>
              </a:tblPr>
              <a:tblGrid>
                <a:gridCol w="487680">
                  <a:extLst>
                    <a:ext uri="{9D8B030D-6E8A-4147-A177-3AD203B41FA5}">
                      <a16:colId xmlns:a16="http://schemas.microsoft.com/office/drawing/2014/main" val="1556327125"/>
                    </a:ext>
                  </a:extLst>
                </a:gridCol>
                <a:gridCol w="498175">
                  <a:extLst>
                    <a:ext uri="{9D8B030D-6E8A-4147-A177-3AD203B41FA5}">
                      <a16:colId xmlns:a16="http://schemas.microsoft.com/office/drawing/2014/main" val="1383467229"/>
                    </a:ext>
                  </a:extLst>
                </a:gridCol>
                <a:gridCol w="675017">
                  <a:extLst>
                    <a:ext uri="{9D8B030D-6E8A-4147-A177-3AD203B41FA5}">
                      <a16:colId xmlns:a16="http://schemas.microsoft.com/office/drawing/2014/main" val="758475736"/>
                    </a:ext>
                  </a:extLst>
                </a:gridCol>
                <a:gridCol w="533400">
                  <a:extLst>
                    <a:ext uri="{9D8B030D-6E8A-4147-A177-3AD203B41FA5}">
                      <a16:colId xmlns:a16="http://schemas.microsoft.com/office/drawing/2014/main" val="3336321062"/>
                    </a:ext>
                  </a:extLst>
                </a:gridCol>
                <a:gridCol w="762000">
                  <a:extLst>
                    <a:ext uri="{9D8B030D-6E8A-4147-A177-3AD203B41FA5}">
                      <a16:colId xmlns:a16="http://schemas.microsoft.com/office/drawing/2014/main" val="2983763465"/>
                    </a:ext>
                  </a:extLst>
                </a:gridCol>
                <a:gridCol w="1295400">
                  <a:extLst>
                    <a:ext uri="{9D8B030D-6E8A-4147-A177-3AD203B41FA5}">
                      <a16:colId xmlns:a16="http://schemas.microsoft.com/office/drawing/2014/main" val="909239645"/>
                    </a:ext>
                  </a:extLst>
                </a:gridCol>
                <a:gridCol w="762000">
                  <a:extLst>
                    <a:ext uri="{9D8B030D-6E8A-4147-A177-3AD203B41FA5}">
                      <a16:colId xmlns:a16="http://schemas.microsoft.com/office/drawing/2014/main" val="412359027"/>
                    </a:ext>
                  </a:extLst>
                </a:gridCol>
                <a:gridCol w="1066800">
                  <a:extLst>
                    <a:ext uri="{9D8B030D-6E8A-4147-A177-3AD203B41FA5}">
                      <a16:colId xmlns:a16="http://schemas.microsoft.com/office/drawing/2014/main" val="2108092768"/>
                    </a:ext>
                  </a:extLst>
                </a:gridCol>
                <a:gridCol w="1523999">
                  <a:extLst>
                    <a:ext uri="{9D8B030D-6E8A-4147-A177-3AD203B41FA5}">
                      <a16:colId xmlns:a16="http://schemas.microsoft.com/office/drawing/2014/main" val="3440329358"/>
                    </a:ext>
                  </a:extLst>
                </a:gridCol>
              </a:tblGrid>
              <a:tr h="247450">
                <a:tc>
                  <a:txBody>
                    <a:bodyPr/>
                    <a:lstStyle/>
                    <a:p>
                      <a:pPr algn="ctr"/>
                      <a:r>
                        <a:rPr lang="en-US" sz="900" dirty="0"/>
                        <a:t>Set #</a:t>
                      </a:r>
                    </a:p>
                  </a:txBody>
                  <a:tcPr anchor="ctr"/>
                </a:tc>
                <a:tc>
                  <a:txBody>
                    <a:bodyPr/>
                    <a:lstStyle/>
                    <a:p>
                      <a:pPr algn="ctr"/>
                      <a:r>
                        <a:rPr lang="en-US" sz="900" dirty="0"/>
                        <a:t>Sync PSR</a:t>
                      </a:r>
                    </a:p>
                  </a:txBody>
                  <a:tcPr anchor="ctr"/>
                </a:tc>
                <a:tc>
                  <a:txBody>
                    <a:bodyPr/>
                    <a:lstStyle/>
                    <a:p>
                      <a:pPr algn="ctr"/>
                      <a:r>
                        <a:rPr lang="en-US" sz="900" dirty="0"/>
                        <a:t>SFD# Table</a:t>
                      </a:r>
                    </a:p>
                  </a:txBody>
                  <a:tcPr anchor="ctr"/>
                </a:tc>
                <a:tc>
                  <a:txBody>
                    <a:bodyPr/>
                    <a:lstStyle/>
                    <a:p>
                      <a:pPr algn="ctr"/>
                      <a:r>
                        <a:rPr lang="en-US" sz="900" dirty="0"/>
                        <a:t>SFD length</a:t>
                      </a:r>
                    </a:p>
                  </a:txBody>
                  <a:tcPr anchor="ctr"/>
                </a:tc>
                <a:tc>
                  <a:txBody>
                    <a:bodyPr/>
                    <a:lstStyle/>
                    <a:p>
                      <a:pPr algn="ctr"/>
                      <a:r>
                        <a:rPr lang="en-US" sz="900" dirty="0"/>
                        <a:t>#STS segments</a:t>
                      </a:r>
                    </a:p>
                  </a:txBody>
                  <a:tcPr anchor="ctr"/>
                </a:tc>
                <a:tc>
                  <a:txBody>
                    <a:bodyPr/>
                    <a:lstStyle/>
                    <a:p>
                      <a:pPr algn="ctr"/>
                      <a:r>
                        <a:rPr lang="en-US" sz="900" dirty="0"/>
                        <a:t>STS Segment length (in 512 chips)</a:t>
                      </a:r>
                    </a:p>
                  </a:txBody>
                  <a:tcPr anchor="ctr"/>
                </a:tc>
                <a:tc>
                  <a:txBody>
                    <a:bodyPr/>
                    <a:lstStyle/>
                    <a:p>
                      <a:pPr algn="ctr"/>
                      <a:r>
                        <a:rPr lang="en-US" sz="900" dirty="0"/>
                        <a:t>Data Rate (Mb/s)</a:t>
                      </a:r>
                    </a:p>
                  </a:txBody>
                  <a:tcPr anchor="ctr"/>
                </a:tc>
                <a:tc>
                  <a:txBody>
                    <a:bodyPr/>
                    <a:lstStyle/>
                    <a:p>
                      <a:pPr algn="ctr"/>
                      <a:r>
                        <a:rPr lang="en-US" sz="900" dirty="0"/>
                        <a:t>STS Configuration</a:t>
                      </a:r>
                    </a:p>
                  </a:txBody>
                  <a:tcPr anchor="ctr"/>
                </a:tc>
                <a:tc>
                  <a:txBody>
                    <a:bodyPr/>
                    <a:lstStyle/>
                    <a:p>
                      <a:pPr algn="ctr"/>
                      <a:r>
                        <a:rPr lang="en-US" sz="900" dirty="0"/>
                        <a:t>Comments</a:t>
                      </a:r>
                    </a:p>
                  </a:txBody>
                  <a:tcPr anchor="ctr"/>
                </a:tc>
                <a:extLst>
                  <a:ext uri="{0D108BD9-81ED-4DB2-BD59-A6C34878D82A}">
                    <a16:rowId xmlns:a16="http://schemas.microsoft.com/office/drawing/2014/main" val="1036564525"/>
                  </a:ext>
                </a:extLst>
              </a:tr>
              <a:tr h="226829">
                <a:tc>
                  <a:txBody>
                    <a:bodyPr/>
                    <a:lstStyle/>
                    <a:p>
                      <a:pPr algn="ctr"/>
                      <a:r>
                        <a:rPr lang="en-US" sz="800" dirty="0">
                          <a:solidFill>
                            <a:schemeClr val="accent2"/>
                          </a:solidFill>
                        </a:rPr>
                        <a:t>1</a:t>
                      </a:r>
                    </a:p>
                  </a:txBody>
                  <a:tcPr anchor="ctr">
                    <a:solidFill>
                      <a:schemeClr val="accent5">
                        <a:lumMod val="40000"/>
                        <a:lumOff val="60000"/>
                      </a:schemeClr>
                    </a:solidFill>
                  </a:tcPr>
                </a:tc>
                <a:tc>
                  <a:txBody>
                    <a:bodyPr/>
                    <a:lstStyle/>
                    <a:p>
                      <a:pPr algn="ctr"/>
                      <a:r>
                        <a:rPr lang="en-US" sz="800" dirty="0">
                          <a:solidFill>
                            <a:schemeClr val="accent2"/>
                          </a:solidFill>
                        </a:rPr>
                        <a:t>64</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Arial"/>
                          <a:ea typeface="+mn-ea"/>
                          <a:cs typeface="+mn-cs"/>
                        </a:rPr>
                        <a:t>2</a:t>
                      </a:r>
                    </a:p>
                  </a:txBody>
                  <a:tcPr anchor="ctr">
                    <a:solidFill>
                      <a:schemeClr val="accent5">
                        <a:lumMod val="40000"/>
                        <a:lumOff val="60000"/>
                      </a:schemeClr>
                    </a:solidFill>
                  </a:tcPr>
                </a:tc>
                <a:tc>
                  <a:txBody>
                    <a:bodyPr/>
                    <a:lstStyle/>
                    <a:p>
                      <a:pPr algn="ctr"/>
                      <a:r>
                        <a:rPr lang="en-US" sz="800" dirty="0">
                          <a:solidFill>
                            <a:schemeClr val="accent2"/>
                          </a:solidFill>
                        </a:rPr>
                        <a:t>8</a:t>
                      </a:r>
                    </a:p>
                  </a:txBody>
                  <a:tcPr anchor="ctr">
                    <a:solidFill>
                      <a:schemeClr val="accent5">
                        <a:lumMod val="40000"/>
                        <a:lumOff val="60000"/>
                      </a:schemeClr>
                    </a:solidFill>
                  </a:tcPr>
                </a:tc>
                <a:tc>
                  <a:txBody>
                    <a:bodyPr/>
                    <a:lstStyle/>
                    <a:p>
                      <a:pPr algn="ctr"/>
                      <a:r>
                        <a:rPr lang="en-US" sz="800" dirty="0">
                          <a:solidFill>
                            <a:schemeClr val="accent2"/>
                          </a:solidFill>
                        </a:rPr>
                        <a:t>0</a:t>
                      </a:r>
                    </a:p>
                  </a:txBody>
                  <a:tcPr anchor="ctr">
                    <a:solidFill>
                      <a:schemeClr val="accent5">
                        <a:lumMod val="40000"/>
                        <a:lumOff val="60000"/>
                      </a:schemeClr>
                    </a:solidFill>
                  </a:tcPr>
                </a:tc>
                <a:tc>
                  <a:txBody>
                    <a:bodyPr/>
                    <a:lstStyle/>
                    <a:p>
                      <a:pPr algn="ctr"/>
                      <a:r>
                        <a:rPr lang="en-US" sz="800" dirty="0">
                          <a:solidFill>
                            <a:schemeClr val="accent2"/>
                          </a:solidFill>
                        </a:rPr>
                        <a:t>n/a</a:t>
                      </a:r>
                    </a:p>
                  </a:txBody>
                  <a:tcPr anchor="ctr">
                    <a:solidFill>
                      <a:schemeClr val="accent5">
                        <a:lumMod val="40000"/>
                        <a:lumOff val="60000"/>
                      </a:schemeClr>
                    </a:solidFill>
                  </a:tcPr>
                </a:tc>
                <a:tc rowSpan="4">
                  <a:txBody>
                    <a:bodyPr/>
                    <a:lstStyle/>
                    <a:p>
                      <a:pPr algn="ctr"/>
                      <a:r>
                        <a:rPr lang="en-US" sz="800" dirty="0">
                          <a:solidFill>
                            <a:schemeClr val="accent2"/>
                          </a:solidFill>
                        </a:rPr>
                        <a:t>1.95</a:t>
                      </a:r>
                    </a:p>
                  </a:txBody>
                  <a:tcPr anchor="ctr">
                    <a:solidFill>
                      <a:schemeClr val="accent5">
                        <a:lumMod val="40000"/>
                        <a:lumOff val="60000"/>
                      </a:schemeClr>
                    </a:solidFill>
                  </a:tcPr>
                </a:tc>
                <a:tc rowSpan="2">
                  <a:txBody>
                    <a:bodyPr/>
                    <a:lstStyle/>
                    <a:p>
                      <a:pPr algn="ctr"/>
                      <a:r>
                        <a:rPr lang="en-US" sz="800" dirty="0">
                          <a:solidFill>
                            <a:schemeClr val="accent2"/>
                          </a:solidFill>
                        </a:rPr>
                        <a:t>Config 0 </a:t>
                      </a:r>
                    </a:p>
                    <a:p>
                      <a:pPr algn="ctr"/>
                      <a:r>
                        <a:rPr lang="en-US" sz="800" dirty="0">
                          <a:solidFill>
                            <a:schemeClr val="accent2"/>
                          </a:solidFill>
                        </a:rPr>
                        <a:t>(SHR, PHR, Data)</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2120671136"/>
                  </a:ext>
                </a:extLst>
              </a:tr>
              <a:tr h="226829">
                <a:tc>
                  <a:txBody>
                    <a:bodyPr/>
                    <a:lstStyle/>
                    <a:p>
                      <a:pPr algn="ctr"/>
                      <a:r>
                        <a:rPr lang="en-US" sz="800" dirty="0">
                          <a:solidFill>
                            <a:schemeClr val="accent2"/>
                          </a:solidFill>
                        </a:rPr>
                        <a:t>2</a:t>
                      </a:r>
                    </a:p>
                  </a:txBody>
                  <a:tcPr anchor="ctr">
                    <a:solidFill>
                      <a:schemeClr val="accent5">
                        <a:lumMod val="40000"/>
                        <a:lumOff val="60000"/>
                      </a:schemeClr>
                    </a:solidFill>
                  </a:tcPr>
                </a:tc>
                <a:tc>
                  <a:txBody>
                    <a:bodyPr/>
                    <a:lstStyle/>
                    <a:p>
                      <a:pPr algn="ctr"/>
                      <a:r>
                        <a:rPr lang="en-US" sz="800" dirty="0">
                          <a:solidFill>
                            <a:schemeClr val="accent2"/>
                          </a:solidFill>
                        </a:rPr>
                        <a:t>128</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Arial"/>
                          <a:ea typeface="+mn-ea"/>
                          <a:cs typeface="+mn-cs"/>
                        </a:rPr>
                        <a:t>3</a:t>
                      </a:r>
                    </a:p>
                  </a:txBody>
                  <a:tcPr anchor="ctr">
                    <a:solidFill>
                      <a:schemeClr val="accent5">
                        <a:lumMod val="40000"/>
                        <a:lumOff val="60000"/>
                      </a:schemeClr>
                    </a:solidFill>
                  </a:tcPr>
                </a:tc>
                <a:tc>
                  <a:txBody>
                    <a:bodyPr/>
                    <a:lstStyle/>
                    <a:p>
                      <a:pPr algn="ctr"/>
                      <a:r>
                        <a:rPr lang="en-US" sz="800" dirty="0">
                          <a:solidFill>
                            <a:schemeClr val="accent2"/>
                          </a:solidFill>
                        </a:rPr>
                        <a:t>16</a:t>
                      </a:r>
                    </a:p>
                  </a:txBody>
                  <a:tcPr anchor="ctr">
                    <a:solidFill>
                      <a:schemeClr val="accent5">
                        <a:lumMod val="40000"/>
                        <a:lumOff val="60000"/>
                      </a:schemeClr>
                    </a:solidFill>
                  </a:tcPr>
                </a:tc>
                <a:tc>
                  <a:txBody>
                    <a:bodyPr/>
                    <a:lstStyle/>
                    <a:p>
                      <a:pPr algn="ctr"/>
                      <a:r>
                        <a:rPr lang="en-US" sz="800" dirty="0">
                          <a:solidFill>
                            <a:schemeClr val="accent2"/>
                          </a:solidFill>
                        </a:rPr>
                        <a:t>0</a:t>
                      </a:r>
                    </a:p>
                  </a:txBody>
                  <a:tcPr anchor="ctr">
                    <a:solidFill>
                      <a:schemeClr val="accent5">
                        <a:lumMod val="40000"/>
                        <a:lumOff val="60000"/>
                      </a:schemeClr>
                    </a:solidFill>
                  </a:tcPr>
                </a:tc>
                <a:tc>
                  <a:txBody>
                    <a:bodyPr/>
                    <a:lstStyle/>
                    <a:p>
                      <a:pPr algn="ctr"/>
                      <a:r>
                        <a:rPr lang="en-US" sz="800" dirty="0">
                          <a:solidFill>
                            <a:schemeClr val="accent2"/>
                          </a:solidFill>
                        </a:rPr>
                        <a:t>n/a</a:t>
                      </a:r>
                    </a:p>
                  </a:txBody>
                  <a:tcPr anchor="ctr">
                    <a:solidFill>
                      <a:schemeClr val="accent5">
                        <a:lumMod val="40000"/>
                        <a:lumOff val="60000"/>
                      </a:schemeClr>
                    </a:solidFill>
                  </a:tcPr>
                </a:tc>
                <a:tc vMerge="1">
                  <a:txBody>
                    <a:bodyPr/>
                    <a:lstStyle/>
                    <a:p>
                      <a:endParaRPr lang="en-US"/>
                    </a:p>
                  </a:txBody>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only</a:t>
                      </a:r>
                    </a:p>
                  </a:txBody>
                  <a:tcPr anchor="ctr">
                    <a:solidFill>
                      <a:schemeClr val="accent5">
                        <a:lumMod val="40000"/>
                        <a:lumOff val="60000"/>
                      </a:schemeClr>
                    </a:solidFill>
                  </a:tcPr>
                </a:tc>
                <a:extLst>
                  <a:ext uri="{0D108BD9-81ED-4DB2-BD59-A6C34878D82A}">
                    <a16:rowId xmlns:a16="http://schemas.microsoft.com/office/drawing/2014/main" val="4126726701"/>
                  </a:ext>
                </a:extLst>
              </a:tr>
              <a:tr h="309313">
                <a:tc>
                  <a:txBody>
                    <a:bodyPr/>
                    <a:lstStyle/>
                    <a:p>
                      <a:pPr algn="ctr"/>
                      <a:r>
                        <a:rPr lang="en-US" sz="800" dirty="0">
                          <a:solidFill>
                            <a:schemeClr val="accent2"/>
                          </a:solidFill>
                        </a:rPr>
                        <a:t>3</a:t>
                      </a:r>
                    </a:p>
                  </a:txBody>
                  <a:tcPr anchor="ctr">
                    <a:solidFill>
                      <a:schemeClr val="accent5">
                        <a:lumMod val="40000"/>
                        <a:lumOff val="60000"/>
                      </a:schemeClr>
                    </a:solidFill>
                  </a:tcPr>
                </a:tc>
                <a:tc>
                  <a:txBody>
                    <a:bodyPr/>
                    <a:lstStyle/>
                    <a:p>
                      <a:pPr algn="ctr"/>
                      <a:r>
                        <a:rPr lang="en-US" sz="800" dirty="0">
                          <a:solidFill>
                            <a:schemeClr val="accent2"/>
                          </a:solidFill>
                        </a:rPr>
                        <a:t>64</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Arial"/>
                          <a:ea typeface="+mn-ea"/>
                          <a:cs typeface="+mn-cs"/>
                        </a:rPr>
                        <a:t>2</a:t>
                      </a:r>
                    </a:p>
                  </a:txBody>
                  <a:tcPr anchor="ctr">
                    <a:solidFill>
                      <a:schemeClr val="accent5">
                        <a:lumMod val="40000"/>
                        <a:lumOff val="60000"/>
                      </a:schemeClr>
                    </a:solidFill>
                  </a:tcPr>
                </a:tc>
                <a:tc>
                  <a:txBody>
                    <a:bodyPr/>
                    <a:lstStyle/>
                    <a:p>
                      <a:pPr algn="ctr"/>
                      <a:r>
                        <a:rPr lang="en-US" sz="800" dirty="0">
                          <a:solidFill>
                            <a:schemeClr val="accent2"/>
                          </a:solidFill>
                        </a:rPr>
                        <a:t>8</a:t>
                      </a:r>
                    </a:p>
                  </a:txBody>
                  <a:tcPr anchor="ctr">
                    <a:solidFill>
                      <a:schemeClr val="accent5">
                        <a:lumMod val="40000"/>
                        <a:lumOff val="60000"/>
                      </a:schemeClr>
                    </a:solidFill>
                  </a:tcPr>
                </a:tc>
                <a:tc>
                  <a:txBody>
                    <a:bodyPr/>
                    <a:lstStyle/>
                    <a:p>
                      <a:pPr algn="ctr"/>
                      <a:r>
                        <a:rPr lang="en-US" sz="800" dirty="0">
                          <a:solidFill>
                            <a:schemeClr val="accent2"/>
                          </a:solidFill>
                        </a:rPr>
                        <a:t>1</a:t>
                      </a:r>
                    </a:p>
                  </a:txBody>
                  <a:tcPr anchor="ctr">
                    <a:solidFill>
                      <a:schemeClr val="accent5">
                        <a:lumMod val="40000"/>
                        <a:lumOff val="60000"/>
                      </a:schemeClr>
                    </a:solidFill>
                  </a:tcPr>
                </a:tc>
                <a:tc>
                  <a:txBody>
                    <a:bodyPr/>
                    <a:lstStyle/>
                    <a:p>
                      <a:pPr algn="ctr"/>
                      <a:r>
                        <a:rPr lang="en-US" sz="800" dirty="0">
                          <a:solidFill>
                            <a:schemeClr val="accent2"/>
                          </a:solidFill>
                        </a:rPr>
                        <a:t>64</a:t>
                      </a:r>
                    </a:p>
                  </a:txBody>
                  <a:tcPr anchor="ctr">
                    <a:solidFill>
                      <a:schemeClr val="accent5">
                        <a:lumMod val="40000"/>
                        <a:lumOff val="60000"/>
                      </a:schemeClr>
                    </a:solidFill>
                  </a:tcPr>
                </a:tc>
                <a:tc vMerge="1">
                  <a:txBody>
                    <a:bodyPr/>
                    <a:lstStyle/>
                    <a:p>
                      <a:r>
                        <a:rPr lang="en-US" sz="800" dirty="0"/>
                        <a:t>32</a:t>
                      </a:r>
                    </a:p>
                  </a:txBody>
                  <a:tcPr>
                    <a:solidFill>
                      <a:schemeClr val="accent5">
                        <a:lumMod val="40000"/>
                        <a:lumOff val="60000"/>
                      </a:schemeClr>
                    </a:solidFill>
                  </a:tcPr>
                </a:tc>
                <a:tc rowSpan="2">
                  <a:txBody>
                    <a:bodyPr/>
                    <a:lstStyle/>
                    <a:p>
                      <a:pPr algn="ctr"/>
                      <a:r>
                        <a:rPr lang="en-US" sz="800" dirty="0">
                          <a:solidFill>
                            <a:schemeClr val="accent2"/>
                          </a:solidFill>
                        </a:rPr>
                        <a:t>Config 1 </a:t>
                      </a:r>
                    </a:p>
                    <a:p>
                      <a:pPr algn="ctr"/>
                      <a:r>
                        <a:rPr lang="en-US" sz="800" dirty="0">
                          <a:solidFill>
                            <a:schemeClr val="accent2"/>
                          </a:solidFill>
                        </a:rPr>
                        <a:t>(SHR, STS, PHR, Data)</a:t>
                      </a:r>
                      <a:endParaRPr lang="en-US" sz="1200" dirty="0">
                        <a:solidFill>
                          <a:schemeClr val="accent2"/>
                        </a:solidFill>
                      </a:endParaRP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921274100"/>
                  </a:ext>
                </a:extLst>
              </a:tr>
              <a:tr h="309313">
                <a:tc>
                  <a:txBody>
                    <a:bodyPr/>
                    <a:lstStyle/>
                    <a:p>
                      <a:pPr algn="ctr"/>
                      <a:r>
                        <a:rPr lang="en-US" sz="800" dirty="0">
                          <a:solidFill>
                            <a:schemeClr val="accent2"/>
                          </a:solidFill>
                        </a:rPr>
                        <a:t>4</a:t>
                      </a:r>
                    </a:p>
                  </a:txBody>
                  <a:tcPr anchor="ctr">
                    <a:solidFill>
                      <a:schemeClr val="accent5">
                        <a:lumMod val="40000"/>
                        <a:lumOff val="60000"/>
                      </a:schemeClr>
                    </a:solidFill>
                  </a:tcPr>
                </a:tc>
                <a:tc>
                  <a:txBody>
                    <a:bodyPr/>
                    <a:lstStyle/>
                    <a:p>
                      <a:pPr algn="ctr"/>
                      <a:r>
                        <a:rPr lang="en-US" sz="800" dirty="0">
                          <a:solidFill>
                            <a:schemeClr val="accent2"/>
                          </a:solidFill>
                        </a:rPr>
                        <a:t>128</a:t>
                      </a:r>
                    </a:p>
                  </a:txBody>
                  <a:tcPr anchor="ctr">
                    <a:solidFill>
                      <a:schemeClr val="accent5">
                        <a:lumMod val="40000"/>
                        <a:lumOff val="60000"/>
                      </a:schemeClr>
                    </a:solidFill>
                  </a:tcPr>
                </a:tc>
                <a:tc>
                  <a:txBody>
                    <a:bodyPr/>
                    <a:lstStyle/>
                    <a:p>
                      <a:pPr algn="ctr"/>
                      <a:r>
                        <a:rPr lang="en-US" sz="800" dirty="0">
                          <a:solidFill>
                            <a:schemeClr val="accent2"/>
                          </a:solidFill>
                        </a:rPr>
                        <a:t>3</a:t>
                      </a:r>
                    </a:p>
                  </a:txBody>
                  <a:tcPr anchor="ctr">
                    <a:solidFill>
                      <a:schemeClr val="accent5">
                        <a:lumMod val="40000"/>
                        <a:lumOff val="60000"/>
                      </a:schemeClr>
                    </a:solidFill>
                  </a:tcPr>
                </a:tc>
                <a:tc>
                  <a:txBody>
                    <a:bodyPr/>
                    <a:lstStyle/>
                    <a:p>
                      <a:pPr algn="ctr"/>
                      <a:r>
                        <a:rPr lang="en-US" sz="800" dirty="0">
                          <a:solidFill>
                            <a:schemeClr val="accent2"/>
                          </a:solidFill>
                        </a:rPr>
                        <a:t>16</a:t>
                      </a:r>
                    </a:p>
                  </a:txBody>
                  <a:tcPr anchor="ctr">
                    <a:solidFill>
                      <a:schemeClr val="accent5">
                        <a:lumMod val="40000"/>
                        <a:lumOff val="60000"/>
                      </a:schemeClr>
                    </a:solidFill>
                  </a:tcPr>
                </a:tc>
                <a:tc>
                  <a:txBody>
                    <a:bodyPr/>
                    <a:lstStyle/>
                    <a:p>
                      <a:pPr algn="ctr"/>
                      <a:r>
                        <a:rPr lang="en-US" sz="800" dirty="0">
                          <a:solidFill>
                            <a:schemeClr val="accent2"/>
                          </a:solidFill>
                        </a:rPr>
                        <a:t>1</a:t>
                      </a:r>
                    </a:p>
                  </a:txBody>
                  <a:tcPr anchor="ctr">
                    <a:solidFill>
                      <a:schemeClr val="accent5">
                        <a:lumMod val="40000"/>
                        <a:lumOff val="60000"/>
                      </a:schemeClr>
                    </a:solidFill>
                  </a:tcPr>
                </a:tc>
                <a:tc>
                  <a:txBody>
                    <a:bodyPr/>
                    <a:lstStyle/>
                    <a:p>
                      <a:pPr algn="ctr"/>
                      <a:r>
                        <a:rPr lang="en-US" sz="800" dirty="0">
                          <a:solidFill>
                            <a:schemeClr val="accent2"/>
                          </a:solidFill>
                        </a:rPr>
                        <a:t>128</a:t>
                      </a: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vMerge="1">
                  <a:txBody>
                    <a:bodyPr/>
                    <a:lstStyle/>
                    <a:p>
                      <a:pPr algn="ctr"/>
                      <a:endParaRPr lang="en-US" sz="1200" dirty="0">
                        <a:solidFill>
                          <a:srgbClr val="FF0000"/>
                        </a:solidFill>
                      </a:endParaRP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only</a:t>
                      </a:r>
                    </a:p>
                  </a:txBody>
                  <a:tcPr anchor="ctr">
                    <a:solidFill>
                      <a:schemeClr val="accent5">
                        <a:lumMod val="40000"/>
                        <a:lumOff val="60000"/>
                      </a:schemeClr>
                    </a:solidFill>
                  </a:tcPr>
                </a:tc>
                <a:extLst>
                  <a:ext uri="{0D108BD9-81ED-4DB2-BD59-A6C34878D82A}">
                    <a16:rowId xmlns:a16="http://schemas.microsoft.com/office/drawing/2014/main" val="3978063614"/>
                  </a:ext>
                </a:extLst>
              </a:tr>
              <a:tr h="144346">
                <a:tc>
                  <a:txBody>
                    <a:bodyPr/>
                    <a:lstStyle/>
                    <a:p>
                      <a:pPr algn="ctr"/>
                      <a:r>
                        <a:rPr lang="en-US" sz="800" dirty="0">
                          <a:solidFill>
                            <a:schemeClr val="accent2"/>
                          </a:solidFill>
                        </a:rPr>
                        <a:t>5</a:t>
                      </a:r>
                    </a:p>
                  </a:txBody>
                  <a:tcPr anchor="ctr">
                    <a:solidFill>
                      <a:schemeClr val="accent5">
                        <a:lumMod val="40000"/>
                        <a:lumOff val="60000"/>
                      </a:schemeClr>
                    </a:solidFill>
                  </a:tcPr>
                </a:tc>
                <a:tc>
                  <a:txBody>
                    <a:bodyPr/>
                    <a:lstStyle/>
                    <a:p>
                      <a:pPr algn="ctr"/>
                      <a:r>
                        <a:rPr lang="en-US" sz="800" dirty="0">
                          <a:solidFill>
                            <a:schemeClr val="accent2"/>
                          </a:solidFill>
                        </a:rPr>
                        <a:t>32</a:t>
                      </a:r>
                    </a:p>
                  </a:txBody>
                  <a:tcPr anchor="ctr">
                    <a:solidFill>
                      <a:schemeClr val="accent5">
                        <a:lumMod val="40000"/>
                        <a:lumOff val="60000"/>
                      </a:schemeClr>
                    </a:solidFill>
                  </a:tcPr>
                </a:tc>
                <a:tc>
                  <a:txBody>
                    <a:bodyPr/>
                    <a:lstStyle/>
                    <a:p>
                      <a:pPr algn="ctr"/>
                      <a:r>
                        <a:rPr lang="en-US" sz="800" dirty="0">
                          <a:solidFill>
                            <a:schemeClr val="accent2"/>
                          </a:solidFill>
                        </a:rPr>
                        <a:t>2</a:t>
                      </a:r>
                    </a:p>
                  </a:txBody>
                  <a:tcPr anchor="ctr">
                    <a:solidFill>
                      <a:schemeClr val="accent5">
                        <a:lumMod val="40000"/>
                        <a:lumOff val="60000"/>
                      </a:schemeClr>
                    </a:solidFill>
                  </a:tcPr>
                </a:tc>
                <a:tc>
                  <a:txBody>
                    <a:bodyPr/>
                    <a:lstStyle/>
                    <a:p>
                      <a:pPr algn="ctr"/>
                      <a:r>
                        <a:rPr lang="en-US" sz="800" dirty="0">
                          <a:solidFill>
                            <a:schemeClr val="accent2"/>
                          </a:solidFill>
                        </a:rPr>
                        <a:t>8</a:t>
                      </a:r>
                    </a:p>
                  </a:txBody>
                  <a:tcPr anchor="ctr">
                    <a:solidFill>
                      <a:schemeClr val="accent5">
                        <a:lumMod val="40000"/>
                        <a:lumOff val="60000"/>
                      </a:schemeClr>
                    </a:solidFill>
                  </a:tcPr>
                </a:tc>
                <a:tc>
                  <a:txBody>
                    <a:bodyPr/>
                    <a:lstStyle/>
                    <a:p>
                      <a:pPr algn="ctr"/>
                      <a:r>
                        <a:rPr lang="en-US" sz="800" dirty="0">
                          <a:solidFill>
                            <a:schemeClr val="accent2"/>
                          </a:solidFill>
                        </a:rPr>
                        <a:t>0</a:t>
                      </a:r>
                    </a:p>
                  </a:txBody>
                  <a:tcPr anchor="ctr">
                    <a:solidFill>
                      <a:schemeClr val="accent5">
                        <a:lumMod val="40000"/>
                        <a:lumOff val="60000"/>
                      </a:schemeClr>
                    </a:solidFill>
                  </a:tcPr>
                </a:tc>
                <a:tc>
                  <a:txBody>
                    <a:bodyPr/>
                    <a:lstStyle/>
                    <a:p>
                      <a:pPr algn="ctr"/>
                      <a:r>
                        <a:rPr lang="en-US" sz="800" dirty="0">
                          <a:solidFill>
                            <a:schemeClr val="accent2"/>
                          </a:solidFill>
                        </a:rPr>
                        <a:t>n/a</a:t>
                      </a:r>
                    </a:p>
                  </a:txBody>
                  <a:tcPr anchor="ctr">
                    <a:solidFill>
                      <a:schemeClr val="accent5">
                        <a:lumMod val="40000"/>
                        <a:lumOff val="60000"/>
                      </a:schemeClr>
                    </a:solidFill>
                  </a:tcPr>
                </a:tc>
                <a:tc rowSpan="6">
                  <a:txBody>
                    <a:bodyPr/>
                    <a:lstStyle/>
                    <a:p>
                      <a:pPr algn="ctr"/>
                      <a:r>
                        <a:rPr lang="en-US" sz="800" dirty="0">
                          <a:solidFill>
                            <a:schemeClr val="accent2"/>
                          </a:solidFill>
                        </a:rPr>
                        <a:t>7.8</a:t>
                      </a:r>
                    </a:p>
                  </a:txBody>
                  <a:tcPr anchor="ctr">
                    <a:solidFill>
                      <a:schemeClr val="accent5">
                        <a:lumMod val="40000"/>
                        <a:lumOff val="60000"/>
                      </a:schemeClr>
                    </a:solidFill>
                  </a:tcPr>
                </a:tc>
                <a:tc rowSpan="4">
                  <a:txBody>
                    <a:bodyPr/>
                    <a:lstStyle/>
                    <a:p>
                      <a:pPr algn="ctr"/>
                      <a:r>
                        <a:rPr lang="en-US" sz="800" dirty="0">
                          <a:solidFill>
                            <a:schemeClr val="accent2"/>
                          </a:solidFill>
                        </a:rPr>
                        <a:t>Config 0 </a:t>
                      </a:r>
                    </a:p>
                    <a:p>
                      <a:pPr algn="ctr"/>
                      <a:r>
                        <a:rPr lang="en-US" sz="800" dirty="0">
                          <a:solidFill>
                            <a:schemeClr val="accent2"/>
                          </a:solidFill>
                        </a:rPr>
                        <a:t>(SHR, PHR, Data)</a:t>
                      </a:r>
                    </a:p>
                  </a:txBody>
                  <a:tcPr anchor="ctr">
                    <a:solidFill>
                      <a:schemeClr val="accent5">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1328692497"/>
                  </a:ext>
                </a:extLst>
              </a:tr>
              <a:tr h="0">
                <a:tc rowSpan="2">
                  <a:txBody>
                    <a:bodyPr/>
                    <a:lstStyle/>
                    <a:p>
                      <a:pPr algn="ctr"/>
                      <a:r>
                        <a:rPr lang="en-US" sz="800" strike="noStrike" dirty="0">
                          <a:solidFill>
                            <a:schemeClr val="accent2"/>
                          </a:solidFill>
                        </a:rPr>
                        <a:t>6</a:t>
                      </a:r>
                    </a:p>
                  </a:txBody>
                  <a:tcPr anchor="ctr">
                    <a:solidFill>
                      <a:schemeClr val="accent5">
                        <a:lumMod val="40000"/>
                        <a:lumOff val="60000"/>
                      </a:schemeClr>
                    </a:solidFill>
                  </a:tcPr>
                </a:tc>
                <a:tc rowSpan="2">
                  <a:txBody>
                    <a:bodyPr/>
                    <a:lstStyle/>
                    <a:p>
                      <a:pPr algn="ctr"/>
                      <a:r>
                        <a:rPr lang="en-US" sz="800" strike="noStrike" dirty="0">
                          <a:solidFill>
                            <a:schemeClr val="accent2"/>
                          </a:solidFill>
                        </a:rPr>
                        <a:t>64</a:t>
                      </a:r>
                    </a:p>
                  </a:txBody>
                  <a:tcPr anchor="ctr">
                    <a:solidFill>
                      <a:schemeClr val="accent5">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Arial"/>
                          <a:ea typeface="+mn-ea"/>
                          <a:cs typeface="+mn-cs"/>
                        </a:rPr>
                        <a:t>2</a:t>
                      </a:r>
                    </a:p>
                  </a:txBody>
                  <a:tcPr anchor="ctr">
                    <a:solidFill>
                      <a:schemeClr val="accent5">
                        <a:lumMod val="40000"/>
                        <a:lumOff val="60000"/>
                      </a:schemeClr>
                    </a:solidFill>
                  </a:tcPr>
                </a:tc>
                <a:tc rowSpan="2">
                  <a:txBody>
                    <a:bodyPr/>
                    <a:lstStyle/>
                    <a:p>
                      <a:pPr algn="ctr"/>
                      <a:r>
                        <a:rPr lang="en-US" sz="800" strike="noStrike" dirty="0">
                          <a:solidFill>
                            <a:schemeClr val="accent2"/>
                          </a:solidFill>
                        </a:rPr>
                        <a:t>8</a:t>
                      </a:r>
                    </a:p>
                  </a:txBody>
                  <a:tcPr anchor="ctr">
                    <a:solidFill>
                      <a:schemeClr val="accent5">
                        <a:lumMod val="40000"/>
                        <a:lumOff val="60000"/>
                      </a:schemeClr>
                    </a:solidFill>
                  </a:tcPr>
                </a:tc>
                <a:tc rowSpan="2">
                  <a:txBody>
                    <a:bodyPr/>
                    <a:lstStyle/>
                    <a:p>
                      <a:pPr algn="ctr"/>
                      <a:r>
                        <a:rPr lang="en-US" sz="800" strike="noStrike" dirty="0">
                          <a:solidFill>
                            <a:schemeClr val="accent2"/>
                          </a:solidFill>
                        </a:rPr>
                        <a:t>0</a:t>
                      </a:r>
                    </a:p>
                  </a:txBody>
                  <a:tcPr anchor="ctr">
                    <a:solidFill>
                      <a:schemeClr val="accent5">
                        <a:lumMod val="40000"/>
                        <a:lumOff val="60000"/>
                      </a:schemeClr>
                    </a:solidFill>
                  </a:tcPr>
                </a:tc>
                <a:tc rowSpan="2">
                  <a:txBody>
                    <a:bodyPr/>
                    <a:lstStyle/>
                    <a:p>
                      <a:pPr algn="ctr"/>
                      <a:r>
                        <a:rPr lang="en-US" sz="800" strike="noStrike" dirty="0">
                          <a:solidFill>
                            <a:schemeClr val="accent2"/>
                          </a:solidFill>
                        </a:rPr>
                        <a:t>n/a</a:t>
                      </a:r>
                    </a:p>
                  </a:txBody>
                  <a:tcPr anchor="ctr">
                    <a:solidFill>
                      <a:schemeClr val="accent5">
                        <a:lumMod val="40000"/>
                        <a:lumOff val="60000"/>
                      </a:schemeClr>
                    </a:solidFill>
                  </a:tcPr>
                </a:tc>
                <a:tc vMerge="1">
                  <a:txBody>
                    <a:bodyPr/>
                    <a:lstStyle/>
                    <a:p>
                      <a:endParaRPr lang="en-US"/>
                    </a:p>
                  </a:txBody>
                  <a:tcPr>
                    <a:solidFill>
                      <a:schemeClr val="accent5">
                        <a:lumMod val="40000"/>
                        <a:lumOff val="60000"/>
                      </a:schemeClr>
                    </a:solidFill>
                  </a:tcPr>
                </a:tc>
                <a:tc vMerge="1">
                  <a:txBody>
                    <a:bodyPr/>
                    <a:lstStyle/>
                    <a:p>
                      <a:endParaRPr lang="en-US"/>
                    </a:p>
                  </a:txBody>
                  <a:tcPr>
                    <a:solidFill>
                      <a:schemeClr val="accent5">
                        <a:lumMod val="40000"/>
                        <a:lumOff val="60000"/>
                      </a:schemeClr>
                    </a:solidFill>
                  </a:tcPr>
                </a:tc>
                <a:tc vMerge="1">
                  <a:txBody>
                    <a:bodyPr/>
                    <a:lstStyle/>
                    <a:p>
                      <a:endParaRPr lang="en-US"/>
                    </a:p>
                  </a:txBody>
                  <a:tcPr>
                    <a:solidFill>
                      <a:schemeClr val="accent5">
                        <a:lumMod val="40000"/>
                        <a:lumOff val="60000"/>
                      </a:schemeClr>
                    </a:solidFill>
                  </a:tcPr>
                </a:tc>
                <a:extLst>
                  <a:ext uri="{0D108BD9-81ED-4DB2-BD59-A6C34878D82A}">
                    <a16:rowId xmlns:a16="http://schemas.microsoft.com/office/drawing/2014/main" val="1366203619"/>
                  </a:ext>
                </a:extLst>
              </a:tr>
              <a:tr h="9623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4083458353"/>
                  </a:ext>
                </a:extLst>
              </a:tr>
              <a:tr h="0">
                <a:tc rowSpan="2">
                  <a:txBody>
                    <a:bodyPr/>
                    <a:lstStyle/>
                    <a:p>
                      <a:pPr algn="ctr"/>
                      <a:r>
                        <a:rPr lang="en-US" sz="800" dirty="0">
                          <a:solidFill>
                            <a:schemeClr val="accent2"/>
                          </a:solidFill>
                        </a:rPr>
                        <a:t>7</a:t>
                      </a:r>
                    </a:p>
                  </a:txBody>
                  <a:tcPr anchor="ctr">
                    <a:solidFill>
                      <a:schemeClr val="accent5">
                        <a:lumMod val="40000"/>
                        <a:lumOff val="60000"/>
                      </a:schemeClr>
                    </a:solidFill>
                  </a:tcPr>
                </a:tc>
                <a:tc rowSpan="2">
                  <a:txBody>
                    <a:bodyPr/>
                    <a:lstStyle/>
                    <a:p>
                      <a:pPr algn="ctr"/>
                      <a:r>
                        <a:rPr lang="en-US" sz="800" dirty="0">
                          <a:solidFill>
                            <a:schemeClr val="accent2"/>
                          </a:solidFill>
                        </a:rPr>
                        <a:t>32</a:t>
                      </a:r>
                    </a:p>
                  </a:txBody>
                  <a:tcPr anchor="ctr">
                    <a:solidFill>
                      <a:schemeClr val="accent5">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Arial"/>
                          <a:ea typeface="+mn-ea"/>
                          <a:cs typeface="+mn-cs"/>
                        </a:rPr>
                        <a:t>2</a:t>
                      </a:r>
                    </a:p>
                  </a:txBody>
                  <a:tcPr anchor="ctr">
                    <a:solidFill>
                      <a:schemeClr val="accent5">
                        <a:lumMod val="40000"/>
                        <a:lumOff val="60000"/>
                      </a:schemeClr>
                    </a:solidFill>
                  </a:tcPr>
                </a:tc>
                <a:tc rowSpan="2">
                  <a:txBody>
                    <a:bodyPr/>
                    <a:lstStyle/>
                    <a:p>
                      <a:pPr algn="ctr"/>
                      <a:r>
                        <a:rPr lang="en-US" sz="800" dirty="0">
                          <a:solidFill>
                            <a:schemeClr val="accent2"/>
                          </a:solidFill>
                        </a:rPr>
                        <a:t>8</a:t>
                      </a:r>
                    </a:p>
                  </a:txBody>
                  <a:tcPr anchor="ctr">
                    <a:solidFill>
                      <a:schemeClr val="accent5">
                        <a:lumMod val="40000"/>
                        <a:lumOff val="60000"/>
                      </a:schemeClr>
                    </a:solidFill>
                  </a:tcPr>
                </a:tc>
                <a:tc rowSpan="2">
                  <a:txBody>
                    <a:bodyPr/>
                    <a:lstStyle/>
                    <a:p>
                      <a:pPr algn="ctr"/>
                      <a:r>
                        <a:rPr lang="en-US" sz="800" dirty="0">
                          <a:solidFill>
                            <a:schemeClr val="accent2"/>
                          </a:solidFill>
                        </a:rPr>
                        <a:t>1</a:t>
                      </a:r>
                    </a:p>
                  </a:txBody>
                  <a:tcPr anchor="ctr">
                    <a:solidFill>
                      <a:schemeClr val="accent5">
                        <a:lumMod val="40000"/>
                        <a:lumOff val="60000"/>
                      </a:schemeClr>
                    </a:solidFill>
                  </a:tcPr>
                </a:tc>
                <a:tc rowSpan="2">
                  <a:txBody>
                    <a:bodyPr/>
                    <a:lstStyle/>
                    <a:p>
                      <a:pPr algn="ctr"/>
                      <a:r>
                        <a:rPr lang="en-US" sz="800" dirty="0">
                          <a:solidFill>
                            <a:schemeClr val="accent2"/>
                          </a:solidFill>
                        </a:rPr>
                        <a:t>32</a:t>
                      </a:r>
                    </a:p>
                  </a:txBody>
                  <a:tcPr anchor="ctr">
                    <a:solidFill>
                      <a:schemeClr val="accent5">
                        <a:lumMod val="40000"/>
                        <a:lumOff val="60000"/>
                      </a:schemeClr>
                    </a:solidFill>
                  </a:tcPr>
                </a:tc>
                <a:tc vMerge="1">
                  <a:txBody>
                    <a:bodyPr/>
                    <a:lstStyle/>
                    <a:p>
                      <a:endParaRPr lang="en-US"/>
                    </a:p>
                  </a:txBody>
                  <a:tcPr/>
                </a:tc>
                <a:tc vMerge="1">
                  <a:txBody>
                    <a:bodyPr/>
                    <a:lstStyle/>
                    <a:p>
                      <a:endParaRPr lang="en-US" sz="800" dirty="0"/>
                    </a:p>
                  </a:txBody>
                  <a:tcPr>
                    <a:solidFill>
                      <a:schemeClr val="accent5">
                        <a:lumMod val="40000"/>
                        <a:lumOff val="60000"/>
                      </a:schemeClr>
                    </a:solidFill>
                  </a:tcPr>
                </a:tc>
                <a:tc vMerge="1">
                  <a:txBody>
                    <a:bodyPr/>
                    <a:lstStyle/>
                    <a:p>
                      <a:endParaRPr lang="en-US" sz="800" dirty="0"/>
                    </a:p>
                  </a:txBody>
                  <a:tcPr>
                    <a:solidFill>
                      <a:schemeClr val="accent5">
                        <a:lumMod val="40000"/>
                        <a:lumOff val="60000"/>
                      </a:schemeClr>
                    </a:solidFill>
                  </a:tcPr>
                </a:tc>
                <a:extLst>
                  <a:ext uri="{0D108BD9-81ED-4DB2-BD59-A6C34878D82A}">
                    <a16:rowId xmlns:a16="http://schemas.microsoft.com/office/drawing/2014/main" val="3417726162"/>
                  </a:ext>
                </a:extLst>
              </a:tr>
              <a:tr h="144346">
                <a:tc vMerge="1">
                  <a:txBody>
                    <a:bodyPr/>
                    <a:lstStyle/>
                    <a:p>
                      <a:r>
                        <a:rPr lang="en-US" sz="800">
                          <a:solidFill>
                            <a:srgbClr val="FF0000"/>
                          </a:solidFill>
                        </a:rPr>
                        <a:t>25</a:t>
                      </a:r>
                      <a:endParaRPr lang="en-US" sz="800" dirty="0">
                        <a:solidFill>
                          <a:srgbClr val="FF0000"/>
                        </a:solidFill>
                      </a:endParaRPr>
                    </a:p>
                  </a:txBody>
                  <a:tcPr>
                    <a:solidFill>
                      <a:schemeClr val="accent5">
                        <a:lumMod val="40000"/>
                        <a:lumOff val="60000"/>
                      </a:schemeClr>
                    </a:solidFill>
                  </a:tcPr>
                </a:tc>
                <a:tc vMerge="1">
                  <a:txBody>
                    <a:bodyPr/>
                    <a:lstStyle/>
                    <a:p>
                      <a:r>
                        <a:rPr lang="en-US" sz="800">
                          <a:solidFill>
                            <a:srgbClr val="FF0000"/>
                          </a:solidFill>
                        </a:rPr>
                        <a:t>64</a:t>
                      </a:r>
                      <a:endParaRPr lang="en-US" sz="800" dirty="0">
                        <a:solidFill>
                          <a:srgbClr val="FF0000"/>
                        </a:solidFill>
                      </a:endParaRPr>
                    </a:p>
                  </a:txBody>
                  <a:tcPr>
                    <a:solidFill>
                      <a:schemeClr val="accent5">
                        <a:lumMod val="40000"/>
                        <a:lumOff val="60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0000"/>
                          </a:solidFill>
                          <a:effectLst/>
                          <a:uLnTx/>
                          <a:uFillTx/>
                          <a:latin typeface="Arial"/>
                          <a:ea typeface="+mn-ea"/>
                          <a:cs typeface="+mn-cs"/>
                        </a:rPr>
                        <a:t>2</a:t>
                      </a:r>
                      <a:endParaRPr kumimoji="0" lang="en-US" sz="800" b="0" i="0" u="none" strike="noStrike" kern="1200" cap="none" spc="0" normalizeH="0" baseline="0" noProof="0" dirty="0">
                        <a:ln>
                          <a:noFill/>
                        </a:ln>
                        <a:solidFill>
                          <a:srgbClr val="FF0000"/>
                        </a:solidFill>
                        <a:effectLst/>
                        <a:uLnTx/>
                        <a:uFillTx/>
                        <a:latin typeface="Arial"/>
                        <a:ea typeface="+mn-ea"/>
                        <a:cs typeface="+mn-cs"/>
                      </a:endParaRPr>
                    </a:p>
                  </a:txBody>
                  <a:tcPr>
                    <a:solidFill>
                      <a:schemeClr val="accent5">
                        <a:lumMod val="40000"/>
                        <a:lumOff val="60000"/>
                      </a:schemeClr>
                    </a:solidFill>
                  </a:tcPr>
                </a:tc>
                <a:tc vMerge="1">
                  <a:txBody>
                    <a:bodyPr/>
                    <a:lstStyle/>
                    <a:p>
                      <a:r>
                        <a:rPr lang="en-US" sz="800">
                          <a:solidFill>
                            <a:srgbClr val="FF0000"/>
                          </a:solidFill>
                        </a:rPr>
                        <a:t>8</a:t>
                      </a:r>
                      <a:endParaRPr lang="en-US" sz="800" dirty="0">
                        <a:solidFill>
                          <a:srgbClr val="FF0000"/>
                        </a:solidFill>
                      </a:endParaRPr>
                    </a:p>
                  </a:txBody>
                  <a:tcPr>
                    <a:solidFill>
                      <a:schemeClr val="accent5">
                        <a:lumMod val="40000"/>
                        <a:lumOff val="60000"/>
                      </a:schemeClr>
                    </a:solidFill>
                  </a:tcPr>
                </a:tc>
                <a:tc vMerge="1">
                  <a:txBody>
                    <a:bodyPr/>
                    <a:lstStyle/>
                    <a:p>
                      <a:r>
                        <a:rPr lang="en-US" sz="800">
                          <a:solidFill>
                            <a:srgbClr val="FF0000"/>
                          </a:solidFill>
                        </a:rPr>
                        <a:t>1</a:t>
                      </a:r>
                      <a:endParaRPr lang="en-US" sz="800" dirty="0">
                        <a:solidFill>
                          <a:srgbClr val="FF0000"/>
                        </a:solidFill>
                      </a:endParaRPr>
                    </a:p>
                  </a:txBody>
                  <a:tcPr>
                    <a:solidFill>
                      <a:schemeClr val="accent5">
                        <a:lumMod val="40000"/>
                        <a:lumOff val="60000"/>
                      </a:schemeClr>
                    </a:solidFill>
                  </a:tcPr>
                </a:tc>
                <a:tc vMerge="1">
                  <a:txBody>
                    <a:bodyPr/>
                    <a:lstStyle/>
                    <a:p>
                      <a:r>
                        <a:rPr lang="en-US" sz="800" dirty="0">
                          <a:solidFill>
                            <a:srgbClr val="FF0000"/>
                          </a:solidFill>
                        </a:rPr>
                        <a:t>64</a:t>
                      </a:r>
                    </a:p>
                  </a:txBody>
                  <a:tcPr>
                    <a:solidFill>
                      <a:schemeClr val="accent5">
                        <a:lumMod val="40000"/>
                        <a:lumOff val="60000"/>
                      </a:schemeClr>
                    </a:solidFill>
                  </a:tcPr>
                </a:tc>
                <a:tc vMerge="1">
                  <a:txBody>
                    <a:bodyPr/>
                    <a:lstStyle/>
                    <a:p>
                      <a:endParaRPr lang="en-US" sz="800" dirty="0"/>
                    </a:p>
                  </a:txBody>
                  <a:tcPr>
                    <a:solidFill>
                      <a:schemeClr val="accent5">
                        <a:lumMod val="40000"/>
                        <a:lumOff val="60000"/>
                      </a:schemeClr>
                    </a:solidFill>
                  </a:tcPr>
                </a:tc>
                <a:tc rowSpan="2">
                  <a:txBody>
                    <a:bodyPr/>
                    <a:lstStyle/>
                    <a:p>
                      <a:pPr algn="ctr"/>
                      <a:r>
                        <a:rPr lang="en-US" sz="800" dirty="0">
                          <a:solidFill>
                            <a:schemeClr val="accent2"/>
                          </a:solidFill>
                        </a:rPr>
                        <a:t>Config 1 </a:t>
                      </a:r>
                    </a:p>
                    <a:p>
                      <a:pPr algn="ctr"/>
                      <a:r>
                        <a:rPr lang="en-US" sz="800" dirty="0">
                          <a:solidFill>
                            <a:schemeClr val="accent2"/>
                          </a:solidFill>
                        </a:rPr>
                        <a:t>(SHR, STS, PHR, Data)</a:t>
                      </a:r>
                      <a:endParaRPr lang="en-US" sz="1200" dirty="0">
                        <a:solidFill>
                          <a:schemeClr val="accent2"/>
                        </a:solidFill>
                      </a:endParaRP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2538072260"/>
                  </a:ext>
                </a:extLst>
              </a:tr>
              <a:tr h="164967">
                <a:tc>
                  <a:txBody>
                    <a:bodyPr/>
                    <a:lstStyle/>
                    <a:p>
                      <a:pPr algn="ctr"/>
                      <a:r>
                        <a:rPr lang="en-US" sz="800" strike="noStrike" dirty="0">
                          <a:solidFill>
                            <a:schemeClr val="accent2"/>
                          </a:solidFill>
                        </a:rPr>
                        <a:t>8</a:t>
                      </a:r>
                    </a:p>
                  </a:txBody>
                  <a:tcPr anchor="ctr">
                    <a:solidFill>
                      <a:schemeClr val="accent5">
                        <a:lumMod val="40000"/>
                        <a:lumOff val="60000"/>
                      </a:schemeClr>
                    </a:solidFill>
                  </a:tcPr>
                </a:tc>
                <a:tc>
                  <a:txBody>
                    <a:bodyPr/>
                    <a:lstStyle/>
                    <a:p>
                      <a:pPr algn="ctr"/>
                      <a:r>
                        <a:rPr lang="en-US" sz="800" strike="noStrike" dirty="0">
                          <a:solidFill>
                            <a:schemeClr val="accent2"/>
                          </a:solidFill>
                        </a:rPr>
                        <a:t>64</a:t>
                      </a:r>
                    </a:p>
                  </a:txBody>
                  <a:tcPr anchor="ctr">
                    <a:solidFill>
                      <a:schemeClr val="accent5">
                        <a:lumMod val="40000"/>
                        <a:lumOff val="60000"/>
                      </a:schemeClr>
                    </a:solidFill>
                  </a:tcPr>
                </a:tc>
                <a:tc>
                  <a:txBody>
                    <a:bodyPr/>
                    <a:lstStyle/>
                    <a:p>
                      <a:pPr algn="ctr"/>
                      <a:r>
                        <a:rPr lang="en-US" sz="800" strike="noStrike" dirty="0">
                          <a:solidFill>
                            <a:schemeClr val="accent2"/>
                          </a:solidFill>
                        </a:rPr>
                        <a:t>2</a:t>
                      </a:r>
                    </a:p>
                  </a:txBody>
                  <a:tcPr anchor="ctr">
                    <a:solidFill>
                      <a:schemeClr val="accent5">
                        <a:lumMod val="40000"/>
                        <a:lumOff val="60000"/>
                      </a:schemeClr>
                    </a:solidFill>
                  </a:tcPr>
                </a:tc>
                <a:tc>
                  <a:txBody>
                    <a:bodyPr/>
                    <a:lstStyle/>
                    <a:p>
                      <a:pPr algn="ctr"/>
                      <a:r>
                        <a:rPr lang="en-US" sz="800" strike="noStrike" dirty="0">
                          <a:solidFill>
                            <a:schemeClr val="accent2"/>
                          </a:solidFill>
                        </a:rPr>
                        <a:t>8</a:t>
                      </a:r>
                    </a:p>
                  </a:txBody>
                  <a:tcPr anchor="ctr">
                    <a:solidFill>
                      <a:schemeClr val="accent5">
                        <a:lumMod val="40000"/>
                        <a:lumOff val="60000"/>
                      </a:schemeClr>
                    </a:solidFill>
                  </a:tcPr>
                </a:tc>
                <a:tc>
                  <a:txBody>
                    <a:bodyPr/>
                    <a:lstStyle/>
                    <a:p>
                      <a:pPr algn="ctr"/>
                      <a:r>
                        <a:rPr lang="en-US" sz="800" strike="noStrike" dirty="0">
                          <a:solidFill>
                            <a:schemeClr val="accent2"/>
                          </a:solidFill>
                        </a:rPr>
                        <a:t>1</a:t>
                      </a:r>
                    </a:p>
                  </a:txBody>
                  <a:tcPr anchor="ctr">
                    <a:solidFill>
                      <a:schemeClr val="accent5">
                        <a:lumMod val="40000"/>
                        <a:lumOff val="60000"/>
                      </a:schemeClr>
                    </a:solidFill>
                  </a:tcPr>
                </a:tc>
                <a:tc>
                  <a:txBody>
                    <a:bodyPr/>
                    <a:lstStyle/>
                    <a:p>
                      <a:pPr algn="ctr"/>
                      <a:r>
                        <a:rPr lang="en-US" sz="800" strike="noStrike" dirty="0">
                          <a:solidFill>
                            <a:schemeClr val="accent2"/>
                          </a:solidFill>
                        </a:rPr>
                        <a:t>64</a:t>
                      </a:r>
                    </a:p>
                  </a:txBody>
                  <a:tcPr anchor="ctr">
                    <a:solidFill>
                      <a:schemeClr val="accent5">
                        <a:lumMod val="40000"/>
                        <a:lumOff val="60000"/>
                      </a:schemeClr>
                    </a:solidFill>
                  </a:tcPr>
                </a:tc>
                <a:tc vMerge="1">
                  <a:txBody>
                    <a:bodyPr/>
                    <a:lstStyle/>
                    <a:p>
                      <a:endParaRPr lang="en-US" sz="800" dirty="0"/>
                    </a:p>
                  </a:txBody>
                  <a:tcPr>
                    <a:solidFill>
                      <a:schemeClr val="accent5">
                        <a:lumMod val="40000"/>
                        <a:lumOff val="60000"/>
                      </a:schemeClr>
                    </a:solidFill>
                  </a:tcPr>
                </a:tc>
                <a:tc vMerge="1">
                  <a:txBody>
                    <a:bodyPr/>
                    <a:lstStyle/>
                    <a:p>
                      <a:r>
                        <a:rPr lang="en-US" sz="800" dirty="0"/>
                        <a:t>32</a:t>
                      </a:r>
                    </a:p>
                  </a:txBody>
                  <a:tcP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856866861"/>
                  </a:ext>
                </a:extLst>
              </a:tr>
              <a:tr h="226829">
                <a:tc rowSpan="2">
                  <a:txBody>
                    <a:bodyPr/>
                    <a:lstStyle/>
                    <a:p>
                      <a:pPr algn="ctr"/>
                      <a:r>
                        <a:rPr lang="en-US" sz="800" dirty="0">
                          <a:solidFill>
                            <a:schemeClr val="accent2"/>
                          </a:solidFill>
                        </a:rPr>
                        <a:t>9</a:t>
                      </a:r>
                    </a:p>
                  </a:txBody>
                  <a:tcPr anchor="ctr">
                    <a:solidFill>
                      <a:schemeClr val="accent5">
                        <a:lumMod val="40000"/>
                        <a:lumOff val="60000"/>
                      </a:schemeClr>
                    </a:solidFill>
                  </a:tcPr>
                </a:tc>
                <a:tc rowSpan="2">
                  <a:txBody>
                    <a:bodyPr/>
                    <a:lstStyle/>
                    <a:p>
                      <a:pPr algn="ctr"/>
                      <a:r>
                        <a:rPr lang="en-US" sz="800" dirty="0">
                          <a:solidFill>
                            <a:schemeClr val="accent2"/>
                          </a:solidFill>
                        </a:rPr>
                        <a:t>32</a:t>
                      </a:r>
                    </a:p>
                  </a:txBody>
                  <a:tcPr anchor="ctr">
                    <a:solidFill>
                      <a:schemeClr val="accent5">
                        <a:lumMod val="40000"/>
                        <a:lumOff val="60000"/>
                      </a:schemeClr>
                    </a:solidFill>
                  </a:tcPr>
                </a:tc>
                <a:tc rowSpan="2">
                  <a:txBody>
                    <a:bodyPr/>
                    <a:lstStyle/>
                    <a:p>
                      <a:pPr algn="ctr"/>
                      <a:r>
                        <a:rPr lang="en-US" sz="800" dirty="0">
                          <a:solidFill>
                            <a:schemeClr val="accent2"/>
                          </a:solidFill>
                        </a:rPr>
                        <a:t>2</a:t>
                      </a:r>
                    </a:p>
                  </a:txBody>
                  <a:tcPr anchor="ctr">
                    <a:solidFill>
                      <a:schemeClr val="accent5">
                        <a:lumMod val="40000"/>
                        <a:lumOff val="60000"/>
                      </a:schemeClr>
                    </a:solidFill>
                  </a:tcPr>
                </a:tc>
                <a:tc rowSpan="2">
                  <a:txBody>
                    <a:bodyPr/>
                    <a:lstStyle/>
                    <a:p>
                      <a:pPr algn="ctr"/>
                      <a:r>
                        <a:rPr lang="en-US" sz="800" dirty="0">
                          <a:solidFill>
                            <a:schemeClr val="accent2"/>
                          </a:solidFill>
                        </a:rPr>
                        <a:t>8</a:t>
                      </a:r>
                    </a:p>
                  </a:txBody>
                  <a:tcPr anchor="ctr">
                    <a:solidFill>
                      <a:schemeClr val="accent5">
                        <a:lumMod val="40000"/>
                        <a:lumOff val="60000"/>
                      </a:schemeClr>
                    </a:solidFill>
                  </a:tcPr>
                </a:tc>
                <a:tc rowSpan="2">
                  <a:txBody>
                    <a:bodyPr/>
                    <a:lstStyle/>
                    <a:p>
                      <a:pPr algn="ctr"/>
                      <a:r>
                        <a:rPr lang="en-US" sz="800" dirty="0">
                          <a:solidFill>
                            <a:schemeClr val="accent2"/>
                          </a:solidFill>
                        </a:rPr>
                        <a:t>0</a:t>
                      </a:r>
                    </a:p>
                  </a:txBody>
                  <a:tcPr anchor="ctr">
                    <a:solidFill>
                      <a:schemeClr val="accent5">
                        <a:lumMod val="40000"/>
                        <a:lumOff val="60000"/>
                      </a:schemeClr>
                    </a:solidFill>
                  </a:tcPr>
                </a:tc>
                <a:tc rowSpan="2">
                  <a:txBody>
                    <a:bodyPr/>
                    <a:lstStyle/>
                    <a:p>
                      <a:pPr algn="ctr"/>
                      <a:r>
                        <a:rPr lang="en-US" sz="800" dirty="0">
                          <a:solidFill>
                            <a:schemeClr val="accent2"/>
                          </a:solidFill>
                        </a:rPr>
                        <a:t>n/a</a:t>
                      </a:r>
                    </a:p>
                  </a:txBody>
                  <a:tcPr anchor="ctr">
                    <a:solidFill>
                      <a:schemeClr val="accent5">
                        <a:lumMod val="40000"/>
                        <a:lumOff val="60000"/>
                      </a:schemeClr>
                    </a:solidFill>
                  </a:tcPr>
                </a:tc>
                <a:tc rowSpan="3">
                  <a:txBody>
                    <a:bodyPr/>
                    <a:lstStyle/>
                    <a:p>
                      <a:pPr algn="ctr"/>
                      <a:r>
                        <a:rPr lang="en-US" sz="800" dirty="0">
                          <a:solidFill>
                            <a:schemeClr val="accent2"/>
                          </a:solidFill>
                        </a:rPr>
                        <a:t>31.2</a:t>
                      </a:r>
                    </a:p>
                  </a:txBody>
                  <a:tcPr anchor="ctr">
                    <a:solidFill>
                      <a:schemeClr val="accent5">
                        <a:lumMod val="40000"/>
                        <a:lumOff val="60000"/>
                      </a:schemeClr>
                    </a:solidFill>
                  </a:tcPr>
                </a:tc>
                <a:tc>
                  <a:txBody>
                    <a:bodyPr/>
                    <a:lstStyle/>
                    <a:p>
                      <a:pPr algn="ctr"/>
                      <a:r>
                        <a:rPr lang="en-US" sz="800" dirty="0">
                          <a:solidFill>
                            <a:schemeClr val="accent2"/>
                          </a:solidFill>
                        </a:rPr>
                        <a:t>Config 0 </a:t>
                      </a:r>
                    </a:p>
                    <a:p>
                      <a:pPr algn="ctr"/>
                      <a:r>
                        <a:rPr lang="en-US" sz="800" dirty="0">
                          <a:solidFill>
                            <a:schemeClr val="accent2"/>
                          </a:solidFill>
                        </a:rPr>
                        <a:t>(SHR, PHR, Data)</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endPar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endParaRPr>
                    </a:p>
                  </a:txBody>
                  <a:tcPr anchor="ctr">
                    <a:solidFill>
                      <a:schemeClr val="accent5">
                        <a:lumMod val="40000"/>
                        <a:lumOff val="60000"/>
                      </a:schemeClr>
                    </a:solidFill>
                  </a:tcPr>
                </a:tc>
                <a:extLst>
                  <a:ext uri="{0D108BD9-81ED-4DB2-BD59-A6C34878D82A}">
                    <a16:rowId xmlns:a16="http://schemas.microsoft.com/office/drawing/2014/main" val="3168987712"/>
                  </a:ext>
                </a:extLst>
              </a:tr>
              <a:tr h="140295">
                <a:tc vMerge="1">
                  <a:txBody>
                    <a:bodyPr/>
                    <a:lstStyle/>
                    <a:p>
                      <a:pPr algn="ctr"/>
                      <a:r>
                        <a:rPr lang="en-US" sz="800" dirty="0">
                          <a:solidFill>
                            <a:srgbClr val="FF0000"/>
                          </a:solidFill>
                        </a:rPr>
                        <a:t>8</a:t>
                      </a:r>
                    </a:p>
                  </a:txBody>
                  <a:tcPr anchor="ctr">
                    <a:solidFill>
                      <a:schemeClr val="accent5">
                        <a:lumMod val="40000"/>
                        <a:lumOff val="60000"/>
                      </a:schemeClr>
                    </a:solidFill>
                  </a:tcPr>
                </a:tc>
                <a:tc vMerge="1">
                  <a:txBody>
                    <a:bodyPr/>
                    <a:lstStyle/>
                    <a:p>
                      <a:pPr algn="ctr"/>
                      <a:r>
                        <a:rPr lang="en-US" sz="800" dirty="0">
                          <a:solidFill>
                            <a:srgbClr val="FF0000"/>
                          </a:solidFill>
                        </a:rPr>
                        <a:t>32</a:t>
                      </a:r>
                    </a:p>
                  </a:txBody>
                  <a:tcPr anchor="ctr">
                    <a:solidFill>
                      <a:schemeClr val="accent5">
                        <a:lumMod val="40000"/>
                        <a:lumOff val="60000"/>
                      </a:schemeClr>
                    </a:solidFill>
                  </a:tcPr>
                </a:tc>
                <a:tc vMerge="1">
                  <a:txBody>
                    <a:bodyPr/>
                    <a:lstStyle/>
                    <a:p>
                      <a:pPr algn="ctr"/>
                      <a:r>
                        <a:rPr lang="en-US" sz="800" dirty="0">
                          <a:solidFill>
                            <a:srgbClr val="FF0000"/>
                          </a:solidFill>
                        </a:rPr>
                        <a:t>2</a:t>
                      </a:r>
                    </a:p>
                  </a:txBody>
                  <a:tcPr anchor="ctr">
                    <a:solidFill>
                      <a:schemeClr val="accent5">
                        <a:lumMod val="40000"/>
                        <a:lumOff val="60000"/>
                      </a:schemeClr>
                    </a:solidFill>
                  </a:tcPr>
                </a:tc>
                <a:tc vMerge="1">
                  <a:txBody>
                    <a:bodyPr/>
                    <a:lstStyle/>
                    <a:p>
                      <a:pPr algn="ctr"/>
                      <a:r>
                        <a:rPr lang="en-US" sz="800" dirty="0">
                          <a:solidFill>
                            <a:srgbClr val="FF0000"/>
                          </a:solidFill>
                        </a:rPr>
                        <a:t>8</a:t>
                      </a:r>
                    </a:p>
                  </a:txBody>
                  <a:tcPr anchor="ctr">
                    <a:solidFill>
                      <a:schemeClr val="accent5">
                        <a:lumMod val="40000"/>
                        <a:lumOff val="60000"/>
                      </a:schemeClr>
                    </a:solidFill>
                  </a:tcPr>
                </a:tc>
                <a:tc vMerge="1">
                  <a:txBody>
                    <a:bodyPr/>
                    <a:lstStyle/>
                    <a:p>
                      <a:pPr algn="ctr"/>
                      <a:r>
                        <a:rPr lang="en-US" sz="800" dirty="0">
                          <a:solidFill>
                            <a:srgbClr val="FF0000"/>
                          </a:solidFill>
                        </a:rPr>
                        <a:t>1</a:t>
                      </a:r>
                    </a:p>
                  </a:txBody>
                  <a:tcPr anchor="ctr">
                    <a:solidFill>
                      <a:schemeClr val="accent5">
                        <a:lumMod val="40000"/>
                        <a:lumOff val="60000"/>
                      </a:schemeClr>
                    </a:solidFill>
                  </a:tcPr>
                </a:tc>
                <a:tc vMerge="1">
                  <a:txBody>
                    <a:bodyPr/>
                    <a:lstStyle/>
                    <a:p>
                      <a:pPr algn="ctr"/>
                      <a:r>
                        <a:rPr lang="en-US" sz="800" dirty="0">
                          <a:solidFill>
                            <a:srgbClr val="FF0000"/>
                          </a:solidFill>
                        </a:rPr>
                        <a:t>32</a:t>
                      </a: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rowSpan="2">
                  <a:txBody>
                    <a:bodyPr/>
                    <a:lstStyle/>
                    <a:p>
                      <a:pPr algn="ctr"/>
                      <a:r>
                        <a:rPr lang="en-US" sz="800" dirty="0">
                          <a:solidFill>
                            <a:schemeClr val="accent2"/>
                          </a:solidFill>
                        </a:rPr>
                        <a:t>Config 1 </a:t>
                      </a:r>
                    </a:p>
                    <a:p>
                      <a:pPr algn="ctr"/>
                      <a:r>
                        <a:rPr lang="en-US" sz="800" dirty="0">
                          <a:solidFill>
                            <a:schemeClr val="accent2"/>
                          </a:solidFill>
                        </a:rPr>
                        <a:t>(SHR, STS, PHR, Data)</a:t>
                      </a:r>
                    </a:p>
                  </a:txBody>
                  <a:tcPr anchor="ctr">
                    <a:solidFill>
                      <a:schemeClr val="accent5">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1174591025"/>
                  </a:ext>
                </a:extLst>
              </a:tr>
              <a:tr h="316905">
                <a:tc>
                  <a:txBody>
                    <a:bodyPr/>
                    <a:lstStyle/>
                    <a:p>
                      <a:pPr algn="ctr"/>
                      <a:r>
                        <a:rPr lang="en-US" sz="800" dirty="0">
                          <a:solidFill>
                            <a:schemeClr val="accent2"/>
                          </a:solidFill>
                        </a:rPr>
                        <a:t>10</a:t>
                      </a:r>
                    </a:p>
                  </a:txBody>
                  <a:tcPr anchor="ctr">
                    <a:solidFill>
                      <a:schemeClr val="accent5">
                        <a:lumMod val="40000"/>
                        <a:lumOff val="60000"/>
                      </a:schemeClr>
                    </a:solidFill>
                  </a:tcPr>
                </a:tc>
                <a:tc>
                  <a:txBody>
                    <a:bodyPr/>
                    <a:lstStyle/>
                    <a:p>
                      <a:pPr algn="ctr"/>
                      <a:r>
                        <a:rPr lang="en-US" sz="800">
                          <a:solidFill>
                            <a:schemeClr val="accent2"/>
                          </a:solidFill>
                        </a:rPr>
                        <a:t>32</a:t>
                      </a:r>
                      <a:endParaRPr lang="en-US" sz="800" dirty="0">
                        <a:solidFill>
                          <a:schemeClr val="accent2"/>
                        </a:solidFill>
                      </a:endParaRPr>
                    </a:p>
                  </a:txBody>
                  <a:tcPr anchor="ctr">
                    <a:solidFill>
                      <a:schemeClr val="accent5">
                        <a:lumMod val="40000"/>
                        <a:lumOff val="60000"/>
                      </a:schemeClr>
                    </a:solidFill>
                  </a:tcPr>
                </a:tc>
                <a:tc>
                  <a:txBody>
                    <a:bodyPr/>
                    <a:lstStyle/>
                    <a:p>
                      <a:pPr algn="ctr"/>
                      <a:r>
                        <a:rPr lang="en-US" sz="800">
                          <a:solidFill>
                            <a:schemeClr val="accent2"/>
                          </a:solidFill>
                        </a:rPr>
                        <a:t>2</a:t>
                      </a:r>
                      <a:endParaRPr lang="en-US" sz="800" dirty="0">
                        <a:solidFill>
                          <a:schemeClr val="accent2"/>
                        </a:solidFill>
                      </a:endParaRPr>
                    </a:p>
                  </a:txBody>
                  <a:tcPr anchor="ctr">
                    <a:solidFill>
                      <a:schemeClr val="accent5">
                        <a:lumMod val="40000"/>
                        <a:lumOff val="60000"/>
                      </a:schemeClr>
                    </a:solidFill>
                  </a:tcPr>
                </a:tc>
                <a:tc>
                  <a:txBody>
                    <a:bodyPr/>
                    <a:lstStyle/>
                    <a:p>
                      <a:pPr algn="ctr"/>
                      <a:r>
                        <a:rPr lang="en-US" sz="800">
                          <a:solidFill>
                            <a:schemeClr val="accent2"/>
                          </a:solidFill>
                        </a:rPr>
                        <a:t>8</a:t>
                      </a:r>
                      <a:endParaRPr lang="en-US" sz="800" dirty="0">
                        <a:solidFill>
                          <a:schemeClr val="accent2"/>
                        </a:solidFill>
                      </a:endParaRPr>
                    </a:p>
                  </a:txBody>
                  <a:tcPr anchor="ctr">
                    <a:solidFill>
                      <a:schemeClr val="accent5">
                        <a:lumMod val="40000"/>
                        <a:lumOff val="60000"/>
                      </a:schemeClr>
                    </a:solidFill>
                  </a:tcPr>
                </a:tc>
                <a:tc>
                  <a:txBody>
                    <a:bodyPr/>
                    <a:lstStyle/>
                    <a:p>
                      <a:pPr algn="ctr"/>
                      <a:r>
                        <a:rPr lang="en-US" sz="800" dirty="0">
                          <a:solidFill>
                            <a:schemeClr val="accent2"/>
                          </a:solidFill>
                        </a:rPr>
                        <a:t>1</a:t>
                      </a:r>
                    </a:p>
                  </a:txBody>
                  <a:tcPr anchor="ctr">
                    <a:solidFill>
                      <a:schemeClr val="accent5">
                        <a:lumMod val="40000"/>
                        <a:lumOff val="60000"/>
                      </a:schemeClr>
                    </a:solidFill>
                  </a:tcPr>
                </a:tc>
                <a:tc>
                  <a:txBody>
                    <a:bodyPr/>
                    <a:lstStyle/>
                    <a:p>
                      <a:pPr algn="ctr"/>
                      <a:r>
                        <a:rPr lang="en-US" sz="800" dirty="0">
                          <a:solidFill>
                            <a:schemeClr val="accent2"/>
                          </a:solidFill>
                        </a:rPr>
                        <a:t>32</a:t>
                      </a: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a:txBody>
                  <a:tcPr anchor="ctr">
                    <a:solidFill>
                      <a:schemeClr val="accent5">
                        <a:lumMod val="40000"/>
                        <a:lumOff val="60000"/>
                      </a:schemeClr>
                    </a:solidFill>
                  </a:tcPr>
                </a:tc>
                <a:extLst>
                  <a:ext uri="{0D108BD9-81ED-4DB2-BD59-A6C34878D82A}">
                    <a16:rowId xmlns:a16="http://schemas.microsoft.com/office/drawing/2014/main" val="1641223982"/>
                  </a:ext>
                </a:extLst>
              </a:tr>
              <a:tr h="144346">
                <a:tc>
                  <a:txBody>
                    <a:bodyPr/>
                    <a:lstStyle/>
                    <a:p>
                      <a:pPr algn="ctr"/>
                      <a:r>
                        <a:rPr lang="en-US" sz="800" dirty="0">
                          <a:solidFill>
                            <a:schemeClr val="accent2"/>
                          </a:solidFill>
                        </a:rPr>
                        <a:t>11</a:t>
                      </a:r>
                    </a:p>
                  </a:txBody>
                  <a:tcPr anchor="ctr">
                    <a:solidFill>
                      <a:schemeClr val="accent5">
                        <a:lumMod val="40000"/>
                        <a:lumOff val="60000"/>
                      </a:schemeClr>
                    </a:solidFill>
                  </a:tcPr>
                </a:tc>
                <a:tc>
                  <a:txBody>
                    <a:bodyPr/>
                    <a:lstStyle/>
                    <a:p>
                      <a:pPr algn="ctr"/>
                      <a:r>
                        <a:rPr lang="en-US" sz="800" dirty="0">
                          <a:solidFill>
                            <a:schemeClr val="accent2"/>
                          </a:solidFill>
                        </a:rPr>
                        <a:t>32</a:t>
                      </a:r>
                    </a:p>
                  </a:txBody>
                  <a:tcPr anchor="ctr">
                    <a:solidFill>
                      <a:schemeClr val="accent5">
                        <a:lumMod val="40000"/>
                        <a:lumOff val="60000"/>
                      </a:schemeClr>
                    </a:solidFill>
                  </a:tcPr>
                </a:tc>
                <a:tc>
                  <a:txBody>
                    <a:bodyPr/>
                    <a:lstStyle/>
                    <a:p>
                      <a:pPr algn="ctr"/>
                      <a:r>
                        <a:rPr lang="en-US" sz="800" dirty="0">
                          <a:solidFill>
                            <a:schemeClr val="accent2"/>
                          </a:solidFill>
                        </a:rPr>
                        <a:t>1</a:t>
                      </a:r>
                    </a:p>
                  </a:txBody>
                  <a:tcPr anchor="ctr">
                    <a:solidFill>
                      <a:schemeClr val="accent5">
                        <a:lumMod val="40000"/>
                        <a:lumOff val="60000"/>
                      </a:schemeClr>
                    </a:solidFill>
                  </a:tcPr>
                </a:tc>
                <a:tc>
                  <a:txBody>
                    <a:bodyPr/>
                    <a:lstStyle/>
                    <a:p>
                      <a:pPr algn="ctr"/>
                      <a:r>
                        <a:rPr lang="en-US" sz="800" dirty="0">
                          <a:solidFill>
                            <a:schemeClr val="accent2"/>
                          </a:solidFill>
                        </a:rPr>
                        <a:t>4</a:t>
                      </a:r>
                    </a:p>
                  </a:txBody>
                  <a:tcPr anchor="ctr">
                    <a:solidFill>
                      <a:schemeClr val="accent5">
                        <a:lumMod val="40000"/>
                        <a:lumOff val="60000"/>
                      </a:schemeClr>
                    </a:solidFill>
                  </a:tcPr>
                </a:tc>
                <a:tc>
                  <a:txBody>
                    <a:bodyPr/>
                    <a:lstStyle/>
                    <a:p>
                      <a:pPr algn="ctr"/>
                      <a:r>
                        <a:rPr lang="en-US" sz="800" dirty="0">
                          <a:solidFill>
                            <a:schemeClr val="accent2"/>
                          </a:solidFill>
                        </a:rPr>
                        <a:t>0</a:t>
                      </a:r>
                    </a:p>
                  </a:txBody>
                  <a:tcPr anchor="ctr">
                    <a:solidFill>
                      <a:schemeClr val="accent5">
                        <a:lumMod val="40000"/>
                        <a:lumOff val="60000"/>
                      </a:schemeClr>
                    </a:solidFill>
                  </a:tcPr>
                </a:tc>
                <a:tc>
                  <a:txBody>
                    <a:bodyPr/>
                    <a:lstStyle/>
                    <a:p>
                      <a:pPr algn="ctr"/>
                      <a:r>
                        <a:rPr lang="en-US" sz="800" dirty="0">
                          <a:solidFill>
                            <a:schemeClr val="accent2"/>
                          </a:solidFill>
                        </a:rPr>
                        <a:t>n/a</a:t>
                      </a:r>
                    </a:p>
                  </a:txBody>
                  <a:tcPr anchor="ctr">
                    <a:solidFill>
                      <a:schemeClr val="accent5">
                        <a:lumMod val="40000"/>
                        <a:lumOff val="60000"/>
                      </a:schemeClr>
                    </a:solidFill>
                  </a:tcPr>
                </a:tc>
                <a:tc rowSpan="2">
                  <a:txBody>
                    <a:bodyPr/>
                    <a:lstStyle/>
                    <a:p>
                      <a:pPr algn="ctr"/>
                      <a:r>
                        <a:rPr lang="en-US" sz="800" dirty="0">
                          <a:solidFill>
                            <a:schemeClr val="accent2"/>
                          </a:solidFill>
                        </a:rPr>
                        <a:t>62.4</a:t>
                      </a:r>
                    </a:p>
                  </a:txBody>
                  <a:tcPr anchor="ctr">
                    <a:solidFill>
                      <a:schemeClr val="accent5">
                        <a:lumMod val="40000"/>
                        <a:lumOff val="60000"/>
                      </a:schemeClr>
                    </a:solidFill>
                  </a:tcPr>
                </a:tc>
                <a:tc>
                  <a:txBody>
                    <a:bodyPr/>
                    <a:lstStyle/>
                    <a:p>
                      <a:pPr algn="ctr"/>
                      <a:r>
                        <a:rPr lang="en-US" sz="800" dirty="0">
                          <a:solidFill>
                            <a:schemeClr val="accent2"/>
                          </a:solidFill>
                        </a:rPr>
                        <a:t>Config 0 </a:t>
                      </a:r>
                    </a:p>
                    <a:p>
                      <a:pPr algn="ctr"/>
                      <a:r>
                        <a:rPr lang="en-US" sz="800" dirty="0">
                          <a:solidFill>
                            <a:schemeClr val="accent2"/>
                          </a:solidFill>
                        </a:rPr>
                        <a:t>(SHR, PHR, Data)</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endPar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endParaRPr>
                    </a:p>
                  </a:txBody>
                  <a:tcPr anchor="ctr">
                    <a:solidFill>
                      <a:schemeClr val="accent5">
                        <a:lumMod val="40000"/>
                        <a:lumOff val="60000"/>
                      </a:schemeClr>
                    </a:solidFill>
                  </a:tcPr>
                </a:tc>
                <a:extLst>
                  <a:ext uri="{0D108BD9-81ED-4DB2-BD59-A6C34878D82A}">
                    <a16:rowId xmlns:a16="http://schemas.microsoft.com/office/drawing/2014/main" val="1894730217"/>
                  </a:ext>
                </a:extLst>
              </a:tr>
              <a:tr h="144346">
                <a:tc>
                  <a:txBody>
                    <a:bodyPr/>
                    <a:lstStyle/>
                    <a:p>
                      <a:pPr algn="ctr"/>
                      <a:r>
                        <a:rPr lang="en-US" sz="800" dirty="0">
                          <a:solidFill>
                            <a:schemeClr val="accent2"/>
                          </a:solidFill>
                        </a:rPr>
                        <a:t>12</a:t>
                      </a:r>
                    </a:p>
                  </a:txBody>
                  <a:tcPr anchor="ctr">
                    <a:solidFill>
                      <a:schemeClr val="accent5">
                        <a:lumMod val="40000"/>
                        <a:lumOff val="60000"/>
                      </a:schemeClr>
                    </a:solidFill>
                  </a:tcPr>
                </a:tc>
                <a:tc>
                  <a:txBody>
                    <a:bodyPr/>
                    <a:lstStyle/>
                    <a:p>
                      <a:pPr algn="ctr"/>
                      <a:r>
                        <a:rPr lang="en-US" sz="800" dirty="0">
                          <a:solidFill>
                            <a:schemeClr val="accent2"/>
                          </a:solidFill>
                        </a:rPr>
                        <a:t>32</a:t>
                      </a:r>
                    </a:p>
                  </a:txBody>
                  <a:tcPr anchor="ctr">
                    <a:solidFill>
                      <a:schemeClr val="accent5">
                        <a:lumMod val="40000"/>
                        <a:lumOff val="60000"/>
                      </a:schemeClr>
                    </a:solidFill>
                  </a:tcPr>
                </a:tc>
                <a:tc>
                  <a:txBody>
                    <a:bodyPr/>
                    <a:lstStyle/>
                    <a:p>
                      <a:pPr algn="ctr"/>
                      <a:r>
                        <a:rPr lang="en-US" sz="800" dirty="0">
                          <a:solidFill>
                            <a:schemeClr val="accent2"/>
                          </a:solidFill>
                        </a:rPr>
                        <a:t>1</a:t>
                      </a:r>
                    </a:p>
                  </a:txBody>
                  <a:tcPr anchor="ctr">
                    <a:solidFill>
                      <a:schemeClr val="accent5">
                        <a:lumMod val="40000"/>
                        <a:lumOff val="60000"/>
                      </a:schemeClr>
                    </a:solidFill>
                  </a:tcPr>
                </a:tc>
                <a:tc>
                  <a:txBody>
                    <a:bodyPr/>
                    <a:lstStyle/>
                    <a:p>
                      <a:pPr algn="ctr"/>
                      <a:r>
                        <a:rPr lang="en-US" sz="800" dirty="0">
                          <a:solidFill>
                            <a:schemeClr val="accent2"/>
                          </a:solidFill>
                        </a:rPr>
                        <a:t>4</a:t>
                      </a:r>
                    </a:p>
                  </a:txBody>
                  <a:tcPr anchor="ctr">
                    <a:solidFill>
                      <a:schemeClr val="accent5">
                        <a:lumMod val="40000"/>
                        <a:lumOff val="60000"/>
                      </a:schemeClr>
                    </a:solidFill>
                  </a:tcPr>
                </a:tc>
                <a:tc>
                  <a:txBody>
                    <a:bodyPr/>
                    <a:lstStyle/>
                    <a:p>
                      <a:pPr algn="ctr"/>
                      <a:r>
                        <a:rPr lang="en-US" sz="800" dirty="0">
                          <a:solidFill>
                            <a:schemeClr val="accent2"/>
                          </a:solidFill>
                        </a:rPr>
                        <a:t>1</a:t>
                      </a:r>
                    </a:p>
                  </a:txBody>
                  <a:tcPr anchor="ctr">
                    <a:solidFill>
                      <a:schemeClr val="accent5">
                        <a:lumMod val="40000"/>
                        <a:lumOff val="60000"/>
                      </a:schemeClr>
                    </a:solidFill>
                  </a:tcPr>
                </a:tc>
                <a:tc>
                  <a:txBody>
                    <a:bodyPr/>
                    <a:lstStyle/>
                    <a:p>
                      <a:pPr algn="ctr"/>
                      <a:r>
                        <a:rPr lang="en-US" sz="800" dirty="0">
                          <a:solidFill>
                            <a:schemeClr val="accent2"/>
                          </a:solidFill>
                        </a:rPr>
                        <a:t>32</a:t>
                      </a:r>
                    </a:p>
                  </a:txBody>
                  <a:tcPr anchor="ctr">
                    <a:solidFill>
                      <a:schemeClr val="accent5">
                        <a:lumMod val="40000"/>
                        <a:lumOff val="60000"/>
                      </a:schemeClr>
                    </a:solidFill>
                  </a:tcPr>
                </a:tc>
                <a:tc vMerge="1">
                  <a:txBody>
                    <a:bodyPr/>
                    <a:lstStyle/>
                    <a:p>
                      <a:pPr algn="ctr"/>
                      <a:endParaRPr lang="en-US" sz="800" dirty="0">
                        <a:solidFill>
                          <a:srgbClr val="FF0000"/>
                        </a:solidFill>
                      </a:endParaRPr>
                    </a:p>
                  </a:txBody>
                  <a:tcPr anchor="ctr">
                    <a:solidFill>
                      <a:schemeClr val="accent5">
                        <a:lumMod val="40000"/>
                        <a:lumOff val="60000"/>
                      </a:schemeClr>
                    </a:solidFill>
                  </a:tcPr>
                </a:tc>
                <a:tc>
                  <a:txBody>
                    <a:bodyPr/>
                    <a:lstStyle/>
                    <a:p>
                      <a:pPr algn="ctr"/>
                      <a:r>
                        <a:rPr lang="en-US" sz="800" dirty="0">
                          <a:solidFill>
                            <a:schemeClr val="accent2"/>
                          </a:solidFill>
                        </a:rPr>
                        <a:t>Config 1 </a:t>
                      </a:r>
                    </a:p>
                    <a:p>
                      <a:pPr algn="ctr"/>
                      <a:r>
                        <a:rPr lang="en-US" sz="800" dirty="0">
                          <a:solidFill>
                            <a:schemeClr val="accent2"/>
                          </a:solidFill>
                        </a:rPr>
                        <a:t>(SHR, STS, PHR, Data)</a:t>
                      </a:r>
                    </a:p>
                  </a:txBody>
                  <a:tcPr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accent2"/>
                          </a:solidFill>
                          <a:effectLst/>
                          <a:uLnTx/>
                          <a:uFillTx/>
                          <a:latin typeface="Times New Roman" panose="02020603050405020304" pitchFamily="18" charset="0"/>
                          <a:ea typeface="Times New Roman" panose="02020603050405020304" pitchFamily="18" charset="0"/>
                          <a:cs typeface="+mn-cs"/>
                        </a:rPr>
                        <a:t>For transmission and reception</a:t>
                      </a:r>
                    </a:p>
                  </a:txBody>
                  <a:tcPr anchor="ctr">
                    <a:solidFill>
                      <a:schemeClr val="accent5">
                        <a:lumMod val="40000"/>
                        <a:lumOff val="60000"/>
                      </a:schemeClr>
                    </a:solidFill>
                  </a:tcPr>
                </a:tc>
                <a:extLst>
                  <a:ext uri="{0D108BD9-81ED-4DB2-BD59-A6C34878D82A}">
                    <a16:rowId xmlns:a16="http://schemas.microsoft.com/office/drawing/2014/main" val="2339480318"/>
                  </a:ext>
                </a:extLst>
              </a:tr>
            </a:tbl>
          </a:graphicData>
        </a:graphic>
      </p:graphicFrame>
    </p:spTree>
    <p:extLst>
      <p:ext uri="{BB962C8B-B14F-4D97-AF65-F5344CB8AC3E}">
        <p14:creationId xmlns:p14="http://schemas.microsoft.com/office/powerpoint/2010/main" val="1988837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211320-7E02-19AE-0090-C1EBF02C5F28}"/>
              </a:ext>
            </a:extLst>
          </p:cNvPr>
          <p:cNvSpPr>
            <a:spLocks noGrp="1"/>
          </p:cNvSpPr>
          <p:nvPr>
            <p:ph type="dt" sz="half" idx="10"/>
          </p:nvPr>
        </p:nvSpPr>
        <p:spPr/>
        <p:txBody>
          <a:bodyPr/>
          <a:lstStyle/>
          <a:p>
            <a:r>
              <a:rPr lang="en-US" altLang="en-US" dirty="0"/>
              <a:t>July 2023</a:t>
            </a:r>
          </a:p>
        </p:txBody>
      </p:sp>
      <p:sp>
        <p:nvSpPr>
          <p:cNvPr id="5" name="Footer Placeholder 4">
            <a:extLst>
              <a:ext uri="{FF2B5EF4-FFF2-40B4-BE49-F238E27FC236}">
                <a16:creationId xmlns:a16="http://schemas.microsoft.com/office/drawing/2014/main" id="{9AE4979D-2E81-158C-F339-59E896B575E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245CC763-920D-658E-9768-7CB68DAF7E8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
        <p:nvSpPr>
          <p:cNvPr id="7" name="Rectangle 7">
            <a:extLst>
              <a:ext uri="{FF2B5EF4-FFF2-40B4-BE49-F238E27FC236}">
                <a16:creationId xmlns:a16="http://schemas.microsoft.com/office/drawing/2014/main" id="{D5086EFB-1F96-5464-57C8-014512FAF60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
        <p:nvSpPr>
          <p:cNvPr id="3" name="Title 2">
            <a:extLst>
              <a:ext uri="{FF2B5EF4-FFF2-40B4-BE49-F238E27FC236}">
                <a16:creationId xmlns:a16="http://schemas.microsoft.com/office/drawing/2014/main" id="{5969AD2D-E4BF-96A8-6957-8F3AC63C51D9}"/>
              </a:ext>
            </a:extLst>
          </p:cNvPr>
          <p:cNvSpPr>
            <a:spLocks noGrp="1"/>
          </p:cNvSpPr>
          <p:nvPr>
            <p:ph type="title"/>
          </p:nvPr>
        </p:nvSpPr>
        <p:spPr>
          <a:xfrm>
            <a:off x="152400" y="609600"/>
            <a:ext cx="8839200" cy="609600"/>
          </a:xfrm>
        </p:spPr>
        <p:txBody>
          <a:bodyPr/>
          <a:lstStyle/>
          <a:p>
            <a:r>
              <a:rPr lang="en-US" dirty="0"/>
              <a:t>Recommended parameter sets for ARDEV</a:t>
            </a:r>
          </a:p>
        </p:txBody>
      </p:sp>
      <p:sp>
        <p:nvSpPr>
          <p:cNvPr id="8" name="Content Placeholder 2">
            <a:extLst>
              <a:ext uri="{FF2B5EF4-FFF2-40B4-BE49-F238E27FC236}">
                <a16:creationId xmlns:a16="http://schemas.microsoft.com/office/drawing/2014/main" id="{FACC9324-2AC9-92CC-7658-CF160C2108C9}"/>
              </a:ext>
            </a:extLst>
          </p:cNvPr>
          <p:cNvSpPr>
            <a:spLocks noGrp="1"/>
          </p:cNvSpPr>
          <p:nvPr>
            <p:ph idx="1"/>
          </p:nvPr>
        </p:nvSpPr>
        <p:spPr>
          <a:xfrm>
            <a:off x="732492" y="952500"/>
            <a:ext cx="8229600" cy="4953000"/>
          </a:xfrm>
        </p:spPr>
        <p:txBody>
          <a:bodyPr/>
          <a:lstStyle/>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r>
              <a:rPr lang="en-US" sz="1800" dirty="0">
                <a:solidFill>
                  <a:schemeClr val="accent2"/>
                </a:solidFill>
                <a:ea typeface="Helvetica Neue Light" panose="02000403000000020004" pitchFamily="2" charset="0"/>
                <a:cs typeface="Courier New" panose="02070309020205020404" pitchFamily="49" charset="0"/>
              </a:rPr>
              <a:t>ERPDEV Operating parameter sets (slide 14)</a:t>
            </a:r>
          </a:p>
          <a:p>
            <a:r>
              <a:rPr lang="en-US" sz="1800" dirty="0">
                <a:solidFill>
                  <a:schemeClr val="accent2"/>
                </a:solidFill>
                <a:ea typeface="Helvetica Neue Light" panose="02000403000000020004" pitchFamily="2" charset="0"/>
                <a:cs typeface="Courier New" panose="02070309020205020404" pitchFamily="49" charset="0"/>
              </a:rPr>
              <a:t>Operating parameter sets for MMS with NBA as anchor provided in contribution 15-23-0315-01-04ab</a:t>
            </a:r>
          </a:p>
          <a:p>
            <a:r>
              <a:rPr lang="en-US" sz="1800" dirty="0">
                <a:solidFill>
                  <a:schemeClr val="accent2"/>
                </a:solidFill>
                <a:ea typeface="Helvetica Neue Light" panose="02000403000000020004" pitchFamily="2" charset="0"/>
                <a:cs typeface="Courier New" panose="02070309020205020404" pitchFamily="49" charset="0"/>
              </a:rPr>
              <a:t>Operating parameter sets for MMS with UWB SHR as anchor need more discussion</a:t>
            </a: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2" name="Snip Single Corner Rectangle 1">
            <a:extLst>
              <a:ext uri="{FF2B5EF4-FFF2-40B4-BE49-F238E27FC236}">
                <a16:creationId xmlns:a16="http://schemas.microsoft.com/office/drawing/2014/main" id="{76E12291-7128-011A-A07A-1BFE052B4DF6}"/>
              </a:ext>
            </a:extLst>
          </p:cNvPr>
          <p:cNvSpPr/>
          <p:nvPr/>
        </p:nvSpPr>
        <p:spPr bwMode="auto">
          <a:xfrm>
            <a:off x="3527201" y="1843175"/>
            <a:ext cx="3017814" cy="1462101"/>
          </a:xfrm>
          <a:prstGeom prst="snip1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TextBox 9">
            <a:extLst>
              <a:ext uri="{FF2B5EF4-FFF2-40B4-BE49-F238E27FC236}">
                <a16:creationId xmlns:a16="http://schemas.microsoft.com/office/drawing/2014/main" id="{D84EE8B0-8A2E-CAAB-28E9-464E23C38F44}"/>
              </a:ext>
            </a:extLst>
          </p:cNvPr>
          <p:cNvSpPr txBox="1"/>
          <p:nvPr/>
        </p:nvSpPr>
        <p:spPr>
          <a:xfrm>
            <a:off x="3429000" y="1507123"/>
            <a:ext cx="1555089" cy="338554"/>
          </a:xfrm>
          <a:prstGeom prst="rect">
            <a:avLst/>
          </a:prstGeom>
          <a:noFill/>
        </p:spPr>
        <p:txBody>
          <a:bodyPr wrap="square">
            <a:spAutoFit/>
          </a:bodyPr>
          <a:lstStyle/>
          <a:p>
            <a:r>
              <a:rPr lang="en-US" sz="1600" dirty="0">
                <a:solidFill>
                  <a:srgbClr val="0432FF"/>
                </a:solidFill>
                <a:latin typeface="+mn-lt"/>
              </a:rPr>
              <a:t>HRP-ARDEV</a:t>
            </a:r>
          </a:p>
        </p:txBody>
      </p:sp>
      <p:sp>
        <p:nvSpPr>
          <p:cNvPr id="11" name="TextBox 10">
            <a:extLst>
              <a:ext uri="{FF2B5EF4-FFF2-40B4-BE49-F238E27FC236}">
                <a16:creationId xmlns:a16="http://schemas.microsoft.com/office/drawing/2014/main" id="{8144603C-2974-0BB1-9C64-4E968C334FC0}"/>
              </a:ext>
            </a:extLst>
          </p:cNvPr>
          <p:cNvSpPr txBox="1"/>
          <p:nvPr/>
        </p:nvSpPr>
        <p:spPr>
          <a:xfrm>
            <a:off x="3299226" y="3640723"/>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2" name="Oval 11">
            <a:extLst>
              <a:ext uri="{FF2B5EF4-FFF2-40B4-BE49-F238E27FC236}">
                <a16:creationId xmlns:a16="http://schemas.microsoft.com/office/drawing/2014/main" id="{868451C8-1D6F-DB33-F6AC-A896173B9B94}"/>
              </a:ext>
            </a:extLst>
          </p:cNvPr>
          <p:cNvSpPr/>
          <p:nvPr/>
        </p:nvSpPr>
        <p:spPr bwMode="auto">
          <a:xfrm>
            <a:off x="3149008" y="3724603"/>
            <a:ext cx="110758" cy="109241"/>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432FF"/>
              </a:solidFill>
              <a:effectLst/>
              <a:latin typeface="Times New Roman" panose="02020603050405020304" pitchFamily="18" charset="0"/>
            </a:endParaRPr>
          </a:p>
        </p:txBody>
      </p:sp>
      <p:grpSp>
        <p:nvGrpSpPr>
          <p:cNvPr id="13" name="Group 12">
            <a:extLst>
              <a:ext uri="{FF2B5EF4-FFF2-40B4-BE49-F238E27FC236}">
                <a16:creationId xmlns:a16="http://schemas.microsoft.com/office/drawing/2014/main" id="{2BD1D293-855E-CE05-2DF5-0A946051CE62}"/>
              </a:ext>
            </a:extLst>
          </p:cNvPr>
          <p:cNvGrpSpPr/>
          <p:nvPr/>
        </p:nvGrpSpPr>
        <p:grpSpPr>
          <a:xfrm>
            <a:off x="3561465" y="1898521"/>
            <a:ext cx="1399111" cy="726932"/>
            <a:chOff x="2394486" y="2183072"/>
            <a:chExt cx="1399111" cy="726932"/>
          </a:xfrm>
          <a:effectLst/>
        </p:grpSpPr>
        <p:sp>
          <p:nvSpPr>
            <p:cNvPr id="14" name="Rounded Rectangle 13">
              <a:extLst>
                <a:ext uri="{FF2B5EF4-FFF2-40B4-BE49-F238E27FC236}">
                  <a16:creationId xmlns:a16="http://schemas.microsoft.com/office/drawing/2014/main" id="{DC2D0ED3-B115-0B90-33FF-3290A636FB91}"/>
                </a:ext>
              </a:extLst>
            </p:cNvPr>
            <p:cNvSpPr/>
            <p:nvPr/>
          </p:nvSpPr>
          <p:spPr bwMode="auto">
            <a:xfrm>
              <a:off x="2394486" y="2183072"/>
              <a:ext cx="1399111" cy="726932"/>
            </a:xfrm>
            <a:prstGeom prst="roundRect">
              <a:avLst>
                <a:gd name="adj" fmla="val 6631"/>
              </a:avLst>
            </a:prstGeom>
            <a:solidFill>
              <a:schemeClr val="accent2">
                <a:lumMod val="20000"/>
                <a:lumOff val="80000"/>
              </a:schemeClr>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5" name="TextBox 14">
              <a:extLst>
                <a:ext uri="{FF2B5EF4-FFF2-40B4-BE49-F238E27FC236}">
                  <a16:creationId xmlns:a16="http://schemas.microsoft.com/office/drawing/2014/main" id="{4F7953F6-DA3A-4199-D4B5-7358AA184093}"/>
                </a:ext>
              </a:extLst>
            </p:cNvPr>
            <p:cNvSpPr txBox="1"/>
            <p:nvPr/>
          </p:nvSpPr>
          <p:spPr>
            <a:xfrm>
              <a:off x="2464642" y="2342768"/>
              <a:ext cx="1215671" cy="461665"/>
            </a:xfrm>
            <a:prstGeom prst="rect">
              <a:avLst/>
            </a:prstGeom>
            <a:noFill/>
          </p:spPr>
          <p:txBody>
            <a:bodyPr wrap="square">
              <a:spAutoFit/>
            </a:bodyPr>
            <a:lstStyle/>
            <a:p>
              <a:pPr algn="ctr"/>
              <a:r>
                <a:rPr lang="en-US" dirty="0">
                  <a:solidFill>
                    <a:srgbClr val="0432FF"/>
                  </a:solidFill>
                  <a:cs typeface="Times New Roman" panose="02020603050405020304" pitchFamily="18" charset="0"/>
                </a:rPr>
                <a:t>Minimal 4ab feature set</a:t>
              </a:r>
            </a:p>
          </p:txBody>
        </p:sp>
      </p:grpSp>
      <p:sp>
        <p:nvSpPr>
          <p:cNvPr id="16" name="TextBox 15">
            <a:extLst>
              <a:ext uri="{FF2B5EF4-FFF2-40B4-BE49-F238E27FC236}">
                <a16:creationId xmlns:a16="http://schemas.microsoft.com/office/drawing/2014/main" id="{2094DA0F-A433-0C03-9540-19B3824DD132}"/>
              </a:ext>
            </a:extLst>
          </p:cNvPr>
          <p:cNvSpPr txBox="1"/>
          <p:nvPr/>
        </p:nvSpPr>
        <p:spPr>
          <a:xfrm>
            <a:off x="4907299" y="2130407"/>
            <a:ext cx="1713931" cy="446276"/>
          </a:xfrm>
          <a:prstGeom prst="rect">
            <a:avLst/>
          </a:prstGeom>
          <a:noFill/>
        </p:spPr>
        <p:txBody>
          <a:bodyPr wrap="none" rtlCol="0">
            <a:spAutoFit/>
          </a:bodyPr>
          <a:lstStyle/>
          <a:p>
            <a:pPr algn="ctr"/>
            <a:r>
              <a:rPr lang="en-US" dirty="0">
                <a:solidFill>
                  <a:srgbClr val="0432FF"/>
                </a:solidFill>
                <a:latin typeface="+mn-lt"/>
                <a:cs typeface="Calibri" panose="020F0502020204030204" pitchFamily="34" charset="0"/>
              </a:rPr>
              <a:t>MMS</a:t>
            </a:r>
          </a:p>
          <a:p>
            <a:pPr algn="ctr"/>
            <a:r>
              <a:rPr lang="en-US" sz="1100" dirty="0">
                <a:solidFill>
                  <a:srgbClr val="0432FF"/>
                </a:solidFill>
                <a:latin typeface="+mn-lt"/>
                <a:cs typeface="Calibri" panose="020F0502020204030204" pitchFamily="34" charset="0"/>
              </a:rPr>
              <a:t>(</a:t>
            </a:r>
            <a:r>
              <a:rPr lang="en-US" sz="1100" dirty="0">
                <a:solidFill>
                  <a:srgbClr val="0432FF"/>
                </a:solidFill>
                <a:latin typeface="+mn-lt"/>
                <a:ea typeface="Helvetica Neue Light" panose="02000403000000020004" pitchFamily="2" charset="0"/>
                <a:cs typeface="Calibri" panose="020F0502020204030204" pitchFamily="34" charset="0"/>
              </a:rPr>
              <a:t>NBA and/or UWB SHR</a:t>
            </a:r>
            <a:r>
              <a:rPr lang="en-US" sz="1100" dirty="0">
                <a:solidFill>
                  <a:srgbClr val="0432FF"/>
                </a:solidFill>
                <a:latin typeface="+mn-lt"/>
                <a:cs typeface="Calibri" panose="020F0502020204030204" pitchFamily="34" charset="0"/>
              </a:rPr>
              <a:t>)</a:t>
            </a:r>
          </a:p>
        </p:txBody>
      </p:sp>
      <p:sp>
        <p:nvSpPr>
          <p:cNvPr id="17" name="Oval 16">
            <a:extLst>
              <a:ext uri="{FF2B5EF4-FFF2-40B4-BE49-F238E27FC236}">
                <a16:creationId xmlns:a16="http://schemas.microsoft.com/office/drawing/2014/main" id="{8BE9CCAB-3164-4E40-E30C-01EE1B75C08E}"/>
              </a:ext>
            </a:extLst>
          </p:cNvPr>
          <p:cNvSpPr/>
          <p:nvPr/>
        </p:nvSpPr>
        <p:spPr bwMode="auto">
          <a:xfrm>
            <a:off x="5737531" y="2598233"/>
            <a:ext cx="129869" cy="128090"/>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B152AE7C-69F4-3F17-2F54-7055E46B30EC}"/>
              </a:ext>
            </a:extLst>
          </p:cNvPr>
          <p:cNvSpPr txBox="1"/>
          <p:nvPr/>
        </p:nvSpPr>
        <p:spPr>
          <a:xfrm>
            <a:off x="3793964" y="2631768"/>
            <a:ext cx="1555089" cy="276999"/>
          </a:xfrm>
          <a:prstGeom prst="rect">
            <a:avLst/>
          </a:prstGeom>
          <a:noFill/>
        </p:spPr>
        <p:txBody>
          <a:bodyPr wrap="square">
            <a:spAutoFit/>
          </a:bodyPr>
          <a:lstStyle/>
          <a:p>
            <a:r>
              <a:rPr lang="en-US" dirty="0">
                <a:solidFill>
                  <a:srgbClr val="0432FF"/>
                </a:solidFill>
                <a:latin typeface="+mn-lt"/>
              </a:rPr>
              <a:t>ERPDEV</a:t>
            </a:r>
            <a:endParaRPr lang="en-US" sz="1600" dirty="0">
              <a:solidFill>
                <a:srgbClr val="0432FF"/>
              </a:solidFill>
              <a:latin typeface="+mn-lt"/>
            </a:endParaRPr>
          </a:p>
        </p:txBody>
      </p:sp>
    </p:spTree>
    <p:extLst>
      <p:ext uri="{BB962C8B-B14F-4D97-AF65-F5344CB8AC3E}">
        <p14:creationId xmlns:p14="http://schemas.microsoft.com/office/powerpoint/2010/main" val="146939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211320-7E02-19AE-0090-C1EBF02C5F28}"/>
              </a:ext>
            </a:extLst>
          </p:cNvPr>
          <p:cNvSpPr>
            <a:spLocks noGrp="1"/>
          </p:cNvSpPr>
          <p:nvPr>
            <p:ph type="dt" sz="half" idx="10"/>
          </p:nvPr>
        </p:nvSpPr>
        <p:spPr/>
        <p:txBody>
          <a:bodyPr/>
          <a:lstStyle/>
          <a:p>
            <a:r>
              <a:rPr lang="en-US" altLang="en-US" dirty="0"/>
              <a:t>July 2023</a:t>
            </a:r>
          </a:p>
        </p:txBody>
      </p:sp>
      <p:sp>
        <p:nvSpPr>
          <p:cNvPr id="5" name="Footer Placeholder 4">
            <a:extLst>
              <a:ext uri="{FF2B5EF4-FFF2-40B4-BE49-F238E27FC236}">
                <a16:creationId xmlns:a16="http://schemas.microsoft.com/office/drawing/2014/main" id="{9AE4979D-2E81-158C-F339-59E896B575E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245CC763-920D-658E-9768-7CB68DAF7E8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sp>
        <p:nvSpPr>
          <p:cNvPr id="7" name="Rectangle 7">
            <a:extLst>
              <a:ext uri="{FF2B5EF4-FFF2-40B4-BE49-F238E27FC236}">
                <a16:creationId xmlns:a16="http://schemas.microsoft.com/office/drawing/2014/main" id="{D5086EFB-1F96-5464-57C8-014512FAF60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
        <p:nvSpPr>
          <p:cNvPr id="3" name="Title 2">
            <a:extLst>
              <a:ext uri="{FF2B5EF4-FFF2-40B4-BE49-F238E27FC236}">
                <a16:creationId xmlns:a16="http://schemas.microsoft.com/office/drawing/2014/main" id="{5969AD2D-E4BF-96A8-6957-8F3AC63C51D9}"/>
              </a:ext>
            </a:extLst>
          </p:cNvPr>
          <p:cNvSpPr>
            <a:spLocks noGrp="1"/>
          </p:cNvSpPr>
          <p:nvPr>
            <p:ph type="title"/>
          </p:nvPr>
        </p:nvSpPr>
        <p:spPr>
          <a:xfrm>
            <a:off x="152400" y="609600"/>
            <a:ext cx="8839200" cy="609600"/>
          </a:xfrm>
        </p:spPr>
        <p:txBody>
          <a:bodyPr/>
          <a:lstStyle/>
          <a:p>
            <a:r>
              <a:rPr lang="en-US" dirty="0"/>
              <a:t>Recommended parameter sets for LLDDEV</a:t>
            </a:r>
          </a:p>
        </p:txBody>
      </p:sp>
      <p:sp>
        <p:nvSpPr>
          <p:cNvPr id="8" name="Content Placeholder 2">
            <a:extLst>
              <a:ext uri="{FF2B5EF4-FFF2-40B4-BE49-F238E27FC236}">
                <a16:creationId xmlns:a16="http://schemas.microsoft.com/office/drawing/2014/main" id="{FACC9324-2AC9-92CC-7658-CF160C2108C9}"/>
              </a:ext>
            </a:extLst>
          </p:cNvPr>
          <p:cNvSpPr>
            <a:spLocks noGrp="1"/>
          </p:cNvSpPr>
          <p:nvPr>
            <p:ph idx="1"/>
          </p:nvPr>
        </p:nvSpPr>
        <p:spPr>
          <a:xfrm>
            <a:off x="695739" y="1143000"/>
            <a:ext cx="8229600" cy="4572000"/>
          </a:xfrm>
        </p:spPr>
        <p:txBody>
          <a:bodyPr/>
          <a:lstStyle/>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endParaRPr lang="en-US" sz="1800" dirty="0">
              <a:ea typeface="Helvetica Neue Light" panose="02000403000000020004" pitchFamily="2" charset="0"/>
              <a:cs typeface="Courier New" panose="02070309020205020404" pitchFamily="49" charset="0"/>
            </a:endParaRPr>
          </a:p>
          <a:p>
            <a:r>
              <a:rPr lang="en-US" sz="1800" dirty="0">
                <a:solidFill>
                  <a:schemeClr val="accent2"/>
                </a:solidFill>
                <a:ea typeface="Helvetica Neue Light" panose="02000403000000020004" pitchFamily="2" charset="0"/>
                <a:cs typeface="Courier New" panose="02070309020205020404" pitchFamily="49" charset="0"/>
              </a:rPr>
              <a:t>ERPDEV Operating parameter sets (slide 14)</a:t>
            </a:r>
          </a:p>
          <a:p>
            <a:r>
              <a:rPr lang="en-US" sz="1800" dirty="0">
                <a:solidFill>
                  <a:schemeClr val="accent2"/>
                </a:solidFill>
                <a:ea typeface="Helvetica Neue Light" panose="02000403000000020004" pitchFamily="2" charset="0"/>
                <a:cs typeface="Courier New" panose="02070309020205020404" pitchFamily="49" charset="0"/>
              </a:rPr>
              <a:t>Operating parameter sets for Dynamic PHR packet type need further discussion</a:t>
            </a:r>
          </a:p>
          <a:p>
            <a:pPr lvl="1"/>
            <a:r>
              <a:rPr lang="en-US" sz="1400" dirty="0">
                <a:solidFill>
                  <a:srgbClr val="FF0000"/>
                </a:solidFill>
                <a:ea typeface="Helvetica Neue Light" panose="02000403000000020004" pitchFamily="2" charset="0"/>
                <a:cs typeface="Courier New" panose="02070309020205020404" pitchFamily="49" charset="0"/>
              </a:rPr>
              <a:t>Option1 (Simplicity): Reuse the Sync, SFD, PSDU rate combinations defined in slide14</a:t>
            </a:r>
          </a:p>
          <a:p>
            <a:pPr lvl="1"/>
            <a:r>
              <a:rPr lang="en-US" sz="1400" dirty="0">
                <a:solidFill>
                  <a:srgbClr val="FF0000"/>
                </a:solidFill>
                <a:ea typeface="Helvetica Neue Light" panose="02000403000000020004" pitchFamily="2" charset="0"/>
                <a:cs typeface="Courier New" panose="02070309020205020404" pitchFamily="49" charset="0"/>
              </a:rPr>
              <a:t>Option2 (Flexibility): All possible Sync, SFD, PSDU rate combinations</a:t>
            </a:r>
          </a:p>
          <a:p>
            <a:pPr lvl="1"/>
            <a:r>
              <a:rPr lang="en-US" sz="1400" dirty="0">
                <a:solidFill>
                  <a:srgbClr val="FF0000"/>
                </a:solidFill>
                <a:ea typeface="Helvetica Neue Light" panose="02000403000000020004" pitchFamily="2" charset="0"/>
                <a:cs typeface="Courier New" panose="02070309020205020404" pitchFamily="49" charset="0"/>
              </a:rPr>
              <a:t>Option3: Define additional entries</a:t>
            </a:r>
            <a:endParaRPr lang="en-US" sz="2400" dirty="0">
              <a:ea typeface="Helvetica Neue Light" panose="02000403000000020004" pitchFamily="2" charset="0"/>
              <a:cs typeface="Courier New" panose="02070309020205020404" pitchFamily="49" charset="0"/>
            </a:endParaRP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25" name="Snip Single Corner Rectangle 24">
            <a:extLst>
              <a:ext uri="{FF2B5EF4-FFF2-40B4-BE49-F238E27FC236}">
                <a16:creationId xmlns:a16="http://schemas.microsoft.com/office/drawing/2014/main" id="{D06507D3-E1F8-CF37-0077-14B0B3CD144A}"/>
              </a:ext>
            </a:extLst>
          </p:cNvPr>
          <p:cNvSpPr/>
          <p:nvPr/>
        </p:nvSpPr>
        <p:spPr bwMode="auto">
          <a:xfrm>
            <a:off x="555401" y="2093631"/>
            <a:ext cx="3017814" cy="1462101"/>
          </a:xfrm>
          <a:prstGeom prst="snip1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6" name="TextBox 25">
            <a:extLst>
              <a:ext uri="{FF2B5EF4-FFF2-40B4-BE49-F238E27FC236}">
                <a16:creationId xmlns:a16="http://schemas.microsoft.com/office/drawing/2014/main" id="{C821DFD6-5D30-11E9-CA56-28282B3903DC}"/>
              </a:ext>
            </a:extLst>
          </p:cNvPr>
          <p:cNvSpPr txBox="1"/>
          <p:nvPr/>
        </p:nvSpPr>
        <p:spPr>
          <a:xfrm>
            <a:off x="457200" y="1752600"/>
            <a:ext cx="1555089" cy="338554"/>
          </a:xfrm>
          <a:prstGeom prst="rect">
            <a:avLst/>
          </a:prstGeom>
          <a:noFill/>
        </p:spPr>
        <p:txBody>
          <a:bodyPr wrap="square">
            <a:spAutoFit/>
          </a:bodyPr>
          <a:lstStyle/>
          <a:p>
            <a:r>
              <a:rPr lang="en-US" sz="1600" dirty="0">
                <a:solidFill>
                  <a:srgbClr val="0432FF"/>
                </a:solidFill>
                <a:latin typeface="+mn-lt"/>
              </a:rPr>
              <a:t>HRP-LLDDEV</a:t>
            </a:r>
            <a:r>
              <a:rPr lang="en-US" sz="1600" baseline="30000" dirty="0">
                <a:solidFill>
                  <a:srgbClr val="0432FF"/>
                </a:solidFill>
                <a:latin typeface="+mn-lt"/>
              </a:rPr>
              <a:t>1</a:t>
            </a:r>
            <a:endParaRPr lang="en-US" sz="1600" dirty="0">
              <a:solidFill>
                <a:srgbClr val="0432FF"/>
              </a:solidFill>
              <a:latin typeface="+mn-lt"/>
            </a:endParaRPr>
          </a:p>
        </p:txBody>
      </p:sp>
      <p:sp>
        <p:nvSpPr>
          <p:cNvPr id="27" name="Rounded Rectangle 26">
            <a:extLst>
              <a:ext uri="{FF2B5EF4-FFF2-40B4-BE49-F238E27FC236}">
                <a16:creationId xmlns:a16="http://schemas.microsoft.com/office/drawing/2014/main" id="{F08ADFF9-F2FC-F0F5-4D35-9ABA2A14D2BB}"/>
              </a:ext>
            </a:extLst>
          </p:cNvPr>
          <p:cNvSpPr/>
          <p:nvPr/>
        </p:nvSpPr>
        <p:spPr bwMode="auto">
          <a:xfrm>
            <a:off x="589665" y="2137696"/>
            <a:ext cx="1399111" cy="726932"/>
          </a:xfrm>
          <a:prstGeom prst="roundRect">
            <a:avLst>
              <a:gd name="adj" fmla="val 6631"/>
            </a:avLst>
          </a:prstGeom>
          <a:solidFill>
            <a:schemeClr val="accent2">
              <a:lumMod val="20000"/>
              <a:lumOff val="80000"/>
            </a:schemeClr>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8" name="TextBox 27">
            <a:extLst>
              <a:ext uri="{FF2B5EF4-FFF2-40B4-BE49-F238E27FC236}">
                <a16:creationId xmlns:a16="http://schemas.microsoft.com/office/drawing/2014/main" id="{4239FAAC-4F34-0039-A29B-4CE4258E2A54}"/>
              </a:ext>
            </a:extLst>
          </p:cNvPr>
          <p:cNvSpPr txBox="1"/>
          <p:nvPr/>
        </p:nvSpPr>
        <p:spPr>
          <a:xfrm>
            <a:off x="2183555" y="2247000"/>
            <a:ext cx="1148070" cy="276999"/>
          </a:xfrm>
          <a:prstGeom prst="rect">
            <a:avLst/>
          </a:prstGeom>
          <a:noFill/>
        </p:spPr>
        <p:txBody>
          <a:bodyPr wrap="none" rtlCol="0">
            <a:spAutoFit/>
          </a:bodyPr>
          <a:lstStyle/>
          <a:p>
            <a:pPr algn="ctr"/>
            <a:r>
              <a:rPr lang="en-US" dirty="0">
                <a:solidFill>
                  <a:srgbClr val="0432FF"/>
                </a:solidFill>
                <a:latin typeface="+mn-lt"/>
                <a:cs typeface="Calibri" panose="020F0502020204030204" pitchFamily="34" charset="0"/>
              </a:rPr>
              <a:t>Dynamic PHR</a:t>
            </a:r>
          </a:p>
        </p:txBody>
      </p:sp>
      <p:sp>
        <p:nvSpPr>
          <p:cNvPr id="29" name="Oval 28">
            <a:extLst>
              <a:ext uri="{FF2B5EF4-FFF2-40B4-BE49-F238E27FC236}">
                <a16:creationId xmlns:a16="http://schemas.microsoft.com/office/drawing/2014/main" id="{01986D80-D697-F33D-1CDE-7D22E081440F}"/>
              </a:ext>
            </a:extLst>
          </p:cNvPr>
          <p:cNvSpPr/>
          <p:nvPr/>
        </p:nvSpPr>
        <p:spPr bwMode="auto">
          <a:xfrm>
            <a:off x="2656705" y="2554493"/>
            <a:ext cx="110758" cy="109241"/>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30" name="TextBox 29">
            <a:extLst>
              <a:ext uri="{FF2B5EF4-FFF2-40B4-BE49-F238E27FC236}">
                <a16:creationId xmlns:a16="http://schemas.microsoft.com/office/drawing/2014/main" id="{14977EBF-16F6-1BB4-620A-DFE8474A3CAB}"/>
              </a:ext>
            </a:extLst>
          </p:cNvPr>
          <p:cNvSpPr txBox="1"/>
          <p:nvPr/>
        </p:nvSpPr>
        <p:spPr>
          <a:xfrm>
            <a:off x="643051" y="2299297"/>
            <a:ext cx="1215671" cy="461665"/>
          </a:xfrm>
          <a:prstGeom prst="rect">
            <a:avLst/>
          </a:prstGeom>
          <a:noFill/>
        </p:spPr>
        <p:txBody>
          <a:bodyPr wrap="square">
            <a:spAutoFit/>
          </a:bodyPr>
          <a:lstStyle/>
          <a:p>
            <a:pPr algn="ctr"/>
            <a:r>
              <a:rPr lang="en-US" dirty="0">
                <a:solidFill>
                  <a:srgbClr val="0432FF"/>
                </a:solidFill>
                <a:cs typeface="Times New Roman" panose="02020603050405020304" pitchFamily="18" charset="0"/>
              </a:rPr>
              <a:t>Minimal 4ab feature set</a:t>
            </a:r>
          </a:p>
        </p:txBody>
      </p:sp>
      <p:sp>
        <p:nvSpPr>
          <p:cNvPr id="31" name="TextBox 30">
            <a:extLst>
              <a:ext uri="{FF2B5EF4-FFF2-40B4-BE49-F238E27FC236}">
                <a16:creationId xmlns:a16="http://schemas.microsoft.com/office/drawing/2014/main" id="{F95D222C-08C9-14CC-04C5-219535E6C9CF}"/>
              </a:ext>
            </a:extLst>
          </p:cNvPr>
          <p:cNvSpPr txBox="1"/>
          <p:nvPr/>
        </p:nvSpPr>
        <p:spPr>
          <a:xfrm>
            <a:off x="869113" y="2845640"/>
            <a:ext cx="1555089" cy="276999"/>
          </a:xfrm>
          <a:prstGeom prst="rect">
            <a:avLst/>
          </a:prstGeom>
          <a:noFill/>
        </p:spPr>
        <p:txBody>
          <a:bodyPr wrap="square">
            <a:spAutoFit/>
          </a:bodyPr>
          <a:lstStyle/>
          <a:p>
            <a:r>
              <a:rPr lang="en-US" dirty="0">
                <a:solidFill>
                  <a:srgbClr val="0432FF"/>
                </a:solidFill>
                <a:latin typeface="+mn-lt"/>
              </a:rPr>
              <a:t>ERPDEV</a:t>
            </a:r>
            <a:endParaRPr lang="en-US" sz="1600" dirty="0">
              <a:solidFill>
                <a:srgbClr val="0432FF"/>
              </a:solidFill>
              <a:latin typeface="+mn-lt"/>
            </a:endParaRPr>
          </a:p>
        </p:txBody>
      </p:sp>
      <p:grpSp>
        <p:nvGrpSpPr>
          <p:cNvPr id="32" name="Group 31">
            <a:extLst>
              <a:ext uri="{FF2B5EF4-FFF2-40B4-BE49-F238E27FC236}">
                <a16:creationId xmlns:a16="http://schemas.microsoft.com/office/drawing/2014/main" id="{78BBB46D-8680-DD50-E8CF-F447757E8960}"/>
              </a:ext>
            </a:extLst>
          </p:cNvPr>
          <p:cNvGrpSpPr/>
          <p:nvPr/>
        </p:nvGrpSpPr>
        <p:grpSpPr>
          <a:xfrm>
            <a:off x="4664145" y="1868511"/>
            <a:ext cx="3498175" cy="238195"/>
            <a:chOff x="1877626" y="1752600"/>
            <a:chExt cx="3912643" cy="457200"/>
          </a:xfrm>
        </p:grpSpPr>
        <p:sp>
          <p:nvSpPr>
            <p:cNvPr id="33" name="Rectangle 32">
              <a:extLst>
                <a:ext uri="{FF2B5EF4-FFF2-40B4-BE49-F238E27FC236}">
                  <a16:creationId xmlns:a16="http://schemas.microsoft.com/office/drawing/2014/main" id="{2EC28D6C-8106-353C-6815-F67D9A3B5884}"/>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34" name="Rectangle 33">
              <a:extLst>
                <a:ext uri="{FF2B5EF4-FFF2-40B4-BE49-F238E27FC236}">
                  <a16:creationId xmlns:a16="http://schemas.microsoft.com/office/drawing/2014/main" id="{D4E6445D-3AEA-2106-A9B0-5D77B1B16962}"/>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35" name="Rectangle 34">
              <a:extLst>
                <a:ext uri="{FF2B5EF4-FFF2-40B4-BE49-F238E27FC236}">
                  <a16:creationId xmlns:a16="http://schemas.microsoft.com/office/drawing/2014/main" id="{8AED1B95-FD73-3314-12EA-FC02493DEA0B}"/>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36" name="Rectangle 35">
              <a:extLst>
                <a:ext uri="{FF2B5EF4-FFF2-40B4-BE49-F238E27FC236}">
                  <a16:creationId xmlns:a16="http://schemas.microsoft.com/office/drawing/2014/main" id="{0513E220-422D-06B2-03E4-0F5CD110363A}"/>
                </a:ext>
              </a:extLst>
            </p:cNvPr>
            <p:cNvSpPr/>
            <p:nvPr/>
          </p:nvSpPr>
          <p:spPr bwMode="auto">
            <a:xfrm>
              <a:off x="4550321" y="1758153"/>
              <a:ext cx="1239948" cy="451647"/>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37" name="Group 36">
            <a:extLst>
              <a:ext uri="{FF2B5EF4-FFF2-40B4-BE49-F238E27FC236}">
                <a16:creationId xmlns:a16="http://schemas.microsoft.com/office/drawing/2014/main" id="{0CE13CF9-0215-D90C-32DA-F97C80B3C7C7}"/>
              </a:ext>
            </a:extLst>
          </p:cNvPr>
          <p:cNvGrpSpPr/>
          <p:nvPr/>
        </p:nvGrpSpPr>
        <p:grpSpPr>
          <a:xfrm>
            <a:off x="4654921" y="2250014"/>
            <a:ext cx="4489080" cy="238196"/>
            <a:chOff x="1877626" y="2057399"/>
            <a:chExt cx="4504740" cy="300446"/>
          </a:xfrm>
        </p:grpSpPr>
        <p:sp>
          <p:nvSpPr>
            <p:cNvPr id="38" name="Rectangle 37">
              <a:extLst>
                <a:ext uri="{FF2B5EF4-FFF2-40B4-BE49-F238E27FC236}">
                  <a16:creationId xmlns:a16="http://schemas.microsoft.com/office/drawing/2014/main" id="{FE896AC7-080D-9A06-3368-D52263C60FDB}"/>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39" name="Rectangle 38">
              <a:extLst>
                <a:ext uri="{FF2B5EF4-FFF2-40B4-BE49-F238E27FC236}">
                  <a16:creationId xmlns:a16="http://schemas.microsoft.com/office/drawing/2014/main" id="{A4D74B8D-BBC0-8D22-C6E5-85029E7B5CD8}"/>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40" name="Rectangle 39">
              <a:extLst>
                <a:ext uri="{FF2B5EF4-FFF2-40B4-BE49-F238E27FC236}">
                  <a16:creationId xmlns:a16="http://schemas.microsoft.com/office/drawing/2014/main" id="{26FBCD70-6330-8E80-4DA3-C2AF1D4A45B4}"/>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41" name="Rectangle 40">
              <a:extLst>
                <a:ext uri="{FF2B5EF4-FFF2-40B4-BE49-F238E27FC236}">
                  <a16:creationId xmlns:a16="http://schemas.microsoft.com/office/drawing/2014/main" id="{C4D64EDA-834C-89DB-6557-66BD3764CBCF}"/>
                </a:ext>
              </a:extLst>
            </p:cNvPr>
            <p:cNvSpPr/>
            <p:nvPr/>
          </p:nvSpPr>
          <p:spPr bwMode="auto">
            <a:xfrm>
              <a:off x="5353185" y="2060414"/>
              <a:ext cx="1029181" cy="29679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sp>
          <p:nvSpPr>
            <p:cNvPr id="42" name="Rectangle 41">
              <a:extLst>
                <a:ext uri="{FF2B5EF4-FFF2-40B4-BE49-F238E27FC236}">
                  <a16:creationId xmlns:a16="http://schemas.microsoft.com/office/drawing/2014/main" id="{895D069B-D97F-BBF7-6CE2-AF4A92FE69EE}"/>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43" name="Group 42">
            <a:extLst>
              <a:ext uri="{FF2B5EF4-FFF2-40B4-BE49-F238E27FC236}">
                <a16:creationId xmlns:a16="http://schemas.microsoft.com/office/drawing/2014/main" id="{7D7A18C8-58DF-B405-0002-DDC5952A6173}"/>
              </a:ext>
            </a:extLst>
          </p:cNvPr>
          <p:cNvGrpSpPr/>
          <p:nvPr/>
        </p:nvGrpSpPr>
        <p:grpSpPr>
          <a:xfrm>
            <a:off x="4651453" y="2642998"/>
            <a:ext cx="2882385" cy="238195"/>
            <a:chOff x="1877626" y="2057399"/>
            <a:chExt cx="2892441" cy="300446"/>
          </a:xfrm>
        </p:grpSpPr>
        <p:sp>
          <p:nvSpPr>
            <p:cNvPr id="44" name="Rectangle 43">
              <a:extLst>
                <a:ext uri="{FF2B5EF4-FFF2-40B4-BE49-F238E27FC236}">
                  <a16:creationId xmlns:a16="http://schemas.microsoft.com/office/drawing/2014/main" id="{7F84E6B2-0FE5-F173-59A9-8A2C186C2941}"/>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45" name="Rectangle 44">
              <a:extLst>
                <a:ext uri="{FF2B5EF4-FFF2-40B4-BE49-F238E27FC236}">
                  <a16:creationId xmlns:a16="http://schemas.microsoft.com/office/drawing/2014/main" id="{7BB54E0A-1DC8-42EB-2013-CAFE902D33E9}"/>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46" name="Rectangle 45">
              <a:extLst>
                <a:ext uri="{FF2B5EF4-FFF2-40B4-BE49-F238E27FC236}">
                  <a16:creationId xmlns:a16="http://schemas.microsoft.com/office/drawing/2014/main" id="{D5D2CDE2-7BCB-FD13-8A04-C7EE86D7774E}"/>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sp>
        <p:nvSpPr>
          <p:cNvPr id="47" name="TextBox 46">
            <a:extLst>
              <a:ext uri="{FF2B5EF4-FFF2-40B4-BE49-F238E27FC236}">
                <a16:creationId xmlns:a16="http://schemas.microsoft.com/office/drawing/2014/main" id="{16B0460A-67A6-308A-B38B-347252827A91}"/>
              </a:ext>
            </a:extLst>
          </p:cNvPr>
          <p:cNvSpPr txBox="1"/>
          <p:nvPr/>
        </p:nvSpPr>
        <p:spPr>
          <a:xfrm>
            <a:off x="4572000" y="1497021"/>
            <a:ext cx="2108269" cy="307777"/>
          </a:xfrm>
          <a:prstGeom prst="rect">
            <a:avLst/>
          </a:prstGeom>
          <a:noFill/>
        </p:spPr>
        <p:txBody>
          <a:bodyPr wrap="none" rtlCol="0">
            <a:spAutoFit/>
          </a:bodyPr>
          <a:lstStyle/>
          <a:p>
            <a:r>
              <a:rPr lang="en-US" sz="1400" b="1" dirty="0">
                <a:solidFill>
                  <a:schemeClr val="accent2"/>
                </a:solidFill>
              </a:rPr>
              <a:t>Mandatory packet types:</a:t>
            </a:r>
            <a:endParaRPr lang="en-US" sz="1400" dirty="0">
              <a:solidFill>
                <a:schemeClr val="accent2"/>
              </a:solidFill>
            </a:endParaRPr>
          </a:p>
        </p:txBody>
      </p:sp>
      <p:grpSp>
        <p:nvGrpSpPr>
          <p:cNvPr id="48" name="Group 47">
            <a:extLst>
              <a:ext uri="{FF2B5EF4-FFF2-40B4-BE49-F238E27FC236}">
                <a16:creationId xmlns:a16="http://schemas.microsoft.com/office/drawing/2014/main" id="{51E7E895-079D-6B10-4152-99B8FF7763B6}"/>
              </a:ext>
            </a:extLst>
          </p:cNvPr>
          <p:cNvGrpSpPr/>
          <p:nvPr/>
        </p:nvGrpSpPr>
        <p:grpSpPr>
          <a:xfrm>
            <a:off x="4651453" y="3071100"/>
            <a:ext cx="4153347" cy="242932"/>
            <a:chOff x="1877626" y="1752600"/>
            <a:chExt cx="4645440" cy="466292"/>
          </a:xfrm>
        </p:grpSpPr>
        <p:sp>
          <p:nvSpPr>
            <p:cNvPr id="49" name="Rectangle 48">
              <a:extLst>
                <a:ext uri="{FF2B5EF4-FFF2-40B4-BE49-F238E27FC236}">
                  <a16:creationId xmlns:a16="http://schemas.microsoft.com/office/drawing/2014/main" id="{D1AEFBD5-4E09-FBD9-7AFA-553243FFD3B6}"/>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50" name="Rectangle 49">
              <a:extLst>
                <a:ext uri="{FF2B5EF4-FFF2-40B4-BE49-F238E27FC236}">
                  <a16:creationId xmlns:a16="http://schemas.microsoft.com/office/drawing/2014/main" id="{537B1FE1-22E4-2DE2-52CA-5FC0549FA227}"/>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51" name="Rectangle 50">
              <a:extLst>
                <a:ext uri="{FF2B5EF4-FFF2-40B4-BE49-F238E27FC236}">
                  <a16:creationId xmlns:a16="http://schemas.microsoft.com/office/drawing/2014/main" id="{840CD837-1406-9BC7-AAF1-C42AD500226D}"/>
                </a:ext>
              </a:extLst>
            </p:cNvPr>
            <p:cNvSpPr/>
            <p:nvPr/>
          </p:nvSpPr>
          <p:spPr bwMode="auto">
            <a:xfrm>
              <a:off x="3886200" y="1752600"/>
              <a:ext cx="700839" cy="4572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PHR1</a:t>
              </a:r>
            </a:p>
          </p:txBody>
        </p:sp>
        <p:sp>
          <p:nvSpPr>
            <p:cNvPr id="52" name="Rectangle 51">
              <a:extLst>
                <a:ext uri="{FF2B5EF4-FFF2-40B4-BE49-F238E27FC236}">
                  <a16:creationId xmlns:a16="http://schemas.microsoft.com/office/drawing/2014/main" id="{1BA5A860-9533-8495-DEB3-9EF293DE88E3}"/>
                </a:ext>
              </a:extLst>
            </p:cNvPr>
            <p:cNvSpPr/>
            <p:nvPr/>
          </p:nvSpPr>
          <p:spPr bwMode="auto">
            <a:xfrm>
              <a:off x="5283118" y="1767245"/>
              <a:ext cx="1239948" cy="451647"/>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grpSp>
      <p:sp>
        <p:nvSpPr>
          <p:cNvPr id="53" name="Rectangle 52">
            <a:extLst>
              <a:ext uri="{FF2B5EF4-FFF2-40B4-BE49-F238E27FC236}">
                <a16:creationId xmlns:a16="http://schemas.microsoft.com/office/drawing/2014/main" id="{F1E51DE0-5066-FA65-A1D4-387E1CFE7434}"/>
              </a:ext>
            </a:extLst>
          </p:cNvPr>
          <p:cNvSpPr/>
          <p:nvPr/>
        </p:nvSpPr>
        <p:spPr bwMode="auto">
          <a:xfrm>
            <a:off x="7069601" y="3077349"/>
            <a:ext cx="626599" cy="23819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PHR2</a:t>
            </a:r>
          </a:p>
        </p:txBody>
      </p:sp>
      <p:sp>
        <p:nvSpPr>
          <p:cNvPr id="54" name="Rounded Rectangle 53">
            <a:extLst>
              <a:ext uri="{FF2B5EF4-FFF2-40B4-BE49-F238E27FC236}">
                <a16:creationId xmlns:a16="http://schemas.microsoft.com/office/drawing/2014/main" id="{6378BFC1-8A17-B632-5D65-E2B38C447BFA}"/>
              </a:ext>
            </a:extLst>
          </p:cNvPr>
          <p:cNvSpPr/>
          <p:nvPr/>
        </p:nvSpPr>
        <p:spPr bwMode="auto">
          <a:xfrm>
            <a:off x="4548809" y="1823447"/>
            <a:ext cx="4615069" cy="1150381"/>
          </a:xfrm>
          <a:prstGeom prst="roundRect">
            <a:avLst/>
          </a:prstGeom>
          <a:solidFill>
            <a:schemeClr val="accent5">
              <a:alpha val="10332"/>
            </a:schemeClr>
          </a:solid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55" name="UWB">
            <a:extLst>
              <a:ext uri="{FF2B5EF4-FFF2-40B4-BE49-F238E27FC236}">
                <a16:creationId xmlns:a16="http://schemas.microsoft.com/office/drawing/2014/main" id="{5302DC32-B79C-E032-EFC8-3AA7CD38F01A}"/>
              </a:ext>
            </a:extLst>
          </p:cNvPr>
          <p:cNvSpPr txBox="1"/>
          <p:nvPr/>
        </p:nvSpPr>
        <p:spPr>
          <a:xfrm>
            <a:off x="8268565" y="1563772"/>
            <a:ext cx="836470" cy="3180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r>
              <a:rPr lang="en-US" sz="1400" dirty="0">
                <a:latin typeface="+mj-lt"/>
                <a:ea typeface="Helvetica Neue Light" panose="02000403000000020004" pitchFamily="2" charset="0"/>
              </a:rPr>
              <a:t>ERPDEV</a:t>
            </a:r>
            <a:endParaRPr sz="1400" dirty="0">
              <a:latin typeface="+mj-lt"/>
              <a:ea typeface="Helvetica Neue Light" panose="02000403000000020004" pitchFamily="2" charset="0"/>
            </a:endParaRPr>
          </a:p>
        </p:txBody>
      </p:sp>
      <p:sp>
        <p:nvSpPr>
          <p:cNvPr id="56" name="UWB">
            <a:extLst>
              <a:ext uri="{FF2B5EF4-FFF2-40B4-BE49-F238E27FC236}">
                <a16:creationId xmlns:a16="http://schemas.microsoft.com/office/drawing/2014/main" id="{0A08CD67-5DDD-575A-E470-CC22E232C49D}"/>
              </a:ext>
            </a:extLst>
          </p:cNvPr>
          <p:cNvSpPr txBox="1"/>
          <p:nvPr/>
        </p:nvSpPr>
        <p:spPr>
          <a:xfrm>
            <a:off x="3880012" y="2895600"/>
            <a:ext cx="836470"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r>
              <a:rPr lang="en-US" sz="1400" dirty="0">
                <a:latin typeface="+mj-lt"/>
                <a:ea typeface="Helvetica Neue Light" panose="02000403000000020004" pitchFamily="2" charset="0"/>
              </a:rPr>
              <a:t>Dynamic</a:t>
            </a:r>
          </a:p>
          <a:p>
            <a:pPr algn="ctr"/>
            <a:r>
              <a:rPr lang="en-US" sz="1400" dirty="0">
                <a:latin typeface="+mj-lt"/>
                <a:ea typeface="Helvetica Neue Light" panose="02000403000000020004" pitchFamily="2" charset="0"/>
              </a:rPr>
              <a:t>PHR</a:t>
            </a:r>
            <a:endParaRPr sz="1400" dirty="0">
              <a:latin typeface="+mj-lt"/>
              <a:ea typeface="Helvetica Neue Light" panose="02000403000000020004" pitchFamily="2" charset="0"/>
            </a:endParaRPr>
          </a:p>
        </p:txBody>
      </p:sp>
      <p:sp>
        <p:nvSpPr>
          <p:cNvPr id="2" name="TextBox 1">
            <a:extLst>
              <a:ext uri="{FF2B5EF4-FFF2-40B4-BE49-F238E27FC236}">
                <a16:creationId xmlns:a16="http://schemas.microsoft.com/office/drawing/2014/main" id="{14F84B1C-5793-FD52-8573-D7D9308CAAA8}"/>
              </a:ext>
            </a:extLst>
          </p:cNvPr>
          <p:cNvSpPr txBox="1"/>
          <p:nvPr/>
        </p:nvSpPr>
        <p:spPr>
          <a:xfrm>
            <a:off x="601694" y="6154506"/>
            <a:ext cx="8323645" cy="276999"/>
          </a:xfrm>
          <a:prstGeom prst="rect">
            <a:avLst/>
          </a:prstGeom>
          <a:noFill/>
        </p:spPr>
        <p:txBody>
          <a:bodyPr wrap="square">
            <a:spAutoFit/>
          </a:bodyPr>
          <a:lstStyle/>
          <a:p>
            <a:r>
              <a:rPr lang="en-US" dirty="0">
                <a:solidFill>
                  <a:srgbClr val="000000"/>
                </a:solidFill>
                <a:cs typeface="Times New Roman" panose="02020603050405020304" pitchFamily="18" charset="0"/>
              </a:rPr>
              <a:t>Note 1: </a:t>
            </a:r>
            <a:r>
              <a:rPr lang="en-US" dirty="0">
                <a:solidFill>
                  <a:srgbClr val="FF0000"/>
                </a:solidFill>
                <a:cs typeface="Times New Roman" panose="02020603050405020304" pitchFamily="18" charset="0"/>
              </a:rPr>
              <a:t>LLDDEV name is yet to be agreed upon and subject to change. One alternative is EMDEV (Enhanced Modulation Device)</a:t>
            </a:r>
          </a:p>
        </p:txBody>
      </p:sp>
      <p:sp>
        <p:nvSpPr>
          <p:cNvPr id="9" name="TextBox 8">
            <a:extLst>
              <a:ext uri="{FF2B5EF4-FFF2-40B4-BE49-F238E27FC236}">
                <a16:creationId xmlns:a16="http://schemas.microsoft.com/office/drawing/2014/main" id="{70D1845A-73F2-1107-D10F-B5E6AF75E1FD}"/>
              </a:ext>
            </a:extLst>
          </p:cNvPr>
          <p:cNvSpPr txBox="1"/>
          <p:nvPr/>
        </p:nvSpPr>
        <p:spPr>
          <a:xfrm>
            <a:off x="1329996" y="364041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0" name="Oval 9">
            <a:extLst>
              <a:ext uri="{FF2B5EF4-FFF2-40B4-BE49-F238E27FC236}">
                <a16:creationId xmlns:a16="http://schemas.microsoft.com/office/drawing/2014/main" id="{BA6889BC-D4E0-DCEB-FF80-594922D4AB0F}"/>
              </a:ext>
            </a:extLst>
          </p:cNvPr>
          <p:cNvSpPr/>
          <p:nvPr/>
        </p:nvSpPr>
        <p:spPr bwMode="auto">
          <a:xfrm>
            <a:off x="1179778" y="3724290"/>
            <a:ext cx="110758" cy="109241"/>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432FF"/>
              </a:solidFill>
              <a:effectLst/>
              <a:latin typeface="Times New Roman" panose="02020603050405020304" pitchFamily="18" charset="0"/>
            </a:endParaRPr>
          </a:p>
        </p:txBody>
      </p:sp>
      <p:sp>
        <p:nvSpPr>
          <p:cNvPr id="13" name="TextBox 12">
            <a:extLst>
              <a:ext uri="{FF2B5EF4-FFF2-40B4-BE49-F238E27FC236}">
                <a16:creationId xmlns:a16="http://schemas.microsoft.com/office/drawing/2014/main" id="{325A24A7-DA17-D75D-8C4A-63205C43F6F3}"/>
              </a:ext>
            </a:extLst>
          </p:cNvPr>
          <p:cNvSpPr txBox="1"/>
          <p:nvPr/>
        </p:nvSpPr>
        <p:spPr>
          <a:xfrm>
            <a:off x="1752600" y="3276600"/>
            <a:ext cx="593432" cy="276999"/>
          </a:xfrm>
          <a:prstGeom prst="rect">
            <a:avLst/>
          </a:prstGeom>
          <a:noFill/>
        </p:spPr>
        <p:txBody>
          <a:bodyPr wrap="none" rtlCol="0">
            <a:spAutoFit/>
          </a:bodyPr>
          <a:lstStyle/>
          <a:p>
            <a:pPr algn="ctr"/>
            <a:r>
              <a:rPr lang="en-US" dirty="0">
                <a:solidFill>
                  <a:srgbClr val="7030A0"/>
                </a:solidFill>
                <a:latin typeface="+mn-lt"/>
                <a:cs typeface="Calibri" panose="020F0502020204030204" pitchFamily="34" charset="0"/>
              </a:rPr>
              <a:t>LDPC</a:t>
            </a:r>
          </a:p>
        </p:txBody>
      </p:sp>
      <p:sp>
        <p:nvSpPr>
          <p:cNvPr id="14" name="Oval 13">
            <a:extLst>
              <a:ext uri="{FF2B5EF4-FFF2-40B4-BE49-F238E27FC236}">
                <a16:creationId xmlns:a16="http://schemas.microsoft.com/office/drawing/2014/main" id="{F0840A44-156A-6897-2436-05E4BF50B108}"/>
              </a:ext>
            </a:extLst>
          </p:cNvPr>
          <p:cNvSpPr/>
          <p:nvPr/>
        </p:nvSpPr>
        <p:spPr bwMode="auto">
          <a:xfrm>
            <a:off x="1983235" y="3200400"/>
            <a:ext cx="110758" cy="109241"/>
          </a:xfrm>
          <a:prstGeom prst="ellipse">
            <a:avLst/>
          </a:prstGeom>
          <a:solidFill>
            <a:srgbClr val="7030A0"/>
          </a:solidFill>
          <a:ln>
            <a:solidFill>
              <a:srgbClr val="7030A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7030A0"/>
              </a:solidFill>
              <a:effectLst/>
              <a:latin typeface="Times New Roman" panose="02020603050405020304" pitchFamily="18" charset="0"/>
            </a:endParaRPr>
          </a:p>
        </p:txBody>
      </p:sp>
      <p:sp>
        <p:nvSpPr>
          <p:cNvPr id="15" name="TextBox 14">
            <a:extLst>
              <a:ext uri="{FF2B5EF4-FFF2-40B4-BE49-F238E27FC236}">
                <a16:creationId xmlns:a16="http://schemas.microsoft.com/office/drawing/2014/main" id="{7F4FF4B4-B77D-571C-10DC-177C3AFEFFC0}"/>
              </a:ext>
            </a:extLst>
          </p:cNvPr>
          <p:cNvSpPr txBox="1"/>
          <p:nvPr/>
        </p:nvSpPr>
        <p:spPr>
          <a:xfrm>
            <a:off x="2594232" y="3268122"/>
            <a:ext cx="986168" cy="276999"/>
          </a:xfrm>
          <a:prstGeom prst="rect">
            <a:avLst/>
          </a:prstGeom>
          <a:noFill/>
        </p:spPr>
        <p:txBody>
          <a:bodyPr wrap="none" rtlCol="0">
            <a:spAutoFit/>
          </a:bodyPr>
          <a:lstStyle/>
          <a:p>
            <a:pPr algn="ctr"/>
            <a:r>
              <a:rPr lang="en-US" dirty="0">
                <a:solidFill>
                  <a:srgbClr val="7030A0"/>
                </a:solidFill>
                <a:latin typeface="+mn-lt"/>
                <a:cs typeface="Calibri" panose="020F0502020204030204" pitchFamily="34" charset="0"/>
              </a:rPr>
              <a:t>124.8 Mbps</a:t>
            </a:r>
          </a:p>
        </p:txBody>
      </p:sp>
      <p:sp>
        <p:nvSpPr>
          <p:cNvPr id="16" name="Oval 15">
            <a:extLst>
              <a:ext uri="{FF2B5EF4-FFF2-40B4-BE49-F238E27FC236}">
                <a16:creationId xmlns:a16="http://schemas.microsoft.com/office/drawing/2014/main" id="{ACF307D1-699C-6A52-A45C-A8988E2D2FDA}"/>
              </a:ext>
            </a:extLst>
          </p:cNvPr>
          <p:cNvSpPr/>
          <p:nvPr/>
        </p:nvSpPr>
        <p:spPr bwMode="auto">
          <a:xfrm>
            <a:off x="2986430" y="3191922"/>
            <a:ext cx="110758" cy="109241"/>
          </a:xfrm>
          <a:prstGeom prst="ellipse">
            <a:avLst/>
          </a:prstGeom>
          <a:solidFill>
            <a:srgbClr val="7030A0"/>
          </a:solidFill>
          <a:ln>
            <a:solidFill>
              <a:srgbClr val="7030A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7030A0"/>
              </a:solidFill>
              <a:effectLst/>
              <a:latin typeface="Times New Roman" panose="02020603050405020304" pitchFamily="18" charset="0"/>
            </a:endParaRPr>
          </a:p>
        </p:txBody>
      </p:sp>
      <p:sp>
        <p:nvSpPr>
          <p:cNvPr id="17" name="Oval 16">
            <a:extLst>
              <a:ext uri="{FF2B5EF4-FFF2-40B4-BE49-F238E27FC236}">
                <a16:creationId xmlns:a16="http://schemas.microsoft.com/office/drawing/2014/main" id="{B0906799-8D09-695F-279B-6E0CE986B078}"/>
              </a:ext>
            </a:extLst>
          </p:cNvPr>
          <p:cNvSpPr/>
          <p:nvPr/>
        </p:nvSpPr>
        <p:spPr bwMode="auto">
          <a:xfrm>
            <a:off x="1184642" y="3962400"/>
            <a:ext cx="110758" cy="109241"/>
          </a:xfrm>
          <a:prstGeom prst="ellipse">
            <a:avLst/>
          </a:prstGeom>
          <a:solidFill>
            <a:srgbClr val="7030A0"/>
          </a:solidFill>
          <a:ln>
            <a:solidFill>
              <a:srgbClr val="7030A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7030A0"/>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6A3DA9A-23D4-4DE9-C4BB-9A61228BD9A8}"/>
              </a:ext>
            </a:extLst>
          </p:cNvPr>
          <p:cNvSpPr txBox="1"/>
          <p:nvPr/>
        </p:nvSpPr>
        <p:spPr>
          <a:xfrm>
            <a:off x="1329996" y="387251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Optional Features</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1302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99893120"/>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July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254656"/>
            <a:ext cx="8425070" cy="5101094"/>
          </a:xfrm>
        </p:spPr>
        <p:txBody>
          <a:bodyPr/>
          <a:lstStyle/>
          <a:p>
            <a:r>
              <a:rPr lang="en-US" sz="2000" dirty="0"/>
              <a:t>Many new interesting features proposed in 4ab for enhanced ranging, low latency data streaming, sensing, … </a:t>
            </a:r>
          </a:p>
          <a:p>
            <a:pPr lvl="1"/>
            <a:r>
              <a:rPr lang="en-US" sz="1600" dirty="0"/>
              <a:t>Large feature set, with 10’s of config. parameters per feature</a:t>
            </a:r>
          </a:p>
          <a:p>
            <a:pPr lvl="1"/>
            <a:r>
              <a:rPr lang="en-US" sz="1600" dirty="0"/>
              <a:t>Several 100’s of possible parameter sets!!!</a:t>
            </a:r>
            <a:endParaRPr lang="en-US" sz="2000" dirty="0"/>
          </a:p>
          <a:p>
            <a:endParaRPr lang="en-US" sz="2000" dirty="0"/>
          </a:p>
          <a:p>
            <a:r>
              <a:rPr lang="en-US" sz="2000" dirty="0"/>
              <a:t>Single 4ab device support all of them </a:t>
            </a:r>
            <a:r>
              <a:rPr lang="en-US" sz="2000" b="1" dirty="0"/>
              <a:t>?</a:t>
            </a:r>
            <a:endParaRPr lang="en-US" sz="2000" dirty="0"/>
          </a:p>
          <a:p>
            <a:pPr lvl="1"/>
            <a:r>
              <a:rPr lang="en-US" sz="1600" dirty="0"/>
              <a:t>Very challenging and might not be meaningful</a:t>
            </a:r>
          </a:p>
          <a:p>
            <a:endParaRPr lang="en-US" sz="2000" dirty="0"/>
          </a:p>
          <a:p>
            <a:r>
              <a:rPr lang="en-US" sz="2000" dirty="0"/>
              <a:t>[1] proposed the idea of defining the 4ab devices  </a:t>
            </a:r>
          </a:p>
          <a:p>
            <a:pPr lvl="1"/>
            <a:r>
              <a:rPr lang="en-US" sz="1600" dirty="0"/>
              <a:t>Features and the parameter sets to be defined per device category</a:t>
            </a:r>
          </a:p>
          <a:p>
            <a:pPr lvl="1"/>
            <a:r>
              <a:rPr lang="en-US" sz="1600" dirty="0"/>
              <a:t>Simplifies parameter set definition, inter-operability, and testing burden</a:t>
            </a:r>
          </a:p>
          <a:p>
            <a:pPr lvl="1"/>
            <a:r>
              <a:rPr lang="en-US" sz="1600" dirty="0"/>
              <a:t>Vendor can target for the specific 4ab device(s) of interest</a:t>
            </a:r>
            <a:r>
              <a:rPr lang="en-US" sz="1600" b="1" dirty="0"/>
              <a:t> </a:t>
            </a:r>
            <a:endParaRPr lang="en-US" b="1" dirty="0"/>
          </a:p>
          <a:p>
            <a:endParaRPr lang="en-US" sz="2000" dirty="0"/>
          </a:p>
          <a:p>
            <a:r>
              <a:rPr lang="en-US" sz="2000" dirty="0"/>
              <a:t>This contribution further develop the ideas by defining the minimal feature set for a 4ab device</a:t>
            </a:r>
            <a:endParaRPr lang="en-US" b="1" dirty="0"/>
          </a:p>
          <a:p>
            <a:pPr lvl="1"/>
            <a:endParaRPr lang="en-US" b="1"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July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
        <p:nvSpPr>
          <p:cNvPr id="4" name="TextBox 3">
            <a:extLst>
              <a:ext uri="{FF2B5EF4-FFF2-40B4-BE49-F238E27FC236}">
                <a16:creationId xmlns:a16="http://schemas.microsoft.com/office/drawing/2014/main" id="{BE5FC70E-31F0-D9E2-DB2B-F41C0BE9960F}"/>
              </a:ext>
            </a:extLst>
          </p:cNvPr>
          <p:cNvSpPr txBox="1"/>
          <p:nvPr/>
        </p:nvSpPr>
        <p:spPr>
          <a:xfrm>
            <a:off x="609600" y="6248400"/>
            <a:ext cx="5750292" cy="230832"/>
          </a:xfrm>
          <a:prstGeom prst="rect">
            <a:avLst/>
          </a:prstGeom>
          <a:noFill/>
        </p:spPr>
        <p:txBody>
          <a:bodyPr wrap="none" rtlCol="0">
            <a:spAutoFit/>
          </a:bodyPr>
          <a:lstStyle/>
          <a:p>
            <a:r>
              <a:rPr lang="en-US" sz="900" dirty="0">
                <a:latin typeface="+mj-lt"/>
              </a:rPr>
              <a:t>[1] 15-23-0177-00-04ab, “Some thoughts on 4ab device categories”, </a:t>
            </a:r>
            <a:r>
              <a:rPr lang="en-US" altLang="en-US" sz="900" dirty="0">
                <a:latin typeface="+mj-lt"/>
              </a:rPr>
              <a:t>Vinod </a:t>
            </a:r>
            <a:r>
              <a:rPr lang="en-US" altLang="en-US" sz="900" dirty="0" err="1">
                <a:latin typeface="+mj-lt"/>
              </a:rPr>
              <a:t>Kristem</a:t>
            </a:r>
            <a:r>
              <a:rPr lang="en-US" altLang="en-US" sz="900" dirty="0">
                <a:latin typeface="+mj-lt"/>
              </a:rPr>
              <a:t>, </a:t>
            </a:r>
            <a:r>
              <a:rPr lang="en-US" altLang="en-US" sz="900" dirty="0" err="1">
                <a:latin typeface="+mj-lt"/>
              </a:rPr>
              <a:t>Xiliang</a:t>
            </a:r>
            <a:r>
              <a:rPr lang="en-US" altLang="en-US" sz="900" dirty="0">
                <a:latin typeface="+mj-lt"/>
              </a:rPr>
              <a:t> Luo, </a:t>
            </a:r>
            <a:r>
              <a:rPr lang="en-US" sz="900" kern="50" dirty="0">
                <a:solidFill>
                  <a:srgbClr val="00000A"/>
                </a:solidFill>
                <a:effectLst/>
                <a:latin typeface="+mj-lt"/>
                <a:ea typeface="Times New Roman" panose="02020603050405020304" pitchFamily="18" charset="0"/>
              </a:rPr>
              <a:t>Moche Cohen (Apple)</a:t>
            </a:r>
            <a:endParaRPr lang="en-US" sz="900" dirty="0">
              <a:latin typeface="+mj-lt"/>
            </a:endParaRPr>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4ab Devices</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219200"/>
            <a:ext cx="8458200" cy="5101094"/>
          </a:xfrm>
        </p:spPr>
        <p:txBody>
          <a:bodyPr/>
          <a:lstStyle/>
          <a:p>
            <a:r>
              <a:rPr lang="en-US" sz="1800" dirty="0"/>
              <a:t>Good to define a minimal feature set common across the 4ab device(s)</a:t>
            </a:r>
          </a:p>
          <a:p>
            <a:pPr lvl="1"/>
            <a:r>
              <a:rPr lang="en-US" sz="1400" dirty="0"/>
              <a:t>4ab device(s) could be defined as enhancements of minimal feature set</a:t>
            </a:r>
          </a:p>
          <a:p>
            <a:pPr lvl="1"/>
            <a:r>
              <a:rPr lang="en-US" sz="1400" dirty="0"/>
              <a:t>Simplifies inter-operability between the 4ab device(s)</a:t>
            </a:r>
          </a:p>
          <a:p>
            <a:pPr marL="0" indent="0">
              <a:buNone/>
            </a:pPr>
            <a:endParaRPr lang="en-US" sz="1800" dirty="0"/>
          </a:p>
          <a:p>
            <a:r>
              <a:rPr lang="en-US" sz="1800" dirty="0"/>
              <a:t>One </a:t>
            </a:r>
            <a:r>
              <a:rPr lang="en-US" sz="2000" b="1" dirty="0"/>
              <a:t>illustration</a:t>
            </a:r>
            <a:r>
              <a:rPr lang="en-US" sz="1800" dirty="0"/>
              <a:t> of 4ab device(s) for ranging, low latency data and sensing</a:t>
            </a:r>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July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grpSp>
        <p:nvGrpSpPr>
          <p:cNvPr id="4" name="Group 3">
            <a:extLst>
              <a:ext uri="{FF2B5EF4-FFF2-40B4-BE49-F238E27FC236}">
                <a16:creationId xmlns:a16="http://schemas.microsoft.com/office/drawing/2014/main" id="{AE08BC09-C3E8-774A-464A-74FF7D25CFAE}"/>
              </a:ext>
            </a:extLst>
          </p:cNvPr>
          <p:cNvGrpSpPr/>
          <p:nvPr/>
        </p:nvGrpSpPr>
        <p:grpSpPr>
          <a:xfrm>
            <a:off x="1822449" y="3265252"/>
            <a:ext cx="5499102" cy="2830748"/>
            <a:chOff x="1828800" y="1767888"/>
            <a:chExt cx="5499102" cy="2830748"/>
          </a:xfrm>
        </p:grpSpPr>
        <p:grpSp>
          <p:nvGrpSpPr>
            <p:cNvPr id="47" name="Group 46">
              <a:extLst>
                <a:ext uri="{FF2B5EF4-FFF2-40B4-BE49-F238E27FC236}">
                  <a16:creationId xmlns:a16="http://schemas.microsoft.com/office/drawing/2014/main" id="{66CF768A-5CD3-3ABD-B885-7FC4CED68926}"/>
                </a:ext>
              </a:extLst>
            </p:cNvPr>
            <p:cNvGrpSpPr/>
            <p:nvPr/>
          </p:nvGrpSpPr>
          <p:grpSpPr>
            <a:xfrm>
              <a:off x="1828800" y="1902371"/>
              <a:ext cx="5499102" cy="2331785"/>
              <a:chOff x="1828800" y="1728788"/>
              <a:chExt cx="5499102" cy="2331785"/>
            </a:xfrm>
          </p:grpSpPr>
          <p:sp>
            <p:nvSpPr>
              <p:cNvPr id="11" name="Oval 10">
                <a:extLst>
                  <a:ext uri="{FF2B5EF4-FFF2-40B4-BE49-F238E27FC236}">
                    <a16:creationId xmlns:a16="http://schemas.microsoft.com/office/drawing/2014/main" id="{9CA8191E-17D1-6A83-9F24-3A7A2D35A36C}"/>
                  </a:ext>
                </a:extLst>
              </p:cNvPr>
              <p:cNvSpPr/>
              <p:nvPr/>
            </p:nvSpPr>
            <p:spPr bwMode="auto">
              <a:xfrm>
                <a:off x="4018310" y="2032879"/>
                <a:ext cx="3309592"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C410CEFA-BF28-E842-328E-1046266A476D}"/>
                  </a:ext>
                </a:extLst>
              </p:cNvPr>
              <p:cNvSpPr/>
              <p:nvPr/>
            </p:nvSpPr>
            <p:spPr bwMode="auto">
              <a:xfrm>
                <a:off x="1828800" y="2127705"/>
                <a:ext cx="3540115" cy="1719202"/>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FE99C092-7DA0-1862-E941-C561432AB51E}"/>
                  </a:ext>
                </a:extLst>
              </p:cNvPr>
              <p:cNvSpPr/>
              <p:nvPr/>
            </p:nvSpPr>
            <p:spPr bwMode="auto">
              <a:xfrm>
                <a:off x="3289302" y="2103089"/>
                <a:ext cx="2889249"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38" name="TextBox 37">
                <a:extLst>
                  <a:ext uri="{FF2B5EF4-FFF2-40B4-BE49-F238E27FC236}">
                    <a16:creationId xmlns:a16="http://schemas.microsoft.com/office/drawing/2014/main" id="{ABE53A49-DB1C-C7E2-19C3-347374D8A80F}"/>
                  </a:ext>
                </a:extLst>
              </p:cNvPr>
              <p:cNvSpPr txBox="1"/>
              <p:nvPr/>
            </p:nvSpPr>
            <p:spPr>
              <a:xfrm>
                <a:off x="2618567" y="1728788"/>
                <a:ext cx="1053494" cy="400110"/>
              </a:xfrm>
              <a:prstGeom prst="rect">
                <a:avLst/>
              </a:prstGeom>
              <a:noFill/>
            </p:spPr>
            <p:txBody>
              <a:bodyPr wrap="none" rtlCol="0">
                <a:spAutoFit/>
              </a:bodyPr>
              <a:lstStyle/>
              <a:p>
                <a:r>
                  <a:rPr lang="en-US" sz="2000" i="1" dirty="0"/>
                  <a:t>Ranging</a:t>
                </a:r>
              </a:p>
            </p:txBody>
          </p:sp>
          <p:grpSp>
            <p:nvGrpSpPr>
              <p:cNvPr id="46" name="Group 45">
                <a:extLst>
                  <a:ext uri="{FF2B5EF4-FFF2-40B4-BE49-F238E27FC236}">
                    <a16:creationId xmlns:a16="http://schemas.microsoft.com/office/drawing/2014/main" id="{B6E66886-85D5-7A00-25BB-6ABA84698A1F}"/>
                  </a:ext>
                </a:extLst>
              </p:cNvPr>
              <p:cNvGrpSpPr/>
              <p:nvPr/>
            </p:nvGrpSpPr>
            <p:grpSpPr>
              <a:xfrm>
                <a:off x="1956965" y="2699931"/>
                <a:ext cx="4738535" cy="1360642"/>
                <a:chOff x="1956965" y="2699931"/>
                <a:chExt cx="4738535" cy="1360642"/>
              </a:xfrm>
            </p:grpSpPr>
            <p:sp>
              <p:nvSpPr>
                <p:cNvPr id="20" name="TextBox 19">
                  <a:extLst>
                    <a:ext uri="{FF2B5EF4-FFF2-40B4-BE49-F238E27FC236}">
                      <a16:creationId xmlns:a16="http://schemas.microsoft.com/office/drawing/2014/main" id="{2FAD4BC2-078F-892C-557F-B50E31B77B21}"/>
                    </a:ext>
                  </a:extLst>
                </p:cNvPr>
                <p:cNvSpPr txBox="1"/>
                <p:nvPr/>
              </p:nvSpPr>
              <p:spPr>
                <a:xfrm>
                  <a:off x="4498802" y="3660463"/>
                  <a:ext cx="1103187" cy="400110"/>
                </a:xfrm>
                <a:prstGeom prst="rect">
                  <a:avLst/>
                </a:prstGeom>
                <a:noFill/>
              </p:spPr>
              <p:txBody>
                <a:bodyPr wrap="none" rtlCol="0">
                  <a:spAutoFit/>
                </a:bodyPr>
                <a:lstStyle/>
                <a:p>
                  <a:pPr algn="ctr"/>
                  <a:r>
                    <a:rPr lang="en-US" sz="1000" dirty="0">
                      <a:solidFill>
                        <a:schemeClr val="accent2"/>
                      </a:solidFill>
                    </a:rPr>
                    <a:t>Low latency data </a:t>
                  </a:r>
                </a:p>
                <a:p>
                  <a:pPr algn="ctr"/>
                  <a:r>
                    <a:rPr lang="en-US" sz="1000" dirty="0">
                      <a:solidFill>
                        <a:schemeClr val="accent2"/>
                      </a:solidFill>
                    </a:rPr>
                    <a:t>features</a:t>
                  </a:r>
                </a:p>
              </p:txBody>
            </p:sp>
            <p:sp>
              <p:nvSpPr>
                <p:cNvPr id="24" name="Oval 23">
                  <a:extLst>
                    <a:ext uri="{FF2B5EF4-FFF2-40B4-BE49-F238E27FC236}">
                      <a16:creationId xmlns:a16="http://schemas.microsoft.com/office/drawing/2014/main" id="{CCD3C5D6-6278-41C3-4E1C-06862594C607}"/>
                    </a:ext>
                  </a:extLst>
                </p:cNvPr>
                <p:cNvSpPr/>
                <p:nvPr/>
              </p:nvSpPr>
              <p:spPr bwMode="auto">
                <a:xfrm>
                  <a:off x="4959351" y="3651705"/>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2" name="TextBox 31">
                  <a:extLst>
                    <a:ext uri="{FF2B5EF4-FFF2-40B4-BE49-F238E27FC236}">
                      <a16:creationId xmlns:a16="http://schemas.microsoft.com/office/drawing/2014/main" id="{04C3B69C-A9F3-DF4E-AD8F-DC4A43C71041}"/>
                    </a:ext>
                  </a:extLst>
                </p:cNvPr>
                <p:cNvSpPr txBox="1"/>
                <p:nvPr/>
              </p:nvSpPr>
              <p:spPr>
                <a:xfrm>
                  <a:off x="1956965" y="2924024"/>
                  <a:ext cx="1059906" cy="246221"/>
                </a:xfrm>
                <a:prstGeom prst="rect">
                  <a:avLst/>
                </a:prstGeom>
                <a:noFill/>
              </p:spPr>
              <p:txBody>
                <a:bodyPr wrap="none" rtlCol="0">
                  <a:spAutoFit/>
                </a:bodyPr>
                <a:lstStyle/>
                <a:p>
                  <a:r>
                    <a:rPr lang="en-US" sz="1000" dirty="0">
                      <a:solidFill>
                        <a:schemeClr val="accent2"/>
                      </a:solidFill>
                    </a:rPr>
                    <a:t>Ranging features</a:t>
                  </a:r>
                </a:p>
              </p:txBody>
            </p:sp>
            <p:sp>
              <p:nvSpPr>
                <p:cNvPr id="33" name="Oval 32">
                  <a:extLst>
                    <a:ext uri="{FF2B5EF4-FFF2-40B4-BE49-F238E27FC236}">
                      <a16:creationId xmlns:a16="http://schemas.microsoft.com/office/drawing/2014/main" id="{0906F4F4-7EB8-12F3-B401-F1465E1DA435}"/>
                    </a:ext>
                  </a:extLst>
                </p:cNvPr>
                <p:cNvSpPr/>
                <p:nvPr/>
              </p:nvSpPr>
              <p:spPr bwMode="auto">
                <a:xfrm>
                  <a:off x="2511104" y="2874806"/>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4" name="Oval 43">
                  <a:extLst>
                    <a:ext uri="{FF2B5EF4-FFF2-40B4-BE49-F238E27FC236}">
                      <a16:creationId xmlns:a16="http://schemas.microsoft.com/office/drawing/2014/main" id="{B1C7EA0D-7B7B-332F-2A7E-DA642A4E49B5}"/>
                    </a:ext>
                  </a:extLst>
                </p:cNvPr>
                <p:cNvSpPr/>
                <p:nvPr/>
              </p:nvSpPr>
              <p:spPr bwMode="auto">
                <a:xfrm>
                  <a:off x="6644700" y="2699931"/>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grpSp>
        </p:grpSp>
        <p:sp>
          <p:nvSpPr>
            <p:cNvPr id="45" name="TextBox 44">
              <a:extLst>
                <a:ext uri="{FF2B5EF4-FFF2-40B4-BE49-F238E27FC236}">
                  <a16:creationId xmlns:a16="http://schemas.microsoft.com/office/drawing/2014/main" id="{91A50CD4-39C8-1BEF-AC5C-B97A5125A566}"/>
                </a:ext>
              </a:extLst>
            </p:cNvPr>
            <p:cNvSpPr txBox="1"/>
            <p:nvPr/>
          </p:nvSpPr>
          <p:spPr>
            <a:xfrm>
              <a:off x="5450300" y="1767888"/>
              <a:ext cx="981359" cy="400110"/>
            </a:xfrm>
            <a:prstGeom prst="rect">
              <a:avLst/>
            </a:prstGeom>
            <a:noFill/>
          </p:spPr>
          <p:txBody>
            <a:bodyPr wrap="none" rtlCol="0">
              <a:spAutoFit/>
            </a:bodyPr>
            <a:lstStyle/>
            <a:p>
              <a:pPr algn="ctr"/>
              <a:r>
                <a:rPr lang="en-US" sz="2000" i="1" dirty="0"/>
                <a:t>Sensing</a:t>
              </a:r>
            </a:p>
          </p:txBody>
        </p:sp>
        <p:sp>
          <p:nvSpPr>
            <p:cNvPr id="10" name="TextBox 9">
              <a:extLst>
                <a:ext uri="{FF2B5EF4-FFF2-40B4-BE49-F238E27FC236}">
                  <a16:creationId xmlns:a16="http://schemas.microsoft.com/office/drawing/2014/main" id="{8A5DCC14-6796-C3E4-57E1-5675CDDF8EB5}"/>
                </a:ext>
              </a:extLst>
            </p:cNvPr>
            <p:cNvSpPr txBox="1"/>
            <p:nvPr/>
          </p:nvSpPr>
          <p:spPr>
            <a:xfrm>
              <a:off x="3855935" y="4198526"/>
              <a:ext cx="2056973" cy="400110"/>
            </a:xfrm>
            <a:prstGeom prst="rect">
              <a:avLst/>
            </a:prstGeom>
            <a:noFill/>
          </p:spPr>
          <p:txBody>
            <a:bodyPr wrap="none" rtlCol="0">
              <a:spAutoFit/>
            </a:bodyPr>
            <a:lstStyle/>
            <a:p>
              <a:pPr algn="ctr"/>
              <a:r>
                <a:rPr lang="en-US" sz="2000" i="1" dirty="0"/>
                <a:t>Low-latency Data</a:t>
              </a:r>
            </a:p>
          </p:txBody>
        </p:sp>
        <p:sp>
          <p:nvSpPr>
            <p:cNvPr id="48" name="TextBox 47">
              <a:extLst>
                <a:ext uri="{FF2B5EF4-FFF2-40B4-BE49-F238E27FC236}">
                  <a16:creationId xmlns:a16="http://schemas.microsoft.com/office/drawing/2014/main" id="{7831A067-4B86-B3C6-1100-83328DED1976}"/>
                </a:ext>
              </a:extLst>
            </p:cNvPr>
            <p:cNvSpPr txBox="1"/>
            <p:nvPr/>
          </p:nvSpPr>
          <p:spPr>
            <a:xfrm>
              <a:off x="4044951" y="2743662"/>
              <a:ext cx="1285928" cy="646331"/>
            </a:xfrm>
            <a:prstGeom prst="rect">
              <a:avLst/>
            </a:prstGeom>
            <a:noFill/>
          </p:spPr>
          <p:txBody>
            <a:bodyPr wrap="square" rtlCol="0">
              <a:spAutoFit/>
            </a:bodyPr>
            <a:lstStyle/>
            <a:p>
              <a:pPr algn="ctr"/>
              <a:r>
                <a:rPr lang="en-US" sz="1800" b="1" i="1" dirty="0"/>
                <a:t>Minimal</a:t>
              </a:r>
            </a:p>
            <a:p>
              <a:pPr algn="ctr"/>
              <a:r>
                <a:rPr lang="en-US" sz="1800" b="1" i="1" dirty="0"/>
                <a:t>feature set</a:t>
              </a:r>
            </a:p>
          </p:txBody>
        </p:sp>
      </p:grpSp>
      <p:sp>
        <p:nvSpPr>
          <p:cNvPr id="52" name="Oval 51">
            <a:extLst>
              <a:ext uri="{FF2B5EF4-FFF2-40B4-BE49-F238E27FC236}">
                <a16:creationId xmlns:a16="http://schemas.microsoft.com/office/drawing/2014/main" id="{34DB1EE1-F945-07D9-CAB5-4B443CB05E3B}"/>
              </a:ext>
            </a:extLst>
          </p:cNvPr>
          <p:cNvSpPr/>
          <p:nvPr/>
        </p:nvSpPr>
        <p:spPr bwMode="auto">
          <a:xfrm>
            <a:off x="4038600" y="4149918"/>
            <a:ext cx="1285928" cy="883463"/>
          </a:xfrm>
          <a:prstGeom prst="ellipse">
            <a:avLst/>
          </a:prstGeom>
          <a:noFill/>
          <a:ln>
            <a:solidFill>
              <a:schemeClr val="tx1"/>
            </a:solidFill>
            <a:prstDash val="dash"/>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3480DC34-54B3-F977-961B-27AA1E30BDEA}"/>
              </a:ext>
            </a:extLst>
          </p:cNvPr>
          <p:cNvSpPr txBox="1"/>
          <p:nvPr/>
        </p:nvSpPr>
        <p:spPr>
          <a:xfrm>
            <a:off x="6231350" y="4441082"/>
            <a:ext cx="1031051" cy="246221"/>
          </a:xfrm>
          <a:prstGeom prst="rect">
            <a:avLst/>
          </a:prstGeom>
          <a:noFill/>
        </p:spPr>
        <p:txBody>
          <a:bodyPr wrap="none" rtlCol="0">
            <a:spAutoFit/>
          </a:bodyPr>
          <a:lstStyle/>
          <a:p>
            <a:pPr algn="ctr"/>
            <a:r>
              <a:rPr lang="en-US" sz="1000" dirty="0">
                <a:solidFill>
                  <a:schemeClr val="accent2"/>
                </a:solidFill>
              </a:rPr>
              <a:t>Sensing features</a:t>
            </a:r>
          </a:p>
        </p:txBody>
      </p:sp>
    </p:spTree>
    <p:extLst>
      <p:ext uri="{BB962C8B-B14F-4D97-AF65-F5344CB8AC3E}">
        <p14:creationId xmlns:p14="http://schemas.microsoft.com/office/powerpoint/2010/main" val="31602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F3429B6A-55AF-DED3-E792-DA021976B8BC}"/>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249063" y="655498"/>
            <a:ext cx="8722078" cy="786886"/>
          </a:xfrm>
        </p:spPr>
        <p:txBody>
          <a:bodyPr/>
          <a:lstStyle/>
          <a:p>
            <a:r>
              <a:rPr lang="en-US" dirty="0"/>
              <a:t>Minimal 4ab feature set: Basic Building Block </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July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
        <p:nvSpPr>
          <p:cNvPr id="10" name="Oval 9">
            <a:extLst>
              <a:ext uri="{FF2B5EF4-FFF2-40B4-BE49-F238E27FC236}">
                <a16:creationId xmlns:a16="http://schemas.microsoft.com/office/drawing/2014/main" id="{02292602-EEE1-1DE0-A183-8ACBF85270B4}"/>
              </a:ext>
            </a:extLst>
          </p:cNvPr>
          <p:cNvSpPr/>
          <p:nvPr/>
        </p:nvSpPr>
        <p:spPr bwMode="auto">
          <a:xfrm>
            <a:off x="4724721" y="3242321"/>
            <a:ext cx="108946" cy="107454"/>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B3D3C7D-14C5-0703-0109-66C9F307C0E9}"/>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chemeClr val="accent2"/>
                </a:solidFill>
              </a:rPr>
              <a:t>62.4 Mbps with 4z HPRF PHR</a:t>
            </a:r>
          </a:p>
        </p:txBody>
      </p:sp>
      <p:sp>
        <p:nvSpPr>
          <p:cNvPr id="36" name="TextBox 35">
            <a:extLst>
              <a:ext uri="{FF2B5EF4-FFF2-40B4-BE49-F238E27FC236}">
                <a16:creationId xmlns:a16="http://schemas.microsoft.com/office/drawing/2014/main" id="{15A3549A-8C34-36DB-3D9D-5773ACC8C4D8}"/>
              </a:ext>
            </a:extLst>
          </p:cNvPr>
          <p:cNvSpPr txBox="1"/>
          <p:nvPr/>
        </p:nvSpPr>
        <p:spPr>
          <a:xfrm>
            <a:off x="685800" y="4567146"/>
            <a:ext cx="7620000"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a:t>Simple and effective features, without significant design changes to 4z</a:t>
            </a:r>
          </a:p>
          <a:p>
            <a:pPr marL="742950" lvl="1" indent="-285750">
              <a:buFont typeface="Arial" panose="020B0604020202020204" pitchFamily="34" charset="0"/>
              <a:buChar char="•"/>
            </a:pPr>
            <a:r>
              <a:rPr lang="en-US" sz="1600" dirty="0"/>
              <a:t>62.4 Mbps enhances low-latency data transfer</a:t>
            </a:r>
          </a:p>
          <a:p>
            <a:pPr marL="1200150" lvl="2" indent="-285750">
              <a:buFont typeface="Arial" panose="020B0604020202020204" pitchFamily="34" charset="0"/>
              <a:buChar char="•"/>
            </a:pPr>
            <a:r>
              <a:rPr lang="en-US" sz="1600" b="1" dirty="0"/>
              <a:t>Simultaneously supporting 4z ranging</a:t>
            </a:r>
          </a:p>
          <a:p>
            <a:pPr marL="742950" lvl="1" indent="-285750">
              <a:buFont typeface="Arial" panose="020B0604020202020204" pitchFamily="34" charset="0"/>
              <a:buChar char="•"/>
            </a:pPr>
            <a:r>
              <a:rPr lang="en-US" sz="1600" dirty="0"/>
              <a:t>1.95 Mbps enables higher link budget for ranging and other uses</a:t>
            </a:r>
          </a:p>
          <a:p>
            <a:pPr marL="1200150" lvl="2" indent="-285750">
              <a:buFont typeface="Arial" panose="020B0604020202020204" pitchFamily="34" charset="0"/>
              <a:buChar char="•"/>
            </a:pPr>
            <a:r>
              <a:rPr lang="en-US" sz="1600" b="1" dirty="0"/>
              <a:t>Improve the achieved range for in-band data on top of 4z</a:t>
            </a:r>
          </a:p>
          <a:p>
            <a:pPr marL="285750" indent="-285750">
              <a:buFont typeface="Arial" panose="020B0604020202020204" pitchFamily="34" charset="0"/>
              <a:buChar char="•"/>
            </a:pPr>
            <a:r>
              <a:rPr lang="en-US" sz="1600" dirty="0"/>
              <a:t>Provides co-existence with millions of existing 4z devices on the field</a:t>
            </a:r>
          </a:p>
        </p:txBody>
      </p:sp>
      <p:sp>
        <p:nvSpPr>
          <p:cNvPr id="3" name="Oval 2">
            <a:extLst>
              <a:ext uri="{FF2B5EF4-FFF2-40B4-BE49-F238E27FC236}">
                <a16:creationId xmlns:a16="http://schemas.microsoft.com/office/drawing/2014/main" id="{5013E49A-E156-098F-4327-F28C56F1F5C2}"/>
              </a:ext>
            </a:extLst>
          </p:cNvPr>
          <p:cNvSpPr/>
          <p:nvPr/>
        </p:nvSpPr>
        <p:spPr bwMode="auto">
          <a:xfrm>
            <a:off x="4717800" y="2716613"/>
            <a:ext cx="108946" cy="107454"/>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FE1F4C79-1908-C2E5-9397-096EDB282EFA}"/>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chemeClr val="accent2"/>
                </a:solidFill>
              </a:rPr>
              <a:t>1.95 Mbps with</a:t>
            </a:r>
          </a:p>
          <a:p>
            <a:r>
              <a:rPr lang="en-US" sz="1100" dirty="0">
                <a:solidFill>
                  <a:schemeClr val="accent2"/>
                </a:solidFill>
              </a:rPr>
              <a:t>4z HPRF PHR</a:t>
            </a:r>
          </a:p>
        </p:txBody>
      </p:sp>
      <p:sp>
        <p:nvSpPr>
          <p:cNvPr id="15" name="TextBox 14">
            <a:extLst>
              <a:ext uri="{FF2B5EF4-FFF2-40B4-BE49-F238E27FC236}">
                <a16:creationId xmlns:a16="http://schemas.microsoft.com/office/drawing/2014/main" id="{53A98441-AA65-93CF-CD0A-75FF8474CDFE}"/>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6" name="Oval 15">
            <a:extLst>
              <a:ext uri="{FF2B5EF4-FFF2-40B4-BE49-F238E27FC236}">
                <a16:creationId xmlns:a16="http://schemas.microsoft.com/office/drawing/2014/main" id="{78DB936B-175A-A58B-62BD-B1C651915659}"/>
              </a:ext>
            </a:extLst>
          </p:cNvPr>
          <p:cNvSpPr/>
          <p:nvPr/>
        </p:nvSpPr>
        <p:spPr bwMode="auto">
          <a:xfrm>
            <a:off x="7081774" y="3374380"/>
            <a:ext cx="110758" cy="109241"/>
          </a:xfrm>
          <a:prstGeom prst="ellipse">
            <a:avLst/>
          </a:prstGeom>
          <a:solidFill>
            <a:srgbClr val="0432FF"/>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A798E92F-DB41-67F0-6A07-6B6F487E33EC}"/>
              </a:ext>
            </a:extLst>
          </p:cNvPr>
          <p:cNvSpPr txBox="1"/>
          <p:nvPr/>
        </p:nvSpPr>
        <p:spPr>
          <a:xfrm>
            <a:off x="4825495" y="2217417"/>
            <a:ext cx="949299" cy="261610"/>
          </a:xfrm>
          <a:prstGeom prst="rect">
            <a:avLst/>
          </a:prstGeom>
          <a:noFill/>
        </p:spPr>
        <p:txBody>
          <a:bodyPr wrap="square">
            <a:spAutoFit/>
          </a:bodyPr>
          <a:lstStyle/>
          <a:p>
            <a:r>
              <a:rPr lang="en-US" sz="1100" dirty="0">
                <a:solidFill>
                  <a:schemeClr val="accent2"/>
                </a:solidFill>
                <a:cs typeface="Times New Roman" panose="02020603050405020304" pitchFamily="18" charset="0"/>
              </a:rPr>
              <a:t>K = 7 BCC</a:t>
            </a:r>
          </a:p>
        </p:txBody>
      </p:sp>
      <p:sp>
        <p:nvSpPr>
          <p:cNvPr id="13" name="Oval 12">
            <a:extLst>
              <a:ext uri="{FF2B5EF4-FFF2-40B4-BE49-F238E27FC236}">
                <a16:creationId xmlns:a16="http://schemas.microsoft.com/office/drawing/2014/main" id="{BF9BD157-C604-03AB-3B00-D9E6BE577230}"/>
              </a:ext>
            </a:extLst>
          </p:cNvPr>
          <p:cNvSpPr/>
          <p:nvPr/>
        </p:nvSpPr>
        <p:spPr bwMode="auto">
          <a:xfrm>
            <a:off x="4716549" y="2298444"/>
            <a:ext cx="108946" cy="107454"/>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51BB7F40-81BD-BCB8-D7B8-093F5247C744}"/>
              </a:ext>
            </a:extLst>
          </p:cNvPr>
          <p:cNvSpPr/>
          <p:nvPr/>
        </p:nvSpPr>
        <p:spPr bwMode="auto">
          <a:xfrm>
            <a:off x="3003803" y="2604629"/>
            <a:ext cx="432855" cy="426926"/>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7B19A5D5-D417-EF54-76A0-D8A4A0F9C7B3}"/>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Tree>
    <p:extLst>
      <p:ext uri="{BB962C8B-B14F-4D97-AF65-F5344CB8AC3E}">
        <p14:creationId xmlns:p14="http://schemas.microsoft.com/office/powerpoint/2010/main" val="259111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Mandatory data rates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July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extLst>
              <p:ext uri="{D42A27DB-BD31-4B8C-83A1-F6EECF244321}">
                <p14:modId xmlns:p14="http://schemas.microsoft.com/office/powerpoint/2010/main" val="3118461963"/>
              </p:ext>
            </p:extLst>
          </p:nvPr>
        </p:nvGraphicFramePr>
        <p:xfrm>
          <a:off x="1466400" y="4702168"/>
          <a:ext cx="6763201" cy="1587613"/>
        </p:xfrm>
        <a:graphic>
          <a:graphicData uri="http://schemas.openxmlformats.org/drawingml/2006/table">
            <a:tbl>
              <a:tblPr firstRow="1" firstCol="1" bandRow="1">
                <a:tableStyleId>{5C22544A-7EE6-4342-B048-85BDC9FD1C3A}</a:tableStyleId>
              </a:tblPr>
              <a:tblGrid>
                <a:gridCol w="1163735">
                  <a:extLst>
                    <a:ext uri="{9D8B030D-6E8A-4147-A177-3AD203B41FA5}">
                      <a16:colId xmlns:a16="http://schemas.microsoft.com/office/drawing/2014/main" val="2601808002"/>
                    </a:ext>
                  </a:extLst>
                </a:gridCol>
                <a:gridCol w="867523">
                  <a:extLst>
                    <a:ext uri="{9D8B030D-6E8A-4147-A177-3AD203B41FA5}">
                      <a16:colId xmlns:a16="http://schemas.microsoft.com/office/drawing/2014/main" val="656231925"/>
                    </a:ext>
                  </a:extLst>
                </a:gridCol>
                <a:gridCol w="1104120">
                  <a:extLst>
                    <a:ext uri="{9D8B030D-6E8A-4147-A177-3AD203B41FA5}">
                      <a16:colId xmlns:a16="http://schemas.microsoft.com/office/drawing/2014/main" val="385117827"/>
                    </a:ext>
                  </a:extLst>
                </a:gridCol>
                <a:gridCol w="1104120">
                  <a:extLst>
                    <a:ext uri="{9D8B030D-6E8A-4147-A177-3AD203B41FA5}">
                      <a16:colId xmlns:a16="http://schemas.microsoft.com/office/drawing/2014/main" val="931343713"/>
                    </a:ext>
                  </a:extLst>
                </a:gridCol>
                <a:gridCol w="2523703">
                  <a:extLst>
                    <a:ext uri="{9D8B030D-6E8A-4147-A177-3AD203B41FA5}">
                      <a16:colId xmlns:a16="http://schemas.microsoft.com/office/drawing/2014/main" val="2311596225"/>
                    </a:ext>
                  </a:extLst>
                </a:gridCol>
              </a:tblGrid>
              <a:tr h="570109">
                <a:tc>
                  <a:txBody>
                    <a:bodyPr/>
                    <a:lstStyle/>
                    <a:p>
                      <a:pPr marL="0" marR="0" algn="ctr">
                        <a:spcBef>
                          <a:spcPts val="0"/>
                        </a:spcBef>
                        <a:spcAft>
                          <a:spcPts val="0"/>
                        </a:spcAft>
                      </a:pPr>
                      <a:r>
                        <a:rPr lang="en-US" sz="1200" dirty="0">
                          <a:effectLst/>
                        </a:rPr>
                        <a:t>PSDU bit rate</a:t>
                      </a:r>
                      <a:r>
                        <a:rPr lang="en-US" sz="1800" dirty="0">
                          <a:effectLst/>
                        </a:rPr>
                        <a:t> </a:t>
                      </a: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PSDU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bit rate</a:t>
                      </a:r>
                      <a:endParaRPr lang="en-US" sz="1800" dirty="0">
                        <a:effectLst/>
                      </a:endParaRPr>
                    </a:p>
                    <a:p>
                      <a:pPr marL="0" marR="0" algn="ctr">
                        <a:spcBef>
                          <a:spcPts val="0"/>
                        </a:spcBef>
                        <a:spcAft>
                          <a:spcPts val="0"/>
                        </a:spcAft>
                      </a:pP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Comments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234432">
                <a:tc>
                  <a:txBody>
                    <a:bodyPr/>
                    <a:lstStyle/>
                    <a:p>
                      <a:pPr marL="0" marR="0" algn="ctr">
                        <a:spcBef>
                          <a:spcPts val="0"/>
                        </a:spcBef>
                        <a:spcAft>
                          <a:spcPts val="0"/>
                        </a:spcAft>
                      </a:pPr>
                      <a:r>
                        <a:rPr lang="en-US" sz="1200" dirty="0">
                          <a:effectLst/>
                        </a:rPr>
                        <a:t>1.95 (4ab)</a:t>
                      </a:r>
                      <a:endParaRPr lang="en-US" sz="1800" dirty="0">
                        <a:effectLst/>
                      </a:endParaRPr>
                    </a:p>
                  </a:txBody>
                  <a:tcPr marL="68580" marR="68580" marT="0" marB="0" anchor="ctr"/>
                </a:tc>
                <a:tc>
                  <a:txBody>
                    <a:bodyPr/>
                    <a:lstStyle/>
                    <a:p>
                      <a:pPr marL="0" marR="0" algn="ctr">
                        <a:spcBef>
                          <a:spcPts val="0"/>
                        </a:spcBef>
                        <a:spcAft>
                          <a:spcPts val="0"/>
                        </a:spcAft>
                      </a:pPr>
                      <a:r>
                        <a:rPr lang="en-US" sz="1200" dirty="0">
                          <a:effectLst/>
                        </a:rPr>
                        <a:t>K=7 BCC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1.95</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4283850915"/>
                  </a:ext>
                </a:extLst>
              </a:tr>
              <a:tr h="234432">
                <a:tc>
                  <a:txBody>
                    <a:bodyPr/>
                    <a:lstStyle/>
                    <a:p>
                      <a:pPr marL="0" marR="0" algn="ctr">
                        <a:spcBef>
                          <a:spcPts val="0"/>
                        </a:spcBef>
                        <a:spcAft>
                          <a:spcPts val="0"/>
                        </a:spcAft>
                      </a:pPr>
                      <a:r>
                        <a:rPr lang="en-US" sz="1200" dirty="0">
                          <a:effectLst/>
                        </a:rPr>
                        <a:t>7.8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7.8</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Already defined in 4z. Uses K=7 BCC instead </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of RS &amp; 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=3 BCC defined for 6.8 and 27.2 Mb/s in 4z.</a:t>
                      </a:r>
                    </a:p>
                  </a:txBody>
                  <a:tcPr marL="68580" marR="68580" marT="0" marB="0" anchor="ctr"/>
                </a:tc>
                <a:extLst>
                  <a:ext uri="{0D108BD9-81ED-4DB2-BD59-A6C34878D82A}">
                    <a16:rowId xmlns:a16="http://schemas.microsoft.com/office/drawing/2014/main" val="1684973465"/>
                  </a:ext>
                </a:extLst>
              </a:tr>
              <a:tr h="234432">
                <a:tc>
                  <a:txBody>
                    <a:bodyPr/>
                    <a:lstStyle/>
                    <a:p>
                      <a:pPr marL="0" marR="0" algn="ctr">
                        <a:spcBef>
                          <a:spcPts val="0"/>
                        </a:spcBef>
                        <a:spcAft>
                          <a:spcPts val="0"/>
                        </a:spcAft>
                      </a:pPr>
                      <a:r>
                        <a:rPr lang="en-US" sz="1200" dirty="0">
                          <a:effectLst/>
                        </a:rPr>
                        <a:t>31.2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31.2</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277927199"/>
                  </a:ext>
                </a:extLst>
              </a:tr>
              <a:tr h="234432">
                <a:tc>
                  <a:txBody>
                    <a:bodyPr/>
                    <a:lstStyle/>
                    <a:p>
                      <a:pPr marL="0" marR="0" algn="ctr">
                        <a:spcBef>
                          <a:spcPts val="0"/>
                        </a:spcBef>
                        <a:spcAft>
                          <a:spcPts val="0"/>
                        </a:spcAft>
                      </a:pPr>
                      <a:r>
                        <a:rPr lang="en-US" sz="1200" dirty="0">
                          <a:effectLst/>
                        </a:rPr>
                        <a:t>62.4 (4ab)</a:t>
                      </a:r>
                      <a:endParaRPr lang="en-US" sz="18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a:effectLst/>
                        </a:rPr>
                        <a:t>62.4</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1371600" y="4343400"/>
            <a:ext cx="4871847" cy="369332"/>
          </a:xfrm>
          <a:prstGeom prst="rect">
            <a:avLst/>
          </a:prstGeom>
          <a:noFill/>
        </p:spPr>
        <p:txBody>
          <a:bodyPr wrap="none" rtlCol="0">
            <a:spAutoFit/>
          </a:bodyPr>
          <a:lstStyle/>
          <a:p>
            <a:r>
              <a:rPr lang="en-US" sz="1800" b="1" dirty="0"/>
              <a:t>Additional mandatory data rates and encoding:</a:t>
            </a:r>
            <a:endParaRPr lang="en-US" sz="18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432FF"/>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0432FF"/>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432FF"/>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0432FF"/>
                </a:solidFill>
              </a:rPr>
              <a:t>1.95 Mbps with</a:t>
            </a:r>
          </a:p>
          <a:p>
            <a:r>
              <a:rPr lang="en-US" sz="1100" dirty="0">
                <a:solidFill>
                  <a:srgbClr val="0432FF"/>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0432FF"/>
                </a:solidFill>
                <a:cs typeface="Times New Roman" panose="02020603050405020304" pitchFamily="18" charset="0"/>
              </a:rPr>
              <a:t>K = 7 BCC</a:t>
            </a: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432FF"/>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432FF"/>
              </a:solidFill>
              <a:effectLst/>
              <a:latin typeface="Times New Roman" panose="02020603050405020304" pitchFamily="18" charset="0"/>
            </a:endParaRPr>
          </a:p>
        </p:txBody>
      </p:sp>
    </p:spTree>
    <p:extLst>
      <p:ext uri="{BB962C8B-B14F-4D97-AF65-F5344CB8AC3E}">
        <p14:creationId xmlns:p14="http://schemas.microsoft.com/office/powerpoint/2010/main" val="298661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packet configurations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July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0432FF"/>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0432FF"/>
                </a:solidFill>
              </a:rPr>
              <a:t>1.95 Mbps with</a:t>
            </a:r>
          </a:p>
          <a:p>
            <a:r>
              <a:rPr lang="en-US" sz="1100" dirty="0">
                <a:solidFill>
                  <a:srgbClr val="0432FF"/>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0432FF"/>
                </a:solidFill>
                <a:cs typeface="Times New Roman" panose="02020603050405020304" pitchFamily="18" charset="0"/>
              </a:rPr>
              <a:t>K = 7 BCC</a:t>
            </a: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chemeClr val="accent2"/>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3" name="Group 2">
            <a:extLst>
              <a:ext uri="{FF2B5EF4-FFF2-40B4-BE49-F238E27FC236}">
                <a16:creationId xmlns:a16="http://schemas.microsoft.com/office/drawing/2014/main" id="{534A3189-2687-4C94-EBB5-602E343EF438}"/>
              </a:ext>
            </a:extLst>
          </p:cNvPr>
          <p:cNvGrpSpPr/>
          <p:nvPr/>
        </p:nvGrpSpPr>
        <p:grpSpPr>
          <a:xfrm>
            <a:off x="1324010" y="4866699"/>
            <a:ext cx="3943074" cy="241087"/>
            <a:chOff x="1877626" y="1752600"/>
            <a:chExt cx="4410254" cy="462752"/>
          </a:xfrm>
        </p:grpSpPr>
        <p:sp>
          <p:nvSpPr>
            <p:cNvPr id="9" name="Rectangle 8">
              <a:extLst>
                <a:ext uri="{FF2B5EF4-FFF2-40B4-BE49-F238E27FC236}">
                  <a16:creationId xmlns:a16="http://schemas.microsoft.com/office/drawing/2014/main" id="{92986731-F804-EB12-9DA9-5E553FECD3BA}"/>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DA38933D-AAC2-BACC-B145-4691586239FA}"/>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08DF0A41-7F22-7A24-BD13-BE02DB462628}"/>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B3F4E8C1-CD26-44D1-6CA4-21981B492CB3}"/>
                </a:ext>
              </a:extLst>
            </p:cNvPr>
            <p:cNvSpPr/>
            <p:nvPr/>
          </p:nvSpPr>
          <p:spPr bwMode="auto">
            <a:xfrm>
              <a:off x="4550320" y="1758155"/>
              <a:ext cx="1737560" cy="457197"/>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3" name="Group 12">
            <a:extLst>
              <a:ext uri="{FF2B5EF4-FFF2-40B4-BE49-F238E27FC236}">
                <a16:creationId xmlns:a16="http://schemas.microsoft.com/office/drawing/2014/main" id="{8F8FDC3E-6BAF-6AE2-717D-FA4F242FF897}"/>
              </a:ext>
            </a:extLst>
          </p:cNvPr>
          <p:cNvGrpSpPr/>
          <p:nvPr/>
        </p:nvGrpSpPr>
        <p:grpSpPr>
          <a:xfrm>
            <a:off x="1314786" y="5248202"/>
            <a:ext cx="5016977" cy="240586"/>
            <a:chOff x="1877626" y="2057399"/>
            <a:chExt cx="5034479" cy="303461"/>
          </a:xfrm>
        </p:grpSpPr>
        <p:sp>
          <p:nvSpPr>
            <p:cNvPr id="14" name="Rectangle 13">
              <a:extLst>
                <a:ext uri="{FF2B5EF4-FFF2-40B4-BE49-F238E27FC236}">
                  <a16:creationId xmlns:a16="http://schemas.microsoft.com/office/drawing/2014/main" id="{10595DBC-8A39-0149-6649-0439DFDBC0DD}"/>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E4A4CA74-5705-DCB4-63B5-01F25B282F74}"/>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41C2FF61-3171-1800-8A26-BE032CCD4037}"/>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E7A34F34-E221-3A39-EF00-7ADBE34E3574}"/>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BE71FAAB-D9FF-B62A-60A3-488863458F51}"/>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19" name="Group 18">
            <a:extLst>
              <a:ext uri="{FF2B5EF4-FFF2-40B4-BE49-F238E27FC236}">
                <a16:creationId xmlns:a16="http://schemas.microsoft.com/office/drawing/2014/main" id="{8D2F87EE-A068-8333-ABE2-7B96E13D7366}"/>
              </a:ext>
            </a:extLst>
          </p:cNvPr>
          <p:cNvGrpSpPr/>
          <p:nvPr/>
        </p:nvGrpSpPr>
        <p:grpSpPr>
          <a:xfrm>
            <a:off x="1311318" y="5641188"/>
            <a:ext cx="2882385" cy="238195"/>
            <a:chOff x="1877626" y="2057399"/>
            <a:chExt cx="2892441" cy="300446"/>
          </a:xfrm>
        </p:grpSpPr>
        <p:sp>
          <p:nvSpPr>
            <p:cNvPr id="22" name="Rectangle 21">
              <a:extLst>
                <a:ext uri="{FF2B5EF4-FFF2-40B4-BE49-F238E27FC236}">
                  <a16:creationId xmlns:a16="http://schemas.microsoft.com/office/drawing/2014/main" id="{CC135092-1DF1-7764-A859-BEF5942BBFE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25" name="Rectangle 24">
              <a:extLst>
                <a:ext uri="{FF2B5EF4-FFF2-40B4-BE49-F238E27FC236}">
                  <a16:creationId xmlns:a16="http://schemas.microsoft.com/office/drawing/2014/main" id="{CE0C7AF4-3D6C-AB1A-7150-250AF7EA53C3}"/>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26" name="Rectangle 25">
              <a:extLst>
                <a:ext uri="{FF2B5EF4-FFF2-40B4-BE49-F238E27FC236}">
                  <a16:creationId xmlns:a16="http://schemas.microsoft.com/office/drawing/2014/main" id="{D73A075A-7B44-C84A-8155-CE4BCF546C29}"/>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sp>
        <p:nvSpPr>
          <p:cNvPr id="27" name="TextBox 26">
            <a:extLst>
              <a:ext uri="{FF2B5EF4-FFF2-40B4-BE49-F238E27FC236}">
                <a16:creationId xmlns:a16="http://schemas.microsoft.com/office/drawing/2014/main" id="{811CC331-09FE-279E-3885-A9D66398FA2C}"/>
              </a:ext>
            </a:extLst>
          </p:cNvPr>
          <p:cNvSpPr txBox="1"/>
          <p:nvPr/>
        </p:nvSpPr>
        <p:spPr>
          <a:xfrm>
            <a:off x="1219200" y="4330409"/>
            <a:ext cx="2659702" cy="369332"/>
          </a:xfrm>
          <a:prstGeom prst="rect">
            <a:avLst/>
          </a:prstGeom>
          <a:noFill/>
        </p:spPr>
        <p:txBody>
          <a:bodyPr wrap="none" rtlCol="0">
            <a:spAutoFit/>
          </a:bodyPr>
          <a:lstStyle/>
          <a:p>
            <a:r>
              <a:rPr lang="en-US" sz="1800" b="1" dirty="0"/>
              <a:t>Mandatory packet types:</a:t>
            </a:r>
            <a:endParaRPr lang="en-US" sz="1800" dirty="0"/>
          </a:p>
        </p:txBody>
      </p:sp>
    </p:spTree>
    <p:extLst>
      <p:ext uri="{BB962C8B-B14F-4D97-AF65-F5344CB8AC3E}">
        <p14:creationId xmlns:p14="http://schemas.microsoft.com/office/powerpoint/2010/main" val="9592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a:buFont typeface="Arial" panose="020B0604020202020204" pitchFamily="34" charset="0"/>
              <a:buChar char="•"/>
            </a:pPr>
            <a:endParaRPr lang="en-US" sz="2400" dirty="0"/>
          </a:p>
          <a:p>
            <a:pPr>
              <a:buFont typeface="Arial" panose="020B0604020202020204" pitchFamily="34" charset="0"/>
              <a:buChar char="•"/>
            </a:pPr>
            <a:r>
              <a:rPr lang="en-US" sz="2400" dirty="0"/>
              <a:t>We agree that the following minimal feature set is mandatory in 4ab</a:t>
            </a:r>
          </a:p>
          <a:p>
            <a:pPr marL="857250" lvl="1" indent="-457200">
              <a:buFont typeface="+mj-lt"/>
              <a:buAutoNum type="arabicPeriod"/>
            </a:pPr>
            <a:r>
              <a:rPr lang="en-US" sz="1800" dirty="0"/>
              <a:t>HRP-ERDEV</a:t>
            </a:r>
          </a:p>
          <a:p>
            <a:pPr marL="857250" lvl="1" indent="-457200">
              <a:buFont typeface="+mj-lt"/>
              <a:buAutoNum type="arabicPeriod"/>
            </a:pPr>
            <a:r>
              <a:rPr lang="en-US" sz="1800" dirty="0"/>
              <a:t>1.95 Mbps with 4z HPRF PHR</a:t>
            </a:r>
          </a:p>
          <a:p>
            <a:pPr marL="857250" lvl="1" indent="-457200">
              <a:buFont typeface="+mj-lt"/>
              <a:buAutoNum type="arabicPeriod"/>
            </a:pPr>
            <a:r>
              <a:rPr lang="en-US" sz="1800" dirty="0"/>
              <a:t>62.4 Mbps with 4z HPRF PHR</a:t>
            </a:r>
          </a:p>
          <a:p>
            <a:pPr marL="857250" lvl="1" indent="-457200">
              <a:buFont typeface="+mj-lt"/>
              <a:buAutoNum type="arabicPeriod"/>
            </a:pPr>
            <a:r>
              <a:rPr lang="en-US" sz="1800" dirty="0"/>
              <a:t>K = 7 BCC</a:t>
            </a: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July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15-23-0308-03-04ab</a:t>
            </a:r>
            <a:endParaRPr lang="en-US" altLang="en-US" sz="1400" b="1" dirty="0"/>
          </a:p>
        </p:txBody>
      </p:sp>
    </p:spTree>
    <p:extLst>
      <p:ext uri="{BB962C8B-B14F-4D97-AF65-F5344CB8AC3E}">
        <p14:creationId xmlns:p14="http://schemas.microsoft.com/office/powerpoint/2010/main" val="405199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B1F02-44B3-82C5-6A51-5332A442EA69}"/>
              </a:ext>
            </a:extLst>
          </p:cNvPr>
          <p:cNvSpPr>
            <a:spLocks noGrp="1"/>
          </p:cNvSpPr>
          <p:nvPr>
            <p:ph type="title"/>
          </p:nvPr>
        </p:nvSpPr>
        <p:spPr>
          <a:xfrm>
            <a:off x="380500" y="2286000"/>
            <a:ext cx="8459204" cy="2057400"/>
          </a:xfrm>
        </p:spPr>
        <p:txBody>
          <a:bodyPr/>
          <a:lstStyle/>
          <a:p>
            <a:r>
              <a:rPr lang="en-US" dirty="0"/>
              <a:t>(Advanced) 4ab Device(s)</a:t>
            </a:r>
          </a:p>
        </p:txBody>
      </p:sp>
      <p:sp>
        <p:nvSpPr>
          <p:cNvPr id="4" name="Date Placeholder 3">
            <a:extLst>
              <a:ext uri="{FF2B5EF4-FFF2-40B4-BE49-F238E27FC236}">
                <a16:creationId xmlns:a16="http://schemas.microsoft.com/office/drawing/2014/main" id="{1A211320-7E02-19AE-0090-C1EBF02C5F28}"/>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9AE4979D-2E81-158C-F339-59E896B575E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245CC763-920D-658E-9768-7CB68DAF7E8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D5086EFB-1F96-5464-57C8-014512FAF60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Tree>
    <p:extLst>
      <p:ext uri="{BB962C8B-B14F-4D97-AF65-F5344CB8AC3E}">
        <p14:creationId xmlns:p14="http://schemas.microsoft.com/office/powerpoint/2010/main" val="36993891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66464</TotalTime>
  <Words>1969</Words>
  <Application>Microsoft Macintosh PowerPoint</Application>
  <PresentationFormat>On-screen Show (4:3)</PresentationFormat>
  <Paragraphs>489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Courier New</vt:lpstr>
      <vt:lpstr>Times New Roman</vt:lpstr>
      <vt:lpstr>Office Theme</vt:lpstr>
      <vt:lpstr>PowerPoint Presentation</vt:lpstr>
      <vt:lpstr>PowerPoint Presentation</vt:lpstr>
      <vt:lpstr>Introduction</vt:lpstr>
      <vt:lpstr>4ab Devices</vt:lpstr>
      <vt:lpstr>Minimal 4ab feature set: Basic Building Block </vt:lpstr>
      <vt:lpstr>Minimal 4ab feature set: Mandatory data rates</vt:lpstr>
      <vt:lpstr>Minimal 4ab feature set: packet configurations</vt:lpstr>
      <vt:lpstr>Way forward</vt:lpstr>
      <vt:lpstr>(Advanced) 4ab Device(s)</vt:lpstr>
      <vt:lpstr>Minimal 4ab feature set</vt:lpstr>
      <vt:lpstr>Advanced 4ab devices</vt:lpstr>
      <vt:lpstr>Way forward on 4ab devices</vt:lpstr>
      <vt:lpstr>Parameter sets for 4ab device(s)</vt:lpstr>
      <vt:lpstr>Recommended parameter sets for ERPDEV</vt:lpstr>
      <vt:lpstr>Recommended parameter sets for ARDEV</vt:lpstr>
      <vt:lpstr>Recommended parameter sets for LLDDEV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cp:lastModifiedBy>
  <cp:revision>1498</cp:revision>
  <cp:lastPrinted>1998-02-10T13:28:06Z</cp:lastPrinted>
  <dcterms:created xsi:type="dcterms:W3CDTF">2021-07-16T20:39:58Z</dcterms:created>
  <dcterms:modified xsi:type="dcterms:W3CDTF">2023-07-12T21:17:59Z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