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95" r:id="rId4"/>
    <p:sldId id="300" r:id="rId5"/>
    <p:sldId id="306" r:id="rId6"/>
    <p:sldId id="310" r:id="rId7"/>
    <p:sldId id="312" r:id="rId8"/>
    <p:sldId id="311" r:id="rId9"/>
    <p:sldId id="340" r:id="rId10"/>
    <p:sldId id="341" r:id="rId11"/>
    <p:sldId id="342" r:id="rId12"/>
    <p:sldId id="34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DFF"/>
    <a:srgbClr val="B36BE2"/>
    <a:srgbClr val="FF0000"/>
    <a:srgbClr val="FF40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p:restoredTop sz="95915"/>
  </p:normalViewPr>
  <p:slideViewPr>
    <p:cSldViewPr>
      <p:cViewPr varScale="1">
        <p:scale>
          <a:sx n="128" d="100"/>
          <a:sy n="128" d="100"/>
        </p:scale>
        <p:origin x="2248"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June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4ab Device(s) and feature sets</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June,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Carlos Aldana,  </a:t>
            </a:r>
            <a:r>
              <a:rPr lang="en-US" altLang="en-US" sz="1400" dirty="0" err="1">
                <a:latin typeface="+mj-lt"/>
              </a:rPr>
              <a:t>Kangjin</a:t>
            </a:r>
            <a:r>
              <a:rPr lang="en-US" altLang="en-US" sz="1400" dirty="0">
                <a:latin typeface="+mj-lt"/>
              </a:rPr>
              <a:t> Yoon, Claudio da Silva, </a:t>
            </a:r>
            <a:r>
              <a:rPr lang="en-US" altLang="en-US" sz="1400" dirty="0" err="1">
                <a:latin typeface="+mj-lt"/>
              </a:rPr>
              <a:t>Guoqing</a:t>
            </a:r>
            <a:r>
              <a:rPr lang="en-US" altLang="en-US" sz="1400" dirty="0">
                <a:latin typeface="+mj-lt"/>
              </a:rPr>
              <a:t> Li (Meta), Bin Tian, </a:t>
            </a:r>
            <a:r>
              <a:rPr lang="en-US" altLang="en-US" sz="1400" dirty="0" err="1">
                <a:latin typeface="+mj-lt"/>
              </a:rPr>
              <a:t>Pooria</a:t>
            </a:r>
            <a:r>
              <a:rPr lang="en-US" altLang="en-US" sz="1400" dirty="0">
                <a:latin typeface="+mj-lt"/>
              </a:rPr>
              <a:t> </a:t>
            </a:r>
            <a:r>
              <a:rPr lang="en-US" altLang="en-US" sz="1400" dirty="0" err="1">
                <a:latin typeface="+mj-lt"/>
              </a:rPr>
              <a:t>Pakrooh</a:t>
            </a:r>
            <a:r>
              <a:rPr lang="en-US" altLang="en-US" sz="1400" dirty="0">
                <a:latin typeface="+mj-lt"/>
              </a:rPr>
              <a:t>, Steve </a:t>
            </a:r>
            <a:r>
              <a:rPr lang="en-US" altLang="en-US" sz="1400" dirty="0" err="1">
                <a:latin typeface="+mj-lt"/>
              </a:rPr>
              <a:t>Shellhammer</a:t>
            </a:r>
            <a:r>
              <a:rPr lang="en-US" altLang="en-US" sz="1400" dirty="0">
                <a:latin typeface="+mj-lt"/>
              </a:rPr>
              <a:t>,  </a:t>
            </a:r>
            <a:r>
              <a:rPr lang="en-US" altLang="en-US" sz="1400" dirty="0" err="1">
                <a:latin typeface="+mj-lt"/>
              </a:rPr>
              <a:t>Koorosh</a:t>
            </a:r>
            <a:r>
              <a:rPr lang="en-US" altLang="en-US" sz="1400" dirty="0">
                <a:latin typeface="+mj-lt"/>
              </a:rPr>
              <a:t> </a:t>
            </a:r>
            <a:r>
              <a:rPr lang="en-US" altLang="en-US" sz="1400" dirty="0" err="1">
                <a:latin typeface="+mj-lt"/>
              </a:rPr>
              <a:t>Akhavan</a:t>
            </a:r>
            <a:r>
              <a:rPr lang="en-US" altLang="en-US" sz="1400" dirty="0">
                <a:latin typeface="+mj-lt"/>
              </a:rPr>
              <a:t> (Qualcomm), Tushar Patel (</a:t>
            </a:r>
            <a:r>
              <a:rPr lang="en-US" altLang="en-US" sz="1400" dirty="0" err="1">
                <a:latin typeface="+mj-lt"/>
              </a:rPr>
              <a:t>LitePoint</a:t>
            </a:r>
            <a:r>
              <a:rPr lang="en-US" altLang="en-US" sz="1400" dirty="0">
                <a:latin typeface="+mj-lt"/>
              </a:rPr>
              <a:t>), James Yee, Li Ma, Li-Hsiang Sun (MediaTek)</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685800" y="685800"/>
            <a:ext cx="7772400" cy="549902"/>
          </a:xfrm>
        </p:spPr>
        <p:txBody>
          <a:bodyPr/>
          <a:lstStyle/>
          <a:p>
            <a:r>
              <a:rPr lang="en-US" sz="3600" dirty="0"/>
              <a:t>Minimal 4ab feature set</a:t>
            </a:r>
            <a:endParaRPr lang="en-US" dirty="0"/>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nvGraphicFramePr>
        <p:xfrm>
          <a:off x="5334000" y="2489167"/>
          <a:ext cx="3592618" cy="1024945"/>
        </p:xfrm>
        <a:graphic>
          <a:graphicData uri="http://schemas.openxmlformats.org/drawingml/2006/table">
            <a:tbl>
              <a:tblPr firstRow="1" firstCol="1" bandRow="1">
                <a:tableStyleId>{5C22544A-7EE6-4342-B048-85BDC9FD1C3A}</a:tableStyleId>
              </a:tblPr>
              <a:tblGrid>
                <a:gridCol w="1020280">
                  <a:extLst>
                    <a:ext uri="{9D8B030D-6E8A-4147-A177-3AD203B41FA5}">
                      <a16:colId xmlns:a16="http://schemas.microsoft.com/office/drawing/2014/main" val="2601808002"/>
                    </a:ext>
                  </a:extLst>
                </a:gridCol>
                <a:gridCol w="794185">
                  <a:extLst>
                    <a:ext uri="{9D8B030D-6E8A-4147-A177-3AD203B41FA5}">
                      <a16:colId xmlns:a16="http://schemas.microsoft.com/office/drawing/2014/main" val="656231925"/>
                    </a:ext>
                  </a:extLst>
                </a:gridCol>
                <a:gridCol w="948367">
                  <a:extLst>
                    <a:ext uri="{9D8B030D-6E8A-4147-A177-3AD203B41FA5}">
                      <a16:colId xmlns:a16="http://schemas.microsoft.com/office/drawing/2014/main" val="385117827"/>
                    </a:ext>
                  </a:extLst>
                </a:gridCol>
                <a:gridCol w="829786">
                  <a:extLst>
                    <a:ext uri="{9D8B030D-6E8A-4147-A177-3AD203B41FA5}">
                      <a16:colId xmlns:a16="http://schemas.microsoft.com/office/drawing/2014/main" val="931343713"/>
                    </a:ext>
                  </a:extLst>
                </a:gridCol>
              </a:tblGrid>
              <a:tr h="387529">
                <a:tc>
                  <a:txBody>
                    <a:bodyPr/>
                    <a:lstStyle/>
                    <a:p>
                      <a:pPr marL="0" marR="0" algn="ctr">
                        <a:spcBef>
                          <a:spcPts val="0"/>
                        </a:spcBef>
                        <a:spcAft>
                          <a:spcPts val="0"/>
                        </a:spcAft>
                      </a:pPr>
                      <a:r>
                        <a:rPr lang="en-US" sz="900" dirty="0">
                          <a:effectLst/>
                        </a:rPr>
                        <a:t>PSDU bit rate</a:t>
                      </a:r>
                      <a:r>
                        <a:rPr lang="en-US" sz="1100" dirty="0">
                          <a:effectLst/>
                        </a:rPr>
                        <a:t> </a:t>
                      </a: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PSDU encoding</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PHR bit rate</a:t>
                      </a:r>
                      <a:endParaRPr lang="en-US" sz="1100" dirty="0">
                        <a:effectLst/>
                      </a:endParaRPr>
                    </a:p>
                    <a:p>
                      <a:pPr marL="0" marR="0" algn="ctr">
                        <a:spcBef>
                          <a:spcPts val="0"/>
                        </a:spcBef>
                        <a:spcAft>
                          <a:spcPts val="0"/>
                        </a:spcAft>
                      </a:pP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PHR encoding</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159354">
                <a:tc>
                  <a:txBody>
                    <a:bodyPr/>
                    <a:lstStyle/>
                    <a:p>
                      <a:pPr marL="0" marR="0" algn="ctr">
                        <a:spcBef>
                          <a:spcPts val="0"/>
                        </a:spcBef>
                        <a:spcAft>
                          <a:spcPts val="0"/>
                        </a:spcAft>
                      </a:pPr>
                      <a:r>
                        <a:rPr lang="en-US" sz="900" dirty="0">
                          <a:effectLst/>
                        </a:rPr>
                        <a:t>1.95 (4ab)</a:t>
                      </a:r>
                      <a:endParaRPr lang="en-US" sz="1100" dirty="0">
                        <a:effectLst/>
                      </a:endParaRPr>
                    </a:p>
                  </a:txBody>
                  <a:tcPr marL="68580" marR="68580" marT="0" marB="0" anchor="ctr"/>
                </a:tc>
                <a:tc>
                  <a:txBody>
                    <a:bodyPr/>
                    <a:lstStyle/>
                    <a:p>
                      <a:pPr marL="0" marR="0" algn="ctr">
                        <a:spcBef>
                          <a:spcPts val="0"/>
                        </a:spcBef>
                        <a:spcAft>
                          <a:spcPts val="0"/>
                        </a:spcAft>
                      </a:pPr>
                      <a:r>
                        <a:rPr lang="en-US" sz="900" dirty="0">
                          <a:effectLst/>
                        </a:rPr>
                        <a:t>K=7 BCC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1.95</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4283850915"/>
                  </a:ext>
                </a:extLst>
              </a:tr>
              <a:tr h="159354">
                <a:tc>
                  <a:txBody>
                    <a:bodyPr/>
                    <a:lstStyle/>
                    <a:p>
                      <a:pPr marL="0" marR="0" algn="ctr">
                        <a:spcBef>
                          <a:spcPts val="0"/>
                        </a:spcBef>
                        <a:spcAft>
                          <a:spcPts val="0"/>
                        </a:spcAft>
                      </a:pPr>
                      <a:r>
                        <a:rPr lang="en-US" sz="900" dirty="0">
                          <a:effectLst/>
                        </a:rPr>
                        <a:t>7.8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7.8</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4973465"/>
                  </a:ext>
                </a:extLst>
              </a:tr>
              <a:tr h="159354">
                <a:tc>
                  <a:txBody>
                    <a:bodyPr/>
                    <a:lstStyle/>
                    <a:p>
                      <a:pPr marL="0" marR="0" algn="ctr">
                        <a:spcBef>
                          <a:spcPts val="0"/>
                        </a:spcBef>
                        <a:spcAft>
                          <a:spcPts val="0"/>
                        </a:spcAft>
                      </a:pPr>
                      <a:r>
                        <a:rPr lang="en-US" sz="900" dirty="0">
                          <a:effectLst/>
                        </a:rPr>
                        <a:t>31.2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dirty="0">
                          <a:effectLst/>
                        </a:rPr>
                        <a:t>31.2</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277927199"/>
                  </a:ext>
                </a:extLst>
              </a:tr>
              <a:tr h="159354">
                <a:tc>
                  <a:txBody>
                    <a:bodyPr/>
                    <a:lstStyle/>
                    <a:p>
                      <a:pPr marL="0" marR="0" algn="ctr">
                        <a:spcBef>
                          <a:spcPts val="0"/>
                        </a:spcBef>
                        <a:spcAft>
                          <a:spcPts val="0"/>
                        </a:spcAft>
                      </a:pPr>
                      <a:r>
                        <a:rPr lang="en-US" sz="900" dirty="0">
                          <a:effectLst/>
                        </a:rPr>
                        <a:t>62.4 (4ab)</a:t>
                      </a:r>
                      <a:endParaRPr lang="en-US" sz="11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62.4</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5239200" y="2119836"/>
            <a:ext cx="3825086" cy="307777"/>
          </a:xfrm>
          <a:prstGeom prst="rect">
            <a:avLst/>
          </a:prstGeom>
          <a:noFill/>
        </p:spPr>
        <p:txBody>
          <a:bodyPr wrap="none" rtlCol="0">
            <a:spAutoFit/>
          </a:bodyPr>
          <a:lstStyle/>
          <a:p>
            <a:r>
              <a:rPr lang="en-US" sz="1400" b="1" dirty="0"/>
              <a:t>Additional mandatory data rates and encoding:</a:t>
            </a:r>
            <a:endParaRPr lang="en-US" sz="14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862894" y="2171923"/>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2768215" y="34330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2868989" y="3271327"/>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2761294" y="2907336"/>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2868989" y="2781642"/>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2868989" y="2408140"/>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2760043" y="2489167"/>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1047297" y="2795352"/>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1432804" y="2857169"/>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3879192" y="4191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3728974" y="42748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9" name="Group 8">
            <a:extLst>
              <a:ext uri="{FF2B5EF4-FFF2-40B4-BE49-F238E27FC236}">
                <a16:creationId xmlns:a16="http://schemas.microsoft.com/office/drawing/2014/main" id="{21DEBD4E-7A80-C8C7-1F15-A8BE08FA039F}"/>
              </a:ext>
            </a:extLst>
          </p:cNvPr>
          <p:cNvGrpSpPr/>
          <p:nvPr/>
        </p:nvGrpSpPr>
        <p:grpSpPr>
          <a:xfrm>
            <a:off x="701745" y="5172090"/>
            <a:ext cx="3943074" cy="241087"/>
            <a:chOff x="1877626" y="1752600"/>
            <a:chExt cx="4410254" cy="462751"/>
          </a:xfrm>
        </p:grpSpPr>
        <p:sp>
          <p:nvSpPr>
            <p:cNvPr id="10" name="Rectangle 9">
              <a:extLst>
                <a:ext uri="{FF2B5EF4-FFF2-40B4-BE49-F238E27FC236}">
                  <a16:creationId xmlns:a16="http://schemas.microsoft.com/office/drawing/2014/main" id="{A769B0E6-8A47-F8A3-ED99-6BC847CB18E2}"/>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1" name="Rectangle 10">
              <a:extLst>
                <a:ext uri="{FF2B5EF4-FFF2-40B4-BE49-F238E27FC236}">
                  <a16:creationId xmlns:a16="http://schemas.microsoft.com/office/drawing/2014/main" id="{AB60AACB-224F-2BFB-3437-D58C30462630}"/>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2" name="Rectangle 11">
              <a:extLst>
                <a:ext uri="{FF2B5EF4-FFF2-40B4-BE49-F238E27FC236}">
                  <a16:creationId xmlns:a16="http://schemas.microsoft.com/office/drawing/2014/main" id="{6E06BC20-E41F-C0F3-1DEF-ED808109761A}"/>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3" name="Rectangle 12">
              <a:extLst>
                <a:ext uri="{FF2B5EF4-FFF2-40B4-BE49-F238E27FC236}">
                  <a16:creationId xmlns:a16="http://schemas.microsoft.com/office/drawing/2014/main" id="{9020E0A0-C35C-58C1-ABEE-D6278D6D889F}"/>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4" name="Group 13">
            <a:extLst>
              <a:ext uri="{FF2B5EF4-FFF2-40B4-BE49-F238E27FC236}">
                <a16:creationId xmlns:a16="http://schemas.microsoft.com/office/drawing/2014/main" id="{BDB4B1A1-97EB-1880-97D5-FE2416CE314A}"/>
              </a:ext>
            </a:extLst>
          </p:cNvPr>
          <p:cNvGrpSpPr/>
          <p:nvPr/>
        </p:nvGrpSpPr>
        <p:grpSpPr>
          <a:xfrm>
            <a:off x="692521" y="5553591"/>
            <a:ext cx="5016977" cy="240586"/>
            <a:chOff x="1877626" y="2057399"/>
            <a:chExt cx="5034479" cy="303461"/>
          </a:xfrm>
        </p:grpSpPr>
        <p:sp>
          <p:nvSpPr>
            <p:cNvPr id="15" name="Rectangle 14">
              <a:extLst>
                <a:ext uri="{FF2B5EF4-FFF2-40B4-BE49-F238E27FC236}">
                  <a16:creationId xmlns:a16="http://schemas.microsoft.com/office/drawing/2014/main" id="{CE83352D-B84D-E0BA-C1A4-DD12312A66B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6" name="Rectangle 15">
              <a:extLst>
                <a:ext uri="{FF2B5EF4-FFF2-40B4-BE49-F238E27FC236}">
                  <a16:creationId xmlns:a16="http://schemas.microsoft.com/office/drawing/2014/main" id="{4016CF14-5DDD-A94B-5A05-5E0E162DC90B}"/>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7" name="Rectangle 16">
              <a:extLst>
                <a:ext uri="{FF2B5EF4-FFF2-40B4-BE49-F238E27FC236}">
                  <a16:creationId xmlns:a16="http://schemas.microsoft.com/office/drawing/2014/main" id="{6E86A170-F82B-D8D7-AAAB-22D61C680430}"/>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8" name="Rectangle 17">
              <a:extLst>
                <a:ext uri="{FF2B5EF4-FFF2-40B4-BE49-F238E27FC236}">
                  <a16:creationId xmlns:a16="http://schemas.microsoft.com/office/drawing/2014/main" id="{517C4107-3222-E679-404A-A69301DB4388}"/>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sp>
          <p:nvSpPr>
            <p:cNvPr id="19" name="Rectangle 18">
              <a:extLst>
                <a:ext uri="{FF2B5EF4-FFF2-40B4-BE49-F238E27FC236}">
                  <a16:creationId xmlns:a16="http://schemas.microsoft.com/office/drawing/2014/main" id="{251B4589-270E-7F6C-BF04-CB2E52931AFD}"/>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22" name="Group 21">
            <a:extLst>
              <a:ext uri="{FF2B5EF4-FFF2-40B4-BE49-F238E27FC236}">
                <a16:creationId xmlns:a16="http://schemas.microsoft.com/office/drawing/2014/main" id="{216A3CD9-6CCE-C4B5-DF43-6A30E751F5BA}"/>
              </a:ext>
            </a:extLst>
          </p:cNvPr>
          <p:cNvGrpSpPr/>
          <p:nvPr/>
        </p:nvGrpSpPr>
        <p:grpSpPr>
          <a:xfrm>
            <a:off x="689053" y="5946577"/>
            <a:ext cx="2882385" cy="238195"/>
            <a:chOff x="1877626" y="2057399"/>
            <a:chExt cx="2892441" cy="300446"/>
          </a:xfrm>
        </p:grpSpPr>
        <p:sp>
          <p:nvSpPr>
            <p:cNvPr id="25" name="Rectangle 24">
              <a:extLst>
                <a:ext uri="{FF2B5EF4-FFF2-40B4-BE49-F238E27FC236}">
                  <a16:creationId xmlns:a16="http://schemas.microsoft.com/office/drawing/2014/main" id="{631E7E19-D1B3-2D42-C471-FB7EEC4787F5}"/>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26" name="Rectangle 25">
              <a:extLst>
                <a:ext uri="{FF2B5EF4-FFF2-40B4-BE49-F238E27FC236}">
                  <a16:creationId xmlns:a16="http://schemas.microsoft.com/office/drawing/2014/main" id="{F661F97F-8212-EB5D-B9EF-2F954D1A2735}"/>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27" name="Rectangle 26">
              <a:extLst>
                <a:ext uri="{FF2B5EF4-FFF2-40B4-BE49-F238E27FC236}">
                  <a16:creationId xmlns:a16="http://schemas.microsoft.com/office/drawing/2014/main" id="{68855028-0CF6-5E73-7E3D-A5E3171D6C5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sp>
        <p:nvSpPr>
          <p:cNvPr id="28" name="TextBox 27">
            <a:extLst>
              <a:ext uri="{FF2B5EF4-FFF2-40B4-BE49-F238E27FC236}">
                <a16:creationId xmlns:a16="http://schemas.microsoft.com/office/drawing/2014/main" id="{529C1562-4A58-78AB-74A3-5E7C977F13C3}"/>
              </a:ext>
            </a:extLst>
          </p:cNvPr>
          <p:cNvSpPr txBox="1"/>
          <p:nvPr/>
        </p:nvSpPr>
        <p:spPr>
          <a:xfrm>
            <a:off x="609600" y="4800600"/>
            <a:ext cx="2108269" cy="307777"/>
          </a:xfrm>
          <a:prstGeom prst="rect">
            <a:avLst/>
          </a:prstGeom>
          <a:noFill/>
        </p:spPr>
        <p:txBody>
          <a:bodyPr wrap="none" rtlCol="0">
            <a:spAutoFit/>
          </a:bodyPr>
          <a:lstStyle/>
          <a:p>
            <a:r>
              <a:rPr lang="en-US" sz="1400" b="1" dirty="0"/>
              <a:t>Mandatory packet types:</a:t>
            </a:r>
            <a:endParaRPr lang="en-US" sz="1400" dirty="0"/>
          </a:p>
        </p:txBody>
      </p:sp>
      <p:sp>
        <p:nvSpPr>
          <p:cNvPr id="3" name="TextBox 2">
            <a:extLst>
              <a:ext uri="{FF2B5EF4-FFF2-40B4-BE49-F238E27FC236}">
                <a16:creationId xmlns:a16="http://schemas.microsoft.com/office/drawing/2014/main" id="{AB618634-1D64-52A1-EC42-A3303DB7FAD0}"/>
              </a:ext>
            </a:extLst>
          </p:cNvPr>
          <p:cNvSpPr txBox="1"/>
          <p:nvPr/>
        </p:nvSpPr>
        <p:spPr>
          <a:xfrm>
            <a:off x="1940324" y="3896785"/>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29" name="TextBox 28">
            <a:extLst>
              <a:ext uri="{FF2B5EF4-FFF2-40B4-BE49-F238E27FC236}">
                <a16:creationId xmlns:a16="http://schemas.microsoft.com/office/drawing/2014/main" id="{168E8E48-A2E5-18C1-66EC-56D95FCCCA12}"/>
              </a:ext>
            </a:extLst>
          </p:cNvPr>
          <p:cNvSpPr txBox="1"/>
          <p:nvPr/>
        </p:nvSpPr>
        <p:spPr>
          <a:xfrm>
            <a:off x="5487798" y="4542241"/>
            <a:ext cx="3665505" cy="276999"/>
          </a:xfrm>
          <a:prstGeom prst="rect">
            <a:avLst/>
          </a:prstGeom>
          <a:noFill/>
        </p:spPr>
        <p:txBody>
          <a:bodyPr wrap="square">
            <a:spAutoFit/>
          </a:bodyPr>
          <a:lstStyle/>
          <a:p>
            <a:r>
              <a:rPr lang="en-US" dirty="0">
                <a:latin typeface="Courier New" panose="02070309020205020404" pitchFamily="49" charset="0"/>
                <a:ea typeface="Helvetica Neue Light" panose="02000403000000020004" pitchFamily="2" charset="0"/>
                <a:cs typeface="Courier New" panose="02070309020205020404" pitchFamily="49" charset="0"/>
              </a:rPr>
              <a:t>ERPDEV: Enhanced Ranging Plus Device</a:t>
            </a:r>
          </a:p>
        </p:txBody>
      </p:sp>
    </p:spTree>
    <p:extLst>
      <p:ext uri="{BB962C8B-B14F-4D97-AF65-F5344CB8AC3E}">
        <p14:creationId xmlns:p14="http://schemas.microsoft.com/office/powerpoint/2010/main" val="204170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nip Single Corner Rectangle 35">
            <a:extLst>
              <a:ext uri="{FF2B5EF4-FFF2-40B4-BE49-F238E27FC236}">
                <a16:creationId xmlns:a16="http://schemas.microsoft.com/office/drawing/2014/main" id="{7BA318D9-D974-AACA-CB73-4FD16E063407}"/>
              </a:ext>
            </a:extLst>
          </p:cNvPr>
          <p:cNvSpPr/>
          <p:nvPr/>
        </p:nvSpPr>
        <p:spPr bwMode="auto">
          <a:xfrm>
            <a:off x="5141425" y="3948099"/>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Snip Single Corner Rectangle 31">
            <a:extLst>
              <a:ext uri="{FF2B5EF4-FFF2-40B4-BE49-F238E27FC236}">
                <a16:creationId xmlns:a16="http://schemas.microsoft.com/office/drawing/2014/main" id="{197C2B61-2521-8726-44BD-C17D8A7543E0}"/>
              </a:ext>
            </a:extLst>
          </p:cNvPr>
          <p:cNvSpPr/>
          <p:nvPr/>
        </p:nvSpPr>
        <p:spPr bwMode="auto">
          <a:xfrm>
            <a:off x="5141425" y="2017431"/>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1" name="Snip Single Corner Rectangle 30">
            <a:extLst>
              <a:ext uri="{FF2B5EF4-FFF2-40B4-BE49-F238E27FC236}">
                <a16:creationId xmlns:a16="http://schemas.microsoft.com/office/drawing/2014/main" id="{B30633AC-FB65-10B9-F4BE-9420409754CF}"/>
              </a:ext>
            </a:extLst>
          </p:cNvPr>
          <p:cNvSpPr/>
          <p:nvPr/>
        </p:nvSpPr>
        <p:spPr bwMode="auto">
          <a:xfrm>
            <a:off x="1088801" y="2012452"/>
            <a:ext cx="3017814" cy="1462101"/>
          </a:xfrm>
          <a:prstGeom prst="snip1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533400" y="735627"/>
            <a:ext cx="8077200" cy="533400"/>
          </a:xfrm>
        </p:spPr>
        <p:txBody>
          <a:bodyPr/>
          <a:lstStyle/>
          <a:p>
            <a:r>
              <a:rPr lang="en-US" dirty="0"/>
              <a:t>Advanced 4ab devices</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29" name="TextBox 28">
            <a:extLst>
              <a:ext uri="{FF2B5EF4-FFF2-40B4-BE49-F238E27FC236}">
                <a16:creationId xmlns:a16="http://schemas.microsoft.com/office/drawing/2014/main" id="{3CF90811-DEA7-696F-AE8A-2BFD6A354908}"/>
              </a:ext>
            </a:extLst>
          </p:cNvPr>
          <p:cNvSpPr txBox="1"/>
          <p:nvPr/>
        </p:nvSpPr>
        <p:spPr>
          <a:xfrm>
            <a:off x="615086" y="4127003"/>
            <a:ext cx="3017814" cy="707886"/>
          </a:xfrm>
          <a:prstGeom prst="rect">
            <a:avLst/>
          </a:prstGeom>
          <a:noFill/>
        </p:spPr>
        <p:txBody>
          <a:bodyPr wrap="square">
            <a:spAutoFit/>
          </a:bodyPr>
          <a:lstStyle/>
          <a:p>
            <a:r>
              <a:rPr lang="en-US" sz="1000" dirty="0">
                <a:latin typeface="Courier New" panose="02070309020205020404" pitchFamily="49" charset="0"/>
                <a:ea typeface="Helvetica Neue Light" panose="02000403000000020004" pitchFamily="2" charset="0"/>
                <a:cs typeface="Courier New" panose="02070309020205020404" pitchFamily="49" charset="0"/>
              </a:rPr>
              <a:t>ERPDEV : Enhanced Ranging Plus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ARDEV  : Advanced Ranging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LLDDEV</a:t>
            </a:r>
            <a:r>
              <a:rPr lang="en-US" sz="1000" baseline="30000" dirty="0">
                <a:latin typeface="Courier New" panose="02070309020205020404" pitchFamily="49" charset="0"/>
                <a:ea typeface="Helvetica Neue Light" panose="02000403000000020004" pitchFamily="2" charset="0"/>
                <a:cs typeface="Courier New" panose="02070309020205020404" pitchFamily="49" charset="0"/>
              </a:rPr>
              <a:t>1</a:t>
            </a:r>
            <a:r>
              <a:rPr lang="en-US" sz="1000" dirty="0">
                <a:latin typeface="Courier New" panose="02070309020205020404" pitchFamily="49" charset="0"/>
                <a:ea typeface="Helvetica Neue Light" panose="02000403000000020004" pitchFamily="2" charset="0"/>
                <a:cs typeface="Courier New" panose="02070309020205020404" pitchFamily="49" charset="0"/>
              </a:rPr>
              <a:t>: Low Latency Data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SDEV   : Sensing Device</a:t>
            </a:r>
          </a:p>
        </p:txBody>
      </p:sp>
      <p:sp>
        <p:nvSpPr>
          <p:cNvPr id="65" name="TextBox 64">
            <a:extLst>
              <a:ext uri="{FF2B5EF4-FFF2-40B4-BE49-F238E27FC236}">
                <a16:creationId xmlns:a16="http://schemas.microsoft.com/office/drawing/2014/main" id="{F8753463-0023-C363-9C22-273C74B85BAF}"/>
              </a:ext>
            </a:extLst>
          </p:cNvPr>
          <p:cNvSpPr txBox="1"/>
          <p:nvPr/>
        </p:nvSpPr>
        <p:spPr>
          <a:xfrm>
            <a:off x="990600" y="1676400"/>
            <a:ext cx="1555089" cy="338554"/>
          </a:xfrm>
          <a:prstGeom prst="rect">
            <a:avLst/>
          </a:prstGeom>
          <a:noFill/>
        </p:spPr>
        <p:txBody>
          <a:bodyPr wrap="square">
            <a:spAutoFit/>
          </a:bodyPr>
          <a:lstStyle/>
          <a:p>
            <a:r>
              <a:rPr lang="en-US" sz="1600" dirty="0">
                <a:solidFill>
                  <a:srgbClr val="FF0000"/>
                </a:solidFill>
                <a:latin typeface="+mn-lt"/>
              </a:rPr>
              <a:t>HRP-ARDEV</a:t>
            </a:r>
          </a:p>
        </p:txBody>
      </p:sp>
      <p:sp>
        <p:nvSpPr>
          <p:cNvPr id="66" name="TextBox 65">
            <a:extLst>
              <a:ext uri="{FF2B5EF4-FFF2-40B4-BE49-F238E27FC236}">
                <a16:creationId xmlns:a16="http://schemas.microsoft.com/office/drawing/2014/main" id="{75920F58-E770-FFC6-316D-EF01AD2C8EA5}"/>
              </a:ext>
            </a:extLst>
          </p:cNvPr>
          <p:cNvSpPr txBox="1"/>
          <p:nvPr/>
        </p:nvSpPr>
        <p:spPr>
          <a:xfrm>
            <a:off x="5035039" y="3614550"/>
            <a:ext cx="1555089" cy="338554"/>
          </a:xfrm>
          <a:prstGeom prst="rect">
            <a:avLst/>
          </a:prstGeom>
          <a:noFill/>
        </p:spPr>
        <p:txBody>
          <a:bodyPr wrap="square">
            <a:spAutoFit/>
          </a:bodyPr>
          <a:lstStyle/>
          <a:p>
            <a:r>
              <a:rPr lang="en-US" sz="1600" dirty="0">
                <a:solidFill>
                  <a:srgbClr val="FF0000"/>
                </a:solidFill>
                <a:latin typeface="+mn-lt"/>
              </a:rPr>
              <a:t>HRP-SDEV</a:t>
            </a:r>
          </a:p>
        </p:txBody>
      </p:sp>
      <p:sp>
        <p:nvSpPr>
          <p:cNvPr id="67" name="TextBox 66">
            <a:extLst>
              <a:ext uri="{FF2B5EF4-FFF2-40B4-BE49-F238E27FC236}">
                <a16:creationId xmlns:a16="http://schemas.microsoft.com/office/drawing/2014/main" id="{4E2EEDBE-4D38-E492-3333-11B0EC75C376}"/>
              </a:ext>
            </a:extLst>
          </p:cNvPr>
          <p:cNvSpPr txBox="1"/>
          <p:nvPr/>
        </p:nvSpPr>
        <p:spPr>
          <a:xfrm>
            <a:off x="5043224" y="1676400"/>
            <a:ext cx="1555089" cy="338554"/>
          </a:xfrm>
          <a:prstGeom prst="rect">
            <a:avLst/>
          </a:prstGeom>
          <a:noFill/>
        </p:spPr>
        <p:txBody>
          <a:bodyPr wrap="square">
            <a:spAutoFit/>
          </a:bodyPr>
          <a:lstStyle/>
          <a:p>
            <a:r>
              <a:rPr lang="en-US" sz="1600" dirty="0">
                <a:solidFill>
                  <a:srgbClr val="FF0000"/>
                </a:solidFill>
                <a:latin typeface="+mn-lt"/>
              </a:rPr>
              <a:t>HRP-LLDDEV</a:t>
            </a:r>
            <a:r>
              <a:rPr lang="en-US" sz="1600" baseline="30000" dirty="0">
                <a:solidFill>
                  <a:srgbClr val="FF0000"/>
                </a:solidFill>
                <a:latin typeface="+mn-lt"/>
              </a:rPr>
              <a:t>1</a:t>
            </a:r>
            <a:endParaRPr lang="en-US" sz="1600" dirty="0">
              <a:solidFill>
                <a:srgbClr val="FF0000"/>
              </a:solidFill>
              <a:latin typeface="+mn-lt"/>
            </a:endParaRPr>
          </a:p>
        </p:txBody>
      </p:sp>
      <p:sp>
        <p:nvSpPr>
          <p:cNvPr id="68" name="TextBox 67">
            <a:extLst>
              <a:ext uri="{FF2B5EF4-FFF2-40B4-BE49-F238E27FC236}">
                <a16:creationId xmlns:a16="http://schemas.microsoft.com/office/drawing/2014/main" id="{2DE9F5F1-81B9-ECEE-A475-66B2D045BF4B}"/>
              </a:ext>
            </a:extLst>
          </p:cNvPr>
          <p:cNvSpPr txBox="1"/>
          <p:nvPr/>
        </p:nvSpPr>
        <p:spPr>
          <a:xfrm>
            <a:off x="6596518" y="4493596"/>
            <a:ext cx="1507144" cy="461665"/>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Mandated features </a:t>
            </a:r>
          </a:p>
          <a:p>
            <a:pPr algn="ctr"/>
            <a:r>
              <a:rPr lang="en-US" dirty="0">
                <a:solidFill>
                  <a:srgbClr val="FF0000"/>
                </a:solidFill>
                <a:latin typeface="+mn-lt"/>
                <a:cs typeface="Calibri" panose="020F0502020204030204" pitchFamily="34" charset="0"/>
              </a:rPr>
              <a:t>(TBD)</a:t>
            </a:r>
          </a:p>
        </p:txBody>
      </p:sp>
      <p:sp>
        <p:nvSpPr>
          <p:cNvPr id="70" name="TextBox 69">
            <a:extLst>
              <a:ext uri="{FF2B5EF4-FFF2-40B4-BE49-F238E27FC236}">
                <a16:creationId xmlns:a16="http://schemas.microsoft.com/office/drawing/2014/main" id="{64D0EE00-8923-EED8-F6F0-C6310E865AF4}"/>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LLDDEV name is yet to be agreed upon and subject to change</a:t>
            </a:r>
          </a:p>
        </p:txBody>
      </p:sp>
      <p:sp>
        <p:nvSpPr>
          <p:cNvPr id="17" name="TextBox 16">
            <a:extLst>
              <a:ext uri="{FF2B5EF4-FFF2-40B4-BE49-F238E27FC236}">
                <a16:creationId xmlns:a16="http://schemas.microsoft.com/office/drawing/2014/main" id="{CFE3539A-28E2-C19C-111A-020FD9B4F366}"/>
              </a:ext>
            </a:extLst>
          </p:cNvPr>
          <p:cNvSpPr txBox="1"/>
          <p:nvPr/>
        </p:nvSpPr>
        <p:spPr>
          <a:xfrm>
            <a:off x="860826" y="3810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8" name="Oval 17">
            <a:extLst>
              <a:ext uri="{FF2B5EF4-FFF2-40B4-BE49-F238E27FC236}">
                <a16:creationId xmlns:a16="http://schemas.microsoft.com/office/drawing/2014/main" id="{DCCD2882-CE3C-4FC5-9630-25E8491E7EF6}"/>
              </a:ext>
            </a:extLst>
          </p:cNvPr>
          <p:cNvSpPr/>
          <p:nvPr/>
        </p:nvSpPr>
        <p:spPr bwMode="auto">
          <a:xfrm>
            <a:off x="710608" y="38938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15" name="Group 14">
            <a:extLst>
              <a:ext uri="{FF2B5EF4-FFF2-40B4-BE49-F238E27FC236}">
                <a16:creationId xmlns:a16="http://schemas.microsoft.com/office/drawing/2014/main" id="{CDFA8415-21FC-1B33-B140-954C9D547E5F}"/>
              </a:ext>
            </a:extLst>
          </p:cNvPr>
          <p:cNvGrpSpPr/>
          <p:nvPr/>
        </p:nvGrpSpPr>
        <p:grpSpPr>
          <a:xfrm>
            <a:off x="1123065" y="2067798"/>
            <a:ext cx="1399111" cy="726932"/>
            <a:chOff x="2394486" y="2183072"/>
            <a:chExt cx="1399111" cy="726932"/>
          </a:xfrm>
          <a:effectLst/>
        </p:grpSpPr>
        <p:sp>
          <p:nvSpPr>
            <p:cNvPr id="14" name="Rounded Rectangle 13">
              <a:extLst>
                <a:ext uri="{FF2B5EF4-FFF2-40B4-BE49-F238E27FC236}">
                  <a16:creationId xmlns:a16="http://schemas.microsoft.com/office/drawing/2014/main" id="{49FC2F6D-99FB-4259-264B-F660FB191BF5}"/>
                </a:ext>
              </a:extLst>
            </p:cNvPr>
            <p:cNvSpPr/>
            <p:nvPr/>
          </p:nvSpPr>
          <p:spPr bwMode="auto">
            <a:xfrm>
              <a:off x="2394486" y="2183072"/>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5" name="TextBox 54">
              <a:extLst>
                <a:ext uri="{FF2B5EF4-FFF2-40B4-BE49-F238E27FC236}">
                  <a16:creationId xmlns:a16="http://schemas.microsoft.com/office/drawing/2014/main" id="{73A94D92-9ECE-D27F-A7DA-55A081844B32}"/>
                </a:ext>
              </a:extLst>
            </p:cNvPr>
            <p:cNvSpPr txBox="1"/>
            <p:nvPr/>
          </p:nvSpPr>
          <p:spPr>
            <a:xfrm>
              <a:off x="2464642" y="2342768"/>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p:grpSp>
      <p:sp>
        <p:nvSpPr>
          <p:cNvPr id="23" name="Rounded Rectangle 22">
            <a:extLst>
              <a:ext uri="{FF2B5EF4-FFF2-40B4-BE49-F238E27FC236}">
                <a16:creationId xmlns:a16="http://schemas.microsoft.com/office/drawing/2014/main" id="{8784BAB7-D6A0-8717-2BD9-6B2939368431}"/>
              </a:ext>
            </a:extLst>
          </p:cNvPr>
          <p:cNvSpPr/>
          <p:nvPr/>
        </p:nvSpPr>
        <p:spPr bwMode="auto">
          <a:xfrm>
            <a:off x="5187439" y="4003446"/>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7" name="Rounded Rectangle 26">
            <a:extLst>
              <a:ext uri="{FF2B5EF4-FFF2-40B4-BE49-F238E27FC236}">
                <a16:creationId xmlns:a16="http://schemas.microsoft.com/office/drawing/2014/main" id="{C3D3E4B0-5925-BC95-740D-821D0C8DB546}"/>
              </a:ext>
            </a:extLst>
          </p:cNvPr>
          <p:cNvSpPr/>
          <p:nvPr/>
        </p:nvSpPr>
        <p:spPr bwMode="auto">
          <a:xfrm>
            <a:off x="5175689" y="2061496"/>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99714636-A065-9F67-5A24-8AFBC9FD5660}"/>
              </a:ext>
            </a:extLst>
          </p:cNvPr>
          <p:cNvSpPr txBox="1"/>
          <p:nvPr/>
        </p:nvSpPr>
        <p:spPr>
          <a:xfrm>
            <a:off x="6815961" y="2620630"/>
            <a:ext cx="1148070" cy="276999"/>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Dynamic PHR</a:t>
            </a:r>
          </a:p>
        </p:txBody>
      </p:sp>
      <p:sp>
        <p:nvSpPr>
          <p:cNvPr id="39" name="Oval 38">
            <a:extLst>
              <a:ext uri="{FF2B5EF4-FFF2-40B4-BE49-F238E27FC236}">
                <a16:creationId xmlns:a16="http://schemas.microsoft.com/office/drawing/2014/main" id="{1C22ADC3-BF7C-357B-0EBC-37E5BD85CE91}"/>
              </a:ext>
            </a:extLst>
          </p:cNvPr>
          <p:cNvSpPr/>
          <p:nvPr/>
        </p:nvSpPr>
        <p:spPr bwMode="auto">
          <a:xfrm>
            <a:off x="7279556" y="4962673"/>
            <a:ext cx="129869" cy="12809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3" name="Oval 2">
            <a:extLst>
              <a:ext uri="{FF2B5EF4-FFF2-40B4-BE49-F238E27FC236}">
                <a16:creationId xmlns:a16="http://schemas.microsoft.com/office/drawing/2014/main" id="{FBF0CF96-0899-B68B-917D-195E052100AF}"/>
              </a:ext>
            </a:extLst>
          </p:cNvPr>
          <p:cNvSpPr/>
          <p:nvPr/>
        </p:nvSpPr>
        <p:spPr bwMode="auto">
          <a:xfrm>
            <a:off x="7289111" y="2928123"/>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8D0B185B-9F37-275B-7F46-D169AA06CC66}"/>
              </a:ext>
            </a:extLst>
          </p:cNvPr>
          <p:cNvSpPr txBox="1"/>
          <p:nvPr/>
        </p:nvSpPr>
        <p:spPr>
          <a:xfrm>
            <a:off x="5229075" y="2223097"/>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p:sp>
        <p:nvSpPr>
          <p:cNvPr id="7" name="TextBox 6">
            <a:extLst>
              <a:ext uri="{FF2B5EF4-FFF2-40B4-BE49-F238E27FC236}">
                <a16:creationId xmlns:a16="http://schemas.microsoft.com/office/drawing/2014/main" id="{7FEB1881-8822-5DFC-04F0-98DEE7FFD94D}"/>
              </a:ext>
            </a:extLst>
          </p:cNvPr>
          <p:cNvSpPr txBox="1"/>
          <p:nvPr/>
        </p:nvSpPr>
        <p:spPr>
          <a:xfrm>
            <a:off x="5257800" y="4181607"/>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FFBEBC75-2A03-0297-947A-B46B4ACFC459}"/>
                  </a:ext>
                </a:extLst>
              </p:cNvPr>
              <p:cNvSpPr txBox="1"/>
              <p:nvPr/>
            </p:nvSpPr>
            <p:spPr>
              <a:xfrm>
                <a:off x="2480915" y="2299684"/>
                <a:ext cx="1689886" cy="461665"/>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MMS</a:t>
                </a:r>
              </a:p>
              <a:p>
                <a:pPr algn="ctr"/>
                <a:r>
                  <a:rPr lang="en-US" sz="1100" dirty="0">
                    <a:solidFill>
                      <a:srgbClr val="FF0000"/>
                    </a:solidFill>
                    <a:latin typeface="+mn-lt"/>
                    <a:cs typeface="Calibri" panose="020F0502020204030204" pitchFamily="34" charset="0"/>
                  </a:rPr>
                  <a:t>(</a:t>
                </a:r>
                <a:r>
                  <a:rPr lang="en-US" sz="1100" dirty="0">
                    <a:solidFill>
                      <a:srgbClr val="FF0000"/>
                    </a:solidFill>
                    <a:latin typeface="+mn-lt"/>
                    <a:ea typeface="Helvetica Neue Light" panose="02000403000000020004" pitchFamily="2" charset="0"/>
                    <a:cs typeface="Calibri" panose="020F0502020204030204" pitchFamily="34" charset="0"/>
                  </a:rPr>
                  <a:t>NBA </a:t>
                </a:r>
                <a14:m>
                  <m:oMath xmlns:m="http://schemas.openxmlformats.org/officeDocument/2006/math">
                    <m:r>
                      <a:rPr lang="en-US" sz="1100" i="1" smtClean="0">
                        <a:solidFill>
                          <a:srgbClr val="FF0000"/>
                        </a:solidFill>
                        <a:latin typeface="Cambria Math" panose="02040503050406030204" pitchFamily="18" charset="0"/>
                        <a:ea typeface="Cambria Math" panose="02040503050406030204" pitchFamily="18" charset="0"/>
                        <a:cs typeface="Calibri" panose="020F0502020204030204" pitchFamily="34" charset="0"/>
                      </a:rPr>
                      <m:t>⊕</m:t>
                    </m:r>
                    <m:r>
                      <a:rPr lang="en-US" sz="1100" b="0" i="1" smtClean="0">
                        <a:solidFill>
                          <a:srgbClr val="FF0000"/>
                        </a:solidFill>
                        <a:latin typeface="Cambria Math" panose="02040503050406030204" pitchFamily="18" charset="0"/>
                        <a:ea typeface="Cambria Math" panose="02040503050406030204" pitchFamily="18" charset="0"/>
                        <a:cs typeface="Calibri" panose="020F0502020204030204" pitchFamily="34" charset="0"/>
                      </a:rPr>
                      <m:t> </m:t>
                    </m:r>
                  </m:oMath>
                </a14:m>
                <a:r>
                  <a:rPr lang="en-US" sz="1100" dirty="0">
                    <a:solidFill>
                      <a:srgbClr val="FF0000"/>
                    </a:solidFill>
                    <a:latin typeface="+mn-lt"/>
                    <a:ea typeface="Helvetica Neue Light" panose="02000403000000020004" pitchFamily="2" charset="0"/>
                    <a:cs typeface="Calibri" panose="020F0502020204030204" pitchFamily="34" charset="0"/>
                  </a:rPr>
                  <a:t>UWB SHR = 1</a:t>
                </a:r>
                <a:r>
                  <a:rPr lang="en-US" sz="1100" dirty="0">
                    <a:solidFill>
                      <a:srgbClr val="FF0000"/>
                    </a:solidFill>
                    <a:latin typeface="+mn-lt"/>
                    <a:cs typeface="Calibri" panose="020F0502020204030204" pitchFamily="34" charset="0"/>
                  </a:rPr>
                  <a:t>)</a:t>
                </a:r>
              </a:p>
            </p:txBody>
          </p:sp>
        </mc:Choice>
        <mc:Fallback xmlns="">
          <p:sp>
            <p:nvSpPr>
              <p:cNvPr id="10" name="TextBox 9">
                <a:extLst>
                  <a:ext uri="{FF2B5EF4-FFF2-40B4-BE49-F238E27FC236}">
                    <a16:creationId xmlns:a16="http://schemas.microsoft.com/office/drawing/2014/main" id="{FFBEBC75-2A03-0297-947A-B46B4ACFC459}"/>
                  </a:ext>
                </a:extLst>
              </p:cNvPr>
              <p:cNvSpPr txBox="1">
                <a:spLocks noRot="1" noChangeAspect="1" noMove="1" noResize="1" noEditPoints="1" noAdjustHandles="1" noChangeArrowheads="1" noChangeShapeType="1" noTextEdit="1"/>
              </p:cNvSpPr>
              <p:nvPr/>
            </p:nvSpPr>
            <p:spPr>
              <a:xfrm>
                <a:off x="2480915" y="2299684"/>
                <a:ext cx="1689886" cy="461665"/>
              </a:xfrm>
              <a:prstGeom prst="rect">
                <a:avLst/>
              </a:prstGeom>
              <a:blipFill>
                <a:blip r:embed="rId2"/>
                <a:stretch>
                  <a:fillRect b="-5263"/>
                </a:stretch>
              </a:blipFill>
            </p:spPr>
            <p:txBody>
              <a:bodyPr/>
              <a:lstStyle/>
              <a:p>
                <a:r>
                  <a:rPr lang="en-US">
                    <a:noFill/>
                  </a:rPr>
                  <a:t> </a:t>
                </a:r>
              </a:p>
            </p:txBody>
          </p:sp>
        </mc:Fallback>
      </mc:AlternateContent>
      <p:sp>
        <p:nvSpPr>
          <p:cNvPr id="11" name="Oval 10">
            <a:extLst>
              <a:ext uri="{FF2B5EF4-FFF2-40B4-BE49-F238E27FC236}">
                <a16:creationId xmlns:a16="http://schemas.microsoft.com/office/drawing/2014/main" id="{009BB4B6-81C9-0E62-72E9-E3DE619AF211}"/>
              </a:ext>
            </a:extLst>
          </p:cNvPr>
          <p:cNvSpPr/>
          <p:nvPr/>
        </p:nvSpPr>
        <p:spPr bwMode="auto">
          <a:xfrm>
            <a:off x="3299131" y="2767510"/>
            <a:ext cx="129869" cy="12809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3" name="TextBox 12">
            <a:extLst>
              <a:ext uri="{FF2B5EF4-FFF2-40B4-BE49-F238E27FC236}">
                <a16:creationId xmlns:a16="http://schemas.microsoft.com/office/drawing/2014/main" id="{CB7CB5FD-E9F9-CD28-43E4-09DE6A15F880}"/>
              </a:ext>
            </a:extLst>
          </p:cNvPr>
          <p:cNvSpPr txBox="1"/>
          <p:nvPr/>
        </p:nvSpPr>
        <p:spPr>
          <a:xfrm>
            <a:off x="1355564" y="2801045"/>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16" name="TextBox 15">
            <a:extLst>
              <a:ext uri="{FF2B5EF4-FFF2-40B4-BE49-F238E27FC236}">
                <a16:creationId xmlns:a16="http://schemas.microsoft.com/office/drawing/2014/main" id="{BE893A48-C76B-633B-BA80-7834FA1DB59B}"/>
              </a:ext>
            </a:extLst>
          </p:cNvPr>
          <p:cNvSpPr txBox="1"/>
          <p:nvPr/>
        </p:nvSpPr>
        <p:spPr>
          <a:xfrm>
            <a:off x="5455137" y="2769440"/>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19" name="TextBox 18">
            <a:extLst>
              <a:ext uri="{FF2B5EF4-FFF2-40B4-BE49-F238E27FC236}">
                <a16:creationId xmlns:a16="http://schemas.microsoft.com/office/drawing/2014/main" id="{7F2873C9-7730-E0B9-A42C-8BF902C73504}"/>
              </a:ext>
            </a:extLst>
          </p:cNvPr>
          <p:cNvSpPr txBox="1"/>
          <p:nvPr/>
        </p:nvSpPr>
        <p:spPr>
          <a:xfrm>
            <a:off x="5466640" y="4726994"/>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Tree>
    <p:extLst>
      <p:ext uri="{BB962C8B-B14F-4D97-AF65-F5344CB8AC3E}">
        <p14:creationId xmlns:p14="http://schemas.microsoft.com/office/powerpoint/2010/main" val="218026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 on 4ab devices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295400"/>
                <a:ext cx="8229600" cy="4572000"/>
              </a:xfrm>
            </p:spPr>
            <p:txBody>
              <a:bodyPr/>
              <a:lstStyle/>
              <a:p>
                <a:r>
                  <a:rPr lang="en-US" sz="2400" dirty="0"/>
                  <a:t>We agree on defining three advanced 4ab devices </a:t>
                </a:r>
              </a:p>
              <a:p>
                <a:pPr marL="857250" lvl="1" indent="-457200">
                  <a:buFont typeface="+mj-lt"/>
                  <a:buAutoNum type="arabicPeriod"/>
                </a:pPr>
                <a:r>
                  <a:rPr lang="en-US" sz="1800" dirty="0"/>
                  <a:t>Advanced ranging device (HRP-ARDEV) with the following mandatory features</a:t>
                </a:r>
              </a:p>
              <a:p>
                <a:pPr marL="1200150" lvl="2" indent="-457200"/>
                <a:r>
                  <a:rPr lang="en-US" sz="1400" dirty="0"/>
                  <a:t>Minimal 4ab feature Set</a:t>
                </a:r>
              </a:p>
              <a:p>
                <a:pPr marL="1200150" lvl="2" indent="-457200"/>
                <a:r>
                  <a:rPr lang="en-US" sz="1400" dirty="0"/>
                  <a:t>MMS</a:t>
                </a:r>
              </a:p>
              <a:p>
                <a:pPr marL="1200150" lvl="2" indent="-457200"/>
                <a:r>
                  <a:rPr lang="en-US" sz="1400" dirty="0"/>
                  <a:t>Either NB O-QPSK or UWB SHR for initial sync</a:t>
                </a:r>
              </a:p>
              <a:p>
                <a:pPr marL="1543050" lvl="3" indent="-457200"/>
                <a:r>
                  <a:rPr lang="en-US" sz="1400" dirty="0"/>
                  <a:t>NBA </a:t>
                </a:r>
                <a14:m>
                  <m:oMath xmlns:m="http://schemas.openxmlformats.org/officeDocument/2006/math">
                    <m:r>
                      <a:rPr lang="en-US" sz="1400" i="1" smtClean="0">
                        <a:latin typeface="Cambria Math" panose="02040503050406030204" pitchFamily="18" charset="0"/>
                        <a:ea typeface="Cambria Math" panose="02040503050406030204" pitchFamily="18" charset="0"/>
                      </a:rPr>
                      <m:t>⊕</m:t>
                    </m:r>
                  </m:oMath>
                </a14:m>
                <a:r>
                  <a:rPr lang="en-US" sz="1400" dirty="0"/>
                  <a:t> UWB SHR = 1</a:t>
                </a:r>
              </a:p>
              <a:p>
                <a:pPr marL="857250" lvl="1" indent="-457200">
                  <a:buFont typeface="+mj-lt"/>
                  <a:buAutoNum type="arabicPeriod"/>
                </a:pPr>
                <a:r>
                  <a:rPr lang="en-US" sz="1800" dirty="0"/>
                  <a:t>Low latency data device (HRP-LLDDEV)</a:t>
                </a:r>
                <a:r>
                  <a:rPr lang="en-US" sz="1800" baseline="30000" dirty="0"/>
                  <a:t>1 </a:t>
                </a:r>
                <a:r>
                  <a:rPr lang="en-US" sz="1800" dirty="0"/>
                  <a:t>with the following mandatory features </a:t>
                </a:r>
                <a:endParaRPr lang="en-US" sz="1800" baseline="30000" dirty="0"/>
              </a:p>
              <a:p>
                <a:pPr marL="1200150" lvl="2" indent="-457200">
                  <a:buFont typeface="Arial" panose="020B0604020202020204" pitchFamily="34" charset="0"/>
                  <a:buChar char="•"/>
                </a:pPr>
                <a:r>
                  <a:rPr lang="en-US" sz="1400" dirty="0"/>
                  <a:t>Minimal 4ab feature Set</a:t>
                </a:r>
              </a:p>
              <a:p>
                <a:pPr marL="1200150" lvl="2" indent="-457200">
                  <a:buFont typeface="Arial" panose="020B0604020202020204" pitchFamily="34" charset="0"/>
                  <a:buChar char="•"/>
                </a:pPr>
                <a:r>
                  <a:rPr lang="en-US" sz="1400" dirty="0"/>
                  <a:t>Dynamic PHR</a:t>
                </a:r>
              </a:p>
              <a:p>
                <a:pPr marL="857250" lvl="1" indent="-457200">
                  <a:buFont typeface="+mj-lt"/>
                  <a:buAutoNum type="arabicPeriod"/>
                </a:pPr>
                <a:r>
                  <a:rPr lang="en-US" sz="1800" dirty="0"/>
                  <a:t>Sensing device (HRP-SDEV)</a:t>
                </a:r>
                <a:endParaRPr lang="en-US" sz="2400" dirty="0">
                  <a:latin typeface="+mn-lt"/>
                  <a:ea typeface="Helvetica Neue Light" panose="02000403000000020004" pitchFamily="2" charset="0"/>
                  <a:cs typeface="Courier New" panose="02070309020205020404" pitchFamily="49" charset="0"/>
                </a:endParaRPr>
              </a:p>
              <a:p>
                <a:r>
                  <a:rPr lang="en-US" sz="2400" dirty="0">
                    <a:latin typeface="+mn-lt"/>
                    <a:ea typeface="Helvetica Neue Light" panose="02000403000000020004" pitchFamily="2" charset="0"/>
                    <a:cs typeface="Courier New" panose="02070309020205020404" pitchFamily="49" charset="0"/>
                  </a:rPr>
                  <a:t>We agree that </a:t>
                </a:r>
                <a:r>
                  <a:rPr lang="en-US" sz="2400" dirty="0">
                    <a:ea typeface="Helvetica Neue Light" panose="02000403000000020004" pitchFamily="2" charset="0"/>
                    <a:cs typeface="Courier New" panose="02070309020205020404" pitchFamily="49" charset="0"/>
                  </a:rPr>
                  <a:t>one</a:t>
                </a:r>
                <a:r>
                  <a:rPr lang="en-US" sz="2400" dirty="0">
                    <a:latin typeface="+mn-lt"/>
                    <a:ea typeface="Helvetica Neue Light" panose="02000403000000020004" pitchFamily="2" charset="0"/>
                    <a:cs typeface="Courier New" panose="02070309020205020404" pitchFamily="49" charset="0"/>
                  </a:rPr>
                  <a:t> advanced 4ab device shall be at least one of HRP-ARDEV or HRP-LLDDEV</a:t>
                </a:r>
                <a:r>
                  <a:rPr lang="en-US" sz="2400" baseline="30000" dirty="0">
                    <a:latin typeface="+mn-lt"/>
                    <a:ea typeface="Helvetica Neue Light" panose="02000403000000020004" pitchFamily="2" charset="0"/>
                    <a:cs typeface="Courier New" panose="02070309020205020404" pitchFamily="49" charset="0"/>
                  </a:rPr>
                  <a:t>1</a:t>
                </a:r>
                <a:r>
                  <a:rPr lang="en-US" sz="2400" dirty="0">
                    <a:latin typeface="+mn-lt"/>
                    <a:ea typeface="Helvetica Neue Light" panose="02000403000000020004" pitchFamily="2" charset="0"/>
                    <a:cs typeface="Courier New" panose="02070309020205020404" pitchFamily="49" charset="0"/>
                  </a:rPr>
                  <a:t> or HRP-SDEV</a:t>
                </a:r>
              </a:p>
              <a:p>
                <a:pPr marL="0" indent="0">
                  <a:buNone/>
                </a:pPr>
                <a:endParaRPr lang="en-US" sz="2000" dirty="0"/>
              </a:p>
              <a:p>
                <a:pPr marL="0" indent="0">
                  <a:buNone/>
                </a:pPr>
                <a:endParaRPr lang="en-US" sz="2000" dirty="0"/>
              </a:p>
              <a:p>
                <a:pPr lvl="1"/>
                <a:endParaRPr lang="en-US" sz="2000" dirty="0"/>
              </a:p>
              <a:p>
                <a:pPr lvl="1"/>
                <a:endParaRPr lang="en-US" sz="1600" dirty="0"/>
              </a:p>
              <a:p>
                <a:pPr marL="457200" lvl="1" indent="0">
                  <a:buNone/>
                </a:pPr>
                <a:endParaRPr lang="en-US" sz="1600" dirty="0"/>
              </a:p>
            </p:txBody>
          </p:sp>
        </mc:Choice>
        <mc:Fallback xmlns="">
          <p:sp>
            <p:nvSpPr>
              <p:cNvPr id="3" name="Content Placeholder 2">
                <a:extLst>
                  <a:ext uri="{FF2B5EF4-FFF2-40B4-BE49-F238E27FC236}">
                    <a16:creationId xmlns:a16="http://schemas.microsoft.com/office/drawing/2014/main" id="{DEA9B951-8820-1778-FA50-CF6CCF21E447}"/>
                  </a:ext>
                </a:extLst>
              </p:cNvPr>
              <p:cNvSpPr>
                <a:spLocks noGrp="1" noRot="1" noChangeAspect="1" noMove="1" noResize="1" noEditPoints="1" noAdjustHandles="1" noChangeArrowheads="1" noChangeShapeType="1" noTextEdit="1"/>
              </p:cNvSpPr>
              <p:nvPr>
                <p:ph idx="1"/>
              </p:nvPr>
            </p:nvSpPr>
            <p:spPr>
              <a:xfrm>
                <a:off x="685800" y="1295400"/>
                <a:ext cx="8229600" cy="4572000"/>
              </a:xfrm>
              <a:blipFill>
                <a:blip r:embed="rId2"/>
                <a:stretch>
                  <a:fillRect l="-1079" t="-1385" r="-169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8" name="TextBox 7">
            <a:extLst>
              <a:ext uri="{FF2B5EF4-FFF2-40B4-BE49-F238E27FC236}">
                <a16:creationId xmlns:a16="http://schemas.microsoft.com/office/drawing/2014/main" id="{A65FD7DF-BAE4-318D-9398-4EC7CD24EDF2}"/>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LLDDEV name is yet to be agreed upon and subject to change</a:t>
            </a:r>
          </a:p>
        </p:txBody>
      </p:sp>
    </p:spTree>
    <p:extLst>
      <p:ext uri="{BB962C8B-B14F-4D97-AF65-F5344CB8AC3E}">
        <p14:creationId xmlns:p14="http://schemas.microsoft.com/office/powerpoint/2010/main" val="73734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699"/>
            <a:ext cx="3943074" cy="241087"/>
            <a:chOff x="1877626" y="1752600"/>
            <a:chExt cx="4410254" cy="462752"/>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20" y="1758155"/>
              <a:ext cx="1737560" cy="45719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1F02-44B3-82C5-6A51-5332A442EA69}"/>
              </a:ext>
            </a:extLst>
          </p:cNvPr>
          <p:cNvSpPr>
            <a:spLocks noGrp="1"/>
          </p:cNvSpPr>
          <p:nvPr>
            <p:ph type="title"/>
          </p:nvPr>
        </p:nvSpPr>
        <p:spPr>
          <a:xfrm>
            <a:off x="380500" y="2286000"/>
            <a:ext cx="8459204" cy="2057400"/>
          </a:xfrm>
        </p:spPr>
        <p:txBody>
          <a:bodyPr/>
          <a:lstStyle/>
          <a:p>
            <a:r>
              <a:rPr lang="en-US" dirty="0"/>
              <a:t>(Advance) 4ab Device(s)</a:t>
            </a:r>
          </a:p>
        </p:txBody>
      </p:sp>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15-23-0308-02-04ab</a:t>
            </a:r>
            <a:endParaRPr lang="en-US" altLang="en-US" sz="1400" b="1" dirty="0"/>
          </a:p>
        </p:txBody>
      </p:sp>
    </p:spTree>
    <p:extLst>
      <p:ext uri="{BB962C8B-B14F-4D97-AF65-F5344CB8AC3E}">
        <p14:creationId xmlns:p14="http://schemas.microsoft.com/office/powerpoint/2010/main" val="36993891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64306</TotalTime>
  <Words>1447</Words>
  <Application>Microsoft Macintosh PowerPoint</Application>
  <PresentationFormat>On-screen Show (4:3)</PresentationFormat>
  <Paragraphs>282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(Advance) 4ab Device(s)</vt:lpstr>
      <vt:lpstr>Minimal 4ab feature set</vt:lpstr>
      <vt:lpstr>Advanced 4ab devices</vt:lpstr>
      <vt:lpstr>Way forward on 4ab devices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1484</cp:revision>
  <cp:lastPrinted>1998-02-10T13:28:06Z</cp:lastPrinted>
  <dcterms:created xsi:type="dcterms:W3CDTF">2021-07-16T20:39:58Z</dcterms:created>
  <dcterms:modified xsi:type="dcterms:W3CDTF">2023-06-13T04:45:04Z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