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258" r:id="rId3"/>
    <p:sldId id="331" r:id="rId4"/>
    <p:sldId id="332" r:id="rId5"/>
    <p:sldId id="326" r:id="rId6"/>
    <p:sldId id="327" r:id="rId7"/>
    <p:sldId id="328" r:id="rId8"/>
    <p:sldId id="329" r:id="rId9"/>
    <p:sldId id="330" r:id="rId10"/>
    <p:sldId id="336" r:id="rId11"/>
    <p:sldId id="337" r:id="rId12"/>
    <p:sldId id="338" r:id="rId13"/>
    <p:sldId id="339" r:id="rId14"/>
    <p:sldId id="34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B36BE2"/>
    <a:srgbClr val="FF40FF"/>
    <a:srgbClr val="00FDFF"/>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70"/>
    <p:restoredTop sz="95915"/>
  </p:normalViewPr>
  <p:slideViewPr>
    <p:cSldViewPr>
      <p:cViewPr varScale="1">
        <p:scale>
          <a:sx n="128" d="100"/>
          <a:sy n="128" d="100"/>
        </p:scale>
        <p:origin x="2360"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June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539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Recommended parameter sets for ERPDEV</a:t>
            </a:r>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June,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Vinod </a:t>
            </a:r>
            <a:r>
              <a:rPr lang="en-US" altLang="en-US" sz="1400" dirty="0" err="1">
                <a:latin typeface="+mj-lt"/>
              </a:rPr>
              <a:t>Kristem</a:t>
            </a:r>
            <a:r>
              <a:rPr lang="en-US" altLang="en-US" sz="1400" dirty="0">
                <a:latin typeface="+mj-lt"/>
              </a:rPr>
              <a:t>, </a:t>
            </a:r>
            <a:r>
              <a:rPr lang="en-US" altLang="en-US" sz="1400" dirty="0" err="1">
                <a:latin typeface="+mj-lt"/>
              </a:rPr>
              <a:t>Xiliang</a:t>
            </a:r>
            <a:r>
              <a:rPr lang="en-US" altLang="en-US" sz="1400" dirty="0">
                <a:latin typeface="+mj-lt"/>
              </a:rPr>
              <a:t> Luo, Alexander Krebs,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a:t>
            </a:r>
            <a:endParaRPr lang="en-US" altLang="en-US" sz="1400" dirty="0">
              <a:solidFill>
                <a:schemeClr val="bg2"/>
              </a:solidFill>
              <a:latin typeface="+mj-lt"/>
            </a:endParaRP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vkristem@apple.com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Provides recommended 4ab parameter sets for the minimal 4ab feature set</a:t>
            </a:r>
          </a:p>
          <a:p>
            <a:pPr>
              <a:spcBef>
                <a:spcPts val="600"/>
              </a:spcBef>
              <a:spcAft>
                <a:spcPts val="600"/>
              </a:spcAft>
            </a:pPr>
            <a:r>
              <a:rPr lang="en-US" altLang="en-US" sz="1400" b="1" dirty="0"/>
              <a:t>Purpose:   	</a:t>
            </a:r>
            <a:r>
              <a:rPr lang="en-US" altLang="en-US" sz="1400" dirty="0"/>
              <a:t>To initiate the discussions on the HPRF parameter sets for different packet configurations</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0A1E-F996-9107-91EE-FCA77DD4B44B}"/>
              </a:ext>
            </a:extLst>
          </p:cNvPr>
          <p:cNvSpPr>
            <a:spLocks noGrp="1"/>
          </p:cNvSpPr>
          <p:nvPr>
            <p:ph type="title"/>
          </p:nvPr>
        </p:nvSpPr>
        <p:spPr>
          <a:xfrm>
            <a:off x="685800" y="685800"/>
            <a:ext cx="7772400" cy="609600"/>
          </a:xfrm>
        </p:spPr>
        <p:txBody>
          <a:bodyPr/>
          <a:lstStyle/>
          <a:p>
            <a:r>
              <a:rPr lang="en-US" dirty="0"/>
              <a:t>31.2 Mb/s with packet config 0 </a:t>
            </a:r>
          </a:p>
        </p:txBody>
      </p:sp>
      <p:sp>
        <p:nvSpPr>
          <p:cNvPr id="3" name="Content Placeholder 2">
            <a:extLst>
              <a:ext uri="{FF2B5EF4-FFF2-40B4-BE49-F238E27FC236}">
                <a16:creationId xmlns:a16="http://schemas.microsoft.com/office/drawing/2014/main" id="{981A4DC3-61DE-C239-EB65-7F27FF35083A}"/>
              </a:ext>
            </a:extLst>
          </p:cNvPr>
          <p:cNvSpPr>
            <a:spLocks noGrp="1"/>
          </p:cNvSpPr>
          <p:nvPr>
            <p:ph idx="1"/>
          </p:nvPr>
        </p:nvSpPr>
        <p:spPr>
          <a:xfrm>
            <a:off x="829491" y="1451360"/>
            <a:ext cx="7772400" cy="4876800"/>
          </a:xfrm>
        </p:spPr>
        <p:txBody>
          <a:bodyPr/>
          <a:lstStyle/>
          <a:p>
            <a:endParaRPr lang="en-US" dirty="0"/>
          </a:p>
          <a:p>
            <a:endParaRPr lang="en-US" sz="1600" dirty="0"/>
          </a:p>
          <a:p>
            <a:pPr marL="0" indent="0">
              <a:buNone/>
            </a:pPr>
            <a:endParaRPr lang="en-US" sz="1600" dirty="0"/>
          </a:p>
          <a:p>
            <a:r>
              <a:rPr lang="en-US" sz="1600" dirty="0"/>
              <a:t>Similar to 27.2 Mb/s data rate in 4z</a:t>
            </a:r>
          </a:p>
          <a:p>
            <a:pPr lvl="1"/>
            <a:r>
              <a:rPr lang="en-US" sz="1200" dirty="0"/>
              <a:t>K = 7 BCC and RS &amp; K = 3 BCC has similar performance</a:t>
            </a:r>
            <a:endParaRPr lang="en-US" sz="1600" dirty="0"/>
          </a:p>
          <a:p>
            <a:endParaRPr lang="en-US" sz="1600" dirty="0"/>
          </a:p>
          <a:p>
            <a:r>
              <a:rPr lang="en-US" sz="1600" dirty="0"/>
              <a:t>Sync PSR and SFD configurations for 27.2 Mb/s in 4z</a:t>
            </a:r>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Recommended SYNC PSR, SFD configuration: </a:t>
            </a:r>
            <a:r>
              <a:rPr lang="en-US" sz="1600" dirty="0">
                <a:solidFill>
                  <a:srgbClr val="FF0000"/>
                </a:solidFill>
              </a:rPr>
              <a:t>(32, 8)</a:t>
            </a:r>
          </a:p>
        </p:txBody>
      </p:sp>
      <p:sp>
        <p:nvSpPr>
          <p:cNvPr id="4" name="Date Placeholder 3">
            <a:extLst>
              <a:ext uri="{FF2B5EF4-FFF2-40B4-BE49-F238E27FC236}">
                <a16:creationId xmlns:a16="http://schemas.microsoft.com/office/drawing/2014/main" id="{34AB1834-D004-0224-5071-57FE6A229434}"/>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BC262F14-C073-952B-2630-54BD5ACBDC6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31CE415F-92E1-8A21-1E2E-6C027FB9B02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
        <p:nvSpPr>
          <p:cNvPr id="7" name="Rectangle 7">
            <a:extLst>
              <a:ext uri="{FF2B5EF4-FFF2-40B4-BE49-F238E27FC236}">
                <a16:creationId xmlns:a16="http://schemas.microsoft.com/office/drawing/2014/main" id="{DBBAE32A-0306-D744-CAE6-1D47D0018BC0}"/>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grpSp>
        <p:nvGrpSpPr>
          <p:cNvPr id="8" name="Group 7">
            <a:extLst>
              <a:ext uri="{FF2B5EF4-FFF2-40B4-BE49-F238E27FC236}">
                <a16:creationId xmlns:a16="http://schemas.microsoft.com/office/drawing/2014/main" id="{D52F81DA-70AE-346B-521B-2D2093E9EA73}"/>
              </a:ext>
            </a:extLst>
          </p:cNvPr>
          <p:cNvGrpSpPr/>
          <p:nvPr/>
        </p:nvGrpSpPr>
        <p:grpSpPr>
          <a:xfrm>
            <a:off x="2362200" y="1752599"/>
            <a:ext cx="4648200" cy="602287"/>
            <a:chOff x="1877626" y="1752600"/>
            <a:chExt cx="4638370" cy="457200"/>
          </a:xfrm>
        </p:grpSpPr>
        <p:sp>
          <p:nvSpPr>
            <p:cNvPr id="9" name="Rectangle 8">
              <a:extLst>
                <a:ext uri="{FF2B5EF4-FFF2-40B4-BE49-F238E27FC236}">
                  <a16:creationId xmlns:a16="http://schemas.microsoft.com/office/drawing/2014/main" id="{7BE267F1-46E5-1BFC-EDED-684927AC7478}"/>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955774E9-64BE-795E-813E-6111C395CCC7}"/>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E8E52945-CF07-00F9-0EC8-F3AC34527D91}"/>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89015519-A5AA-0D37-6B62-62E3CD895B1B}"/>
                </a:ext>
              </a:extLst>
            </p:cNvPr>
            <p:cNvSpPr/>
            <p:nvPr/>
          </p:nvSpPr>
          <p:spPr bwMode="auto">
            <a:xfrm>
              <a:off x="4550319" y="1752601"/>
              <a:ext cx="1965677" cy="4571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PHY Payload</a:t>
              </a:r>
            </a:p>
          </p:txBody>
        </p:sp>
      </p:grpSp>
      <p:pic>
        <p:nvPicPr>
          <p:cNvPr id="13" name="Picture 12">
            <a:extLst>
              <a:ext uri="{FF2B5EF4-FFF2-40B4-BE49-F238E27FC236}">
                <a16:creationId xmlns:a16="http://schemas.microsoft.com/office/drawing/2014/main" id="{9A45E323-B731-9929-B886-F4617F7767FD}"/>
              </a:ext>
            </a:extLst>
          </p:cNvPr>
          <p:cNvPicPr>
            <a:picLocks noChangeAspect="1"/>
          </p:cNvPicPr>
          <p:nvPr/>
        </p:nvPicPr>
        <p:blipFill>
          <a:blip r:embed="rId2"/>
          <a:stretch>
            <a:fillRect/>
          </a:stretch>
        </p:blipFill>
        <p:spPr>
          <a:xfrm>
            <a:off x="1777780" y="3737360"/>
            <a:ext cx="4028660" cy="1490845"/>
          </a:xfrm>
          <a:prstGeom prst="rect">
            <a:avLst/>
          </a:prstGeom>
        </p:spPr>
      </p:pic>
      <p:cxnSp>
        <p:nvCxnSpPr>
          <p:cNvPr id="15" name="Straight Arrow Connector 14">
            <a:extLst>
              <a:ext uri="{FF2B5EF4-FFF2-40B4-BE49-F238E27FC236}">
                <a16:creationId xmlns:a16="http://schemas.microsoft.com/office/drawing/2014/main" id="{3FF70B6E-72BE-E7B5-E06B-B5A902AC526E}"/>
              </a:ext>
            </a:extLst>
          </p:cNvPr>
          <p:cNvCxnSpPr/>
          <p:nvPr/>
        </p:nvCxnSpPr>
        <p:spPr bwMode="auto">
          <a:xfrm>
            <a:off x="1549180" y="5029200"/>
            <a:ext cx="457200" cy="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83591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0A1E-F996-9107-91EE-FCA77DD4B44B}"/>
              </a:ext>
            </a:extLst>
          </p:cNvPr>
          <p:cNvSpPr>
            <a:spLocks noGrp="1"/>
          </p:cNvSpPr>
          <p:nvPr>
            <p:ph type="title"/>
          </p:nvPr>
        </p:nvSpPr>
        <p:spPr>
          <a:xfrm>
            <a:off x="685800" y="685800"/>
            <a:ext cx="7772400" cy="609600"/>
          </a:xfrm>
        </p:spPr>
        <p:txBody>
          <a:bodyPr/>
          <a:lstStyle/>
          <a:p>
            <a:r>
              <a:rPr lang="en-US" dirty="0"/>
              <a:t>31.2 Mb/s with packet config 1 </a:t>
            </a:r>
          </a:p>
        </p:txBody>
      </p:sp>
      <p:sp>
        <p:nvSpPr>
          <p:cNvPr id="3" name="Content Placeholder 2">
            <a:extLst>
              <a:ext uri="{FF2B5EF4-FFF2-40B4-BE49-F238E27FC236}">
                <a16:creationId xmlns:a16="http://schemas.microsoft.com/office/drawing/2014/main" id="{981A4DC3-61DE-C239-EB65-7F27FF35083A}"/>
              </a:ext>
            </a:extLst>
          </p:cNvPr>
          <p:cNvSpPr>
            <a:spLocks noGrp="1"/>
          </p:cNvSpPr>
          <p:nvPr>
            <p:ph idx="1"/>
          </p:nvPr>
        </p:nvSpPr>
        <p:spPr>
          <a:xfrm>
            <a:off x="829491" y="1451360"/>
            <a:ext cx="7772400" cy="4876800"/>
          </a:xfrm>
        </p:spPr>
        <p:txBody>
          <a:bodyPr/>
          <a:lstStyle/>
          <a:p>
            <a:endParaRPr lang="en-US" dirty="0"/>
          </a:p>
          <a:p>
            <a:endParaRPr lang="en-US" sz="1600" dirty="0"/>
          </a:p>
          <a:p>
            <a:pPr marL="0" indent="0">
              <a:buNone/>
            </a:pPr>
            <a:endParaRPr lang="en-US" sz="1600" dirty="0"/>
          </a:p>
          <a:p>
            <a:r>
              <a:rPr lang="en-US" sz="1600" dirty="0"/>
              <a:t>Similar to 27.2 Mb/s data rate in 4z</a:t>
            </a:r>
          </a:p>
          <a:p>
            <a:pPr lvl="1"/>
            <a:r>
              <a:rPr lang="en-US" sz="1200" dirty="0"/>
              <a:t>K = 7 BCC and RS &amp; K = 3 BCC has similar performance</a:t>
            </a:r>
            <a:endParaRPr lang="en-US" sz="1600" dirty="0"/>
          </a:p>
          <a:p>
            <a:endParaRPr lang="en-US" sz="1600" dirty="0"/>
          </a:p>
          <a:p>
            <a:r>
              <a:rPr lang="en-US" sz="1600" dirty="0"/>
              <a:t>Sync PSR, SFD, STS configurations for 27.2 Mb/s in 4z</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Recommended SYNC PSR, SFD, STS configuration: </a:t>
            </a:r>
            <a:r>
              <a:rPr lang="en-US" sz="1600" dirty="0">
                <a:solidFill>
                  <a:srgbClr val="FF0000"/>
                </a:solidFill>
              </a:rPr>
              <a:t>(32, 8) SHR, 1x32 STS</a:t>
            </a:r>
          </a:p>
        </p:txBody>
      </p:sp>
      <p:sp>
        <p:nvSpPr>
          <p:cNvPr id="4" name="Date Placeholder 3">
            <a:extLst>
              <a:ext uri="{FF2B5EF4-FFF2-40B4-BE49-F238E27FC236}">
                <a16:creationId xmlns:a16="http://schemas.microsoft.com/office/drawing/2014/main" id="{34AB1834-D004-0224-5071-57FE6A229434}"/>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BC262F14-C073-952B-2630-54BD5ACBDC6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31CE415F-92E1-8A21-1E2E-6C027FB9B02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
        <p:nvSpPr>
          <p:cNvPr id="7" name="Rectangle 7">
            <a:extLst>
              <a:ext uri="{FF2B5EF4-FFF2-40B4-BE49-F238E27FC236}">
                <a16:creationId xmlns:a16="http://schemas.microsoft.com/office/drawing/2014/main" id="{DBBAE32A-0306-D744-CAE6-1D47D0018BC0}"/>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grpSp>
        <p:nvGrpSpPr>
          <p:cNvPr id="8" name="Group 7">
            <a:extLst>
              <a:ext uri="{FF2B5EF4-FFF2-40B4-BE49-F238E27FC236}">
                <a16:creationId xmlns:a16="http://schemas.microsoft.com/office/drawing/2014/main" id="{D52F81DA-70AE-346B-521B-2D2093E9EA73}"/>
              </a:ext>
            </a:extLst>
          </p:cNvPr>
          <p:cNvGrpSpPr/>
          <p:nvPr/>
        </p:nvGrpSpPr>
        <p:grpSpPr>
          <a:xfrm>
            <a:off x="2362200" y="1752602"/>
            <a:ext cx="5844252" cy="617254"/>
            <a:chOff x="1877626" y="1752600"/>
            <a:chExt cx="5831893" cy="468561"/>
          </a:xfrm>
        </p:grpSpPr>
        <p:sp>
          <p:nvSpPr>
            <p:cNvPr id="9" name="Rectangle 8">
              <a:extLst>
                <a:ext uri="{FF2B5EF4-FFF2-40B4-BE49-F238E27FC236}">
                  <a16:creationId xmlns:a16="http://schemas.microsoft.com/office/drawing/2014/main" id="{7BE267F1-46E5-1BFC-EDED-684927AC7478}"/>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955774E9-64BE-795E-813E-6111C395CCC7}"/>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E8E52945-CF07-00F9-0EC8-F3AC34527D91}"/>
                </a:ext>
              </a:extLst>
            </p:cNvPr>
            <p:cNvSpPr/>
            <p:nvPr/>
          </p:nvSpPr>
          <p:spPr bwMode="auto">
            <a:xfrm>
              <a:off x="5040831" y="1763961"/>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89015519-A5AA-0D37-6B62-62E3CD895B1B}"/>
                </a:ext>
              </a:extLst>
            </p:cNvPr>
            <p:cNvSpPr/>
            <p:nvPr/>
          </p:nvSpPr>
          <p:spPr bwMode="auto">
            <a:xfrm>
              <a:off x="5743842" y="1763961"/>
              <a:ext cx="1965677" cy="4571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PHY Payload</a:t>
              </a:r>
            </a:p>
          </p:txBody>
        </p:sp>
      </p:grpSp>
      <p:sp>
        <p:nvSpPr>
          <p:cNvPr id="14" name="Rectangle 13">
            <a:extLst>
              <a:ext uri="{FF2B5EF4-FFF2-40B4-BE49-F238E27FC236}">
                <a16:creationId xmlns:a16="http://schemas.microsoft.com/office/drawing/2014/main" id="{9DBDC5AA-D6DC-0850-F035-4B6DC58A383E}"/>
              </a:ext>
            </a:extLst>
          </p:cNvPr>
          <p:cNvSpPr/>
          <p:nvPr/>
        </p:nvSpPr>
        <p:spPr bwMode="auto">
          <a:xfrm>
            <a:off x="4381671" y="1752602"/>
            <a:ext cx="1174152" cy="612130"/>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anose="02020603050405020304" pitchFamily="18" charset="0"/>
              </a:rPr>
              <a:t>STS</a:t>
            </a:r>
          </a:p>
        </p:txBody>
      </p:sp>
      <p:pic>
        <p:nvPicPr>
          <p:cNvPr id="15" name="Picture 14">
            <a:extLst>
              <a:ext uri="{FF2B5EF4-FFF2-40B4-BE49-F238E27FC236}">
                <a16:creationId xmlns:a16="http://schemas.microsoft.com/office/drawing/2014/main" id="{803D0DFF-E5A4-C40B-8A14-65B05B41207D}"/>
              </a:ext>
            </a:extLst>
          </p:cNvPr>
          <p:cNvPicPr>
            <a:picLocks noChangeAspect="1"/>
          </p:cNvPicPr>
          <p:nvPr/>
        </p:nvPicPr>
        <p:blipFill>
          <a:blip r:embed="rId2"/>
          <a:stretch>
            <a:fillRect/>
          </a:stretch>
        </p:blipFill>
        <p:spPr>
          <a:xfrm>
            <a:off x="1143000" y="3823630"/>
            <a:ext cx="6019800" cy="1583010"/>
          </a:xfrm>
          <a:prstGeom prst="rect">
            <a:avLst/>
          </a:prstGeom>
        </p:spPr>
      </p:pic>
      <p:cxnSp>
        <p:nvCxnSpPr>
          <p:cNvPr id="16" name="Straight Arrow Connector 15">
            <a:extLst>
              <a:ext uri="{FF2B5EF4-FFF2-40B4-BE49-F238E27FC236}">
                <a16:creationId xmlns:a16="http://schemas.microsoft.com/office/drawing/2014/main" id="{E87DF2D4-C2A8-31F5-5F91-73BCAEC8F74D}"/>
              </a:ext>
            </a:extLst>
          </p:cNvPr>
          <p:cNvCxnSpPr/>
          <p:nvPr/>
        </p:nvCxnSpPr>
        <p:spPr bwMode="auto">
          <a:xfrm>
            <a:off x="990600" y="4495800"/>
            <a:ext cx="457200" cy="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098088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0A1E-F996-9107-91EE-FCA77DD4B44B}"/>
              </a:ext>
            </a:extLst>
          </p:cNvPr>
          <p:cNvSpPr>
            <a:spLocks noGrp="1"/>
          </p:cNvSpPr>
          <p:nvPr>
            <p:ph type="title"/>
          </p:nvPr>
        </p:nvSpPr>
        <p:spPr>
          <a:xfrm>
            <a:off x="685800" y="685800"/>
            <a:ext cx="7772400" cy="609600"/>
          </a:xfrm>
        </p:spPr>
        <p:txBody>
          <a:bodyPr/>
          <a:lstStyle/>
          <a:p>
            <a:r>
              <a:rPr lang="en-US" dirty="0"/>
              <a:t>7.8 Mb/s with packet config 0 </a:t>
            </a:r>
          </a:p>
        </p:txBody>
      </p:sp>
      <p:sp>
        <p:nvSpPr>
          <p:cNvPr id="3" name="Content Placeholder 2">
            <a:extLst>
              <a:ext uri="{FF2B5EF4-FFF2-40B4-BE49-F238E27FC236}">
                <a16:creationId xmlns:a16="http://schemas.microsoft.com/office/drawing/2014/main" id="{981A4DC3-61DE-C239-EB65-7F27FF35083A}"/>
              </a:ext>
            </a:extLst>
          </p:cNvPr>
          <p:cNvSpPr>
            <a:spLocks noGrp="1"/>
          </p:cNvSpPr>
          <p:nvPr>
            <p:ph idx="1"/>
          </p:nvPr>
        </p:nvSpPr>
        <p:spPr>
          <a:xfrm>
            <a:off x="829491" y="1451360"/>
            <a:ext cx="7772400" cy="4876800"/>
          </a:xfrm>
        </p:spPr>
        <p:txBody>
          <a:bodyPr/>
          <a:lstStyle/>
          <a:p>
            <a:endParaRPr lang="en-US" dirty="0"/>
          </a:p>
          <a:p>
            <a:endParaRPr lang="en-US" sz="1600" dirty="0"/>
          </a:p>
          <a:p>
            <a:pPr marL="0" indent="0">
              <a:buNone/>
            </a:pPr>
            <a:endParaRPr lang="en-US" sz="1600" dirty="0"/>
          </a:p>
          <a:p>
            <a:r>
              <a:rPr lang="en-US" sz="1600" dirty="0"/>
              <a:t>Similar to 6.8 Mb/s data rate in 4z</a:t>
            </a:r>
          </a:p>
          <a:p>
            <a:pPr lvl="1"/>
            <a:r>
              <a:rPr lang="en-US" sz="1200" dirty="0"/>
              <a:t>K = 7 BCC and RS &amp; K = 3 BCC has similar performance</a:t>
            </a:r>
            <a:endParaRPr lang="en-US" sz="1600" dirty="0"/>
          </a:p>
          <a:p>
            <a:endParaRPr lang="en-US" sz="1600" dirty="0"/>
          </a:p>
          <a:p>
            <a:r>
              <a:rPr lang="en-US" sz="1600" dirty="0"/>
              <a:t>Sync PSR and SFD configurations for 6.8 Mb/s in 4z</a:t>
            </a:r>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Recommended SYNC PSR, SFD configuration: </a:t>
            </a:r>
            <a:r>
              <a:rPr lang="en-US" sz="1600" dirty="0">
                <a:solidFill>
                  <a:srgbClr val="FF0000"/>
                </a:solidFill>
              </a:rPr>
              <a:t>(32, 8), (64, 8)</a:t>
            </a:r>
          </a:p>
        </p:txBody>
      </p:sp>
      <p:sp>
        <p:nvSpPr>
          <p:cNvPr id="4" name="Date Placeholder 3">
            <a:extLst>
              <a:ext uri="{FF2B5EF4-FFF2-40B4-BE49-F238E27FC236}">
                <a16:creationId xmlns:a16="http://schemas.microsoft.com/office/drawing/2014/main" id="{34AB1834-D004-0224-5071-57FE6A229434}"/>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BC262F14-C073-952B-2630-54BD5ACBDC6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31CE415F-92E1-8A21-1E2E-6C027FB9B02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
        <p:nvSpPr>
          <p:cNvPr id="7" name="Rectangle 7">
            <a:extLst>
              <a:ext uri="{FF2B5EF4-FFF2-40B4-BE49-F238E27FC236}">
                <a16:creationId xmlns:a16="http://schemas.microsoft.com/office/drawing/2014/main" id="{DBBAE32A-0306-D744-CAE6-1D47D0018BC0}"/>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grpSp>
        <p:nvGrpSpPr>
          <p:cNvPr id="8" name="Group 7">
            <a:extLst>
              <a:ext uri="{FF2B5EF4-FFF2-40B4-BE49-F238E27FC236}">
                <a16:creationId xmlns:a16="http://schemas.microsoft.com/office/drawing/2014/main" id="{D52F81DA-70AE-346B-521B-2D2093E9EA73}"/>
              </a:ext>
            </a:extLst>
          </p:cNvPr>
          <p:cNvGrpSpPr/>
          <p:nvPr/>
        </p:nvGrpSpPr>
        <p:grpSpPr>
          <a:xfrm>
            <a:off x="2362200" y="1752599"/>
            <a:ext cx="5105400" cy="602287"/>
            <a:chOff x="1877626" y="1752600"/>
            <a:chExt cx="5094603" cy="457200"/>
          </a:xfrm>
        </p:grpSpPr>
        <p:sp>
          <p:nvSpPr>
            <p:cNvPr id="9" name="Rectangle 8">
              <a:extLst>
                <a:ext uri="{FF2B5EF4-FFF2-40B4-BE49-F238E27FC236}">
                  <a16:creationId xmlns:a16="http://schemas.microsoft.com/office/drawing/2014/main" id="{7BE267F1-46E5-1BFC-EDED-684927AC7478}"/>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955774E9-64BE-795E-813E-6111C395CCC7}"/>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E8E52945-CF07-00F9-0EC8-F3AC34527D91}"/>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89015519-A5AA-0D37-6B62-62E3CD895B1B}"/>
                </a:ext>
              </a:extLst>
            </p:cNvPr>
            <p:cNvSpPr/>
            <p:nvPr/>
          </p:nvSpPr>
          <p:spPr bwMode="auto">
            <a:xfrm>
              <a:off x="4550319" y="1752601"/>
              <a:ext cx="2421910" cy="4571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PHY Payload</a:t>
              </a:r>
            </a:p>
          </p:txBody>
        </p:sp>
      </p:grpSp>
      <p:pic>
        <p:nvPicPr>
          <p:cNvPr id="13" name="Picture 12">
            <a:extLst>
              <a:ext uri="{FF2B5EF4-FFF2-40B4-BE49-F238E27FC236}">
                <a16:creationId xmlns:a16="http://schemas.microsoft.com/office/drawing/2014/main" id="{9A45E323-B731-9929-B886-F4617F7767FD}"/>
              </a:ext>
            </a:extLst>
          </p:cNvPr>
          <p:cNvPicPr>
            <a:picLocks noChangeAspect="1"/>
          </p:cNvPicPr>
          <p:nvPr/>
        </p:nvPicPr>
        <p:blipFill>
          <a:blip r:embed="rId2"/>
          <a:stretch>
            <a:fillRect/>
          </a:stretch>
        </p:blipFill>
        <p:spPr>
          <a:xfrm>
            <a:off x="1777780" y="3737360"/>
            <a:ext cx="4028660" cy="1490845"/>
          </a:xfrm>
          <a:prstGeom prst="rect">
            <a:avLst/>
          </a:prstGeom>
        </p:spPr>
      </p:pic>
      <p:cxnSp>
        <p:nvCxnSpPr>
          <p:cNvPr id="14" name="Straight Arrow Connector 13">
            <a:extLst>
              <a:ext uri="{FF2B5EF4-FFF2-40B4-BE49-F238E27FC236}">
                <a16:creationId xmlns:a16="http://schemas.microsoft.com/office/drawing/2014/main" id="{E31141EB-E31A-7E02-D5EF-98A092205F43}"/>
              </a:ext>
            </a:extLst>
          </p:cNvPr>
          <p:cNvCxnSpPr/>
          <p:nvPr/>
        </p:nvCxnSpPr>
        <p:spPr bwMode="auto">
          <a:xfrm>
            <a:off x="1532994" y="4876800"/>
            <a:ext cx="457200" cy="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42A17355-3547-47A3-B98B-C6C5BDFC5F02}"/>
              </a:ext>
            </a:extLst>
          </p:cNvPr>
          <p:cNvCxnSpPr/>
          <p:nvPr/>
        </p:nvCxnSpPr>
        <p:spPr bwMode="auto">
          <a:xfrm>
            <a:off x="1524000" y="4724400"/>
            <a:ext cx="457200" cy="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72503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0A1E-F996-9107-91EE-FCA77DD4B44B}"/>
              </a:ext>
            </a:extLst>
          </p:cNvPr>
          <p:cNvSpPr>
            <a:spLocks noGrp="1"/>
          </p:cNvSpPr>
          <p:nvPr>
            <p:ph type="title"/>
          </p:nvPr>
        </p:nvSpPr>
        <p:spPr>
          <a:xfrm>
            <a:off x="685800" y="685800"/>
            <a:ext cx="7772400" cy="609600"/>
          </a:xfrm>
        </p:spPr>
        <p:txBody>
          <a:bodyPr/>
          <a:lstStyle/>
          <a:p>
            <a:r>
              <a:rPr lang="en-US" dirty="0"/>
              <a:t>7.8 Mb/s with packet config 1 </a:t>
            </a:r>
          </a:p>
        </p:txBody>
      </p:sp>
      <p:sp>
        <p:nvSpPr>
          <p:cNvPr id="3" name="Content Placeholder 2">
            <a:extLst>
              <a:ext uri="{FF2B5EF4-FFF2-40B4-BE49-F238E27FC236}">
                <a16:creationId xmlns:a16="http://schemas.microsoft.com/office/drawing/2014/main" id="{981A4DC3-61DE-C239-EB65-7F27FF35083A}"/>
              </a:ext>
            </a:extLst>
          </p:cNvPr>
          <p:cNvSpPr>
            <a:spLocks noGrp="1"/>
          </p:cNvSpPr>
          <p:nvPr>
            <p:ph idx="1"/>
          </p:nvPr>
        </p:nvSpPr>
        <p:spPr>
          <a:xfrm>
            <a:off x="829491" y="1451360"/>
            <a:ext cx="7772400" cy="4876800"/>
          </a:xfrm>
        </p:spPr>
        <p:txBody>
          <a:bodyPr/>
          <a:lstStyle/>
          <a:p>
            <a:endParaRPr lang="en-US" dirty="0"/>
          </a:p>
          <a:p>
            <a:endParaRPr lang="en-US" sz="1600" dirty="0"/>
          </a:p>
          <a:p>
            <a:pPr marL="0" indent="0">
              <a:buNone/>
            </a:pPr>
            <a:endParaRPr lang="en-US" sz="1600" dirty="0"/>
          </a:p>
          <a:p>
            <a:r>
              <a:rPr lang="en-US" sz="1600" dirty="0"/>
              <a:t>Similar to 6.8 Mb/s data rate in 4z</a:t>
            </a:r>
          </a:p>
          <a:p>
            <a:pPr lvl="1"/>
            <a:r>
              <a:rPr lang="en-US" sz="1200" dirty="0"/>
              <a:t>K = 7 BCC and RS &amp; K = 3 BCC has similar performance</a:t>
            </a:r>
            <a:endParaRPr lang="en-US" sz="1600" dirty="0"/>
          </a:p>
          <a:p>
            <a:endParaRPr lang="en-US" sz="1600" dirty="0"/>
          </a:p>
          <a:p>
            <a:r>
              <a:rPr lang="en-US" sz="1600" dirty="0"/>
              <a:t>Sync PSR, SFD, STS configurations for 6.8 Mb/s in 4z</a:t>
            </a:r>
          </a:p>
          <a:p>
            <a:endParaRPr lang="en-US" sz="1600" dirty="0"/>
          </a:p>
          <a:p>
            <a:endParaRPr lang="en-US" sz="1600" dirty="0"/>
          </a:p>
          <a:p>
            <a:endParaRPr lang="en-US" sz="1600" dirty="0"/>
          </a:p>
          <a:p>
            <a:endParaRPr lang="en-US" sz="1600" dirty="0"/>
          </a:p>
          <a:p>
            <a:endParaRPr lang="en-US" sz="1600" dirty="0"/>
          </a:p>
          <a:p>
            <a:endParaRPr lang="en-US" sz="1600" dirty="0"/>
          </a:p>
          <a:p>
            <a:pPr marL="0" indent="0">
              <a:buNone/>
            </a:pPr>
            <a:endParaRPr lang="en-US" sz="1600" dirty="0"/>
          </a:p>
          <a:p>
            <a:r>
              <a:rPr lang="en-US" sz="1600" dirty="0"/>
              <a:t>Recommended SYNC PSR, SFD, STS configuration: </a:t>
            </a:r>
          </a:p>
          <a:p>
            <a:pPr lvl="1"/>
            <a:r>
              <a:rPr lang="en-US" sz="1200" dirty="0">
                <a:solidFill>
                  <a:srgbClr val="FF0000"/>
                </a:solidFill>
              </a:rPr>
              <a:t>(32, 8) SHR, 1x32 STS</a:t>
            </a:r>
          </a:p>
          <a:p>
            <a:pPr lvl="1"/>
            <a:r>
              <a:rPr lang="en-US" sz="1200" dirty="0">
                <a:solidFill>
                  <a:srgbClr val="FF0000"/>
                </a:solidFill>
              </a:rPr>
              <a:t>(64, 8) SHR, 1x64 STS</a:t>
            </a:r>
          </a:p>
        </p:txBody>
      </p:sp>
      <p:sp>
        <p:nvSpPr>
          <p:cNvPr id="4" name="Date Placeholder 3">
            <a:extLst>
              <a:ext uri="{FF2B5EF4-FFF2-40B4-BE49-F238E27FC236}">
                <a16:creationId xmlns:a16="http://schemas.microsoft.com/office/drawing/2014/main" id="{34AB1834-D004-0224-5071-57FE6A229434}"/>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BC262F14-C073-952B-2630-54BD5ACBDC6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31CE415F-92E1-8A21-1E2E-6C027FB9B02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
        <p:nvSpPr>
          <p:cNvPr id="7" name="Rectangle 7">
            <a:extLst>
              <a:ext uri="{FF2B5EF4-FFF2-40B4-BE49-F238E27FC236}">
                <a16:creationId xmlns:a16="http://schemas.microsoft.com/office/drawing/2014/main" id="{DBBAE32A-0306-D744-CAE6-1D47D0018BC0}"/>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grpSp>
        <p:nvGrpSpPr>
          <p:cNvPr id="8" name="Group 7">
            <a:extLst>
              <a:ext uri="{FF2B5EF4-FFF2-40B4-BE49-F238E27FC236}">
                <a16:creationId xmlns:a16="http://schemas.microsoft.com/office/drawing/2014/main" id="{D52F81DA-70AE-346B-521B-2D2093E9EA73}"/>
              </a:ext>
            </a:extLst>
          </p:cNvPr>
          <p:cNvGrpSpPr/>
          <p:nvPr/>
        </p:nvGrpSpPr>
        <p:grpSpPr>
          <a:xfrm>
            <a:off x="1828800" y="1676400"/>
            <a:ext cx="6246331" cy="617254"/>
            <a:chOff x="1877626" y="1752600"/>
            <a:chExt cx="6233122" cy="468561"/>
          </a:xfrm>
        </p:grpSpPr>
        <p:sp>
          <p:nvSpPr>
            <p:cNvPr id="9" name="Rectangle 8">
              <a:extLst>
                <a:ext uri="{FF2B5EF4-FFF2-40B4-BE49-F238E27FC236}">
                  <a16:creationId xmlns:a16="http://schemas.microsoft.com/office/drawing/2014/main" id="{7BE267F1-46E5-1BFC-EDED-684927AC7478}"/>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955774E9-64BE-795E-813E-6111C395CCC7}"/>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E8E52945-CF07-00F9-0EC8-F3AC34527D91}"/>
                </a:ext>
              </a:extLst>
            </p:cNvPr>
            <p:cNvSpPr/>
            <p:nvPr/>
          </p:nvSpPr>
          <p:spPr bwMode="auto">
            <a:xfrm>
              <a:off x="5040831" y="1763961"/>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89015519-A5AA-0D37-6B62-62E3CD895B1B}"/>
                </a:ext>
              </a:extLst>
            </p:cNvPr>
            <p:cNvSpPr/>
            <p:nvPr/>
          </p:nvSpPr>
          <p:spPr bwMode="auto">
            <a:xfrm>
              <a:off x="5743842" y="1763961"/>
              <a:ext cx="2366906" cy="4571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PHY Payload</a:t>
              </a:r>
            </a:p>
          </p:txBody>
        </p:sp>
      </p:grpSp>
      <p:sp>
        <p:nvSpPr>
          <p:cNvPr id="14" name="Rectangle 13">
            <a:extLst>
              <a:ext uri="{FF2B5EF4-FFF2-40B4-BE49-F238E27FC236}">
                <a16:creationId xmlns:a16="http://schemas.microsoft.com/office/drawing/2014/main" id="{9DBDC5AA-D6DC-0850-F035-4B6DC58A383E}"/>
              </a:ext>
            </a:extLst>
          </p:cNvPr>
          <p:cNvSpPr/>
          <p:nvPr/>
        </p:nvSpPr>
        <p:spPr bwMode="auto">
          <a:xfrm>
            <a:off x="3848271" y="1676400"/>
            <a:ext cx="1174152" cy="612130"/>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anose="02020603050405020304" pitchFamily="18" charset="0"/>
              </a:rPr>
              <a:t>STS</a:t>
            </a:r>
          </a:p>
        </p:txBody>
      </p:sp>
      <p:pic>
        <p:nvPicPr>
          <p:cNvPr id="13" name="Picture 12">
            <a:extLst>
              <a:ext uri="{FF2B5EF4-FFF2-40B4-BE49-F238E27FC236}">
                <a16:creationId xmlns:a16="http://schemas.microsoft.com/office/drawing/2014/main" id="{088E5E60-68F3-E896-BAE3-5010F8E2BBE7}"/>
              </a:ext>
            </a:extLst>
          </p:cNvPr>
          <p:cNvPicPr>
            <a:picLocks noChangeAspect="1"/>
          </p:cNvPicPr>
          <p:nvPr/>
        </p:nvPicPr>
        <p:blipFill>
          <a:blip r:embed="rId2"/>
          <a:stretch>
            <a:fillRect/>
          </a:stretch>
        </p:blipFill>
        <p:spPr>
          <a:xfrm>
            <a:off x="1611204" y="3810000"/>
            <a:ext cx="5277966" cy="1898548"/>
          </a:xfrm>
          <a:prstGeom prst="rect">
            <a:avLst/>
          </a:prstGeom>
        </p:spPr>
      </p:pic>
      <p:cxnSp>
        <p:nvCxnSpPr>
          <p:cNvPr id="16" name="Straight Arrow Connector 15">
            <a:extLst>
              <a:ext uri="{FF2B5EF4-FFF2-40B4-BE49-F238E27FC236}">
                <a16:creationId xmlns:a16="http://schemas.microsoft.com/office/drawing/2014/main" id="{5466ADAB-3BFB-433C-B0B4-30CD2E2E87D0}"/>
              </a:ext>
            </a:extLst>
          </p:cNvPr>
          <p:cNvCxnSpPr/>
          <p:nvPr/>
        </p:nvCxnSpPr>
        <p:spPr bwMode="auto">
          <a:xfrm>
            <a:off x="1392544" y="4572000"/>
            <a:ext cx="457200" cy="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C19085BC-C3E6-C825-4C0E-ECD7412E6880}"/>
              </a:ext>
            </a:extLst>
          </p:cNvPr>
          <p:cNvCxnSpPr/>
          <p:nvPr/>
        </p:nvCxnSpPr>
        <p:spPr bwMode="auto">
          <a:xfrm>
            <a:off x="1371600" y="4191000"/>
            <a:ext cx="457200" cy="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784982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685800" y="593725"/>
            <a:ext cx="7772400" cy="533400"/>
          </a:xfrm>
        </p:spPr>
        <p:txBody>
          <a:bodyPr/>
          <a:lstStyle/>
          <a:p>
            <a:r>
              <a:rPr lang="en-US" sz="2400" dirty="0"/>
              <a:t>Recommended additional parameter sets for ERPDEV</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graphicFrame>
        <p:nvGraphicFramePr>
          <p:cNvPr id="3" name="Table 8">
            <a:extLst>
              <a:ext uri="{FF2B5EF4-FFF2-40B4-BE49-F238E27FC236}">
                <a16:creationId xmlns:a16="http://schemas.microsoft.com/office/drawing/2014/main" id="{054B1966-2B06-FF8E-1AB7-EE169ED71857}"/>
              </a:ext>
            </a:extLst>
          </p:cNvPr>
          <p:cNvGraphicFramePr>
            <a:graphicFrameLocks noGrp="1"/>
          </p:cNvGraphicFramePr>
          <p:nvPr>
            <p:extLst>
              <p:ext uri="{D42A27DB-BD31-4B8C-83A1-F6EECF244321}">
                <p14:modId xmlns:p14="http://schemas.microsoft.com/office/powerpoint/2010/main" val="2035136249"/>
              </p:ext>
            </p:extLst>
          </p:nvPr>
        </p:nvGraphicFramePr>
        <p:xfrm>
          <a:off x="1075568" y="1398541"/>
          <a:ext cx="7604471" cy="3978044"/>
        </p:xfrm>
        <a:graphic>
          <a:graphicData uri="http://schemas.openxmlformats.org/drawingml/2006/table">
            <a:tbl>
              <a:tblPr firstRow="1" bandRow="1">
                <a:tableStyleId>{5C22544A-7EE6-4342-B048-85BDC9FD1C3A}</a:tableStyleId>
              </a:tblPr>
              <a:tblGrid>
                <a:gridCol w="487680">
                  <a:extLst>
                    <a:ext uri="{9D8B030D-6E8A-4147-A177-3AD203B41FA5}">
                      <a16:colId xmlns:a16="http://schemas.microsoft.com/office/drawing/2014/main" val="1556327125"/>
                    </a:ext>
                  </a:extLst>
                </a:gridCol>
                <a:gridCol w="498175">
                  <a:extLst>
                    <a:ext uri="{9D8B030D-6E8A-4147-A177-3AD203B41FA5}">
                      <a16:colId xmlns:a16="http://schemas.microsoft.com/office/drawing/2014/main" val="1383467229"/>
                    </a:ext>
                  </a:extLst>
                </a:gridCol>
                <a:gridCol w="675017">
                  <a:extLst>
                    <a:ext uri="{9D8B030D-6E8A-4147-A177-3AD203B41FA5}">
                      <a16:colId xmlns:a16="http://schemas.microsoft.com/office/drawing/2014/main" val="758475736"/>
                    </a:ext>
                  </a:extLst>
                </a:gridCol>
                <a:gridCol w="533400">
                  <a:extLst>
                    <a:ext uri="{9D8B030D-6E8A-4147-A177-3AD203B41FA5}">
                      <a16:colId xmlns:a16="http://schemas.microsoft.com/office/drawing/2014/main" val="3336321062"/>
                    </a:ext>
                  </a:extLst>
                </a:gridCol>
                <a:gridCol w="762000">
                  <a:extLst>
                    <a:ext uri="{9D8B030D-6E8A-4147-A177-3AD203B41FA5}">
                      <a16:colId xmlns:a16="http://schemas.microsoft.com/office/drawing/2014/main" val="2983763465"/>
                    </a:ext>
                  </a:extLst>
                </a:gridCol>
                <a:gridCol w="1295400">
                  <a:extLst>
                    <a:ext uri="{9D8B030D-6E8A-4147-A177-3AD203B41FA5}">
                      <a16:colId xmlns:a16="http://schemas.microsoft.com/office/drawing/2014/main" val="909239645"/>
                    </a:ext>
                  </a:extLst>
                </a:gridCol>
                <a:gridCol w="762000">
                  <a:extLst>
                    <a:ext uri="{9D8B030D-6E8A-4147-A177-3AD203B41FA5}">
                      <a16:colId xmlns:a16="http://schemas.microsoft.com/office/drawing/2014/main" val="412359027"/>
                    </a:ext>
                  </a:extLst>
                </a:gridCol>
                <a:gridCol w="1066800">
                  <a:extLst>
                    <a:ext uri="{9D8B030D-6E8A-4147-A177-3AD203B41FA5}">
                      <a16:colId xmlns:a16="http://schemas.microsoft.com/office/drawing/2014/main" val="2108092768"/>
                    </a:ext>
                  </a:extLst>
                </a:gridCol>
                <a:gridCol w="1523999">
                  <a:extLst>
                    <a:ext uri="{9D8B030D-6E8A-4147-A177-3AD203B41FA5}">
                      <a16:colId xmlns:a16="http://schemas.microsoft.com/office/drawing/2014/main" val="3440329358"/>
                    </a:ext>
                  </a:extLst>
                </a:gridCol>
              </a:tblGrid>
              <a:tr h="247450">
                <a:tc>
                  <a:txBody>
                    <a:bodyPr/>
                    <a:lstStyle/>
                    <a:p>
                      <a:pPr algn="ctr"/>
                      <a:r>
                        <a:rPr lang="en-US" sz="900" dirty="0"/>
                        <a:t>Set #</a:t>
                      </a:r>
                    </a:p>
                  </a:txBody>
                  <a:tcPr anchor="ctr"/>
                </a:tc>
                <a:tc>
                  <a:txBody>
                    <a:bodyPr/>
                    <a:lstStyle/>
                    <a:p>
                      <a:pPr algn="ctr"/>
                      <a:r>
                        <a:rPr lang="en-US" sz="900" dirty="0"/>
                        <a:t>Sync PSR</a:t>
                      </a:r>
                    </a:p>
                  </a:txBody>
                  <a:tcPr anchor="ctr"/>
                </a:tc>
                <a:tc>
                  <a:txBody>
                    <a:bodyPr/>
                    <a:lstStyle/>
                    <a:p>
                      <a:pPr algn="ctr"/>
                      <a:r>
                        <a:rPr lang="en-US" sz="900" dirty="0"/>
                        <a:t>SFD# Table</a:t>
                      </a:r>
                    </a:p>
                  </a:txBody>
                  <a:tcPr anchor="ctr"/>
                </a:tc>
                <a:tc>
                  <a:txBody>
                    <a:bodyPr/>
                    <a:lstStyle/>
                    <a:p>
                      <a:pPr algn="ctr"/>
                      <a:r>
                        <a:rPr lang="en-US" sz="900" dirty="0"/>
                        <a:t>SFD length</a:t>
                      </a:r>
                    </a:p>
                  </a:txBody>
                  <a:tcPr anchor="ctr"/>
                </a:tc>
                <a:tc>
                  <a:txBody>
                    <a:bodyPr/>
                    <a:lstStyle/>
                    <a:p>
                      <a:pPr algn="ctr"/>
                      <a:r>
                        <a:rPr lang="en-US" sz="900" dirty="0"/>
                        <a:t>#STS segments</a:t>
                      </a:r>
                    </a:p>
                  </a:txBody>
                  <a:tcPr anchor="ctr"/>
                </a:tc>
                <a:tc>
                  <a:txBody>
                    <a:bodyPr/>
                    <a:lstStyle/>
                    <a:p>
                      <a:pPr algn="ctr"/>
                      <a:r>
                        <a:rPr lang="en-US" sz="900" dirty="0"/>
                        <a:t>STS Segment length (in 512 chips)</a:t>
                      </a:r>
                    </a:p>
                  </a:txBody>
                  <a:tcPr anchor="ctr"/>
                </a:tc>
                <a:tc>
                  <a:txBody>
                    <a:bodyPr/>
                    <a:lstStyle/>
                    <a:p>
                      <a:pPr algn="ctr"/>
                      <a:r>
                        <a:rPr lang="en-US" sz="900" dirty="0"/>
                        <a:t>Data Rate (Mb/s)</a:t>
                      </a:r>
                    </a:p>
                  </a:txBody>
                  <a:tcPr anchor="ctr"/>
                </a:tc>
                <a:tc>
                  <a:txBody>
                    <a:bodyPr/>
                    <a:lstStyle/>
                    <a:p>
                      <a:pPr algn="ctr"/>
                      <a:r>
                        <a:rPr lang="en-US" sz="900" dirty="0"/>
                        <a:t>STS Configuration</a:t>
                      </a:r>
                    </a:p>
                  </a:txBody>
                  <a:tcPr anchor="ctr"/>
                </a:tc>
                <a:tc>
                  <a:txBody>
                    <a:bodyPr/>
                    <a:lstStyle/>
                    <a:p>
                      <a:pPr algn="ctr"/>
                      <a:r>
                        <a:rPr lang="en-US" sz="900" dirty="0"/>
                        <a:t>Comments</a:t>
                      </a:r>
                    </a:p>
                  </a:txBody>
                  <a:tcPr anchor="ctr"/>
                </a:tc>
                <a:extLst>
                  <a:ext uri="{0D108BD9-81ED-4DB2-BD59-A6C34878D82A}">
                    <a16:rowId xmlns:a16="http://schemas.microsoft.com/office/drawing/2014/main" val="1036564525"/>
                  </a:ext>
                </a:extLst>
              </a:tr>
              <a:tr h="226829">
                <a:tc>
                  <a:txBody>
                    <a:bodyPr/>
                    <a:lstStyle/>
                    <a:p>
                      <a:pPr algn="ctr"/>
                      <a:r>
                        <a:rPr lang="en-US" sz="800" dirty="0">
                          <a:solidFill>
                            <a:srgbClr val="FF0000"/>
                          </a:solidFill>
                        </a:rPr>
                        <a:t>1</a:t>
                      </a:r>
                    </a:p>
                  </a:txBody>
                  <a:tcPr anchor="ctr">
                    <a:solidFill>
                      <a:schemeClr val="accent5">
                        <a:lumMod val="40000"/>
                        <a:lumOff val="60000"/>
                      </a:schemeClr>
                    </a:solidFill>
                  </a:tcPr>
                </a:tc>
                <a:tc>
                  <a:txBody>
                    <a:bodyPr/>
                    <a:lstStyle/>
                    <a:p>
                      <a:pPr algn="ctr"/>
                      <a:r>
                        <a:rPr lang="en-US" sz="800" dirty="0">
                          <a:solidFill>
                            <a:srgbClr val="FF0000"/>
                          </a:solidFill>
                        </a:rPr>
                        <a:t>64</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Arial"/>
                          <a:ea typeface="+mn-ea"/>
                          <a:cs typeface="+mn-cs"/>
                        </a:rPr>
                        <a:t>2</a:t>
                      </a:r>
                    </a:p>
                  </a:txBody>
                  <a:tcPr anchor="ctr">
                    <a:solidFill>
                      <a:schemeClr val="accent5">
                        <a:lumMod val="40000"/>
                        <a:lumOff val="60000"/>
                      </a:schemeClr>
                    </a:solidFill>
                  </a:tcPr>
                </a:tc>
                <a:tc>
                  <a:txBody>
                    <a:bodyPr/>
                    <a:lstStyle/>
                    <a:p>
                      <a:pPr algn="ctr"/>
                      <a:r>
                        <a:rPr lang="en-US" sz="800" dirty="0">
                          <a:solidFill>
                            <a:srgbClr val="FF0000"/>
                          </a:solidFill>
                        </a:rPr>
                        <a:t>8</a:t>
                      </a:r>
                    </a:p>
                  </a:txBody>
                  <a:tcPr anchor="ctr">
                    <a:solidFill>
                      <a:schemeClr val="accent5">
                        <a:lumMod val="40000"/>
                        <a:lumOff val="60000"/>
                      </a:schemeClr>
                    </a:solidFill>
                  </a:tcPr>
                </a:tc>
                <a:tc>
                  <a:txBody>
                    <a:bodyPr/>
                    <a:lstStyle/>
                    <a:p>
                      <a:pPr algn="ctr"/>
                      <a:r>
                        <a:rPr lang="en-US" sz="800" dirty="0">
                          <a:solidFill>
                            <a:srgbClr val="FF0000"/>
                          </a:solidFill>
                        </a:rPr>
                        <a:t>0</a:t>
                      </a:r>
                    </a:p>
                  </a:txBody>
                  <a:tcPr anchor="ctr">
                    <a:solidFill>
                      <a:schemeClr val="accent5">
                        <a:lumMod val="40000"/>
                        <a:lumOff val="60000"/>
                      </a:schemeClr>
                    </a:solidFill>
                  </a:tcPr>
                </a:tc>
                <a:tc>
                  <a:txBody>
                    <a:bodyPr/>
                    <a:lstStyle/>
                    <a:p>
                      <a:pPr algn="ctr"/>
                      <a:r>
                        <a:rPr lang="en-US" sz="800" dirty="0">
                          <a:solidFill>
                            <a:srgbClr val="FF0000"/>
                          </a:solidFill>
                        </a:rPr>
                        <a:t>n/a</a:t>
                      </a:r>
                    </a:p>
                  </a:txBody>
                  <a:tcPr anchor="ctr">
                    <a:solidFill>
                      <a:schemeClr val="accent5">
                        <a:lumMod val="40000"/>
                        <a:lumOff val="60000"/>
                      </a:schemeClr>
                    </a:solidFill>
                  </a:tcPr>
                </a:tc>
                <a:tc rowSpan="4">
                  <a:txBody>
                    <a:bodyPr/>
                    <a:lstStyle/>
                    <a:p>
                      <a:pPr algn="ctr"/>
                      <a:r>
                        <a:rPr lang="en-US" sz="800" dirty="0">
                          <a:solidFill>
                            <a:srgbClr val="FF0000"/>
                          </a:solidFill>
                        </a:rPr>
                        <a:t>1.95</a:t>
                      </a:r>
                    </a:p>
                  </a:txBody>
                  <a:tcPr anchor="ctr">
                    <a:solidFill>
                      <a:schemeClr val="accent5">
                        <a:lumMod val="40000"/>
                        <a:lumOff val="60000"/>
                      </a:schemeClr>
                    </a:solidFill>
                  </a:tcPr>
                </a:tc>
                <a:tc rowSpan="2">
                  <a:txBody>
                    <a:bodyPr/>
                    <a:lstStyle/>
                    <a:p>
                      <a:pPr algn="ctr"/>
                      <a:r>
                        <a:rPr lang="en-US" sz="800" dirty="0">
                          <a:solidFill>
                            <a:srgbClr val="FF0000"/>
                          </a:solidFill>
                        </a:rPr>
                        <a:t>Config 0 </a:t>
                      </a:r>
                    </a:p>
                    <a:p>
                      <a:pPr algn="ctr"/>
                      <a:r>
                        <a:rPr lang="en-US" sz="800" dirty="0">
                          <a:solidFill>
                            <a:srgbClr val="FF0000"/>
                          </a:solidFill>
                        </a:rPr>
                        <a:t>(SHR, PHR, Data)</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2120671136"/>
                  </a:ext>
                </a:extLst>
              </a:tr>
              <a:tr h="226829">
                <a:tc>
                  <a:txBody>
                    <a:bodyPr/>
                    <a:lstStyle/>
                    <a:p>
                      <a:pPr algn="ctr"/>
                      <a:r>
                        <a:rPr lang="en-US" sz="800" dirty="0">
                          <a:solidFill>
                            <a:srgbClr val="FF0000"/>
                          </a:solidFill>
                        </a:rPr>
                        <a:t>2</a:t>
                      </a:r>
                    </a:p>
                  </a:txBody>
                  <a:tcPr anchor="ctr">
                    <a:solidFill>
                      <a:schemeClr val="accent5">
                        <a:lumMod val="40000"/>
                        <a:lumOff val="60000"/>
                      </a:schemeClr>
                    </a:solidFill>
                  </a:tcPr>
                </a:tc>
                <a:tc>
                  <a:txBody>
                    <a:bodyPr/>
                    <a:lstStyle/>
                    <a:p>
                      <a:pPr algn="ctr"/>
                      <a:r>
                        <a:rPr lang="en-US" sz="800" dirty="0">
                          <a:solidFill>
                            <a:srgbClr val="FF0000"/>
                          </a:solidFill>
                        </a:rPr>
                        <a:t>128</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Arial"/>
                          <a:ea typeface="+mn-ea"/>
                          <a:cs typeface="+mn-cs"/>
                        </a:rPr>
                        <a:t>3</a:t>
                      </a:r>
                    </a:p>
                  </a:txBody>
                  <a:tcPr anchor="ctr">
                    <a:solidFill>
                      <a:schemeClr val="accent5">
                        <a:lumMod val="40000"/>
                        <a:lumOff val="60000"/>
                      </a:schemeClr>
                    </a:solidFill>
                  </a:tcPr>
                </a:tc>
                <a:tc>
                  <a:txBody>
                    <a:bodyPr/>
                    <a:lstStyle/>
                    <a:p>
                      <a:pPr algn="ctr"/>
                      <a:r>
                        <a:rPr lang="en-US" sz="800" dirty="0">
                          <a:solidFill>
                            <a:srgbClr val="FF0000"/>
                          </a:solidFill>
                        </a:rPr>
                        <a:t>16</a:t>
                      </a:r>
                    </a:p>
                  </a:txBody>
                  <a:tcPr anchor="ctr">
                    <a:solidFill>
                      <a:schemeClr val="accent5">
                        <a:lumMod val="40000"/>
                        <a:lumOff val="60000"/>
                      </a:schemeClr>
                    </a:solidFill>
                  </a:tcPr>
                </a:tc>
                <a:tc>
                  <a:txBody>
                    <a:bodyPr/>
                    <a:lstStyle/>
                    <a:p>
                      <a:pPr algn="ctr"/>
                      <a:r>
                        <a:rPr lang="en-US" sz="800" dirty="0">
                          <a:solidFill>
                            <a:srgbClr val="FF0000"/>
                          </a:solidFill>
                        </a:rPr>
                        <a:t>0</a:t>
                      </a:r>
                    </a:p>
                  </a:txBody>
                  <a:tcPr anchor="ctr">
                    <a:solidFill>
                      <a:schemeClr val="accent5">
                        <a:lumMod val="40000"/>
                        <a:lumOff val="60000"/>
                      </a:schemeClr>
                    </a:solidFill>
                  </a:tcPr>
                </a:tc>
                <a:tc>
                  <a:txBody>
                    <a:bodyPr/>
                    <a:lstStyle/>
                    <a:p>
                      <a:pPr algn="ctr"/>
                      <a:r>
                        <a:rPr lang="en-US" sz="800" dirty="0">
                          <a:solidFill>
                            <a:srgbClr val="FF0000"/>
                          </a:solidFill>
                        </a:rPr>
                        <a:t>n/a</a:t>
                      </a:r>
                    </a:p>
                  </a:txBody>
                  <a:tcPr anchor="ctr">
                    <a:solidFill>
                      <a:schemeClr val="accent5">
                        <a:lumMod val="40000"/>
                        <a:lumOff val="60000"/>
                      </a:schemeClr>
                    </a:solidFill>
                  </a:tcPr>
                </a:tc>
                <a:tc vMerge="1">
                  <a:txBody>
                    <a:bodyPr/>
                    <a:lstStyle/>
                    <a:p>
                      <a:endParaRPr lang="en-US"/>
                    </a:p>
                  </a:txBody>
                  <a:tcPr/>
                </a:tc>
                <a:tc vMerge="1">
                  <a:txBody>
                    <a:bodyPr/>
                    <a:lstStyle/>
                    <a:p>
                      <a:pPr algn="ctr"/>
                      <a:endParaRPr lang="en-US" sz="800" dirty="0">
                        <a:solidFill>
                          <a:srgbClr val="FF0000"/>
                        </a:solidFill>
                      </a:endParaRP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For transmission only</a:t>
                      </a:r>
                    </a:p>
                  </a:txBody>
                  <a:tcPr anchor="ctr">
                    <a:solidFill>
                      <a:schemeClr val="accent5">
                        <a:lumMod val="40000"/>
                        <a:lumOff val="60000"/>
                      </a:schemeClr>
                    </a:solidFill>
                  </a:tcPr>
                </a:tc>
                <a:extLst>
                  <a:ext uri="{0D108BD9-81ED-4DB2-BD59-A6C34878D82A}">
                    <a16:rowId xmlns:a16="http://schemas.microsoft.com/office/drawing/2014/main" val="4126726701"/>
                  </a:ext>
                </a:extLst>
              </a:tr>
              <a:tr h="309313">
                <a:tc>
                  <a:txBody>
                    <a:bodyPr/>
                    <a:lstStyle/>
                    <a:p>
                      <a:pPr algn="ctr"/>
                      <a:r>
                        <a:rPr lang="en-US" sz="800" dirty="0">
                          <a:solidFill>
                            <a:srgbClr val="FF0000"/>
                          </a:solidFill>
                        </a:rPr>
                        <a:t>3</a:t>
                      </a:r>
                    </a:p>
                  </a:txBody>
                  <a:tcPr anchor="ctr">
                    <a:solidFill>
                      <a:schemeClr val="accent5">
                        <a:lumMod val="40000"/>
                        <a:lumOff val="60000"/>
                      </a:schemeClr>
                    </a:solidFill>
                  </a:tcPr>
                </a:tc>
                <a:tc>
                  <a:txBody>
                    <a:bodyPr/>
                    <a:lstStyle/>
                    <a:p>
                      <a:pPr algn="ctr"/>
                      <a:r>
                        <a:rPr lang="en-US" sz="800" dirty="0">
                          <a:solidFill>
                            <a:srgbClr val="FF0000"/>
                          </a:solidFill>
                        </a:rPr>
                        <a:t>64</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Arial"/>
                          <a:ea typeface="+mn-ea"/>
                          <a:cs typeface="+mn-cs"/>
                        </a:rPr>
                        <a:t>2</a:t>
                      </a:r>
                    </a:p>
                  </a:txBody>
                  <a:tcPr anchor="ctr">
                    <a:solidFill>
                      <a:schemeClr val="accent5">
                        <a:lumMod val="40000"/>
                        <a:lumOff val="60000"/>
                      </a:schemeClr>
                    </a:solidFill>
                  </a:tcPr>
                </a:tc>
                <a:tc>
                  <a:txBody>
                    <a:bodyPr/>
                    <a:lstStyle/>
                    <a:p>
                      <a:pPr algn="ctr"/>
                      <a:r>
                        <a:rPr lang="en-US" sz="800" dirty="0">
                          <a:solidFill>
                            <a:srgbClr val="FF0000"/>
                          </a:solidFill>
                        </a:rPr>
                        <a:t>8</a:t>
                      </a:r>
                    </a:p>
                  </a:txBody>
                  <a:tcPr anchor="ctr">
                    <a:solidFill>
                      <a:schemeClr val="accent5">
                        <a:lumMod val="40000"/>
                        <a:lumOff val="60000"/>
                      </a:schemeClr>
                    </a:solidFill>
                  </a:tcPr>
                </a:tc>
                <a:tc>
                  <a:txBody>
                    <a:bodyPr/>
                    <a:lstStyle/>
                    <a:p>
                      <a:pPr algn="ctr"/>
                      <a:r>
                        <a:rPr lang="en-US" sz="800" dirty="0">
                          <a:solidFill>
                            <a:srgbClr val="FF0000"/>
                          </a:solidFill>
                        </a:rPr>
                        <a:t>1</a:t>
                      </a:r>
                    </a:p>
                  </a:txBody>
                  <a:tcPr anchor="ctr">
                    <a:solidFill>
                      <a:schemeClr val="accent5">
                        <a:lumMod val="40000"/>
                        <a:lumOff val="60000"/>
                      </a:schemeClr>
                    </a:solidFill>
                  </a:tcPr>
                </a:tc>
                <a:tc>
                  <a:txBody>
                    <a:bodyPr/>
                    <a:lstStyle/>
                    <a:p>
                      <a:pPr algn="ctr"/>
                      <a:r>
                        <a:rPr lang="en-US" sz="800" dirty="0">
                          <a:solidFill>
                            <a:srgbClr val="FF0000"/>
                          </a:solidFill>
                        </a:rPr>
                        <a:t>64</a:t>
                      </a:r>
                    </a:p>
                  </a:txBody>
                  <a:tcPr anchor="ctr">
                    <a:solidFill>
                      <a:schemeClr val="accent5">
                        <a:lumMod val="40000"/>
                        <a:lumOff val="60000"/>
                      </a:schemeClr>
                    </a:solidFill>
                  </a:tcPr>
                </a:tc>
                <a:tc vMerge="1">
                  <a:txBody>
                    <a:bodyPr/>
                    <a:lstStyle/>
                    <a:p>
                      <a:r>
                        <a:rPr lang="en-US" sz="800" dirty="0"/>
                        <a:t>32</a:t>
                      </a:r>
                    </a:p>
                  </a:txBody>
                  <a:tcPr>
                    <a:solidFill>
                      <a:schemeClr val="accent5">
                        <a:lumMod val="40000"/>
                        <a:lumOff val="60000"/>
                      </a:schemeClr>
                    </a:solidFill>
                  </a:tcPr>
                </a:tc>
                <a:tc rowSpan="2">
                  <a:txBody>
                    <a:bodyPr/>
                    <a:lstStyle/>
                    <a:p>
                      <a:pPr algn="ctr"/>
                      <a:r>
                        <a:rPr lang="en-US" sz="800" dirty="0">
                          <a:solidFill>
                            <a:srgbClr val="FF0000"/>
                          </a:solidFill>
                        </a:rPr>
                        <a:t>Config 1 </a:t>
                      </a:r>
                    </a:p>
                    <a:p>
                      <a:pPr algn="ctr"/>
                      <a:r>
                        <a:rPr lang="en-US" sz="800" dirty="0">
                          <a:solidFill>
                            <a:srgbClr val="FF0000"/>
                          </a:solidFill>
                        </a:rPr>
                        <a:t>(SHR, STS, PHR, Data)</a:t>
                      </a:r>
                      <a:endParaRPr lang="en-US" sz="1200" dirty="0">
                        <a:solidFill>
                          <a:srgbClr val="FF0000"/>
                        </a:solidFill>
                      </a:endParaRP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921274100"/>
                  </a:ext>
                </a:extLst>
              </a:tr>
              <a:tr h="309313">
                <a:tc>
                  <a:txBody>
                    <a:bodyPr/>
                    <a:lstStyle/>
                    <a:p>
                      <a:pPr algn="ctr"/>
                      <a:r>
                        <a:rPr lang="en-US" sz="800" dirty="0">
                          <a:solidFill>
                            <a:srgbClr val="FF0000"/>
                          </a:solidFill>
                        </a:rPr>
                        <a:t>4</a:t>
                      </a:r>
                    </a:p>
                  </a:txBody>
                  <a:tcPr anchor="ctr">
                    <a:solidFill>
                      <a:schemeClr val="accent5">
                        <a:lumMod val="40000"/>
                        <a:lumOff val="60000"/>
                      </a:schemeClr>
                    </a:solidFill>
                  </a:tcPr>
                </a:tc>
                <a:tc>
                  <a:txBody>
                    <a:bodyPr/>
                    <a:lstStyle/>
                    <a:p>
                      <a:pPr algn="ctr"/>
                      <a:r>
                        <a:rPr lang="en-US" sz="800" dirty="0">
                          <a:solidFill>
                            <a:srgbClr val="FF0000"/>
                          </a:solidFill>
                        </a:rPr>
                        <a:t>128</a:t>
                      </a:r>
                    </a:p>
                  </a:txBody>
                  <a:tcPr anchor="ctr">
                    <a:solidFill>
                      <a:schemeClr val="accent5">
                        <a:lumMod val="40000"/>
                        <a:lumOff val="60000"/>
                      </a:schemeClr>
                    </a:solidFill>
                  </a:tcPr>
                </a:tc>
                <a:tc>
                  <a:txBody>
                    <a:bodyPr/>
                    <a:lstStyle/>
                    <a:p>
                      <a:pPr algn="ctr"/>
                      <a:r>
                        <a:rPr lang="en-US" sz="800" dirty="0">
                          <a:solidFill>
                            <a:srgbClr val="FF0000"/>
                          </a:solidFill>
                        </a:rPr>
                        <a:t>3</a:t>
                      </a:r>
                    </a:p>
                  </a:txBody>
                  <a:tcPr anchor="ctr">
                    <a:solidFill>
                      <a:schemeClr val="accent5">
                        <a:lumMod val="40000"/>
                        <a:lumOff val="60000"/>
                      </a:schemeClr>
                    </a:solidFill>
                  </a:tcPr>
                </a:tc>
                <a:tc>
                  <a:txBody>
                    <a:bodyPr/>
                    <a:lstStyle/>
                    <a:p>
                      <a:pPr algn="ctr"/>
                      <a:r>
                        <a:rPr lang="en-US" sz="800" dirty="0">
                          <a:solidFill>
                            <a:srgbClr val="FF0000"/>
                          </a:solidFill>
                        </a:rPr>
                        <a:t>16</a:t>
                      </a:r>
                    </a:p>
                  </a:txBody>
                  <a:tcPr anchor="ctr">
                    <a:solidFill>
                      <a:schemeClr val="accent5">
                        <a:lumMod val="40000"/>
                        <a:lumOff val="60000"/>
                      </a:schemeClr>
                    </a:solidFill>
                  </a:tcPr>
                </a:tc>
                <a:tc>
                  <a:txBody>
                    <a:bodyPr/>
                    <a:lstStyle/>
                    <a:p>
                      <a:pPr algn="ctr"/>
                      <a:r>
                        <a:rPr lang="en-US" sz="800" dirty="0">
                          <a:solidFill>
                            <a:srgbClr val="FF0000"/>
                          </a:solidFill>
                        </a:rPr>
                        <a:t>1</a:t>
                      </a:r>
                    </a:p>
                  </a:txBody>
                  <a:tcPr anchor="ctr">
                    <a:solidFill>
                      <a:schemeClr val="accent5">
                        <a:lumMod val="40000"/>
                        <a:lumOff val="60000"/>
                      </a:schemeClr>
                    </a:solidFill>
                  </a:tcPr>
                </a:tc>
                <a:tc>
                  <a:txBody>
                    <a:bodyPr/>
                    <a:lstStyle/>
                    <a:p>
                      <a:pPr algn="ctr"/>
                      <a:r>
                        <a:rPr lang="en-US" sz="800" dirty="0">
                          <a:solidFill>
                            <a:srgbClr val="FF0000"/>
                          </a:solidFill>
                        </a:rPr>
                        <a:t>128</a:t>
                      </a:r>
                    </a:p>
                  </a:txBody>
                  <a:tcPr anchor="ctr">
                    <a:solidFill>
                      <a:schemeClr val="accent5">
                        <a:lumMod val="40000"/>
                        <a:lumOff val="60000"/>
                      </a:schemeClr>
                    </a:solidFill>
                  </a:tcPr>
                </a:tc>
                <a:tc vMerge="1">
                  <a:txBody>
                    <a:bodyPr/>
                    <a:lstStyle/>
                    <a:p>
                      <a:pPr algn="ctr"/>
                      <a:endParaRPr lang="en-US" sz="800" dirty="0">
                        <a:solidFill>
                          <a:srgbClr val="FF0000"/>
                        </a:solidFill>
                      </a:endParaRPr>
                    </a:p>
                  </a:txBody>
                  <a:tcPr anchor="ctr">
                    <a:solidFill>
                      <a:schemeClr val="accent5">
                        <a:lumMod val="40000"/>
                        <a:lumOff val="60000"/>
                      </a:schemeClr>
                    </a:solidFill>
                  </a:tcPr>
                </a:tc>
                <a:tc vMerge="1">
                  <a:txBody>
                    <a:bodyPr/>
                    <a:lstStyle/>
                    <a:p>
                      <a:pPr algn="ctr"/>
                      <a:endParaRPr lang="en-US" sz="1200" dirty="0">
                        <a:solidFill>
                          <a:srgbClr val="FF0000"/>
                        </a:solidFill>
                      </a:endParaRP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For transmission only</a:t>
                      </a:r>
                    </a:p>
                  </a:txBody>
                  <a:tcPr anchor="ctr">
                    <a:solidFill>
                      <a:schemeClr val="accent5">
                        <a:lumMod val="40000"/>
                        <a:lumOff val="60000"/>
                      </a:schemeClr>
                    </a:solidFill>
                  </a:tcPr>
                </a:tc>
                <a:extLst>
                  <a:ext uri="{0D108BD9-81ED-4DB2-BD59-A6C34878D82A}">
                    <a16:rowId xmlns:a16="http://schemas.microsoft.com/office/drawing/2014/main" val="3978063614"/>
                  </a:ext>
                </a:extLst>
              </a:tr>
              <a:tr h="144346">
                <a:tc>
                  <a:txBody>
                    <a:bodyPr/>
                    <a:lstStyle/>
                    <a:p>
                      <a:pPr algn="ctr"/>
                      <a:r>
                        <a:rPr lang="en-US" sz="800" dirty="0">
                          <a:solidFill>
                            <a:srgbClr val="FF0000"/>
                          </a:solidFill>
                        </a:rPr>
                        <a:t>5</a:t>
                      </a:r>
                    </a:p>
                  </a:txBody>
                  <a:tcPr anchor="ctr">
                    <a:solidFill>
                      <a:schemeClr val="accent5">
                        <a:lumMod val="40000"/>
                        <a:lumOff val="60000"/>
                      </a:schemeClr>
                    </a:solidFill>
                  </a:tcPr>
                </a:tc>
                <a:tc>
                  <a:txBody>
                    <a:bodyPr/>
                    <a:lstStyle/>
                    <a:p>
                      <a:pPr algn="ctr"/>
                      <a:r>
                        <a:rPr lang="en-US" sz="800" dirty="0">
                          <a:solidFill>
                            <a:srgbClr val="FF0000"/>
                          </a:solidFill>
                        </a:rPr>
                        <a:t>32</a:t>
                      </a:r>
                    </a:p>
                  </a:txBody>
                  <a:tcPr anchor="ctr">
                    <a:solidFill>
                      <a:schemeClr val="accent5">
                        <a:lumMod val="40000"/>
                        <a:lumOff val="60000"/>
                      </a:schemeClr>
                    </a:solidFill>
                  </a:tcPr>
                </a:tc>
                <a:tc>
                  <a:txBody>
                    <a:bodyPr/>
                    <a:lstStyle/>
                    <a:p>
                      <a:pPr algn="ctr"/>
                      <a:r>
                        <a:rPr lang="en-US" sz="800" dirty="0">
                          <a:solidFill>
                            <a:srgbClr val="FF0000"/>
                          </a:solidFill>
                        </a:rPr>
                        <a:t>2</a:t>
                      </a:r>
                    </a:p>
                  </a:txBody>
                  <a:tcPr anchor="ctr">
                    <a:solidFill>
                      <a:schemeClr val="accent5">
                        <a:lumMod val="40000"/>
                        <a:lumOff val="60000"/>
                      </a:schemeClr>
                    </a:solidFill>
                  </a:tcPr>
                </a:tc>
                <a:tc>
                  <a:txBody>
                    <a:bodyPr/>
                    <a:lstStyle/>
                    <a:p>
                      <a:pPr algn="ctr"/>
                      <a:r>
                        <a:rPr lang="en-US" sz="800" dirty="0">
                          <a:solidFill>
                            <a:srgbClr val="FF0000"/>
                          </a:solidFill>
                        </a:rPr>
                        <a:t>8</a:t>
                      </a:r>
                    </a:p>
                  </a:txBody>
                  <a:tcPr anchor="ctr">
                    <a:solidFill>
                      <a:schemeClr val="accent5">
                        <a:lumMod val="40000"/>
                        <a:lumOff val="60000"/>
                      </a:schemeClr>
                    </a:solidFill>
                  </a:tcPr>
                </a:tc>
                <a:tc>
                  <a:txBody>
                    <a:bodyPr/>
                    <a:lstStyle/>
                    <a:p>
                      <a:pPr algn="ctr"/>
                      <a:r>
                        <a:rPr lang="en-US" sz="800" dirty="0">
                          <a:solidFill>
                            <a:srgbClr val="FF0000"/>
                          </a:solidFill>
                        </a:rPr>
                        <a:t>0</a:t>
                      </a:r>
                    </a:p>
                  </a:txBody>
                  <a:tcPr anchor="ctr">
                    <a:solidFill>
                      <a:schemeClr val="accent5">
                        <a:lumMod val="40000"/>
                        <a:lumOff val="60000"/>
                      </a:schemeClr>
                    </a:solidFill>
                  </a:tcPr>
                </a:tc>
                <a:tc>
                  <a:txBody>
                    <a:bodyPr/>
                    <a:lstStyle/>
                    <a:p>
                      <a:pPr algn="ctr"/>
                      <a:r>
                        <a:rPr lang="en-US" sz="800" dirty="0">
                          <a:solidFill>
                            <a:srgbClr val="FF0000"/>
                          </a:solidFill>
                        </a:rPr>
                        <a:t>n/a</a:t>
                      </a:r>
                    </a:p>
                  </a:txBody>
                  <a:tcPr anchor="ctr">
                    <a:solidFill>
                      <a:schemeClr val="accent5">
                        <a:lumMod val="40000"/>
                        <a:lumOff val="60000"/>
                      </a:schemeClr>
                    </a:solidFill>
                  </a:tcPr>
                </a:tc>
                <a:tc rowSpan="6">
                  <a:txBody>
                    <a:bodyPr/>
                    <a:lstStyle/>
                    <a:p>
                      <a:pPr algn="ctr"/>
                      <a:r>
                        <a:rPr lang="en-US" sz="800" dirty="0">
                          <a:solidFill>
                            <a:srgbClr val="FF0000"/>
                          </a:solidFill>
                        </a:rPr>
                        <a:t>7.8</a:t>
                      </a:r>
                    </a:p>
                  </a:txBody>
                  <a:tcPr anchor="ctr">
                    <a:solidFill>
                      <a:schemeClr val="accent5">
                        <a:lumMod val="40000"/>
                        <a:lumOff val="60000"/>
                      </a:schemeClr>
                    </a:solidFill>
                  </a:tcPr>
                </a:tc>
                <a:tc rowSpan="4">
                  <a:txBody>
                    <a:bodyPr/>
                    <a:lstStyle/>
                    <a:p>
                      <a:pPr algn="ctr"/>
                      <a:r>
                        <a:rPr lang="en-US" sz="800" dirty="0">
                          <a:solidFill>
                            <a:srgbClr val="FF0000"/>
                          </a:solidFill>
                        </a:rPr>
                        <a:t>Config 0 </a:t>
                      </a:r>
                    </a:p>
                    <a:p>
                      <a:pPr algn="ctr"/>
                      <a:r>
                        <a:rPr lang="en-US" sz="800" dirty="0">
                          <a:solidFill>
                            <a:srgbClr val="FF0000"/>
                          </a:solidFill>
                        </a:rPr>
                        <a:t>(SHR, PHR, Data)</a:t>
                      </a:r>
                    </a:p>
                  </a:txBody>
                  <a:tcPr anchor="ctr">
                    <a:solidFill>
                      <a:schemeClr val="accent5">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1328692497"/>
                  </a:ext>
                </a:extLst>
              </a:tr>
              <a:tr h="0">
                <a:tc rowSpan="2">
                  <a:txBody>
                    <a:bodyPr/>
                    <a:lstStyle/>
                    <a:p>
                      <a:pPr algn="ctr"/>
                      <a:r>
                        <a:rPr lang="en-US" sz="800" dirty="0">
                          <a:solidFill>
                            <a:srgbClr val="FF0000"/>
                          </a:solidFill>
                        </a:rPr>
                        <a:t>6</a:t>
                      </a:r>
                    </a:p>
                  </a:txBody>
                  <a:tcPr anchor="ctr">
                    <a:solidFill>
                      <a:schemeClr val="accent5">
                        <a:lumMod val="40000"/>
                        <a:lumOff val="60000"/>
                      </a:schemeClr>
                    </a:solidFill>
                  </a:tcPr>
                </a:tc>
                <a:tc rowSpan="2">
                  <a:txBody>
                    <a:bodyPr/>
                    <a:lstStyle/>
                    <a:p>
                      <a:pPr algn="ctr"/>
                      <a:r>
                        <a:rPr lang="en-US" sz="800" dirty="0">
                          <a:solidFill>
                            <a:srgbClr val="FF0000"/>
                          </a:solidFill>
                        </a:rPr>
                        <a:t>64</a:t>
                      </a:r>
                    </a:p>
                  </a:txBody>
                  <a:tcPr anchor="ctr">
                    <a:solidFill>
                      <a:schemeClr val="accent5">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Arial"/>
                          <a:ea typeface="+mn-ea"/>
                          <a:cs typeface="+mn-cs"/>
                        </a:rPr>
                        <a:t>2</a:t>
                      </a:r>
                    </a:p>
                  </a:txBody>
                  <a:tcPr anchor="ctr">
                    <a:solidFill>
                      <a:schemeClr val="accent5">
                        <a:lumMod val="40000"/>
                        <a:lumOff val="60000"/>
                      </a:schemeClr>
                    </a:solidFill>
                  </a:tcPr>
                </a:tc>
                <a:tc rowSpan="2">
                  <a:txBody>
                    <a:bodyPr/>
                    <a:lstStyle/>
                    <a:p>
                      <a:pPr algn="ctr"/>
                      <a:r>
                        <a:rPr lang="en-US" sz="800" dirty="0">
                          <a:solidFill>
                            <a:srgbClr val="FF0000"/>
                          </a:solidFill>
                        </a:rPr>
                        <a:t>8</a:t>
                      </a:r>
                    </a:p>
                  </a:txBody>
                  <a:tcPr anchor="ctr">
                    <a:solidFill>
                      <a:schemeClr val="accent5">
                        <a:lumMod val="40000"/>
                        <a:lumOff val="60000"/>
                      </a:schemeClr>
                    </a:solidFill>
                  </a:tcPr>
                </a:tc>
                <a:tc rowSpan="2">
                  <a:txBody>
                    <a:bodyPr/>
                    <a:lstStyle/>
                    <a:p>
                      <a:pPr algn="ctr"/>
                      <a:r>
                        <a:rPr lang="en-US" sz="800" dirty="0">
                          <a:solidFill>
                            <a:srgbClr val="FF0000"/>
                          </a:solidFill>
                        </a:rPr>
                        <a:t>0</a:t>
                      </a:r>
                    </a:p>
                  </a:txBody>
                  <a:tcPr anchor="ctr">
                    <a:solidFill>
                      <a:schemeClr val="accent5">
                        <a:lumMod val="40000"/>
                        <a:lumOff val="60000"/>
                      </a:schemeClr>
                    </a:solidFill>
                  </a:tcPr>
                </a:tc>
                <a:tc rowSpan="2">
                  <a:txBody>
                    <a:bodyPr/>
                    <a:lstStyle/>
                    <a:p>
                      <a:pPr algn="ctr"/>
                      <a:r>
                        <a:rPr lang="en-US" sz="800" dirty="0">
                          <a:solidFill>
                            <a:srgbClr val="FF0000"/>
                          </a:solidFill>
                        </a:rPr>
                        <a:t>n/a</a:t>
                      </a:r>
                    </a:p>
                  </a:txBody>
                  <a:tcPr anchor="ctr">
                    <a:solidFill>
                      <a:schemeClr val="accent5">
                        <a:lumMod val="40000"/>
                        <a:lumOff val="60000"/>
                      </a:schemeClr>
                    </a:solidFill>
                  </a:tcPr>
                </a:tc>
                <a:tc vMerge="1">
                  <a:txBody>
                    <a:bodyPr/>
                    <a:lstStyle/>
                    <a:p>
                      <a:endParaRPr lang="en-US"/>
                    </a:p>
                  </a:txBody>
                  <a:tcPr>
                    <a:solidFill>
                      <a:schemeClr val="accent5">
                        <a:lumMod val="40000"/>
                        <a:lumOff val="60000"/>
                      </a:schemeClr>
                    </a:solidFill>
                  </a:tcPr>
                </a:tc>
                <a:tc vMerge="1">
                  <a:txBody>
                    <a:bodyPr/>
                    <a:lstStyle/>
                    <a:p>
                      <a:endParaRPr lang="en-US"/>
                    </a:p>
                  </a:txBody>
                  <a:tcPr>
                    <a:solidFill>
                      <a:schemeClr val="accent5">
                        <a:lumMod val="40000"/>
                        <a:lumOff val="60000"/>
                      </a:schemeClr>
                    </a:solidFill>
                  </a:tcPr>
                </a:tc>
                <a:tc vMerge="1">
                  <a:txBody>
                    <a:bodyPr/>
                    <a:lstStyle/>
                    <a:p>
                      <a:endParaRPr lang="en-US"/>
                    </a:p>
                  </a:txBody>
                  <a:tcPr>
                    <a:solidFill>
                      <a:schemeClr val="accent5">
                        <a:lumMod val="40000"/>
                        <a:lumOff val="60000"/>
                      </a:schemeClr>
                    </a:solidFill>
                  </a:tcPr>
                </a:tc>
                <a:extLst>
                  <a:ext uri="{0D108BD9-81ED-4DB2-BD59-A6C34878D82A}">
                    <a16:rowId xmlns:a16="http://schemas.microsoft.com/office/drawing/2014/main" val="1366203619"/>
                  </a:ext>
                </a:extLst>
              </a:tr>
              <a:tr h="9623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4083458353"/>
                  </a:ext>
                </a:extLst>
              </a:tr>
              <a:tr h="0">
                <a:tc rowSpan="2">
                  <a:txBody>
                    <a:bodyPr/>
                    <a:lstStyle/>
                    <a:p>
                      <a:pPr algn="ctr"/>
                      <a:r>
                        <a:rPr lang="en-US" sz="800" dirty="0">
                          <a:solidFill>
                            <a:srgbClr val="FF0000"/>
                          </a:solidFill>
                        </a:rPr>
                        <a:t>7</a:t>
                      </a:r>
                    </a:p>
                  </a:txBody>
                  <a:tcPr anchor="ctr">
                    <a:solidFill>
                      <a:schemeClr val="accent5">
                        <a:lumMod val="40000"/>
                        <a:lumOff val="60000"/>
                      </a:schemeClr>
                    </a:solidFill>
                  </a:tcPr>
                </a:tc>
                <a:tc rowSpan="2">
                  <a:txBody>
                    <a:bodyPr/>
                    <a:lstStyle/>
                    <a:p>
                      <a:pPr algn="ctr"/>
                      <a:r>
                        <a:rPr lang="en-US" sz="800" dirty="0">
                          <a:solidFill>
                            <a:srgbClr val="FF0000"/>
                          </a:solidFill>
                        </a:rPr>
                        <a:t>32</a:t>
                      </a:r>
                    </a:p>
                  </a:txBody>
                  <a:tcPr anchor="ctr">
                    <a:solidFill>
                      <a:schemeClr val="accent5">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Arial"/>
                          <a:ea typeface="+mn-ea"/>
                          <a:cs typeface="+mn-cs"/>
                        </a:rPr>
                        <a:t>2</a:t>
                      </a:r>
                    </a:p>
                  </a:txBody>
                  <a:tcPr anchor="ctr">
                    <a:solidFill>
                      <a:schemeClr val="accent5">
                        <a:lumMod val="40000"/>
                        <a:lumOff val="60000"/>
                      </a:schemeClr>
                    </a:solidFill>
                  </a:tcPr>
                </a:tc>
                <a:tc rowSpan="2">
                  <a:txBody>
                    <a:bodyPr/>
                    <a:lstStyle/>
                    <a:p>
                      <a:pPr algn="ctr"/>
                      <a:r>
                        <a:rPr lang="en-US" sz="800" dirty="0">
                          <a:solidFill>
                            <a:srgbClr val="FF0000"/>
                          </a:solidFill>
                        </a:rPr>
                        <a:t>8</a:t>
                      </a:r>
                    </a:p>
                  </a:txBody>
                  <a:tcPr anchor="ctr">
                    <a:solidFill>
                      <a:schemeClr val="accent5">
                        <a:lumMod val="40000"/>
                        <a:lumOff val="60000"/>
                      </a:schemeClr>
                    </a:solidFill>
                  </a:tcPr>
                </a:tc>
                <a:tc rowSpan="2">
                  <a:txBody>
                    <a:bodyPr/>
                    <a:lstStyle/>
                    <a:p>
                      <a:pPr algn="ctr"/>
                      <a:r>
                        <a:rPr lang="en-US" sz="800" dirty="0">
                          <a:solidFill>
                            <a:srgbClr val="FF0000"/>
                          </a:solidFill>
                        </a:rPr>
                        <a:t>1</a:t>
                      </a:r>
                    </a:p>
                  </a:txBody>
                  <a:tcPr anchor="ctr">
                    <a:solidFill>
                      <a:schemeClr val="accent5">
                        <a:lumMod val="40000"/>
                        <a:lumOff val="60000"/>
                      </a:schemeClr>
                    </a:solidFill>
                  </a:tcPr>
                </a:tc>
                <a:tc rowSpan="2">
                  <a:txBody>
                    <a:bodyPr/>
                    <a:lstStyle/>
                    <a:p>
                      <a:pPr algn="ctr"/>
                      <a:r>
                        <a:rPr lang="en-US" sz="800" dirty="0">
                          <a:solidFill>
                            <a:srgbClr val="FF0000"/>
                          </a:solidFill>
                        </a:rPr>
                        <a:t>32</a:t>
                      </a:r>
                    </a:p>
                  </a:txBody>
                  <a:tcPr anchor="ctr">
                    <a:solidFill>
                      <a:schemeClr val="accent5">
                        <a:lumMod val="40000"/>
                        <a:lumOff val="60000"/>
                      </a:schemeClr>
                    </a:solidFill>
                  </a:tcPr>
                </a:tc>
                <a:tc vMerge="1">
                  <a:txBody>
                    <a:bodyPr/>
                    <a:lstStyle/>
                    <a:p>
                      <a:endParaRPr lang="en-US"/>
                    </a:p>
                  </a:txBody>
                  <a:tcPr/>
                </a:tc>
                <a:tc vMerge="1">
                  <a:txBody>
                    <a:bodyPr/>
                    <a:lstStyle/>
                    <a:p>
                      <a:endParaRPr lang="en-US" sz="800" dirty="0"/>
                    </a:p>
                  </a:txBody>
                  <a:tcPr>
                    <a:solidFill>
                      <a:schemeClr val="accent5">
                        <a:lumMod val="40000"/>
                        <a:lumOff val="60000"/>
                      </a:schemeClr>
                    </a:solidFill>
                  </a:tcPr>
                </a:tc>
                <a:tc vMerge="1">
                  <a:txBody>
                    <a:bodyPr/>
                    <a:lstStyle/>
                    <a:p>
                      <a:endParaRPr lang="en-US" sz="800" dirty="0"/>
                    </a:p>
                  </a:txBody>
                  <a:tcPr>
                    <a:solidFill>
                      <a:schemeClr val="accent5">
                        <a:lumMod val="40000"/>
                        <a:lumOff val="60000"/>
                      </a:schemeClr>
                    </a:solidFill>
                  </a:tcPr>
                </a:tc>
                <a:extLst>
                  <a:ext uri="{0D108BD9-81ED-4DB2-BD59-A6C34878D82A}">
                    <a16:rowId xmlns:a16="http://schemas.microsoft.com/office/drawing/2014/main" val="3417726162"/>
                  </a:ext>
                </a:extLst>
              </a:tr>
              <a:tr h="144346">
                <a:tc vMerge="1">
                  <a:txBody>
                    <a:bodyPr/>
                    <a:lstStyle/>
                    <a:p>
                      <a:r>
                        <a:rPr lang="en-US" sz="800">
                          <a:solidFill>
                            <a:srgbClr val="FF0000"/>
                          </a:solidFill>
                        </a:rPr>
                        <a:t>25</a:t>
                      </a:r>
                      <a:endParaRPr lang="en-US" sz="800" dirty="0">
                        <a:solidFill>
                          <a:srgbClr val="FF0000"/>
                        </a:solidFill>
                      </a:endParaRPr>
                    </a:p>
                  </a:txBody>
                  <a:tcPr>
                    <a:solidFill>
                      <a:schemeClr val="accent5">
                        <a:lumMod val="40000"/>
                        <a:lumOff val="60000"/>
                      </a:schemeClr>
                    </a:solidFill>
                  </a:tcPr>
                </a:tc>
                <a:tc vMerge="1">
                  <a:txBody>
                    <a:bodyPr/>
                    <a:lstStyle/>
                    <a:p>
                      <a:r>
                        <a:rPr lang="en-US" sz="800">
                          <a:solidFill>
                            <a:srgbClr val="FF0000"/>
                          </a:solidFill>
                        </a:rPr>
                        <a:t>64</a:t>
                      </a:r>
                      <a:endParaRPr lang="en-US" sz="800" dirty="0">
                        <a:solidFill>
                          <a:srgbClr val="FF0000"/>
                        </a:solidFill>
                      </a:endParaRPr>
                    </a:p>
                  </a:txBody>
                  <a:tcPr>
                    <a:solidFill>
                      <a:schemeClr val="accent5">
                        <a:lumMod val="40000"/>
                        <a:lumOff val="60000"/>
                      </a:schemeClr>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0000"/>
                          </a:solidFill>
                          <a:effectLst/>
                          <a:uLnTx/>
                          <a:uFillTx/>
                          <a:latin typeface="Arial"/>
                          <a:ea typeface="+mn-ea"/>
                          <a:cs typeface="+mn-cs"/>
                        </a:rPr>
                        <a:t>2</a:t>
                      </a:r>
                      <a:endParaRPr kumimoji="0" lang="en-US" sz="800" b="0" i="0" u="none" strike="noStrike" kern="1200" cap="none" spc="0" normalizeH="0" baseline="0" noProof="0" dirty="0">
                        <a:ln>
                          <a:noFill/>
                        </a:ln>
                        <a:solidFill>
                          <a:srgbClr val="FF0000"/>
                        </a:solidFill>
                        <a:effectLst/>
                        <a:uLnTx/>
                        <a:uFillTx/>
                        <a:latin typeface="Arial"/>
                        <a:ea typeface="+mn-ea"/>
                        <a:cs typeface="+mn-cs"/>
                      </a:endParaRPr>
                    </a:p>
                  </a:txBody>
                  <a:tcPr>
                    <a:solidFill>
                      <a:schemeClr val="accent5">
                        <a:lumMod val="40000"/>
                        <a:lumOff val="60000"/>
                      </a:schemeClr>
                    </a:solidFill>
                  </a:tcPr>
                </a:tc>
                <a:tc vMerge="1">
                  <a:txBody>
                    <a:bodyPr/>
                    <a:lstStyle/>
                    <a:p>
                      <a:r>
                        <a:rPr lang="en-US" sz="800">
                          <a:solidFill>
                            <a:srgbClr val="FF0000"/>
                          </a:solidFill>
                        </a:rPr>
                        <a:t>8</a:t>
                      </a:r>
                      <a:endParaRPr lang="en-US" sz="800" dirty="0">
                        <a:solidFill>
                          <a:srgbClr val="FF0000"/>
                        </a:solidFill>
                      </a:endParaRPr>
                    </a:p>
                  </a:txBody>
                  <a:tcPr>
                    <a:solidFill>
                      <a:schemeClr val="accent5">
                        <a:lumMod val="40000"/>
                        <a:lumOff val="60000"/>
                      </a:schemeClr>
                    </a:solidFill>
                  </a:tcPr>
                </a:tc>
                <a:tc vMerge="1">
                  <a:txBody>
                    <a:bodyPr/>
                    <a:lstStyle/>
                    <a:p>
                      <a:r>
                        <a:rPr lang="en-US" sz="800">
                          <a:solidFill>
                            <a:srgbClr val="FF0000"/>
                          </a:solidFill>
                        </a:rPr>
                        <a:t>1</a:t>
                      </a:r>
                      <a:endParaRPr lang="en-US" sz="800" dirty="0">
                        <a:solidFill>
                          <a:srgbClr val="FF0000"/>
                        </a:solidFill>
                      </a:endParaRPr>
                    </a:p>
                  </a:txBody>
                  <a:tcPr>
                    <a:solidFill>
                      <a:schemeClr val="accent5">
                        <a:lumMod val="40000"/>
                        <a:lumOff val="60000"/>
                      </a:schemeClr>
                    </a:solidFill>
                  </a:tcPr>
                </a:tc>
                <a:tc vMerge="1">
                  <a:txBody>
                    <a:bodyPr/>
                    <a:lstStyle/>
                    <a:p>
                      <a:r>
                        <a:rPr lang="en-US" sz="800" dirty="0">
                          <a:solidFill>
                            <a:srgbClr val="FF0000"/>
                          </a:solidFill>
                        </a:rPr>
                        <a:t>64</a:t>
                      </a:r>
                    </a:p>
                  </a:txBody>
                  <a:tcPr>
                    <a:solidFill>
                      <a:schemeClr val="accent5">
                        <a:lumMod val="40000"/>
                        <a:lumOff val="60000"/>
                      </a:schemeClr>
                    </a:solidFill>
                  </a:tcPr>
                </a:tc>
                <a:tc vMerge="1">
                  <a:txBody>
                    <a:bodyPr/>
                    <a:lstStyle/>
                    <a:p>
                      <a:endParaRPr lang="en-US" sz="800" dirty="0"/>
                    </a:p>
                  </a:txBody>
                  <a:tcPr>
                    <a:solidFill>
                      <a:schemeClr val="accent5">
                        <a:lumMod val="40000"/>
                        <a:lumOff val="60000"/>
                      </a:schemeClr>
                    </a:solidFill>
                  </a:tcPr>
                </a:tc>
                <a:tc rowSpan="2">
                  <a:txBody>
                    <a:bodyPr/>
                    <a:lstStyle/>
                    <a:p>
                      <a:pPr algn="ctr"/>
                      <a:r>
                        <a:rPr lang="en-US" sz="800" dirty="0">
                          <a:solidFill>
                            <a:srgbClr val="FF0000"/>
                          </a:solidFill>
                        </a:rPr>
                        <a:t>Config 1 </a:t>
                      </a:r>
                    </a:p>
                    <a:p>
                      <a:pPr algn="ctr"/>
                      <a:r>
                        <a:rPr lang="en-US" sz="800" dirty="0">
                          <a:solidFill>
                            <a:srgbClr val="FF0000"/>
                          </a:solidFill>
                        </a:rPr>
                        <a:t>(SHR, STS, PHR, Data)</a:t>
                      </a:r>
                      <a:endParaRPr lang="en-US" sz="1200" dirty="0">
                        <a:solidFill>
                          <a:srgbClr val="FF0000"/>
                        </a:solidFill>
                      </a:endParaRP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2538072260"/>
                  </a:ext>
                </a:extLst>
              </a:tr>
              <a:tr h="164967">
                <a:tc>
                  <a:txBody>
                    <a:bodyPr/>
                    <a:lstStyle/>
                    <a:p>
                      <a:pPr algn="ctr"/>
                      <a:r>
                        <a:rPr lang="en-US" sz="800" dirty="0">
                          <a:solidFill>
                            <a:srgbClr val="FF0000"/>
                          </a:solidFill>
                        </a:rPr>
                        <a:t>8</a:t>
                      </a:r>
                    </a:p>
                  </a:txBody>
                  <a:tcPr anchor="ctr">
                    <a:solidFill>
                      <a:schemeClr val="accent5">
                        <a:lumMod val="40000"/>
                        <a:lumOff val="60000"/>
                      </a:schemeClr>
                    </a:solidFill>
                  </a:tcPr>
                </a:tc>
                <a:tc>
                  <a:txBody>
                    <a:bodyPr/>
                    <a:lstStyle/>
                    <a:p>
                      <a:pPr algn="ctr"/>
                      <a:r>
                        <a:rPr lang="en-US" sz="800" dirty="0">
                          <a:solidFill>
                            <a:srgbClr val="FF0000"/>
                          </a:solidFill>
                        </a:rPr>
                        <a:t>64</a:t>
                      </a:r>
                    </a:p>
                  </a:txBody>
                  <a:tcPr anchor="ctr">
                    <a:solidFill>
                      <a:schemeClr val="accent5">
                        <a:lumMod val="40000"/>
                        <a:lumOff val="60000"/>
                      </a:schemeClr>
                    </a:solidFill>
                  </a:tcPr>
                </a:tc>
                <a:tc>
                  <a:txBody>
                    <a:bodyPr/>
                    <a:lstStyle/>
                    <a:p>
                      <a:pPr algn="ctr"/>
                      <a:r>
                        <a:rPr lang="en-US" sz="800" dirty="0">
                          <a:solidFill>
                            <a:srgbClr val="FF0000"/>
                          </a:solidFill>
                        </a:rPr>
                        <a:t>2</a:t>
                      </a:r>
                    </a:p>
                  </a:txBody>
                  <a:tcPr anchor="ctr">
                    <a:solidFill>
                      <a:schemeClr val="accent5">
                        <a:lumMod val="40000"/>
                        <a:lumOff val="60000"/>
                      </a:schemeClr>
                    </a:solidFill>
                  </a:tcPr>
                </a:tc>
                <a:tc>
                  <a:txBody>
                    <a:bodyPr/>
                    <a:lstStyle/>
                    <a:p>
                      <a:pPr algn="ctr"/>
                      <a:r>
                        <a:rPr lang="en-US" sz="800" dirty="0">
                          <a:solidFill>
                            <a:srgbClr val="FF0000"/>
                          </a:solidFill>
                        </a:rPr>
                        <a:t>8</a:t>
                      </a:r>
                    </a:p>
                  </a:txBody>
                  <a:tcPr anchor="ctr">
                    <a:solidFill>
                      <a:schemeClr val="accent5">
                        <a:lumMod val="40000"/>
                        <a:lumOff val="60000"/>
                      </a:schemeClr>
                    </a:solidFill>
                  </a:tcPr>
                </a:tc>
                <a:tc>
                  <a:txBody>
                    <a:bodyPr/>
                    <a:lstStyle/>
                    <a:p>
                      <a:pPr algn="ctr"/>
                      <a:r>
                        <a:rPr lang="en-US" sz="800" dirty="0">
                          <a:solidFill>
                            <a:srgbClr val="FF0000"/>
                          </a:solidFill>
                        </a:rPr>
                        <a:t>1</a:t>
                      </a:r>
                    </a:p>
                  </a:txBody>
                  <a:tcPr anchor="ctr">
                    <a:solidFill>
                      <a:schemeClr val="accent5">
                        <a:lumMod val="40000"/>
                        <a:lumOff val="60000"/>
                      </a:schemeClr>
                    </a:solidFill>
                  </a:tcPr>
                </a:tc>
                <a:tc>
                  <a:txBody>
                    <a:bodyPr/>
                    <a:lstStyle/>
                    <a:p>
                      <a:pPr algn="ctr"/>
                      <a:r>
                        <a:rPr lang="en-US" sz="800" dirty="0">
                          <a:solidFill>
                            <a:srgbClr val="FF0000"/>
                          </a:solidFill>
                        </a:rPr>
                        <a:t>64</a:t>
                      </a:r>
                    </a:p>
                  </a:txBody>
                  <a:tcPr anchor="ctr">
                    <a:solidFill>
                      <a:schemeClr val="accent5">
                        <a:lumMod val="40000"/>
                        <a:lumOff val="60000"/>
                      </a:schemeClr>
                    </a:solidFill>
                  </a:tcPr>
                </a:tc>
                <a:tc vMerge="1">
                  <a:txBody>
                    <a:bodyPr/>
                    <a:lstStyle/>
                    <a:p>
                      <a:endParaRPr lang="en-US" sz="800" dirty="0"/>
                    </a:p>
                  </a:txBody>
                  <a:tcPr>
                    <a:solidFill>
                      <a:schemeClr val="accent5">
                        <a:lumMod val="40000"/>
                        <a:lumOff val="60000"/>
                      </a:schemeClr>
                    </a:solidFill>
                  </a:tcPr>
                </a:tc>
                <a:tc vMerge="1">
                  <a:txBody>
                    <a:bodyPr/>
                    <a:lstStyle/>
                    <a:p>
                      <a:r>
                        <a:rPr lang="en-US" sz="800" dirty="0"/>
                        <a:t>32</a:t>
                      </a:r>
                    </a:p>
                  </a:txBody>
                  <a:tcP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856866861"/>
                  </a:ext>
                </a:extLst>
              </a:tr>
              <a:tr h="226829">
                <a:tc rowSpan="2">
                  <a:txBody>
                    <a:bodyPr/>
                    <a:lstStyle/>
                    <a:p>
                      <a:pPr algn="ctr"/>
                      <a:r>
                        <a:rPr lang="en-US" sz="800" dirty="0">
                          <a:solidFill>
                            <a:srgbClr val="FF0000"/>
                          </a:solidFill>
                        </a:rPr>
                        <a:t>9</a:t>
                      </a:r>
                    </a:p>
                  </a:txBody>
                  <a:tcPr anchor="ctr">
                    <a:solidFill>
                      <a:schemeClr val="accent5">
                        <a:lumMod val="40000"/>
                        <a:lumOff val="60000"/>
                      </a:schemeClr>
                    </a:solidFill>
                  </a:tcPr>
                </a:tc>
                <a:tc rowSpan="2">
                  <a:txBody>
                    <a:bodyPr/>
                    <a:lstStyle/>
                    <a:p>
                      <a:pPr algn="ctr"/>
                      <a:r>
                        <a:rPr lang="en-US" sz="800" dirty="0">
                          <a:solidFill>
                            <a:srgbClr val="FF0000"/>
                          </a:solidFill>
                        </a:rPr>
                        <a:t>32</a:t>
                      </a:r>
                    </a:p>
                  </a:txBody>
                  <a:tcPr anchor="ctr">
                    <a:solidFill>
                      <a:schemeClr val="accent5">
                        <a:lumMod val="40000"/>
                        <a:lumOff val="60000"/>
                      </a:schemeClr>
                    </a:solidFill>
                  </a:tcPr>
                </a:tc>
                <a:tc rowSpan="2">
                  <a:txBody>
                    <a:bodyPr/>
                    <a:lstStyle/>
                    <a:p>
                      <a:pPr algn="ctr"/>
                      <a:r>
                        <a:rPr lang="en-US" sz="800" dirty="0">
                          <a:solidFill>
                            <a:srgbClr val="FF0000"/>
                          </a:solidFill>
                        </a:rPr>
                        <a:t>2</a:t>
                      </a:r>
                    </a:p>
                  </a:txBody>
                  <a:tcPr anchor="ctr">
                    <a:solidFill>
                      <a:schemeClr val="accent5">
                        <a:lumMod val="40000"/>
                        <a:lumOff val="60000"/>
                      </a:schemeClr>
                    </a:solidFill>
                  </a:tcPr>
                </a:tc>
                <a:tc rowSpan="2">
                  <a:txBody>
                    <a:bodyPr/>
                    <a:lstStyle/>
                    <a:p>
                      <a:pPr algn="ctr"/>
                      <a:r>
                        <a:rPr lang="en-US" sz="800" dirty="0">
                          <a:solidFill>
                            <a:srgbClr val="FF0000"/>
                          </a:solidFill>
                        </a:rPr>
                        <a:t>8</a:t>
                      </a:r>
                    </a:p>
                  </a:txBody>
                  <a:tcPr anchor="ctr">
                    <a:solidFill>
                      <a:schemeClr val="accent5">
                        <a:lumMod val="40000"/>
                        <a:lumOff val="60000"/>
                      </a:schemeClr>
                    </a:solidFill>
                  </a:tcPr>
                </a:tc>
                <a:tc rowSpan="2">
                  <a:txBody>
                    <a:bodyPr/>
                    <a:lstStyle/>
                    <a:p>
                      <a:pPr algn="ctr"/>
                      <a:r>
                        <a:rPr lang="en-US" sz="800" dirty="0">
                          <a:solidFill>
                            <a:srgbClr val="FF0000"/>
                          </a:solidFill>
                        </a:rPr>
                        <a:t>0</a:t>
                      </a:r>
                    </a:p>
                  </a:txBody>
                  <a:tcPr anchor="ctr">
                    <a:solidFill>
                      <a:schemeClr val="accent5">
                        <a:lumMod val="40000"/>
                        <a:lumOff val="60000"/>
                      </a:schemeClr>
                    </a:solidFill>
                  </a:tcPr>
                </a:tc>
                <a:tc rowSpan="2">
                  <a:txBody>
                    <a:bodyPr/>
                    <a:lstStyle/>
                    <a:p>
                      <a:pPr algn="ctr"/>
                      <a:r>
                        <a:rPr lang="en-US" sz="800" dirty="0">
                          <a:solidFill>
                            <a:srgbClr val="FF0000"/>
                          </a:solidFill>
                        </a:rPr>
                        <a:t>n/a</a:t>
                      </a:r>
                    </a:p>
                  </a:txBody>
                  <a:tcPr anchor="ctr">
                    <a:solidFill>
                      <a:schemeClr val="accent5">
                        <a:lumMod val="40000"/>
                        <a:lumOff val="60000"/>
                      </a:schemeClr>
                    </a:solidFill>
                  </a:tcPr>
                </a:tc>
                <a:tc rowSpan="3">
                  <a:txBody>
                    <a:bodyPr/>
                    <a:lstStyle/>
                    <a:p>
                      <a:pPr algn="ctr"/>
                      <a:r>
                        <a:rPr lang="en-US" sz="800" dirty="0">
                          <a:solidFill>
                            <a:srgbClr val="FF0000"/>
                          </a:solidFill>
                        </a:rPr>
                        <a:t>31.2</a:t>
                      </a:r>
                    </a:p>
                  </a:txBody>
                  <a:tcPr anchor="ctr">
                    <a:solidFill>
                      <a:schemeClr val="accent5">
                        <a:lumMod val="40000"/>
                        <a:lumOff val="60000"/>
                      </a:schemeClr>
                    </a:solidFill>
                  </a:tcPr>
                </a:tc>
                <a:tc>
                  <a:txBody>
                    <a:bodyPr/>
                    <a:lstStyle/>
                    <a:p>
                      <a:pPr algn="ctr"/>
                      <a:r>
                        <a:rPr lang="en-US" sz="800" dirty="0">
                          <a:solidFill>
                            <a:srgbClr val="FF0000"/>
                          </a:solidFill>
                        </a:rPr>
                        <a:t>Config 0 </a:t>
                      </a:r>
                    </a:p>
                    <a:p>
                      <a:pPr algn="ctr"/>
                      <a:r>
                        <a:rPr lang="en-US" sz="800" dirty="0">
                          <a:solidFill>
                            <a:srgbClr val="FF0000"/>
                          </a:solidFill>
                        </a:rPr>
                        <a:t>(SHR, PHR, Data)</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For transmission and reception</a:t>
                      </a:r>
                      <a:endPar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a:txBody>
                  <a:tcPr anchor="ctr">
                    <a:solidFill>
                      <a:schemeClr val="accent5">
                        <a:lumMod val="40000"/>
                        <a:lumOff val="60000"/>
                      </a:schemeClr>
                    </a:solidFill>
                  </a:tcPr>
                </a:tc>
                <a:extLst>
                  <a:ext uri="{0D108BD9-81ED-4DB2-BD59-A6C34878D82A}">
                    <a16:rowId xmlns:a16="http://schemas.microsoft.com/office/drawing/2014/main" val="3168987712"/>
                  </a:ext>
                </a:extLst>
              </a:tr>
              <a:tr h="140295">
                <a:tc vMerge="1">
                  <a:txBody>
                    <a:bodyPr/>
                    <a:lstStyle/>
                    <a:p>
                      <a:pPr algn="ctr"/>
                      <a:r>
                        <a:rPr lang="en-US" sz="800" dirty="0">
                          <a:solidFill>
                            <a:srgbClr val="FF0000"/>
                          </a:solidFill>
                        </a:rPr>
                        <a:t>8</a:t>
                      </a:r>
                    </a:p>
                  </a:txBody>
                  <a:tcPr anchor="ctr">
                    <a:solidFill>
                      <a:schemeClr val="accent5">
                        <a:lumMod val="40000"/>
                        <a:lumOff val="60000"/>
                      </a:schemeClr>
                    </a:solidFill>
                  </a:tcPr>
                </a:tc>
                <a:tc vMerge="1">
                  <a:txBody>
                    <a:bodyPr/>
                    <a:lstStyle/>
                    <a:p>
                      <a:pPr algn="ctr"/>
                      <a:r>
                        <a:rPr lang="en-US" sz="800" dirty="0">
                          <a:solidFill>
                            <a:srgbClr val="FF0000"/>
                          </a:solidFill>
                        </a:rPr>
                        <a:t>32</a:t>
                      </a:r>
                    </a:p>
                  </a:txBody>
                  <a:tcPr anchor="ctr">
                    <a:solidFill>
                      <a:schemeClr val="accent5">
                        <a:lumMod val="40000"/>
                        <a:lumOff val="60000"/>
                      </a:schemeClr>
                    </a:solidFill>
                  </a:tcPr>
                </a:tc>
                <a:tc vMerge="1">
                  <a:txBody>
                    <a:bodyPr/>
                    <a:lstStyle/>
                    <a:p>
                      <a:pPr algn="ctr"/>
                      <a:r>
                        <a:rPr lang="en-US" sz="800" dirty="0">
                          <a:solidFill>
                            <a:srgbClr val="FF0000"/>
                          </a:solidFill>
                        </a:rPr>
                        <a:t>2</a:t>
                      </a:r>
                    </a:p>
                  </a:txBody>
                  <a:tcPr anchor="ctr">
                    <a:solidFill>
                      <a:schemeClr val="accent5">
                        <a:lumMod val="40000"/>
                        <a:lumOff val="60000"/>
                      </a:schemeClr>
                    </a:solidFill>
                  </a:tcPr>
                </a:tc>
                <a:tc vMerge="1">
                  <a:txBody>
                    <a:bodyPr/>
                    <a:lstStyle/>
                    <a:p>
                      <a:pPr algn="ctr"/>
                      <a:r>
                        <a:rPr lang="en-US" sz="800" dirty="0">
                          <a:solidFill>
                            <a:srgbClr val="FF0000"/>
                          </a:solidFill>
                        </a:rPr>
                        <a:t>8</a:t>
                      </a:r>
                    </a:p>
                  </a:txBody>
                  <a:tcPr anchor="ctr">
                    <a:solidFill>
                      <a:schemeClr val="accent5">
                        <a:lumMod val="40000"/>
                        <a:lumOff val="60000"/>
                      </a:schemeClr>
                    </a:solidFill>
                  </a:tcPr>
                </a:tc>
                <a:tc vMerge="1">
                  <a:txBody>
                    <a:bodyPr/>
                    <a:lstStyle/>
                    <a:p>
                      <a:pPr algn="ctr"/>
                      <a:r>
                        <a:rPr lang="en-US" sz="800" dirty="0">
                          <a:solidFill>
                            <a:srgbClr val="FF0000"/>
                          </a:solidFill>
                        </a:rPr>
                        <a:t>1</a:t>
                      </a:r>
                    </a:p>
                  </a:txBody>
                  <a:tcPr anchor="ctr">
                    <a:solidFill>
                      <a:schemeClr val="accent5">
                        <a:lumMod val="40000"/>
                        <a:lumOff val="60000"/>
                      </a:schemeClr>
                    </a:solidFill>
                  </a:tcPr>
                </a:tc>
                <a:tc vMerge="1">
                  <a:txBody>
                    <a:bodyPr/>
                    <a:lstStyle/>
                    <a:p>
                      <a:pPr algn="ctr"/>
                      <a:r>
                        <a:rPr lang="en-US" sz="800" dirty="0">
                          <a:solidFill>
                            <a:srgbClr val="FF0000"/>
                          </a:solidFill>
                        </a:rPr>
                        <a:t>32</a:t>
                      </a:r>
                    </a:p>
                  </a:txBody>
                  <a:tcPr anchor="ctr">
                    <a:solidFill>
                      <a:schemeClr val="accent5">
                        <a:lumMod val="40000"/>
                        <a:lumOff val="60000"/>
                      </a:schemeClr>
                    </a:solidFill>
                  </a:tcPr>
                </a:tc>
                <a:tc vMerge="1">
                  <a:txBody>
                    <a:bodyPr/>
                    <a:lstStyle/>
                    <a:p>
                      <a:pPr algn="ctr"/>
                      <a:endParaRPr lang="en-US" sz="800" dirty="0">
                        <a:solidFill>
                          <a:srgbClr val="FF0000"/>
                        </a:solidFill>
                      </a:endParaRPr>
                    </a:p>
                  </a:txBody>
                  <a:tcPr anchor="ctr">
                    <a:solidFill>
                      <a:schemeClr val="accent5">
                        <a:lumMod val="40000"/>
                        <a:lumOff val="60000"/>
                      </a:schemeClr>
                    </a:solidFill>
                  </a:tcPr>
                </a:tc>
                <a:tc rowSpan="2">
                  <a:txBody>
                    <a:bodyPr/>
                    <a:lstStyle/>
                    <a:p>
                      <a:pPr algn="ctr"/>
                      <a:r>
                        <a:rPr lang="en-US" sz="800" dirty="0">
                          <a:solidFill>
                            <a:srgbClr val="FF0000"/>
                          </a:solidFill>
                        </a:rPr>
                        <a:t>Config 1 </a:t>
                      </a:r>
                    </a:p>
                    <a:p>
                      <a:pPr algn="ctr"/>
                      <a:r>
                        <a:rPr lang="en-US" sz="800" dirty="0">
                          <a:solidFill>
                            <a:srgbClr val="FF0000"/>
                          </a:solidFill>
                        </a:rPr>
                        <a:t>(SHR, STS, PHR, Data)</a:t>
                      </a:r>
                    </a:p>
                  </a:txBody>
                  <a:tcPr anchor="ctr">
                    <a:solidFill>
                      <a:schemeClr val="accent5">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1174591025"/>
                  </a:ext>
                </a:extLst>
              </a:tr>
              <a:tr h="316905">
                <a:tc>
                  <a:txBody>
                    <a:bodyPr/>
                    <a:lstStyle/>
                    <a:p>
                      <a:pPr algn="ctr"/>
                      <a:r>
                        <a:rPr lang="en-US" sz="800" dirty="0">
                          <a:solidFill>
                            <a:srgbClr val="FF0000"/>
                          </a:solidFill>
                        </a:rPr>
                        <a:t>10</a:t>
                      </a:r>
                    </a:p>
                  </a:txBody>
                  <a:tcPr anchor="ctr">
                    <a:solidFill>
                      <a:schemeClr val="accent5">
                        <a:lumMod val="40000"/>
                        <a:lumOff val="60000"/>
                      </a:schemeClr>
                    </a:solidFill>
                  </a:tcPr>
                </a:tc>
                <a:tc>
                  <a:txBody>
                    <a:bodyPr/>
                    <a:lstStyle/>
                    <a:p>
                      <a:pPr algn="ctr"/>
                      <a:r>
                        <a:rPr lang="en-US" sz="800">
                          <a:solidFill>
                            <a:srgbClr val="FF0000"/>
                          </a:solidFill>
                        </a:rPr>
                        <a:t>32</a:t>
                      </a:r>
                      <a:endParaRPr lang="en-US" sz="800" dirty="0">
                        <a:solidFill>
                          <a:srgbClr val="FF0000"/>
                        </a:solidFill>
                      </a:endParaRPr>
                    </a:p>
                  </a:txBody>
                  <a:tcPr anchor="ctr">
                    <a:solidFill>
                      <a:schemeClr val="accent5">
                        <a:lumMod val="40000"/>
                        <a:lumOff val="60000"/>
                      </a:schemeClr>
                    </a:solidFill>
                  </a:tcPr>
                </a:tc>
                <a:tc>
                  <a:txBody>
                    <a:bodyPr/>
                    <a:lstStyle/>
                    <a:p>
                      <a:pPr algn="ctr"/>
                      <a:r>
                        <a:rPr lang="en-US" sz="800">
                          <a:solidFill>
                            <a:srgbClr val="FF0000"/>
                          </a:solidFill>
                        </a:rPr>
                        <a:t>2</a:t>
                      </a:r>
                      <a:endParaRPr lang="en-US" sz="800" dirty="0">
                        <a:solidFill>
                          <a:srgbClr val="FF0000"/>
                        </a:solidFill>
                      </a:endParaRPr>
                    </a:p>
                  </a:txBody>
                  <a:tcPr anchor="ctr">
                    <a:solidFill>
                      <a:schemeClr val="accent5">
                        <a:lumMod val="40000"/>
                        <a:lumOff val="60000"/>
                      </a:schemeClr>
                    </a:solidFill>
                  </a:tcPr>
                </a:tc>
                <a:tc>
                  <a:txBody>
                    <a:bodyPr/>
                    <a:lstStyle/>
                    <a:p>
                      <a:pPr algn="ctr"/>
                      <a:r>
                        <a:rPr lang="en-US" sz="800">
                          <a:solidFill>
                            <a:srgbClr val="FF0000"/>
                          </a:solidFill>
                        </a:rPr>
                        <a:t>8</a:t>
                      </a:r>
                      <a:endParaRPr lang="en-US" sz="800" dirty="0">
                        <a:solidFill>
                          <a:srgbClr val="FF0000"/>
                        </a:solidFill>
                      </a:endParaRPr>
                    </a:p>
                  </a:txBody>
                  <a:tcPr anchor="ctr">
                    <a:solidFill>
                      <a:schemeClr val="accent5">
                        <a:lumMod val="40000"/>
                        <a:lumOff val="60000"/>
                      </a:schemeClr>
                    </a:solidFill>
                  </a:tcPr>
                </a:tc>
                <a:tc>
                  <a:txBody>
                    <a:bodyPr/>
                    <a:lstStyle/>
                    <a:p>
                      <a:pPr algn="ctr"/>
                      <a:r>
                        <a:rPr lang="en-US" sz="800">
                          <a:solidFill>
                            <a:srgbClr val="FF0000"/>
                          </a:solidFill>
                        </a:rPr>
                        <a:t>1</a:t>
                      </a:r>
                      <a:endParaRPr lang="en-US" sz="800" dirty="0">
                        <a:solidFill>
                          <a:srgbClr val="FF0000"/>
                        </a:solidFill>
                      </a:endParaRPr>
                    </a:p>
                  </a:txBody>
                  <a:tcPr anchor="ctr">
                    <a:solidFill>
                      <a:schemeClr val="accent5">
                        <a:lumMod val="40000"/>
                        <a:lumOff val="60000"/>
                      </a:schemeClr>
                    </a:solidFill>
                  </a:tcPr>
                </a:tc>
                <a:tc>
                  <a:txBody>
                    <a:bodyPr/>
                    <a:lstStyle/>
                    <a:p>
                      <a:pPr algn="ctr"/>
                      <a:r>
                        <a:rPr lang="en-US" sz="800" dirty="0">
                          <a:solidFill>
                            <a:srgbClr val="FF0000"/>
                          </a:solidFill>
                        </a:rPr>
                        <a:t>32</a:t>
                      </a:r>
                    </a:p>
                  </a:txBody>
                  <a:tcPr anchor="ctr">
                    <a:solidFill>
                      <a:schemeClr val="accent5">
                        <a:lumMod val="40000"/>
                        <a:lumOff val="60000"/>
                      </a:schemeClr>
                    </a:solidFill>
                  </a:tcPr>
                </a:tc>
                <a:tc vMerge="1">
                  <a:txBody>
                    <a:bodyPr/>
                    <a:lstStyle/>
                    <a:p>
                      <a:pPr algn="ctr"/>
                      <a:endParaRPr lang="en-US" sz="800" dirty="0">
                        <a:solidFill>
                          <a:srgbClr val="FF0000"/>
                        </a:solidFill>
                      </a:endParaRPr>
                    </a:p>
                  </a:txBody>
                  <a:tcPr anchor="ctr">
                    <a:solidFill>
                      <a:schemeClr val="accent5">
                        <a:lumMod val="40000"/>
                        <a:lumOff val="60000"/>
                      </a:schemeClr>
                    </a:solidFill>
                  </a:tcPr>
                </a:tc>
                <a:tc vMerge="1">
                  <a:txBody>
                    <a:bodyPr/>
                    <a:lstStyle/>
                    <a:p>
                      <a:pPr algn="ctr"/>
                      <a:endParaRPr lang="en-US" sz="800" dirty="0">
                        <a:solidFill>
                          <a:srgbClr val="FF0000"/>
                        </a:solidFill>
                      </a:endParaRPr>
                    </a:p>
                  </a:txBody>
                  <a:tcPr anchor="ctr">
                    <a:solidFill>
                      <a:schemeClr val="accent5">
                        <a:lumMod val="40000"/>
                        <a:lumOff val="6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a:txBody>
                  <a:tcPr anchor="ctr">
                    <a:solidFill>
                      <a:schemeClr val="accent5">
                        <a:lumMod val="40000"/>
                        <a:lumOff val="60000"/>
                      </a:schemeClr>
                    </a:solidFill>
                  </a:tcPr>
                </a:tc>
                <a:extLst>
                  <a:ext uri="{0D108BD9-81ED-4DB2-BD59-A6C34878D82A}">
                    <a16:rowId xmlns:a16="http://schemas.microsoft.com/office/drawing/2014/main" val="1641223982"/>
                  </a:ext>
                </a:extLst>
              </a:tr>
              <a:tr h="144346">
                <a:tc>
                  <a:txBody>
                    <a:bodyPr/>
                    <a:lstStyle/>
                    <a:p>
                      <a:pPr algn="ctr"/>
                      <a:r>
                        <a:rPr lang="en-US" sz="800" dirty="0">
                          <a:solidFill>
                            <a:srgbClr val="FF0000"/>
                          </a:solidFill>
                        </a:rPr>
                        <a:t>11</a:t>
                      </a:r>
                    </a:p>
                  </a:txBody>
                  <a:tcPr anchor="ctr">
                    <a:solidFill>
                      <a:schemeClr val="accent5">
                        <a:lumMod val="40000"/>
                        <a:lumOff val="60000"/>
                      </a:schemeClr>
                    </a:solidFill>
                  </a:tcPr>
                </a:tc>
                <a:tc>
                  <a:txBody>
                    <a:bodyPr/>
                    <a:lstStyle/>
                    <a:p>
                      <a:pPr algn="ctr"/>
                      <a:r>
                        <a:rPr lang="en-US" sz="800" dirty="0">
                          <a:solidFill>
                            <a:srgbClr val="FF0000"/>
                          </a:solidFill>
                        </a:rPr>
                        <a:t>32</a:t>
                      </a:r>
                    </a:p>
                  </a:txBody>
                  <a:tcPr anchor="ctr">
                    <a:solidFill>
                      <a:schemeClr val="accent5">
                        <a:lumMod val="40000"/>
                        <a:lumOff val="60000"/>
                      </a:schemeClr>
                    </a:solidFill>
                  </a:tcPr>
                </a:tc>
                <a:tc>
                  <a:txBody>
                    <a:bodyPr/>
                    <a:lstStyle/>
                    <a:p>
                      <a:pPr algn="ctr"/>
                      <a:r>
                        <a:rPr lang="en-US" sz="800" dirty="0">
                          <a:solidFill>
                            <a:srgbClr val="FF0000"/>
                          </a:solidFill>
                        </a:rPr>
                        <a:t>1</a:t>
                      </a:r>
                    </a:p>
                  </a:txBody>
                  <a:tcPr anchor="ctr">
                    <a:solidFill>
                      <a:schemeClr val="accent5">
                        <a:lumMod val="40000"/>
                        <a:lumOff val="60000"/>
                      </a:schemeClr>
                    </a:solidFill>
                  </a:tcPr>
                </a:tc>
                <a:tc>
                  <a:txBody>
                    <a:bodyPr/>
                    <a:lstStyle/>
                    <a:p>
                      <a:pPr algn="ctr"/>
                      <a:r>
                        <a:rPr lang="en-US" sz="800" dirty="0">
                          <a:solidFill>
                            <a:srgbClr val="FF0000"/>
                          </a:solidFill>
                        </a:rPr>
                        <a:t>4</a:t>
                      </a:r>
                    </a:p>
                  </a:txBody>
                  <a:tcPr anchor="ctr">
                    <a:solidFill>
                      <a:schemeClr val="accent5">
                        <a:lumMod val="40000"/>
                        <a:lumOff val="60000"/>
                      </a:schemeClr>
                    </a:solidFill>
                  </a:tcPr>
                </a:tc>
                <a:tc>
                  <a:txBody>
                    <a:bodyPr/>
                    <a:lstStyle/>
                    <a:p>
                      <a:pPr algn="ctr"/>
                      <a:r>
                        <a:rPr lang="en-US" sz="800" dirty="0">
                          <a:solidFill>
                            <a:srgbClr val="FF0000"/>
                          </a:solidFill>
                        </a:rPr>
                        <a:t>0</a:t>
                      </a:r>
                    </a:p>
                  </a:txBody>
                  <a:tcPr anchor="ctr">
                    <a:solidFill>
                      <a:schemeClr val="accent5">
                        <a:lumMod val="40000"/>
                        <a:lumOff val="60000"/>
                      </a:schemeClr>
                    </a:solidFill>
                  </a:tcPr>
                </a:tc>
                <a:tc>
                  <a:txBody>
                    <a:bodyPr/>
                    <a:lstStyle/>
                    <a:p>
                      <a:pPr algn="ctr"/>
                      <a:r>
                        <a:rPr lang="en-US" sz="800" dirty="0">
                          <a:solidFill>
                            <a:srgbClr val="FF0000"/>
                          </a:solidFill>
                        </a:rPr>
                        <a:t>n/a</a:t>
                      </a:r>
                    </a:p>
                  </a:txBody>
                  <a:tcPr anchor="ctr">
                    <a:solidFill>
                      <a:schemeClr val="accent5">
                        <a:lumMod val="40000"/>
                        <a:lumOff val="60000"/>
                      </a:schemeClr>
                    </a:solidFill>
                  </a:tcPr>
                </a:tc>
                <a:tc rowSpan="2">
                  <a:txBody>
                    <a:bodyPr/>
                    <a:lstStyle/>
                    <a:p>
                      <a:pPr algn="ctr"/>
                      <a:r>
                        <a:rPr lang="en-US" sz="800" dirty="0">
                          <a:solidFill>
                            <a:srgbClr val="FF0000"/>
                          </a:solidFill>
                        </a:rPr>
                        <a:t>62.4</a:t>
                      </a:r>
                    </a:p>
                  </a:txBody>
                  <a:tcPr anchor="ctr">
                    <a:solidFill>
                      <a:schemeClr val="accent5">
                        <a:lumMod val="40000"/>
                        <a:lumOff val="60000"/>
                      </a:schemeClr>
                    </a:solidFill>
                  </a:tcPr>
                </a:tc>
                <a:tc>
                  <a:txBody>
                    <a:bodyPr/>
                    <a:lstStyle/>
                    <a:p>
                      <a:pPr algn="ctr"/>
                      <a:r>
                        <a:rPr lang="en-US" sz="800" dirty="0">
                          <a:solidFill>
                            <a:srgbClr val="FF0000"/>
                          </a:solidFill>
                        </a:rPr>
                        <a:t>Config 0 </a:t>
                      </a:r>
                    </a:p>
                    <a:p>
                      <a:pPr algn="ctr"/>
                      <a:r>
                        <a:rPr lang="en-US" sz="800" dirty="0">
                          <a:solidFill>
                            <a:srgbClr val="FF0000"/>
                          </a:solidFill>
                        </a:rPr>
                        <a:t>(SHR, PHR, Data)</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For transmission and reception</a:t>
                      </a:r>
                      <a:endPar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a:txBody>
                  <a:tcPr anchor="ctr">
                    <a:solidFill>
                      <a:schemeClr val="accent5">
                        <a:lumMod val="40000"/>
                        <a:lumOff val="60000"/>
                      </a:schemeClr>
                    </a:solidFill>
                  </a:tcPr>
                </a:tc>
                <a:extLst>
                  <a:ext uri="{0D108BD9-81ED-4DB2-BD59-A6C34878D82A}">
                    <a16:rowId xmlns:a16="http://schemas.microsoft.com/office/drawing/2014/main" val="1894730217"/>
                  </a:ext>
                </a:extLst>
              </a:tr>
              <a:tr h="144346">
                <a:tc>
                  <a:txBody>
                    <a:bodyPr/>
                    <a:lstStyle/>
                    <a:p>
                      <a:pPr algn="ctr"/>
                      <a:r>
                        <a:rPr lang="en-US" sz="800" dirty="0">
                          <a:solidFill>
                            <a:srgbClr val="FF0000"/>
                          </a:solidFill>
                        </a:rPr>
                        <a:t>12</a:t>
                      </a:r>
                    </a:p>
                  </a:txBody>
                  <a:tcPr anchor="ctr">
                    <a:solidFill>
                      <a:schemeClr val="accent5">
                        <a:lumMod val="40000"/>
                        <a:lumOff val="60000"/>
                      </a:schemeClr>
                    </a:solidFill>
                  </a:tcPr>
                </a:tc>
                <a:tc>
                  <a:txBody>
                    <a:bodyPr/>
                    <a:lstStyle/>
                    <a:p>
                      <a:pPr algn="ctr"/>
                      <a:r>
                        <a:rPr lang="en-US" sz="800" dirty="0">
                          <a:solidFill>
                            <a:srgbClr val="FF0000"/>
                          </a:solidFill>
                        </a:rPr>
                        <a:t>32</a:t>
                      </a:r>
                    </a:p>
                  </a:txBody>
                  <a:tcPr anchor="ctr">
                    <a:solidFill>
                      <a:schemeClr val="accent5">
                        <a:lumMod val="40000"/>
                        <a:lumOff val="60000"/>
                      </a:schemeClr>
                    </a:solidFill>
                  </a:tcPr>
                </a:tc>
                <a:tc>
                  <a:txBody>
                    <a:bodyPr/>
                    <a:lstStyle/>
                    <a:p>
                      <a:pPr algn="ctr"/>
                      <a:r>
                        <a:rPr lang="en-US" sz="800" dirty="0">
                          <a:solidFill>
                            <a:srgbClr val="FF0000"/>
                          </a:solidFill>
                        </a:rPr>
                        <a:t>1</a:t>
                      </a:r>
                    </a:p>
                  </a:txBody>
                  <a:tcPr anchor="ctr">
                    <a:solidFill>
                      <a:schemeClr val="accent5">
                        <a:lumMod val="40000"/>
                        <a:lumOff val="60000"/>
                      </a:schemeClr>
                    </a:solidFill>
                  </a:tcPr>
                </a:tc>
                <a:tc>
                  <a:txBody>
                    <a:bodyPr/>
                    <a:lstStyle/>
                    <a:p>
                      <a:pPr algn="ctr"/>
                      <a:r>
                        <a:rPr lang="en-US" sz="800" dirty="0">
                          <a:solidFill>
                            <a:srgbClr val="FF0000"/>
                          </a:solidFill>
                        </a:rPr>
                        <a:t>4</a:t>
                      </a:r>
                    </a:p>
                  </a:txBody>
                  <a:tcPr anchor="ctr">
                    <a:solidFill>
                      <a:schemeClr val="accent5">
                        <a:lumMod val="40000"/>
                        <a:lumOff val="60000"/>
                      </a:schemeClr>
                    </a:solidFill>
                  </a:tcPr>
                </a:tc>
                <a:tc>
                  <a:txBody>
                    <a:bodyPr/>
                    <a:lstStyle/>
                    <a:p>
                      <a:pPr algn="ctr"/>
                      <a:r>
                        <a:rPr lang="en-US" sz="800" dirty="0">
                          <a:solidFill>
                            <a:srgbClr val="FF0000"/>
                          </a:solidFill>
                        </a:rPr>
                        <a:t>1</a:t>
                      </a:r>
                    </a:p>
                  </a:txBody>
                  <a:tcPr anchor="ctr">
                    <a:solidFill>
                      <a:schemeClr val="accent5">
                        <a:lumMod val="40000"/>
                        <a:lumOff val="60000"/>
                      </a:schemeClr>
                    </a:solidFill>
                  </a:tcPr>
                </a:tc>
                <a:tc>
                  <a:txBody>
                    <a:bodyPr/>
                    <a:lstStyle/>
                    <a:p>
                      <a:pPr algn="ctr"/>
                      <a:r>
                        <a:rPr lang="en-US" sz="800" dirty="0">
                          <a:solidFill>
                            <a:srgbClr val="FF0000"/>
                          </a:solidFill>
                        </a:rPr>
                        <a:t>32</a:t>
                      </a:r>
                    </a:p>
                  </a:txBody>
                  <a:tcPr anchor="ctr">
                    <a:solidFill>
                      <a:schemeClr val="accent5">
                        <a:lumMod val="40000"/>
                        <a:lumOff val="60000"/>
                      </a:schemeClr>
                    </a:solidFill>
                  </a:tcPr>
                </a:tc>
                <a:tc vMerge="1">
                  <a:txBody>
                    <a:bodyPr/>
                    <a:lstStyle/>
                    <a:p>
                      <a:pPr algn="ctr"/>
                      <a:endParaRPr lang="en-US" sz="800" dirty="0">
                        <a:solidFill>
                          <a:srgbClr val="FF0000"/>
                        </a:solidFill>
                      </a:endParaRPr>
                    </a:p>
                  </a:txBody>
                  <a:tcPr anchor="ctr">
                    <a:solidFill>
                      <a:schemeClr val="accent5">
                        <a:lumMod val="40000"/>
                        <a:lumOff val="60000"/>
                      </a:schemeClr>
                    </a:solidFill>
                  </a:tcPr>
                </a:tc>
                <a:tc>
                  <a:txBody>
                    <a:bodyPr/>
                    <a:lstStyle/>
                    <a:p>
                      <a:pPr algn="ctr"/>
                      <a:r>
                        <a:rPr lang="en-US" sz="800" dirty="0">
                          <a:solidFill>
                            <a:srgbClr val="FF0000"/>
                          </a:solidFill>
                        </a:rPr>
                        <a:t>Config 1 </a:t>
                      </a:r>
                    </a:p>
                    <a:p>
                      <a:pPr algn="ctr"/>
                      <a:r>
                        <a:rPr lang="en-US" sz="800" dirty="0">
                          <a:solidFill>
                            <a:srgbClr val="FF0000"/>
                          </a:solidFill>
                        </a:rPr>
                        <a:t>(SHR, STS, PHR, Data)</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2339480318"/>
                  </a:ext>
                </a:extLst>
              </a:tr>
            </a:tbl>
          </a:graphicData>
        </a:graphic>
      </p:graphicFrame>
    </p:spTree>
    <p:extLst>
      <p:ext uri="{BB962C8B-B14F-4D97-AF65-F5344CB8AC3E}">
        <p14:creationId xmlns:p14="http://schemas.microsoft.com/office/powerpoint/2010/main" val="2288558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893027143"/>
              </p:ext>
            </p:extLst>
          </p:nvPr>
        </p:nvGraphicFramePr>
        <p:xfrm>
          <a:off x="685800" y="908723"/>
          <a:ext cx="7774632" cy="5265711"/>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Provide 4ab HPRF operating parameter sets</a:t>
                      </a: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Other coexistence improvement</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Backward compatibility with enhanced ranging capable devices (ERDEVs)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Improved link budget and/or reduced air-time</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Additional channels and operating frequencies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solidFill>
                            <a:schemeClr val="tx1"/>
                          </a:solidFill>
                          <a:effectLst/>
                          <a:latin typeface="Calibri" panose="020F0502020204030204" pitchFamily="34" charset="0"/>
                          <a:cs typeface="Calibri" panose="020F0502020204030204" pitchFamily="34" charset="0"/>
                        </a:rPr>
                        <a:t>Reduced complexity and power consumption</a:t>
                      </a:r>
                      <a:endParaRPr lang="en-US" sz="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Hybrid operation with narrowband signaling to assist UWB</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Provide 4ab HPRF operating parameter sets</a:t>
                      </a: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2" name="Date Placeholder 1">
            <a:extLst>
              <a:ext uri="{FF2B5EF4-FFF2-40B4-BE49-F238E27FC236}">
                <a16:creationId xmlns:a16="http://schemas.microsoft.com/office/drawing/2014/main" id="{AA20E394-2C60-92AA-CF64-E344EA3F2A4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3" name="Rectangle 7">
            <a:extLst>
              <a:ext uri="{FF2B5EF4-FFF2-40B4-BE49-F238E27FC236}">
                <a16:creationId xmlns:a16="http://schemas.microsoft.com/office/drawing/2014/main" id="{95B04C42-0766-4FD1-3227-03C731D9500F}"/>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685800" y="685800"/>
            <a:ext cx="7772400" cy="549902"/>
          </a:xfrm>
        </p:spPr>
        <p:txBody>
          <a:bodyPr/>
          <a:lstStyle/>
          <a:p>
            <a:r>
              <a:rPr lang="en-US" dirty="0"/>
              <a:t>Minimal 4ab feature set Zoomed-In</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grpSp>
        <p:nvGrpSpPr>
          <p:cNvPr id="10" name="Group 9">
            <a:extLst>
              <a:ext uri="{FF2B5EF4-FFF2-40B4-BE49-F238E27FC236}">
                <a16:creationId xmlns:a16="http://schemas.microsoft.com/office/drawing/2014/main" id="{8BC97206-7170-437F-0D53-762C4955621D}"/>
              </a:ext>
            </a:extLst>
          </p:cNvPr>
          <p:cNvGrpSpPr/>
          <p:nvPr/>
        </p:nvGrpSpPr>
        <p:grpSpPr>
          <a:xfrm>
            <a:off x="701745" y="5172090"/>
            <a:ext cx="3943074" cy="241087"/>
            <a:chOff x="1877626" y="1752600"/>
            <a:chExt cx="4410254" cy="462751"/>
          </a:xfrm>
        </p:grpSpPr>
        <p:sp>
          <p:nvSpPr>
            <p:cNvPr id="11" name="Rectangle 10">
              <a:extLst>
                <a:ext uri="{FF2B5EF4-FFF2-40B4-BE49-F238E27FC236}">
                  <a16:creationId xmlns:a16="http://schemas.microsoft.com/office/drawing/2014/main" id="{468D4F9D-9CA1-BBE6-5C46-1E1656C6AC2E}"/>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12" name="Rectangle 11">
              <a:extLst>
                <a:ext uri="{FF2B5EF4-FFF2-40B4-BE49-F238E27FC236}">
                  <a16:creationId xmlns:a16="http://schemas.microsoft.com/office/drawing/2014/main" id="{72A07CA7-4146-C844-7995-982F3D199191}"/>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13" name="Rectangle 12">
              <a:extLst>
                <a:ext uri="{FF2B5EF4-FFF2-40B4-BE49-F238E27FC236}">
                  <a16:creationId xmlns:a16="http://schemas.microsoft.com/office/drawing/2014/main" id="{4BFD9632-B9FA-17B7-7440-030990248DDC}"/>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a:t>
              </a:r>
            </a:p>
          </p:txBody>
        </p:sp>
        <p:sp>
          <p:nvSpPr>
            <p:cNvPr id="22" name="Rectangle 21">
              <a:extLst>
                <a:ext uri="{FF2B5EF4-FFF2-40B4-BE49-F238E27FC236}">
                  <a16:creationId xmlns:a16="http://schemas.microsoft.com/office/drawing/2014/main" id="{620BDEDE-C197-8388-5DA5-90CAA2E5E97C}"/>
                </a:ext>
              </a:extLst>
            </p:cNvPr>
            <p:cNvSpPr/>
            <p:nvPr/>
          </p:nvSpPr>
          <p:spPr bwMode="auto">
            <a:xfrm>
              <a:off x="4550319" y="1758153"/>
              <a:ext cx="1737561" cy="45719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23" name="Group 22">
            <a:extLst>
              <a:ext uri="{FF2B5EF4-FFF2-40B4-BE49-F238E27FC236}">
                <a16:creationId xmlns:a16="http://schemas.microsoft.com/office/drawing/2014/main" id="{599DA982-14FE-D7DE-86F5-2C25443B6F98}"/>
              </a:ext>
            </a:extLst>
          </p:cNvPr>
          <p:cNvGrpSpPr/>
          <p:nvPr/>
        </p:nvGrpSpPr>
        <p:grpSpPr>
          <a:xfrm>
            <a:off x="692521" y="5553591"/>
            <a:ext cx="5016977" cy="240586"/>
            <a:chOff x="1877626" y="2057399"/>
            <a:chExt cx="5034479" cy="303461"/>
          </a:xfrm>
        </p:grpSpPr>
        <p:sp>
          <p:nvSpPr>
            <p:cNvPr id="24" name="Rectangle 23">
              <a:extLst>
                <a:ext uri="{FF2B5EF4-FFF2-40B4-BE49-F238E27FC236}">
                  <a16:creationId xmlns:a16="http://schemas.microsoft.com/office/drawing/2014/main" id="{7DE9A0EA-6CEF-DF41-7237-83E9E66E774B}"/>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25" name="Rectangle 24">
              <a:extLst>
                <a:ext uri="{FF2B5EF4-FFF2-40B4-BE49-F238E27FC236}">
                  <a16:creationId xmlns:a16="http://schemas.microsoft.com/office/drawing/2014/main" id="{E119AB36-3AD1-894E-24CA-6CC5AB62C3C5}"/>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26" name="Rectangle 25">
              <a:extLst>
                <a:ext uri="{FF2B5EF4-FFF2-40B4-BE49-F238E27FC236}">
                  <a16:creationId xmlns:a16="http://schemas.microsoft.com/office/drawing/2014/main" id="{3B4E43E0-546A-AC34-F7DE-0FD54F5952F4}"/>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a:t>
              </a:r>
            </a:p>
          </p:txBody>
        </p:sp>
        <p:sp>
          <p:nvSpPr>
            <p:cNvPr id="27" name="Rectangle 26">
              <a:extLst>
                <a:ext uri="{FF2B5EF4-FFF2-40B4-BE49-F238E27FC236}">
                  <a16:creationId xmlns:a16="http://schemas.microsoft.com/office/drawing/2014/main" id="{426C1769-483D-6DA0-2725-21631DBFA7ED}"/>
                </a:ext>
              </a:extLst>
            </p:cNvPr>
            <p:cNvSpPr/>
            <p:nvPr/>
          </p:nvSpPr>
          <p:spPr bwMode="auto">
            <a:xfrm>
              <a:off x="5353185" y="2060414"/>
              <a:ext cx="1558920" cy="30044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PHY Payload</a:t>
              </a:r>
            </a:p>
          </p:txBody>
        </p:sp>
        <p:sp>
          <p:nvSpPr>
            <p:cNvPr id="28" name="Rectangle 27">
              <a:extLst>
                <a:ext uri="{FF2B5EF4-FFF2-40B4-BE49-F238E27FC236}">
                  <a16:creationId xmlns:a16="http://schemas.microsoft.com/office/drawing/2014/main" id="{FD350D75-1912-17FE-5CDB-41A3845B774B}"/>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29" name="Group 28">
            <a:extLst>
              <a:ext uri="{FF2B5EF4-FFF2-40B4-BE49-F238E27FC236}">
                <a16:creationId xmlns:a16="http://schemas.microsoft.com/office/drawing/2014/main" id="{7A1DA73A-D3E6-9989-D563-04177A61190D}"/>
              </a:ext>
            </a:extLst>
          </p:cNvPr>
          <p:cNvGrpSpPr/>
          <p:nvPr/>
        </p:nvGrpSpPr>
        <p:grpSpPr>
          <a:xfrm>
            <a:off x="689053" y="5946577"/>
            <a:ext cx="2882385" cy="238195"/>
            <a:chOff x="1877626" y="2057399"/>
            <a:chExt cx="2892441" cy="300446"/>
          </a:xfrm>
        </p:grpSpPr>
        <p:sp>
          <p:nvSpPr>
            <p:cNvPr id="30" name="Rectangle 29">
              <a:extLst>
                <a:ext uri="{FF2B5EF4-FFF2-40B4-BE49-F238E27FC236}">
                  <a16:creationId xmlns:a16="http://schemas.microsoft.com/office/drawing/2014/main" id="{D7C1CDBA-2B1A-8708-0525-F8C1AB4DD24B}"/>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31" name="Rectangle 30">
              <a:extLst>
                <a:ext uri="{FF2B5EF4-FFF2-40B4-BE49-F238E27FC236}">
                  <a16:creationId xmlns:a16="http://schemas.microsoft.com/office/drawing/2014/main" id="{81DCE015-97B1-D1FB-05B8-938EA27EDC9D}"/>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32" name="Rectangle 31">
              <a:extLst>
                <a:ext uri="{FF2B5EF4-FFF2-40B4-BE49-F238E27FC236}">
                  <a16:creationId xmlns:a16="http://schemas.microsoft.com/office/drawing/2014/main" id="{DBE20065-992C-AC84-85CE-7E60411C2C8E}"/>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STS</a:t>
              </a:r>
            </a:p>
          </p:txBody>
        </p:sp>
      </p:grpSp>
      <p:sp>
        <p:nvSpPr>
          <p:cNvPr id="34" name="TextBox 33">
            <a:extLst>
              <a:ext uri="{FF2B5EF4-FFF2-40B4-BE49-F238E27FC236}">
                <a16:creationId xmlns:a16="http://schemas.microsoft.com/office/drawing/2014/main" id="{823B8857-F56C-B431-EAFB-5431743A3195}"/>
              </a:ext>
            </a:extLst>
          </p:cNvPr>
          <p:cNvSpPr txBox="1"/>
          <p:nvPr/>
        </p:nvSpPr>
        <p:spPr>
          <a:xfrm>
            <a:off x="609600" y="4800600"/>
            <a:ext cx="2108269" cy="307777"/>
          </a:xfrm>
          <a:prstGeom prst="rect">
            <a:avLst/>
          </a:prstGeom>
          <a:noFill/>
        </p:spPr>
        <p:txBody>
          <a:bodyPr wrap="none" rtlCol="0">
            <a:spAutoFit/>
          </a:bodyPr>
          <a:lstStyle/>
          <a:p>
            <a:r>
              <a:rPr lang="en-US" sz="1400" b="1" dirty="0"/>
              <a:t>Mandatory packet types:</a:t>
            </a:r>
            <a:endParaRPr lang="en-US" sz="1400" dirty="0"/>
          </a:p>
        </p:txBody>
      </p:sp>
      <p:sp>
        <p:nvSpPr>
          <p:cNvPr id="35" name="TextBox 34">
            <a:extLst>
              <a:ext uri="{FF2B5EF4-FFF2-40B4-BE49-F238E27FC236}">
                <a16:creationId xmlns:a16="http://schemas.microsoft.com/office/drawing/2014/main" id="{AC4FBBAD-3785-DDDE-CF48-F915F36CD7FB}"/>
              </a:ext>
            </a:extLst>
          </p:cNvPr>
          <p:cNvSpPr txBox="1"/>
          <p:nvPr/>
        </p:nvSpPr>
        <p:spPr>
          <a:xfrm>
            <a:off x="5873589" y="5109811"/>
            <a:ext cx="2202847" cy="276999"/>
          </a:xfrm>
          <a:prstGeom prst="rect">
            <a:avLst/>
          </a:prstGeom>
          <a:noFill/>
        </p:spPr>
        <p:txBody>
          <a:bodyPr wrap="none" rtlCol="0">
            <a:spAutoFit/>
          </a:bodyPr>
          <a:lstStyle/>
          <a:p>
            <a:r>
              <a:rPr lang="en-US" dirty="0"/>
              <a:t>packet </a:t>
            </a:r>
            <a:r>
              <a:rPr lang="en-US" dirty="0" err="1"/>
              <a:t>cfg</a:t>
            </a:r>
            <a:r>
              <a:rPr lang="en-US" dirty="0"/>
              <a:t>. 0 (36 configurations)</a:t>
            </a:r>
          </a:p>
        </p:txBody>
      </p:sp>
      <p:sp>
        <p:nvSpPr>
          <p:cNvPr id="36" name="TextBox 35">
            <a:extLst>
              <a:ext uri="{FF2B5EF4-FFF2-40B4-BE49-F238E27FC236}">
                <a16:creationId xmlns:a16="http://schemas.microsoft.com/office/drawing/2014/main" id="{E957C210-5BB5-56B4-0E87-05965887D2CD}"/>
              </a:ext>
            </a:extLst>
          </p:cNvPr>
          <p:cNvSpPr txBox="1"/>
          <p:nvPr/>
        </p:nvSpPr>
        <p:spPr>
          <a:xfrm>
            <a:off x="5882813" y="5527775"/>
            <a:ext cx="2279791" cy="276999"/>
          </a:xfrm>
          <a:prstGeom prst="rect">
            <a:avLst/>
          </a:prstGeom>
          <a:noFill/>
        </p:spPr>
        <p:txBody>
          <a:bodyPr wrap="none" rtlCol="0">
            <a:spAutoFit/>
          </a:bodyPr>
          <a:lstStyle/>
          <a:p>
            <a:r>
              <a:rPr lang="en-US" dirty="0"/>
              <a:t>packet </a:t>
            </a:r>
            <a:r>
              <a:rPr lang="en-US" dirty="0" err="1"/>
              <a:t>cfg</a:t>
            </a:r>
            <a:r>
              <a:rPr lang="en-US" dirty="0"/>
              <a:t>. 1 (216 configurations)</a:t>
            </a:r>
          </a:p>
        </p:txBody>
      </p:sp>
      <p:sp>
        <p:nvSpPr>
          <p:cNvPr id="37" name="TextBox 36">
            <a:extLst>
              <a:ext uri="{FF2B5EF4-FFF2-40B4-BE49-F238E27FC236}">
                <a16:creationId xmlns:a16="http://schemas.microsoft.com/office/drawing/2014/main" id="{840659B1-BDA5-3A9C-7554-E2772CE6B4C9}"/>
              </a:ext>
            </a:extLst>
          </p:cNvPr>
          <p:cNvSpPr txBox="1"/>
          <p:nvPr/>
        </p:nvSpPr>
        <p:spPr>
          <a:xfrm>
            <a:off x="5878063" y="5907772"/>
            <a:ext cx="2202847" cy="276999"/>
          </a:xfrm>
          <a:prstGeom prst="rect">
            <a:avLst/>
          </a:prstGeom>
          <a:noFill/>
        </p:spPr>
        <p:txBody>
          <a:bodyPr wrap="none" rtlCol="0">
            <a:spAutoFit/>
          </a:bodyPr>
          <a:lstStyle/>
          <a:p>
            <a:r>
              <a:rPr lang="en-US" dirty="0"/>
              <a:t>packet </a:t>
            </a:r>
            <a:r>
              <a:rPr lang="en-US" dirty="0" err="1"/>
              <a:t>cfg</a:t>
            </a:r>
            <a:r>
              <a:rPr lang="en-US" dirty="0"/>
              <a:t>. 3 (54 configurations)</a:t>
            </a:r>
          </a:p>
        </p:txBody>
      </p:sp>
      <p:sp>
        <p:nvSpPr>
          <p:cNvPr id="38" name="TextBox 37">
            <a:extLst>
              <a:ext uri="{FF2B5EF4-FFF2-40B4-BE49-F238E27FC236}">
                <a16:creationId xmlns:a16="http://schemas.microsoft.com/office/drawing/2014/main" id="{8C625287-51E9-6FF1-E7FB-6E24B8AC18FD}"/>
              </a:ext>
            </a:extLst>
          </p:cNvPr>
          <p:cNvSpPr txBox="1"/>
          <p:nvPr/>
        </p:nvSpPr>
        <p:spPr>
          <a:xfrm>
            <a:off x="5496684" y="3532256"/>
            <a:ext cx="2961516" cy="1200329"/>
          </a:xfrm>
          <a:prstGeom prst="rect">
            <a:avLst/>
          </a:prstGeom>
          <a:noFill/>
          <a:ln>
            <a:solidFill>
              <a:schemeClr val="tx1"/>
            </a:solidFill>
          </a:ln>
        </p:spPr>
        <p:txBody>
          <a:bodyPr wrap="none" rtlCol="0">
            <a:spAutoFit/>
          </a:bodyPr>
          <a:lstStyle/>
          <a:p>
            <a:r>
              <a:rPr lang="en-US" dirty="0"/>
              <a:t>Sync (</a:t>
            </a:r>
            <a:r>
              <a:rPr lang="en-US" dirty="0" err="1"/>
              <a:t>Ipatov</a:t>
            </a:r>
            <a:r>
              <a:rPr lang="en-US" dirty="0"/>
              <a:t> 91) PSR: 32, 64, </a:t>
            </a:r>
            <a:r>
              <a:rPr lang="en-US" dirty="0">
                <a:solidFill>
                  <a:srgbClr val="FF0000"/>
                </a:solidFill>
              </a:rPr>
              <a:t>128 </a:t>
            </a:r>
            <a:r>
              <a:rPr lang="en-US" dirty="0"/>
              <a:t>(Only Tx)</a:t>
            </a:r>
            <a:endParaRPr lang="en-US" dirty="0">
              <a:solidFill>
                <a:srgbClr val="FF0000"/>
              </a:solidFill>
            </a:endParaRPr>
          </a:p>
          <a:p>
            <a:r>
              <a:rPr lang="en-US" dirty="0"/>
              <a:t>SFD (binary) length: 4, 8, 16</a:t>
            </a:r>
          </a:p>
          <a:p>
            <a:r>
              <a:rPr lang="en-US" dirty="0"/>
              <a:t>STS segment length: 32, 64, 128</a:t>
            </a:r>
          </a:p>
          <a:p>
            <a:r>
              <a:rPr lang="en-US" dirty="0"/>
              <a:t>STS # segments: 1, 2</a:t>
            </a:r>
          </a:p>
          <a:p>
            <a:r>
              <a:rPr lang="en-US" dirty="0"/>
              <a:t>PSDU rates: 1.95, 7.8, 31.2 and 62.4 Mb/s</a:t>
            </a:r>
          </a:p>
          <a:p>
            <a:r>
              <a:rPr lang="en-US" dirty="0"/>
              <a:t>PHR and PSDU encoding: K= 7 BCC</a:t>
            </a:r>
            <a:endParaRPr lang="en-US" dirty="0">
              <a:solidFill>
                <a:srgbClr val="FF0000"/>
              </a:solidFill>
            </a:endParaRPr>
          </a:p>
        </p:txBody>
      </p:sp>
      <p:sp>
        <p:nvSpPr>
          <p:cNvPr id="39" name="TextBox 38">
            <a:extLst>
              <a:ext uri="{FF2B5EF4-FFF2-40B4-BE49-F238E27FC236}">
                <a16:creationId xmlns:a16="http://schemas.microsoft.com/office/drawing/2014/main" id="{42F33BAF-3333-A8B4-9ABC-12A969D0270F}"/>
              </a:ext>
            </a:extLst>
          </p:cNvPr>
          <p:cNvSpPr txBox="1"/>
          <p:nvPr/>
        </p:nvSpPr>
        <p:spPr>
          <a:xfrm>
            <a:off x="5412528" y="3200400"/>
            <a:ext cx="2286139" cy="307777"/>
          </a:xfrm>
          <a:prstGeom prst="rect">
            <a:avLst/>
          </a:prstGeom>
          <a:noFill/>
        </p:spPr>
        <p:txBody>
          <a:bodyPr wrap="none" rtlCol="0">
            <a:spAutoFit/>
          </a:bodyPr>
          <a:lstStyle/>
          <a:p>
            <a:r>
              <a:rPr lang="en-US" sz="1400" b="1" dirty="0"/>
              <a:t>Mandatory parameter sets:</a:t>
            </a:r>
            <a:endParaRPr lang="en-US" sz="1400" dirty="0"/>
          </a:p>
        </p:txBody>
      </p:sp>
      <p:sp>
        <p:nvSpPr>
          <p:cNvPr id="40" name="TextBox 39">
            <a:extLst>
              <a:ext uri="{FF2B5EF4-FFF2-40B4-BE49-F238E27FC236}">
                <a16:creationId xmlns:a16="http://schemas.microsoft.com/office/drawing/2014/main" id="{E91DEE9E-9CE2-979C-6060-8DA0CB809A67}"/>
              </a:ext>
            </a:extLst>
          </p:cNvPr>
          <p:cNvSpPr txBox="1"/>
          <p:nvPr/>
        </p:nvSpPr>
        <p:spPr>
          <a:xfrm>
            <a:off x="5395114" y="1477140"/>
            <a:ext cx="3825086" cy="307777"/>
          </a:xfrm>
          <a:prstGeom prst="rect">
            <a:avLst/>
          </a:prstGeom>
          <a:noFill/>
        </p:spPr>
        <p:txBody>
          <a:bodyPr wrap="none" rtlCol="0">
            <a:spAutoFit/>
          </a:bodyPr>
          <a:lstStyle/>
          <a:p>
            <a:r>
              <a:rPr lang="en-US" sz="1400" b="1" dirty="0"/>
              <a:t>Additional mandatory data rates and encoding:</a:t>
            </a:r>
            <a:endParaRPr lang="en-US" sz="1400" dirty="0"/>
          </a:p>
        </p:txBody>
      </p:sp>
      <p:graphicFrame>
        <p:nvGraphicFramePr>
          <p:cNvPr id="41" name="Table 40">
            <a:extLst>
              <a:ext uri="{FF2B5EF4-FFF2-40B4-BE49-F238E27FC236}">
                <a16:creationId xmlns:a16="http://schemas.microsoft.com/office/drawing/2014/main" id="{37685F7B-86DB-4F5B-45CF-B04B49A2788D}"/>
              </a:ext>
            </a:extLst>
          </p:cNvPr>
          <p:cNvGraphicFramePr>
            <a:graphicFrameLocks noGrp="1"/>
          </p:cNvGraphicFramePr>
          <p:nvPr/>
        </p:nvGraphicFramePr>
        <p:xfrm>
          <a:off x="5470177" y="1774164"/>
          <a:ext cx="3299131" cy="1076851"/>
        </p:xfrm>
        <a:graphic>
          <a:graphicData uri="http://schemas.openxmlformats.org/drawingml/2006/table">
            <a:tbl>
              <a:tblPr firstRow="1" firstCol="1" bandRow="1">
                <a:tableStyleId>{5C22544A-7EE6-4342-B048-85BDC9FD1C3A}</a:tableStyleId>
              </a:tblPr>
              <a:tblGrid>
                <a:gridCol w="936931">
                  <a:extLst>
                    <a:ext uri="{9D8B030D-6E8A-4147-A177-3AD203B41FA5}">
                      <a16:colId xmlns:a16="http://schemas.microsoft.com/office/drawing/2014/main" val="2601808002"/>
                    </a:ext>
                  </a:extLst>
                </a:gridCol>
                <a:gridCol w="729306">
                  <a:extLst>
                    <a:ext uri="{9D8B030D-6E8A-4147-A177-3AD203B41FA5}">
                      <a16:colId xmlns:a16="http://schemas.microsoft.com/office/drawing/2014/main" val="656231925"/>
                    </a:ext>
                  </a:extLst>
                </a:gridCol>
                <a:gridCol w="870894">
                  <a:extLst>
                    <a:ext uri="{9D8B030D-6E8A-4147-A177-3AD203B41FA5}">
                      <a16:colId xmlns:a16="http://schemas.microsoft.com/office/drawing/2014/main" val="385117827"/>
                    </a:ext>
                  </a:extLst>
                </a:gridCol>
                <a:gridCol w="762000">
                  <a:extLst>
                    <a:ext uri="{9D8B030D-6E8A-4147-A177-3AD203B41FA5}">
                      <a16:colId xmlns:a16="http://schemas.microsoft.com/office/drawing/2014/main" val="931343713"/>
                    </a:ext>
                  </a:extLst>
                </a:gridCol>
              </a:tblGrid>
              <a:tr h="390947">
                <a:tc>
                  <a:txBody>
                    <a:bodyPr/>
                    <a:lstStyle/>
                    <a:p>
                      <a:pPr marL="0" marR="0" algn="ctr">
                        <a:spcBef>
                          <a:spcPts val="0"/>
                        </a:spcBef>
                        <a:spcAft>
                          <a:spcPts val="0"/>
                        </a:spcAft>
                      </a:pPr>
                      <a:r>
                        <a:rPr lang="en-US" sz="1000" dirty="0">
                          <a:effectLst/>
                        </a:rPr>
                        <a:t>PSDU bit rate</a:t>
                      </a:r>
                      <a:r>
                        <a:rPr lang="en-US" sz="1200" dirty="0">
                          <a:effectLst/>
                        </a:rPr>
                        <a:t> </a:t>
                      </a:r>
                      <a:r>
                        <a:rPr lang="en-US" sz="1000" dirty="0">
                          <a:effectLst/>
                        </a:rPr>
                        <a:t>(Mb/s)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00" dirty="0">
                          <a:effectLst/>
                        </a:rPr>
                        <a:t>PSDU encoding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00" dirty="0">
                          <a:effectLst/>
                        </a:rPr>
                        <a:t>PHR bit rate</a:t>
                      </a:r>
                      <a:endParaRPr lang="en-US" sz="1200" dirty="0">
                        <a:effectLst/>
                      </a:endParaRPr>
                    </a:p>
                    <a:p>
                      <a:pPr marL="0" marR="0" algn="ctr">
                        <a:spcBef>
                          <a:spcPts val="0"/>
                        </a:spcBef>
                        <a:spcAft>
                          <a:spcPts val="0"/>
                        </a:spcAft>
                      </a:pPr>
                      <a:r>
                        <a:rPr lang="en-US" sz="1000" dirty="0">
                          <a:effectLst/>
                        </a:rPr>
                        <a:t>(Mb/s)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00">
                          <a:effectLst/>
                        </a:rPr>
                        <a:t>PHR encoding</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8990966"/>
                  </a:ext>
                </a:extLst>
              </a:tr>
              <a:tr h="171476">
                <a:tc>
                  <a:txBody>
                    <a:bodyPr/>
                    <a:lstStyle/>
                    <a:p>
                      <a:pPr marL="0" marR="0" algn="ctr">
                        <a:spcBef>
                          <a:spcPts val="0"/>
                        </a:spcBef>
                        <a:spcAft>
                          <a:spcPts val="0"/>
                        </a:spcAft>
                      </a:pPr>
                      <a:r>
                        <a:rPr lang="en-US" sz="1000" dirty="0">
                          <a:effectLst/>
                        </a:rPr>
                        <a:t>1.95 (4ab)</a:t>
                      </a:r>
                      <a:endParaRPr lang="en-US" sz="1200" dirty="0">
                        <a:effectLst/>
                      </a:endParaRPr>
                    </a:p>
                  </a:txBody>
                  <a:tcPr marL="68580" marR="68580" marT="0" marB="0" anchor="ctr"/>
                </a:tc>
                <a:tc>
                  <a:txBody>
                    <a:bodyPr/>
                    <a:lstStyle/>
                    <a:p>
                      <a:pPr marL="0" marR="0" algn="ctr">
                        <a:spcBef>
                          <a:spcPts val="0"/>
                        </a:spcBef>
                        <a:spcAft>
                          <a:spcPts val="0"/>
                        </a:spcAft>
                      </a:pPr>
                      <a:r>
                        <a:rPr lang="en-US" sz="1000" dirty="0">
                          <a:effectLst/>
                        </a:rPr>
                        <a:t>K=7 BCC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00">
                          <a:effectLst/>
                        </a:rPr>
                        <a:t>1.95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Arial"/>
                          <a:ea typeface="+mn-ea"/>
                          <a:cs typeface="+mn-cs"/>
                        </a:rPr>
                        <a:t>K=7 BCC </a:t>
                      </a:r>
                      <a:endParaRPr kumimoji="0" 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4283850915"/>
                  </a:ext>
                </a:extLst>
              </a:tr>
              <a:tr h="171476">
                <a:tc>
                  <a:txBody>
                    <a:bodyPr/>
                    <a:lstStyle/>
                    <a:p>
                      <a:pPr marL="0" marR="0" algn="ctr">
                        <a:spcBef>
                          <a:spcPts val="0"/>
                        </a:spcBef>
                        <a:spcAft>
                          <a:spcPts val="0"/>
                        </a:spcAft>
                      </a:pPr>
                      <a:r>
                        <a:rPr lang="en-US" sz="1000" dirty="0">
                          <a:effectLst/>
                        </a:rPr>
                        <a:t>7.8 (4z)</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Arial"/>
                          <a:ea typeface="+mn-ea"/>
                          <a:cs typeface="+mn-cs"/>
                        </a:rPr>
                        <a:t>K=7 BCC </a:t>
                      </a:r>
                      <a:endParaRPr kumimoji="0" 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000">
                          <a:effectLst/>
                        </a:rPr>
                        <a:t>7.8</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Arial"/>
                          <a:ea typeface="+mn-ea"/>
                          <a:cs typeface="+mn-cs"/>
                        </a:rPr>
                        <a:t>K=7 BCC </a:t>
                      </a:r>
                      <a:endParaRPr kumimoji="0" 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1684973465"/>
                  </a:ext>
                </a:extLst>
              </a:tr>
              <a:tr h="171476">
                <a:tc>
                  <a:txBody>
                    <a:bodyPr/>
                    <a:lstStyle/>
                    <a:p>
                      <a:pPr marL="0" marR="0" algn="ctr">
                        <a:spcBef>
                          <a:spcPts val="0"/>
                        </a:spcBef>
                        <a:spcAft>
                          <a:spcPts val="0"/>
                        </a:spcAft>
                      </a:pPr>
                      <a:r>
                        <a:rPr lang="en-US" sz="1000" dirty="0">
                          <a:effectLst/>
                        </a:rPr>
                        <a:t>31.2 (4z)</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Arial"/>
                          <a:ea typeface="+mn-ea"/>
                          <a:cs typeface="+mn-cs"/>
                        </a:rPr>
                        <a:t>K=7 BCC </a:t>
                      </a:r>
                      <a:endParaRPr kumimoji="0" 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000">
                          <a:effectLst/>
                        </a:rPr>
                        <a:t>31.2</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Arial"/>
                          <a:ea typeface="+mn-ea"/>
                          <a:cs typeface="+mn-cs"/>
                        </a:rPr>
                        <a:t>K=7 BCC </a:t>
                      </a:r>
                      <a:endParaRPr kumimoji="0" 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2277927199"/>
                  </a:ext>
                </a:extLst>
              </a:tr>
              <a:tr h="171476">
                <a:tc>
                  <a:txBody>
                    <a:bodyPr/>
                    <a:lstStyle/>
                    <a:p>
                      <a:pPr marL="0" marR="0" algn="ctr">
                        <a:spcBef>
                          <a:spcPts val="0"/>
                        </a:spcBef>
                        <a:spcAft>
                          <a:spcPts val="0"/>
                        </a:spcAft>
                      </a:pPr>
                      <a:r>
                        <a:rPr lang="en-US" sz="1000" dirty="0">
                          <a:effectLst/>
                        </a:rPr>
                        <a:t>62.4 (4ab)</a:t>
                      </a:r>
                      <a:endParaRPr lang="en-US" sz="12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000">
                          <a:effectLst/>
                        </a:rPr>
                        <a:t>62.4</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1683671388"/>
                  </a:ext>
                </a:extLst>
              </a:tr>
            </a:tbl>
          </a:graphicData>
        </a:graphic>
      </p:graphicFrame>
      <p:sp>
        <p:nvSpPr>
          <p:cNvPr id="8" name="TextBox 7">
            <a:extLst>
              <a:ext uri="{FF2B5EF4-FFF2-40B4-BE49-F238E27FC236}">
                <a16:creationId xmlns:a16="http://schemas.microsoft.com/office/drawing/2014/main" id="{5D0EE197-D81E-A0B3-9127-9A79C4BCD0BF}"/>
              </a:ext>
            </a:extLst>
          </p:cNvPr>
          <p:cNvSpPr txBox="1"/>
          <p:nvPr/>
        </p:nvSpPr>
        <p:spPr>
          <a:xfrm>
            <a:off x="5869235" y="6178233"/>
            <a:ext cx="3060453" cy="307777"/>
          </a:xfrm>
          <a:prstGeom prst="rect">
            <a:avLst/>
          </a:prstGeom>
          <a:noFill/>
        </p:spPr>
        <p:txBody>
          <a:bodyPr wrap="none" rtlCol="0">
            <a:spAutoFit/>
          </a:bodyPr>
          <a:lstStyle/>
          <a:p>
            <a:r>
              <a:rPr lang="en-US" sz="1400" b="1" dirty="0"/>
              <a:t>~300 packet configurations in total !!!</a:t>
            </a:r>
            <a:endParaRPr lang="en-US" sz="1400" dirty="0"/>
          </a:p>
        </p:txBody>
      </p:sp>
      <p:sp>
        <p:nvSpPr>
          <p:cNvPr id="9" name="Rounded Rectangle 8">
            <a:extLst>
              <a:ext uri="{FF2B5EF4-FFF2-40B4-BE49-F238E27FC236}">
                <a16:creationId xmlns:a16="http://schemas.microsoft.com/office/drawing/2014/main" id="{28F20AA0-696E-27CB-C575-425A02A15F88}"/>
              </a:ext>
            </a:extLst>
          </p:cNvPr>
          <p:cNvSpPr/>
          <p:nvPr/>
        </p:nvSpPr>
        <p:spPr bwMode="auto">
          <a:xfrm>
            <a:off x="801775" y="1812139"/>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3" name="Oval 32">
            <a:extLst>
              <a:ext uri="{FF2B5EF4-FFF2-40B4-BE49-F238E27FC236}">
                <a16:creationId xmlns:a16="http://schemas.microsoft.com/office/drawing/2014/main" id="{879473E0-6543-DF05-BEE1-DDBBC1415693}"/>
              </a:ext>
            </a:extLst>
          </p:cNvPr>
          <p:cNvSpPr/>
          <p:nvPr/>
        </p:nvSpPr>
        <p:spPr bwMode="auto">
          <a:xfrm>
            <a:off x="2707096" y="3073260"/>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2" name="TextBox 41">
            <a:extLst>
              <a:ext uri="{FF2B5EF4-FFF2-40B4-BE49-F238E27FC236}">
                <a16:creationId xmlns:a16="http://schemas.microsoft.com/office/drawing/2014/main" id="{76DC4F5B-B4F6-BA19-A408-3743215D24F6}"/>
              </a:ext>
            </a:extLst>
          </p:cNvPr>
          <p:cNvSpPr txBox="1"/>
          <p:nvPr/>
        </p:nvSpPr>
        <p:spPr>
          <a:xfrm>
            <a:off x="2807870" y="2911543"/>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3" name="Oval 42">
            <a:extLst>
              <a:ext uri="{FF2B5EF4-FFF2-40B4-BE49-F238E27FC236}">
                <a16:creationId xmlns:a16="http://schemas.microsoft.com/office/drawing/2014/main" id="{100A097F-7C89-252C-B975-5E75B28C5B7A}"/>
              </a:ext>
            </a:extLst>
          </p:cNvPr>
          <p:cNvSpPr/>
          <p:nvPr/>
        </p:nvSpPr>
        <p:spPr bwMode="auto">
          <a:xfrm>
            <a:off x="2700175" y="2547552"/>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4" name="TextBox 43">
            <a:extLst>
              <a:ext uri="{FF2B5EF4-FFF2-40B4-BE49-F238E27FC236}">
                <a16:creationId xmlns:a16="http://schemas.microsoft.com/office/drawing/2014/main" id="{DB3BDF28-3B16-2D8A-AFB3-11F9665E6D03}"/>
              </a:ext>
            </a:extLst>
          </p:cNvPr>
          <p:cNvSpPr txBox="1"/>
          <p:nvPr/>
        </p:nvSpPr>
        <p:spPr>
          <a:xfrm>
            <a:off x="2807870" y="2421858"/>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46" name="TextBox 45">
            <a:extLst>
              <a:ext uri="{FF2B5EF4-FFF2-40B4-BE49-F238E27FC236}">
                <a16:creationId xmlns:a16="http://schemas.microsoft.com/office/drawing/2014/main" id="{97EEEAE6-2F87-DAC1-645B-2EDE06EBF7BC}"/>
              </a:ext>
            </a:extLst>
          </p:cNvPr>
          <p:cNvSpPr txBox="1"/>
          <p:nvPr/>
        </p:nvSpPr>
        <p:spPr>
          <a:xfrm>
            <a:off x="2807870" y="2048356"/>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47" name="Oval 46">
            <a:extLst>
              <a:ext uri="{FF2B5EF4-FFF2-40B4-BE49-F238E27FC236}">
                <a16:creationId xmlns:a16="http://schemas.microsoft.com/office/drawing/2014/main" id="{DB60E27A-6D9C-B96F-6783-7EFF3F9A7D54}"/>
              </a:ext>
            </a:extLst>
          </p:cNvPr>
          <p:cNvSpPr/>
          <p:nvPr/>
        </p:nvSpPr>
        <p:spPr bwMode="auto">
          <a:xfrm>
            <a:off x="2698924" y="212938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56" name="Oval 55">
            <a:extLst>
              <a:ext uri="{FF2B5EF4-FFF2-40B4-BE49-F238E27FC236}">
                <a16:creationId xmlns:a16="http://schemas.microsoft.com/office/drawing/2014/main" id="{91423724-DD67-E2DC-6F72-5E9A0CC7809D}"/>
              </a:ext>
            </a:extLst>
          </p:cNvPr>
          <p:cNvSpPr/>
          <p:nvPr/>
        </p:nvSpPr>
        <p:spPr bwMode="auto">
          <a:xfrm>
            <a:off x="986178" y="2422340"/>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57" name="TextBox 56">
            <a:extLst>
              <a:ext uri="{FF2B5EF4-FFF2-40B4-BE49-F238E27FC236}">
                <a16:creationId xmlns:a16="http://schemas.microsoft.com/office/drawing/2014/main" id="{554A743C-41B3-CD28-4F6A-3295A6D35459}"/>
              </a:ext>
            </a:extLst>
          </p:cNvPr>
          <p:cNvSpPr txBox="1"/>
          <p:nvPr/>
        </p:nvSpPr>
        <p:spPr>
          <a:xfrm>
            <a:off x="1371685" y="2484157"/>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3" name="TextBox 2">
            <a:extLst>
              <a:ext uri="{FF2B5EF4-FFF2-40B4-BE49-F238E27FC236}">
                <a16:creationId xmlns:a16="http://schemas.microsoft.com/office/drawing/2014/main" id="{597B72A9-B9C2-03DC-C1AD-8260D867FE86}"/>
              </a:ext>
            </a:extLst>
          </p:cNvPr>
          <p:cNvSpPr txBox="1"/>
          <p:nvPr/>
        </p:nvSpPr>
        <p:spPr>
          <a:xfrm>
            <a:off x="1940391" y="3582484"/>
            <a:ext cx="949299" cy="307777"/>
          </a:xfrm>
          <a:prstGeom prst="rect">
            <a:avLst/>
          </a:prstGeom>
          <a:noFill/>
        </p:spPr>
        <p:txBody>
          <a:bodyPr wrap="square">
            <a:spAutoFit/>
          </a:bodyPr>
          <a:lstStyle/>
          <a:p>
            <a:r>
              <a:rPr lang="en-US" sz="1400" dirty="0">
                <a:solidFill>
                  <a:srgbClr val="FF0000"/>
                </a:solidFill>
                <a:cs typeface="Times New Roman" panose="02020603050405020304" pitchFamily="18" charset="0"/>
              </a:rPr>
              <a:t>ERPDEV</a:t>
            </a:r>
            <a:endParaRPr lang="en-US" sz="1100" dirty="0">
              <a:cs typeface="Times New Roman" panose="02020603050405020304" pitchFamily="18" charset="0"/>
            </a:endParaRPr>
          </a:p>
        </p:txBody>
      </p:sp>
    </p:spTree>
    <p:extLst>
      <p:ext uri="{BB962C8B-B14F-4D97-AF65-F5344CB8AC3E}">
        <p14:creationId xmlns:p14="http://schemas.microsoft.com/office/powerpoint/2010/main" val="4117269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92454BC-8430-5BE3-8CDD-BC703DAD602F}"/>
              </a:ext>
            </a:extLst>
          </p:cNvPr>
          <p:cNvPicPr>
            <a:picLocks noChangeAspect="1"/>
          </p:cNvPicPr>
          <p:nvPr/>
        </p:nvPicPr>
        <p:blipFill>
          <a:blip r:embed="rId2"/>
          <a:stretch>
            <a:fillRect/>
          </a:stretch>
        </p:blipFill>
        <p:spPr>
          <a:xfrm>
            <a:off x="5638800" y="1703519"/>
            <a:ext cx="3429000" cy="4760325"/>
          </a:xfrm>
          <a:prstGeom prst="rect">
            <a:avLst/>
          </a:prstGeom>
        </p:spPr>
      </p:pic>
      <p:sp>
        <p:nvSpPr>
          <p:cNvPr id="2" name="Title 1">
            <a:extLst>
              <a:ext uri="{FF2B5EF4-FFF2-40B4-BE49-F238E27FC236}">
                <a16:creationId xmlns:a16="http://schemas.microsoft.com/office/drawing/2014/main" id="{CC26AED4-A43B-BE72-EFE6-92E5A2E37966}"/>
              </a:ext>
            </a:extLst>
          </p:cNvPr>
          <p:cNvSpPr>
            <a:spLocks noGrp="1"/>
          </p:cNvSpPr>
          <p:nvPr>
            <p:ph type="title"/>
          </p:nvPr>
        </p:nvSpPr>
        <p:spPr>
          <a:xfrm>
            <a:off x="685800" y="593725"/>
            <a:ext cx="7772400" cy="609600"/>
          </a:xfrm>
        </p:spPr>
        <p:txBody>
          <a:bodyPr/>
          <a:lstStyle/>
          <a:p>
            <a:r>
              <a:rPr lang="en-US" dirty="0"/>
              <a:t>Mandatory parameter sets in 4z</a:t>
            </a:r>
          </a:p>
        </p:txBody>
      </p:sp>
      <p:sp>
        <p:nvSpPr>
          <p:cNvPr id="3" name="Content Placeholder 2">
            <a:extLst>
              <a:ext uri="{FF2B5EF4-FFF2-40B4-BE49-F238E27FC236}">
                <a16:creationId xmlns:a16="http://schemas.microsoft.com/office/drawing/2014/main" id="{DC18E637-AE0B-76B4-EB54-B4E0D1678029}"/>
              </a:ext>
            </a:extLst>
          </p:cNvPr>
          <p:cNvSpPr>
            <a:spLocks noGrp="1"/>
          </p:cNvSpPr>
          <p:nvPr>
            <p:ph idx="1"/>
          </p:nvPr>
        </p:nvSpPr>
        <p:spPr>
          <a:xfrm>
            <a:off x="685800" y="1203325"/>
            <a:ext cx="5334000" cy="4892675"/>
          </a:xfrm>
        </p:spPr>
        <p:txBody>
          <a:bodyPr/>
          <a:lstStyle/>
          <a:p>
            <a:endParaRPr lang="en-US" sz="1800" dirty="0"/>
          </a:p>
          <a:p>
            <a:r>
              <a:rPr lang="en-US" sz="1800" dirty="0"/>
              <a:t>4z spec defines the mandatory parameter sets for BPRF and HPRF</a:t>
            </a:r>
          </a:p>
          <a:p>
            <a:pPr lvl="1"/>
            <a:r>
              <a:rPr lang="en-US" sz="1400" dirty="0"/>
              <a:t>Provides a minimal set</a:t>
            </a:r>
          </a:p>
          <a:p>
            <a:pPr lvl="1"/>
            <a:r>
              <a:rPr lang="en-US" sz="1400" dirty="0"/>
              <a:t>Simplifies the testing burden, while enabling interoperability </a:t>
            </a:r>
          </a:p>
          <a:p>
            <a:endParaRPr lang="en-US" sz="1800" dirty="0"/>
          </a:p>
          <a:p>
            <a:r>
              <a:rPr lang="en-US" sz="1800" dirty="0"/>
              <a:t>Defining similar parameter sets would be beneficial in 4ab</a:t>
            </a:r>
          </a:p>
          <a:p>
            <a:pPr lvl="1"/>
            <a:r>
              <a:rPr lang="en-US" sz="1400" dirty="0"/>
              <a:t>Reuse the 4z HPRF table for the 4z PSDU rates</a:t>
            </a:r>
          </a:p>
          <a:p>
            <a:pPr lvl="1"/>
            <a:r>
              <a:rPr lang="en-US" sz="1400" dirty="0"/>
              <a:t>Additional entries to be defined for PSDU rates 1.95, 62.4, 7.8, 31.2 Mb/s Data rates</a:t>
            </a:r>
          </a:p>
          <a:p>
            <a:pPr marL="457200" lvl="1" indent="0">
              <a:buNone/>
            </a:pPr>
            <a:endParaRPr lang="en-US" sz="1200" dirty="0"/>
          </a:p>
        </p:txBody>
      </p:sp>
      <p:sp>
        <p:nvSpPr>
          <p:cNvPr id="4" name="Date Placeholder 3">
            <a:extLst>
              <a:ext uri="{FF2B5EF4-FFF2-40B4-BE49-F238E27FC236}">
                <a16:creationId xmlns:a16="http://schemas.microsoft.com/office/drawing/2014/main" id="{A223D3DD-1A38-D0D9-9A27-805667F98BE1}"/>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34C32041-B2BF-E11D-B6C9-53DF19D22E0A}"/>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59C2EF11-8D78-14A3-2031-14B34FB2E0A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
        <p:nvSpPr>
          <p:cNvPr id="8" name="Rectangle 7">
            <a:extLst>
              <a:ext uri="{FF2B5EF4-FFF2-40B4-BE49-F238E27FC236}">
                <a16:creationId xmlns:a16="http://schemas.microsoft.com/office/drawing/2014/main" id="{DEBCD9AC-0F4D-78FF-9AE1-CC68238D60EA}"/>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sp>
        <p:nvSpPr>
          <p:cNvPr id="9" name="TextBox 8">
            <a:extLst>
              <a:ext uri="{FF2B5EF4-FFF2-40B4-BE49-F238E27FC236}">
                <a16:creationId xmlns:a16="http://schemas.microsoft.com/office/drawing/2014/main" id="{1966949D-14D0-1F3F-09D1-98F1FA134BE3}"/>
              </a:ext>
            </a:extLst>
          </p:cNvPr>
          <p:cNvSpPr txBox="1"/>
          <p:nvPr/>
        </p:nvSpPr>
        <p:spPr>
          <a:xfrm>
            <a:off x="6553200" y="1453024"/>
            <a:ext cx="1806905" cy="276999"/>
          </a:xfrm>
          <a:prstGeom prst="rect">
            <a:avLst/>
          </a:prstGeom>
          <a:noFill/>
        </p:spPr>
        <p:txBody>
          <a:bodyPr wrap="none" rtlCol="0">
            <a:spAutoFit/>
          </a:bodyPr>
          <a:lstStyle/>
          <a:p>
            <a:r>
              <a:rPr lang="en-US" dirty="0"/>
              <a:t>HPRF table from 4z Spec.</a:t>
            </a:r>
          </a:p>
        </p:txBody>
      </p:sp>
    </p:spTree>
    <p:extLst>
      <p:ext uri="{BB962C8B-B14F-4D97-AF65-F5344CB8AC3E}">
        <p14:creationId xmlns:p14="http://schemas.microsoft.com/office/powerpoint/2010/main" val="3458112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0A1E-F996-9107-91EE-FCA77DD4B44B}"/>
              </a:ext>
            </a:extLst>
          </p:cNvPr>
          <p:cNvSpPr>
            <a:spLocks noGrp="1"/>
          </p:cNvSpPr>
          <p:nvPr>
            <p:ph type="title"/>
          </p:nvPr>
        </p:nvSpPr>
        <p:spPr>
          <a:xfrm>
            <a:off x="471456" y="795130"/>
            <a:ext cx="8382000" cy="609600"/>
          </a:xfrm>
        </p:spPr>
        <p:txBody>
          <a:bodyPr/>
          <a:lstStyle/>
          <a:p>
            <a:r>
              <a:rPr lang="en-US" dirty="0"/>
              <a:t>Some thoughts on new parameter sets in 4ab</a:t>
            </a:r>
          </a:p>
        </p:txBody>
      </p:sp>
      <p:sp>
        <p:nvSpPr>
          <p:cNvPr id="3" name="Content Placeholder 2">
            <a:extLst>
              <a:ext uri="{FF2B5EF4-FFF2-40B4-BE49-F238E27FC236}">
                <a16:creationId xmlns:a16="http://schemas.microsoft.com/office/drawing/2014/main" id="{981A4DC3-61DE-C239-EB65-7F27FF35083A}"/>
              </a:ext>
            </a:extLst>
          </p:cNvPr>
          <p:cNvSpPr>
            <a:spLocks noGrp="1"/>
          </p:cNvSpPr>
          <p:nvPr>
            <p:ph idx="1"/>
          </p:nvPr>
        </p:nvSpPr>
        <p:spPr>
          <a:xfrm>
            <a:off x="776256" y="1420605"/>
            <a:ext cx="7772400" cy="4876800"/>
          </a:xfrm>
        </p:spPr>
        <p:txBody>
          <a:bodyPr/>
          <a:lstStyle/>
          <a:p>
            <a:pPr marL="457200" lvl="1" indent="0">
              <a:buNone/>
            </a:pPr>
            <a:endParaRPr lang="en-US" sz="1400" dirty="0"/>
          </a:p>
          <a:p>
            <a:r>
              <a:rPr lang="en-US" sz="1800" dirty="0"/>
              <a:t>Limit the parameter sets for the newly added data rates</a:t>
            </a:r>
          </a:p>
          <a:p>
            <a:pPr lvl="1"/>
            <a:r>
              <a:rPr lang="en-US" sz="1400" dirty="0"/>
              <a:t>1-2 SYNC, SFD parameter set per data rate</a:t>
            </a:r>
          </a:p>
          <a:p>
            <a:pPr lvl="1"/>
            <a:r>
              <a:rPr lang="en-US" sz="1400" dirty="0"/>
              <a:t>1-2 STS configuration(s) per data rate</a:t>
            </a:r>
          </a:p>
          <a:p>
            <a:pPr marL="457200" lvl="1" indent="0">
              <a:buNone/>
            </a:pPr>
            <a:endParaRPr lang="en-US" sz="1400" dirty="0"/>
          </a:p>
          <a:p>
            <a:r>
              <a:rPr lang="en-US" sz="1800" dirty="0"/>
              <a:t>Need to define new parameter sets for 4ab data rates 1.95 Mb/s and 62.4 Mb/s</a:t>
            </a:r>
          </a:p>
          <a:p>
            <a:pPr lvl="1"/>
            <a:endParaRPr lang="en-US" sz="1400" dirty="0"/>
          </a:p>
          <a:p>
            <a:r>
              <a:rPr lang="en-US" sz="1800" dirty="0"/>
              <a:t>Reuse some existing parameter sets from 4z table for the data rates 7.8 Mb/s and 31.2 Mb/s?</a:t>
            </a:r>
          </a:p>
          <a:p>
            <a:pPr lvl="1"/>
            <a:r>
              <a:rPr lang="en-US" sz="1400" dirty="0"/>
              <a:t>7.8 Mb/s uses same symbol structure and modulation as 6.8 Mb/s</a:t>
            </a:r>
          </a:p>
          <a:p>
            <a:pPr lvl="1"/>
            <a:r>
              <a:rPr lang="en-US" sz="1400" dirty="0"/>
              <a:t>31.2 Mb/s uses same symbol structure and modulation as 27.2 Mb/s</a:t>
            </a:r>
          </a:p>
          <a:p>
            <a:pPr lvl="1"/>
            <a:r>
              <a:rPr lang="en-US" sz="1400" dirty="0"/>
              <a:t>Encoding is different: RS &amp; K=3 BCC for 6.8, 27.2 Mb/s vs K=7 BCC for 7.8, 31.2 Mb/s </a:t>
            </a:r>
          </a:p>
          <a:p>
            <a:pPr lvl="2"/>
            <a:r>
              <a:rPr lang="en-US" sz="1200" dirty="0"/>
              <a:t>RS &amp; K=3 BCC has similar performance as K=7 BCC </a:t>
            </a:r>
          </a:p>
          <a:p>
            <a:pPr lvl="1"/>
            <a:r>
              <a:rPr lang="en-US" sz="1400" dirty="0"/>
              <a:t>Simplifies the effort</a:t>
            </a:r>
          </a:p>
          <a:p>
            <a:pPr marL="0" indent="0">
              <a:buNone/>
            </a:pPr>
            <a:endParaRPr lang="en-US" sz="1800" dirty="0"/>
          </a:p>
          <a:p>
            <a:pPr lvl="1"/>
            <a:endParaRPr lang="en-US" sz="1400" dirty="0"/>
          </a:p>
        </p:txBody>
      </p:sp>
      <p:sp>
        <p:nvSpPr>
          <p:cNvPr id="4" name="Date Placeholder 3">
            <a:extLst>
              <a:ext uri="{FF2B5EF4-FFF2-40B4-BE49-F238E27FC236}">
                <a16:creationId xmlns:a16="http://schemas.microsoft.com/office/drawing/2014/main" id="{34AB1834-D004-0224-5071-57FE6A229434}"/>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BC262F14-C073-952B-2630-54BD5ACBDC6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31CE415F-92E1-8A21-1E2E-6C027FB9B02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
        <p:nvSpPr>
          <p:cNvPr id="7" name="Rectangle 7">
            <a:extLst>
              <a:ext uri="{FF2B5EF4-FFF2-40B4-BE49-F238E27FC236}">
                <a16:creationId xmlns:a16="http://schemas.microsoft.com/office/drawing/2014/main" id="{DBBAE32A-0306-D744-CAE6-1D47D0018BC0}"/>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spTree>
    <p:extLst>
      <p:ext uri="{BB962C8B-B14F-4D97-AF65-F5344CB8AC3E}">
        <p14:creationId xmlns:p14="http://schemas.microsoft.com/office/powerpoint/2010/main" val="946231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0A1E-F996-9107-91EE-FCA77DD4B44B}"/>
              </a:ext>
            </a:extLst>
          </p:cNvPr>
          <p:cNvSpPr>
            <a:spLocks noGrp="1"/>
          </p:cNvSpPr>
          <p:nvPr>
            <p:ph type="title"/>
          </p:nvPr>
        </p:nvSpPr>
        <p:spPr>
          <a:xfrm>
            <a:off x="685800" y="685800"/>
            <a:ext cx="7772400" cy="609600"/>
          </a:xfrm>
        </p:spPr>
        <p:txBody>
          <a:bodyPr/>
          <a:lstStyle/>
          <a:p>
            <a:r>
              <a:rPr lang="en-US" dirty="0"/>
              <a:t>62.4 Mb/s with packet config 0 </a:t>
            </a:r>
          </a:p>
        </p:txBody>
      </p:sp>
      <p:sp>
        <p:nvSpPr>
          <p:cNvPr id="3" name="Content Placeholder 2">
            <a:extLst>
              <a:ext uri="{FF2B5EF4-FFF2-40B4-BE49-F238E27FC236}">
                <a16:creationId xmlns:a16="http://schemas.microsoft.com/office/drawing/2014/main" id="{981A4DC3-61DE-C239-EB65-7F27FF35083A}"/>
              </a:ext>
            </a:extLst>
          </p:cNvPr>
          <p:cNvSpPr>
            <a:spLocks noGrp="1"/>
          </p:cNvSpPr>
          <p:nvPr>
            <p:ph idx="1"/>
          </p:nvPr>
        </p:nvSpPr>
        <p:spPr>
          <a:xfrm>
            <a:off x="805070" y="1219200"/>
            <a:ext cx="7772400" cy="4876800"/>
          </a:xfrm>
        </p:spPr>
        <p:txBody>
          <a:bodyPr/>
          <a:lstStyle/>
          <a:p>
            <a:endParaRPr lang="en-US" dirty="0"/>
          </a:p>
          <a:p>
            <a:endParaRPr lang="en-US" sz="1600" dirty="0"/>
          </a:p>
          <a:p>
            <a:endParaRPr lang="en-US" sz="1600" dirty="0"/>
          </a:p>
          <a:p>
            <a:endParaRPr lang="en-US" sz="1600" dirty="0"/>
          </a:p>
          <a:p>
            <a:r>
              <a:rPr lang="en-US" sz="1600" dirty="0"/>
              <a:t>PHR and Payload transmitted at 62.4 Mb/s, K=7 BCC encoded</a:t>
            </a:r>
          </a:p>
          <a:p>
            <a:pPr lvl="1"/>
            <a:r>
              <a:rPr lang="en-US" sz="1200" dirty="0"/>
              <a:t>Note that payload and PHR duration would be quite short for 62.4 Mb/s (100 Byte ~13 us)</a:t>
            </a:r>
          </a:p>
          <a:p>
            <a:endParaRPr lang="en-US" sz="1600" dirty="0"/>
          </a:p>
          <a:p>
            <a:r>
              <a:rPr lang="en-US" sz="1600" dirty="0"/>
              <a:t>Possible Sync PSR and SFD configurations</a:t>
            </a:r>
          </a:p>
          <a:p>
            <a:pPr lvl="1"/>
            <a:r>
              <a:rPr lang="en-US" sz="1200" dirty="0"/>
              <a:t>(32, 4), (32, 8), (32,16), (64, 4), (64, 8), (64, 16), (128, 4), (128, 8), (128, 16)</a:t>
            </a:r>
            <a:endParaRPr lang="en-US" sz="1600" dirty="0"/>
          </a:p>
          <a:p>
            <a:endParaRPr lang="en-US" sz="1600" dirty="0"/>
          </a:p>
          <a:p>
            <a:r>
              <a:rPr lang="en-US" sz="1600" dirty="0"/>
              <a:t>Sync PSR 32 would provide sufficient margin to support PHR and Payload at 62.4 Mb/s</a:t>
            </a:r>
          </a:p>
          <a:p>
            <a:pPr lvl="1"/>
            <a:r>
              <a:rPr lang="en-US" sz="1200" dirty="0"/>
              <a:t>Smaller overhead than PSR 64 and 128, facilitate higher energy per bit for payload</a:t>
            </a:r>
          </a:p>
          <a:p>
            <a:endParaRPr lang="en-US" sz="1600" dirty="0"/>
          </a:p>
          <a:p>
            <a:r>
              <a:rPr lang="en-US" sz="1600" dirty="0"/>
              <a:t>SFD length options: 4, 8, and 16</a:t>
            </a:r>
          </a:p>
          <a:p>
            <a:pPr lvl="1"/>
            <a:r>
              <a:rPr lang="en-US" sz="1200" dirty="0"/>
              <a:t>SFD length 4 would minimize the overhead</a:t>
            </a:r>
            <a:endParaRPr lang="en-US" sz="1600" dirty="0"/>
          </a:p>
          <a:p>
            <a:endParaRPr lang="en-US" sz="1600" dirty="0"/>
          </a:p>
          <a:p>
            <a:r>
              <a:rPr lang="en-US" sz="1600" dirty="0"/>
              <a:t>Recommended SYNC PSR, SFD configuration: </a:t>
            </a:r>
            <a:r>
              <a:rPr lang="en-US" sz="1600" dirty="0">
                <a:solidFill>
                  <a:srgbClr val="FF0000"/>
                </a:solidFill>
              </a:rPr>
              <a:t>(32, 4)</a:t>
            </a:r>
          </a:p>
        </p:txBody>
      </p:sp>
      <p:sp>
        <p:nvSpPr>
          <p:cNvPr id="4" name="Date Placeholder 3">
            <a:extLst>
              <a:ext uri="{FF2B5EF4-FFF2-40B4-BE49-F238E27FC236}">
                <a16:creationId xmlns:a16="http://schemas.microsoft.com/office/drawing/2014/main" id="{34AB1834-D004-0224-5071-57FE6A229434}"/>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BC262F14-C073-952B-2630-54BD5ACBDC6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31CE415F-92E1-8A21-1E2E-6C027FB9B02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DBBAE32A-0306-D744-CAE6-1D47D0018BC0}"/>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grpSp>
        <p:nvGrpSpPr>
          <p:cNvPr id="8" name="Group 7">
            <a:extLst>
              <a:ext uri="{FF2B5EF4-FFF2-40B4-BE49-F238E27FC236}">
                <a16:creationId xmlns:a16="http://schemas.microsoft.com/office/drawing/2014/main" id="{D52F81DA-70AE-346B-521B-2D2093E9EA73}"/>
              </a:ext>
            </a:extLst>
          </p:cNvPr>
          <p:cNvGrpSpPr/>
          <p:nvPr/>
        </p:nvGrpSpPr>
        <p:grpSpPr>
          <a:xfrm>
            <a:off x="2362200" y="1752599"/>
            <a:ext cx="4267200" cy="602287"/>
            <a:chOff x="1877626" y="1752600"/>
            <a:chExt cx="4258176" cy="457200"/>
          </a:xfrm>
        </p:grpSpPr>
        <p:sp>
          <p:nvSpPr>
            <p:cNvPr id="9" name="Rectangle 8">
              <a:extLst>
                <a:ext uri="{FF2B5EF4-FFF2-40B4-BE49-F238E27FC236}">
                  <a16:creationId xmlns:a16="http://schemas.microsoft.com/office/drawing/2014/main" id="{7BE267F1-46E5-1BFC-EDED-684927AC7478}"/>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955774E9-64BE-795E-813E-6111C395CCC7}"/>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E8E52945-CF07-00F9-0EC8-F3AC34527D91}"/>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89015519-A5AA-0D37-6B62-62E3CD895B1B}"/>
                </a:ext>
              </a:extLst>
            </p:cNvPr>
            <p:cNvSpPr/>
            <p:nvPr/>
          </p:nvSpPr>
          <p:spPr bwMode="auto">
            <a:xfrm>
              <a:off x="4550319" y="1752601"/>
              <a:ext cx="1585483" cy="4571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PHY Payload</a:t>
              </a:r>
            </a:p>
          </p:txBody>
        </p:sp>
      </p:grpSp>
    </p:spTree>
    <p:extLst>
      <p:ext uri="{BB962C8B-B14F-4D97-AF65-F5344CB8AC3E}">
        <p14:creationId xmlns:p14="http://schemas.microsoft.com/office/powerpoint/2010/main" val="965296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0A1E-F996-9107-91EE-FCA77DD4B44B}"/>
              </a:ext>
            </a:extLst>
          </p:cNvPr>
          <p:cNvSpPr>
            <a:spLocks noGrp="1"/>
          </p:cNvSpPr>
          <p:nvPr>
            <p:ph type="title"/>
          </p:nvPr>
        </p:nvSpPr>
        <p:spPr>
          <a:xfrm>
            <a:off x="685800" y="685800"/>
            <a:ext cx="7772400" cy="609600"/>
          </a:xfrm>
        </p:spPr>
        <p:txBody>
          <a:bodyPr/>
          <a:lstStyle/>
          <a:p>
            <a:r>
              <a:rPr lang="en-US" dirty="0"/>
              <a:t>62.4 Mb/s with packet config 1 </a:t>
            </a:r>
          </a:p>
        </p:txBody>
      </p:sp>
      <p:sp>
        <p:nvSpPr>
          <p:cNvPr id="3" name="Content Placeholder 2">
            <a:extLst>
              <a:ext uri="{FF2B5EF4-FFF2-40B4-BE49-F238E27FC236}">
                <a16:creationId xmlns:a16="http://schemas.microsoft.com/office/drawing/2014/main" id="{981A4DC3-61DE-C239-EB65-7F27FF35083A}"/>
              </a:ext>
            </a:extLst>
          </p:cNvPr>
          <p:cNvSpPr>
            <a:spLocks noGrp="1"/>
          </p:cNvSpPr>
          <p:nvPr>
            <p:ph idx="1"/>
          </p:nvPr>
        </p:nvSpPr>
        <p:spPr>
          <a:xfrm>
            <a:off x="776256" y="1420605"/>
            <a:ext cx="8139144" cy="4876800"/>
          </a:xfrm>
        </p:spPr>
        <p:txBody>
          <a:bodyPr/>
          <a:lstStyle/>
          <a:p>
            <a:endParaRPr lang="en-US" dirty="0"/>
          </a:p>
          <a:p>
            <a:endParaRPr lang="en-US" sz="1600" dirty="0"/>
          </a:p>
          <a:p>
            <a:endParaRPr lang="en-US" sz="1600" dirty="0"/>
          </a:p>
          <a:p>
            <a:endParaRPr lang="en-US" sz="1600" dirty="0"/>
          </a:p>
          <a:p>
            <a:r>
              <a:rPr lang="en-US" sz="1600" dirty="0"/>
              <a:t>PHR and Payload transmitted at 62.4 Mb/s, K=7 BCC encoded</a:t>
            </a:r>
          </a:p>
          <a:p>
            <a:endParaRPr lang="en-US" sz="1600" dirty="0"/>
          </a:p>
          <a:p>
            <a:r>
              <a:rPr lang="en-US" sz="1600" dirty="0"/>
              <a:t>Possible STS configurations for SYNC PSR 32 and SFD length 4</a:t>
            </a:r>
          </a:p>
          <a:p>
            <a:pPr lvl="1"/>
            <a:r>
              <a:rPr lang="en-US" sz="1200" dirty="0"/>
              <a:t>1x32, 1x64, 1x128, 2x32, 2x64, 2x128</a:t>
            </a:r>
            <a:endParaRPr lang="en-US" sz="1600" dirty="0"/>
          </a:p>
          <a:p>
            <a:endParaRPr lang="en-US" sz="1600" dirty="0"/>
          </a:p>
          <a:p>
            <a:r>
              <a:rPr lang="en-US" sz="1600" dirty="0"/>
              <a:t>For simplicity, limit to just 1 STS segment</a:t>
            </a:r>
          </a:p>
          <a:p>
            <a:endParaRPr lang="en-US" sz="1600" dirty="0"/>
          </a:p>
          <a:p>
            <a:r>
              <a:rPr lang="en-US" sz="1600" dirty="0"/>
              <a:t>STS segment length options: 1x32, 1x64 and 1x128</a:t>
            </a:r>
          </a:p>
          <a:p>
            <a:pPr lvl="1"/>
            <a:r>
              <a:rPr lang="en-US" sz="1200" dirty="0"/>
              <a:t>STS segment length 32 provides good balance between ranging integrity and packet acquisition</a:t>
            </a:r>
          </a:p>
          <a:p>
            <a:endParaRPr lang="en-US" sz="1600" dirty="0"/>
          </a:p>
          <a:p>
            <a:r>
              <a:rPr lang="en-US" sz="1600" dirty="0"/>
              <a:t>Recommended SYNC PSR, SFD, and STS configuration: </a:t>
            </a:r>
            <a:r>
              <a:rPr lang="en-US" sz="1600" dirty="0">
                <a:solidFill>
                  <a:srgbClr val="FF0000"/>
                </a:solidFill>
              </a:rPr>
              <a:t>(32, 4) SHR, 1x32 STS</a:t>
            </a:r>
          </a:p>
        </p:txBody>
      </p:sp>
      <p:sp>
        <p:nvSpPr>
          <p:cNvPr id="4" name="Date Placeholder 3">
            <a:extLst>
              <a:ext uri="{FF2B5EF4-FFF2-40B4-BE49-F238E27FC236}">
                <a16:creationId xmlns:a16="http://schemas.microsoft.com/office/drawing/2014/main" id="{34AB1834-D004-0224-5071-57FE6A229434}"/>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BC262F14-C073-952B-2630-54BD5ACBDC6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31CE415F-92E1-8A21-1E2E-6C027FB9B02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Rectangle 7">
            <a:extLst>
              <a:ext uri="{FF2B5EF4-FFF2-40B4-BE49-F238E27FC236}">
                <a16:creationId xmlns:a16="http://schemas.microsoft.com/office/drawing/2014/main" id="{DBBAE32A-0306-D744-CAE6-1D47D0018BC0}"/>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grpSp>
        <p:nvGrpSpPr>
          <p:cNvPr id="13" name="Group 12">
            <a:extLst>
              <a:ext uri="{FF2B5EF4-FFF2-40B4-BE49-F238E27FC236}">
                <a16:creationId xmlns:a16="http://schemas.microsoft.com/office/drawing/2014/main" id="{D8D419B8-0FEA-DD50-7D88-874321DEC4B2}"/>
              </a:ext>
            </a:extLst>
          </p:cNvPr>
          <p:cNvGrpSpPr/>
          <p:nvPr/>
        </p:nvGrpSpPr>
        <p:grpSpPr>
          <a:xfrm>
            <a:off x="2153967" y="1865818"/>
            <a:ext cx="5158374" cy="648781"/>
            <a:chOff x="1877626" y="2057399"/>
            <a:chExt cx="4887377" cy="303461"/>
          </a:xfrm>
        </p:grpSpPr>
        <p:sp>
          <p:nvSpPr>
            <p:cNvPr id="14" name="Rectangle 13">
              <a:extLst>
                <a:ext uri="{FF2B5EF4-FFF2-40B4-BE49-F238E27FC236}">
                  <a16:creationId xmlns:a16="http://schemas.microsoft.com/office/drawing/2014/main" id="{54B3ED49-01D0-C8D5-3354-13362143D965}"/>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anose="02020603050405020304" pitchFamily="18" charset="0"/>
                </a:rPr>
                <a:t>SYNC</a:t>
              </a:r>
            </a:p>
          </p:txBody>
        </p:sp>
        <p:sp>
          <p:nvSpPr>
            <p:cNvPr id="15" name="Rectangle 14">
              <a:extLst>
                <a:ext uri="{FF2B5EF4-FFF2-40B4-BE49-F238E27FC236}">
                  <a16:creationId xmlns:a16="http://schemas.microsoft.com/office/drawing/2014/main" id="{AF4C29FC-5C28-9549-69A5-CF9F2BEBC2FA}"/>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anose="02020603050405020304" pitchFamily="18" charset="0"/>
                </a:rPr>
                <a:t>SFD</a:t>
              </a:r>
            </a:p>
          </p:txBody>
        </p:sp>
        <p:sp>
          <p:nvSpPr>
            <p:cNvPr id="16" name="Rectangle 15">
              <a:extLst>
                <a:ext uri="{FF2B5EF4-FFF2-40B4-BE49-F238E27FC236}">
                  <a16:creationId xmlns:a16="http://schemas.microsoft.com/office/drawing/2014/main" id="{B36DF483-29E6-3892-18AA-8A4281831178}"/>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anose="02020603050405020304" pitchFamily="18" charset="0"/>
                </a:rPr>
                <a:t>PHR</a:t>
              </a:r>
            </a:p>
          </p:txBody>
        </p:sp>
        <p:sp>
          <p:nvSpPr>
            <p:cNvPr id="17" name="Rectangle 16">
              <a:extLst>
                <a:ext uri="{FF2B5EF4-FFF2-40B4-BE49-F238E27FC236}">
                  <a16:creationId xmlns:a16="http://schemas.microsoft.com/office/drawing/2014/main" id="{069CD3E6-144D-A912-78F9-A4A293114A5E}"/>
                </a:ext>
              </a:extLst>
            </p:cNvPr>
            <p:cNvSpPr/>
            <p:nvPr/>
          </p:nvSpPr>
          <p:spPr bwMode="auto">
            <a:xfrm>
              <a:off x="5353185" y="2057399"/>
              <a:ext cx="1411818" cy="30346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anose="02020603050405020304" pitchFamily="18" charset="0"/>
                </a:rPr>
                <a:t>PHY Payload</a:t>
              </a:r>
            </a:p>
          </p:txBody>
        </p:sp>
        <p:sp>
          <p:nvSpPr>
            <p:cNvPr id="18" name="Rectangle 17">
              <a:extLst>
                <a:ext uri="{FF2B5EF4-FFF2-40B4-BE49-F238E27FC236}">
                  <a16:creationId xmlns:a16="http://schemas.microsoft.com/office/drawing/2014/main" id="{067231B3-A1F7-9C68-6ECA-757695CE3555}"/>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anose="02020603050405020304" pitchFamily="18" charset="0"/>
                </a:rPr>
                <a:t>STS</a:t>
              </a:r>
            </a:p>
          </p:txBody>
        </p:sp>
      </p:grpSp>
    </p:spTree>
    <p:extLst>
      <p:ext uri="{BB962C8B-B14F-4D97-AF65-F5344CB8AC3E}">
        <p14:creationId xmlns:p14="http://schemas.microsoft.com/office/powerpoint/2010/main" val="988102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0A1E-F996-9107-91EE-FCA77DD4B44B}"/>
              </a:ext>
            </a:extLst>
          </p:cNvPr>
          <p:cNvSpPr>
            <a:spLocks noGrp="1"/>
          </p:cNvSpPr>
          <p:nvPr>
            <p:ph type="title"/>
          </p:nvPr>
        </p:nvSpPr>
        <p:spPr>
          <a:xfrm>
            <a:off x="685800" y="685800"/>
            <a:ext cx="7772400" cy="609600"/>
          </a:xfrm>
        </p:spPr>
        <p:txBody>
          <a:bodyPr/>
          <a:lstStyle/>
          <a:p>
            <a:r>
              <a:rPr lang="en-US" dirty="0"/>
              <a:t>1.95 Mb/s with packet config 0 </a:t>
            </a:r>
          </a:p>
        </p:txBody>
      </p:sp>
      <p:sp>
        <p:nvSpPr>
          <p:cNvPr id="3" name="Content Placeholder 2">
            <a:extLst>
              <a:ext uri="{FF2B5EF4-FFF2-40B4-BE49-F238E27FC236}">
                <a16:creationId xmlns:a16="http://schemas.microsoft.com/office/drawing/2014/main" id="{981A4DC3-61DE-C239-EB65-7F27FF35083A}"/>
              </a:ext>
            </a:extLst>
          </p:cNvPr>
          <p:cNvSpPr>
            <a:spLocks noGrp="1"/>
          </p:cNvSpPr>
          <p:nvPr>
            <p:ph idx="1"/>
          </p:nvPr>
        </p:nvSpPr>
        <p:spPr>
          <a:xfrm>
            <a:off x="723902" y="992777"/>
            <a:ext cx="7772400" cy="4876800"/>
          </a:xfrm>
        </p:spPr>
        <p:txBody>
          <a:bodyPr/>
          <a:lstStyle/>
          <a:p>
            <a:endParaRPr lang="en-US" dirty="0"/>
          </a:p>
          <a:p>
            <a:endParaRPr lang="en-US" sz="1600" dirty="0"/>
          </a:p>
          <a:p>
            <a:endParaRPr lang="en-US" sz="1600" dirty="0"/>
          </a:p>
          <a:p>
            <a:endParaRPr lang="en-US" sz="1600" dirty="0"/>
          </a:p>
          <a:p>
            <a:r>
              <a:rPr lang="en-US" sz="1600" dirty="0"/>
              <a:t>PHR and Payload transmitted at 1.95 Mb/s, K=7 BCC encoded</a:t>
            </a:r>
          </a:p>
          <a:p>
            <a:endParaRPr lang="en-US" sz="1600" dirty="0"/>
          </a:p>
          <a:p>
            <a:r>
              <a:rPr lang="en-US" sz="1600" dirty="0"/>
              <a:t>Possible Sync PSR and SFD configurations</a:t>
            </a:r>
          </a:p>
          <a:p>
            <a:pPr lvl="1"/>
            <a:r>
              <a:rPr lang="en-US" sz="1200" dirty="0"/>
              <a:t>(32, 4), (32, 8), (32,16), (64, 4), (64, 8), (64, 16), (128, 4), (128, 8), (128, 16)</a:t>
            </a:r>
            <a:endParaRPr lang="en-US" sz="1600" dirty="0"/>
          </a:p>
          <a:p>
            <a:pPr lvl="1"/>
            <a:r>
              <a:rPr lang="en-US" sz="1200" dirty="0"/>
              <a:t>Only for Transmission: (128, 4), (128, 8), (128, 16)</a:t>
            </a:r>
            <a:endParaRPr lang="en-US" sz="1600" dirty="0"/>
          </a:p>
          <a:p>
            <a:endParaRPr lang="en-US" sz="1600" dirty="0"/>
          </a:p>
          <a:p>
            <a:r>
              <a:rPr lang="en-US" sz="1600" dirty="0"/>
              <a:t>Sync PSR 64 would provide sufficient margin to support PHR and Payload at 1.95 Mb/s; some receiver implementations could benefit from Sync PSR 128</a:t>
            </a:r>
          </a:p>
          <a:p>
            <a:endParaRPr lang="en-US" sz="1600" dirty="0"/>
          </a:p>
          <a:p>
            <a:r>
              <a:rPr lang="en-US" sz="1600" dirty="0"/>
              <a:t>SFD length options: 4, 8, and 16</a:t>
            </a:r>
          </a:p>
          <a:p>
            <a:pPr lvl="1"/>
            <a:r>
              <a:rPr lang="en-US" sz="1200" dirty="0"/>
              <a:t>SFD length 8 would be a good choice for Sync PSR 64, and length 16 for Sync PSR 128</a:t>
            </a:r>
            <a:endParaRPr lang="en-US" sz="1600" dirty="0"/>
          </a:p>
          <a:p>
            <a:endParaRPr lang="en-US" sz="1600" dirty="0"/>
          </a:p>
          <a:p>
            <a:r>
              <a:rPr lang="en-US" sz="1600" dirty="0"/>
              <a:t>Recommended SYNC PSR, SFD configuration: </a:t>
            </a:r>
          </a:p>
          <a:p>
            <a:pPr lvl="1"/>
            <a:r>
              <a:rPr lang="en-US" sz="1200" dirty="0">
                <a:solidFill>
                  <a:srgbClr val="FF0000"/>
                </a:solidFill>
              </a:rPr>
              <a:t>(64, 8) for transmission and reception</a:t>
            </a:r>
          </a:p>
          <a:p>
            <a:pPr lvl="1"/>
            <a:r>
              <a:rPr lang="en-US" sz="1200" dirty="0">
                <a:solidFill>
                  <a:srgbClr val="FF0000"/>
                </a:solidFill>
              </a:rPr>
              <a:t>(128, 16) for transmission only</a:t>
            </a:r>
          </a:p>
        </p:txBody>
      </p:sp>
      <p:sp>
        <p:nvSpPr>
          <p:cNvPr id="4" name="Date Placeholder 3">
            <a:extLst>
              <a:ext uri="{FF2B5EF4-FFF2-40B4-BE49-F238E27FC236}">
                <a16:creationId xmlns:a16="http://schemas.microsoft.com/office/drawing/2014/main" id="{34AB1834-D004-0224-5071-57FE6A229434}"/>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BC262F14-C073-952B-2630-54BD5ACBDC6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31CE415F-92E1-8A21-1E2E-6C027FB9B02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7">
            <a:extLst>
              <a:ext uri="{FF2B5EF4-FFF2-40B4-BE49-F238E27FC236}">
                <a16:creationId xmlns:a16="http://schemas.microsoft.com/office/drawing/2014/main" id="{DBBAE32A-0306-D744-CAE6-1D47D0018BC0}"/>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grpSp>
        <p:nvGrpSpPr>
          <p:cNvPr id="8" name="Group 7">
            <a:extLst>
              <a:ext uri="{FF2B5EF4-FFF2-40B4-BE49-F238E27FC236}">
                <a16:creationId xmlns:a16="http://schemas.microsoft.com/office/drawing/2014/main" id="{D52F81DA-70AE-346B-521B-2D2093E9EA73}"/>
              </a:ext>
            </a:extLst>
          </p:cNvPr>
          <p:cNvGrpSpPr/>
          <p:nvPr/>
        </p:nvGrpSpPr>
        <p:grpSpPr>
          <a:xfrm>
            <a:off x="1828800" y="1676400"/>
            <a:ext cx="5867400" cy="609601"/>
            <a:chOff x="1877626" y="1752600"/>
            <a:chExt cx="5854992" cy="462752"/>
          </a:xfrm>
        </p:grpSpPr>
        <p:sp>
          <p:nvSpPr>
            <p:cNvPr id="9" name="Rectangle 8">
              <a:extLst>
                <a:ext uri="{FF2B5EF4-FFF2-40B4-BE49-F238E27FC236}">
                  <a16:creationId xmlns:a16="http://schemas.microsoft.com/office/drawing/2014/main" id="{7BE267F1-46E5-1BFC-EDED-684927AC7478}"/>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955774E9-64BE-795E-813E-6111C395CCC7}"/>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E8E52945-CF07-00F9-0EC8-F3AC34527D91}"/>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89015519-A5AA-0D37-6B62-62E3CD895B1B}"/>
                </a:ext>
              </a:extLst>
            </p:cNvPr>
            <p:cNvSpPr/>
            <p:nvPr/>
          </p:nvSpPr>
          <p:spPr bwMode="auto">
            <a:xfrm>
              <a:off x="4550319" y="1752601"/>
              <a:ext cx="3182299" cy="46275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anose="02020603050405020304" pitchFamily="18" charset="0"/>
                </a:rPr>
                <a:t>PHY Payload</a:t>
              </a:r>
            </a:p>
          </p:txBody>
        </p:sp>
      </p:grpSp>
    </p:spTree>
    <p:extLst>
      <p:ext uri="{BB962C8B-B14F-4D97-AF65-F5344CB8AC3E}">
        <p14:creationId xmlns:p14="http://schemas.microsoft.com/office/powerpoint/2010/main" val="3470209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0A1E-F996-9107-91EE-FCA77DD4B44B}"/>
              </a:ext>
            </a:extLst>
          </p:cNvPr>
          <p:cNvSpPr>
            <a:spLocks noGrp="1"/>
          </p:cNvSpPr>
          <p:nvPr>
            <p:ph type="title"/>
          </p:nvPr>
        </p:nvSpPr>
        <p:spPr>
          <a:xfrm>
            <a:off x="685800" y="685800"/>
            <a:ext cx="7772400" cy="609600"/>
          </a:xfrm>
        </p:spPr>
        <p:txBody>
          <a:bodyPr/>
          <a:lstStyle/>
          <a:p>
            <a:r>
              <a:rPr lang="en-US" dirty="0"/>
              <a:t>1.95 Mb/s with packet config 1 </a:t>
            </a:r>
          </a:p>
        </p:txBody>
      </p:sp>
      <p:sp>
        <p:nvSpPr>
          <p:cNvPr id="3" name="Content Placeholder 2">
            <a:extLst>
              <a:ext uri="{FF2B5EF4-FFF2-40B4-BE49-F238E27FC236}">
                <a16:creationId xmlns:a16="http://schemas.microsoft.com/office/drawing/2014/main" id="{981A4DC3-61DE-C239-EB65-7F27FF35083A}"/>
              </a:ext>
            </a:extLst>
          </p:cNvPr>
          <p:cNvSpPr>
            <a:spLocks noGrp="1"/>
          </p:cNvSpPr>
          <p:nvPr>
            <p:ph idx="1"/>
          </p:nvPr>
        </p:nvSpPr>
        <p:spPr>
          <a:xfrm>
            <a:off x="809386" y="1104107"/>
            <a:ext cx="7772400" cy="4876800"/>
          </a:xfrm>
        </p:spPr>
        <p:txBody>
          <a:bodyPr/>
          <a:lstStyle/>
          <a:p>
            <a:endParaRPr lang="en-US" dirty="0"/>
          </a:p>
          <a:p>
            <a:endParaRPr lang="en-US" sz="1600" dirty="0"/>
          </a:p>
          <a:p>
            <a:endParaRPr lang="en-US" sz="1600" dirty="0"/>
          </a:p>
          <a:p>
            <a:endParaRPr lang="en-US" sz="1600" dirty="0"/>
          </a:p>
          <a:p>
            <a:r>
              <a:rPr lang="en-US" sz="1600" dirty="0"/>
              <a:t>PHR and Payload transmitted at 1.95 Mb/s, K=7 BCC encoded</a:t>
            </a:r>
          </a:p>
          <a:p>
            <a:endParaRPr lang="en-US" sz="1600" dirty="0"/>
          </a:p>
          <a:p>
            <a:r>
              <a:rPr lang="en-US" sz="1600" dirty="0"/>
              <a:t>Possible STS configurations</a:t>
            </a:r>
          </a:p>
          <a:p>
            <a:pPr lvl="1"/>
            <a:r>
              <a:rPr lang="en-US" sz="1200" dirty="0"/>
              <a:t>1x32, 1x64, 1x128, 2x32, 2x64, 2x128</a:t>
            </a:r>
            <a:endParaRPr lang="en-US" sz="1600" dirty="0"/>
          </a:p>
          <a:p>
            <a:endParaRPr lang="en-US" sz="1600" dirty="0"/>
          </a:p>
          <a:p>
            <a:r>
              <a:rPr lang="en-US" sz="1600" dirty="0"/>
              <a:t>For simplicity, limit to just 1 STS segment</a:t>
            </a:r>
          </a:p>
          <a:p>
            <a:endParaRPr lang="en-US" sz="1600" dirty="0"/>
          </a:p>
          <a:p>
            <a:r>
              <a:rPr lang="en-US" sz="1600" dirty="0"/>
              <a:t>STS segment length options: 1x32, 1x64 and 1x128?</a:t>
            </a:r>
          </a:p>
          <a:p>
            <a:pPr lvl="1"/>
            <a:r>
              <a:rPr lang="en-US" sz="1200" dirty="0"/>
              <a:t>Having STS segment length same as Sync PSR would provides good balance between ranging integrity and packet acquisition</a:t>
            </a:r>
          </a:p>
          <a:p>
            <a:endParaRPr lang="en-US" sz="1600" dirty="0"/>
          </a:p>
          <a:p>
            <a:r>
              <a:rPr lang="en-US" sz="1600" dirty="0"/>
              <a:t>Recommended SYNC PSR, SFD, and STS configuration: </a:t>
            </a:r>
          </a:p>
          <a:p>
            <a:pPr lvl="1"/>
            <a:r>
              <a:rPr lang="en-US" sz="1200" dirty="0">
                <a:solidFill>
                  <a:srgbClr val="FF0000"/>
                </a:solidFill>
              </a:rPr>
              <a:t>(64, 8) SHR, 1x64 STS for transmission and reception</a:t>
            </a:r>
          </a:p>
          <a:p>
            <a:pPr lvl="1"/>
            <a:r>
              <a:rPr lang="en-US" sz="1200" dirty="0">
                <a:solidFill>
                  <a:srgbClr val="FF0000"/>
                </a:solidFill>
              </a:rPr>
              <a:t>(128, 16) SHR, 1x128 STS for transmission only</a:t>
            </a:r>
          </a:p>
        </p:txBody>
      </p:sp>
      <p:sp>
        <p:nvSpPr>
          <p:cNvPr id="4" name="Date Placeholder 3">
            <a:extLst>
              <a:ext uri="{FF2B5EF4-FFF2-40B4-BE49-F238E27FC236}">
                <a16:creationId xmlns:a16="http://schemas.microsoft.com/office/drawing/2014/main" id="{34AB1834-D004-0224-5071-57FE6A229434}"/>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BC262F14-C073-952B-2630-54BD5ACBDC6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31CE415F-92E1-8A21-1E2E-6C027FB9B02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7" name="Rectangle 7">
            <a:extLst>
              <a:ext uri="{FF2B5EF4-FFF2-40B4-BE49-F238E27FC236}">
                <a16:creationId xmlns:a16="http://schemas.microsoft.com/office/drawing/2014/main" id="{DBBAE32A-0306-D744-CAE6-1D47D0018BC0}"/>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15-23-0307-00-04ab</a:t>
            </a:r>
            <a:endParaRPr lang="en-US" altLang="en-US" sz="1400" b="1" dirty="0"/>
          </a:p>
        </p:txBody>
      </p:sp>
      <p:grpSp>
        <p:nvGrpSpPr>
          <p:cNvPr id="13" name="Group 12">
            <a:extLst>
              <a:ext uri="{FF2B5EF4-FFF2-40B4-BE49-F238E27FC236}">
                <a16:creationId xmlns:a16="http://schemas.microsoft.com/office/drawing/2014/main" id="{D8D419B8-0FEA-DD50-7D88-874321DEC4B2}"/>
              </a:ext>
            </a:extLst>
          </p:cNvPr>
          <p:cNvGrpSpPr/>
          <p:nvPr/>
        </p:nvGrpSpPr>
        <p:grpSpPr>
          <a:xfrm>
            <a:off x="1306481" y="1676400"/>
            <a:ext cx="7028133" cy="648781"/>
            <a:chOff x="1877626" y="2057399"/>
            <a:chExt cx="6658907" cy="303461"/>
          </a:xfrm>
        </p:grpSpPr>
        <p:sp>
          <p:nvSpPr>
            <p:cNvPr id="14" name="Rectangle 13">
              <a:extLst>
                <a:ext uri="{FF2B5EF4-FFF2-40B4-BE49-F238E27FC236}">
                  <a16:creationId xmlns:a16="http://schemas.microsoft.com/office/drawing/2014/main" id="{54B3ED49-01D0-C8D5-3354-13362143D965}"/>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anose="02020603050405020304" pitchFamily="18" charset="0"/>
                </a:rPr>
                <a:t>SYNC</a:t>
              </a:r>
            </a:p>
          </p:txBody>
        </p:sp>
        <p:sp>
          <p:nvSpPr>
            <p:cNvPr id="15" name="Rectangle 14">
              <a:extLst>
                <a:ext uri="{FF2B5EF4-FFF2-40B4-BE49-F238E27FC236}">
                  <a16:creationId xmlns:a16="http://schemas.microsoft.com/office/drawing/2014/main" id="{AF4C29FC-5C28-9549-69A5-CF9F2BEBC2FA}"/>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anose="02020603050405020304" pitchFamily="18" charset="0"/>
                </a:rPr>
                <a:t>SFD</a:t>
              </a:r>
            </a:p>
          </p:txBody>
        </p:sp>
        <p:sp>
          <p:nvSpPr>
            <p:cNvPr id="16" name="Rectangle 15">
              <a:extLst>
                <a:ext uri="{FF2B5EF4-FFF2-40B4-BE49-F238E27FC236}">
                  <a16:creationId xmlns:a16="http://schemas.microsoft.com/office/drawing/2014/main" id="{B36DF483-29E6-3892-18AA-8A4281831178}"/>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anose="02020603050405020304" pitchFamily="18" charset="0"/>
                </a:rPr>
                <a:t>PHR</a:t>
              </a:r>
            </a:p>
          </p:txBody>
        </p:sp>
        <p:sp>
          <p:nvSpPr>
            <p:cNvPr id="17" name="Rectangle 16">
              <a:extLst>
                <a:ext uri="{FF2B5EF4-FFF2-40B4-BE49-F238E27FC236}">
                  <a16:creationId xmlns:a16="http://schemas.microsoft.com/office/drawing/2014/main" id="{069CD3E6-144D-A912-78F9-A4A293114A5E}"/>
                </a:ext>
              </a:extLst>
            </p:cNvPr>
            <p:cNvSpPr/>
            <p:nvPr/>
          </p:nvSpPr>
          <p:spPr bwMode="auto">
            <a:xfrm>
              <a:off x="5353185" y="2057399"/>
              <a:ext cx="3183348" cy="30346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anose="02020603050405020304" pitchFamily="18" charset="0"/>
                </a:rPr>
                <a:t>PHY Payload</a:t>
              </a:r>
            </a:p>
          </p:txBody>
        </p:sp>
        <p:sp>
          <p:nvSpPr>
            <p:cNvPr id="18" name="Rectangle 17">
              <a:extLst>
                <a:ext uri="{FF2B5EF4-FFF2-40B4-BE49-F238E27FC236}">
                  <a16:creationId xmlns:a16="http://schemas.microsoft.com/office/drawing/2014/main" id="{067231B3-A1F7-9C68-6ECA-757695CE3555}"/>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anose="02020603050405020304" pitchFamily="18" charset="0"/>
                </a:rPr>
                <a:t>STS</a:t>
              </a:r>
            </a:p>
          </p:txBody>
        </p:sp>
      </p:grpSp>
    </p:spTree>
    <p:extLst>
      <p:ext uri="{BB962C8B-B14F-4D97-AF65-F5344CB8AC3E}">
        <p14:creationId xmlns:p14="http://schemas.microsoft.com/office/powerpoint/2010/main" val="30115810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64721</TotalTime>
  <Words>2133</Words>
  <Application>Microsoft Macintosh PowerPoint</Application>
  <PresentationFormat>On-screen Show (4:3)</PresentationFormat>
  <Paragraphs>461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Minimal 4ab feature set Zoomed-In</vt:lpstr>
      <vt:lpstr>Mandatory parameter sets in 4z</vt:lpstr>
      <vt:lpstr>Some thoughts on new parameter sets in 4ab</vt:lpstr>
      <vt:lpstr>62.4 Mb/s with packet config 0 </vt:lpstr>
      <vt:lpstr>62.4 Mb/s with packet config 1 </vt:lpstr>
      <vt:lpstr>1.95 Mb/s with packet config 0 </vt:lpstr>
      <vt:lpstr>1.95 Mb/s with packet config 1 </vt:lpstr>
      <vt:lpstr>31.2 Mb/s with packet config 0 </vt:lpstr>
      <vt:lpstr>31.2 Mb/s with packet config 1 </vt:lpstr>
      <vt:lpstr>7.8 Mb/s with packet config 0 </vt:lpstr>
      <vt:lpstr>7.8 Mb/s with packet config 1 </vt:lpstr>
      <vt:lpstr>Recommended additional parameter sets for ERPDEV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Vinod Kristem (vkristem)</cp:lastModifiedBy>
  <cp:revision>1474</cp:revision>
  <cp:lastPrinted>1998-02-10T13:28:06Z</cp:lastPrinted>
  <dcterms:created xsi:type="dcterms:W3CDTF">2021-07-16T20:39:58Z</dcterms:created>
  <dcterms:modified xsi:type="dcterms:W3CDTF">2023-06-12T20:02:56Z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