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3"/>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46" r:id="rId25"/>
    <p:sldId id="2439" r:id="rId26"/>
    <p:sldId id="2440" r:id="rId27"/>
    <p:sldId id="2444" r:id="rId28"/>
    <p:sldId id="2426" r:id="rId29"/>
    <p:sldId id="2445" r:id="rId30"/>
    <p:sldId id="298" r:id="rId31"/>
    <p:sldId id="296" r:id="rId32"/>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802.15-23-0303-04-04ab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tdra.gov.ae/en/Participation/consultations/details?id=336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mentor.ieee.org/802.15/dcn/23/15-23-0305-00-04ab-july-2023-tg4ab-agenda.xlsx"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9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13-June-2023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6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Kick-off discussion on UAE TDRA consultation (Ben)</a:t>
            </a:r>
          </a:p>
          <a:p>
            <a:pPr marL="914400" lvl="1" indent="-514350">
              <a:buFont typeface="+mj-lt"/>
              <a:buAutoNum type="alphaLcPeriod"/>
            </a:pPr>
            <a:r>
              <a:rPr lang="en-US" dirty="0">
                <a:solidFill>
                  <a:schemeClr val="tx1"/>
                </a:solidFill>
              </a:rPr>
              <a:t>NB message format for the multiple transmission (</a:t>
            </a:r>
            <a:r>
              <a:rPr lang="en-US" dirty="0" err="1">
                <a:solidFill>
                  <a:schemeClr val="tx1"/>
                </a:solidFill>
              </a:rPr>
              <a:t>Taeyoung</a:t>
            </a:r>
            <a:r>
              <a:rPr lang="en-US" dirty="0">
                <a:solidFill>
                  <a:schemeClr val="tx1"/>
                </a:solidFill>
              </a:rPr>
              <a:t>)</a:t>
            </a:r>
          </a:p>
          <a:p>
            <a:pPr marL="914400" lvl="1" indent="-514350">
              <a:buFont typeface="+mj-lt"/>
              <a:buAutoNum type="alphaLcPeriod"/>
            </a:pPr>
            <a:r>
              <a:rPr lang="en-US" dirty="0">
                <a:solidFill>
                  <a:schemeClr val="tx1"/>
                </a:solidFill>
              </a:rPr>
              <a:t>Update on NB CCA for assisting UWB channel access (Huan-Bang)</a:t>
            </a:r>
          </a:p>
          <a:p>
            <a:pPr marL="914400" lvl="1" indent="-514350">
              <a:buFont typeface="+mj-lt"/>
              <a:buAutoNum type="alphaLcPeriod"/>
            </a:pPr>
            <a:r>
              <a:rPr lang="en-US" dirty="0">
                <a:solidFill>
                  <a:schemeClr val="tx1"/>
                </a:solidFill>
              </a:rPr>
              <a:t>Update on device categories and parameter sets (Vinod)</a:t>
            </a:r>
          </a:p>
          <a:p>
            <a:pPr marL="914400" lvl="1" indent="-514350">
              <a:buFont typeface="+mj-lt"/>
              <a:buAutoNum type="alphaLcPeriod"/>
            </a:pPr>
            <a:r>
              <a:rPr lang="en-US" dirty="0">
                <a:solidFill>
                  <a:schemeClr val="tx1"/>
                </a:solidFill>
              </a:rPr>
              <a:t>Some thoughts on MAC interactions for MMS operation (Billy)</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a:blip r:embed="rId2"/>
          <a:stretch>
            <a:fillRect/>
          </a:stretch>
        </p:blipFill>
        <p:spPr>
          <a:xfrm>
            <a:off x="3131840" y="1965415"/>
            <a:ext cx="2950927" cy="3931920"/>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06777"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13</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D1507-7CD3-99ED-7C90-124A8C014833}"/>
              </a:ext>
            </a:extLst>
          </p:cNvPr>
          <p:cNvSpPr>
            <a:spLocks noGrp="1"/>
          </p:cNvSpPr>
          <p:nvPr>
            <p:ph type="title"/>
          </p:nvPr>
        </p:nvSpPr>
        <p:spPr/>
        <p:txBody>
          <a:bodyPr/>
          <a:lstStyle/>
          <a:p>
            <a:r>
              <a:rPr lang="en-US" dirty="0"/>
              <a:t>Kick-off Discussion:</a:t>
            </a:r>
          </a:p>
        </p:txBody>
      </p:sp>
      <p:sp>
        <p:nvSpPr>
          <p:cNvPr id="3" name="Content Placeholder 2">
            <a:extLst>
              <a:ext uri="{FF2B5EF4-FFF2-40B4-BE49-F238E27FC236}">
                <a16:creationId xmlns:a16="http://schemas.microsoft.com/office/drawing/2014/main" id="{F8FF6AA7-1548-ADCB-9E15-1D99F8CAA3CB}"/>
              </a:ext>
            </a:extLst>
          </p:cNvPr>
          <p:cNvSpPr>
            <a:spLocks noGrp="1"/>
          </p:cNvSpPr>
          <p:nvPr>
            <p:ph idx="1"/>
          </p:nvPr>
        </p:nvSpPr>
        <p:spPr/>
        <p:txBody>
          <a:bodyPr>
            <a:normAutofit lnSpcReduction="10000"/>
          </a:bodyPr>
          <a:lstStyle/>
          <a:p>
            <a:r>
              <a:rPr lang="en-US" dirty="0">
                <a:hlinkClick r:id="rId2"/>
              </a:rPr>
              <a:t>https://tdra.gov.ae/en/Participation/consultations/details?id=3365</a:t>
            </a:r>
            <a:endParaRPr lang="en-US" dirty="0"/>
          </a:p>
          <a:p>
            <a:pPr marL="457200" indent="-457200">
              <a:buFont typeface="Arial" panose="020B0604020202020204" pitchFamily="34" charset="0"/>
              <a:buChar char="•"/>
            </a:pPr>
            <a:r>
              <a:rPr lang="en-US" dirty="0">
                <a:solidFill>
                  <a:schemeClr val="accent2">
                    <a:lumMod val="50000"/>
                  </a:schemeClr>
                </a:solidFill>
              </a:rPr>
              <a:t>UAE TDRA consultation on an update of technical conditions about the usage of UWB and other non-specific short range devices</a:t>
            </a:r>
          </a:p>
          <a:p>
            <a:pPr marL="857250" lvl="1" indent="-457200">
              <a:buFont typeface="Arial" panose="020B0604020202020204" pitchFamily="34" charset="0"/>
              <a:buChar char="•"/>
            </a:pPr>
            <a:r>
              <a:rPr lang="en-US" dirty="0">
                <a:solidFill>
                  <a:schemeClr val="accent2">
                    <a:lumMod val="50000"/>
                  </a:schemeClr>
                </a:solidFill>
              </a:rPr>
              <a:t>For UWB, refer to Questions 9 to 16. </a:t>
            </a:r>
          </a:p>
          <a:p>
            <a:pPr marL="857250" lvl="1" indent="-457200">
              <a:buFont typeface="Arial" panose="020B0604020202020204" pitchFamily="34" charset="0"/>
              <a:buChar char="•"/>
            </a:pPr>
            <a:r>
              <a:rPr lang="en-US" dirty="0">
                <a:solidFill>
                  <a:schemeClr val="accent2">
                    <a:lumMod val="50000"/>
                  </a:schemeClr>
                </a:solidFill>
              </a:rPr>
              <a:t>Submission deadline is 7 July 2023.  </a:t>
            </a:r>
          </a:p>
          <a:p>
            <a:pPr marL="857250" lvl="1" indent="-457200">
              <a:buFont typeface="Arial" panose="020B0604020202020204" pitchFamily="34" charset="0"/>
              <a:buChar char="•"/>
            </a:pPr>
            <a:r>
              <a:rPr lang="en-US" b="1" dirty="0">
                <a:solidFill>
                  <a:srgbClr val="FF0000"/>
                </a:solidFill>
              </a:rPr>
              <a:t>802.18 deadline for input: 3pm ET, Thursday, 22 June 2023.</a:t>
            </a:r>
          </a:p>
        </p:txBody>
      </p:sp>
      <p:sp>
        <p:nvSpPr>
          <p:cNvPr id="4" name="Slide Number Placeholder 3">
            <a:extLst>
              <a:ext uri="{FF2B5EF4-FFF2-40B4-BE49-F238E27FC236}">
                <a16:creationId xmlns:a16="http://schemas.microsoft.com/office/drawing/2014/main" id="{09DD9F15-12AD-41AE-E6DF-A720C8B99481}"/>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spTree>
    <p:extLst>
      <p:ext uri="{BB962C8B-B14F-4D97-AF65-F5344CB8AC3E}">
        <p14:creationId xmlns:p14="http://schemas.microsoft.com/office/powerpoint/2010/main" val="275688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fontScale="92500" lnSpcReduction="20000"/>
          </a:bodyPr>
          <a:lstStyle/>
          <a:p>
            <a:pPr marL="514350" indent="-514350">
              <a:buFont typeface="Arial" panose="020B0604020202020204" pitchFamily="34" charset="0"/>
              <a:buChar char="•"/>
            </a:pPr>
            <a:r>
              <a:rPr lang="en-US" dirty="0">
                <a:solidFill>
                  <a:schemeClr val="accent2">
                    <a:lumMod val="50000"/>
                  </a:schemeClr>
                </a:solidFill>
              </a:rPr>
              <a:t>NB message format for the multiple transmission</a:t>
            </a:r>
          </a:p>
          <a:p>
            <a:pPr marL="514350" indent="-514350">
              <a:buFont typeface="Arial" panose="020B0604020202020204" pitchFamily="34" charset="0"/>
              <a:buChar char="•"/>
            </a:pPr>
            <a:r>
              <a:rPr lang="en-US" dirty="0">
                <a:solidFill>
                  <a:schemeClr val="accent2">
                    <a:lumMod val="50000"/>
                  </a:schemeClr>
                </a:solidFill>
              </a:rPr>
              <a:t>NB CCA for assisting UWB channel access</a:t>
            </a:r>
          </a:p>
          <a:p>
            <a:pPr marL="514350" indent="-514350">
              <a:buFont typeface="Arial" panose="020B0604020202020204" pitchFamily="34" charset="0"/>
              <a:buChar char="•"/>
            </a:pPr>
            <a:r>
              <a:rPr lang="en-US" dirty="0">
                <a:solidFill>
                  <a:schemeClr val="accent2">
                    <a:lumMod val="50000"/>
                  </a:schemeClr>
                </a:solidFill>
              </a:rPr>
              <a:t>Update on device categories and parameter sets:</a:t>
            </a:r>
          </a:p>
          <a:p>
            <a:pPr marL="914400" lvl="1" indent="-514350">
              <a:buFont typeface="Arial" panose="020B0604020202020204" pitchFamily="34" charset="0"/>
              <a:buChar char="•"/>
            </a:pPr>
            <a:r>
              <a:rPr lang="en-US" dirty="0">
                <a:solidFill>
                  <a:schemeClr val="accent2">
                    <a:lumMod val="50000"/>
                  </a:schemeClr>
                </a:solidFill>
              </a:rPr>
              <a:t>Consensus and way forward on 4ab device categories</a:t>
            </a:r>
          </a:p>
          <a:p>
            <a:pPr marL="914400" lvl="1" indent="-514350">
              <a:buFont typeface="Arial" panose="020B0604020202020204" pitchFamily="34" charset="0"/>
              <a:buChar char="•"/>
            </a:pPr>
            <a:r>
              <a:rPr lang="en-US" dirty="0">
                <a:solidFill>
                  <a:schemeClr val="accent2">
                    <a:lumMod val="50000"/>
                  </a:schemeClr>
                </a:solidFill>
              </a:rPr>
              <a:t>Recap of the parameter sets discussions and initial recommendations</a:t>
            </a:r>
          </a:p>
          <a:p>
            <a:pPr marL="514350" indent="-514350">
              <a:buFont typeface="Arial" panose="020B0604020202020204" pitchFamily="34" charset="0"/>
              <a:buChar char="•"/>
            </a:pPr>
            <a:r>
              <a:rPr lang="en-US" dirty="0">
                <a:solidFill>
                  <a:schemeClr val="accent2">
                    <a:lumMod val="50000"/>
                  </a:schemeClr>
                </a:solidFill>
              </a:rPr>
              <a:t>Some thoughts on MAC interactions for MMS operation</a:t>
            </a: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24</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25</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8354888" cy="5012879"/>
          </a:xfrm>
        </p:spPr>
        <p:txBody>
          <a:bodyPr wrap="square" anchor="t">
            <a:normAutofit fontScale="92500"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r>
              <a:rPr lang="en-US" dirty="0"/>
              <a:t>Rev 0 of Agenda:</a:t>
            </a:r>
          </a:p>
          <a:p>
            <a:pPr marL="0" indent="0"/>
            <a:r>
              <a:rPr lang="en-US" dirty="0">
                <a:hlinkClick r:id="rId4"/>
              </a:rPr>
              <a:t>https://mentor.ieee.org/802.15/dcn/23/15-23-0305-00-04ab-july-2023-tg4ab-agenda.xlsx</a:t>
            </a: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26</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372" y="2054563"/>
            <a:ext cx="4232850" cy="31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17B50-EF9D-7FCE-F76E-D25912B672FF}"/>
              </a:ext>
            </a:extLst>
          </p:cNvPr>
          <p:cNvPicPr>
            <a:picLocks noChangeAspect="1"/>
          </p:cNvPicPr>
          <p:nvPr/>
        </p:nvPicPr>
        <p:blipFill>
          <a:blip r:embed="rId2"/>
          <a:stretch>
            <a:fillRect/>
          </a:stretch>
        </p:blipFill>
        <p:spPr>
          <a:xfrm>
            <a:off x="678072" y="3417540"/>
            <a:ext cx="2381250" cy="2171700"/>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27</a:t>
            </a:fld>
            <a:endParaRPr lang="en-US" altLang="en-US"/>
          </a:p>
        </p:txBody>
      </p:sp>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3"/>
          <a:stretch>
            <a:fillRect/>
          </a:stretch>
        </p:blipFill>
        <p:spPr>
          <a:xfrm>
            <a:off x="3499609" y="3397183"/>
            <a:ext cx="2274767" cy="2189035"/>
          </a:xfrm>
          <a:prstGeom prst="rect">
            <a:avLst/>
          </a:prstGeom>
        </p:spPr>
      </p:pic>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4"/>
          <a:stretch>
            <a:fillRect/>
          </a:stretch>
        </p:blipFill>
        <p:spPr>
          <a:xfrm>
            <a:off x="6029172" y="3088546"/>
            <a:ext cx="2383361" cy="2497672"/>
          </a:xfrm>
          <a:prstGeom prst="rect">
            <a:avLst/>
          </a:prstGeom>
        </p:spPr>
      </p:pic>
      <p:sp>
        <p:nvSpPr>
          <p:cNvPr id="21" name="Rectangle: Rounded Corners 20">
            <a:extLst>
              <a:ext uri="{FF2B5EF4-FFF2-40B4-BE49-F238E27FC236}">
                <a16:creationId xmlns:a16="http://schemas.microsoft.com/office/drawing/2014/main" id="{3C2552C3-BF10-8C87-6384-28FCEB93ACC9}"/>
              </a:ext>
            </a:extLst>
          </p:cNvPr>
          <p:cNvSpPr/>
          <p:nvPr/>
        </p:nvSpPr>
        <p:spPr bwMode="auto">
          <a:xfrm>
            <a:off x="4135888" y="4739680"/>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5" name="Arrow: Right 24">
            <a:extLst>
              <a:ext uri="{FF2B5EF4-FFF2-40B4-BE49-F238E27FC236}">
                <a16:creationId xmlns:a16="http://schemas.microsoft.com/office/drawing/2014/main" id="{6BB19BA9-062C-EE7C-923F-AFB1C524851D}"/>
              </a:ext>
            </a:extLst>
          </p:cNvPr>
          <p:cNvSpPr/>
          <p:nvPr/>
        </p:nvSpPr>
        <p:spPr bwMode="auto">
          <a:xfrm>
            <a:off x="3430261" y="521811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Next</a:t>
            </a: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4653136"/>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
        <p:nvSpPr>
          <p:cNvPr id="6" name="Double Wave 5">
            <a:extLst>
              <a:ext uri="{FF2B5EF4-FFF2-40B4-BE49-F238E27FC236}">
                <a16:creationId xmlns:a16="http://schemas.microsoft.com/office/drawing/2014/main" id="{B15D0101-993A-F010-5BC3-7747E2A14907}"/>
              </a:ext>
            </a:extLst>
          </p:cNvPr>
          <p:cNvSpPr/>
          <p:nvPr/>
        </p:nvSpPr>
        <p:spPr bwMode="auto">
          <a:xfrm rot="19260677">
            <a:off x="696730" y="4029097"/>
            <a:ext cx="2242903" cy="947192"/>
          </a:xfrm>
          <a:prstGeom prst="doubleWav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4000" b="0" i="0" u="none" strike="noStrike" cap="none" normalizeH="0" baseline="0" dirty="0">
                <a:ln>
                  <a:noFill/>
                </a:ln>
                <a:solidFill>
                  <a:schemeClr val="bg1"/>
                </a:solidFill>
                <a:effectLst/>
                <a:latin typeface="Viner Hand ITC" panose="03070502030502020203" pitchFamily="66" charset="0"/>
                <a:ea typeface="ＭＳ Ｐゴシック" charset="0"/>
                <a:cs typeface="ＭＳ Ｐゴシック" charset="0"/>
              </a:rPr>
              <a:t>History!</a:t>
            </a:r>
          </a:p>
        </p:txBody>
      </p:sp>
    </p:spTree>
    <p:extLst>
      <p:ext uri="{BB962C8B-B14F-4D97-AF65-F5344CB8AC3E}">
        <p14:creationId xmlns:p14="http://schemas.microsoft.com/office/powerpoint/2010/main" val="1976300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28</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29</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93996</TotalTime>
  <Words>2080</Words>
  <Application>Microsoft Office PowerPoint</Application>
  <PresentationFormat>On-screen Show (4:3)</PresentationFormat>
  <Paragraphs>295</Paragraphs>
  <Slides>29</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29</vt:i4>
      </vt:variant>
    </vt:vector>
  </HeadingPairs>
  <TitlesOfParts>
    <vt:vector size="44"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Viner Hand ITC</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Kick-off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320</cp:revision>
  <cp:lastPrinted>2000-03-07T00:55:37Z</cp:lastPrinted>
  <dcterms:created xsi:type="dcterms:W3CDTF">2016-01-17T22:48:36Z</dcterms:created>
  <dcterms:modified xsi:type="dcterms:W3CDTF">2023-06-26T19:40:07Z</dcterms:modified>
  <cp:category/>
</cp:coreProperties>
</file>