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3"/>
  </p:notesMasterIdLst>
  <p:sldIdLst>
    <p:sldId id="363" r:id="rId2"/>
    <p:sldId id="2414" r:id="rId3"/>
    <p:sldId id="2368" r:id="rId4"/>
    <p:sldId id="2408" r:id="rId5"/>
    <p:sldId id="361" r:id="rId6"/>
    <p:sldId id="2375" r:id="rId7"/>
    <p:sldId id="2377" r:id="rId8"/>
    <p:sldId id="2437" r:id="rId9"/>
    <p:sldId id="2389" r:id="rId10"/>
    <p:sldId id="2438" r:id="rId11"/>
    <p:sldId id="296" r:id="rId12"/>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F8F"/>
    <a:srgbClr val="FFEFE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46" autoAdjust="0"/>
  </p:normalViewPr>
  <p:slideViewPr>
    <p:cSldViewPr>
      <p:cViewPr varScale="1">
        <p:scale>
          <a:sx n="80" d="100"/>
          <a:sy n="80" d="100"/>
        </p:scale>
        <p:origin x="58" y="11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1251" y="685801"/>
            <a:ext cx="2637367"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12800" y="685801"/>
            <a:ext cx="7715251"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802.15-23-0293-00-04ab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Benjamin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3/15-23-0245-02-04ab-tg4ab-may-meeting-slides.pptx" TargetMode="External"/><Relationship Id="rId2" Type="http://schemas.openxmlformats.org/officeDocument/2006/relationships/hyperlink" Target="https://mentor.ieee.org/802.15/dcn/23/15-23-0205-08-04ab-tg4ab-agenda-may-2023.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2/15-22-0381-03-04ab-nba-uwb-ranging-text-proposal-for-15-4ab-tfd.docx" TargetMode="External"/><Relationship Id="rId2" Type="http://schemas.openxmlformats.org/officeDocument/2006/relationships/hyperlink" Target="https://mentor.ieee.org/802.15/dcn/22/15-22-0514-05-04ab-non-coherent-phy-layer-proposal-for-15-4ab-tfd.docx" TargetMode="External"/><Relationship Id="rId1" Type="http://schemas.openxmlformats.org/officeDocument/2006/relationships/slideLayout" Target="../slideLayouts/slideLayout2.xml"/><Relationship Id="rId5" Type="http://schemas.openxmlformats.org/officeDocument/2006/relationships/hyperlink" Target="https://mentor.ieee.org/802.15/dcn/23/15-23-0215-01-04ab-block-assignment-in-hyper-block-tfd.docx" TargetMode="External"/><Relationship Id="rId4" Type="http://schemas.openxmlformats.org/officeDocument/2006/relationships/hyperlink" Target="https://mentor.ieee.org/802.15/dcn/22/15-22-0649-03-04ab-coherent-phy-layer-proposal-for-15-4ab-tfd.docx"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343472" y="762001"/>
            <a:ext cx="972108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May 2023 Interim Session Closing Report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14 May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Mixed-mode interim session closing report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D629B-8A14-20EA-30ED-641AA0EE6008}"/>
              </a:ext>
            </a:extLst>
          </p:cNvPr>
          <p:cNvSpPr>
            <a:spLocks noGrp="1"/>
          </p:cNvSpPr>
          <p:nvPr>
            <p:ph type="title"/>
          </p:nvPr>
        </p:nvSpPr>
        <p:spPr>
          <a:xfrm>
            <a:off x="1007436" y="548680"/>
            <a:ext cx="10352617" cy="754063"/>
          </a:xfrm>
        </p:spPr>
        <p:txBody>
          <a:bodyPr/>
          <a:lstStyle/>
          <a:p>
            <a:r>
              <a:rPr lang="en-US" dirty="0"/>
              <a:t>Interim Webex Schedule</a:t>
            </a:r>
          </a:p>
        </p:txBody>
      </p:sp>
      <p:sp>
        <p:nvSpPr>
          <p:cNvPr id="3" name="Content Placeholder 2">
            <a:extLst>
              <a:ext uri="{FF2B5EF4-FFF2-40B4-BE49-F238E27FC236}">
                <a16:creationId xmlns:a16="http://schemas.microsoft.com/office/drawing/2014/main" id="{68B349DB-DEEC-B21B-46C6-EFB49CC77726}"/>
              </a:ext>
            </a:extLst>
          </p:cNvPr>
          <p:cNvSpPr>
            <a:spLocks noGrp="1"/>
          </p:cNvSpPr>
          <p:nvPr>
            <p:ph idx="1"/>
          </p:nvPr>
        </p:nvSpPr>
        <p:spPr>
          <a:xfrm>
            <a:off x="980021" y="1419672"/>
            <a:ext cx="10881350" cy="1219013"/>
          </a:xfrm>
        </p:spPr>
        <p:txBody>
          <a:bodyPr/>
          <a:lstStyle/>
          <a:p>
            <a:r>
              <a:rPr lang="en-US" dirty="0"/>
              <a:t>Proposed:  Usual time and interval:  Alternate Tuesdays, 06:00 PT commencing 28-March</a:t>
            </a:r>
          </a:p>
          <a:p>
            <a:r>
              <a:rPr lang="en-US" dirty="0"/>
              <a:t>	</a:t>
            </a:r>
          </a:p>
        </p:txBody>
      </p:sp>
      <p:sp>
        <p:nvSpPr>
          <p:cNvPr id="4" name="Slide Number Placeholder 3">
            <a:extLst>
              <a:ext uri="{FF2B5EF4-FFF2-40B4-BE49-F238E27FC236}">
                <a16:creationId xmlns:a16="http://schemas.microsoft.com/office/drawing/2014/main" id="{6D817E3F-8B19-8E26-9744-1518308A855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5" name="Arrow: Right 4">
            <a:extLst>
              <a:ext uri="{FF2B5EF4-FFF2-40B4-BE49-F238E27FC236}">
                <a16:creationId xmlns:a16="http://schemas.microsoft.com/office/drawing/2014/main" id="{F81FC424-2D64-9746-7AD8-A83CB9B27078}"/>
              </a:ext>
            </a:extLst>
          </p:cNvPr>
          <p:cNvSpPr/>
          <p:nvPr/>
        </p:nvSpPr>
        <p:spPr bwMode="auto">
          <a:xfrm>
            <a:off x="362775" y="4888543"/>
            <a:ext cx="667482" cy="59084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r>
              <a:rPr lang="en-US" dirty="0">
                <a:latin typeface="Times New Roman" charset="0"/>
                <a:ea typeface="ＭＳ Ｐゴシック" charset="0"/>
                <a:cs typeface="ＭＳ Ｐゴシック" charset="0"/>
              </a:rPr>
              <a:t>Now</a:t>
            </a:r>
          </a:p>
        </p:txBody>
      </p:sp>
      <p:pic>
        <p:nvPicPr>
          <p:cNvPr id="11" name="Picture 10">
            <a:extLst>
              <a:ext uri="{FF2B5EF4-FFF2-40B4-BE49-F238E27FC236}">
                <a16:creationId xmlns:a16="http://schemas.microsoft.com/office/drawing/2014/main" id="{71899D47-B10C-5B3C-F4F3-221C5D57680A}"/>
              </a:ext>
            </a:extLst>
          </p:cNvPr>
          <p:cNvPicPr>
            <a:picLocks noChangeAspect="1"/>
          </p:cNvPicPr>
          <p:nvPr/>
        </p:nvPicPr>
        <p:blipFill>
          <a:blip r:embed="rId2"/>
          <a:stretch>
            <a:fillRect/>
          </a:stretch>
        </p:blipFill>
        <p:spPr>
          <a:xfrm>
            <a:off x="1274875" y="3386577"/>
            <a:ext cx="3162574" cy="2903472"/>
          </a:xfrm>
          <a:prstGeom prst="rect">
            <a:avLst/>
          </a:prstGeom>
        </p:spPr>
      </p:pic>
      <p:pic>
        <p:nvPicPr>
          <p:cNvPr id="13" name="Picture 12">
            <a:extLst>
              <a:ext uri="{FF2B5EF4-FFF2-40B4-BE49-F238E27FC236}">
                <a16:creationId xmlns:a16="http://schemas.microsoft.com/office/drawing/2014/main" id="{65F860BF-B99A-9FBC-6F9A-D93CAC5D61BD}"/>
              </a:ext>
            </a:extLst>
          </p:cNvPr>
          <p:cNvPicPr>
            <a:picLocks noChangeAspect="1"/>
          </p:cNvPicPr>
          <p:nvPr/>
        </p:nvPicPr>
        <p:blipFill>
          <a:blip r:embed="rId3"/>
          <a:stretch>
            <a:fillRect/>
          </a:stretch>
        </p:blipFill>
        <p:spPr>
          <a:xfrm>
            <a:off x="4666145" y="3386577"/>
            <a:ext cx="3033023" cy="2918713"/>
          </a:xfrm>
          <a:prstGeom prst="rect">
            <a:avLst/>
          </a:prstGeom>
        </p:spPr>
      </p:pic>
      <p:pic>
        <p:nvPicPr>
          <p:cNvPr id="20" name="Picture 19">
            <a:extLst>
              <a:ext uri="{FF2B5EF4-FFF2-40B4-BE49-F238E27FC236}">
                <a16:creationId xmlns:a16="http://schemas.microsoft.com/office/drawing/2014/main" id="{924B510D-4B56-CC44-B7D6-CB0CED349F2E}"/>
              </a:ext>
            </a:extLst>
          </p:cNvPr>
          <p:cNvPicPr>
            <a:picLocks noChangeAspect="1"/>
          </p:cNvPicPr>
          <p:nvPr/>
        </p:nvPicPr>
        <p:blipFill>
          <a:blip r:embed="rId4"/>
          <a:stretch>
            <a:fillRect/>
          </a:stretch>
        </p:blipFill>
        <p:spPr>
          <a:xfrm>
            <a:off x="8038895" y="2975061"/>
            <a:ext cx="3177815" cy="3330229"/>
          </a:xfrm>
          <a:prstGeom prst="rect">
            <a:avLst/>
          </a:prstGeom>
        </p:spPr>
      </p:pic>
      <p:sp>
        <p:nvSpPr>
          <p:cNvPr id="15" name="Rectangle: Rounded Corners 14">
            <a:extLst>
              <a:ext uri="{FF2B5EF4-FFF2-40B4-BE49-F238E27FC236}">
                <a16:creationId xmlns:a16="http://schemas.microsoft.com/office/drawing/2014/main" id="{106FF33B-F19F-5B10-4635-DF0BC14FA9F3}"/>
              </a:ext>
            </a:extLst>
          </p:cNvPr>
          <p:cNvSpPr/>
          <p:nvPr/>
        </p:nvSpPr>
        <p:spPr bwMode="auto">
          <a:xfrm>
            <a:off x="2210979" y="5922933"/>
            <a:ext cx="350851" cy="249266"/>
          </a:xfrm>
          <a:prstGeom prst="roundRect">
            <a:avLst/>
          </a:prstGeom>
          <a:noFill/>
          <a:ln w="9525" cap="flat" cmpd="sng" algn="ctr">
            <a:solidFill>
              <a:srgbClr val="FF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eaLnBrk="1" hangingPunct="1">
              <a:buClr>
                <a:srgbClr val="000000"/>
              </a:buClr>
              <a:buSzPct val="100000"/>
            </a:pPr>
            <a:endParaRPr lang="en-US" sz="900">
              <a:latin typeface="Times New Roman" charset="0"/>
              <a:ea typeface="ＭＳ Ｐゴシック" charset="0"/>
              <a:cs typeface="ＭＳ Ｐゴシック" charset="0"/>
            </a:endParaRPr>
          </a:p>
        </p:txBody>
      </p:sp>
      <p:sp>
        <p:nvSpPr>
          <p:cNvPr id="21" name="Rectangle: Rounded Corners 20">
            <a:extLst>
              <a:ext uri="{FF2B5EF4-FFF2-40B4-BE49-F238E27FC236}">
                <a16:creationId xmlns:a16="http://schemas.microsoft.com/office/drawing/2014/main" id="{3C2552C3-BF10-8C87-6384-28FCEB93ACC9}"/>
              </a:ext>
            </a:extLst>
          </p:cNvPr>
          <p:cNvSpPr/>
          <p:nvPr/>
        </p:nvSpPr>
        <p:spPr bwMode="auto">
          <a:xfrm>
            <a:off x="5514517" y="5176574"/>
            <a:ext cx="350851" cy="249266"/>
          </a:xfrm>
          <a:prstGeom prst="roundRect">
            <a:avLst/>
          </a:prstGeom>
          <a:noFill/>
          <a:ln w="9525" cap="flat" cmpd="sng" algn="ctr">
            <a:solidFill>
              <a:srgbClr val="FF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eaLnBrk="1" hangingPunct="1">
              <a:buClr>
                <a:srgbClr val="000000"/>
              </a:buClr>
              <a:buSzPct val="100000"/>
            </a:pPr>
            <a:endParaRPr lang="en-US" sz="900">
              <a:latin typeface="Times New Roman" charset="0"/>
              <a:ea typeface="ＭＳ Ｐゴシック" charset="0"/>
              <a:cs typeface="ＭＳ Ｐゴシック" charset="0"/>
            </a:endParaRPr>
          </a:p>
        </p:txBody>
      </p:sp>
      <p:sp>
        <p:nvSpPr>
          <p:cNvPr id="22" name="Rectangle: Rounded Corners 21">
            <a:extLst>
              <a:ext uri="{FF2B5EF4-FFF2-40B4-BE49-F238E27FC236}">
                <a16:creationId xmlns:a16="http://schemas.microsoft.com/office/drawing/2014/main" id="{114662F4-06EA-149F-F438-87CAC06E10E4}"/>
              </a:ext>
            </a:extLst>
          </p:cNvPr>
          <p:cNvSpPr/>
          <p:nvPr/>
        </p:nvSpPr>
        <p:spPr bwMode="auto">
          <a:xfrm>
            <a:off x="5553802" y="5945865"/>
            <a:ext cx="350851" cy="249266"/>
          </a:xfrm>
          <a:prstGeom prst="roundRect">
            <a:avLst/>
          </a:prstGeom>
          <a:noFill/>
          <a:ln w="9525" cap="flat" cmpd="sng" algn="ctr">
            <a:solidFill>
              <a:srgbClr val="FF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eaLnBrk="1" hangingPunct="1">
              <a:buClr>
                <a:srgbClr val="000000"/>
              </a:buClr>
              <a:buSzPct val="100000"/>
            </a:pPr>
            <a:endParaRPr lang="en-US" sz="900">
              <a:latin typeface="Times New Roman" charset="0"/>
              <a:ea typeface="ＭＳ Ｐゴシック" charset="0"/>
              <a:cs typeface="ＭＳ Ｐゴシック" charset="0"/>
            </a:endParaRPr>
          </a:p>
        </p:txBody>
      </p:sp>
      <p:sp>
        <p:nvSpPr>
          <p:cNvPr id="23" name="Rectangle: Rounded Corners 22">
            <a:extLst>
              <a:ext uri="{FF2B5EF4-FFF2-40B4-BE49-F238E27FC236}">
                <a16:creationId xmlns:a16="http://schemas.microsoft.com/office/drawing/2014/main" id="{BE60B33C-2544-C5F0-1819-3F26137B8FCA}"/>
              </a:ext>
            </a:extLst>
          </p:cNvPr>
          <p:cNvSpPr/>
          <p:nvPr/>
        </p:nvSpPr>
        <p:spPr bwMode="auto">
          <a:xfrm>
            <a:off x="8619691" y="4763910"/>
            <a:ext cx="1656184" cy="249266"/>
          </a:xfrm>
          <a:prstGeom prst="roundRect">
            <a:avLst/>
          </a:prstGeom>
          <a:noFill/>
          <a:ln w="9525" cap="flat" cmpd="sng" algn="ctr">
            <a:solidFill>
              <a:srgbClr val="FF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eaLnBrk="1" hangingPunct="1">
              <a:buClr>
                <a:srgbClr val="000000"/>
              </a:buClr>
              <a:buSzPct val="100000"/>
            </a:pPr>
            <a:endParaRPr lang="en-US" sz="900">
              <a:latin typeface="Times New Roman" charset="0"/>
              <a:ea typeface="ＭＳ Ｐゴシック" charset="0"/>
              <a:cs typeface="ＭＳ Ｐゴシック" charset="0"/>
            </a:endParaRPr>
          </a:p>
        </p:txBody>
      </p:sp>
      <p:sp>
        <p:nvSpPr>
          <p:cNvPr id="25" name="Arrow: Right 24">
            <a:extLst>
              <a:ext uri="{FF2B5EF4-FFF2-40B4-BE49-F238E27FC236}">
                <a16:creationId xmlns:a16="http://schemas.microsoft.com/office/drawing/2014/main" id="{6BB19BA9-062C-EE7C-923F-AFB1C524851D}"/>
              </a:ext>
            </a:extLst>
          </p:cNvPr>
          <p:cNvSpPr/>
          <p:nvPr/>
        </p:nvSpPr>
        <p:spPr bwMode="auto">
          <a:xfrm>
            <a:off x="335360" y="5752142"/>
            <a:ext cx="667482" cy="59084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r>
              <a:rPr lang="en-US" dirty="0">
                <a:latin typeface="Times New Roman" charset="0"/>
                <a:ea typeface="ＭＳ Ｐゴシック" charset="0"/>
                <a:cs typeface="ＭＳ Ｐゴシック" charset="0"/>
              </a:rPr>
              <a:t>Next</a:t>
            </a:r>
          </a:p>
        </p:txBody>
      </p:sp>
      <p:sp>
        <p:nvSpPr>
          <p:cNvPr id="17" name="Arrow: Right 16">
            <a:extLst>
              <a:ext uri="{FF2B5EF4-FFF2-40B4-BE49-F238E27FC236}">
                <a16:creationId xmlns:a16="http://schemas.microsoft.com/office/drawing/2014/main" id="{3995A76E-1952-BA9A-C28E-B7CABE507CA8}"/>
              </a:ext>
            </a:extLst>
          </p:cNvPr>
          <p:cNvSpPr/>
          <p:nvPr/>
        </p:nvSpPr>
        <p:spPr bwMode="auto">
          <a:xfrm rot="18141844" flipH="1">
            <a:off x="9919179" y="3689721"/>
            <a:ext cx="1368152" cy="754062"/>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defTabSz="336947" eaLnBrk="1" hangingPunct="1">
              <a:buClr>
                <a:srgbClr val="000000"/>
              </a:buClr>
              <a:buSzPct val="100000"/>
            </a:pPr>
            <a:r>
              <a:rPr lang="en-US" b="1" dirty="0">
                <a:latin typeface="Tahoma" panose="020B0604030504040204" pitchFamily="34" charset="0"/>
                <a:ea typeface="Tahoma" panose="020B0604030504040204" pitchFamily="34" charset="0"/>
                <a:cs typeface="Tahoma" panose="020B0604030504040204" pitchFamily="34" charset="0"/>
              </a:rPr>
              <a:t>July Plenary</a:t>
            </a:r>
          </a:p>
        </p:txBody>
      </p:sp>
    </p:spTree>
    <p:extLst>
      <p:ext uri="{BB962C8B-B14F-4D97-AF65-F5344CB8AC3E}">
        <p14:creationId xmlns:p14="http://schemas.microsoft.com/office/powerpoint/2010/main" val="553145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title"/>
          </p:nvPr>
        </p:nvSpPr>
        <p:spPr>
          <a:xfrm>
            <a:off x="3389312" y="5085184"/>
            <a:ext cx="5486400" cy="1160040"/>
          </a:xfrm>
        </p:spPr>
        <p:txBody>
          <a:bodyPr wrap="square" anchor="b">
            <a:normAutofit fontScale="90000"/>
          </a:bodyPr>
          <a:lstStyle/>
          <a:p>
            <a:pPr algn="ctr">
              <a:lnSpc>
                <a:spcPct val="150000"/>
              </a:lnSpc>
            </a:pPr>
            <a:br>
              <a:rPr lang="en-US" altLang="en-US" sz="3200" dirty="0"/>
            </a:br>
            <a:r>
              <a:rPr lang="en-US" altLang="en-US" sz="3200" dirty="0"/>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idx="10"/>
          </p:nvPr>
        </p:nvSpPr>
        <p:spPr>
          <a:xfrm>
            <a:off x="5735639" y="6554788"/>
            <a:ext cx="655637"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8172FBCF-0410-4D1E-955A-A95781544AD9}" type="slidenum">
              <a:rPr lang="en-US" altLang="en-US" smtClean="0">
                <a:solidFill>
                  <a:schemeClr val="tx1"/>
                </a:solidFill>
              </a:rPr>
              <a:pPr>
                <a:spcAft>
                  <a:spcPts val="600"/>
                </a:spcAft>
              </a:pPr>
              <a:t>11</a:t>
            </a:fld>
            <a:endParaRPr lang="en-US" altLang="en-US">
              <a:solidFill>
                <a:schemeClr val="tx1"/>
              </a:solidFill>
            </a:endParaRPr>
          </a:p>
        </p:txBody>
      </p:sp>
      <p:pic>
        <p:nvPicPr>
          <p:cNvPr id="1026" name="Picture 2">
            <a:extLst>
              <a:ext uri="{FF2B5EF4-FFF2-40B4-BE49-F238E27FC236}">
                <a16:creationId xmlns:a16="http://schemas.microsoft.com/office/drawing/2014/main" id="{0843E33B-D1E0-276D-DD7F-27BCCCCA58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989" t="9338" r="15988" b="29330"/>
          <a:stretch/>
        </p:blipFill>
        <p:spPr bwMode="auto">
          <a:xfrm>
            <a:off x="2895600" y="734928"/>
            <a:ext cx="6309360" cy="42062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D4FB088-31F8-47D4-5432-7AAF50733DC1}"/>
              </a:ext>
            </a:extLst>
          </p:cNvPr>
          <p:cNvPicPr>
            <a:picLocks noChangeAspect="1" noChangeArrowheads="1"/>
          </p:cNvPicPr>
          <p:nvPr/>
        </p:nvPicPr>
        <p:blipFill>
          <a:blip r:embed="rId2">
            <a:alphaModFix amt="28000"/>
            <a:extLst>
              <a:ext uri="{28A0092B-C50C-407E-A947-70E740481C1C}">
                <a14:useLocalDpi xmlns:a14="http://schemas.microsoft.com/office/drawing/2010/main" val="0"/>
              </a:ext>
            </a:extLst>
          </a:blip>
          <a:srcRect/>
          <a:stretch>
            <a:fillRect/>
          </a:stretch>
        </p:blipFill>
        <p:spPr bwMode="auto">
          <a:xfrm>
            <a:off x="1919536" y="620688"/>
            <a:ext cx="8568952" cy="5715673"/>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2209800" y="2368898"/>
            <a:ext cx="7772400" cy="1470025"/>
          </a:xfrm>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2895600" y="4124672"/>
            <a:ext cx="6400800" cy="1752600"/>
          </a:xfrm>
        </p:spPr>
        <p:txBody>
          <a:bodyPr>
            <a:normAutofit fontScale="92500" lnSpcReduction="20000"/>
          </a:bodyPr>
          <a:lstStyle/>
          <a:p>
            <a:pPr algn="l"/>
            <a:r>
              <a:rPr lang="en-US" sz="2400" dirty="0"/>
              <a:t>Objective: enhancements to 802.15.4 Ultra Wideband (UWB) physical layers (PHYs) medium access control (MAC) and associated ranging techniques while retaining backward compatibility with enhanced ranging capable devices (ERDEVs).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3"/>
          <a:stretch>
            <a:fillRect/>
          </a:stretch>
        </p:blipFill>
        <p:spPr>
          <a:xfrm>
            <a:off x="5380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TextBox 8">
            <a:extLst>
              <a:ext uri="{FF2B5EF4-FFF2-40B4-BE49-F238E27FC236}">
                <a16:creationId xmlns:a16="http://schemas.microsoft.com/office/drawing/2014/main" id="{E26CDC32-C08F-4748-133A-FDCE5622DBC5}"/>
              </a:ext>
            </a:extLst>
          </p:cNvPr>
          <p:cNvSpPr txBox="1"/>
          <p:nvPr/>
        </p:nvSpPr>
        <p:spPr bwMode="auto">
          <a:xfrm rot="20137923">
            <a:off x="606469" y="1212691"/>
            <a:ext cx="3732162" cy="1770944"/>
          </a:xfrm>
          <a:prstGeom prst="rect">
            <a:avLst/>
          </a:prstGeom>
          <a:noFill/>
          <a:ln>
            <a:noFill/>
          </a:ln>
        </p:spPr>
        <p:txBody>
          <a:bodyPr vert="horz" wrap="square" lIns="92160" tIns="46080" rIns="92160" bIns="46080" numCol="1" anchor="t" anchorCtr="0" compatLnSpc="1">
            <a:prstTxWarp prst="textNoShape">
              <a:avLst/>
            </a:prstTxWarp>
            <a:normAutofit/>
          </a:bodyPr>
          <a:lstStyle/>
          <a:p>
            <a:pPr>
              <a:spcAft>
                <a:spcPts val="600"/>
              </a:spcAft>
              <a:buClr>
                <a:srgbClr val="000000"/>
              </a:buClr>
              <a:buSzPct val="100000"/>
              <a:buFont typeface="Times New Roman" panose="02020603050405020304" pitchFamily="18" charset="0"/>
            </a:pPr>
            <a:r>
              <a:rPr lang="en-US" sz="2400" dirty="0">
                <a:solidFill>
                  <a:srgbClr val="000000"/>
                </a:solidFill>
                <a:latin typeface="+mn-lt"/>
              </a:rPr>
              <a:t>Mixed Mode Wireless Interim, May 2023</a:t>
            </a:r>
          </a:p>
          <a:p>
            <a:pPr>
              <a:spcAft>
                <a:spcPts val="600"/>
              </a:spcAft>
              <a:buClr>
                <a:srgbClr val="000000"/>
              </a:buClr>
              <a:buSzPct val="100000"/>
              <a:buFont typeface="Times New Roman" panose="02020603050405020304" pitchFamily="18" charset="0"/>
            </a:pPr>
            <a:r>
              <a:rPr lang="en-US" sz="2400" dirty="0">
                <a:solidFill>
                  <a:srgbClr val="000000"/>
                </a:solidFill>
                <a:latin typeface="+mn-lt"/>
              </a:rPr>
              <a:t>Live from Orlando FLA USA</a:t>
            </a:r>
          </a:p>
          <a:p>
            <a:pPr>
              <a:spcAft>
                <a:spcPts val="600"/>
              </a:spcAft>
              <a:buClr>
                <a:srgbClr val="000000"/>
              </a:buClr>
              <a:buSzPct val="100000"/>
              <a:buFont typeface="Times New Roman" panose="02020603050405020304" pitchFamily="18" charset="0"/>
            </a:pPr>
            <a:endParaRPr lang="en-US" sz="2400" dirty="0">
              <a:solidFill>
                <a:srgbClr val="000000"/>
              </a:solidFill>
              <a:latin typeface="+mn-lt"/>
            </a:endParaRPr>
          </a:p>
        </p:txBody>
      </p:sp>
    </p:spTree>
    <p:extLst>
      <p:ext uri="{BB962C8B-B14F-4D97-AF65-F5344CB8AC3E}">
        <p14:creationId xmlns:p14="http://schemas.microsoft.com/office/powerpoint/2010/main" val="124547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2C9D-152D-4F27-BAA4-FEDCD00778D4}"/>
              </a:ext>
            </a:extLst>
          </p:cNvPr>
          <p:cNvSpPr>
            <a:spLocks noGrp="1"/>
          </p:cNvSpPr>
          <p:nvPr>
            <p:ph type="title"/>
          </p:nvPr>
        </p:nvSpPr>
        <p:spPr/>
        <p:txBody>
          <a:bodyPr/>
          <a:lstStyle/>
          <a:p>
            <a:r>
              <a:rPr lang="en-US" dirty="0"/>
              <a:t>Task Group Organization	</a:t>
            </a:r>
          </a:p>
        </p:txBody>
      </p:sp>
      <p:sp>
        <p:nvSpPr>
          <p:cNvPr id="3" name="Content Placeholder 2">
            <a:extLst>
              <a:ext uri="{FF2B5EF4-FFF2-40B4-BE49-F238E27FC236}">
                <a16:creationId xmlns:a16="http://schemas.microsoft.com/office/drawing/2014/main" id="{91D8C29A-7470-4309-A169-2725A45D83A1}"/>
              </a:ext>
            </a:extLst>
          </p:cNvPr>
          <p:cNvSpPr>
            <a:spLocks noGrp="1"/>
          </p:cNvSpPr>
          <p:nvPr>
            <p:ph idx="1"/>
          </p:nvPr>
        </p:nvSpPr>
        <p:spPr>
          <a:xfrm>
            <a:off x="1957254" y="1371601"/>
            <a:ext cx="8277495" cy="4505672"/>
          </a:xfrm>
        </p:spPr>
        <p:txBody>
          <a:bodyPr>
            <a:normAutofit/>
          </a:bodyPr>
          <a:lstStyle/>
          <a:p>
            <a:pPr marL="457200" indent="-457200">
              <a:buFont typeface="Arial" panose="020B0604020202020204" pitchFamily="34" charset="0"/>
              <a:buChar char="•"/>
            </a:pPr>
            <a:r>
              <a:rPr lang="en-US" dirty="0"/>
              <a:t>Chair: Benjamin Rolfe (BCA)</a:t>
            </a:r>
            <a:r>
              <a:rPr lang="en-US" baseline="30000" dirty="0"/>
              <a:t>1</a:t>
            </a:r>
            <a:endParaRPr lang="en-US" dirty="0"/>
          </a:p>
          <a:p>
            <a:pPr marL="457200" indent="-457200">
              <a:buFont typeface="Arial" panose="020B0604020202020204" pitchFamily="34" charset="0"/>
              <a:buChar char="•"/>
            </a:pPr>
            <a:r>
              <a:rPr lang="en-US" dirty="0"/>
              <a:t>Vice Chair: Clint Powell (Meta)</a:t>
            </a:r>
          </a:p>
          <a:p>
            <a:pPr marL="457200" indent="-457200">
              <a:buFont typeface="Arial" panose="020B0604020202020204" pitchFamily="34" charset="0"/>
              <a:buChar char="•"/>
            </a:pPr>
            <a:r>
              <a:rPr lang="en-US" dirty="0"/>
              <a:t>Vice Chair: Clint Chaplin (SRA) [Remote]</a:t>
            </a:r>
          </a:p>
          <a:p>
            <a:pPr marL="457200" indent="-457200">
              <a:buFont typeface="Arial" panose="020B0604020202020204" pitchFamily="34" charset="0"/>
              <a:buChar char="•"/>
            </a:pPr>
            <a:r>
              <a:rPr lang="en-US" dirty="0"/>
              <a:t>Vice Chair and Recording Secretary: David </a:t>
            </a:r>
            <a:r>
              <a:rPr lang="en-US" dirty="0" err="1"/>
              <a:t>Xun</a:t>
            </a:r>
            <a:r>
              <a:rPr lang="en-US" dirty="0"/>
              <a:t> Yang (Huawei) </a:t>
            </a:r>
          </a:p>
          <a:p>
            <a:pPr marL="457200" indent="-457200">
              <a:buFont typeface="Arial" panose="020B0604020202020204" pitchFamily="34" charset="0"/>
              <a:buChar char="•"/>
            </a:pPr>
            <a:r>
              <a:rPr lang="en-US" dirty="0"/>
              <a:t>Lead Technical Editor: Billy Verso (Qorvo)</a:t>
            </a:r>
          </a:p>
          <a:p>
            <a:pPr marL="400050" lvl="1" indent="0"/>
            <a:endParaRPr lang="en-US" dirty="0"/>
          </a:p>
          <a:p>
            <a:pPr marL="400050" lvl="1" indent="0"/>
            <a:r>
              <a:rPr lang="en-US" dirty="0"/>
              <a:t>Thank you to all the volunteers!</a:t>
            </a:r>
          </a:p>
          <a:p>
            <a:endParaRPr lang="en-US" dirty="0"/>
          </a:p>
        </p:txBody>
      </p:sp>
      <p:sp>
        <p:nvSpPr>
          <p:cNvPr id="4" name="Slide Number Placeholder 3">
            <a:extLst>
              <a:ext uri="{FF2B5EF4-FFF2-40B4-BE49-F238E27FC236}">
                <a16:creationId xmlns:a16="http://schemas.microsoft.com/office/drawing/2014/main" id="{D179214E-044D-456E-A425-F1E982EB74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
        <p:nvSpPr>
          <p:cNvPr id="5" name="TextBox 4">
            <a:extLst>
              <a:ext uri="{FF2B5EF4-FFF2-40B4-BE49-F238E27FC236}">
                <a16:creationId xmlns:a16="http://schemas.microsoft.com/office/drawing/2014/main" id="{441FB0AA-BF63-492B-906A-1A950062459A}"/>
              </a:ext>
            </a:extLst>
          </p:cNvPr>
          <p:cNvSpPr txBox="1"/>
          <p:nvPr/>
        </p:nvSpPr>
        <p:spPr>
          <a:xfrm>
            <a:off x="2066977" y="6120627"/>
            <a:ext cx="7740132" cy="276999"/>
          </a:xfrm>
          <a:prstGeom prst="rect">
            <a:avLst/>
          </a:prstGeom>
          <a:noFill/>
        </p:spPr>
        <p:txBody>
          <a:bodyPr wrap="none" rtlCol="0">
            <a:spAutoFit/>
          </a:bodyPr>
          <a:lstStyle/>
          <a:p>
            <a:r>
              <a:rPr lang="en-US" baseline="30000" dirty="0">
                <a:solidFill>
                  <a:schemeClr val="accent6">
                    <a:lumMod val="75000"/>
                  </a:schemeClr>
                </a:solidFill>
              </a:rPr>
              <a:t>1</a:t>
            </a:r>
            <a:r>
              <a:rPr lang="en-US" dirty="0">
                <a:solidFill>
                  <a:schemeClr val="accent6">
                    <a:lumMod val="75000"/>
                  </a:schemeClr>
                </a:solidFill>
              </a:rPr>
              <a:t> Affiliation Details here: https://mentor.ieee.org/802-ec/dcn/22/ec-22-0061-00-00EC-rolfe-affiliations-by-802-activity.pdf</a:t>
            </a:r>
          </a:p>
        </p:txBody>
      </p:sp>
    </p:spTree>
    <p:extLst>
      <p:ext uri="{BB962C8B-B14F-4D97-AF65-F5344CB8AC3E}">
        <p14:creationId xmlns:p14="http://schemas.microsoft.com/office/powerpoint/2010/main" val="392647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DC84-3755-9896-4070-6AC471398AFC}"/>
              </a:ext>
            </a:extLst>
          </p:cNvPr>
          <p:cNvSpPr>
            <a:spLocks noGrp="1"/>
          </p:cNvSpPr>
          <p:nvPr>
            <p:ph type="title"/>
          </p:nvPr>
        </p:nvSpPr>
        <p:spPr>
          <a:xfrm>
            <a:off x="2279577" y="685800"/>
            <a:ext cx="7764463" cy="654967"/>
          </a:xfrm>
        </p:spPr>
        <p:txBody>
          <a:bodyPr/>
          <a:lstStyle/>
          <a:p>
            <a:r>
              <a:rPr lang="en-US" dirty="0"/>
              <a:t>Useful Links</a:t>
            </a:r>
          </a:p>
        </p:txBody>
      </p:sp>
      <p:sp>
        <p:nvSpPr>
          <p:cNvPr id="4" name="Slide Number Placeholder 3">
            <a:extLst>
              <a:ext uri="{FF2B5EF4-FFF2-40B4-BE49-F238E27FC236}">
                <a16:creationId xmlns:a16="http://schemas.microsoft.com/office/drawing/2014/main" id="{85DB7AC5-08D4-99DD-3EE4-6247D2EC05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
        <p:nvSpPr>
          <p:cNvPr id="7" name="TextBox 6">
            <a:extLst>
              <a:ext uri="{FF2B5EF4-FFF2-40B4-BE49-F238E27FC236}">
                <a16:creationId xmlns:a16="http://schemas.microsoft.com/office/drawing/2014/main" id="{7145781D-423D-BB19-A669-82A6C3398D9A}"/>
              </a:ext>
            </a:extLst>
          </p:cNvPr>
          <p:cNvSpPr txBox="1"/>
          <p:nvPr/>
        </p:nvSpPr>
        <p:spPr>
          <a:xfrm>
            <a:off x="911424" y="1480716"/>
            <a:ext cx="10369152" cy="2308324"/>
          </a:xfrm>
          <a:prstGeom prst="rect">
            <a:avLst/>
          </a:prstGeom>
          <a:noFill/>
        </p:spPr>
        <p:txBody>
          <a:bodyPr wrap="square">
            <a:spAutoFit/>
          </a:bodyPr>
          <a:lstStyle/>
          <a:p>
            <a:pPr algn="ctr"/>
            <a:r>
              <a:rPr lang="en-US" sz="2400" dirty="0">
                <a:solidFill>
                  <a:schemeClr val="tx1"/>
                </a:solidFill>
                <a:latin typeface="+mj-lt"/>
              </a:rPr>
              <a:t>Agenda: </a:t>
            </a:r>
            <a:r>
              <a:rPr lang="en-US" sz="2400" dirty="0">
                <a:solidFill>
                  <a:schemeClr val="tx1"/>
                </a:solidFill>
                <a:latin typeface="+mj-lt"/>
                <a:hlinkClick r:id="rId2"/>
              </a:rPr>
              <a:t>https://mentor.ieee.org/802.15/dcn/23/15-23-0205-08-04ab-tg4ab-agenda-may-2023.xlsx</a:t>
            </a:r>
            <a:endParaRPr lang="en-US" sz="2400" dirty="0">
              <a:solidFill>
                <a:schemeClr val="tx1"/>
              </a:solidFill>
              <a:latin typeface="+mj-lt"/>
            </a:endParaRPr>
          </a:p>
          <a:p>
            <a:pPr algn="ctr"/>
            <a:endParaRPr lang="en-US" sz="2400" dirty="0">
              <a:solidFill>
                <a:schemeClr val="tx1"/>
              </a:solidFill>
              <a:latin typeface="+mj-lt"/>
            </a:endParaRPr>
          </a:p>
          <a:p>
            <a:pPr algn="ctr"/>
            <a:r>
              <a:rPr lang="en-US" sz="2400" dirty="0">
                <a:solidFill>
                  <a:schemeClr val="tx1"/>
                </a:solidFill>
                <a:latin typeface="+mj-lt"/>
              </a:rPr>
              <a:t>Meeting Slides: </a:t>
            </a:r>
            <a:r>
              <a:rPr lang="en-US" sz="2400" dirty="0">
                <a:solidFill>
                  <a:schemeClr val="tx1"/>
                </a:solidFill>
                <a:latin typeface="+mj-lt"/>
                <a:hlinkClick r:id="rId3"/>
              </a:rPr>
              <a:t>https://mentor.ieee.org/802.15/dcn/23/15-23-0245-02-04ab-tg4ab-may-meeting-slides.pptx</a:t>
            </a:r>
            <a:endParaRPr lang="en-US" sz="2400" dirty="0">
              <a:solidFill>
                <a:schemeClr val="tx1"/>
              </a:solidFill>
              <a:latin typeface="+mj-lt"/>
            </a:endParaRPr>
          </a:p>
          <a:p>
            <a:pPr algn="ctr"/>
            <a:endParaRPr lang="en-US" sz="2400" dirty="0">
              <a:solidFill>
                <a:schemeClr val="tx1"/>
              </a:solidFill>
              <a:latin typeface="+mj-lt"/>
            </a:endParaRPr>
          </a:p>
        </p:txBody>
      </p:sp>
    </p:spTree>
    <p:extLst>
      <p:ext uri="{BB962C8B-B14F-4D97-AF65-F5344CB8AC3E}">
        <p14:creationId xmlns:p14="http://schemas.microsoft.com/office/powerpoint/2010/main" val="3930523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2291978" y="1844825"/>
            <a:ext cx="7764463" cy="4395639"/>
          </a:xfrm>
        </p:spPr>
        <p:txBody>
          <a:bodyPr>
            <a:normAutofit/>
          </a:bodyPr>
          <a:lstStyle/>
          <a:p>
            <a:pPr marL="457200" indent="-457200">
              <a:buFont typeface="Wingdings" panose="05000000000000000000" pitchFamily="2" charset="2"/>
              <a:buChar char="ü"/>
            </a:pPr>
            <a:r>
              <a:rPr lang="en-US" b="1" dirty="0">
                <a:solidFill>
                  <a:schemeClr val="accent1">
                    <a:lumMod val="50000"/>
                  </a:schemeClr>
                </a:solidFill>
              </a:rPr>
              <a:t>Refine and adopt proposed text for draft</a:t>
            </a:r>
          </a:p>
          <a:p>
            <a:pPr marL="457200" indent="-457200">
              <a:buFont typeface="Wingdings" panose="05000000000000000000" pitchFamily="2" charset="2"/>
              <a:buChar char="ü"/>
            </a:pPr>
            <a:r>
              <a:rPr lang="en-US" dirty="0">
                <a:solidFill>
                  <a:schemeClr val="accent1">
                    <a:lumMod val="50000"/>
                  </a:schemeClr>
                </a:solidFill>
              </a:rPr>
              <a:t>Map the path to a technically complete draft</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2423270" y="188640"/>
            <a:ext cx="6624736" cy="450662"/>
          </a:xfrm>
        </p:spPr>
        <p:txBody>
          <a:bodyPr>
            <a:normAutofit/>
          </a:bodyPr>
          <a:lstStyle/>
          <a:p>
            <a:r>
              <a:rPr lang="en-US" sz="2000" dirty="0"/>
              <a:t>Project Schedule (working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16" name="TextBox 15">
            <a:extLst>
              <a:ext uri="{FF2B5EF4-FFF2-40B4-BE49-F238E27FC236}">
                <a16:creationId xmlns:a16="http://schemas.microsoft.com/office/drawing/2014/main" id="{73329D62-8B9D-43B2-8784-FD74B7579AAB}"/>
              </a:ext>
            </a:extLst>
          </p:cNvPr>
          <p:cNvSpPr txBox="1"/>
          <p:nvPr/>
        </p:nvSpPr>
        <p:spPr>
          <a:xfrm>
            <a:off x="3817205" y="5741183"/>
            <a:ext cx="4733544" cy="276999"/>
          </a:xfrm>
          <a:prstGeom prst="rect">
            <a:avLst/>
          </a:prstGeom>
          <a:noFill/>
        </p:spPr>
        <p:txBody>
          <a:bodyPr wrap="square">
            <a:spAutoFit/>
          </a:bodyPr>
          <a:lstStyle/>
          <a:p>
            <a:r>
              <a:rPr lang="en-US" dirty="0">
                <a:solidFill>
                  <a:srgbClr val="000000"/>
                </a:solidFill>
                <a:latin typeface="Calibri" panose="020F0502020204030204" pitchFamily="34" charset="0"/>
              </a:rPr>
              <a:t>Notes:  SASB/</a:t>
            </a:r>
            <a:r>
              <a:rPr lang="en-US" dirty="0" err="1">
                <a:solidFill>
                  <a:srgbClr val="000000"/>
                </a:solidFill>
                <a:latin typeface="Calibri" panose="020F0502020204030204" pitchFamily="34" charset="0"/>
              </a:rPr>
              <a:t>RevCom</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schdule</a:t>
            </a:r>
            <a:r>
              <a:rPr lang="en-US" dirty="0">
                <a:solidFill>
                  <a:srgbClr val="000000"/>
                </a:solidFill>
                <a:latin typeface="Calibri" panose="020F0502020204030204" pitchFamily="34" charset="0"/>
              </a:rPr>
              <a:t> for 2024 a guess</a:t>
            </a:r>
            <a:r>
              <a:rPr lang="en-US" dirty="0"/>
              <a:t> </a:t>
            </a:r>
          </a:p>
        </p:txBody>
      </p:sp>
      <p:graphicFrame>
        <p:nvGraphicFramePr>
          <p:cNvPr id="8" name="Table 7">
            <a:extLst>
              <a:ext uri="{FF2B5EF4-FFF2-40B4-BE49-F238E27FC236}">
                <a16:creationId xmlns:a16="http://schemas.microsoft.com/office/drawing/2014/main" id="{6E06A713-94FD-4DE5-90DC-B09ACF52F06D}"/>
              </a:ext>
            </a:extLst>
          </p:cNvPr>
          <p:cNvGraphicFramePr>
            <a:graphicFrameLocks noGrp="1"/>
          </p:cNvGraphicFramePr>
          <p:nvPr/>
        </p:nvGraphicFramePr>
        <p:xfrm>
          <a:off x="1919537" y="595696"/>
          <a:ext cx="8568957" cy="5857641"/>
        </p:xfrm>
        <a:graphic>
          <a:graphicData uri="http://schemas.openxmlformats.org/drawingml/2006/table">
            <a:tbl>
              <a:tblPr/>
              <a:tblGrid>
                <a:gridCol w="1079841">
                  <a:extLst>
                    <a:ext uri="{9D8B030D-6E8A-4147-A177-3AD203B41FA5}">
                      <a16:colId xmlns:a16="http://schemas.microsoft.com/office/drawing/2014/main" val="859022375"/>
                    </a:ext>
                  </a:extLst>
                </a:gridCol>
                <a:gridCol w="197082">
                  <a:extLst>
                    <a:ext uri="{9D8B030D-6E8A-4147-A177-3AD203B41FA5}">
                      <a16:colId xmlns:a16="http://schemas.microsoft.com/office/drawing/2014/main" val="3056671812"/>
                    </a:ext>
                  </a:extLst>
                </a:gridCol>
                <a:gridCol w="197082">
                  <a:extLst>
                    <a:ext uri="{9D8B030D-6E8A-4147-A177-3AD203B41FA5}">
                      <a16:colId xmlns:a16="http://schemas.microsoft.com/office/drawing/2014/main" val="2801988721"/>
                    </a:ext>
                  </a:extLst>
                </a:gridCol>
                <a:gridCol w="197082">
                  <a:extLst>
                    <a:ext uri="{9D8B030D-6E8A-4147-A177-3AD203B41FA5}">
                      <a16:colId xmlns:a16="http://schemas.microsoft.com/office/drawing/2014/main" val="3486883837"/>
                    </a:ext>
                  </a:extLst>
                </a:gridCol>
                <a:gridCol w="197082">
                  <a:extLst>
                    <a:ext uri="{9D8B030D-6E8A-4147-A177-3AD203B41FA5}">
                      <a16:colId xmlns:a16="http://schemas.microsoft.com/office/drawing/2014/main" val="2943955052"/>
                    </a:ext>
                  </a:extLst>
                </a:gridCol>
                <a:gridCol w="197082">
                  <a:extLst>
                    <a:ext uri="{9D8B030D-6E8A-4147-A177-3AD203B41FA5}">
                      <a16:colId xmlns:a16="http://schemas.microsoft.com/office/drawing/2014/main" val="1635642405"/>
                    </a:ext>
                  </a:extLst>
                </a:gridCol>
                <a:gridCol w="197082">
                  <a:extLst>
                    <a:ext uri="{9D8B030D-6E8A-4147-A177-3AD203B41FA5}">
                      <a16:colId xmlns:a16="http://schemas.microsoft.com/office/drawing/2014/main" val="4247004466"/>
                    </a:ext>
                  </a:extLst>
                </a:gridCol>
                <a:gridCol w="197082">
                  <a:extLst>
                    <a:ext uri="{9D8B030D-6E8A-4147-A177-3AD203B41FA5}">
                      <a16:colId xmlns:a16="http://schemas.microsoft.com/office/drawing/2014/main" val="722315258"/>
                    </a:ext>
                  </a:extLst>
                </a:gridCol>
                <a:gridCol w="197082">
                  <a:extLst>
                    <a:ext uri="{9D8B030D-6E8A-4147-A177-3AD203B41FA5}">
                      <a16:colId xmlns:a16="http://schemas.microsoft.com/office/drawing/2014/main" val="2755150756"/>
                    </a:ext>
                  </a:extLst>
                </a:gridCol>
                <a:gridCol w="197082">
                  <a:extLst>
                    <a:ext uri="{9D8B030D-6E8A-4147-A177-3AD203B41FA5}">
                      <a16:colId xmlns:a16="http://schemas.microsoft.com/office/drawing/2014/main" val="1837462061"/>
                    </a:ext>
                  </a:extLst>
                </a:gridCol>
                <a:gridCol w="197082">
                  <a:extLst>
                    <a:ext uri="{9D8B030D-6E8A-4147-A177-3AD203B41FA5}">
                      <a16:colId xmlns:a16="http://schemas.microsoft.com/office/drawing/2014/main" val="1694553603"/>
                    </a:ext>
                  </a:extLst>
                </a:gridCol>
                <a:gridCol w="197082">
                  <a:extLst>
                    <a:ext uri="{9D8B030D-6E8A-4147-A177-3AD203B41FA5}">
                      <a16:colId xmlns:a16="http://schemas.microsoft.com/office/drawing/2014/main" val="805340123"/>
                    </a:ext>
                  </a:extLst>
                </a:gridCol>
                <a:gridCol w="197082">
                  <a:extLst>
                    <a:ext uri="{9D8B030D-6E8A-4147-A177-3AD203B41FA5}">
                      <a16:colId xmlns:a16="http://schemas.microsoft.com/office/drawing/2014/main" val="204235997"/>
                    </a:ext>
                  </a:extLst>
                </a:gridCol>
                <a:gridCol w="197082">
                  <a:extLst>
                    <a:ext uri="{9D8B030D-6E8A-4147-A177-3AD203B41FA5}">
                      <a16:colId xmlns:a16="http://schemas.microsoft.com/office/drawing/2014/main" val="315157008"/>
                    </a:ext>
                  </a:extLst>
                </a:gridCol>
                <a:gridCol w="197082">
                  <a:extLst>
                    <a:ext uri="{9D8B030D-6E8A-4147-A177-3AD203B41FA5}">
                      <a16:colId xmlns:a16="http://schemas.microsoft.com/office/drawing/2014/main" val="1414150232"/>
                    </a:ext>
                  </a:extLst>
                </a:gridCol>
                <a:gridCol w="197082">
                  <a:extLst>
                    <a:ext uri="{9D8B030D-6E8A-4147-A177-3AD203B41FA5}">
                      <a16:colId xmlns:a16="http://schemas.microsoft.com/office/drawing/2014/main" val="1197699624"/>
                    </a:ext>
                  </a:extLst>
                </a:gridCol>
                <a:gridCol w="197082">
                  <a:extLst>
                    <a:ext uri="{9D8B030D-6E8A-4147-A177-3AD203B41FA5}">
                      <a16:colId xmlns:a16="http://schemas.microsoft.com/office/drawing/2014/main" val="1106251956"/>
                    </a:ext>
                  </a:extLst>
                </a:gridCol>
                <a:gridCol w="197082">
                  <a:extLst>
                    <a:ext uri="{9D8B030D-6E8A-4147-A177-3AD203B41FA5}">
                      <a16:colId xmlns:a16="http://schemas.microsoft.com/office/drawing/2014/main" val="3499333147"/>
                    </a:ext>
                  </a:extLst>
                </a:gridCol>
                <a:gridCol w="197082">
                  <a:extLst>
                    <a:ext uri="{9D8B030D-6E8A-4147-A177-3AD203B41FA5}">
                      <a16:colId xmlns:a16="http://schemas.microsoft.com/office/drawing/2014/main" val="330155105"/>
                    </a:ext>
                  </a:extLst>
                </a:gridCol>
                <a:gridCol w="197082">
                  <a:extLst>
                    <a:ext uri="{9D8B030D-6E8A-4147-A177-3AD203B41FA5}">
                      <a16:colId xmlns:a16="http://schemas.microsoft.com/office/drawing/2014/main" val="423061777"/>
                    </a:ext>
                  </a:extLst>
                </a:gridCol>
                <a:gridCol w="197082">
                  <a:extLst>
                    <a:ext uri="{9D8B030D-6E8A-4147-A177-3AD203B41FA5}">
                      <a16:colId xmlns:a16="http://schemas.microsoft.com/office/drawing/2014/main" val="1243999009"/>
                    </a:ext>
                  </a:extLst>
                </a:gridCol>
                <a:gridCol w="197082">
                  <a:extLst>
                    <a:ext uri="{9D8B030D-6E8A-4147-A177-3AD203B41FA5}">
                      <a16:colId xmlns:a16="http://schemas.microsoft.com/office/drawing/2014/main" val="210366518"/>
                    </a:ext>
                  </a:extLst>
                </a:gridCol>
                <a:gridCol w="197082">
                  <a:extLst>
                    <a:ext uri="{9D8B030D-6E8A-4147-A177-3AD203B41FA5}">
                      <a16:colId xmlns:a16="http://schemas.microsoft.com/office/drawing/2014/main" val="3447638966"/>
                    </a:ext>
                  </a:extLst>
                </a:gridCol>
                <a:gridCol w="197082">
                  <a:extLst>
                    <a:ext uri="{9D8B030D-6E8A-4147-A177-3AD203B41FA5}">
                      <a16:colId xmlns:a16="http://schemas.microsoft.com/office/drawing/2014/main" val="2903488451"/>
                    </a:ext>
                  </a:extLst>
                </a:gridCol>
                <a:gridCol w="197082">
                  <a:extLst>
                    <a:ext uri="{9D8B030D-6E8A-4147-A177-3AD203B41FA5}">
                      <a16:colId xmlns:a16="http://schemas.microsoft.com/office/drawing/2014/main" val="1062964703"/>
                    </a:ext>
                  </a:extLst>
                </a:gridCol>
                <a:gridCol w="197082">
                  <a:extLst>
                    <a:ext uri="{9D8B030D-6E8A-4147-A177-3AD203B41FA5}">
                      <a16:colId xmlns:a16="http://schemas.microsoft.com/office/drawing/2014/main" val="1234199519"/>
                    </a:ext>
                  </a:extLst>
                </a:gridCol>
                <a:gridCol w="197082">
                  <a:extLst>
                    <a:ext uri="{9D8B030D-6E8A-4147-A177-3AD203B41FA5}">
                      <a16:colId xmlns:a16="http://schemas.microsoft.com/office/drawing/2014/main" val="2272667793"/>
                    </a:ext>
                  </a:extLst>
                </a:gridCol>
                <a:gridCol w="197082">
                  <a:extLst>
                    <a:ext uri="{9D8B030D-6E8A-4147-A177-3AD203B41FA5}">
                      <a16:colId xmlns:a16="http://schemas.microsoft.com/office/drawing/2014/main" val="4088176425"/>
                    </a:ext>
                  </a:extLst>
                </a:gridCol>
                <a:gridCol w="197082">
                  <a:extLst>
                    <a:ext uri="{9D8B030D-6E8A-4147-A177-3AD203B41FA5}">
                      <a16:colId xmlns:a16="http://schemas.microsoft.com/office/drawing/2014/main" val="3962572487"/>
                    </a:ext>
                  </a:extLst>
                </a:gridCol>
                <a:gridCol w="197082">
                  <a:extLst>
                    <a:ext uri="{9D8B030D-6E8A-4147-A177-3AD203B41FA5}">
                      <a16:colId xmlns:a16="http://schemas.microsoft.com/office/drawing/2014/main" val="4109095285"/>
                    </a:ext>
                  </a:extLst>
                </a:gridCol>
                <a:gridCol w="197082">
                  <a:extLst>
                    <a:ext uri="{9D8B030D-6E8A-4147-A177-3AD203B41FA5}">
                      <a16:colId xmlns:a16="http://schemas.microsoft.com/office/drawing/2014/main" val="767843840"/>
                    </a:ext>
                  </a:extLst>
                </a:gridCol>
                <a:gridCol w="197082">
                  <a:extLst>
                    <a:ext uri="{9D8B030D-6E8A-4147-A177-3AD203B41FA5}">
                      <a16:colId xmlns:a16="http://schemas.microsoft.com/office/drawing/2014/main" val="1761253281"/>
                    </a:ext>
                  </a:extLst>
                </a:gridCol>
                <a:gridCol w="197082">
                  <a:extLst>
                    <a:ext uri="{9D8B030D-6E8A-4147-A177-3AD203B41FA5}">
                      <a16:colId xmlns:a16="http://schemas.microsoft.com/office/drawing/2014/main" val="3088102511"/>
                    </a:ext>
                  </a:extLst>
                </a:gridCol>
                <a:gridCol w="197082">
                  <a:extLst>
                    <a:ext uri="{9D8B030D-6E8A-4147-A177-3AD203B41FA5}">
                      <a16:colId xmlns:a16="http://schemas.microsoft.com/office/drawing/2014/main" val="1106079071"/>
                    </a:ext>
                  </a:extLst>
                </a:gridCol>
                <a:gridCol w="197082">
                  <a:extLst>
                    <a:ext uri="{9D8B030D-6E8A-4147-A177-3AD203B41FA5}">
                      <a16:colId xmlns:a16="http://schemas.microsoft.com/office/drawing/2014/main" val="2112302469"/>
                    </a:ext>
                  </a:extLst>
                </a:gridCol>
                <a:gridCol w="197082">
                  <a:extLst>
                    <a:ext uri="{9D8B030D-6E8A-4147-A177-3AD203B41FA5}">
                      <a16:colId xmlns:a16="http://schemas.microsoft.com/office/drawing/2014/main" val="875399749"/>
                    </a:ext>
                  </a:extLst>
                </a:gridCol>
                <a:gridCol w="197082">
                  <a:extLst>
                    <a:ext uri="{9D8B030D-6E8A-4147-A177-3AD203B41FA5}">
                      <a16:colId xmlns:a16="http://schemas.microsoft.com/office/drawing/2014/main" val="4011572350"/>
                    </a:ext>
                  </a:extLst>
                </a:gridCol>
                <a:gridCol w="197082">
                  <a:extLst>
                    <a:ext uri="{9D8B030D-6E8A-4147-A177-3AD203B41FA5}">
                      <a16:colId xmlns:a16="http://schemas.microsoft.com/office/drawing/2014/main" val="118711575"/>
                    </a:ext>
                  </a:extLst>
                </a:gridCol>
                <a:gridCol w="197082">
                  <a:extLst>
                    <a:ext uri="{9D8B030D-6E8A-4147-A177-3AD203B41FA5}">
                      <a16:colId xmlns:a16="http://schemas.microsoft.com/office/drawing/2014/main" val="1721140086"/>
                    </a:ext>
                  </a:extLst>
                </a:gridCol>
              </a:tblGrid>
              <a:tr h="266473">
                <a:tc>
                  <a:txBody>
                    <a:bodyPr/>
                    <a:lstStyle/>
                    <a:p>
                      <a:pPr algn="l" fontAlgn="b"/>
                      <a:r>
                        <a:rPr lang="en-US" sz="800" b="0" i="0" u="none" strike="noStrike">
                          <a:solidFill>
                            <a:srgbClr val="000000"/>
                          </a:solidFill>
                          <a:effectLst/>
                          <a:latin typeface="Calibri" panose="020F0502020204030204" pitchFamily="34" charset="0"/>
                        </a:rPr>
                        <a:t>Proposed project schedule</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 -22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Aug-22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Dec 25</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Jan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Mar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 26</a:t>
                      </a: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754048683"/>
                  </a:ext>
                </a:extLst>
              </a:tr>
              <a:tr h="119419">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extLst>
                  <a:ext uri="{0D108BD9-81ED-4DB2-BD59-A6C34878D82A}">
                    <a16:rowId xmlns:a16="http://schemas.microsoft.com/office/drawing/2014/main" val="2763354957"/>
                  </a:ext>
                </a:extLst>
              </a:tr>
              <a:tr h="236692">
                <a:tc>
                  <a:txBody>
                    <a:bodyPr/>
                    <a:lstStyle/>
                    <a:p>
                      <a:pPr algn="l" fontAlgn="b"/>
                      <a:r>
                        <a:rPr lang="en-US" sz="800" b="0" i="0" u="none" strike="noStrike">
                          <a:solidFill>
                            <a:srgbClr val="000000"/>
                          </a:solidFill>
                          <a:effectLst/>
                          <a:latin typeface="Calibri" panose="020F0502020204030204" pitchFamily="34" charset="0"/>
                        </a:rPr>
                        <a:t>Hear and evaluate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592098040"/>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PHY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52197904"/>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MAC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229021214"/>
                  </a:ext>
                </a:extLst>
              </a:tr>
              <a:tr h="353964">
                <a:tc>
                  <a:txBody>
                    <a:bodyPr/>
                    <a:lstStyle/>
                    <a:p>
                      <a:pPr algn="l" fontAlgn="b"/>
                      <a:r>
                        <a:rPr lang="en-US" sz="800" b="0" i="0" u="none" strike="noStrike" dirty="0">
                          <a:solidFill>
                            <a:srgbClr val="000000"/>
                          </a:solidFill>
                          <a:effectLst/>
                          <a:latin typeface="Calibri" panose="020F0502020204030204" pitchFamily="34" charset="0"/>
                        </a:rPr>
                        <a:t>Integrate </a:t>
                      </a:r>
                      <a:r>
                        <a:rPr lang="en-US" sz="800" b="0" i="0" u="none" strike="noStrike" dirty="0" err="1">
                          <a:solidFill>
                            <a:srgbClr val="000000"/>
                          </a:solidFill>
                          <a:effectLst/>
                          <a:latin typeface="Calibri" panose="020F0502020204030204" pitchFamily="34" charset="0"/>
                        </a:rPr>
                        <a:t>poposals</a:t>
                      </a:r>
                      <a:r>
                        <a:rPr lang="en-US" sz="800" b="0" i="0" u="none" strike="noStrike" dirty="0">
                          <a:solidFill>
                            <a:srgbClr val="000000"/>
                          </a:solidFill>
                          <a:effectLst/>
                          <a:latin typeface="Calibri" panose="020F0502020204030204" pitchFamily="34" charset="0"/>
                        </a:rPr>
                        <a:t>/contributions into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41120262"/>
                  </a:ext>
                </a:extLst>
              </a:tr>
              <a:tr h="107603">
                <a:tc>
                  <a:txBody>
                    <a:bodyPr/>
                    <a:lstStyle/>
                    <a:p>
                      <a:pPr algn="l" fontAlgn="b"/>
                      <a:r>
                        <a:rPr lang="en-US" sz="800" b="0" i="0" u="none" strike="noStrike" dirty="0">
                          <a:solidFill>
                            <a:srgbClr val="000000"/>
                          </a:solidFill>
                          <a:effectLst/>
                          <a:highlight>
                            <a:srgbClr val="FFFF00"/>
                          </a:highlight>
                          <a:latin typeface="Calibri" panose="020F0502020204030204" pitchFamily="34" charset="0"/>
                        </a:rPr>
                        <a:t>Develop draft from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484602179"/>
                  </a:ext>
                </a:extLst>
              </a:tr>
              <a:tr h="119419">
                <a:tc>
                  <a:txBody>
                    <a:bodyPr/>
                    <a:lstStyle/>
                    <a:p>
                      <a:pPr algn="l" fontAlgn="b"/>
                      <a:r>
                        <a:rPr lang="en-US" sz="800" b="0" i="0" u="none" strike="noStrike">
                          <a:solidFill>
                            <a:srgbClr val="000000"/>
                          </a:solidFill>
                          <a:effectLst/>
                          <a:latin typeface="Calibri" panose="020F0502020204030204" pitchFamily="34" charset="0"/>
                        </a:rPr>
                        <a:t>Draft 0</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3F3F76"/>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122470232"/>
                  </a:ext>
                </a:extLst>
              </a:tr>
              <a:tr h="236692">
                <a:tc>
                  <a:txBody>
                    <a:bodyPr/>
                    <a:lstStyle/>
                    <a:p>
                      <a:pPr algn="l" fontAlgn="b"/>
                      <a:r>
                        <a:rPr lang="en-US" sz="800" b="0" i="0" u="none" strike="noStrike">
                          <a:solidFill>
                            <a:srgbClr val="000000"/>
                          </a:solidFill>
                          <a:effectLst/>
                          <a:latin typeface="Calibri" panose="020F0502020204030204" pitchFamily="34" charset="0"/>
                        </a:rPr>
                        <a:t>TG draft review and revision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92765712"/>
                  </a:ext>
                </a:extLst>
              </a:tr>
              <a:tr h="236692">
                <a:tc>
                  <a:txBody>
                    <a:bodyPr/>
                    <a:lstStyle/>
                    <a:p>
                      <a:pPr algn="l" fontAlgn="b"/>
                      <a:r>
                        <a:rPr lang="en-US" sz="800" b="0" i="0" u="none" strike="noStrike">
                          <a:solidFill>
                            <a:srgbClr val="000000"/>
                          </a:solidFill>
                          <a:effectLst/>
                          <a:latin typeface="Calibri" panose="020F0502020204030204" pitchFamily="34" charset="0"/>
                        </a:rPr>
                        <a:t>Working group pre-ballot review</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250532966"/>
                  </a:ext>
                </a:extLst>
              </a:tr>
              <a:tr h="236692">
                <a:tc>
                  <a:txBody>
                    <a:bodyPr/>
                    <a:lstStyle/>
                    <a:p>
                      <a:pPr algn="l" fontAlgn="b"/>
                      <a:r>
                        <a:rPr lang="en-US" sz="800" b="0" i="0" u="none" strike="noStrike">
                          <a:solidFill>
                            <a:srgbClr val="000000"/>
                          </a:solidFill>
                          <a:effectLst/>
                          <a:latin typeface="Calibri" panose="020F0502020204030204" pitchFamily="34" charset="0"/>
                        </a:rPr>
                        <a:t>Pre-ballot review and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807331602"/>
                  </a:ext>
                </a:extLst>
              </a:tr>
              <a:tr h="119419">
                <a:tc>
                  <a:txBody>
                    <a:bodyPr/>
                    <a:lstStyle/>
                    <a:p>
                      <a:pPr algn="ctr" fontAlgn="b"/>
                      <a:r>
                        <a:rPr lang="en-US" sz="800" b="0" i="0" u="none" strike="noStrike">
                          <a:solidFill>
                            <a:srgbClr val="3F3F76"/>
                          </a:solidFill>
                          <a:effectLst/>
                          <a:latin typeface="Calibri" panose="020F0502020204030204" pitchFamily="34" charset="0"/>
                        </a:rPr>
                        <a:t>First letter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78362126"/>
                  </a:ext>
                </a:extLst>
              </a:tr>
              <a:tr h="178187">
                <a:tc>
                  <a:txBody>
                    <a:bodyPr/>
                    <a:lstStyle/>
                    <a:p>
                      <a:pPr algn="l" fontAlgn="b"/>
                      <a:r>
                        <a:rPr lang="en-US" sz="800" b="0" i="0" u="none" strike="noStrike">
                          <a:solidFill>
                            <a:srgbClr val="000000"/>
                          </a:solidFill>
                          <a:effectLst/>
                          <a:latin typeface="Calibri" panose="020F0502020204030204" pitchFamily="34" charset="0"/>
                        </a:rPr>
                        <a:t>LB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319822025"/>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6074031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1st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27567655"/>
                  </a:ext>
                </a:extLst>
              </a:tr>
              <a:tr h="236692">
                <a:tc>
                  <a:txBody>
                    <a:bodyPr/>
                    <a:lstStyle/>
                    <a:p>
                      <a:pPr algn="l" fontAlgn="b"/>
                      <a:r>
                        <a:rPr lang="en-US" sz="800" b="0" i="0" u="none" strike="noStrike">
                          <a:solidFill>
                            <a:srgbClr val="9C5700"/>
                          </a:solidFill>
                          <a:effectLst/>
                          <a:latin typeface="Calibri" panose="020F0502020204030204" pitchFamily="34" charset="0"/>
                        </a:rPr>
                        <a:t>Conditional approval for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185908550"/>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18537944"/>
                  </a:ext>
                </a:extLst>
              </a:tr>
              <a:tr h="266473">
                <a:tc>
                  <a:txBody>
                    <a:bodyPr/>
                    <a:lstStyle/>
                    <a:p>
                      <a:pPr algn="l" fontAlgn="b"/>
                      <a:r>
                        <a:rPr lang="en-US" sz="800" b="0" i="0" u="none" strike="noStrike">
                          <a:solidFill>
                            <a:srgbClr val="000000"/>
                          </a:solidFill>
                          <a:effectLst/>
                          <a:latin typeface="Calibri" panose="020F0502020204030204" pitchFamily="34" charset="0"/>
                        </a:rPr>
                        <a:t>Comment resolution, 2nd recirc and final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86936665"/>
                  </a:ext>
                </a:extLst>
              </a:tr>
              <a:tr h="119419">
                <a:tc>
                  <a:txBody>
                    <a:bodyPr/>
                    <a:lstStyle/>
                    <a:p>
                      <a:pPr algn="l" fontAlgn="b"/>
                      <a:r>
                        <a:rPr lang="en-US" sz="800" b="0" i="0" u="none" strike="noStrike">
                          <a:solidFill>
                            <a:srgbClr val="FFFFFF"/>
                          </a:solidFill>
                          <a:effectLst/>
                          <a:latin typeface="Calibri" panose="020F0502020204030204" pitchFamily="34" charset="0"/>
                        </a:rPr>
                        <a:t>First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26868868"/>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first SA ballot</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54832120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17839258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SA recirculation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26559833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11637180"/>
                  </a:ext>
                </a:extLst>
              </a:tr>
              <a:tr h="236692">
                <a:tc>
                  <a:txBody>
                    <a:bodyPr/>
                    <a:lstStyle/>
                    <a:p>
                      <a:pPr algn="l" fontAlgn="b"/>
                      <a:r>
                        <a:rPr lang="fr-FR" sz="800" b="0" i="0" u="none" strike="noStrike">
                          <a:solidFill>
                            <a:srgbClr val="000000"/>
                          </a:solidFill>
                          <a:effectLst/>
                          <a:latin typeface="Calibri" panose="020F0502020204030204" pitchFamily="34" charset="0"/>
                        </a:rPr>
                        <a:t>Comment resolution, 2nd SA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871386347"/>
                  </a:ext>
                </a:extLst>
              </a:tr>
              <a:tr h="353964">
                <a:tc>
                  <a:txBody>
                    <a:bodyPr/>
                    <a:lstStyle/>
                    <a:p>
                      <a:pPr algn="l" fontAlgn="b"/>
                      <a:r>
                        <a:rPr lang="en-US" sz="800" b="0" i="0" u="none" strike="noStrike">
                          <a:solidFill>
                            <a:srgbClr val="9C5700"/>
                          </a:solidFill>
                          <a:effectLst/>
                          <a:latin typeface="Calibri" panose="020F0502020204030204" pitchFamily="34" charset="0"/>
                        </a:rPr>
                        <a:t>Conditional or unconditional approval to RevCom</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541026467"/>
                  </a:ext>
                </a:extLst>
              </a:tr>
              <a:tr h="236692">
                <a:tc>
                  <a:txBody>
                    <a:bodyPr/>
                    <a:lstStyle/>
                    <a:p>
                      <a:pPr algn="l" fontAlgn="b"/>
                      <a:r>
                        <a:rPr lang="en-US" sz="800" b="0" i="0" u="none" strike="noStrike">
                          <a:solidFill>
                            <a:srgbClr val="000000"/>
                          </a:solidFill>
                          <a:effectLst/>
                          <a:latin typeface="Calibri" panose="020F0502020204030204" pitchFamily="34" charset="0"/>
                        </a:rPr>
                        <a:t>Optional 3rd SA recirc if needed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B2B2B2"/>
                      </a:solidFill>
                      <a:prstDash val="solid"/>
                      <a:round/>
                      <a:headEnd type="none" w="med" len="med"/>
                      <a:tailEnd type="none" w="med" len="med"/>
                    </a:lnB>
                  </a:tcPr>
                </a:tc>
                <a:extLst>
                  <a:ext uri="{0D108BD9-81ED-4DB2-BD59-A6C34878D82A}">
                    <a16:rowId xmlns:a16="http://schemas.microsoft.com/office/drawing/2014/main" val="3644381539"/>
                  </a:ext>
                </a:extLst>
              </a:tr>
              <a:tr h="119419">
                <a:tc>
                  <a:txBody>
                    <a:bodyPr/>
                    <a:lstStyle/>
                    <a:p>
                      <a:pPr algn="l" fontAlgn="b"/>
                      <a:r>
                        <a:rPr lang="en-US" sz="800" b="0" i="0" u="none" strike="noStrike">
                          <a:solidFill>
                            <a:srgbClr val="3F3F76"/>
                          </a:solidFill>
                          <a:effectLst/>
                          <a:latin typeface="Calibri" panose="020F0502020204030204" pitchFamily="34" charset="0"/>
                        </a:rPr>
                        <a:t>RevCom meets</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extLst>
                  <a:ext uri="{0D108BD9-81ED-4DB2-BD59-A6C34878D82A}">
                    <a16:rowId xmlns:a16="http://schemas.microsoft.com/office/drawing/2014/main" val="4122092336"/>
                  </a:ext>
                </a:extLst>
              </a:tr>
            </a:tbl>
          </a:graphicData>
        </a:graphic>
      </p:graphicFrame>
      <p:sp>
        <p:nvSpPr>
          <p:cNvPr id="3" name="Arrow: Right 2">
            <a:extLst>
              <a:ext uri="{FF2B5EF4-FFF2-40B4-BE49-F238E27FC236}">
                <a16:creationId xmlns:a16="http://schemas.microsoft.com/office/drawing/2014/main" id="{0BEDF220-DAD3-65E7-C2F2-0D60D68E9838}"/>
              </a:ext>
            </a:extLst>
          </p:cNvPr>
          <p:cNvSpPr/>
          <p:nvPr/>
        </p:nvSpPr>
        <p:spPr bwMode="auto">
          <a:xfrm rot="16200000">
            <a:off x="4241018" y="2101427"/>
            <a:ext cx="2917878" cy="504057"/>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1" hangingPunct="1">
              <a:buClr>
                <a:srgbClr val="000000"/>
              </a:buClr>
              <a:buSzPct val="100000"/>
            </a:pPr>
            <a:r>
              <a:rPr lang="en-US" dirty="0">
                <a:solidFill>
                  <a:srgbClr val="FF0000"/>
                </a:solidFill>
                <a:latin typeface="+mn-lt"/>
                <a:ea typeface="ＭＳ Ｐゴシック" charset="0"/>
                <a:cs typeface="ＭＳ Ｐゴシック" charset="0"/>
              </a:rPr>
              <a:t>You are Here </a:t>
            </a:r>
          </a:p>
        </p:txBody>
      </p:sp>
      <p:sp>
        <p:nvSpPr>
          <p:cNvPr id="6" name="Arrow: Right 5">
            <a:extLst>
              <a:ext uri="{FF2B5EF4-FFF2-40B4-BE49-F238E27FC236}">
                <a16:creationId xmlns:a16="http://schemas.microsoft.com/office/drawing/2014/main" id="{4254E62C-9737-01FD-F3AB-F342FE949202}"/>
              </a:ext>
            </a:extLst>
          </p:cNvPr>
          <p:cNvSpPr/>
          <p:nvPr/>
        </p:nvSpPr>
        <p:spPr bwMode="auto">
          <a:xfrm>
            <a:off x="10344472" y="692696"/>
            <a:ext cx="144016" cy="7200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35232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3233684" y="1371602"/>
            <a:ext cx="5823347" cy="398621"/>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extLst>
              <p:ext uri="{D42A27DB-BD31-4B8C-83A1-F6EECF244321}">
                <p14:modId xmlns:p14="http://schemas.microsoft.com/office/powerpoint/2010/main" val="3881065775"/>
              </p:ext>
            </p:extLst>
          </p:nvPr>
        </p:nvGraphicFramePr>
        <p:xfrm>
          <a:off x="3575720" y="2754219"/>
          <a:ext cx="6048673" cy="3339077"/>
        </p:xfrm>
        <a:graphic>
          <a:graphicData uri="http://schemas.openxmlformats.org/drawingml/2006/table">
            <a:tbl>
              <a:tblPr>
                <a:tableStyleId>{5C22544A-7EE6-4342-B048-85BDC9FD1C3A}</a:tableStyleId>
              </a:tblPr>
              <a:tblGrid>
                <a:gridCol w="2774205">
                  <a:extLst>
                    <a:ext uri="{9D8B030D-6E8A-4147-A177-3AD203B41FA5}">
                      <a16:colId xmlns:a16="http://schemas.microsoft.com/office/drawing/2014/main" val="4020299781"/>
                    </a:ext>
                  </a:extLst>
                </a:gridCol>
                <a:gridCol w="1637234">
                  <a:extLst>
                    <a:ext uri="{9D8B030D-6E8A-4147-A177-3AD203B41FA5}">
                      <a16:colId xmlns:a16="http://schemas.microsoft.com/office/drawing/2014/main" val="1015812903"/>
                    </a:ext>
                  </a:extLst>
                </a:gridCol>
                <a:gridCol w="1637234">
                  <a:extLst>
                    <a:ext uri="{9D8B030D-6E8A-4147-A177-3AD203B41FA5}">
                      <a16:colId xmlns:a16="http://schemas.microsoft.com/office/drawing/2014/main" val="433678205"/>
                    </a:ext>
                  </a:extLst>
                </a:gridCol>
              </a:tblGrid>
              <a:tr h="222572">
                <a:tc>
                  <a:txBody>
                    <a:bodyPr/>
                    <a:lstStyle/>
                    <a:p>
                      <a:pPr algn="l" fontAlgn="b"/>
                      <a:endParaRPr lang="en-US" sz="1200" b="0" i="0" u="none" strike="noStrike" dirty="0">
                        <a:solidFill>
                          <a:schemeClr val="accent2">
                            <a:lumMod val="50000"/>
                          </a:schemeClr>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200" b="0" i="0" u="none" strike="noStrike" dirty="0">
                          <a:solidFill>
                            <a:schemeClr val="accent2">
                              <a:lumMod val="50000"/>
                            </a:schemeClr>
                          </a:solidFill>
                          <a:effectLst/>
                          <a:latin typeface="Calibri" panose="020F0502020204030204" pitchFamily="34" charset="0"/>
                        </a:rPr>
                        <a:t>Original Schedule</a:t>
                      </a:r>
                    </a:p>
                  </a:txBody>
                  <a:tcPr marL="5715" marR="5715" marT="5715" marB="0" anchor="b">
                    <a:solidFill>
                      <a:schemeClr val="accent3">
                        <a:lumMod val="95000"/>
                      </a:schemeClr>
                    </a:solidFill>
                  </a:tcPr>
                </a:tc>
                <a:tc>
                  <a:txBody>
                    <a:bodyPr/>
                    <a:lstStyle/>
                    <a:p>
                      <a:pPr algn="l" fontAlgn="b"/>
                      <a:r>
                        <a:rPr lang="en-US" sz="1200" b="0" i="0" u="none" strike="noStrike" dirty="0">
                          <a:solidFill>
                            <a:schemeClr val="accent2">
                              <a:lumMod val="50000"/>
                            </a:schemeClr>
                          </a:solidFill>
                          <a:effectLst/>
                          <a:latin typeface="Calibri" panose="020F0502020204030204" pitchFamily="34" charset="0"/>
                        </a:rPr>
                        <a:t>Current Schedule</a:t>
                      </a:r>
                    </a:p>
                  </a:txBody>
                  <a:tcPr marL="5715" marR="5715" marT="5715" marB="0" anchor="b">
                    <a:solidFill>
                      <a:schemeClr val="accent3">
                        <a:lumMod val="95000"/>
                      </a:schemeClr>
                    </a:solidFill>
                  </a:tcPr>
                </a:tc>
                <a:extLst>
                  <a:ext uri="{0D108BD9-81ED-4DB2-BD59-A6C34878D82A}">
                    <a16:rowId xmlns:a16="http://schemas.microsoft.com/office/drawing/2014/main" val="3601916564"/>
                  </a:ext>
                </a:extLst>
              </a:tr>
              <a:tr h="222572">
                <a:tc>
                  <a:txBody>
                    <a:bodyPr/>
                    <a:lstStyle/>
                    <a:p>
                      <a:pPr algn="l" fontAlgn="b"/>
                      <a:r>
                        <a:rPr lang="en-US" sz="1200" u="none" strike="noStrike" dirty="0">
                          <a:effectLst/>
                        </a:rPr>
                        <a:t>Call for proposals</a:t>
                      </a:r>
                      <a:endParaRPr lang="en-US" sz="12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200" b="0" i="0" u="none" strike="noStrike" dirty="0">
                          <a:solidFill>
                            <a:srgbClr val="000000"/>
                          </a:solidFill>
                          <a:effectLst/>
                          <a:latin typeface="Calibri" panose="020F0502020204030204" pitchFamily="34" charset="0"/>
                        </a:rPr>
                        <a:t>November 2021</a:t>
                      </a:r>
                    </a:p>
                  </a:txBody>
                  <a:tcPr marL="5715" marR="5715" marT="5715" marB="0" anchor="b">
                    <a:solidFill>
                      <a:schemeClr val="accent3">
                        <a:lumMod val="95000"/>
                      </a:schemeClr>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extLst>
                  <a:ext uri="{0D108BD9-81ED-4DB2-BD59-A6C34878D82A}">
                    <a16:rowId xmlns:a16="http://schemas.microsoft.com/office/drawing/2014/main" val="3321393315"/>
                  </a:ext>
                </a:extLst>
              </a:tr>
              <a:tr h="437806">
                <a:tc>
                  <a:txBody>
                    <a:bodyPr/>
                    <a:lstStyle/>
                    <a:p>
                      <a:pPr algn="l" fontAlgn="b"/>
                      <a:r>
                        <a:rPr lang="en-US" sz="1200" u="none" strike="noStrike" dirty="0">
                          <a:effectLst/>
                        </a:rPr>
                        <a:t>Cut-off for new features (high level feature set), PHY</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alibri" panose="020F0502020204030204" pitchFamily="34" charset="0"/>
                        </a:rPr>
                        <a:t>May 2022 </a:t>
                      </a: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2694915279"/>
                  </a:ext>
                </a:extLst>
              </a:tr>
              <a:tr h="437806">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u="none" strike="noStrike" dirty="0">
                          <a:effectLst/>
                        </a:rPr>
                        <a:t>Cut-off for new features (high level feature set), MAC</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200" b="0" i="0" u="none" strike="noStrike" dirty="0">
                          <a:solidFill>
                            <a:srgbClr val="000000"/>
                          </a:solidFill>
                          <a:effectLst/>
                          <a:latin typeface="Calibri" panose="020F0502020204030204" pitchFamily="34" charset="0"/>
                        </a:rPr>
                        <a:t>July 2022</a:t>
                      </a:r>
                    </a:p>
                  </a:txBody>
                  <a:tcPr marL="5715" marR="5715" marT="571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3657201518"/>
                  </a:ext>
                </a:extLst>
              </a:tr>
              <a:tr h="267095">
                <a:tc>
                  <a:txBody>
                    <a:bodyPr/>
                    <a:lstStyle/>
                    <a:p>
                      <a:pPr algn="l" fontAlgn="b"/>
                      <a:r>
                        <a:rPr lang="en-US" sz="1200" u="none" strike="noStrike" dirty="0">
                          <a:effectLst/>
                          <a:highlight>
                            <a:srgbClr val="FFFF00"/>
                          </a:highlight>
                        </a:rPr>
                        <a:t>Draft 0</a:t>
                      </a:r>
                      <a:endParaRPr lang="en-US" sz="1200" b="0" i="0" u="none" strike="noStrike" dirty="0">
                        <a:solidFill>
                          <a:srgbClr val="000000"/>
                        </a:solidFill>
                        <a:effectLst/>
                        <a:highlight>
                          <a:srgbClr val="FFFF00"/>
                        </a:highlight>
                        <a:latin typeface="Calibri" panose="020F0502020204030204" pitchFamily="34" charset="0"/>
                      </a:endParaRPr>
                    </a:p>
                  </a:txBody>
                  <a:tcPr marL="5715" marR="5715" marT="5715" marB="0" anchor="b"/>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Post-January 2023 </a:t>
                      </a:r>
                    </a:p>
                  </a:txBody>
                  <a:tcPr marL="5715" marR="5715" marT="5715" marB="0" anchor="b"/>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Post </a:t>
                      </a:r>
                      <a:r>
                        <a:rPr lang="en-US" sz="1200" b="0" i="0" u="none" strike="sngStrike" dirty="0">
                          <a:solidFill>
                            <a:srgbClr val="000000"/>
                          </a:solidFill>
                          <a:effectLst/>
                          <a:highlight>
                            <a:srgbClr val="FFFF00"/>
                          </a:highlight>
                          <a:latin typeface="Calibri" panose="020F0502020204030204" pitchFamily="34" charset="0"/>
                        </a:rPr>
                        <a:t>March</a:t>
                      </a:r>
                      <a:r>
                        <a:rPr lang="en-US" sz="1200" b="0" i="0" u="none" strike="noStrike" dirty="0">
                          <a:solidFill>
                            <a:srgbClr val="000000"/>
                          </a:solidFill>
                          <a:effectLst/>
                          <a:highlight>
                            <a:srgbClr val="FFFF00"/>
                          </a:highlight>
                          <a:latin typeface="Calibri" panose="020F0502020204030204" pitchFamily="34" charset="0"/>
                        </a:rPr>
                        <a:t> </a:t>
                      </a:r>
                      <a:r>
                        <a:rPr lang="en-US" sz="1200" b="1" i="0" u="none" strike="noStrike" dirty="0">
                          <a:solidFill>
                            <a:srgbClr val="FF0000"/>
                          </a:solidFill>
                          <a:effectLst/>
                          <a:highlight>
                            <a:srgbClr val="FFFF00"/>
                          </a:highlight>
                          <a:latin typeface="Calibri" panose="020F0502020204030204" pitchFamily="34" charset="0"/>
                        </a:rPr>
                        <a:t>May</a:t>
                      </a:r>
                      <a:r>
                        <a:rPr lang="en-US" sz="1200" b="0" i="0" u="none" strike="noStrike" dirty="0">
                          <a:solidFill>
                            <a:srgbClr val="000000"/>
                          </a:solidFill>
                          <a:effectLst/>
                          <a:highlight>
                            <a:srgbClr val="FFFF00"/>
                          </a:highlight>
                          <a:latin typeface="Calibri" panose="020F0502020204030204" pitchFamily="34" charset="0"/>
                        </a:rPr>
                        <a:t> 2023</a:t>
                      </a:r>
                    </a:p>
                  </a:txBody>
                  <a:tcPr marL="5715" marR="5715" marT="5715" marB="0" anchor="b"/>
                </a:tc>
                <a:extLst>
                  <a:ext uri="{0D108BD9-81ED-4DB2-BD59-A6C34878D82A}">
                    <a16:rowId xmlns:a16="http://schemas.microsoft.com/office/drawing/2014/main" val="3811737940"/>
                  </a:ext>
                </a:extLst>
              </a:tr>
              <a:tr h="437806">
                <a:tc>
                  <a:txBody>
                    <a:bodyPr/>
                    <a:lstStyle/>
                    <a:p>
                      <a:pPr algn="l" fontAlgn="b"/>
                      <a:r>
                        <a:rPr lang="en-US" sz="1200" u="none" strike="noStrike" dirty="0">
                          <a:effectLst/>
                        </a:rPr>
                        <a:t>TG draft review and revision complete</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February - March 2023</a:t>
                      </a:r>
                    </a:p>
                  </a:txBody>
                  <a:tcPr marL="5715" marR="5715" marT="5715" marB="0" anchor="b"/>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Mar-June 2023</a:t>
                      </a:r>
                    </a:p>
                  </a:txBody>
                  <a:tcPr marL="5715" marR="5715" marT="5715" marB="0" anchor="b"/>
                </a:tc>
                <a:extLst>
                  <a:ext uri="{0D108BD9-81ED-4DB2-BD59-A6C34878D82A}">
                    <a16:rowId xmlns:a16="http://schemas.microsoft.com/office/drawing/2014/main" val="244108333"/>
                  </a:ext>
                </a:extLst>
              </a:tr>
              <a:tr h="653042">
                <a:tc>
                  <a:txBody>
                    <a:bodyPr/>
                    <a:lstStyle/>
                    <a:p>
                      <a:pPr algn="l" fontAlgn="b"/>
                      <a:r>
                        <a:rPr lang="en-US" sz="1200" u="none" strike="noStrike" dirty="0">
                          <a:effectLst/>
                        </a:rPr>
                        <a:t>Working group pre-ballot review commence</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March – May 2023 (following March meeting)</a:t>
                      </a:r>
                    </a:p>
                  </a:txBody>
                  <a:tcPr marL="5715" marR="5715" marT="5715" marB="0" anchor="b"/>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July 2023</a:t>
                      </a:r>
                    </a:p>
                  </a:txBody>
                  <a:tcPr marL="5715" marR="5715" marT="5715" marB="0" anchor="b"/>
                </a:tc>
                <a:extLst>
                  <a:ext uri="{0D108BD9-81ED-4DB2-BD59-A6C34878D82A}">
                    <a16:rowId xmlns:a16="http://schemas.microsoft.com/office/drawing/2014/main" val="871787359"/>
                  </a:ext>
                </a:extLst>
              </a:tr>
              <a:tr h="437806">
                <a:tc>
                  <a:txBody>
                    <a:bodyPr/>
                    <a:lstStyle/>
                    <a:p>
                      <a:pPr algn="l" fontAlgn="b"/>
                      <a:r>
                        <a:rPr lang="en-US" sz="1200" u="none" strike="noStrike" dirty="0">
                          <a:effectLst/>
                        </a:rPr>
                        <a:t>First letter ballot</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June 2023 (following meeting)</a:t>
                      </a:r>
                    </a:p>
                  </a:txBody>
                  <a:tcPr marL="5715" marR="5715" marT="5715" marB="0" anchor="b"/>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Oct 2023</a:t>
                      </a:r>
                    </a:p>
                  </a:txBody>
                  <a:tcPr marL="5715" marR="5715" marT="5715" marB="0" anchor="b"/>
                </a:tc>
                <a:extLst>
                  <a:ext uri="{0D108BD9-81ED-4DB2-BD59-A6C34878D82A}">
                    <a16:rowId xmlns:a16="http://schemas.microsoft.com/office/drawing/2014/main" val="750380359"/>
                  </a:ext>
                </a:extLst>
              </a:tr>
              <a:tr h="222572">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u="none" strike="noStrike" dirty="0">
                          <a:effectLst/>
                        </a:rPr>
                        <a:t>…</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4143125971"/>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5724214" y="2240869"/>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A3114569-34CC-A905-6AED-B81DC4F69FFE}"/>
              </a:ext>
            </a:extLst>
          </p:cNvPr>
          <p:cNvSpPr/>
          <p:nvPr/>
        </p:nvSpPr>
        <p:spPr bwMode="auto">
          <a:xfrm>
            <a:off x="3395700" y="3753036"/>
            <a:ext cx="486054" cy="16201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endParaRPr lang="en-US" sz="90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3431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DADC8-8C1B-6E4E-5FE5-1A93A58BB0C1}"/>
              </a:ext>
            </a:extLst>
          </p:cNvPr>
          <p:cNvSpPr>
            <a:spLocks noGrp="1"/>
          </p:cNvSpPr>
          <p:nvPr>
            <p:ph type="title"/>
          </p:nvPr>
        </p:nvSpPr>
        <p:spPr/>
        <p:txBody>
          <a:bodyPr/>
          <a:lstStyle/>
          <a:p>
            <a:r>
              <a:rPr lang="en-US" dirty="0"/>
              <a:t>TFD updates </a:t>
            </a:r>
          </a:p>
        </p:txBody>
      </p:sp>
      <p:sp>
        <p:nvSpPr>
          <p:cNvPr id="3" name="Content Placeholder 2">
            <a:extLst>
              <a:ext uri="{FF2B5EF4-FFF2-40B4-BE49-F238E27FC236}">
                <a16:creationId xmlns:a16="http://schemas.microsoft.com/office/drawing/2014/main" id="{DE39F1F6-A6B7-223C-8CAA-0C5D2CB73D0E}"/>
              </a:ext>
            </a:extLst>
          </p:cNvPr>
          <p:cNvSpPr>
            <a:spLocks noGrp="1"/>
          </p:cNvSpPr>
          <p:nvPr>
            <p:ph idx="1"/>
          </p:nvPr>
        </p:nvSpPr>
        <p:spPr/>
        <p:txBody>
          <a:bodyPr/>
          <a:lstStyle/>
          <a:p>
            <a:r>
              <a:rPr lang="en-US" dirty="0"/>
              <a:t>Updates to send to the TE:</a:t>
            </a:r>
          </a:p>
          <a:p>
            <a:endParaRPr lang="en-US" dirty="0"/>
          </a:p>
        </p:txBody>
      </p:sp>
      <p:sp>
        <p:nvSpPr>
          <p:cNvPr id="4" name="Slide Number Placeholder 3">
            <a:extLst>
              <a:ext uri="{FF2B5EF4-FFF2-40B4-BE49-F238E27FC236}">
                <a16:creationId xmlns:a16="http://schemas.microsoft.com/office/drawing/2014/main" id="{48FB965E-96B1-2755-68A3-A39624CB152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graphicFrame>
        <p:nvGraphicFramePr>
          <p:cNvPr id="6" name="Table 5">
            <a:extLst>
              <a:ext uri="{FF2B5EF4-FFF2-40B4-BE49-F238E27FC236}">
                <a16:creationId xmlns:a16="http://schemas.microsoft.com/office/drawing/2014/main" id="{FC0BE4F8-20A7-99DB-2E56-021132C3A5D2}"/>
              </a:ext>
            </a:extLst>
          </p:cNvPr>
          <p:cNvGraphicFramePr>
            <a:graphicFrameLocks noGrp="1"/>
          </p:cNvGraphicFramePr>
          <p:nvPr>
            <p:extLst>
              <p:ext uri="{D42A27DB-BD31-4B8C-83A1-F6EECF244321}">
                <p14:modId xmlns:p14="http://schemas.microsoft.com/office/powerpoint/2010/main" val="4200098891"/>
              </p:ext>
            </p:extLst>
          </p:nvPr>
        </p:nvGraphicFramePr>
        <p:xfrm>
          <a:off x="1127448" y="2365694"/>
          <a:ext cx="9788202" cy="2705100"/>
        </p:xfrm>
        <a:graphic>
          <a:graphicData uri="http://schemas.openxmlformats.org/drawingml/2006/table">
            <a:tbl>
              <a:tblPr/>
              <a:tblGrid>
                <a:gridCol w="1872208">
                  <a:extLst>
                    <a:ext uri="{9D8B030D-6E8A-4147-A177-3AD203B41FA5}">
                      <a16:colId xmlns:a16="http://schemas.microsoft.com/office/drawing/2014/main" val="1979000668"/>
                    </a:ext>
                  </a:extLst>
                </a:gridCol>
                <a:gridCol w="1368152">
                  <a:extLst>
                    <a:ext uri="{9D8B030D-6E8A-4147-A177-3AD203B41FA5}">
                      <a16:colId xmlns:a16="http://schemas.microsoft.com/office/drawing/2014/main" val="2865213733"/>
                    </a:ext>
                  </a:extLst>
                </a:gridCol>
                <a:gridCol w="6547842">
                  <a:extLst>
                    <a:ext uri="{9D8B030D-6E8A-4147-A177-3AD203B41FA5}">
                      <a16:colId xmlns:a16="http://schemas.microsoft.com/office/drawing/2014/main" val="1555515674"/>
                    </a:ext>
                  </a:extLst>
                </a:gridCol>
              </a:tblGrid>
              <a:tr h="160020">
                <a:tc>
                  <a:txBody>
                    <a:bodyPr/>
                    <a:lstStyle/>
                    <a:p>
                      <a:pPr algn="l" fontAlgn="b"/>
                      <a:r>
                        <a:rPr lang="en-US" sz="1600" b="0" i="0" u="none" strike="noStrike">
                          <a:effectLst/>
                          <a:latin typeface="Arial" panose="020B0604020202020204" pitchFamily="34" charset="0"/>
                        </a:rPr>
                        <a:t>Non-coherent PHY</a:t>
                      </a:r>
                    </a:p>
                  </a:txBody>
                  <a:tcPr marL="3810" marR="3810" marT="3810" marB="0" anchor="b">
                    <a:lnL>
                      <a:noFill/>
                    </a:lnL>
                    <a:lnR>
                      <a:noFill/>
                    </a:lnR>
                    <a:lnT>
                      <a:noFill/>
                    </a:lnT>
                    <a:lnB>
                      <a:noFill/>
                    </a:lnB>
                  </a:tcPr>
                </a:tc>
                <a:tc>
                  <a:txBody>
                    <a:bodyPr/>
                    <a:lstStyle/>
                    <a:p>
                      <a:pPr algn="ctr" fontAlgn="b"/>
                      <a:r>
                        <a:rPr lang="en-US" sz="1600" b="0" i="0" u="none" strike="noStrike">
                          <a:effectLst/>
                          <a:latin typeface="Times New Roman" panose="02020603050405020304" pitchFamily="18" charset="0"/>
                        </a:rPr>
                        <a:t>15-22-0514</a:t>
                      </a:r>
                    </a:p>
                  </a:txBody>
                  <a:tcPr marL="3810" marR="3810" marT="3810" marB="0" anchor="b">
                    <a:lnL>
                      <a:noFill/>
                    </a:lnL>
                    <a:lnR>
                      <a:noFill/>
                    </a:lnR>
                    <a:lnT>
                      <a:noFill/>
                    </a:lnT>
                    <a:lnB>
                      <a:noFill/>
                    </a:lnB>
                  </a:tcPr>
                </a:tc>
                <a:tc>
                  <a:txBody>
                    <a:bodyPr/>
                    <a:lstStyle/>
                    <a:p>
                      <a:pPr algn="l" fontAlgn="b"/>
                      <a:r>
                        <a:rPr lang="en-US" sz="1600" b="0" i="0" u="sng" strike="noStrike" dirty="0">
                          <a:solidFill>
                            <a:srgbClr val="0000FF"/>
                          </a:solidFill>
                          <a:effectLst/>
                          <a:latin typeface="Arial" panose="020B0604020202020204" pitchFamily="34" charset="0"/>
                          <a:hlinkClick r:id="rId2"/>
                        </a:rPr>
                        <a:t>https://mentor.ieee.org/802.15/dcn/22/15-22-0514-05-04ab-non-coherent-phy-layer-proposal-for-15-4ab-tfd.docx</a:t>
                      </a:r>
                      <a:endParaRPr lang="en-US" sz="1600" b="0" i="0" u="sng" strike="noStrike" dirty="0">
                        <a:solidFill>
                          <a:srgbClr val="0000FF"/>
                        </a:solidFill>
                        <a:effectLst/>
                        <a:latin typeface="Arial" panose="020B0604020202020204" pitchFamily="34" charset="0"/>
                      </a:endParaRPr>
                    </a:p>
                  </a:txBody>
                  <a:tcPr marL="3810" marR="3810" marT="3810" marB="0" anchor="b">
                    <a:lnL>
                      <a:noFill/>
                    </a:lnL>
                    <a:lnR>
                      <a:noFill/>
                    </a:lnR>
                    <a:lnT>
                      <a:noFill/>
                    </a:lnT>
                    <a:lnB>
                      <a:noFill/>
                    </a:lnB>
                  </a:tcPr>
                </a:tc>
                <a:extLst>
                  <a:ext uri="{0D108BD9-81ED-4DB2-BD59-A6C34878D82A}">
                    <a16:rowId xmlns:a16="http://schemas.microsoft.com/office/drawing/2014/main" val="3628958907"/>
                  </a:ext>
                </a:extLst>
              </a:tr>
              <a:tr h="160020">
                <a:tc>
                  <a:txBody>
                    <a:bodyPr/>
                    <a:lstStyle/>
                    <a:p>
                      <a:pPr algn="l" fontAlgn="b"/>
                      <a:r>
                        <a:rPr lang="en-US" sz="1600" b="0" i="0" u="none" strike="noStrike">
                          <a:effectLst/>
                          <a:latin typeface="Arial" panose="020B0604020202020204" pitchFamily="34" charset="0"/>
                        </a:rPr>
                        <a:t>MMS MAC</a:t>
                      </a:r>
                    </a:p>
                  </a:txBody>
                  <a:tcPr marL="3810" marR="3810" marT="3810" marB="0" anchor="b">
                    <a:lnL>
                      <a:noFill/>
                    </a:lnL>
                    <a:lnR>
                      <a:noFill/>
                    </a:lnR>
                    <a:lnT>
                      <a:noFill/>
                    </a:lnT>
                    <a:lnB>
                      <a:noFill/>
                    </a:lnB>
                  </a:tcPr>
                </a:tc>
                <a:tc>
                  <a:txBody>
                    <a:bodyPr/>
                    <a:lstStyle/>
                    <a:p>
                      <a:pPr algn="ctr" fontAlgn="b"/>
                      <a:r>
                        <a:rPr lang="en-US" sz="1600" b="0" i="0" u="none" strike="noStrike">
                          <a:effectLst/>
                          <a:latin typeface="Times New Roman" panose="02020603050405020304" pitchFamily="18" charset="0"/>
                        </a:rPr>
                        <a:t>15-22-0381</a:t>
                      </a:r>
                    </a:p>
                  </a:txBody>
                  <a:tcPr marL="3810" marR="3810" marT="3810" marB="0" anchor="b">
                    <a:lnL>
                      <a:noFill/>
                    </a:lnL>
                    <a:lnR>
                      <a:noFill/>
                    </a:lnR>
                    <a:lnT>
                      <a:noFill/>
                    </a:lnT>
                    <a:lnB>
                      <a:noFill/>
                    </a:lnB>
                  </a:tcPr>
                </a:tc>
                <a:tc>
                  <a:txBody>
                    <a:bodyPr/>
                    <a:lstStyle/>
                    <a:p>
                      <a:pPr algn="l" fontAlgn="b"/>
                      <a:r>
                        <a:rPr lang="en-US" sz="1600" b="0" i="0" u="sng" strike="noStrike" dirty="0">
                          <a:solidFill>
                            <a:srgbClr val="0000FF"/>
                          </a:solidFill>
                          <a:effectLst/>
                          <a:latin typeface="Arial" panose="020B0604020202020204" pitchFamily="34" charset="0"/>
                          <a:hlinkClick r:id="rId3"/>
                        </a:rPr>
                        <a:t>https://mentor.ieee.org/802.15/dcn/22/15-22-0381-04-04ab-nba-uwb-ranging-text-proposal-for-15-4ab-tfd.docx</a:t>
                      </a:r>
                      <a:endParaRPr lang="en-US" sz="1600" b="0" i="0" u="sng" strike="noStrike" dirty="0">
                        <a:solidFill>
                          <a:srgbClr val="0000FF"/>
                        </a:solidFill>
                        <a:effectLst/>
                        <a:latin typeface="Arial" panose="020B0604020202020204" pitchFamily="34" charset="0"/>
                      </a:endParaRPr>
                    </a:p>
                  </a:txBody>
                  <a:tcPr marL="3810" marR="3810" marT="3810" marB="0" anchor="b">
                    <a:lnL>
                      <a:noFill/>
                    </a:lnL>
                    <a:lnR>
                      <a:noFill/>
                    </a:lnR>
                    <a:lnT>
                      <a:noFill/>
                    </a:lnT>
                    <a:lnB>
                      <a:noFill/>
                    </a:lnB>
                  </a:tcPr>
                </a:tc>
                <a:extLst>
                  <a:ext uri="{0D108BD9-81ED-4DB2-BD59-A6C34878D82A}">
                    <a16:rowId xmlns:a16="http://schemas.microsoft.com/office/drawing/2014/main" val="3442385854"/>
                  </a:ext>
                </a:extLst>
              </a:tr>
              <a:tr h="160020">
                <a:tc>
                  <a:txBody>
                    <a:bodyPr/>
                    <a:lstStyle/>
                    <a:p>
                      <a:pPr algn="l" fontAlgn="b"/>
                      <a:r>
                        <a:rPr lang="en-US" sz="1600" b="0" i="0" u="none" strike="noStrike">
                          <a:effectLst/>
                          <a:latin typeface="Arial" panose="020B0604020202020204" pitchFamily="34" charset="0"/>
                        </a:rPr>
                        <a:t>Data Com</a:t>
                      </a:r>
                    </a:p>
                  </a:txBody>
                  <a:tcPr marL="3810" marR="3810" marT="3810" marB="0" anchor="b">
                    <a:lnL>
                      <a:noFill/>
                    </a:lnL>
                    <a:lnR>
                      <a:noFill/>
                    </a:lnR>
                    <a:lnT>
                      <a:noFill/>
                    </a:lnT>
                    <a:lnB>
                      <a:noFill/>
                    </a:lnB>
                  </a:tcPr>
                </a:tc>
                <a:tc>
                  <a:txBody>
                    <a:bodyPr/>
                    <a:lstStyle/>
                    <a:p>
                      <a:pPr algn="ctr" fontAlgn="b"/>
                      <a:r>
                        <a:rPr lang="en-US" sz="1600" b="0" i="0" u="none" strike="noStrike">
                          <a:effectLst/>
                          <a:latin typeface="Times New Roman" panose="02020603050405020304" pitchFamily="18" charset="0"/>
                        </a:rPr>
                        <a:t>15-22-0649</a:t>
                      </a:r>
                    </a:p>
                  </a:txBody>
                  <a:tcPr marL="3810" marR="3810" marT="3810" marB="0" anchor="b">
                    <a:lnL>
                      <a:noFill/>
                    </a:lnL>
                    <a:lnR>
                      <a:noFill/>
                    </a:lnR>
                    <a:lnT>
                      <a:noFill/>
                    </a:lnT>
                    <a:lnB>
                      <a:noFill/>
                    </a:lnB>
                  </a:tcPr>
                </a:tc>
                <a:tc>
                  <a:txBody>
                    <a:bodyPr/>
                    <a:lstStyle/>
                    <a:p>
                      <a:pPr algn="l" fontAlgn="b"/>
                      <a:r>
                        <a:rPr lang="en-US" sz="1600" b="0" i="0" u="sng" strike="noStrike" dirty="0">
                          <a:solidFill>
                            <a:srgbClr val="0000FF"/>
                          </a:solidFill>
                          <a:effectLst/>
                          <a:latin typeface="Arial" panose="020B0604020202020204" pitchFamily="34" charset="0"/>
                          <a:hlinkClick r:id="rId4"/>
                        </a:rPr>
                        <a:t>https://mentor.ieee.org/802.15/dcn/22/15-22-0649-03-04ab-coherent-phy-layer-proposal-for-15-4ab-tfd.docx</a:t>
                      </a:r>
                      <a:endParaRPr lang="en-US" sz="1600" b="0" i="0" u="sng" strike="noStrike" dirty="0">
                        <a:solidFill>
                          <a:srgbClr val="0000FF"/>
                        </a:solidFill>
                        <a:effectLst/>
                        <a:latin typeface="Arial" panose="020B0604020202020204" pitchFamily="34" charset="0"/>
                      </a:endParaRPr>
                    </a:p>
                  </a:txBody>
                  <a:tcPr marL="3810" marR="3810" marT="3810" marB="0" anchor="b">
                    <a:lnL>
                      <a:noFill/>
                    </a:lnL>
                    <a:lnR>
                      <a:noFill/>
                    </a:lnR>
                    <a:lnT>
                      <a:noFill/>
                    </a:lnT>
                    <a:lnB>
                      <a:noFill/>
                    </a:lnB>
                  </a:tcPr>
                </a:tc>
                <a:extLst>
                  <a:ext uri="{0D108BD9-81ED-4DB2-BD59-A6C34878D82A}">
                    <a16:rowId xmlns:a16="http://schemas.microsoft.com/office/drawing/2014/main" val="2413341893"/>
                  </a:ext>
                </a:extLst>
              </a:tr>
              <a:tr h="16002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effectLst/>
                          <a:latin typeface="Arial" panose="020B0604020202020204" pitchFamily="34" charset="0"/>
                        </a:rPr>
                        <a:t>Sensing</a:t>
                      </a:r>
                    </a:p>
                  </a:txBody>
                  <a:tcPr marL="3810" marR="3810" marT="3810" marB="0" anchor="b">
                    <a:lnL>
                      <a:noFill/>
                    </a:lnL>
                    <a:lnR>
                      <a:noFill/>
                    </a:lnR>
                    <a:lnT>
                      <a:noFill/>
                    </a:lnT>
                    <a:lnB>
                      <a:noFill/>
                    </a:lnB>
                  </a:tcPr>
                </a:tc>
                <a:tc>
                  <a:txBody>
                    <a:bodyPr/>
                    <a:lstStyle/>
                    <a:p>
                      <a:pPr algn="ctr" fontAlgn="b"/>
                      <a:r>
                        <a:rPr lang="en-US" sz="1600" b="0" i="0" u="none" strike="noStrike" dirty="0">
                          <a:effectLst/>
                          <a:latin typeface="Times New Roman" panose="02020603050405020304" pitchFamily="18" charset="0"/>
                        </a:rPr>
                        <a:t>15-22-0538</a:t>
                      </a:r>
                    </a:p>
                  </a:txBody>
                  <a:tcPr marL="3810" marR="3810" marT="3810" marB="0" anchor="b">
                    <a:lnL>
                      <a:noFill/>
                    </a:lnL>
                    <a:lnR>
                      <a:noFill/>
                    </a:lnR>
                    <a:lnT>
                      <a:noFill/>
                    </a:lnT>
                    <a:lnB>
                      <a:noFill/>
                    </a:lnB>
                  </a:tcPr>
                </a:tc>
                <a:tc>
                  <a:txBody>
                    <a:bodyPr/>
                    <a:lstStyle/>
                    <a:p>
                      <a:pPr algn="l" fontAlgn="b"/>
                      <a:r>
                        <a:rPr lang="en-US" sz="1600" b="0" i="0" u="sng" strike="noStrike" dirty="0">
                          <a:solidFill>
                            <a:srgbClr val="0000FF"/>
                          </a:solidFill>
                          <a:effectLst/>
                          <a:latin typeface="Arial" panose="020B0604020202020204" pitchFamily="34" charset="0"/>
                        </a:rPr>
                        <a:t>https://mentor.ieee.org/802.15/dcn/22/15-22-0538-04-04ab-proposal-of-sensing-framework.docx</a:t>
                      </a:r>
                    </a:p>
                  </a:txBody>
                  <a:tcPr marL="3810" marR="3810" marT="3810" marB="0" anchor="b">
                    <a:lnL>
                      <a:noFill/>
                    </a:lnL>
                    <a:lnR>
                      <a:noFill/>
                    </a:lnR>
                    <a:lnT>
                      <a:noFill/>
                    </a:lnT>
                    <a:lnB>
                      <a:noFill/>
                    </a:lnB>
                  </a:tcPr>
                </a:tc>
                <a:extLst>
                  <a:ext uri="{0D108BD9-81ED-4DB2-BD59-A6C34878D82A}">
                    <a16:rowId xmlns:a16="http://schemas.microsoft.com/office/drawing/2014/main" val="3715971299"/>
                  </a:ext>
                </a:extLst>
              </a:tr>
              <a:tr h="160020">
                <a:tc>
                  <a:txBody>
                    <a:bodyPr/>
                    <a:lstStyle/>
                    <a:p>
                      <a:pPr algn="l" fontAlgn="b"/>
                      <a:r>
                        <a:rPr lang="en-US" sz="1600" b="0" i="0" u="none" strike="noStrike" dirty="0" err="1">
                          <a:effectLst/>
                          <a:latin typeface="Arial" panose="020B0604020202020204" pitchFamily="34" charset="0"/>
                        </a:rPr>
                        <a:t>Hyperblock</a:t>
                      </a:r>
                      <a:endParaRPr lang="en-US" sz="1600" b="0" i="0" u="none" strike="noStrike" dirty="0">
                        <a:effectLst/>
                        <a:latin typeface="Arial" panose="020B0604020202020204" pitchFamily="34" charset="0"/>
                      </a:endParaRPr>
                    </a:p>
                  </a:txBody>
                  <a:tcPr marL="3810" marR="3810" marT="3810" marB="0" anchor="b">
                    <a:lnL>
                      <a:noFill/>
                    </a:lnL>
                    <a:lnR>
                      <a:noFill/>
                    </a:lnR>
                    <a:lnT>
                      <a:noFill/>
                    </a:lnT>
                    <a:lnB>
                      <a:noFill/>
                    </a:lnB>
                  </a:tcPr>
                </a:tc>
                <a:tc>
                  <a:txBody>
                    <a:bodyPr/>
                    <a:lstStyle/>
                    <a:p>
                      <a:pPr algn="ctr" fontAlgn="b"/>
                      <a:r>
                        <a:rPr lang="en-US" sz="1600" b="0" i="0" u="none" strike="noStrike" dirty="0">
                          <a:effectLst/>
                          <a:latin typeface="Times New Roman" panose="02020603050405020304" pitchFamily="18" charset="0"/>
                        </a:rPr>
                        <a:t>15-23-0215</a:t>
                      </a:r>
                    </a:p>
                  </a:txBody>
                  <a:tcPr marL="3810" marR="3810" marT="3810" marB="0" anchor="b">
                    <a:lnL>
                      <a:noFill/>
                    </a:lnL>
                    <a:lnR>
                      <a:noFill/>
                    </a:lnR>
                    <a:lnT>
                      <a:noFill/>
                    </a:lnT>
                    <a:lnB>
                      <a:noFill/>
                    </a:lnB>
                  </a:tcPr>
                </a:tc>
                <a:tc>
                  <a:txBody>
                    <a:bodyPr/>
                    <a:lstStyle/>
                    <a:p>
                      <a:pPr algn="l" fontAlgn="b"/>
                      <a:r>
                        <a:rPr lang="en-US" sz="1600" b="0" i="0" u="sng" strike="noStrike" dirty="0">
                          <a:solidFill>
                            <a:srgbClr val="0000FF"/>
                          </a:solidFill>
                          <a:effectLst/>
                          <a:latin typeface="Arial" panose="020B0604020202020204" pitchFamily="34" charset="0"/>
                          <a:hlinkClick r:id="rId5"/>
                        </a:rPr>
                        <a:t>https://mentor.ieee.org/802.15/dcn/23/15-23-0215-02-04ab-block-assignment-in-hyper-block-tfd.docx</a:t>
                      </a:r>
                      <a:endParaRPr lang="en-US" sz="1600" b="0" i="0" u="sng" strike="noStrike" dirty="0">
                        <a:solidFill>
                          <a:srgbClr val="0000FF"/>
                        </a:solidFill>
                        <a:effectLst/>
                        <a:latin typeface="Arial" panose="020B0604020202020204" pitchFamily="34" charset="0"/>
                      </a:endParaRPr>
                    </a:p>
                  </a:txBody>
                  <a:tcPr marL="3810" marR="3810" marT="3810" marB="0" anchor="b">
                    <a:lnL>
                      <a:noFill/>
                    </a:lnL>
                    <a:lnR>
                      <a:noFill/>
                    </a:lnR>
                    <a:lnT>
                      <a:noFill/>
                    </a:lnT>
                    <a:lnB>
                      <a:noFill/>
                    </a:lnB>
                  </a:tcPr>
                </a:tc>
                <a:extLst>
                  <a:ext uri="{0D108BD9-81ED-4DB2-BD59-A6C34878D82A}">
                    <a16:rowId xmlns:a16="http://schemas.microsoft.com/office/drawing/2014/main" val="1159206044"/>
                  </a:ext>
                </a:extLst>
              </a:tr>
              <a:tr h="160020">
                <a:tc>
                  <a:txBody>
                    <a:bodyPr/>
                    <a:lstStyle/>
                    <a:p>
                      <a:pPr algn="l" fontAlgn="b"/>
                      <a:endParaRPr lang="en-US" sz="1600" b="0" i="0" u="none" strike="noStrike" dirty="0">
                        <a:effectLst/>
                        <a:latin typeface="Arial" panose="020B0604020202020204" pitchFamily="34" charset="0"/>
                      </a:endParaRPr>
                    </a:p>
                  </a:txBody>
                  <a:tcPr marL="3810" marR="3810" marT="3810" marB="0" anchor="b">
                    <a:lnL>
                      <a:noFill/>
                    </a:lnL>
                    <a:lnR>
                      <a:noFill/>
                    </a:lnR>
                    <a:lnT>
                      <a:noFill/>
                    </a:lnT>
                    <a:lnB>
                      <a:noFill/>
                    </a:lnB>
                  </a:tcPr>
                </a:tc>
                <a:tc>
                  <a:txBody>
                    <a:bodyPr/>
                    <a:lstStyle/>
                    <a:p>
                      <a:pPr algn="ctr" fontAlgn="b"/>
                      <a:endParaRPr lang="en-US" sz="1600" b="0" i="0" u="none" strike="noStrike" dirty="0">
                        <a:effectLst/>
                        <a:latin typeface="Times New Roman" panose="02020603050405020304" pitchFamily="18" charset="0"/>
                      </a:endParaRPr>
                    </a:p>
                  </a:txBody>
                  <a:tcPr marL="3810" marR="3810" marT="3810" marB="0" anchor="b">
                    <a:lnL>
                      <a:noFill/>
                    </a:lnL>
                    <a:lnR>
                      <a:noFill/>
                    </a:lnR>
                    <a:lnT>
                      <a:noFill/>
                    </a:lnT>
                    <a:lnB>
                      <a:noFill/>
                    </a:lnB>
                  </a:tcPr>
                </a:tc>
                <a:tc>
                  <a:txBody>
                    <a:bodyPr/>
                    <a:lstStyle/>
                    <a:p>
                      <a:pPr algn="l" fontAlgn="b"/>
                      <a:endParaRPr lang="en-US" sz="1600" b="0" i="0" u="sng" strike="noStrike" dirty="0">
                        <a:solidFill>
                          <a:srgbClr val="0000FF"/>
                        </a:solidFill>
                        <a:effectLst/>
                        <a:latin typeface="Arial" panose="020B0604020202020204" pitchFamily="34" charset="0"/>
                      </a:endParaRPr>
                    </a:p>
                  </a:txBody>
                  <a:tcPr marL="3810" marR="3810" marT="3810" marB="0" anchor="b">
                    <a:lnL>
                      <a:noFill/>
                    </a:lnL>
                    <a:lnR>
                      <a:noFill/>
                    </a:lnR>
                    <a:lnT>
                      <a:noFill/>
                    </a:lnT>
                    <a:lnB>
                      <a:noFill/>
                    </a:lnB>
                  </a:tcPr>
                </a:tc>
                <a:extLst>
                  <a:ext uri="{0D108BD9-81ED-4DB2-BD59-A6C34878D82A}">
                    <a16:rowId xmlns:a16="http://schemas.microsoft.com/office/drawing/2014/main" val="1863703895"/>
                  </a:ext>
                </a:extLst>
              </a:tr>
            </a:tbl>
          </a:graphicData>
        </a:graphic>
      </p:graphicFrame>
    </p:spTree>
    <p:extLst>
      <p:ext uri="{BB962C8B-B14F-4D97-AF65-F5344CB8AC3E}">
        <p14:creationId xmlns:p14="http://schemas.microsoft.com/office/powerpoint/2010/main" val="3455691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272189" y="636540"/>
            <a:ext cx="7560840" cy="5670630"/>
          </a:xfrm>
        </p:spPr>
      </p:pic>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a:xfrm>
            <a:off x="4356686" y="636540"/>
            <a:ext cx="3391845" cy="754063"/>
          </a:xfrm>
          <a:solidFill>
            <a:schemeClr val="bg1">
              <a:lumMod val="95000"/>
            </a:schemeClr>
          </a:solidFill>
        </p:spPr>
        <p:txBody>
          <a:bodyPr/>
          <a:lstStyle/>
          <a:p>
            <a:r>
              <a:rPr lang="en-US" dirty="0"/>
              <a:t>Next Steps</a:t>
            </a:r>
          </a:p>
        </p:txBody>
      </p:sp>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37549705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61238</TotalTime>
  <Words>817</Words>
  <Application>Microsoft Office PowerPoint</Application>
  <PresentationFormat>Widescreen</PresentationFormat>
  <Paragraphs>176</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Tahoma</vt:lpstr>
      <vt:lpstr>Times New Roman</vt:lpstr>
      <vt:lpstr>Wingdings</vt:lpstr>
      <vt:lpstr>Office Theme</vt:lpstr>
      <vt:lpstr>PowerPoint Presentation</vt:lpstr>
      <vt:lpstr>Task Group 15.4ab Next Generation UWB Amendment</vt:lpstr>
      <vt:lpstr>Task Group Organization </vt:lpstr>
      <vt:lpstr>Useful Links</vt:lpstr>
      <vt:lpstr>Session Objectives</vt:lpstr>
      <vt:lpstr>Project Schedule (working baseline)</vt:lpstr>
      <vt:lpstr>Schedule Major Milestones</vt:lpstr>
      <vt:lpstr>TFD updates </vt:lpstr>
      <vt:lpstr>Next Steps</vt:lpstr>
      <vt:lpstr>Interim Webex Schedule</vt:lpstr>
      <vt:lpstr>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283</cp:revision>
  <cp:lastPrinted>2000-03-07T00:55:37Z</cp:lastPrinted>
  <dcterms:created xsi:type="dcterms:W3CDTF">2016-01-17T22:48:36Z</dcterms:created>
  <dcterms:modified xsi:type="dcterms:W3CDTF">2023-05-18T19:44:04Z</dcterms:modified>
  <cp:category/>
</cp:coreProperties>
</file>