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9"/>
  </p:notesMasterIdLst>
  <p:handoutMasterIdLst>
    <p:handoutMasterId r:id="rId10"/>
  </p:handoutMasterIdLst>
  <p:sldIdLst>
    <p:sldId id="259" r:id="rId2"/>
    <p:sldId id="938" r:id="rId3"/>
    <p:sldId id="1043" r:id="rId4"/>
    <p:sldId id="990" r:id="rId5"/>
    <p:sldId id="1051" r:id="rId6"/>
    <p:sldId id="1050" r:id="rId7"/>
    <p:sldId id="256" r:id="rId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81" autoAdjust="0"/>
    <p:restoredTop sz="96869" autoAdjust="0"/>
  </p:normalViewPr>
  <p:slideViewPr>
    <p:cSldViewPr>
      <p:cViewPr varScale="1">
        <p:scale>
          <a:sx n="119" d="100"/>
          <a:sy n="119" d="100"/>
        </p:scale>
        <p:origin x="555" y="6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7</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doc.:IEEE802.15-23-0292r0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revise-document?t=8836100040%7F12" TargetMode="External"/><Relationship Id="rId2" Type="http://schemas.openxmlformats.org/officeDocument/2006/relationships/hyperlink" Target="https://mentor.ieee.org/802.15/dcn/22/15-22-0643-12-016t-direct-peer-to-peer.docx" TargetMode="External"/><Relationship Id="rId1" Type="http://schemas.openxmlformats.org/officeDocument/2006/relationships/slideLayout" Target="../slideLayouts/slideLayout2.xml"/><Relationship Id="rId4" Type="http://schemas.openxmlformats.org/officeDocument/2006/relationships/hyperlink" Target="https://mentor.ieee.org/802.15/dcn/22/15-22-0643-11-016t-direct-peer-to-peer.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Interim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2023-05-18</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Contributions for Comment Resolution on Draft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May_2023</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EDT</a:t>
            </a:r>
          </a:p>
          <a:p>
            <a:r>
              <a:rPr lang="en-US" dirty="0"/>
              <a:t>Wednesday PM1 1:30pm EDT</a:t>
            </a:r>
          </a:p>
          <a:p>
            <a:r>
              <a:rPr lang="en-US" dirty="0"/>
              <a:t>Thursday AM2 10:30am EDT</a:t>
            </a:r>
          </a:p>
          <a:p>
            <a:r>
              <a:rPr lang="en-US" strike="sngStrike" dirty="0"/>
              <a:t>Thursday PM1 1:30pm EDT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2023 Interim</a:t>
            </a:r>
          </a:p>
        </p:txBody>
      </p:sp>
      <p:graphicFrame>
        <p:nvGraphicFramePr>
          <p:cNvPr id="6" name="Table 5">
            <a:extLst>
              <a:ext uri="{FF2B5EF4-FFF2-40B4-BE49-F238E27FC236}">
                <a16:creationId xmlns:a16="http://schemas.microsoft.com/office/drawing/2014/main" id="{FDB5F2ED-EFFD-E8B2-CF60-884552C25082}"/>
              </a:ext>
            </a:extLst>
          </p:cNvPr>
          <p:cNvGraphicFramePr>
            <a:graphicFrameLocks noGrp="1"/>
          </p:cNvGraphicFramePr>
          <p:nvPr>
            <p:extLst>
              <p:ext uri="{D42A27DB-BD31-4B8C-83A1-F6EECF244321}">
                <p14:modId xmlns:p14="http://schemas.microsoft.com/office/powerpoint/2010/main" val="3436388377"/>
              </p:ext>
            </p:extLst>
          </p:nvPr>
        </p:nvGraphicFramePr>
        <p:xfrm>
          <a:off x="533400" y="1981200"/>
          <a:ext cx="10515600" cy="914400"/>
        </p:xfrm>
        <a:graphic>
          <a:graphicData uri="http://schemas.openxmlformats.org/drawingml/2006/table">
            <a:tbl>
              <a:tblPr/>
              <a:tblGrid>
                <a:gridCol w="1314450">
                  <a:extLst>
                    <a:ext uri="{9D8B030D-6E8A-4147-A177-3AD203B41FA5}">
                      <a16:colId xmlns:a16="http://schemas.microsoft.com/office/drawing/2014/main" val="2469816732"/>
                    </a:ext>
                  </a:extLst>
                </a:gridCol>
                <a:gridCol w="1314450">
                  <a:extLst>
                    <a:ext uri="{9D8B030D-6E8A-4147-A177-3AD203B41FA5}">
                      <a16:colId xmlns:a16="http://schemas.microsoft.com/office/drawing/2014/main" val="2973603053"/>
                    </a:ext>
                  </a:extLst>
                </a:gridCol>
                <a:gridCol w="1314450">
                  <a:extLst>
                    <a:ext uri="{9D8B030D-6E8A-4147-A177-3AD203B41FA5}">
                      <a16:colId xmlns:a16="http://schemas.microsoft.com/office/drawing/2014/main" val="936348405"/>
                    </a:ext>
                  </a:extLst>
                </a:gridCol>
                <a:gridCol w="1314450">
                  <a:extLst>
                    <a:ext uri="{9D8B030D-6E8A-4147-A177-3AD203B41FA5}">
                      <a16:colId xmlns:a16="http://schemas.microsoft.com/office/drawing/2014/main" val="3568831056"/>
                    </a:ext>
                  </a:extLst>
                </a:gridCol>
                <a:gridCol w="1314450">
                  <a:extLst>
                    <a:ext uri="{9D8B030D-6E8A-4147-A177-3AD203B41FA5}">
                      <a16:colId xmlns:a16="http://schemas.microsoft.com/office/drawing/2014/main" val="187209504"/>
                    </a:ext>
                  </a:extLst>
                </a:gridCol>
                <a:gridCol w="1314450">
                  <a:extLst>
                    <a:ext uri="{9D8B030D-6E8A-4147-A177-3AD203B41FA5}">
                      <a16:colId xmlns:a16="http://schemas.microsoft.com/office/drawing/2014/main" val="3033010044"/>
                    </a:ext>
                  </a:extLst>
                </a:gridCol>
                <a:gridCol w="1314450">
                  <a:extLst>
                    <a:ext uri="{9D8B030D-6E8A-4147-A177-3AD203B41FA5}">
                      <a16:colId xmlns:a16="http://schemas.microsoft.com/office/drawing/2014/main" val="2116854152"/>
                    </a:ext>
                  </a:extLst>
                </a:gridCol>
                <a:gridCol w="1314450">
                  <a:extLst>
                    <a:ext uri="{9D8B030D-6E8A-4147-A177-3AD203B41FA5}">
                      <a16:colId xmlns:a16="http://schemas.microsoft.com/office/drawing/2014/main" val="2255829911"/>
                    </a:ext>
                  </a:extLst>
                </a:gridCol>
              </a:tblGrid>
              <a:tr h="0">
                <a:tc>
                  <a:txBody>
                    <a:bodyPr/>
                    <a:lstStyle/>
                    <a:p>
                      <a:r>
                        <a:rPr lang="en-US"/>
                        <a:t>25-Apr-2023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212</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P802.15.16t D0.9 Review</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dirty="0"/>
                        <a:t>25-Apr-2023 12:03:44 ET</a:t>
                      </a:r>
                    </a:p>
                  </a:txBody>
                  <a:tcPr anchor="ctr">
                    <a:lnL>
                      <a:noFill/>
                    </a:lnL>
                    <a:lnR>
                      <a:noFill/>
                    </a:lnR>
                    <a:lnT>
                      <a:noFill/>
                    </a:lnT>
                    <a:lnB>
                      <a:noFill/>
                    </a:lnB>
                  </a:tcPr>
                </a:tc>
                <a:extLst>
                  <a:ext uri="{0D108BD9-81ED-4DB2-BD59-A6C34878D82A}">
                    <a16:rowId xmlns:a16="http://schemas.microsoft.com/office/drawing/2014/main" val="1312163281"/>
                  </a:ext>
                </a:extLst>
              </a:tr>
            </a:tbl>
          </a:graphicData>
        </a:graphic>
      </p:graphicFrame>
      <p:graphicFrame>
        <p:nvGraphicFramePr>
          <p:cNvPr id="3" name="Table 2">
            <a:extLst>
              <a:ext uri="{FF2B5EF4-FFF2-40B4-BE49-F238E27FC236}">
                <a16:creationId xmlns:a16="http://schemas.microsoft.com/office/drawing/2014/main" id="{75FFC6D0-5646-38F5-B360-C636376EB7AF}"/>
              </a:ext>
            </a:extLst>
          </p:cNvPr>
          <p:cNvGraphicFramePr>
            <a:graphicFrameLocks noGrp="1"/>
          </p:cNvGraphicFramePr>
          <p:nvPr>
            <p:extLst>
              <p:ext uri="{D42A27DB-BD31-4B8C-83A1-F6EECF244321}">
                <p14:modId xmlns:p14="http://schemas.microsoft.com/office/powerpoint/2010/main" val="75550942"/>
              </p:ext>
            </p:extLst>
          </p:nvPr>
        </p:nvGraphicFramePr>
        <p:xfrm>
          <a:off x="573505" y="2971800"/>
          <a:ext cx="10515600" cy="2377440"/>
        </p:xfrm>
        <a:graphic>
          <a:graphicData uri="http://schemas.openxmlformats.org/drawingml/2006/table">
            <a:tbl>
              <a:tblPr/>
              <a:tblGrid>
                <a:gridCol w="1168400">
                  <a:extLst>
                    <a:ext uri="{9D8B030D-6E8A-4147-A177-3AD203B41FA5}">
                      <a16:colId xmlns:a16="http://schemas.microsoft.com/office/drawing/2014/main" val="1471865468"/>
                    </a:ext>
                  </a:extLst>
                </a:gridCol>
                <a:gridCol w="1168400">
                  <a:extLst>
                    <a:ext uri="{9D8B030D-6E8A-4147-A177-3AD203B41FA5}">
                      <a16:colId xmlns:a16="http://schemas.microsoft.com/office/drawing/2014/main" val="1003751298"/>
                    </a:ext>
                  </a:extLst>
                </a:gridCol>
                <a:gridCol w="1168400">
                  <a:extLst>
                    <a:ext uri="{9D8B030D-6E8A-4147-A177-3AD203B41FA5}">
                      <a16:colId xmlns:a16="http://schemas.microsoft.com/office/drawing/2014/main" val="3707943856"/>
                    </a:ext>
                  </a:extLst>
                </a:gridCol>
                <a:gridCol w="1168400">
                  <a:extLst>
                    <a:ext uri="{9D8B030D-6E8A-4147-A177-3AD203B41FA5}">
                      <a16:colId xmlns:a16="http://schemas.microsoft.com/office/drawing/2014/main" val="4095845582"/>
                    </a:ext>
                  </a:extLst>
                </a:gridCol>
                <a:gridCol w="1168400">
                  <a:extLst>
                    <a:ext uri="{9D8B030D-6E8A-4147-A177-3AD203B41FA5}">
                      <a16:colId xmlns:a16="http://schemas.microsoft.com/office/drawing/2014/main" val="10618006"/>
                    </a:ext>
                  </a:extLst>
                </a:gridCol>
                <a:gridCol w="1168400">
                  <a:extLst>
                    <a:ext uri="{9D8B030D-6E8A-4147-A177-3AD203B41FA5}">
                      <a16:colId xmlns:a16="http://schemas.microsoft.com/office/drawing/2014/main" val="1566120526"/>
                    </a:ext>
                  </a:extLst>
                </a:gridCol>
                <a:gridCol w="1168400">
                  <a:extLst>
                    <a:ext uri="{9D8B030D-6E8A-4147-A177-3AD203B41FA5}">
                      <a16:colId xmlns:a16="http://schemas.microsoft.com/office/drawing/2014/main" val="455680768"/>
                    </a:ext>
                  </a:extLst>
                </a:gridCol>
                <a:gridCol w="1168400">
                  <a:extLst>
                    <a:ext uri="{9D8B030D-6E8A-4147-A177-3AD203B41FA5}">
                      <a16:colId xmlns:a16="http://schemas.microsoft.com/office/drawing/2014/main" val="1747972474"/>
                    </a:ext>
                  </a:extLst>
                </a:gridCol>
                <a:gridCol w="1168400">
                  <a:extLst>
                    <a:ext uri="{9D8B030D-6E8A-4147-A177-3AD203B41FA5}">
                      <a16:colId xmlns:a16="http://schemas.microsoft.com/office/drawing/2014/main" val="3080189280"/>
                    </a:ext>
                  </a:extLst>
                </a:gridCol>
              </a:tblGrid>
              <a:tr h="0">
                <a:tc>
                  <a:txBody>
                    <a:bodyPr/>
                    <a:lstStyle/>
                    <a:p>
                      <a:r>
                        <a:rPr lang="en-US"/>
                        <a:t>17-May-2023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12</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17-May-2023 11:06:08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2940566605"/>
                  </a:ext>
                </a:extLst>
              </a:tr>
              <a:tr h="0">
                <a:tc>
                  <a:txBody>
                    <a:bodyPr/>
                    <a:lstStyle/>
                    <a:p>
                      <a:r>
                        <a:rPr lang="en-US"/>
                        <a:t>17-May-2023 ET</a:t>
                      </a:r>
                    </a:p>
                  </a:txBody>
                  <a:tcPr anchor="ctr">
                    <a:lnL>
                      <a:noFill/>
                    </a:lnL>
                    <a:lnR>
                      <a:noFill/>
                    </a:lnR>
                    <a:lnT>
                      <a:noFill/>
                    </a:lnT>
                    <a:lnB>
                      <a:noFill/>
                    </a:lnB>
                  </a:tcPr>
                </a:tc>
                <a:tc>
                  <a:txBody>
                    <a:bodyPr/>
                    <a:lstStyle/>
                    <a:p>
                      <a:r>
                        <a:rPr lang="en-US"/>
                        <a:t>2022</a:t>
                      </a:r>
                    </a:p>
                  </a:txBody>
                  <a:tcPr anchor="ctr">
                    <a:lnL>
                      <a:noFill/>
                    </a:lnL>
                    <a:lnR>
                      <a:noFill/>
                    </a:lnR>
                    <a:lnT>
                      <a:noFill/>
                    </a:lnT>
                    <a:lnB>
                      <a:noFill/>
                    </a:lnB>
                  </a:tcPr>
                </a:tc>
                <a:tc>
                  <a:txBody>
                    <a:bodyPr/>
                    <a:lstStyle/>
                    <a:p>
                      <a:r>
                        <a:rPr lang="en-US"/>
                        <a:t>643</a:t>
                      </a:r>
                    </a:p>
                  </a:txBody>
                  <a:tcPr anchor="ctr">
                    <a:lnL>
                      <a:noFill/>
                    </a:lnL>
                    <a:lnR>
                      <a:noFill/>
                    </a:lnR>
                    <a:lnT>
                      <a:noFill/>
                    </a:lnT>
                    <a:lnB>
                      <a:noFill/>
                    </a:lnB>
                  </a:tcPr>
                </a:tc>
                <a:tc>
                  <a:txBody>
                    <a:bodyPr/>
                    <a:lstStyle/>
                    <a:p>
                      <a:r>
                        <a:rPr lang="en-US"/>
                        <a:t>11</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Direct Peer to Peer</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17-May-2023 10:59:23 ET</a:t>
                      </a:r>
                    </a:p>
                  </a:txBody>
                  <a:tcPr anchor="ctr">
                    <a:lnL>
                      <a:noFill/>
                    </a:lnL>
                    <a:lnR>
                      <a:noFill/>
                    </a:lnR>
                    <a:lnT>
                      <a:noFill/>
                    </a:lnT>
                    <a:lnB>
                      <a:noFill/>
                    </a:lnB>
                  </a:tcPr>
                </a:tc>
                <a:tc>
                  <a:txBody>
                    <a:bodyPr/>
                    <a:lstStyle/>
                    <a:p>
                      <a:r>
                        <a:rPr lang="en-US" dirty="0">
                          <a:hlinkClick r:id="rId4"/>
                        </a:rPr>
                        <a:t>Download</a:t>
                      </a:r>
                      <a:endParaRPr lang="en-US" dirty="0"/>
                    </a:p>
                  </a:txBody>
                  <a:tcPr anchor="ctr">
                    <a:lnL>
                      <a:noFill/>
                    </a:lnL>
                    <a:lnR>
                      <a:noFill/>
                    </a:lnR>
                    <a:lnT>
                      <a:noFill/>
                    </a:lnT>
                    <a:lnB>
                      <a:noFill/>
                    </a:lnB>
                  </a:tcPr>
                </a:tc>
                <a:extLst>
                  <a:ext uri="{0D108BD9-81ED-4DB2-BD59-A6C34878D82A}">
                    <a16:rowId xmlns:a16="http://schemas.microsoft.com/office/drawing/2014/main" val="2905555818"/>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E8908-BBFD-8616-F626-1FF50DE784C7}"/>
              </a:ext>
            </a:extLst>
          </p:cNvPr>
          <p:cNvSpPr>
            <a:spLocks noGrp="1"/>
          </p:cNvSpPr>
          <p:nvPr>
            <p:ph type="title"/>
          </p:nvPr>
        </p:nvSpPr>
        <p:spPr/>
        <p:txBody>
          <a:bodyPr/>
          <a:lstStyle/>
          <a:p>
            <a:r>
              <a:rPr lang="en-US" dirty="0"/>
              <a:t>Action Items</a:t>
            </a:r>
          </a:p>
        </p:txBody>
      </p:sp>
      <p:sp>
        <p:nvSpPr>
          <p:cNvPr id="3" name="Content Placeholder 2">
            <a:extLst>
              <a:ext uri="{FF2B5EF4-FFF2-40B4-BE49-F238E27FC236}">
                <a16:creationId xmlns:a16="http://schemas.microsoft.com/office/drawing/2014/main" id="{2364C17E-6E7C-A785-468D-B9F2D751D0DD}"/>
              </a:ext>
            </a:extLst>
          </p:cNvPr>
          <p:cNvSpPr>
            <a:spLocks noGrp="1"/>
          </p:cNvSpPr>
          <p:nvPr>
            <p:ph idx="1"/>
          </p:nvPr>
        </p:nvSpPr>
        <p:spPr/>
        <p:txBody>
          <a:bodyPr>
            <a:normAutofit fontScale="85000" lnSpcReduction="10000"/>
          </a:bodyPr>
          <a:lstStyle/>
          <a:p>
            <a:r>
              <a:rPr lang="en-US" dirty="0"/>
              <a:t>Vishal to apply 15-22-0643-13-016t-direct-peer-to-peer  changes to 643, and post as 643r14. </a:t>
            </a:r>
          </a:p>
          <a:p>
            <a:r>
              <a:rPr lang="en-US" dirty="0"/>
              <a:t>From 643r14, update into </a:t>
            </a:r>
            <a:r>
              <a:rPr lang="en-US" dirty="0" err="1"/>
              <a:t>Framemaker</a:t>
            </a:r>
            <a:r>
              <a:rPr lang="en-US" dirty="0"/>
              <a:t> – D0.91</a:t>
            </a:r>
          </a:p>
          <a:p>
            <a:r>
              <a:rPr lang="en-US" dirty="0"/>
              <a:t>Vishal to Send D0.91 to Harry</a:t>
            </a:r>
          </a:p>
          <a:p>
            <a:pPr lvl="1"/>
            <a:r>
              <a:rPr lang="en-US" dirty="0"/>
              <a:t>Harry to complete any P-MP updates in </a:t>
            </a:r>
            <a:r>
              <a:rPr lang="en-US" dirty="0" err="1"/>
              <a:t>framemaker</a:t>
            </a:r>
            <a:r>
              <a:rPr lang="en-US" dirty="0"/>
              <a:t>. </a:t>
            </a:r>
          </a:p>
          <a:p>
            <a:pPr lvl="1"/>
            <a:r>
              <a:rPr lang="en-US" dirty="0"/>
              <a:t>Yael will review contribution on security updates and verify that they are correctly captured in the draft. The interpretations of the document are captured in Clause 2 of the D0.9 draft as editing instructions. Yael should review these instructions for correctness. </a:t>
            </a:r>
          </a:p>
          <a:p>
            <a:pPr lvl="2"/>
            <a:r>
              <a:rPr lang="en-US" dirty="0"/>
              <a:t>Harry and Yael will meet offline to review implementation of her contribution as draft text. </a:t>
            </a:r>
          </a:p>
          <a:p>
            <a:pPr lvl="1"/>
            <a:r>
              <a:rPr lang="en-US" dirty="0"/>
              <a:t>Harry will release D0.92 </a:t>
            </a:r>
          </a:p>
          <a:p>
            <a:r>
              <a:rPr lang="en-US" dirty="0"/>
              <a:t>Vishal or Harry to send updated draft D0.92 to Clint to get posted in Private Area. </a:t>
            </a:r>
          </a:p>
          <a:p>
            <a:pPr lvl="1"/>
            <a:r>
              <a:rPr lang="en-US" dirty="0"/>
              <a:t>Announce availability by email to TG reflector</a:t>
            </a:r>
          </a:p>
          <a:p>
            <a:pPr lvl="1"/>
            <a:r>
              <a:rPr lang="en-US" dirty="0"/>
              <a:t>TG review at teleconference</a:t>
            </a:r>
          </a:p>
          <a:p>
            <a:pPr lvl="1"/>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3D2DCEEC-554C-FB4A-5A3E-FDE3AFA5F29C}"/>
              </a:ext>
            </a:extLst>
          </p:cNvPr>
          <p:cNvSpPr>
            <a:spLocks noGrp="1"/>
          </p:cNvSpPr>
          <p:nvPr>
            <p:ph type="dt" sz="half" idx="10"/>
          </p:nvPr>
        </p:nvSpPr>
        <p:spPr/>
        <p:txBody>
          <a:bodyPr/>
          <a:lstStyle/>
          <a:p>
            <a:r>
              <a:rPr lang="en-US"/>
              <a:t>May_2023</a:t>
            </a:r>
            <a:endParaRPr lang="en-US" dirty="0"/>
          </a:p>
        </p:txBody>
      </p:sp>
      <p:sp>
        <p:nvSpPr>
          <p:cNvPr id="5" name="Footer Placeholder 4">
            <a:extLst>
              <a:ext uri="{FF2B5EF4-FFF2-40B4-BE49-F238E27FC236}">
                <a16:creationId xmlns:a16="http://schemas.microsoft.com/office/drawing/2014/main" id="{B835753C-1565-E915-CDB3-AA51B91EE6F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998F8A5-491B-79F2-7FD6-9D7551C07B43}"/>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304582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8A496-0A04-03A2-56B9-8596E8AE6E20}"/>
              </a:ext>
            </a:extLst>
          </p:cNvPr>
          <p:cNvSpPr>
            <a:spLocks noGrp="1"/>
          </p:cNvSpPr>
          <p:nvPr>
            <p:ph type="title"/>
          </p:nvPr>
        </p:nvSpPr>
        <p:spPr/>
        <p:txBody>
          <a:bodyPr/>
          <a:lstStyle/>
          <a:p>
            <a:r>
              <a:rPr lang="en-US" dirty="0"/>
              <a:t>Plan following May Interim</a:t>
            </a:r>
          </a:p>
        </p:txBody>
      </p:sp>
      <p:sp>
        <p:nvSpPr>
          <p:cNvPr id="3" name="Content Placeholder 2">
            <a:extLst>
              <a:ext uri="{FF2B5EF4-FFF2-40B4-BE49-F238E27FC236}">
                <a16:creationId xmlns:a16="http://schemas.microsoft.com/office/drawing/2014/main" id="{56B99B58-0689-CDF2-5915-785C23861D73}"/>
              </a:ext>
            </a:extLst>
          </p:cNvPr>
          <p:cNvSpPr>
            <a:spLocks noGrp="1"/>
          </p:cNvSpPr>
          <p:nvPr>
            <p:ph idx="1"/>
          </p:nvPr>
        </p:nvSpPr>
        <p:spPr/>
        <p:txBody>
          <a:bodyPr>
            <a:normAutofit/>
          </a:bodyPr>
          <a:lstStyle/>
          <a:p>
            <a:r>
              <a:rPr lang="en-US" dirty="0"/>
              <a:t>Task Group will review D0.92 at Teleconference - May 30</a:t>
            </a:r>
            <a:r>
              <a:rPr lang="en-US" baseline="30000" dirty="0"/>
              <a:t>th</a:t>
            </a:r>
            <a:r>
              <a:rPr lang="en-US" dirty="0"/>
              <a:t> and 9am PT. </a:t>
            </a:r>
          </a:p>
          <a:p>
            <a:r>
              <a:rPr lang="en-US" dirty="0"/>
              <a:t>If any changes needed, update to D0.93,</a:t>
            </a:r>
          </a:p>
          <a:p>
            <a:r>
              <a:rPr lang="en-US" dirty="0"/>
              <a:t>Circulate (.92 or .93 as applicable) externally to 802.15 WG, and early participants in TG16t from industry.  </a:t>
            </a:r>
          </a:p>
          <a:p>
            <a:r>
              <a:rPr lang="en-US" dirty="0"/>
              <a:t>Conduct comment collection during June to close by June 30</a:t>
            </a:r>
          </a:p>
          <a:p>
            <a:endParaRPr lang="en-US" dirty="0"/>
          </a:p>
          <a:p>
            <a:r>
              <a:rPr lang="en-US" dirty="0"/>
              <a:t>Review and resolve comments in Berlin</a:t>
            </a:r>
          </a:p>
          <a:p>
            <a:r>
              <a:rPr lang="en-US" dirty="0"/>
              <a:t>Start WG Letter Ballot on D1.0 after Berlin</a:t>
            </a:r>
          </a:p>
          <a:p>
            <a:endParaRPr lang="en-US" dirty="0"/>
          </a:p>
        </p:txBody>
      </p:sp>
      <p:sp>
        <p:nvSpPr>
          <p:cNvPr id="4" name="Date Placeholder 3">
            <a:extLst>
              <a:ext uri="{FF2B5EF4-FFF2-40B4-BE49-F238E27FC236}">
                <a16:creationId xmlns:a16="http://schemas.microsoft.com/office/drawing/2014/main" id="{C11E2958-4F0F-EEA0-88A7-9D73DBF50FB2}"/>
              </a:ext>
            </a:extLst>
          </p:cNvPr>
          <p:cNvSpPr>
            <a:spLocks noGrp="1"/>
          </p:cNvSpPr>
          <p:nvPr>
            <p:ph type="dt" sz="half" idx="10"/>
          </p:nvPr>
        </p:nvSpPr>
        <p:spPr/>
        <p:txBody>
          <a:bodyPr/>
          <a:lstStyle/>
          <a:p>
            <a:r>
              <a:rPr lang="en-US"/>
              <a:t>May_2023</a:t>
            </a:r>
            <a:endParaRPr lang="en-US" dirty="0"/>
          </a:p>
        </p:txBody>
      </p:sp>
      <p:sp>
        <p:nvSpPr>
          <p:cNvPr id="5" name="Footer Placeholder 4">
            <a:extLst>
              <a:ext uri="{FF2B5EF4-FFF2-40B4-BE49-F238E27FC236}">
                <a16:creationId xmlns:a16="http://schemas.microsoft.com/office/drawing/2014/main" id="{BDF17C1E-186A-F69C-DA47-12BDF3709A4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7BC2DE83-B67B-A162-9ACD-D53D31D3956F}"/>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136260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102658526"/>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July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Sep 2023</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9906000" y="5715000"/>
            <a:ext cx="2362200" cy="11430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a:p>
            <a:pPr algn="ctr"/>
            <a:r>
              <a:rPr lang="en-US" sz="1400" dirty="0"/>
              <a:t>If needed, request PAR extension July 2024</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33921</TotalTime>
  <Words>597</Words>
  <Application>Microsoft Office PowerPoint</Application>
  <PresentationFormat>Widescreen</PresentationFormat>
  <Paragraphs>114</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Custom Design</vt:lpstr>
      <vt:lpstr>PowerPoint Presentation</vt:lpstr>
      <vt:lpstr>TG16t May Interim Agenda</vt:lpstr>
      <vt:lpstr>Plan for week</vt:lpstr>
      <vt:lpstr>Contributions for May 2023 Interim</vt:lpstr>
      <vt:lpstr>Action Items</vt:lpstr>
      <vt:lpstr>Plan following May Interim</vt:lpstr>
      <vt:lpstr>Project Timeline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700</cp:revision>
  <cp:lastPrinted>1998-02-10T13:28:06Z</cp:lastPrinted>
  <dcterms:created xsi:type="dcterms:W3CDTF">2020-01-06T16:34:14Z</dcterms:created>
  <dcterms:modified xsi:type="dcterms:W3CDTF">2023-05-18T15:35:27Z</dcterms:modified>
</cp:coreProperties>
</file>