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46" r:id="rId2"/>
    <p:sldId id="311" r:id="rId3"/>
    <p:sldId id="363" r:id="rId4"/>
    <p:sldId id="358" r:id="rId5"/>
    <p:sldId id="364" r:id="rId6"/>
    <p:sldId id="365" r:id="rId7"/>
    <p:sldId id="373" r:id="rId8"/>
    <p:sldId id="374" r:id="rId9"/>
    <p:sldId id="375" r:id="rId10"/>
    <p:sldId id="376" r:id="rId11"/>
    <p:sldId id="377" r:id="rId12"/>
    <p:sldId id="372" r:id="rId13"/>
    <p:sldId id="383"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74" d="100"/>
          <a:sy n="74" d="100"/>
        </p:scale>
        <p:origin x="1260" y="60"/>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5/18/2023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5/18/2023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5/18/2023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5/18/2023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15-23-0290-00-007a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5/18/2023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5/18/2023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5/18/2023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5/18/2023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5/18/2023</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5/18/2023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5/18/2023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a:t>
            </a:r>
            <a:r>
              <a:rPr lang="en-US" altLang="ja-JP" sz="1600" dirty="0" smtClean="0">
                <a:latin typeface="Times New Roman" panose="02020603050405020304" pitchFamily="18" charset="0"/>
                <a:ea typeface="ＭＳ Ｐゴシック" charset="-128"/>
                <a:cs typeface="Times New Roman" panose="02020603050405020304" pitchFamily="18" charset="0"/>
              </a:rPr>
              <a:t>Report (May 2023)</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May 18, 2023</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lgn="just" eaLnBrk="0" fontAlgn="base" hangingPunct="0">
              <a:spcBef>
                <a:spcPct val="0"/>
              </a:spcBef>
              <a:spcAft>
                <a:spcPct val="0"/>
              </a:spcAft>
            </a:pPr>
            <a:r>
              <a:rPr lang="en-US" altLang="ja-JP" sz="1600" b="1" dirty="0" smtClean="0">
                <a:latin typeface="Times New Roman" panose="02020603050405020304" pitchFamily="18" charset="0"/>
                <a:ea typeface="ＭＳ Ｐゴシック" charset="-128"/>
                <a:cs typeface="Times New Roman" panose="02020603050405020304" pitchFamily="18" charset="0"/>
              </a:rPr>
              <a:t>Source:</a:t>
            </a:r>
            <a:r>
              <a:rPr lang="en-US" altLang="ja-JP" sz="1600" dirty="0" smtClean="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Sang-</a:t>
            </a:r>
            <a:r>
              <a:rPr lang="en-US" altLang="en-US" sz="1600" dirty="0" err="1">
                <a:solidFill>
                  <a:prstClr val="black"/>
                </a:solidFill>
                <a:latin typeface="Times New Roman" panose="02020603050405020304" pitchFamily="18" charset="0"/>
              </a:rPr>
              <a:t>Kyu</a:t>
            </a:r>
            <a:r>
              <a:rPr lang="en-US" altLang="en-US" sz="1600" dirty="0">
                <a:solidFill>
                  <a:prstClr val="black"/>
                </a:solidFill>
                <a:latin typeface="Times New Roman" panose="02020603050405020304" pitchFamily="18" charset="0"/>
              </a:rPr>
              <a:t> Lim [ETRI],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smtClean="0">
              <a:latin typeface="Times New Roman" panose="02020603050405020304" pitchFamily="18" charset="0"/>
              <a:ea typeface="ＭＳ Ｐゴシック" charset="-128"/>
              <a:cs typeface="Times New Roman" panose="02020603050405020304" pitchFamily="18" charset="0"/>
            </a:endParaRPr>
          </a:p>
          <a:p>
            <a:r>
              <a:rPr lang="en-US" altLang="ja-JP" sz="1600" dirty="0" smtClean="0">
                <a:latin typeface="Times New Roman" panose="02020603050405020304" pitchFamily="18" charset="0"/>
                <a:ea typeface="ＭＳ Ｐゴシック" charset="-128"/>
                <a:cs typeface="Times New Roman" panose="02020603050405020304" pitchFamily="18" charset="0"/>
              </a:rPr>
              <a:t>Address</a:t>
            </a:r>
          </a:p>
          <a:p>
            <a:r>
              <a:rPr lang="en-US" altLang="ja-JP" sz="1600" dirty="0" smtClean="0">
                <a:latin typeface="Times New Roman" panose="02020603050405020304" pitchFamily="18" charset="0"/>
                <a:ea typeface="ＭＳ Ｐゴシック" charset="-128"/>
                <a:cs typeface="Times New Roman" panose="02020603050405020304" pitchFamily="18" charset="0"/>
              </a:rPr>
              <a:t>Voice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May 2023</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#2</a:t>
            </a:r>
            <a:endParaRPr lang="en-US" sz="2400" dirty="0"/>
          </a:p>
        </p:txBody>
      </p:sp>
      <p:sp>
        <p:nvSpPr>
          <p:cNvPr id="4" name="TextBox 3"/>
          <p:cNvSpPr txBox="1"/>
          <p:nvPr/>
        </p:nvSpPr>
        <p:spPr>
          <a:xfrm>
            <a:off x="190498" y="1447800"/>
            <a:ext cx="8763000" cy="4678204"/>
          </a:xfrm>
          <a:prstGeom prst="rect">
            <a:avLst/>
          </a:prstGeom>
          <a:noFill/>
        </p:spPr>
        <p:txBody>
          <a:bodyPr wrap="square" rtlCol="0">
            <a:spAutoFit/>
          </a:bodyPr>
          <a:lstStyle/>
          <a:p>
            <a:pPr marL="0" lvl="2" algn="just">
              <a:buClr>
                <a:srgbClr val="00B050"/>
              </a:buClr>
              <a:buSzPct val="100000"/>
            </a:pPr>
            <a:r>
              <a:rPr lang="en-US" altLang="ko-KR" sz="2000" b="1" dirty="0"/>
              <a:t>CRG formation for a WG Letter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WG balloting of the P802.15.7a_D4 with the following membership: </a:t>
            </a:r>
            <a:r>
              <a:rPr lang="en-US" altLang="ko-KR" sz="2000" i="1" dirty="0" err="1"/>
              <a:t>Yeong</a:t>
            </a:r>
            <a:r>
              <a:rPr lang="en-US" altLang="ko-KR" sz="2000" i="1" dirty="0"/>
              <a:t> Min Jang(Chair), Sang-</a:t>
            </a:r>
            <a:r>
              <a:rPr lang="en-US" altLang="ko-KR" sz="2000" i="1" dirty="0" err="1"/>
              <a:t>Kyu</a:t>
            </a:r>
            <a:r>
              <a:rPr lang="en-US" altLang="ko-KR" sz="2000" i="1" dirty="0"/>
              <a:t>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sz="2000" dirty="0"/>
          </a:p>
          <a:p>
            <a:pPr>
              <a:buClr>
                <a:srgbClr val="00B050"/>
              </a:buClr>
              <a:buSzPct val="100000"/>
            </a:pPr>
            <a:endParaRPr lang="en-US" altLang="ko-KR" dirty="0"/>
          </a:p>
          <a:p>
            <a:r>
              <a:rPr lang="en-US" altLang="en-US" sz="2000" i="1" dirty="0"/>
              <a:t>Moved By:</a:t>
            </a:r>
          </a:p>
          <a:p>
            <a:r>
              <a:rPr lang="en-US" altLang="en-US" sz="2000" i="1" dirty="0"/>
              <a:t>Seconded By:</a:t>
            </a:r>
          </a:p>
          <a:p>
            <a:r>
              <a:rPr lang="en-US" altLang="ja-JP" sz="2000" dirty="0"/>
              <a:t>Approved by</a:t>
            </a:r>
            <a:endParaRPr lang="en-US" altLang="en-US" sz="2000" i="1" dirty="0"/>
          </a:p>
        </p:txBody>
      </p:sp>
    </p:spTree>
    <p:extLst>
      <p:ext uri="{BB962C8B-B14F-4D97-AF65-F5344CB8AC3E}">
        <p14:creationId xmlns:p14="http://schemas.microsoft.com/office/powerpoint/2010/main" val="41118470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60754" y="2851990"/>
            <a:ext cx="1870320"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Rectangle 5"/>
          <p:cNvSpPr/>
          <p:nvPr/>
        </p:nvSpPr>
        <p:spPr>
          <a:xfrm>
            <a:off x="1011013" y="2851727"/>
            <a:ext cx="1939423"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p:cNvSpPr/>
          <p:nvPr/>
        </p:nvSpPr>
        <p:spPr>
          <a:xfrm>
            <a:off x="161007" y="2848643"/>
            <a:ext cx="839120" cy="3125683"/>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8" name="Straight Connector 7"/>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003294"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950436" y="2703381"/>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6909825" y="2730868"/>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rot="5400000">
            <a:off x="-227795" y="2180412"/>
            <a:ext cx="914400" cy="369332"/>
          </a:xfrm>
          <a:prstGeom prst="rect">
            <a:avLst/>
          </a:prstGeom>
          <a:noFill/>
        </p:spPr>
        <p:txBody>
          <a:bodyPr wrap="square" rtlCol="0">
            <a:spAutoFit/>
          </a:bodyPr>
          <a:lstStyle/>
          <a:p>
            <a:r>
              <a:rPr lang="en-US" sz="1800" dirty="0"/>
              <a:t>9/2020 </a:t>
            </a:r>
          </a:p>
        </p:txBody>
      </p:sp>
      <p:sp>
        <p:nvSpPr>
          <p:cNvPr id="15" name="TextBox 14"/>
          <p:cNvSpPr txBox="1"/>
          <p:nvPr/>
        </p:nvSpPr>
        <p:spPr>
          <a:xfrm rot="5400000">
            <a:off x="609933" y="2133268"/>
            <a:ext cx="825867" cy="369332"/>
          </a:xfrm>
          <a:prstGeom prst="rect">
            <a:avLst/>
          </a:prstGeom>
          <a:noFill/>
        </p:spPr>
        <p:txBody>
          <a:bodyPr wrap="none" rtlCol="0">
            <a:spAutoFit/>
          </a:bodyPr>
          <a:lstStyle/>
          <a:p>
            <a:r>
              <a:rPr lang="en-US" sz="1800" dirty="0"/>
              <a:t>1/2021</a:t>
            </a:r>
          </a:p>
        </p:txBody>
      </p:sp>
      <p:sp>
        <p:nvSpPr>
          <p:cNvPr id="16" name="TextBox 15"/>
          <p:cNvSpPr txBox="1"/>
          <p:nvPr/>
        </p:nvSpPr>
        <p:spPr>
          <a:xfrm rot="5400000">
            <a:off x="2591133" y="2152975"/>
            <a:ext cx="825867" cy="369332"/>
          </a:xfrm>
          <a:prstGeom prst="rect">
            <a:avLst/>
          </a:prstGeom>
          <a:noFill/>
        </p:spPr>
        <p:txBody>
          <a:bodyPr wrap="none" rtlCol="0">
            <a:spAutoFit/>
          </a:bodyPr>
          <a:lstStyle/>
          <a:p>
            <a:r>
              <a:rPr lang="en-US" sz="1800" dirty="0"/>
              <a:t>1/2022</a:t>
            </a:r>
          </a:p>
        </p:txBody>
      </p:sp>
      <p:sp>
        <p:nvSpPr>
          <p:cNvPr id="17" name="TextBox 16"/>
          <p:cNvSpPr txBox="1"/>
          <p:nvPr/>
        </p:nvSpPr>
        <p:spPr>
          <a:xfrm rot="5400000">
            <a:off x="4418140" y="2179310"/>
            <a:ext cx="825867" cy="369332"/>
          </a:xfrm>
          <a:prstGeom prst="rect">
            <a:avLst/>
          </a:prstGeom>
          <a:noFill/>
        </p:spPr>
        <p:txBody>
          <a:bodyPr wrap="none" rtlCol="0">
            <a:spAutoFit/>
          </a:bodyPr>
          <a:lstStyle/>
          <a:p>
            <a:r>
              <a:rPr lang="en-US" sz="1800" dirty="0"/>
              <a:t>1/2023</a:t>
            </a:r>
          </a:p>
        </p:txBody>
      </p:sp>
      <p:sp>
        <p:nvSpPr>
          <p:cNvPr id="18" name="TextBox 17"/>
          <p:cNvSpPr txBox="1"/>
          <p:nvPr/>
        </p:nvSpPr>
        <p:spPr>
          <a:xfrm rot="5400000">
            <a:off x="91710" y="3294283"/>
            <a:ext cx="1251240" cy="369332"/>
          </a:xfrm>
          <a:prstGeom prst="rect">
            <a:avLst/>
          </a:prstGeom>
          <a:noFill/>
        </p:spPr>
        <p:txBody>
          <a:bodyPr wrap="none" rtlCol="0">
            <a:spAutoFit/>
          </a:bodyPr>
          <a:lstStyle/>
          <a:p>
            <a:r>
              <a:rPr lang="en-US" sz="1800" dirty="0"/>
              <a:t>CFA Issued</a:t>
            </a:r>
          </a:p>
        </p:txBody>
      </p:sp>
      <p:sp>
        <p:nvSpPr>
          <p:cNvPr id="19" name="TextBox 18"/>
          <p:cNvSpPr txBox="1"/>
          <p:nvPr/>
        </p:nvSpPr>
        <p:spPr>
          <a:xfrm rot="5400000">
            <a:off x="518473" y="3466951"/>
            <a:ext cx="1635961" cy="369332"/>
          </a:xfrm>
          <a:prstGeom prst="rect">
            <a:avLst/>
          </a:prstGeom>
          <a:noFill/>
        </p:spPr>
        <p:txBody>
          <a:bodyPr wrap="none" rtlCol="0">
            <a:spAutoFit/>
          </a:bodyPr>
          <a:lstStyle/>
          <a:p>
            <a:r>
              <a:rPr lang="en-US" sz="1800" dirty="0"/>
              <a:t>CFA Responses</a:t>
            </a:r>
          </a:p>
        </p:txBody>
      </p:sp>
      <p:sp>
        <p:nvSpPr>
          <p:cNvPr id="20" name="TextBox 19"/>
          <p:cNvSpPr txBox="1"/>
          <p:nvPr/>
        </p:nvSpPr>
        <p:spPr>
          <a:xfrm rot="5400000">
            <a:off x="498441" y="4237899"/>
            <a:ext cx="3078728" cy="369332"/>
          </a:xfrm>
          <a:prstGeom prst="rect">
            <a:avLst/>
          </a:prstGeom>
          <a:noFill/>
        </p:spPr>
        <p:txBody>
          <a:bodyPr wrap="none" rtlCol="0">
            <a:spAutoFit/>
          </a:bodyPr>
          <a:lstStyle/>
          <a:p>
            <a:r>
              <a:rPr lang="en-US" sz="1800" dirty="0"/>
              <a:t>Finalize TRD and Release CFP</a:t>
            </a:r>
          </a:p>
        </p:txBody>
      </p:sp>
      <p:sp>
        <p:nvSpPr>
          <p:cNvPr id="21" name="TextBox 20"/>
          <p:cNvSpPr txBox="1"/>
          <p:nvPr/>
        </p:nvSpPr>
        <p:spPr>
          <a:xfrm rot="5400000">
            <a:off x="1659517" y="3710969"/>
            <a:ext cx="2048381" cy="369332"/>
          </a:xfrm>
          <a:prstGeom prst="rect">
            <a:avLst/>
          </a:prstGeom>
          <a:noFill/>
        </p:spPr>
        <p:txBody>
          <a:bodyPr wrap="none" rtlCol="0">
            <a:spAutoFit/>
          </a:bodyPr>
          <a:lstStyle/>
          <a:p>
            <a:r>
              <a:rPr lang="en-US" sz="1800" dirty="0"/>
              <a:t>Hear CFP Proposals</a:t>
            </a:r>
          </a:p>
        </p:txBody>
      </p:sp>
      <p:sp>
        <p:nvSpPr>
          <p:cNvPr id="22" name="TextBox 21"/>
          <p:cNvSpPr txBox="1"/>
          <p:nvPr/>
        </p:nvSpPr>
        <p:spPr>
          <a:xfrm rot="5400000">
            <a:off x="1919651" y="4154806"/>
            <a:ext cx="2912016" cy="369332"/>
          </a:xfrm>
          <a:prstGeom prst="rect">
            <a:avLst/>
          </a:prstGeom>
          <a:noFill/>
        </p:spPr>
        <p:txBody>
          <a:bodyPr wrap="none" rtlCol="0">
            <a:spAutoFit/>
          </a:bodyPr>
          <a:lstStyle/>
          <a:p>
            <a:r>
              <a:rPr lang="en-US" sz="1800" dirty="0"/>
              <a:t>Proposal mergers &amp; Draft D0</a:t>
            </a:r>
          </a:p>
        </p:txBody>
      </p:sp>
      <p:sp>
        <p:nvSpPr>
          <p:cNvPr id="23" name="TextBox 22"/>
          <p:cNvSpPr txBox="1"/>
          <p:nvPr/>
        </p:nvSpPr>
        <p:spPr>
          <a:xfrm rot="5400000">
            <a:off x="3475413" y="3169885"/>
            <a:ext cx="1011815" cy="369332"/>
          </a:xfrm>
          <a:prstGeom prst="rect">
            <a:avLst/>
          </a:prstGeom>
          <a:noFill/>
        </p:spPr>
        <p:txBody>
          <a:bodyPr wrap="none" rtlCol="0">
            <a:spAutoFit/>
          </a:bodyPr>
          <a:lstStyle/>
          <a:p>
            <a:r>
              <a:rPr lang="en-US" sz="1800" dirty="0"/>
              <a:t>Draft </a:t>
            </a:r>
            <a:r>
              <a:rPr lang="en-US" sz="1800" dirty="0" smtClean="0"/>
              <a:t>D1</a:t>
            </a:r>
            <a:endParaRPr lang="en-US" sz="1800" dirty="0"/>
          </a:p>
        </p:txBody>
      </p:sp>
      <p:sp>
        <p:nvSpPr>
          <p:cNvPr id="24" name="TextBox 23"/>
          <p:cNvSpPr txBox="1"/>
          <p:nvPr/>
        </p:nvSpPr>
        <p:spPr>
          <a:xfrm rot="5400000">
            <a:off x="3726147" y="3530821"/>
            <a:ext cx="1659429" cy="369332"/>
          </a:xfrm>
          <a:prstGeom prst="rect">
            <a:avLst/>
          </a:prstGeom>
          <a:noFill/>
        </p:spPr>
        <p:txBody>
          <a:bodyPr wrap="none" rtlCol="0">
            <a:spAutoFit/>
          </a:bodyPr>
          <a:lstStyle/>
          <a:p>
            <a:r>
              <a:rPr lang="en-US" sz="1800" dirty="0"/>
              <a:t>Draft D2&amp; </a:t>
            </a:r>
            <a:r>
              <a:rPr lang="en-US" sz="1800" dirty="0" smtClean="0"/>
              <a:t>LB1</a:t>
            </a:r>
            <a:endParaRPr lang="en-US" sz="1800" dirty="0"/>
          </a:p>
        </p:txBody>
      </p:sp>
      <p:sp>
        <p:nvSpPr>
          <p:cNvPr id="25" name="TextBox 24"/>
          <p:cNvSpPr txBox="1"/>
          <p:nvPr/>
        </p:nvSpPr>
        <p:spPr>
          <a:xfrm>
            <a:off x="3287483" y="1447800"/>
            <a:ext cx="2577693" cy="461665"/>
          </a:xfrm>
          <a:prstGeom prst="rect">
            <a:avLst/>
          </a:prstGeom>
          <a:noFill/>
        </p:spPr>
        <p:txBody>
          <a:bodyPr wrap="none" rtlCol="0">
            <a:spAutoFit/>
          </a:bodyPr>
          <a:lstStyle/>
          <a:p>
            <a:r>
              <a:rPr lang="en-US" sz="2400" b="1" u="sng" dirty="0"/>
              <a:t>Timeline Summary</a:t>
            </a:r>
          </a:p>
        </p:txBody>
      </p:sp>
      <p:sp>
        <p:nvSpPr>
          <p:cNvPr id="27" name="TextBox 26"/>
          <p:cNvSpPr txBox="1"/>
          <p:nvPr/>
        </p:nvSpPr>
        <p:spPr>
          <a:xfrm>
            <a:off x="2085503" y="533400"/>
            <a:ext cx="5782781" cy="461665"/>
          </a:xfrm>
          <a:prstGeom prst="rect">
            <a:avLst/>
          </a:prstGeom>
          <a:solidFill>
            <a:srgbClr val="FFFFCC"/>
          </a:solidFill>
        </p:spPr>
        <p:txBody>
          <a:bodyPr wrap="square" rtlCol="0">
            <a:spAutoFit/>
          </a:bodyPr>
          <a:lstStyle/>
          <a:p>
            <a:pPr algn="ctr"/>
            <a:r>
              <a:rPr lang="en-US" altLang="en-US" sz="2400" dirty="0">
                <a:solidFill>
                  <a:schemeClr val="tx2"/>
                </a:solidFill>
              </a:rPr>
              <a:t>Suggested 15.7a Schedule and</a:t>
            </a:r>
            <a:r>
              <a:rPr lang="ko-KR" altLang="en-US" sz="2400" dirty="0">
                <a:solidFill>
                  <a:schemeClr val="tx2"/>
                </a:solidFill>
              </a:rPr>
              <a:t> </a:t>
            </a:r>
            <a:r>
              <a:rPr lang="en-US" altLang="en-US" sz="2400" dirty="0">
                <a:solidFill>
                  <a:schemeClr val="tx2"/>
                </a:solidFill>
              </a:rPr>
              <a:t>Milestones</a:t>
            </a:r>
            <a:endParaRPr lang="en-US" sz="2400" dirty="0">
              <a:solidFill>
                <a:srgbClr val="FF0000"/>
              </a:solidFill>
            </a:endParaRPr>
          </a:p>
        </p:txBody>
      </p:sp>
      <p:sp>
        <p:nvSpPr>
          <p:cNvPr id="30" name="TextBox 29"/>
          <p:cNvSpPr txBox="1"/>
          <p:nvPr/>
        </p:nvSpPr>
        <p:spPr>
          <a:xfrm rot="5400000">
            <a:off x="8363528" y="2340282"/>
            <a:ext cx="1087497" cy="369332"/>
          </a:xfrm>
          <a:prstGeom prst="rect">
            <a:avLst/>
          </a:prstGeom>
          <a:noFill/>
        </p:spPr>
        <p:txBody>
          <a:bodyPr wrap="square" rtlCol="0">
            <a:spAutoFit/>
          </a:bodyPr>
          <a:lstStyle/>
          <a:p>
            <a:r>
              <a:rPr lang="en-US" sz="1800" dirty="0" smtClean="0"/>
              <a:t>1/2025 </a:t>
            </a:r>
            <a:endParaRPr lang="en-US" sz="1800" dirty="0"/>
          </a:p>
        </p:txBody>
      </p:sp>
      <p:sp>
        <p:nvSpPr>
          <p:cNvPr id="31" name="Rectangle 30"/>
          <p:cNvSpPr/>
          <p:nvPr/>
        </p:nvSpPr>
        <p:spPr>
          <a:xfrm>
            <a:off x="4841391" y="2863118"/>
            <a:ext cx="2076628" cy="31256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2" name="TextBox 31"/>
          <p:cNvSpPr txBox="1"/>
          <p:nvPr/>
        </p:nvSpPr>
        <p:spPr>
          <a:xfrm rot="5400000">
            <a:off x="4302992" y="3548682"/>
            <a:ext cx="1717137" cy="369332"/>
          </a:xfrm>
          <a:prstGeom prst="rect">
            <a:avLst/>
          </a:prstGeom>
          <a:noFill/>
        </p:spPr>
        <p:txBody>
          <a:bodyPr wrap="none" rtlCol="0">
            <a:spAutoFit/>
          </a:bodyPr>
          <a:lstStyle/>
          <a:p>
            <a:r>
              <a:rPr lang="en-US" sz="1800" dirty="0"/>
              <a:t>Draft D3 &amp; LB2</a:t>
            </a:r>
          </a:p>
        </p:txBody>
      </p:sp>
      <p:sp>
        <p:nvSpPr>
          <p:cNvPr id="33" name="TextBox 32"/>
          <p:cNvSpPr txBox="1"/>
          <p:nvPr/>
        </p:nvSpPr>
        <p:spPr>
          <a:xfrm rot="5400000">
            <a:off x="4725701" y="3533847"/>
            <a:ext cx="1717137" cy="369332"/>
          </a:xfrm>
          <a:prstGeom prst="rect">
            <a:avLst/>
          </a:prstGeom>
          <a:noFill/>
        </p:spPr>
        <p:txBody>
          <a:bodyPr wrap="none" rtlCol="0">
            <a:spAutoFit/>
          </a:bodyPr>
          <a:lstStyle/>
          <a:p>
            <a:r>
              <a:rPr lang="en-US" sz="1800" dirty="0"/>
              <a:t>Draft D4 &amp; </a:t>
            </a:r>
            <a:r>
              <a:rPr lang="en-US" sz="1800" dirty="0" smtClean="0"/>
              <a:t>LB3</a:t>
            </a:r>
            <a:endParaRPr lang="en-US" sz="1800" dirty="0"/>
          </a:p>
        </p:txBody>
      </p:sp>
      <p:sp>
        <p:nvSpPr>
          <p:cNvPr id="34" name="Rectangle 33"/>
          <p:cNvSpPr/>
          <p:nvPr/>
        </p:nvSpPr>
        <p:spPr>
          <a:xfrm>
            <a:off x="6934200" y="2883005"/>
            <a:ext cx="2032379" cy="312568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5" name="Straight Connector 34"/>
          <p:cNvCxnSpPr/>
          <p:nvPr/>
        </p:nvCxnSpPr>
        <p:spPr>
          <a:xfrm flipV="1">
            <a:off x="4842993" y="2717907"/>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8966579" y="269510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rot="5400000">
            <a:off x="7232044" y="3990070"/>
            <a:ext cx="2666179" cy="369332"/>
          </a:xfrm>
          <a:prstGeom prst="rect">
            <a:avLst/>
          </a:prstGeom>
          <a:noFill/>
        </p:spPr>
        <p:txBody>
          <a:bodyPr wrap="none" rtlCol="0">
            <a:spAutoFit/>
          </a:bodyPr>
          <a:lstStyle/>
          <a:p>
            <a:r>
              <a:rPr lang="en-US" sz="1800" dirty="0"/>
              <a:t>15.7a to SA for publication</a:t>
            </a:r>
          </a:p>
        </p:txBody>
      </p:sp>
      <p:sp>
        <p:nvSpPr>
          <p:cNvPr id="38" name="TextBox 37"/>
          <p:cNvSpPr txBox="1"/>
          <p:nvPr/>
        </p:nvSpPr>
        <p:spPr>
          <a:xfrm rot="5400000">
            <a:off x="5674310" y="3531142"/>
            <a:ext cx="1704313" cy="369332"/>
          </a:xfrm>
          <a:prstGeom prst="rect">
            <a:avLst/>
          </a:prstGeom>
          <a:noFill/>
        </p:spPr>
        <p:txBody>
          <a:bodyPr wrap="none" rtlCol="0">
            <a:spAutoFit/>
          </a:bodyPr>
          <a:lstStyle/>
          <a:p>
            <a:r>
              <a:rPr lang="en-US" sz="1800" dirty="0"/>
              <a:t>Draft </a:t>
            </a:r>
            <a:r>
              <a:rPr lang="en-US" sz="1800" dirty="0" smtClean="0"/>
              <a:t>D6 </a:t>
            </a:r>
            <a:r>
              <a:rPr lang="en-US" sz="1800" dirty="0"/>
              <a:t>&amp; </a:t>
            </a:r>
            <a:r>
              <a:rPr lang="en-US" sz="1800" dirty="0" smtClean="0"/>
              <a:t>SB1</a:t>
            </a:r>
            <a:endParaRPr lang="en-US" sz="1800" dirty="0"/>
          </a:p>
        </p:txBody>
      </p:sp>
      <p:sp>
        <p:nvSpPr>
          <p:cNvPr id="39" name="TextBox 38"/>
          <p:cNvSpPr txBox="1"/>
          <p:nvPr/>
        </p:nvSpPr>
        <p:spPr>
          <a:xfrm rot="5400000">
            <a:off x="6464380" y="2329282"/>
            <a:ext cx="1087497" cy="369332"/>
          </a:xfrm>
          <a:prstGeom prst="rect">
            <a:avLst/>
          </a:prstGeom>
          <a:noFill/>
        </p:spPr>
        <p:txBody>
          <a:bodyPr wrap="square" rtlCol="0">
            <a:spAutoFit/>
          </a:bodyPr>
          <a:lstStyle/>
          <a:p>
            <a:r>
              <a:rPr lang="en-US" sz="1800" dirty="0" smtClean="0"/>
              <a:t>1/2024 </a:t>
            </a:r>
            <a:endParaRPr lang="en-US" sz="1800" dirty="0"/>
          </a:p>
        </p:txBody>
      </p:sp>
      <p:sp>
        <p:nvSpPr>
          <p:cNvPr id="40" name="TextBox 39"/>
          <p:cNvSpPr txBox="1"/>
          <p:nvPr/>
        </p:nvSpPr>
        <p:spPr>
          <a:xfrm rot="5400000">
            <a:off x="7094784" y="3550496"/>
            <a:ext cx="1704313" cy="369332"/>
          </a:xfrm>
          <a:prstGeom prst="rect">
            <a:avLst/>
          </a:prstGeom>
          <a:noFill/>
        </p:spPr>
        <p:txBody>
          <a:bodyPr wrap="none" rtlCol="0">
            <a:spAutoFit/>
          </a:bodyPr>
          <a:lstStyle/>
          <a:p>
            <a:r>
              <a:rPr lang="en-US" sz="1800" dirty="0"/>
              <a:t>Draft </a:t>
            </a:r>
            <a:r>
              <a:rPr lang="en-US" sz="1800" dirty="0" smtClean="0"/>
              <a:t>D8 </a:t>
            </a:r>
            <a:r>
              <a:rPr lang="en-US" sz="1800" dirty="0"/>
              <a:t>&amp; </a:t>
            </a:r>
            <a:r>
              <a:rPr lang="en-US" sz="1800" dirty="0" smtClean="0"/>
              <a:t>SB3</a:t>
            </a:r>
            <a:endParaRPr lang="en-US" sz="1800" dirty="0"/>
          </a:p>
        </p:txBody>
      </p:sp>
      <p:sp>
        <p:nvSpPr>
          <p:cNvPr id="41" name="TextBox 40"/>
          <p:cNvSpPr txBox="1"/>
          <p:nvPr/>
        </p:nvSpPr>
        <p:spPr>
          <a:xfrm rot="5400000">
            <a:off x="6495310" y="3542422"/>
            <a:ext cx="1704313" cy="369332"/>
          </a:xfrm>
          <a:prstGeom prst="rect">
            <a:avLst/>
          </a:prstGeom>
          <a:noFill/>
        </p:spPr>
        <p:txBody>
          <a:bodyPr wrap="none" rtlCol="0">
            <a:spAutoFit/>
          </a:bodyPr>
          <a:lstStyle/>
          <a:p>
            <a:r>
              <a:rPr lang="en-US" sz="1800" dirty="0"/>
              <a:t>Draft </a:t>
            </a:r>
            <a:r>
              <a:rPr lang="en-US" sz="1800" dirty="0" smtClean="0"/>
              <a:t>D7 </a:t>
            </a:r>
            <a:r>
              <a:rPr lang="en-US" sz="1800" dirty="0"/>
              <a:t>&amp; </a:t>
            </a:r>
            <a:r>
              <a:rPr lang="en-US" sz="1800" dirty="0" smtClean="0"/>
              <a:t>SB2</a:t>
            </a:r>
            <a:endParaRPr lang="en-US" sz="1800" dirty="0"/>
          </a:p>
        </p:txBody>
      </p:sp>
      <p:sp>
        <p:nvSpPr>
          <p:cNvPr id="42" name="TextBox 41"/>
          <p:cNvSpPr txBox="1"/>
          <p:nvPr/>
        </p:nvSpPr>
        <p:spPr>
          <a:xfrm rot="5400000">
            <a:off x="5167423" y="3530821"/>
            <a:ext cx="1717137" cy="369332"/>
          </a:xfrm>
          <a:prstGeom prst="rect">
            <a:avLst/>
          </a:prstGeom>
          <a:noFill/>
        </p:spPr>
        <p:txBody>
          <a:bodyPr wrap="none" rtlCol="0">
            <a:spAutoFit/>
          </a:bodyPr>
          <a:lstStyle/>
          <a:p>
            <a:r>
              <a:rPr lang="en-US" sz="1800" dirty="0"/>
              <a:t>Draft </a:t>
            </a:r>
            <a:r>
              <a:rPr lang="en-US" sz="1800" dirty="0" smtClean="0"/>
              <a:t>D5 </a:t>
            </a:r>
            <a:r>
              <a:rPr lang="en-US" sz="1800" dirty="0"/>
              <a:t>&amp; </a:t>
            </a:r>
            <a:r>
              <a:rPr lang="en-US" sz="1800" dirty="0" smtClean="0"/>
              <a:t>LB4</a:t>
            </a:r>
            <a:endParaRPr lang="en-US" sz="1800" dirty="0"/>
          </a:p>
        </p:txBody>
      </p:sp>
    </p:spTree>
    <p:extLst>
      <p:ext uri="{BB962C8B-B14F-4D97-AF65-F5344CB8AC3E}">
        <p14:creationId xmlns:p14="http://schemas.microsoft.com/office/powerpoint/2010/main" val="18649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a:t>
            </a:r>
            <a:r>
              <a:rPr lang="en-US" altLang="ja-JP" sz="4000" dirty="0" smtClean="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8" name="Rectangle 3"/>
          <p:cNvSpPr>
            <a:spLocks noGrp="1" noChangeArrowheads="1"/>
          </p:cNvSpPr>
          <p:nvPr>
            <p:ph idx="1"/>
          </p:nvPr>
        </p:nvSpPr>
        <p:spPr>
          <a:xfrm>
            <a:off x="76200" y="2057400"/>
            <a:ext cx="8991600" cy="3887944"/>
          </a:xfrm>
          <a:ln/>
        </p:spPr>
        <p:txBody>
          <a:bodyPr>
            <a:normAutofit/>
          </a:bodyPr>
          <a:lstStyle/>
          <a:p>
            <a:pPr algn="just">
              <a:lnSpc>
                <a:spcPct val="80000"/>
              </a:lnSpc>
            </a:pP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3 teleconferences (4:00 </a:t>
            </a: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am (EST) on  </a:t>
            </a: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June 7</a:t>
            </a:r>
            <a:r>
              <a:rPr lang="en-US" altLang="ja-JP" sz="2500" dirty="0">
                <a:latin typeface="Times New Roman" panose="02020603050405020304" pitchFamily="18" charset="0"/>
                <a:ea typeface="ＭＳ Ｐゴシック" pitchFamily="50" charset="-128"/>
                <a:cs typeface="Times New Roman" panose="02020603050405020304" pitchFamily="18" charset="0"/>
              </a:rPr>
              <a:t>, June </a:t>
            </a: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21, and July 5 </a:t>
            </a: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a:t>
            </a: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algn="just">
              <a:lnSpc>
                <a:spcPct val="80000"/>
              </a:lnSpc>
              <a:buFontTx/>
              <a:buChar char="-"/>
            </a:pPr>
            <a:r>
              <a:rPr lang="en-US" altLang="ko-KR" sz="2000" dirty="0" smtClean="0">
                <a:latin typeface="Times New Roman" panose="02020603050405020304" pitchFamily="18" charset="0"/>
                <a:ea typeface="굴림" pitchFamily="34" charset="-127"/>
                <a:cs typeface="Times New Roman" panose="02020603050405020304" pitchFamily="18" charset="0"/>
              </a:rPr>
              <a:t>Complete </a:t>
            </a:r>
            <a:r>
              <a:rPr lang="en-US" altLang="ko-KR" sz="2000" dirty="0">
                <a:latin typeface="Times New Roman" panose="02020603050405020304" pitchFamily="18" charset="0"/>
                <a:ea typeface="굴림" pitchFamily="34" charset="-127"/>
                <a:cs typeface="Times New Roman" panose="02020603050405020304" pitchFamily="18" charset="0"/>
              </a:rPr>
              <a:t>comment resolution  for LB3 (LB 2nd Recirculation)</a:t>
            </a:r>
          </a:p>
          <a:p>
            <a:pPr algn="just">
              <a:lnSpc>
                <a:spcPct val="80000"/>
              </a:lnSpc>
              <a:buFontTx/>
              <a:buChar char="-"/>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0" indent="0" algn="just">
              <a:lnSpc>
                <a:spcPct val="80000"/>
              </a:lnSpc>
              <a:buNone/>
            </a:pPr>
            <a:endParaRPr lang="en-US" altLang="ko-KR" sz="2000" dirty="0" smtClean="0">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000" dirty="0" smtClean="0">
              <a:latin typeface="Times New Roman" panose="02020603050405020304" pitchFamily="18" charset="0"/>
              <a:ea typeface="굴림" pitchFamily="34" charset="-127"/>
              <a:cs typeface="Times New Roman" panose="02020603050405020304" pitchFamily="18" charset="0"/>
            </a:endParaRPr>
          </a:p>
        </p:txBody>
      </p:sp>
    </p:spTree>
    <p:extLst>
      <p:ext uri="{BB962C8B-B14F-4D97-AF65-F5344CB8AC3E}">
        <p14:creationId xmlns:p14="http://schemas.microsoft.com/office/powerpoint/2010/main" val="12605866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July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3 </a:t>
            </a:r>
            <a:r>
              <a:rPr lang="en-US" altLang="ja-JP" sz="2800" dirty="0">
                <a:latin typeface="Times New Roman" panose="02020603050405020304" pitchFamily="18" charset="0"/>
                <a:ea typeface="ＭＳ Ｐゴシック" pitchFamily="50" charset="-128"/>
                <a:cs typeface="Times New Roman" panose="02020603050405020304" pitchFamily="18" charset="0"/>
              </a:rPr>
              <a:t>slots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(8:00 am on  Tue., Wed., and Thur.)</a:t>
            </a:r>
          </a:p>
          <a:p>
            <a:pPr marL="0" indent="0" algn="just">
              <a:lnSpc>
                <a:spcPct val="80000"/>
              </a:lnSpc>
              <a:buNone/>
            </a:pPr>
            <a:endParaRPr lang="en-US" altLang="ko-KR" sz="2000" dirty="0" smtClean="0">
              <a:latin typeface="Times New Roman" panose="02020603050405020304" pitchFamily="18" charset="0"/>
              <a:ea typeface="굴림" pitchFamily="34" charset="-127"/>
              <a:cs typeface="Times New Roman" panose="02020603050405020304" pitchFamily="18" charset="0"/>
            </a:endParaRPr>
          </a:p>
          <a:p>
            <a:pPr algn="just">
              <a:lnSpc>
                <a:spcPct val="80000"/>
              </a:lnSpc>
              <a:buFontTx/>
              <a:buChar char="-"/>
            </a:pPr>
            <a:r>
              <a:rPr lang="en-US" altLang="ko-KR" sz="2000" dirty="0" smtClean="0">
                <a:latin typeface="Times New Roman" panose="02020603050405020304" pitchFamily="18" charset="0"/>
                <a:ea typeface="굴림" pitchFamily="34" charset="-127"/>
                <a:cs typeface="Times New Roman" panose="02020603050405020304" pitchFamily="18" charset="0"/>
              </a:rPr>
              <a:t>Complete </a:t>
            </a:r>
            <a:r>
              <a:rPr lang="en-US" altLang="ko-KR" sz="2000" dirty="0">
                <a:latin typeface="Times New Roman" panose="02020603050405020304" pitchFamily="18" charset="0"/>
                <a:ea typeface="굴림" pitchFamily="34" charset="-127"/>
                <a:cs typeface="Times New Roman" panose="02020603050405020304" pitchFamily="18" charset="0"/>
              </a:rPr>
              <a:t>comment resolution  </a:t>
            </a:r>
            <a:r>
              <a:rPr lang="en-US" altLang="ko-KR" sz="2000" dirty="0" smtClean="0">
                <a:latin typeface="Times New Roman" panose="02020603050405020304" pitchFamily="18" charset="0"/>
                <a:ea typeface="굴림" pitchFamily="34" charset="-127"/>
                <a:cs typeface="Times New Roman" panose="02020603050405020304" pitchFamily="18" charset="0"/>
              </a:rPr>
              <a:t>LB3 </a:t>
            </a:r>
            <a:r>
              <a:rPr lang="en-US" altLang="ko-KR" sz="2000" dirty="0" smtClean="0">
                <a:latin typeface="Times New Roman" panose="02020603050405020304" pitchFamily="18" charset="0"/>
                <a:ea typeface="굴림" pitchFamily="34" charset="-127"/>
                <a:cs typeface="Times New Roman" panose="02020603050405020304" pitchFamily="18" charset="0"/>
              </a:rPr>
              <a:t>(LB 2</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nd</a:t>
            </a:r>
            <a:r>
              <a:rPr lang="en-US" altLang="ko-KR" sz="2000" dirty="0" smtClean="0">
                <a:latin typeface="Times New Roman" panose="02020603050405020304" pitchFamily="18" charset="0"/>
                <a:ea typeface="굴림" pitchFamily="34" charset="-127"/>
                <a:cs typeface="Times New Roman" panose="02020603050405020304" pitchFamily="18" charset="0"/>
              </a:rPr>
              <a:t> Recirculation</a:t>
            </a:r>
            <a:r>
              <a:rPr lang="en-US" altLang="ko-KR" sz="2000" dirty="0">
                <a:latin typeface="Times New Roman" panose="02020603050405020304" pitchFamily="18" charset="0"/>
                <a:ea typeface="굴림" pitchFamily="34" charset="-127"/>
                <a:cs typeface="Times New Roman" panose="02020603050405020304" pitchFamily="18" charset="0"/>
              </a:rPr>
              <a:t>) </a:t>
            </a:r>
            <a:endParaRPr lang="en-US" altLang="ko-KR" sz="2000" dirty="0" smtClean="0">
              <a:latin typeface="Times New Roman" panose="02020603050405020304" pitchFamily="18" charset="0"/>
              <a:ea typeface="굴림" pitchFamily="34" charset="-127"/>
              <a:cs typeface="Times New Roman" panose="02020603050405020304" pitchFamily="18" charset="0"/>
            </a:endParaRPr>
          </a:p>
          <a:p>
            <a:pPr algn="just">
              <a:lnSpc>
                <a:spcPct val="80000"/>
              </a:lnSpc>
              <a:buFontTx/>
              <a:buChar char="-"/>
            </a:pPr>
            <a:r>
              <a:rPr lang="en-US" altLang="ko-KR" sz="2000" dirty="0" smtClean="0">
                <a:latin typeface="Times New Roman" panose="02020603050405020304" pitchFamily="18" charset="0"/>
                <a:ea typeface="굴림" pitchFamily="34" charset="-127"/>
                <a:cs typeface="Times New Roman" panose="02020603050405020304" pitchFamily="18" charset="0"/>
              </a:rPr>
              <a:t>Prepare </a:t>
            </a:r>
            <a:r>
              <a:rPr lang="en-US" altLang="ko-KR" sz="2000" dirty="0">
                <a:latin typeface="Times New Roman" panose="02020603050405020304" pitchFamily="18" charset="0"/>
                <a:ea typeface="굴림" pitchFamily="34" charset="-127"/>
                <a:cs typeface="Times New Roman" panose="02020603050405020304" pitchFamily="18" charset="0"/>
              </a:rPr>
              <a:t>the </a:t>
            </a:r>
            <a:r>
              <a:rPr lang="en-US" altLang="ko-KR" sz="2000" dirty="0" smtClean="0">
                <a:latin typeface="Times New Roman" panose="02020603050405020304" pitchFamily="18" charset="0"/>
                <a:ea typeface="굴림" pitchFamily="34" charset="-127"/>
                <a:cs typeface="Times New Roman" panose="02020603050405020304" pitchFamily="18" charset="0"/>
              </a:rPr>
              <a:t>D5 </a:t>
            </a:r>
            <a:r>
              <a:rPr lang="en-US" altLang="ko-KR" sz="2000" dirty="0">
                <a:latin typeface="Times New Roman" panose="02020603050405020304" pitchFamily="18" charset="0"/>
                <a:ea typeface="굴림" pitchFamily="34" charset="-127"/>
                <a:cs typeface="Times New Roman" panose="02020603050405020304" pitchFamily="18" charset="0"/>
              </a:rPr>
              <a:t>document for </a:t>
            </a:r>
            <a:r>
              <a:rPr lang="en-US" altLang="ko-KR" sz="2000" dirty="0" smtClean="0">
                <a:latin typeface="Times New Roman" panose="02020603050405020304" pitchFamily="18" charset="0"/>
                <a:ea typeface="굴림" pitchFamily="34" charset="-127"/>
                <a:cs typeface="Times New Roman" panose="02020603050405020304" pitchFamily="18" charset="0"/>
              </a:rPr>
              <a:t>LB4 (LB </a:t>
            </a:r>
            <a:r>
              <a:rPr lang="en-US" altLang="ko-KR" sz="2000" dirty="0" smtClean="0">
                <a:latin typeface="Times New Roman" panose="02020603050405020304" pitchFamily="18" charset="0"/>
                <a:ea typeface="굴림" pitchFamily="34" charset="-127"/>
                <a:cs typeface="Times New Roman" panose="02020603050405020304" pitchFamily="18" charset="0"/>
              </a:rPr>
              <a:t>3</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rd</a:t>
            </a:r>
            <a:r>
              <a:rPr lang="en-US" altLang="ko-KR" sz="2000" dirty="0" smtClean="0">
                <a:latin typeface="Times New Roman" panose="02020603050405020304" pitchFamily="18" charset="0"/>
                <a:ea typeface="굴림" pitchFamily="34" charset="-127"/>
                <a:cs typeface="Times New Roman" panose="02020603050405020304" pitchFamily="18" charset="0"/>
              </a:rPr>
              <a:t> </a:t>
            </a:r>
            <a:r>
              <a:rPr lang="en-US" altLang="ko-KR" sz="2000" dirty="0" smtClean="0">
                <a:latin typeface="Times New Roman" panose="02020603050405020304" pitchFamily="18" charset="0"/>
                <a:ea typeface="굴림" pitchFamily="34" charset="-127"/>
                <a:cs typeface="Times New Roman" panose="02020603050405020304" pitchFamily="18" charset="0"/>
              </a:rPr>
              <a:t>Recirculation)</a:t>
            </a:r>
            <a:endParaRPr lang="en-US" altLang="ko-KR" sz="2000" dirty="0" smtClean="0">
              <a:latin typeface="Times New Roman" panose="02020603050405020304" pitchFamily="18" charset="0"/>
              <a:ea typeface="굴림" pitchFamily="34" charset="-127"/>
              <a:cs typeface="Times New Roman" panose="02020603050405020304" pitchFamily="18" charset="0"/>
            </a:endParaRP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569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May 18, 2023</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4 </a:t>
            </a:r>
            <a:r>
              <a:rPr lang="en-US" altLang="ja-JP" sz="2800" dirty="0">
                <a:latin typeface="Times New Roman" panose="02020603050405020304" pitchFamily="18" charset="0"/>
                <a:cs typeface="Times New Roman" panose="02020603050405020304" pitchFamily="18" charset="0"/>
              </a:rPr>
              <a:t>Slots (on </a:t>
            </a:r>
            <a:r>
              <a:rPr lang="en-US" altLang="ja-JP" sz="2800" dirty="0" smtClean="0">
                <a:latin typeface="Times New Roman" panose="02020603050405020304" pitchFamily="18" charset="0"/>
                <a:cs typeface="Times New Roman" panose="02020603050405020304" pitchFamily="18" charset="0"/>
              </a:rPr>
              <a:t>Mon., Tue., Wed., and Thur.)</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1</a:t>
            </a:r>
            <a:r>
              <a:rPr lang="en-US" altLang="ja-JP" sz="2800" baseline="30000" dirty="0" smtClean="0">
                <a:latin typeface="Times New Roman" panose="02020603050405020304" pitchFamily="18" charset="0"/>
                <a:cs typeface="Times New Roman" panose="02020603050405020304" pitchFamily="18" charset="0"/>
              </a:rPr>
              <a:t>st</a:t>
            </a:r>
            <a:r>
              <a:rPr lang="en-US" altLang="ja-JP" sz="2800" dirty="0" smtClean="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a:t>
            </a:r>
            <a:r>
              <a:rPr lang="en-US" altLang="ja-JP" sz="2000" dirty="0" smtClean="0">
                <a:latin typeface="Times New Roman" panose="02020603050405020304" pitchFamily="18" charset="0"/>
                <a:cs typeface="Times New Roman" panose="02020603050405020304" pitchFamily="18" charset="0"/>
              </a:rPr>
              <a:t>(</a:t>
            </a:r>
            <a:r>
              <a:rPr lang="en-US" altLang="ja-JP" sz="2000" dirty="0" smtClean="0">
                <a:latin typeface="Times New Roman" panose="02020603050405020304" pitchFamily="18" charset="0"/>
                <a:cs typeface="Times New Roman" panose="02020603050405020304" pitchFamily="18" charset="0"/>
              </a:rPr>
              <a:t>255-01)</a:t>
            </a:r>
            <a:endParaRPr lang="en-US" altLang="ja-JP" sz="2000" dirty="0" smtClean="0">
              <a:latin typeface="Times New Roman" panose="02020603050405020304" pitchFamily="18" charset="0"/>
              <a:cs typeface="Times New Roman" panose="02020603050405020304" pitchFamily="18" charset="0"/>
            </a:endParaRPr>
          </a:p>
          <a:p>
            <a:pPr lvl="1" algn="just"/>
            <a:r>
              <a:rPr lang="en-US" altLang="ja-JP" sz="2000" dirty="0">
                <a:latin typeface="Times New Roman" panose="02020603050405020304" pitchFamily="18" charset="0"/>
                <a:cs typeface="Times New Roman" panose="02020603050405020304" pitchFamily="18" charset="0"/>
              </a:rPr>
              <a:t>Approval of TG7a March 2023 Plenary Meeting Minutes (224-00</a:t>
            </a:r>
            <a:r>
              <a:rPr lang="en-US" altLang="ja-JP" sz="2000" dirty="0" smtClean="0">
                <a:latin typeface="Times New Roman" panose="02020603050405020304" pitchFamily="18" charset="0"/>
                <a:cs typeface="Times New Roman" panose="02020603050405020304" pitchFamily="18" charset="0"/>
              </a:rPr>
              <a:t>)</a:t>
            </a:r>
            <a:endParaRPr lang="en-US" altLang="ja-JP" sz="2000" dirty="0">
              <a:latin typeface="Times New Roman" panose="02020603050405020304" pitchFamily="18" charset="0"/>
              <a:cs typeface="Times New Roman" panose="02020603050405020304" pitchFamily="18" charset="0"/>
            </a:endParaRPr>
          </a:p>
          <a:p>
            <a:pPr lvl="1" algn="just"/>
            <a:r>
              <a:rPr lang="en-US" altLang="ja-JP" sz="2000" dirty="0">
                <a:latin typeface="Times New Roman" panose="02020603050405020304" pitchFamily="18" charset="0"/>
                <a:cs typeface="Times New Roman" panose="02020603050405020304" pitchFamily="18" charset="0"/>
              </a:rPr>
              <a:t>Comment Resolution for 802.15 Letter Ballot 1st Recirculation (</a:t>
            </a:r>
            <a:r>
              <a:rPr lang="en-US" altLang="ja-JP" sz="2000" dirty="0" smtClean="0">
                <a:latin typeface="Times New Roman" panose="02020603050405020304" pitchFamily="18" charset="0"/>
                <a:cs typeface="Times New Roman" panose="02020603050405020304" pitchFamily="18" charset="0"/>
              </a:rPr>
              <a:t>114-05)</a:t>
            </a:r>
          </a:p>
          <a:p>
            <a:pPr lvl="1" algn="just"/>
            <a:r>
              <a:rPr lang="en-US" altLang="ja-JP" sz="2000" dirty="0">
                <a:latin typeface="Times New Roman" panose="02020603050405020304" pitchFamily="18" charset="0"/>
                <a:cs typeface="Times New Roman" panose="02020603050405020304" pitchFamily="18" charset="0"/>
              </a:rPr>
              <a:t>Discussion of TG-WG </a:t>
            </a:r>
            <a:r>
              <a:rPr lang="en-US" altLang="ja-JP" sz="2000" dirty="0" smtClean="0">
                <a:latin typeface="Times New Roman" panose="02020603050405020304" pitchFamily="18" charset="0"/>
                <a:cs typeface="Times New Roman" panose="02020603050405020304" pitchFamily="18" charset="0"/>
              </a:rPr>
              <a:t>Motion</a:t>
            </a:r>
            <a:endParaRPr lang="en-US" altLang="ja-JP" sz="2000" dirty="0" smtClean="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(255-02)</a:t>
            </a:r>
          </a:p>
          <a:p>
            <a:pPr lvl="1" algn="just"/>
            <a:r>
              <a:rPr lang="en-US" altLang="ja-JP" sz="2000" dirty="0">
                <a:latin typeface="Times New Roman" panose="02020603050405020304" pitchFamily="18" charset="0"/>
                <a:cs typeface="Times New Roman" panose="02020603050405020304" pitchFamily="18" charset="0"/>
              </a:rPr>
              <a:t>Discussion of TG-WG Motion</a:t>
            </a:r>
          </a:p>
          <a:p>
            <a:pPr marL="457200" lvl="1" indent="0" algn="just">
              <a:buNone/>
            </a:pPr>
            <a:endParaRPr lang="en-US" altLang="ja-JP"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1" y="1417638"/>
            <a:ext cx="8331436" cy="4297362"/>
          </a:xfrm>
          <a:ln/>
        </p:spPr>
        <p:txBody>
          <a:bodyPr>
            <a:normAutofit lnSpcReduction="10000"/>
          </a:bodyPr>
          <a:lstStyle/>
          <a:p>
            <a:pPr marL="341313" lvl="1" algn="just">
              <a:buFont typeface="Arial" panose="020B0604020202020204" pitchFamily="34" charset="0"/>
              <a:buChar char="•"/>
            </a:pPr>
            <a:r>
              <a:rPr lang="en-US" altLang="ja-JP" dirty="0" smtClean="0">
                <a:latin typeface="Times New Roman" panose="02020603050405020304" pitchFamily="18" charset="0"/>
                <a:cs typeface="Times New Roman" panose="02020603050405020304" pitchFamily="18" charset="0"/>
              </a:rPr>
              <a:t>3</a:t>
            </a:r>
            <a:r>
              <a:rPr lang="en-US" altLang="ja-JP" baseline="30000" dirty="0" smtClean="0">
                <a:latin typeface="Times New Roman" panose="02020603050405020304" pitchFamily="18" charset="0"/>
                <a:cs typeface="Times New Roman" panose="02020603050405020304" pitchFamily="18" charset="0"/>
              </a:rPr>
              <a:t>rd</a:t>
            </a:r>
            <a:r>
              <a:rPr lang="en-US" altLang="ja-JP" dirty="0" smtClean="0">
                <a:latin typeface="Times New Roman" panose="02020603050405020304" pitchFamily="18" charset="0"/>
                <a:cs typeface="Times New Roman" panose="02020603050405020304" pitchFamily="18" charset="0"/>
              </a:rPr>
              <a:t> </a:t>
            </a:r>
            <a:r>
              <a:rPr lang="en-US" altLang="ja-JP" dirty="0">
                <a:latin typeface="Times New Roman" panose="02020603050405020304" pitchFamily="18" charset="0"/>
                <a:cs typeface="Times New Roman" panose="02020603050405020304" pitchFamily="18" charset="0"/>
              </a:rPr>
              <a:t>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a:t>
            </a:r>
            <a:r>
              <a:rPr lang="en-US" altLang="ja-JP" sz="2000" dirty="0" smtClean="0">
                <a:latin typeface="Times New Roman" panose="02020603050405020304" pitchFamily="18" charset="0"/>
                <a:cs typeface="Times New Roman" panose="02020603050405020304" pitchFamily="18" charset="0"/>
              </a:rPr>
              <a:t>255-03)</a:t>
            </a:r>
            <a:endParaRPr lang="en-US" altLang="ja-JP" sz="2000" dirty="0">
              <a:latin typeface="Times New Roman" panose="02020603050405020304" pitchFamily="18" charset="0"/>
              <a:cs typeface="Times New Roman" panose="02020603050405020304" pitchFamily="18" charset="0"/>
            </a:endParaRPr>
          </a:p>
          <a:p>
            <a:pPr lvl="1" algn="just"/>
            <a:r>
              <a:rPr lang="en-US" altLang="ja-JP" sz="2000" dirty="0">
                <a:latin typeface="Times New Roman" panose="02020603050405020304" pitchFamily="18" charset="0"/>
                <a:cs typeface="Times New Roman" panose="02020603050405020304" pitchFamily="18" charset="0"/>
              </a:rPr>
              <a:t>TG7a Motions for May 2023 Interim Meeting	</a:t>
            </a:r>
            <a:r>
              <a:rPr lang="en-US" altLang="ja-JP" sz="2000" dirty="0" smtClean="0">
                <a:latin typeface="Times New Roman" panose="02020603050405020304" pitchFamily="18" charset="0"/>
                <a:cs typeface="Times New Roman" panose="02020603050405020304" pitchFamily="18" charset="0"/>
              </a:rPr>
              <a:t>(279-00)</a:t>
            </a:r>
          </a:p>
          <a:p>
            <a:pPr lvl="1" algn="just"/>
            <a:r>
              <a:rPr lang="en-US" altLang="ja-JP" sz="2000" dirty="0" smtClean="0">
                <a:latin typeface="Times New Roman" panose="02020603050405020304" pitchFamily="18" charset="0"/>
                <a:cs typeface="Times New Roman" panose="02020603050405020304" pitchFamily="18" charset="0"/>
              </a:rPr>
              <a:t>Plan </a:t>
            </a:r>
            <a:r>
              <a:rPr lang="en-US" altLang="ja-JP" sz="2000" dirty="0">
                <a:latin typeface="Times New Roman" panose="02020603050405020304" pitchFamily="18" charset="0"/>
                <a:cs typeface="Times New Roman" panose="02020603050405020304" pitchFamily="18" charset="0"/>
              </a:rPr>
              <a:t>for July meeting</a:t>
            </a:r>
          </a:p>
          <a:p>
            <a:pPr lvl="1" algn="just"/>
            <a:r>
              <a:rPr lang="en-US" altLang="ja-JP" sz="2000" dirty="0">
                <a:latin typeface="Times New Roman" panose="02020603050405020304" pitchFamily="18" charset="0"/>
                <a:cs typeface="Times New Roman" panose="02020603050405020304" pitchFamily="18" charset="0"/>
              </a:rPr>
              <a:t>Updating webpage</a:t>
            </a:r>
          </a:p>
          <a:p>
            <a:pPr lvl="1" algn="just"/>
            <a:r>
              <a:rPr lang="en-US" altLang="ja-JP" sz="2000" dirty="0">
                <a:latin typeface="Times New Roman" panose="02020603050405020304" pitchFamily="18" charset="0"/>
                <a:cs typeface="Times New Roman" panose="02020603050405020304" pitchFamily="18" charset="0"/>
              </a:rPr>
              <a:t>Discuss </a:t>
            </a:r>
            <a:r>
              <a:rPr lang="en-US" altLang="ja-JP" sz="2000" dirty="0" smtClean="0">
                <a:latin typeface="Times New Roman" panose="02020603050405020304" pitchFamily="18" charset="0"/>
                <a:cs typeface="Times New Roman" panose="02020603050405020304" pitchFamily="18" charset="0"/>
              </a:rPr>
              <a:t>milestone</a:t>
            </a:r>
            <a:endParaRPr lang="en-US" altLang="ja-JP" sz="20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4</a:t>
            </a:r>
            <a:r>
              <a:rPr lang="en-US" altLang="ja-JP" sz="2800" baseline="30000" dirty="0">
                <a:latin typeface="Times New Roman" panose="02020603050405020304" pitchFamily="18" charset="0"/>
                <a:cs typeface="Times New Roman" panose="02020603050405020304" pitchFamily="18" charset="0"/>
              </a:rPr>
              <a:t>th</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a:t>
            </a:r>
            <a:r>
              <a:rPr lang="en-US" altLang="ja-JP" sz="2000" dirty="0" smtClean="0">
                <a:latin typeface="Times New Roman" panose="02020603050405020304" pitchFamily="18" charset="0"/>
                <a:cs typeface="Times New Roman" panose="02020603050405020304" pitchFamily="18" charset="0"/>
              </a:rPr>
              <a:t>255-04)</a:t>
            </a:r>
          </a:p>
          <a:p>
            <a:pPr lvl="1" algn="just"/>
            <a:r>
              <a:rPr lang="en-US" altLang="ja-JP" sz="2000" dirty="0">
                <a:latin typeface="Times New Roman" panose="02020603050405020304" pitchFamily="18" charset="0"/>
                <a:cs typeface="Times New Roman" panose="02020603050405020304" pitchFamily="18" charset="0"/>
              </a:rPr>
              <a:t>Discuss </a:t>
            </a:r>
            <a:r>
              <a:rPr lang="en-US" altLang="ja-JP" sz="2000" dirty="0" smtClean="0">
                <a:latin typeface="Times New Roman" panose="02020603050405020304" pitchFamily="18" charset="0"/>
                <a:cs typeface="Times New Roman" panose="02020603050405020304" pitchFamily="18" charset="0"/>
              </a:rPr>
              <a:t>Milestone </a:t>
            </a:r>
            <a:r>
              <a:rPr lang="en-US" altLang="ja-JP" sz="2000" dirty="0">
                <a:latin typeface="Times New Roman" panose="02020603050405020304" pitchFamily="18" charset="0"/>
                <a:cs typeface="Times New Roman" panose="02020603050405020304" pitchFamily="18" charset="0"/>
              </a:rPr>
              <a:t>(287-01</a:t>
            </a:r>
            <a:r>
              <a:rPr lang="en-US" altLang="ja-JP" sz="2000" dirty="0" smtClean="0">
                <a:latin typeface="Times New Roman" panose="02020603050405020304" pitchFamily="18" charset="0"/>
                <a:cs typeface="Times New Roman" panose="02020603050405020304" pitchFamily="18" charset="0"/>
              </a:rPr>
              <a:t>)</a:t>
            </a:r>
          </a:p>
          <a:p>
            <a:pPr lvl="1" algn="just"/>
            <a:r>
              <a:rPr lang="en-US" altLang="ja-JP" sz="2000" dirty="0">
                <a:latin typeface="Times New Roman" panose="02020603050405020304" pitchFamily="18" charset="0"/>
                <a:cs typeface="Times New Roman" panose="02020603050405020304" pitchFamily="18" charset="0"/>
              </a:rPr>
              <a:t>Discussion on Teleconference schedule</a:t>
            </a:r>
          </a:p>
          <a:p>
            <a:pPr lvl="1" algn="just"/>
            <a:r>
              <a:rPr lang="en-US" altLang="ja-JP" sz="2000" dirty="0">
                <a:latin typeface="Times New Roman" panose="02020603050405020304" pitchFamily="18" charset="0"/>
                <a:cs typeface="Times New Roman" panose="02020603050405020304" pitchFamily="18" charset="0"/>
              </a:rPr>
              <a:t>Discussion on Closing </a:t>
            </a:r>
            <a:r>
              <a:rPr lang="en-US" altLang="ja-JP" sz="2000" dirty="0" smtClean="0">
                <a:latin typeface="Times New Roman" panose="02020603050405020304" pitchFamily="18" charset="0"/>
                <a:cs typeface="Times New Roman" panose="02020603050405020304" pitchFamily="18" charset="0"/>
              </a:rPr>
              <a:t>Report</a:t>
            </a: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079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#1</a:t>
            </a:r>
            <a:endParaRPr lang="en-US" sz="2400" dirty="0"/>
          </a:p>
        </p:txBody>
      </p:sp>
      <p:sp>
        <p:nvSpPr>
          <p:cNvPr id="10" name="TextBox 9"/>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March 2023 Plenary  Meeting Minutes</a:t>
            </a:r>
            <a:endParaRPr lang="ko-KR" altLang="ko-KR" sz="2000" b="1" dirty="0"/>
          </a:p>
          <a:p>
            <a:endParaRPr lang="en-US" altLang="ja-JP" sz="2000" dirty="0"/>
          </a:p>
          <a:p>
            <a:pPr lvl="0"/>
            <a:r>
              <a:rPr lang="en-US" altLang="ko-KR" sz="2000" i="1" dirty="0"/>
              <a:t>Motion to approve the March 2023 Plenary Meeting  minutes of TG7a in IEEE P802.15-23-224-00-007a</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714090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#2</a:t>
            </a:r>
            <a:endParaRPr lang="en-US" sz="2400" dirty="0"/>
          </a:p>
        </p:txBody>
      </p:sp>
      <p:sp>
        <p:nvSpPr>
          <p:cNvPr id="4" name="TextBox 3"/>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comment resolutions for LB195</a:t>
            </a:r>
          </a:p>
          <a:p>
            <a:endParaRPr lang="en-US" altLang="ja-JP" sz="2000" dirty="0"/>
          </a:p>
          <a:p>
            <a:pPr lvl="0"/>
            <a:r>
              <a:rPr lang="en-US" altLang="ko-KR" sz="2000" i="1" dirty="0"/>
              <a:t>Move that the TG7a approve the comment resolutions for LB195 as described in document IEEE P802.15-23-0114-05-007a </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611405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#3</a:t>
            </a:r>
            <a:endParaRPr lang="en-US" sz="2400" dirty="0"/>
          </a:p>
        </p:txBody>
      </p:sp>
      <p:sp>
        <p:nvSpPr>
          <p:cNvPr id="4" name="TextBox 3"/>
          <p:cNvSpPr txBox="1"/>
          <p:nvPr/>
        </p:nvSpPr>
        <p:spPr>
          <a:xfrm>
            <a:off x="190498" y="1447800"/>
            <a:ext cx="8763000" cy="3785652"/>
          </a:xfrm>
          <a:prstGeom prst="rect">
            <a:avLst/>
          </a:prstGeom>
          <a:noFill/>
        </p:spPr>
        <p:txBody>
          <a:bodyPr wrap="square" rtlCol="0">
            <a:spAutoFit/>
          </a:bodyPr>
          <a:lstStyle/>
          <a:p>
            <a:pPr marL="0" lvl="3" algn="just"/>
            <a:r>
              <a:rPr lang="en-US" altLang="ko-KR" sz="2000" b="1" dirty="0"/>
              <a:t>TG Motion to start 2</a:t>
            </a:r>
            <a:r>
              <a:rPr lang="en-US" altLang="ko-KR" sz="2000" b="1" baseline="30000" dirty="0"/>
              <a:t>nd</a:t>
            </a:r>
            <a:r>
              <a:rPr lang="en-US" altLang="ko-KR" sz="2000" b="1" dirty="0"/>
              <a:t> recirculation</a:t>
            </a:r>
          </a:p>
          <a:p>
            <a:pPr marL="0" lvl="3" algn="just"/>
            <a:endParaRPr lang="en-US" altLang="ko-KR" sz="2000" i="1" dirty="0"/>
          </a:p>
          <a:p>
            <a:pPr algn="just"/>
            <a:r>
              <a:rPr lang="en-US" altLang="ko-KR" sz="2000" dirty="0"/>
              <a:t>Move that TG7a formally request that the 802.15 WG start recirculation WG Letter Ballot requesting approval of CA document [</a:t>
            </a:r>
            <a:r>
              <a:rPr lang="en-US" altLang="ja-JP" sz="2000" i="1" dirty="0"/>
              <a:t>15-22-0292-r3</a:t>
            </a:r>
            <a:r>
              <a:rPr lang="en-US" altLang="ko-KR" sz="2000" dirty="0"/>
              <a:t>] and document P802-15-7a_D4 and to forward document P802-15-7a_D4, to Standards Association ballot </a:t>
            </a:r>
          </a:p>
          <a:p>
            <a:pPr lvl="0" algn="just"/>
            <a:endParaRPr lang="en-US" altLang="ko-KR" sz="2000" dirty="0"/>
          </a:p>
          <a:p>
            <a:pPr lvl="0" algn="just"/>
            <a:endParaRPr lang="en-US" altLang="ko-KR" sz="2000"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475237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#4</a:t>
            </a:r>
            <a:endParaRPr lang="en-US" sz="2400" dirty="0"/>
          </a:p>
        </p:txBody>
      </p:sp>
      <p:sp>
        <p:nvSpPr>
          <p:cNvPr id="4" name="TextBox 3"/>
          <p:cNvSpPr txBox="1"/>
          <p:nvPr/>
        </p:nvSpPr>
        <p:spPr>
          <a:xfrm>
            <a:off x="190498" y="1447800"/>
            <a:ext cx="8763000" cy="4493538"/>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the WG recirculation ballot</a:t>
            </a:r>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WG balloting of the P802.15.7a_D4 with the following membership: </a:t>
            </a:r>
            <a:r>
              <a:rPr lang="en-US" altLang="ko-KR" i="1" dirty="0" err="1"/>
              <a:t>Yeong</a:t>
            </a:r>
            <a:r>
              <a:rPr lang="en-US" altLang="ko-KR" i="1" dirty="0"/>
              <a:t> Min Jang(Chair), Sang-</a:t>
            </a:r>
            <a:r>
              <a:rPr lang="en-US" altLang="ko-KR" i="1" dirty="0" err="1"/>
              <a:t>Kyu</a:t>
            </a:r>
            <a:r>
              <a:rPr lang="en-US" altLang="ko-KR" i="1" dirty="0"/>
              <a:t>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  Sang-</a:t>
            </a:r>
            <a:r>
              <a:rPr lang="en-US" altLang="en-US" i="1" dirty="0" err="1"/>
              <a:t>Kyu</a:t>
            </a:r>
            <a:r>
              <a:rPr lang="en-US" altLang="en-US" i="1" dirty="0"/>
              <a:t> Lim</a:t>
            </a: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16633251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#1</a:t>
            </a:r>
            <a:endParaRPr lang="en-US" sz="2400" dirty="0"/>
          </a:p>
        </p:txBody>
      </p:sp>
      <p:sp>
        <p:nvSpPr>
          <p:cNvPr id="4" name="TextBox 3"/>
          <p:cNvSpPr txBox="1"/>
          <p:nvPr/>
        </p:nvSpPr>
        <p:spPr>
          <a:xfrm>
            <a:off x="190498" y="1447800"/>
            <a:ext cx="8763000" cy="3385542"/>
          </a:xfrm>
          <a:prstGeom prst="rect">
            <a:avLst/>
          </a:prstGeom>
          <a:noFill/>
        </p:spPr>
        <p:txBody>
          <a:bodyPr wrap="square" rtlCol="0">
            <a:spAutoFit/>
          </a:bodyPr>
          <a:lstStyle/>
          <a:p>
            <a:pPr marL="0" lvl="3">
              <a:buClr>
                <a:srgbClr val="00B050"/>
              </a:buClr>
              <a:buSzPct val="100000"/>
            </a:pPr>
            <a:r>
              <a:rPr lang="en-US" altLang="ko-KR" sz="2000" b="1" dirty="0"/>
              <a:t>Draft needs to be edited prior to letter ballot</a:t>
            </a:r>
          </a:p>
          <a:p>
            <a:pPr>
              <a:buClr>
                <a:srgbClr val="00B050"/>
              </a:buClr>
              <a:buSzPct val="100000"/>
            </a:pPr>
            <a:endParaRPr lang="en-GB" altLang="ja-JP" sz="2000" b="1" dirty="0"/>
          </a:p>
          <a:p>
            <a:pPr>
              <a:buClr>
                <a:srgbClr val="00B050"/>
              </a:buClr>
              <a:buSzPct val="100000"/>
            </a:pPr>
            <a:endParaRPr lang="en-GB" altLang="ja-JP" sz="2000" b="1" dirty="0"/>
          </a:p>
          <a:p>
            <a:pPr algn="just"/>
            <a:r>
              <a:rPr lang="en-US" altLang="ko-KR" i="1" dirty="0">
                <a:latin typeface="Calibri (Body)"/>
              </a:rPr>
              <a:t>Move that 802.15 WG start a WG recirculation requesting approval of CA document [</a:t>
            </a:r>
            <a:r>
              <a:rPr lang="en-US" altLang="ja-JP" i="1" dirty="0">
                <a:latin typeface="Calibri (Body)"/>
              </a:rPr>
              <a:t>15-22-0292-r3</a:t>
            </a:r>
            <a:r>
              <a:rPr lang="en-US" altLang="ko-KR" i="1" dirty="0">
                <a:latin typeface="Calibri (Body)"/>
              </a:rPr>
              <a:t>] and document P802.15.7a_D4 and to forward document P802.15.7a_D4, to Standards Association ballot</a:t>
            </a:r>
            <a:endParaRPr lang="ko-KR" altLang="ko-KR" i="1" dirty="0">
              <a:latin typeface="Calibri (Body)"/>
            </a:endParaRPr>
          </a:p>
          <a:p>
            <a:endParaRPr lang="en-US" altLang="en-US" sz="2000" i="1" dirty="0"/>
          </a:p>
          <a:p>
            <a:endParaRPr lang="en-US" altLang="en-US" sz="2000" i="1" dirty="0"/>
          </a:p>
          <a:p>
            <a:r>
              <a:rPr lang="en-US" altLang="en-US" sz="2000" i="1" dirty="0"/>
              <a:t>Moved By</a:t>
            </a:r>
          </a:p>
          <a:p>
            <a:r>
              <a:rPr lang="en-US" altLang="en-US" sz="2000" i="1" dirty="0"/>
              <a:t>Seconded By </a:t>
            </a:r>
          </a:p>
          <a:p>
            <a:r>
              <a:rPr lang="en-US" altLang="ja-JP" sz="2000" dirty="0"/>
              <a:t>Approved by</a:t>
            </a:r>
            <a:endParaRPr lang="en-US" altLang="en-US" sz="2000" i="1" dirty="0"/>
          </a:p>
        </p:txBody>
      </p:sp>
    </p:spTree>
    <p:extLst>
      <p:ext uri="{BB962C8B-B14F-4D97-AF65-F5344CB8AC3E}">
        <p14:creationId xmlns:p14="http://schemas.microsoft.com/office/powerpoint/2010/main" val="3017631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19950</TotalTime>
  <Words>724</Words>
  <Application>Microsoft Office PowerPoint</Application>
  <PresentationFormat>On-screen Show (4:3)</PresentationFormat>
  <Paragraphs>130</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Calibri (Body)</vt:lpstr>
      <vt:lpstr>굴림</vt:lpstr>
      <vt:lpstr>맑은 고딕</vt:lpstr>
      <vt:lpstr>ＭＳ Ｐゴシック</vt:lpstr>
      <vt:lpstr>Arial</vt:lpstr>
      <vt:lpstr>Calibri</vt:lpstr>
      <vt:lpstr>Times New Roman</vt:lpstr>
      <vt:lpstr>Office Theme</vt:lpstr>
      <vt:lpstr>PowerPoint Presentation</vt:lpstr>
      <vt:lpstr>PowerPoint Presentation</vt:lpstr>
      <vt:lpstr>Accomplishment for the meeting</vt:lpstr>
      <vt:lpstr>Accomplishment for the meeting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Plan for Teleconference Meeting</vt:lpstr>
      <vt:lpstr>Plan for July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993</cp:revision>
  <cp:lastPrinted>2017-05-07T15:48:38Z</cp:lastPrinted>
  <dcterms:created xsi:type="dcterms:W3CDTF">2010-05-15T17:50:32Z</dcterms:created>
  <dcterms:modified xsi:type="dcterms:W3CDTF">2023-05-18T13:09:35Z</dcterms:modified>
</cp:coreProperties>
</file>