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66" r:id="rId3"/>
    <p:sldId id="267" r:id="rId4"/>
    <p:sldId id="268" r:id="rId5"/>
    <p:sldId id="269" r:id="rId6"/>
    <p:sldId id="271" r:id="rId7"/>
    <p:sldId id="272" r:id="rId8"/>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p:cViewPr varScale="1">
        <p:scale>
          <a:sx n="112" d="100"/>
          <a:sy n="112" d="100"/>
        </p:scale>
        <p:origin x="154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3844" y="175750"/>
            <a:ext cx="27235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554">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702966" y="175750"/>
            <a:ext cx="23351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554">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206561" y="8997439"/>
            <a:ext cx="2181120"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554">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726803" y="8997439"/>
            <a:ext cx="1401117"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8554">
              <a:defRPr sz="1000"/>
            </a:lvl1pPr>
          </a:lstStyle>
          <a:p>
            <a:r>
              <a:rPr lang="en-US" altLang="en-US"/>
              <a:t>Page </a:t>
            </a:r>
            <a:fld id="{97310A61-983B-4502-A285-03424D4CB2B1}" type="slidenum">
              <a:rPr lang="en-US" altLang="en-US"/>
              <a:pPr/>
              <a:t>‹#›</a:t>
            </a:fld>
            <a:endParaRPr lang="en-US" altLang="en-US"/>
          </a:p>
        </p:txBody>
      </p:sp>
      <p:sp>
        <p:nvSpPr>
          <p:cNvPr id="3078" name="Line 6"/>
          <p:cNvSpPr>
            <a:spLocks noChangeShapeType="1"/>
          </p:cNvSpPr>
          <p:nvPr/>
        </p:nvSpPr>
        <p:spPr bwMode="auto">
          <a:xfrm>
            <a:off x="701362" y="388013"/>
            <a:ext cx="56076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40" tIns="45970" rIns="91940" bIns="45970" anchor="ctr"/>
          <a:lstStyle/>
          <a:p>
            <a:endParaRPr lang="en-US"/>
          </a:p>
        </p:txBody>
      </p:sp>
      <p:sp>
        <p:nvSpPr>
          <p:cNvPr id="3079" name="Rectangle 7"/>
          <p:cNvSpPr>
            <a:spLocks noChangeArrowheads="1"/>
          </p:cNvSpPr>
          <p:nvPr/>
        </p:nvSpPr>
        <p:spPr bwMode="auto">
          <a:xfrm>
            <a:off x="701363" y="8997440"/>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701363" y="8986308"/>
            <a:ext cx="57633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40" tIns="45970" rIns="91940" bIns="45970" anchor="ctr"/>
          <a:lstStyle/>
          <a:p>
            <a:endParaRPr lang="en-US"/>
          </a:p>
        </p:txBody>
      </p:sp>
    </p:spTree>
    <p:extLst>
      <p:ext uri="{BB962C8B-B14F-4D97-AF65-F5344CB8AC3E}">
        <p14:creationId xmlns:p14="http://schemas.microsoft.com/office/powerpoint/2010/main" val="24725503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96239"/>
            <a:ext cx="284556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554">
              <a:defRPr sz="1400" b="1"/>
            </a:lvl1pPr>
          </a:lstStyle>
          <a:p>
            <a:r>
              <a:rPr lang="en-US" altLang="en-US"/>
              <a:t>doc.: IEEE 802.15-&lt;doc#&gt;</a:t>
            </a:r>
          </a:p>
        </p:txBody>
      </p:sp>
      <p:sp>
        <p:nvSpPr>
          <p:cNvPr id="2051" name="Rectangle 3"/>
          <p:cNvSpPr>
            <a:spLocks noGrp="1" noChangeArrowheads="1"/>
          </p:cNvSpPr>
          <p:nvPr>
            <p:ph type="dt" idx="1"/>
          </p:nvPr>
        </p:nvSpPr>
        <p:spPr bwMode="auto">
          <a:xfrm>
            <a:off x="661239" y="96239"/>
            <a:ext cx="276692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554">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890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4078" y="4416030"/>
            <a:ext cx="5142244" cy="4183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174" tIns="46290" rIns="94174" bIns="4629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813349" y="9000622"/>
            <a:ext cx="253741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9699" lvl="4" algn="r" defTabSz="938554">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65938" y="9000622"/>
            <a:ext cx="8104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554">
              <a:defRPr/>
            </a:lvl1pPr>
          </a:lstStyle>
          <a:p>
            <a:r>
              <a:rPr lang="en-US" altLang="en-US"/>
              <a:t>Page </a:t>
            </a:r>
            <a:fld id="{FEE786A2-147A-4A22-9D8E-A54774A8D73C}" type="slidenum">
              <a:rPr lang="en-US" altLang="en-US"/>
              <a:pPr/>
              <a:t>‹#›</a:t>
            </a:fld>
            <a:endParaRPr lang="en-US" altLang="en-US"/>
          </a:p>
        </p:txBody>
      </p:sp>
      <p:sp>
        <p:nvSpPr>
          <p:cNvPr id="2056" name="Rectangle 8"/>
          <p:cNvSpPr>
            <a:spLocks noChangeArrowheads="1"/>
          </p:cNvSpPr>
          <p:nvPr/>
        </p:nvSpPr>
        <p:spPr bwMode="auto">
          <a:xfrm>
            <a:off x="731855" y="9000622"/>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31855" y="8999030"/>
            <a:ext cx="55466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40" tIns="45970" rIns="91940" bIns="45970" anchor="ctr"/>
          <a:lstStyle/>
          <a:p>
            <a:endParaRPr lang="en-US"/>
          </a:p>
        </p:txBody>
      </p:sp>
      <p:sp>
        <p:nvSpPr>
          <p:cNvPr id="2058" name="Line 10"/>
          <p:cNvSpPr>
            <a:spLocks noChangeShapeType="1"/>
          </p:cNvSpPr>
          <p:nvPr/>
        </p:nvSpPr>
        <p:spPr bwMode="auto">
          <a:xfrm>
            <a:off x="654819" y="297371"/>
            <a:ext cx="570076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40" tIns="45970" rIns="91940" bIns="45970" anchor="ctr"/>
          <a:lstStyle/>
          <a:p>
            <a:endParaRPr lang="en-US"/>
          </a:p>
        </p:txBody>
      </p:sp>
    </p:spTree>
    <p:extLst>
      <p:ext uri="{BB962C8B-B14F-4D97-AF65-F5344CB8AC3E}">
        <p14:creationId xmlns:p14="http://schemas.microsoft.com/office/powerpoint/2010/main" val="1218086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FEE786A2-147A-4A22-9D8E-A54774A8D73C}" type="slidenum">
              <a:rPr lang="en-US" altLang="en-US" smtClean="0"/>
              <a:pPr/>
              <a:t>1</a:t>
            </a:fld>
            <a:endParaRPr lang="en-US" altLang="en-US"/>
          </a:p>
        </p:txBody>
      </p:sp>
    </p:spTree>
    <p:extLst>
      <p:ext uri="{BB962C8B-B14F-4D97-AF65-F5344CB8AC3E}">
        <p14:creationId xmlns:p14="http://schemas.microsoft.com/office/powerpoint/2010/main" val="41314039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FEE786A2-147A-4A22-9D8E-A54774A8D73C}" type="slidenum">
              <a:rPr lang="en-US" altLang="en-US" smtClean="0"/>
              <a:pPr/>
              <a:t>2</a:t>
            </a:fld>
            <a:endParaRPr lang="en-US" altLang="en-US"/>
          </a:p>
        </p:txBody>
      </p:sp>
    </p:spTree>
    <p:extLst>
      <p:ext uri="{BB962C8B-B14F-4D97-AF65-F5344CB8AC3E}">
        <p14:creationId xmlns:p14="http://schemas.microsoft.com/office/powerpoint/2010/main" val="11249742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FEE786A2-147A-4A22-9D8E-A54774A8D73C}" type="slidenum">
              <a:rPr lang="en-US" altLang="en-US" smtClean="0"/>
              <a:pPr/>
              <a:t>3</a:t>
            </a:fld>
            <a:endParaRPr lang="en-US" altLang="en-US"/>
          </a:p>
        </p:txBody>
      </p:sp>
    </p:spTree>
    <p:extLst>
      <p:ext uri="{BB962C8B-B14F-4D97-AF65-F5344CB8AC3E}">
        <p14:creationId xmlns:p14="http://schemas.microsoft.com/office/powerpoint/2010/main" val="6951610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FEE786A2-147A-4A22-9D8E-A54774A8D73C}" type="slidenum">
              <a:rPr lang="en-US" altLang="en-US" smtClean="0"/>
              <a:pPr/>
              <a:t>4</a:t>
            </a:fld>
            <a:endParaRPr lang="en-US" altLang="en-US"/>
          </a:p>
        </p:txBody>
      </p:sp>
    </p:spTree>
    <p:extLst>
      <p:ext uri="{BB962C8B-B14F-4D97-AF65-F5344CB8AC3E}">
        <p14:creationId xmlns:p14="http://schemas.microsoft.com/office/powerpoint/2010/main" val="11289221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FEE786A2-147A-4A22-9D8E-A54774A8D73C}" type="slidenum">
              <a:rPr lang="en-US" altLang="en-US" smtClean="0"/>
              <a:pPr/>
              <a:t>5</a:t>
            </a:fld>
            <a:endParaRPr lang="en-US" altLang="en-US"/>
          </a:p>
        </p:txBody>
      </p:sp>
    </p:spTree>
    <p:extLst>
      <p:ext uri="{BB962C8B-B14F-4D97-AF65-F5344CB8AC3E}">
        <p14:creationId xmlns:p14="http://schemas.microsoft.com/office/powerpoint/2010/main" val="10067305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FEE786A2-147A-4A22-9D8E-A54774A8D73C}" type="slidenum">
              <a:rPr lang="en-US" altLang="en-US" smtClean="0"/>
              <a:pPr/>
              <a:t>6</a:t>
            </a:fld>
            <a:endParaRPr lang="en-US" altLang="en-US"/>
          </a:p>
        </p:txBody>
      </p:sp>
    </p:spTree>
    <p:extLst>
      <p:ext uri="{BB962C8B-B14F-4D97-AF65-F5344CB8AC3E}">
        <p14:creationId xmlns:p14="http://schemas.microsoft.com/office/powerpoint/2010/main" val="14952829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FEE786A2-147A-4A22-9D8E-A54774A8D73C}" type="slidenum">
              <a:rPr lang="en-US" altLang="en-US" smtClean="0"/>
              <a:pPr/>
              <a:t>7</a:t>
            </a:fld>
            <a:endParaRPr lang="en-US" altLang="en-US"/>
          </a:p>
        </p:txBody>
      </p:sp>
    </p:spTree>
    <p:extLst>
      <p:ext uri="{BB962C8B-B14F-4D97-AF65-F5344CB8AC3E}">
        <p14:creationId xmlns:p14="http://schemas.microsoft.com/office/powerpoint/2010/main" val="19169858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990600" y="3733800"/>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smtClean="0"/>
              <a:t>(</a:t>
            </a:r>
            <a:r>
              <a:rPr lang="en-US" altLang="en-US" dirty="0" err="1" smtClean="0"/>
              <a:t>Kookmin</a:t>
            </a:r>
            <a:r>
              <a:rPr lang="en-US" altLang="en-US" dirty="0" smtClean="0"/>
              <a:t> University)</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3FACC1E0-D046-4250-A6CE-5FE33D4141D9}" type="slidenum">
              <a:rPr lang="en-US" altLang="en-US"/>
              <a:pPr/>
              <a:t>‹#›</a:t>
            </a:fld>
            <a:endParaRPr lang="en-US" altLang="en-US"/>
          </a:p>
        </p:txBody>
      </p:sp>
    </p:spTree>
    <p:extLst>
      <p:ext uri="{BB962C8B-B14F-4D97-AF65-F5344CB8AC3E}">
        <p14:creationId xmlns:p14="http://schemas.microsoft.com/office/powerpoint/2010/main" val="174981790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smtClean="0"/>
              <a:t>(</a:t>
            </a:r>
            <a:r>
              <a:rPr lang="en-US" altLang="en-US" dirty="0" err="1" smtClean="0"/>
              <a:t>Kookmin</a:t>
            </a:r>
            <a:r>
              <a:rPr lang="en-US" altLang="en-US" dirty="0" smtClean="0"/>
              <a:t> University)</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EC21D7AC-7849-4768-B6E2-5E6FDA5E5AFA}" type="slidenum">
              <a:rPr lang="en-US" altLang="en-US"/>
              <a:pPr/>
              <a:t>‹#›</a:t>
            </a:fld>
            <a:endParaRPr lang="en-US" altLang="en-US"/>
          </a:p>
        </p:txBody>
      </p:sp>
    </p:spTree>
    <p:extLst>
      <p:ext uri="{BB962C8B-B14F-4D97-AF65-F5344CB8AC3E}">
        <p14:creationId xmlns:p14="http://schemas.microsoft.com/office/powerpoint/2010/main" val="2128766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smtClean="0"/>
              <a:t>(</a:t>
            </a:r>
            <a:r>
              <a:rPr lang="en-US" altLang="en-US" dirty="0" err="1" smtClean="0"/>
              <a:t>Kookmin</a:t>
            </a:r>
            <a:r>
              <a:rPr lang="en-US" altLang="en-US" dirty="0" smtClean="0"/>
              <a:t> University)</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130E49F4-5569-4B9D-9995-871A562C2166}" type="slidenum">
              <a:rPr lang="en-US" altLang="en-US"/>
              <a:pPr/>
              <a:t>‹#›</a:t>
            </a:fld>
            <a:endParaRPr lang="en-US" altLang="en-US"/>
          </a:p>
        </p:txBody>
      </p:sp>
    </p:spTree>
    <p:extLst>
      <p:ext uri="{BB962C8B-B14F-4D97-AF65-F5344CB8AC3E}">
        <p14:creationId xmlns:p14="http://schemas.microsoft.com/office/powerpoint/2010/main" val="2035185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smtClean="0"/>
              <a:t>(</a:t>
            </a:r>
            <a:r>
              <a:rPr lang="en-US" altLang="en-US" dirty="0" err="1" smtClean="0"/>
              <a:t>Kookmin</a:t>
            </a:r>
            <a:r>
              <a:rPr lang="en-US" altLang="en-US" dirty="0" smtClean="0"/>
              <a:t> University)</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FE9452A1-664C-4B11-815F-D412087E161B}" type="slidenum">
              <a:rPr lang="en-US" altLang="en-US"/>
              <a:pPr/>
              <a:t>‹#›</a:t>
            </a:fld>
            <a:endParaRPr lang="en-US" altLang="en-US"/>
          </a:p>
        </p:txBody>
      </p:sp>
    </p:spTree>
    <p:extLst>
      <p:ext uri="{BB962C8B-B14F-4D97-AF65-F5344CB8AC3E}">
        <p14:creationId xmlns:p14="http://schemas.microsoft.com/office/powerpoint/2010/main" val="323760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smtClean="0"/>
              <a:t>(</a:t>
            </a:r>
            <a:r>
              <a:rPr lang="en-US" altLang="en-US" dirty="0" err="1" smtClean="0"/>
              <a:t>Kookmin</a:t>
            </a:r>
            <a:r>
              <a:rPr lang="en-US" altLang="en-US" dirty="0" smtClean="0"/>
              <a:t> University)</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16ADF9E7-6020-4217-A2E7-7378B7879D7B}" type="slidenum">
              <a:rPr lang="en-US" altLang="en-US"/>
              <a:pPr/>
              <a:t>‹#›</a:t>
            </a:fld>
            <a:endParaRPr lang="en-US" altLang="en-US"/>
          </a:p>
        </p:txBody>
      </p:sp>
    </p:spTree>
    <p:extLst>
      <p:ext uri="{BB962C8B-B14F-4D97-AF65-F5344CB8AC3E}">
        <p14:creationId xmlns:p14="http://schemas.microsoft.com/office/powerpoint/2010/main" val="3715257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smtClean="0"/>
              <a:t>(</a:t>
            </a:r>
            <a:r>
              <a:rPr lang="en-US" altLang="en-US" dirty="0" err="1" smtClean="0"/>
              <a:t>Kookmin</a:t>
            </a:r>
            <a:r>
              <a:rPr lang="en-US" altLang="en-US" dirty="0" smtClean="0"/>
              <a:t> University)</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53BABFDC-8BEE-4341-9A44-AEC52D884F8D}" type="slidenum">
              <a:rPr lang="en-US" altLang="en-US"/>
              <a:pPr/>
              <a:t>‹#›</a:t>
            </a:fld>
            <a:endParaRPr lang="en-US" altLang="en-US"/>
          </a:p>
        </p:txBody>
      </p:sp>
    </p:spTree>
    <p:extLst>
      <p:ext uri="{BB962C8B-B14F-4D97-AF65-F5344CB8AC3E}">
        <p14:creationId xmlns:p14="http://schemas.microsoft.com/office/powerpoint/2010/main" val="2179880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smtClean="0"/>
              <a:t>(</a:t>
            </a:r>
            <a:r>
              <a:rPr lang="en-US" altLang="en-US" dirty="0" err="1" smtClean="0"/>
              <a:t>Kookmin</a:t>
            </a:r>
            <a:r>
              <a:rPr lang="en-US" altLang="en-US" dirty="0" smtClean="0"/>
              <a:t> University)</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1DCCB424-2A74-4E26-8FBA-6983C605F859}" type="slidenum">
              <a:rPr lang="en-US" altLang="en-US"/>
              <a:pPr/>
              <a:t>‹#›</a:t>
            </a:fld>
            <a:endParaRPr lang="en-US" altLang="en-US"/>
          </a:p>
        </p:txBody>
      </p:sp>
    </p:spTree>
    <p:extLst>
      <p:ext uri="{BB962C8B-B14F-4D97-AF65-F5344CB8AC3E}">
        <p14:creationId xmlns:p14="http://schemas.microsoft.com/office/powerpoint/2010/main" val="3572388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smtClean="0"/>
              <a:t>(</a:t>
            </a:r>
            <a:r>
              <a:rPr lang="en-US" altLang="en-US" dirty="0" err="1" smtClean="0"/>
              <a:t>Kookmin</a:t>
            </a:r>
            <a:r>
              <a:rPr lang="en-US" altLang="en-US" dirty="0" smtClean="0"/>
              <a:t> University)</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18E7FE83-17A2-4576-B00D-94BC9CB307EE}" type="slidenum">
              <a:rPr lang="en-US" altLang="en-US"/>
              <a:pPr/>
              <a:t>‹#›</a:t>
            </a:fld>
            <a:endParaRPr lang="en-US" altLang="en-US"/>
          </a:p>
        </p:txBody>
      </p:sp>
    </p:spTree>
    <p:extLst>
      <p:ext uri="{BB962C8B-B14F-4D97-AF65-F5344CB8AC3E}">
        <p14:creationId xmlns:p14="http://schemas.microsoft.com/office/powerpoint/2010/main" val="3598016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smtClean="0"/>
              <a:t>(</a:t>
            </a:r>
            <a:r>
              <a:rPr lang="en-US" altLang="en-US" dirty="0" err="1" smtClean="0"/>
              <a:t>Kookmin</a:t>
            </a:r>
            <a:r>
              <a:rPr lang="en-US" altLang="en-US" dirty="0" smtClean="0"/>
              <a:t> University)</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510B4A18-2979-4553-AC3A-464D2DF94E7E}" type="slidenum">
              <a:rPr lang="en-US" altLang="en-US"/>
              <a:pPr/>
              <a:t>‹#›</a:t>
            </a:fld>
            <a:endParaRPr lang="en-US" altLang="en-US"/>
          </a:p>
        </p:txBody>
      </p:sp>
    </p:spTree>
    <p:extLst>
      <p:ext uri="{BB962C8B-B14F-4D97-AF65-F5344CB8AC3E}">
        <p14:creationId xmlns:p14="http://schemas.microsoft.com/office/powerpoint/2010/main" val="370732878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smtClean="0"/>
              <a:t>(</a:t>
            </a:r>
            <a:r>
              <a:rPr lang="en-US" altLang="en-US" dirty="0" err="1" smtClean="0"/>
              <a:t>Kookmin</a:t>
            </a:r>
            <a:r>
              <a:rPr lang="en-US" altLang="en-US" dirty="0" smtClean="0"/>
              <a:t> University)</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2930846A-50D8-49A8-9CF5-525B02F2D980}" type="slidenum">
              <a:rPr lang="en-US" altLang="en-US"/>
              <a:pPr/>
              <a:t>‹#›</a:t>
            </a:fld>
            <a:endParaRPr lang="en-US" altLang="en-US"/>
          </a:p>
        </p:txBody>
      </p:sp>
    </p:spTree>
    <p:extLst>
      <p:ext uri="{BB962C8B-B14F-4D97-AF65-F5344CB8AC3E}">
        <p14:creationId xmlns:p14="http://schemas.microsoft.com/office/powerpoint/2010/main" val="1454289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smtClean="0"/>
              <a:t>(</a:t>
            </a:r>
            <a:r>
              <a:rPr lang="en-US" altLang="en-US" dirty="0" err="1" smtClean="0"/>
              <a:t>Kookmin</a:t>
            </a:r>
            <a:r>
              <a:rPr lang="en-US" altLang="en-US" dirty="0" smtClean="0"/>
              <a:t> University)</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F3D187A4-C1C1-4BAD-9E4B-AFE580DD5800}" type="slidenum">
              <a:rPr lang="en-US" altLang="en-US"/>
              <a:pPr/>
              <a:t>‹#›</a:t>
            </a:fld>
            <a:endParaRPr lang="en-US" altLang="en-US"/>
          </a:p>
        </p:txBody>
      </p:sp>
    </p:spTree>
    <p:extLst>
      <p:ext uri="{BB962C8B-B14F-4D97-AF65-F5344CB8AC3E}">
        <p14:creationId xmlns:p14="http://schemas.microsoft.com/office/powerpoint/2010/main" val="2467266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err="1"/>
              <a:t>Yeong</a:t>
            </a:r>
            <a:r>
              <a:rPr lang="en-US" altLang="en-US" dirty="0"/>
              <a:t> Min Jang </a:t>
            </a:r>
            <a:r>
              <a:rPr lang="en-US" altLang="en-US" dirty="0" smtClean="0"/>
              <a:t>(</a:t>
            </a:r>
            <a:r>
              <a:rPr lang="en-US" altLang="en-US" dirty="0" err="1" smtClean="0"/>
              <a:t>Kookmin</a:t>
            </a:r>
            <a:r>
              <a:rPr lang="en-US" altLang="en-US" dirty="0" smtClean="0"/>
              <a:t> University)</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A2454337-12A2-4A57-99F0-291A8E08AF76}" type="slidenum">
              <a:rPr lang="en-US" altLang="en-US"/>
              <a:pPr/>
              <a:t>‹#›</a:t>
            </a:fld>
            <a:endParaRPr lang="en-US" altLang="en-US"/>
          </a:p>
        </p:txBody>
      </p:sp>
      <p:sp>
        <p:nvSpPr>
          <p:cNvPr id="1031" name="Rectangle 7"/>
          <p:cNvSpPr>
            <a:spLocks noChangeArrowheads="1"/>
          </p:cNvSpPr>
          <p:nvPr/>
        </p:nvSpPr>
        <p:spPr bwMode="auto">
          <a:xfrm>
            <a:off x="3352800" y="394156"/>
            <a:ext cx="5105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smtClean="0">
                <a:solidFill>
                  <a:schemeClr val="tx1"/>
                </a:solidFill>
              </a:rPr>
              <a:t>DCN </a:t>
            </a:r>
            <a:r>
              <a:rPr lang="en-US" altLang="en-US" sz="1400" b="1" dirty="0" smtClean="0">
                <a:solidFill>
                  <a:schemeClr val="tx1"/>
                </a:solidFill>
              </a:rPr>
              <a:t>15-23-0287-01-007a</a:t>
            </a:r>
            <a:endParaRPr lang="en-US" altLang="en-US" sz="1400" b="1" dirty="0">
              <a:solidFill>
                <a:schemeClr val="tx1"/>
              </a:solidFill>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Date Placeholder 1"/>
          <p:cNvSpPr>
            <a:spLocks noGrp="1"/>
          </p:cNvSpPr>
          <p:nvPr userDrawn="1"/>
        </p:nvSpPr>
        <p:spPr bwMode="auto">
          <a:xfrm>
            <a:off x="685800" y="381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smtClean="0"/>
              <a:t>May 2023</a:t>
            </a:r>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
        <p:nvSpPr>
          <p:cNvPr id="6" name="Slide Number Placeholder 3"/>
          <p:cNvSpPr>
            <a:spLocks noGrp="1"/>
          </p:cNvSpPr>
          <p:nvPr>
            <p:ph type="sldNum" sz="quarter" idx="12"/>
          </p:nvPr>
        </p:nvSpPr>
        <p:spPr/>
        <p:txBody>
          <a:bodyPr/>
          <a:lstStyle/>
          <a:p>
            <a:r>
              <a:rPr lang="en-US" altLang="en-US"/>
              <a:t>Slide </a:t>
            </a:r>
            <a:fld id="{3CA57235-9295-4494-BA5D-3D862F91E8D2}" type="slidenum">
              <a:rPr lang="en-US" altLang="en-US"/>
              <a:pPr/>
              <a:t>1</a:t>
            </a:fld>
            <a:endParaRPr lang="en-US" altLang="en-US"/>
          </a:p>
        </p:txBody>
      </p:sp>
      <p:sp>
        <p:nvSpPr>
          <p:cNvPr id="27651" name="Rectangle 3"/>
          <p:cNvSpPr>
            <a:spLocks noChangeArrowheads="1"/>
          </p:cNvSpPr>
          <p:nvPr/>
        </p:nvSpPr>
        <p:spPr bwMode="auto">
          <a:xfrm>
            <a:off x="152400" y="12192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Suggested 15.7a </a:t>
            </a:r>
            <a:r>
              <a:rPr lang="en-US" altLang="en-US" sz="1600" dirty="0" smtClean="0">
                <a:solidFill>
                  <a:schemeClr val="tx2"/>
                </a:solidFill>
              </a:rPr>
              <a:t>Schedule </a:t>
            </a:r>
            <a:r>
              <a:rPr lang="en-US" altLang="en-US" sz="1600" dirty="0">
                <a:solidFill>
                  <a:schemeClr val="tx2"/>
                </a:solidFill>
              </a:rPr>
              <a:t>and</a:t>
            </a:r>
            <a:r>
              <a:rPr lang="ko-KR" altLang="en-US" sz="1600" dirty="0">
                <a:solidFill>
                  <a:schemeClr val="tx2"/>
                </a:solidFill>
              </a:rPr>
              <a:t> </a:t>
            </a:r>
            <a:r>
              <a:rPr lang="en-US" altLang="en-US" sz="1600" dirty="0">
                <a:solidFill>
                  <a:schemeClr val="tx2"/>
                </a:solidFill>
              </a:rPr>
              <a:t>Milestones	</a:t>
            </a:r>
          </a:p>
          <a:p>
            <a:r>
              <a:rPr lang="en-US" altLang="en-US" sz="1600" b="1" dirty="0">
                <a:solidFill>
                  <a:schemeClr val="tx2"/>
                </a:solidFill>
              </a:rPr>
              <a:t>Date Submitted: </a:t>
            </a:r>
            <a:r>
              <a:rPr lang="en-US" altLang="en-US" sz="1600" dirty="0" smtClean="0">
                <a:solidFill>
                  <a:schemeClr val="tx2"/>
                </a:solidFill>
              </a:rPr>
              <a:t>May 18, 2023</a:t>
            </a:r>
            <a:endParaRPr lang="en-US" altLang="en-US" sz="1600" dirty="0">
              <a:solidFill>
                <a:schemeClr val="tx2"/>
              </a:solidFill>
            </a:endParaRPr>
          </a:p>
          <a:p>
            <a:r>
              <a:rPr lang="en-US" altLang="en-US" sz="1600" b="1" dirty="0">
                <a:solidFill>
                  <a:schemeClr val="tx2"/>
                </a:solidFill>
              </a:rPr>
              <a:t>Source:</a:t>
            </a:r>
            <a:r>
              <a:rPr lang="en-US" altLang="en-US" sz="1600" dirty="0">
                <a:solidFill>
                  <a:schemeClr val="tx2"/>
                </a:solidFill>
              </a:rPr>
              <a:t> </a:t>
            </a:r>
            <a:r>
              <a:rPr lang="en-US" altLang="en-US" sz="1600" dirty="0" err="1">
                <a:solidFill>
                  <a:schemeClr val="tx2"/>
                </a:solidFill>
              </a:rPr>
              <a:t>Yeong</a:t>
            </a:r>
            <a:r>
              <a:rPr lang="en-US" altLang="en-US" sz="1600" dirty="0">
                <a:solidFill>
                  <a:schemeClr val="tx2"/>
                </a:solidFill>
              </a:rPr>
              <a:t> Min Jang, </a:t>
            </a:r>
            <a:r>
              <a:rPr lang="en-US" altLang="en-US" sz="1600" dirty="0" err="1">
                <a:solidFill>
                  <a:schemeClr val="tx2"/>
                </a:solidFill>
              </a:rPr>
              <a:t>Kookmin</a:t>
            </a:r>
            <a:r>
              <a:rPr lang="en-US" altLang="en-US" sz="1600" dirty="0">
                <a:solidFill>
                  <a:schemeClr val="tx2"/>
                </a:solidFill>
              </a:rPr>
              <a:t> University</a:t>
            </a:r>
          </a:p>
          <a:p>
            <a:r>
              <a:rPr lang="en-US" altLang="en-US" sz="1600" dirty="0">
                <a:solidFill>
                  <a:schemeClr val="tx2"/>
                </a:solidFill>
              </a:rPr>
              <a:t>Voice: +82-2-910-5068		E-Mail: yjang@kookmin.ac.kr</a:t>
            </a:r>
          </a:p>
          <a:p>
            <a:pPr>
              <a:spcBef>
                <a:spcPts val="600"/>
              </a:spcBef>
              <a:spcAft>
                <a:spcPts val="600"/>
              </a:spcAft>
            </a:pPr>
            <a:r>
              <a:rPr lang="en-US" altLang="en-US" sz="1600" b="1" dirty="0">
                <a:solidFill>
                  <a:schemeClr val="tx2"/>
                </a:solidFill>
              </a:rPr>
              <a:t>Re:</a:t>
            </a:r>
            <a:endParaRPr lang="en-US" altLang="en-US" sz="1600"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This contribution presents a proposed timeline with milestones.  It is offered to the committee which can adopt, modify or ignore the suggested timeline.</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p>
          <a:p>
            <a:pPr algn="just"/>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p:cNvSpPr/>
          <p:nvPr/>
        </p:nvSpPr>
        <p:spPr>
          <a:xfrm>
            <a:off x="2960754" y="2851990"/>
            <a:ext cx="1870320" cy="3125683"/>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9" name="Rectangle 28"/>
          <p:cNvSpPr/>
          <p:nvPr/>
        </p:nvSpPr>
        <p:spPr>
          <a:xfrm>
            <a:off x="1011013" y="2851727"/>
            <a:ext cx="1939423" cy="3125683"/>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4" name="Rectangle 23"/>
          <p:cNvSpPr/>
          <p:nvPr/>
        </p:nvSpPr>
        <p:spPr>
          <a:xfrm>
            <a:off x="161007" y="2848643"/>
            <a:ext cx="839120" cy="3125683"/>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3" name="Straight Connector 2"/>
          <p:cNvCxnSpPr/>
          <p:nvPr/>
        </p:nvCxnSpPr>
        <p:spPr>
          <a:xfrm>
            <a:off x="163773" y="2848643"/>
            <a:ext cx="880280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flipV="1">
            <a:off x="150120" y="2712166"/>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V="1">
            <a:off x="1003294" y="2723052"/>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2950436" y="2703381"/>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6909825" y="2730868"/>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rot="5400000">
            <a:off x="-227795" y="2180412"/>
            <a:ext cx="914400" cy="369332"/>
          </a:xfrm>
          <a:prstGeom prst="rect">
            <a:avLst/>
          </a:prstGeom>
          <a:noFill/>
        </p:spPr>
        <p:txBody>
          <a:bodyPr wrap="square" rtlCol="0">
            <a:spAutoFit/>
          </a:bodyPr>
          <a:lstStyle/>
          <a:p>
            <a:r>
              <a:rPr lang="en-US" sz="1800" dirty="0"/>
              <a:t>9/2020 </a:t>
            </a:r>
          </a:p>
        </p:txBody>
      </p:sp>
      <p:sp>
        <p:nvSpPr>
          <p:cNvPr id="10" name="TextBox 9"/>
          <p:cNvSpPr txBox="1"/>
          <p:nvPr/>
        </p:nvSpPr>
        <p:spPr>
          <a:xfrm rot="5400000">
            <a:off x="609933" y="2133268"/>
            <a:ext cx="825867" cy="369332"/>
          </a:xfrm>
          <a:prstGeom prst="rect">
            <a:avLst/>
          </a:prstGeom>
          <a:noFill/>
        </p:spPr>
        <p:txBody>
          <a:bodyPr wrap="none" rtlCol="0">
            <a:spAutoFit/>
          </a:bodyPr>
          <a:lstStyle/>
          <a:p>
            <a:r>
              <a:rPr lang="en-US" sz="1800" dirty="0"/>
              <a:t>1/2021</a:t>
            </a:r>
          </a:p>
        </p:txBody>
      </p:sp>
      <p:sp>
        <p:nvSpPr>
          <p:cNvPr id="11" name="TextBox 10"/>
          <p:cNvSpPr txBox="1"/>
          <p:nvPr/>
        </p:nvSpPr>
        <p:spPr>
          <a:xfrm rot="5400000">
            <a:off x="2591133" y="2152975"/>
            <a:ext cx="825867" cy="369332"/>
          </a:xfrm>
          <a:prstGeom prst="rect">
            <a:avLst/>
          </a:prstGeom>
          <a:noFill/>
        </p:spPr>
        <p:txBody>
          <a:bodyPr wrap="none" rtlCol="0">
            <a:spAutoFit/>
          </a:bodyPr>
          <a:lstStyle/>
          <a:p>
            <a:r>
              <a:rPr lang="en-US" sz="1800" dirty="0"/>
              <a:t>1/2022</a:t>
            </a:r>
          </a:p>
        </p:txBody>
      </p:sp>
      <p:sp>
        <p:nvSpPr>
          <p:cNvPr id="12" name="TextBox 11"/>
          <p:cNvSpPr txBox="1"/>
          <p:nvPr/>
        </p:nvSpPr>
        <p:spPr>
          <a:xfrm rot="5400000">
            <a:off x="4418140" y="2179310"/>
            <a:ext cx="825867" cy="369332"/>
          </a:xfrm>
          <a:prstGeom prst="rect">
            <a:avLst/>
          </a:prstGeom>
          <a:noFill/>
        </p:spPr>
        <p:txBody>
          <a:bodyPr wrap="none" rtlCol="0">
            <a:spAutoFit/>
          </a:bodyPr>
          <a:lstStyle/>
          <a:p>
            <a:r>
              <a:rPr lang="en-US" sz="1800" dirty="0"/>
              <a:t>1/2023</a:t>
            </a:r>
          </a:p>
        </p:txBody>
      </p:sp>
      <p:sp>
        <p:nvSpPr>
          <p:cNvPr id="13" name="TextBox 12"/>
          <p:cNvSpPr txBox="1"/>
          <p:nvPr/>
        </p:nvSpPr>
        <p:spPr>
          <a:xfrm rot="5400000">
            <a:off x="91710" y="3294283"/>
            <a:ext cx="1251240" cy="369332"/>
          </a:xfrm>
          <a:prstGeom prst="rect">
            <a:avLst/>
          </a:prstGeom>
          <a:noFill/>
        </p:spPr>
        <p:txBody>
          <a:bodyPr wrap="none" rtlCol="0">
            <a:spAutoFit/>
          </a:bodyPr>
          <a:lstStyle/>
          <a:p>
            <a:r>
              <a:rPr lang="en-US" sz="1800" dirty="0"/>
              <a:t>CFA Issued</a:t>
            </a:r>
          </a:p>
        </p:txBody>
      </p:sp>
      <p:sp>
        <p:nvSpPr>
          <p:cNvPr id="14" name="TextBox 13"/>
          <p:cNvSpPr txBox="1"/>
          <p:nvPr/>
        </p:nvSpPr>
        <p:spPr>
          <a:xfrm rot="5400000">
            <a:off x="518473" y="3466951"/>
            <a:ext cx="1635961" cy="369332"/>
          </a:xfrm>
          <a:prstGeom prst="rect">
            <a:avLst/>
          </a:prstGeom>
          <a:noFill/>
        </p:spPr>
        <p:txBody>
          <a:bodyPr wrap="none" rtlCol="0">
            <a:spAutoFit/>
          </a:bodyPr>
          <a:lstStyle/>
          <a:p>
            <a:r>
              <a:rPr lang="en-US" sz="1800" dirty="0"/>
              <a:t>CFA Responses</a:t>
            </a:r>
          </a:p>
        </p:txBody>
      </p:sp>
      <p:sp>
        <p:nvSpPr>
          <p:cNvPr id="15" name="TextBox 14"/>
          <p:cNvSpPr txBox="1"/>
          <p:nvPr/>
        </p:nvSpPr>
        <p:spPr>
          <a:xfrm rot="5400000">
            <a:off x="498441" y="4237899"/>
            <a:ext cx="3078728" cy="369332"/>
          </a:xfrm>
          <a:prstGeom prst="rect">
            <a:avLst/>
          </a:prstGeom>
          <a:noFill/>
        </p:spPr>
        <p:txBody>
          <a:bodyPr wrap="none" rtlCol="0">
            <a:spAutoFit/>
          </a:bodyPr>
          <a:lstStyle/>
          <a:p>
            <a:r>
              <a:rPr lang="en-US" sz="1800" dirty="0"/>
              <a:t>Finalize TRD and Release CFP</a:t>
            </a:r>
          </a:p>
        </p:txBody>
      </p:sp>
      <p:sp>
        <p:nvSpPr>
          <p:cNvPr id="16" name="TextBox 15"/>
          <p:cNvSpPr txBox="1"/>
          <p:nvPr/>
        </p:nvSpPr>
        <p:spPr>
          <a:xfrm rot="5400000">
            <a:off x="1659517" y="3710969"/>
            <a:ext cx="2048381" cy="369332"/>
          </a:xfrm>
          <a:prstGeom prst="rect">
            <a:avLst/>
          </a:prstGeom>
          <a:noFill/>
        </p:spPr>
        <p:txBody>
          <a:bodyPr wrap="none" rtlCol="0">
            <a:spAutoFit/>
          </a:bodyPr>
          <a:lstStyle/>
          <a:p>
            <a:r>
              <a:rPr lang="en-US" sz="1800" dirty="0"/>
              <a:t>Hear CFP Proposals</a:t>
            </a:r>
          </a:p>
        </p:txBody>
      </p:sp>
      <p:sp>
        <p:nvSpPr>
          <p:cNvPr id="17" name="TextBox 16"/>
          <p:cNvSpPr txBox="1"/>
          <p:nvPr/>
        </p:nvSpPr>
        <p:spPr>
          <a:xfrm rot="5400000">
            <a:off x="1919651" y="4154806"/>
            <a:ext cx="2912016" cy="369332"/>
          </a:xfrm>
          <a:prstGeom prst="rect">
            <a:avLst/>
          </a:prstGeom>
          <a:noFill/>
        </p:spPr>
        <p:txBody>
          <a:bodyPr wrap="none" rtlCol="0">
            <a:spAutoFit/>
          </a:bodyPr>
          <a:lstStyle/>
          <a:p>
            <a:r>
              <a:rPr lang="en-US" sz="1800" dirty="0"/>
              <a:t>Proposal mergers &amp; Draft D0</a:t>
            </a:r>
          </a:p>
        </p:txBody>
      </p:sp>
      <p:sp>
        <p:nvSpPr>
          <p:cNvPr id="18" name="TextBox 17"/>
          <p:cNvSpPr txBox="1"/>
          <p:nvPr/>
        </p:nvSpPr>
        <p:spPr>
          <a:xfrm rot="5400000">
            <a:off x="3475413" y="3169885"/>
            <a:ext cx="1011815" cy="369332"/>
          </a:xfrm>
          <a:prstGeom prst="rect">
            <a:avLst/>
          </a:prstGeom>
          <a:noFill/>
        </p:spPr>
        <p:txBody>
          <a:bodyPr wrap="none" rtlCol="0">
            <a:spAutoFit/>
          </a:bodyPr>
          <a:lstStyle/>
          <a:p>
            <a:r>
              <a:rPr lang="en-US" sz="1800" dirty="0"/>
              <a:t>Draft </a:t>
            </a:r>
            <a:r>
              <a:rPr lang="en-US" sz="1800" dirty="0" smtClean="0"/>
              <a:t>D1</a:t>
            </a:r>
            <a:endParaRPr lang="en-US" sz="1800" dirty="0"/>
          </a:p>
        </p:txBody>
      </p:sp>
      <p:sp>
        <p:nvSpPr>
          <p:cNvPr id="19" name="TextBox 18"/>
          <p:cNvSpPr txBox="1"/>
          <p:nvPr/>
        </p:nvSpPr>
        <p:spPr>
          <a:xfrm rot="5400000">
            <a:off x="3726147" y="3530821"/>
            <a:ext cx="1659429" cy="369332"/>
          </a:xfrm>
          <a:prstGeom prst="rect">
            <a:avLst/>
          </a:prstGeom>
          <a:noFill/>
        </p:spPr>
        <p:txBody>
          <a:bodyPr wrap="none" rtlCol="0">
            <a:spAutoFit/>
          </a:bodyPr>
          <a:lstStyle/>
          <a:p>
            <a:r>
              <a:rPr lang="en-US" sz="1800" dirty="0"/>
              <a:t>Draft D2&amp; </a:t>
            </a:r>
            <a:r>
              <a:rPr lang="en-US" sz="1800" dirty="0" smtClean="0"/>
              <a:t>LB1</a:t>
            </a:r>
            <a:endParaRPr lang="en-US" sz="1800" dirty="0"/>
          </a:p>
        </p:txBody>
      </p:sp>
      <p:sp>
        <p:nvSpPr>
          <p:cNvPr id="23" name="TextBox 22"/>
          <p:cNvSpPr txBox="1"/>
          <p:nvPr/>
        </p:nvSpPr>
        <p:spPr>
          <a:xfrm>
            <a:off x="3287483" y="1447800"/>
            <a:ext cx="2577693" cy="461665"/>
          </a:xfrm>
          <a:prstGeom prst="rect">
            <a:avLst/>
          </a:prstGeom>
          <a:noFill/>
        </p:spPr>
        <p:txBody>
          <a:bodyPr wrap="none" rtlCol="0">
            <a:spAutoFit/>
          </a:bodyPr>
          <a:lstStyle/>
          <a:p>
            <a:r>
              <a:rPr lang="en-US" sz="2400" b="1" u="sng" dirty="0"/>
              <a:t>Timeline Summary</a:t>
            </a:r>
          </a:p>
        </p:txBody>
      </p:sp>
      <p:sp>
        <p:nvSpPr>
          <p:cNvPr id="31" name="TextBox 30"/>
          <p:cNvSpPr txBox="1"/>
          <p:nvPr/>
        </p:nvSpPr>
        <p:spPr>
          <a:xfrm>
            <a:off x="2971800" y="6011573"/>
            <a:ext cx="3270447" cy="400110"/>
          </a:xfrm>
          <a:prstGeom prst="rect">
            <a:avLst/>
          </a:prstGeom>
          <a:noFill/>
        </p:spPr>
        <p:txBody>
          <a:bodyPr wrap="none" rtlCol="0">
            <a:spAutoFit/>
          </a:bodyPr>
          <a:lstStyle/>
          <a:p>
            <a:r>
              <a:rPr lang="en-US" sz="2000" i="1" dirty="0"/>
              <a:t>Details on the next </a:t>
            </a:r>
            <a:r>
              <a:rPr lang="en-US" sz="2000" i="1" dirty="0" smtClean="0"/>
              <a:t>five </a:t>
            </a:r>
            <a:r>
              <a:rPr lang="en-US" sz="2000" i="1" dirty="0"/>
              <a:t>pages.</a:t>
            </a:r>
          </a:p>
        </p:txBody>
      </p:sp>
      <p:sp>
        <p:nvSpPr>
          <p:cNvPr id="32" name="TextBox 31"/>
          <p:cNvSpPr txBox="1"/>
          <p:nvPr/>
        </p:nvSpPr>
        <p:spPr>
          <a:xfrm>
            <a:off x="901996" y="731913"/>
            <a:ext cx="7344305" cy="646331"/>
          </a:xfrm>
          <a:prstGeom prst="rect">
            <a:avLst/>
          </a:prstGeom>
          <a:solidFill>
            <a:srgbClr val="FFFFCC"/>
          </a:solidFill>
        </p:spPr>
        <p:txBody>
          <a:bodyPr wrap="square" rtlCol="0">
            <a:spAutoFit/>
          </a:bodyPr>
          <a:lstStyle/>
          <a:p>
            <a:pPr algn="just"/>
            <a:r>
              <a:rPr lang="en-US" sz="1800" dirty="0">
                <a:solidFill>
                  <a:srgbClr val="FF0000"/>
                </a:solidFill>
              </a:rPr>
              <a:t>This contribution presents a proposed timeline with milestones. It is offered to the committee which can adopt, modify or ignore the suggested timeline.</a:t>
            </a:r>
          </a:p>
        </p:txBody>
      </p:sp>
      <p:sp>
        <p:nvSpPr>
          <p:cNvPr id="4" name="Footer Placeholder 3"/>
          <p:cNvSpPr>
            <a:spLocks noGrp="1"/>
          </p:cNvSpPr>
          <p:nvPr>
            <p:ph type="ftr" sz="quarter" idx="11"/>
          </p:nvPr>
        </p:nvSpPr>
        <p:spPr>
          <a:xfrm>
            <a:off x="5486400" y="6475413"/>
            <a:ext cx="3124200" cy="184666"/>
          </a:xfrm>
        </p:spPr>
        <p:txBody>
          <a:bodyPr/>
          <a:lstStyle/>
          <a:p>
            <a:r>
              <a:rPr lang="en-US" altLang="en-US" dirty="0" err="1"/>
              <a:t>Yeong</a:t>
            </a:r>
            <a:r>
              <a:rPr lang="en-US" altLang="en-US" dirty="0"/>
              <a:t> Min Jang </a:t>
            </a:r>
            <a:r>
              <a:rPr lang="en-US" altLang="en-US" dirty="0" smtClean="0"/>
              <a:t>(</a:t>
            </a:r>
            <a:r>
              <a:rPr lang="en-US" altLang="en-US" dirty="0" err="1" smtClean="0"/>
              <a:t>Kookmin</a:t>
            </a:r>
            <a:r>
              <a:rPr lang="en-US" altLang="en-US" dirty="0" smtClean="0"/>
              <a:t> University)</a:t>
            </a:r>
            <a:endParaRPr lang="en-US" altLang="en-US" dirty="0"/>
          </a:p>
        </p:txBody>
      </p:sp>
      <p:sp>
        <p:nvSpPr>
          <p:cNvPr id="25" name="Slide Number Placeholder 24"/>
          <p:cNvSpPr>
            <a:spLocks noGrp="1"/>
          </p:cNvSpPr>
          <p:nvPr>
            <p:ph type="sldNum" sz="quarter" idx="12"/>
          </p:nvPr>
        </p:nvSpPr>
        <p:spPr/>
        <p:txBody>
          <a:bodyPr/>
          <a:lstStyle/>
          <a:p>
            <a:r>
              <a:rPr lang="en-US" altLang="en-US"/>
              <a:t>Slide </a:t>
            </a:r>
            <a:fld id="{510B4A18-2979-4553-AC3A-464D2DF94E7E}" type="slidenum">
              <a:rPr lang="en-US" altLang="en-US" smtClean="0"/>
              <a:pPr/>
              <a:t>2</a:t>
            </a:fld>
            <a:endParaRPr lang="en-US" altLang="en-US"/>
          </a:p>
        </p:txBody>
      </p:sp>
      <p:sp>
        <p:nvSpPr>
          <p:cNvPr id="37" name="TextBox 36"/>
          <p:cNvSpPr txBox="1"/>
          <p:nvPr/>
        </p:nvSpPr>
        <p:spPr>
          <a:xfrm rot="5400000">
            <a:off x="8363528" y="2340282"/>
            <a:ext cx="1087497" cy="369332"/>
          </a:xfrm>
          <a:prstGeom prst="rect">
            <a:avLst/>
          </a:prstGeom>
          <a:noFill/>
        </p:spPr>
        <p:txBody>
          <a:bodyPr wrap="square" rtlCol="0">
            <a:spAutoFit/>
          </a:bodyPr>
          <a:lstStyle/>
          <a:p>
            <a:r>
              <a:rPr lang="en-US" sz="1800" dirty="0" smtClean="0"/>
              <a:t>1/2025 </a:t>
            </a:r>
            <a:endParaRPr lang="en-US" sz="1800" dirty="0"/>
          </a:p>
        </p:txBody>
      </p:sp>
      <p:sp>
        <p:nvSpPr>
          <p:cNvPr id="38" name="Rectangle 37"/>
          <p:cNvSpPr/>
          <p:nvPr/>
        </p:nvSpPr>
        <p:spPr>
          <a:xfrm>
            <a:off x="4841391" y="2863118"/>
            <a:ext cx="2076628" cy="312568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9" name="TextBox 38"/>
          <p:cNvSpPr txBox="1"/>
          <p:nvPr/>
        </p:nvSpPr>
        <p:spPr>
          <a:xfrm rot="5400000">
            <a:off x="4302992" y="3548682"/>
            <a:ext cx="1717137" cy="369332"/>
          </a:xfrm>
          <a:prstGeom prst="rect">
            <a:avLst/>
          </a:prstGeom>
          <a:noFill/>
        </p:spPr>
        <p:txBody>
          <a:bodyPr wrap="none" rtlCol="0">
            <a:spAutoFit/>
          </a:bodyPr>
          <a:lstStyle/>
          <a:p>
            <a:r>
              <a:rPr lang="en-US" sz="1800" dirty="0"/>
              <a:t>Draft D3 &amp; LB2</a:t>
            </a:r>
          </a:p>
        </p:txBody>
      </p:sp>
      <p:sp>
        <p:nvSpPr>
          <p:cNvPr id="40" name="TextBox 39"/>
          <p:cNvSpPr txBox="1"/>
          <p:nvPr/>
        </p:nvSpPr>
        <p:spPr>
          <a:xfrm rot="5400000">
            <a:off x="4725701" y="3533847"/>
            <a:ext cx="1717137" cy="369332"/>
          </a:xfrm>
          <a:prstGeom prst="rect">
            <a:avLst/>
          </a:prstGeom>
          <a:noFill/>
        </p:spPr>
        <p:txBody>
          <a:bodyPr wrap="none" rtlCol="0">
            <a:spAutoFit/>
          </a:bodyPr>
          <a:lstStyle/>
          <a:p>
            <a:r>
              <a:rPr lang="en-US" sz="1800" dirty="0"/>
              <a:t>Draft D4 &amp; </a:t>
            </a:r>
            <a:r>
              <a:rPr lang="en-US" sz="1800" dirty="0" smtClean="0"/>
              <a:t>LB3</a:t>
            </a:r>
            <a:endParaRPr lang="en-US" sz="1800" dirty="0"/>
          </a:p>
        </p:txBody>
      </p:sp>
      <p:sp>
        <p:nvSpPr>
          <p:cNvPr id="33" name="Rectangle 32"/>
          <p:cNvSpPr/>
          <p:nvPr/>
        </p:nvSpPr>
        <p:spPr>
          <a:xfrm>
            <a:off x="6934200" y="2883005"/>
            <a:ext cx="2032379" cy="3125683"/>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34" name="Straight Connector 33"/>
          <p:cNvCxnSpPr/>
          <p:nvPr/>
        </p:nvCxnSpPr>
        <p:spPr>
          <a:xfrm flipV="1">
            <a:off x="4842993" y="2717907"/>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V="1">
            <a:off x="8966579" y="2695106"/>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rot="5400000">
            <a:off x="7232044" y="3990070"/>
            <a:ext cx="2666179" cy="369332"/>
          </a:xfrm>
          <a:prstGeom prst="rect">
            <a:avLst/>
          </a:prstGeom>
          <a:noFill/>
        </p:spPr>
        <p:txBody>
          <a:bodyPr wrap="none" rtlCol="0">
            <a:spAutoFit/>
          </a:bodyPr>
          <a:lstStyle/>
          <a:p>
            <a:r>
              <a:rPr lang="en-US" sz="1800" dirty="0"/>
              <a:t>15.7a to SA for publication</a:t>
            </a:r>
          </a:p>
        </p:txBody>
      </p:sp>
      <p:sp>
        <p:nvSpPr>
          <p:cNvPr id="42" name="TextBox 41"/>
          <p:cNvSpPr txBox="1"/>
          <p:nvPr/>
        </p:nvSpPr>
        <p:spPr>
          <a:xfrm rot="5400000">
            <a:off x="5322340" y="3882207"/>
            <a:ext cx="2384051" cy="369332"/>
          </a:xfrm>
          <a:prstGeom prst="rect">
            <a:avLst/>
          </a:prstGeom>
          <a:noFill/>
        </p:spPr>
        <p:txBody>
          <a:bodyPr wrap="none" rtlCol="0">
            <a:spAutoFit/>
          </a:bodyPr>
          <a:lstStyle/>
          <a:p>
            <a:r>
              <a:rPr lang="en-US" sz="1800" dirty="0"/>
              <a:t>Draft </a:t>
            </a:r>
            <a:r>
              <a:rPr lang="en-US" sz="1800" dirty="0" smtClean="0"/>
              <a:t>D6 </a:t>
            </a:r>
            <a:r>
              <a:rPr lang="en-US" sz="1800" dirty="0"/>
              <a:t>&amp; </a:t>
            </a:r>
            <a:r>
              <a:rPr lang="en-US" sz="1800" dirty="0" smtClean="0"/>
              <a:t>SA Ballot 1</a:t>
            </a:r>
            <a:endParaRPr lang="en-US" sz="1800" dirty="0"/>
          </a:p>
        </p:txBody>
      </p:sp>
      <p:sp>
        <p:nvSpPr>
          <p:cNvPr id="43" name="TextBox 42"/>
          <p:cNvSpPr txBox="1"/>
          <p:nvPr/>
        </p:nvSpPr>
        <p:spPr>
          <a:xfrm rot="5400000">
            <a:off x="6464380" y="2329282"/>
            <a:ext cx="1087497" cy="369332"/>
          </a:xfrm>
          <a:prstGeom prst="rect">
            <a:avLst/>
          </a:prstGeom>
          <a:noFill/>
        </p:spPr>
        <p:txBody>
          <a:bodyPr wrap="square" rtlCol="0">
            <a:spAutoFit/>
          </a:bodyPr>
          <a:lstStyle/>
          <a:p>
            <a:r>
              <a:rPr lang="en-US" sz="1800" dirty="0" smtClean="0"/>
              <a:t>1/2024 </a:t>
            </a:r>
            <a:endParaRPr lang="en-US" sz="1800" dirty="0"/>
          </a:p>
        </p:txBody>
      </p:sp>
      <p:sp>
        <p:nvSpPr>
          <p:cNvPr id="45" name="TextBox 44"/>
          <p:cNvSpPr txBox="1"/>
          <p:nvPr/>
        </p:nvSpPr>
        <p:spPr>
          <a:xfrm rot="5400000">
            <a:off x="6752873" y="3874832"/>
            <a:ext cx="2384051" cy="369332"/>
          </a:xfrm>
          <a:prstGeom prst="rect">
            <a:avLst/>
          </a:prstGeom>
          <a:noFill/>
        </p:spPr>
        <p:txBody>
          <a:bodyPr wrap="none" rtlCol="0">
            <a:spAutoFit/>
          </a:bodyPr>
          <a:lstStyle/>
          <a:p>
            <a:r>
              <a:rPr lang="en-US" sz="1800" dirty="0"/>
              <a:t>Draft </a:t>
            </a:r>
            <a:r>
              <a:rPr lang="en-US" sz="1800" dirty="0" smtClean="0"/>
              <a:t>D8 </a:t>
            </a:r>
            <a:r>
              <a:rPr lang="en-US" sz="1800" dirty="0"/>
              <a:t>&amp; </a:t>
            </a:r>
            <a:r>
              <a:rPr lang="en-US" sz="1800" dirty="0"/>
              <a:t>SA Ballot 3</a:t>
            </a:r>
            <a:endParaRPr lang="en-US" sz="1800" dirty="0"/>
          </a:p>
        </p:txBody>
      </p:sp>
      <p:sp>
        <p:nvSpPr>
          <p:cNvPr id="46" name="TextBox 45"/>
          <p:cNvSpPr txBox="1"/>
          <p:nvPr/>
        </p:nvSpPr>
        <p:spPr>
          <a:xfrm rot="5400000">
            <a:off x="6023826" y="3998547"/>
            <a:ext cx="2646537" cy="369332"/>
          </a:xfrm>
          <a:prstGeom prst="rect">
            <a:avLst/>
          </a:prstGeom>
          <a:noFill/>
        </p:spPr>
        <p:txBody>
          <a:bodyPr wrap="square" rtlCol="0">
            <a:spAutoFit/>
          </a:bodyPr>
          <a:lstStyle/>
          <a:p>
            <a:r>
              <a:rPr lang="en-US" sz="1800" dirty="0"/>
              <a:t>Draft </a:t>
            </a:r>
            <a:r>
              <a:rPr lang="en-US" sz="1800" dirty="0" smtClean="0"/>
              <a:t>D7 </a:t>
            </a:r>
            <a:r>
              <a:rPr lang="en-US" sz="1800" dirty="0"/>
              <a:t>&amp; </a:t>
            </a:r>
            <a:r>
              <a:rPr lang="en-US" sz="1800" dirty="0"/>
              <a:t>SA </a:t>
            </a:r>
            <a:r>
              <a:rPr lang="en-US" sz="1800" dirty="0" smtClean="0"/>
              <a:t>Ballot </a:t>
            </a:r>
            <a:r>
              <a:rPr lang="en-US" sz="1800" dirty="0" smtClean="0"/>
              <a:t>2</a:t>
            </a:r>
            <a:endParaRPr lang="en-US" sz="1800" dirty="0"/>
          </a:p>
        </p:txBody>
      </p:sp>
      <p:sp>
        <p:nvSpPr>
          <p:cNvPr id="47" name="TextBox 46"/>
          <p:cNvSpPr txBox="1"/>
          <p:nvPr/>
        </p:nvSpPr>
        <p:spPr>
          <a:xfrm rot="5400000">
            <a:off x="5167423" y="3530821"/>
            <a:ext cx="1717137" cy="369332"/>
          </a:xfrm>
          <a:prstGeom prst="rect">
            <a:avLst/>
          </a:prstGeom>
          <a:noFill/>
        </p:spPr>
        <p:txBody>
          <a:bodyPr wrap="none" rtlCol="0">
            <a:spAutoFit/>
          </a:bodyPr>
          <a:lstStyle/>
          <a:p>
            <a:r>
              <a:rPr lang="en-US" sz="1800" dirty="0"/>
              <a:t>Draft </a:t>
            </a:r>
            <a:r>
              <a:rPr lang="en-US" sz="1800" dirty="0" smtClean="0"/>
              <a:t>D5 </a:t>
            </a:r>
            <a:r>
              <a:rPr lang="en-US" sz="1800" dirty="0"/>
              <a:t>&amp; </a:t>
            </a:r>
            <a:r>
              <a:rPr lang="en-US" sz="1800" dirty="0" smtClean="0"/>
              <a:t>LB4</a:t>
            </a:r>
            <a:endParaRPr lang="en-US" sz="1800" dirty="0"/>
          </a:p>
        </p:txBody>
      </p:sp>
    </p:spTree>
    <p:extLst>
      <p:ext uri="{BB962C8B-B14F-4D97-AF65-F5344CB8AC3E}">
        <p14:creationId xmlns:p14="http://schemas.microsoft.com/office/powerpoint/2010/main" val="19498386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5486400" y="6475413"/>
            <a:ext cx="3124200" cy="184666"/>
          </a:xfrm>
        </p:spPr>
        <p:txBody>
          <a:bodyPr/>
          <a:lstStyle/>
          <a:p>
            <a:r>
              <a:rPr lang="en-US" altLang="en-US" dirty="0" err="1"/>
              <a:t>Yeong</a:t>
            </a:r>
            <a:r>
              <a:rPr lang="en-US" altLang="en-US" dirty="0"/>
              <a:t> Min Jang </a:t>
            </a:r>
            <a:r>
              <a:rPr lang="en-US" altLang="en-US" dirty="0" smtClean="0"/>
              <a:t>(</a:t>
            </a:r>
            <a:r>
              <a:rPr lang="en-US" altLang="en-US" dirty="0" err="1" smtClean="0"/>
              <a:t>Kookmin</a:t>
            </a:r>
            <a:r>
              <a:rPr lang="en-US" altLang="en-US" dirty="0" smtClean="0"/>
              <a:t> University)</a:t>
            </a:r>
            <a:endParaRPr lang="en-US" altLang="en-US" dirty="0"/>
          </a:p>
        </p:txBody>
      </p:sp>
      <p:sp>
        <p:nvSpPr>
          <p:cNvPr id="4" name="Slide Number Placeholder 3"/>
          <p:cNvSpPr>
            <a:spLocks noGrp="1"/>
          </p:cNvSpPr>
          <p:nvPr>
            <p:ph type="sldNum" sz="quarter" idx="12"/>
          </p:nvPr>
        </p:nvSpPr>
        <p:spPr/>
        <p:txBody>
          <a:bodyPr/>
          <a:lstStyle/>
          <a:p>
            <a:r>
              <a:rPr lang="en-US" altLang="en-US"/>
              <a:t>Slide </a:t>
            </a:r>
            <a:fld id="{3FACC1E0-D046-4250-A6CE-5FE33D4141D9}" type="slidenum">
              <a:rPr lang="en-US" altLang="en-US" smtClean="0"/>
              <a:pPr/>
              <a:t>3</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2919416193"/>
              </p:ext>
            </p:extLst>
          </p:nvPr>
        </p:nvGraphicFramePr>
        <p:xfrm>
          <a:off x="108858" y="1143000"/>
          <a:ext cx="9002484" cy="3450608"/>
        </p:xfrm>
        <a:graphic>
          <a:graphicData uri="http://schemas.openxmlformats.org/drawingml/2006/table">
            <a:tbl>
              <a:tblPr firstRow="1" bandRow="1">
                <a:tableStyleId>{5940675A-B579-460E-94D1-54222C63F5DA}</a:tableStyleId>
              </a:tblPr>
              <a:tblGrid>
                <a:gridCol w="772885">
                  <a:extLst>
                    <a:ext uri="{9D8B030D-6E8A-4147-A177-3AD203B41FA5}">
                      <a16:colId xmlns:a16="http://schemas.microsoft.com/office/drawing/2014/main" val="20000"/>
                    </a:ext>
                  </a:extLst>
                </a:gridCol>
                <a:gridCol w="2754086">
                  <a:extLst>
                    <a:ext uri="{9D8B030D-6E8A-4147-A177-3AD203B41FA5}">
                      <a16:colId xmlns:a16="http://schemas.microsoft.com/office/drawing/2014/main" val="20001"/>
                    </a:ext>
                  </a:extLst>
                </a:gridCol>
                <a:gridCol w="2732314">
                  <a:extLst>
                    <a:ext uri="{9D8B030D-6E8A-4147-A177-3AD203B41FA5}">
                      <a16:colId xmlns:a16="http://schemas.microsoft.com/office/drawing/2014/main" val="20002"/>
                    </a:ext>
                  </a:extLst>
                </a:gridCol>
                <a:gridCol w="2743199">
                  <a:extLst>
                    <a:ext uri="{9D8B030D-6E8A-4147-A177-3AD203B41FA5}">
                      <a16:colId xmlns:a16="http://schemas.microsoft.com/office/drawing/2014/main" val="20003"/>
                    </a:ext>
                  </a:extLst>
                </a:gridCol>
              </a:tblGrid>
              <a:tr h="261739">
                <a:tc gridSpan="4">
                  <a:txBody>
                    <a:bodyPr/>
                    <a:lstStyle/>
                    <a:p>
                      <a:pPr algn="ctr"/>
                      <a:r>
                        <a:rPr lang="en-US" sz="1600" b="1" dirty="0"/>
                        <a:t>2020</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261739">
                <a:tc>
                  <a:txBody>
                    <a:bodyPr/>
                    <a:lstStyle/>
                    <a:p>
                      <a:pPr algn="ctr"/>
                      <a:r>
                        <a:rPr lang="en-US" sz="1600" b="1" dirty="0"/>
                        <a:t>Q3</a:t>
                      </a:r>
                    </a:p>
                  </a:txBody>
                  <a:tcPr>
                    <a:solidFill>
                      <a:schemeClr val="bg1">
                        <a:lumMod val="95000"/>
                      </a:schemeClr>
                    </a:solidFill>
                  </a:tcPr>
                </a:tc>
                <a:tc>
                  <a:txBody>
                    <a:bodyPr/>
                    <a:lstStyle/>
                    <a:p>
                      <a:pPr algn="ctr"/>
                      <a:r>
                        <a:rPr lang="en-US" sz="1600" b="1" dirty="0"/>
                        <a:t>July</a:t>
                      </a:r>
                    </a:p>
                  </a:txBody>
                  <a:tcPr>
                    <a:solidFill>
                      <a:schemeClr val="bg1">
                        <a:lumMod val="95000"/>
                      </a:schemeClr>
                    </a:solidFill>
                  </a:tcPr>
                </a:tc>
                <a:tc>
                  <a:txBody>
                    <a:bodyPr/>
                    <a:lstStyle/>
                    <a:p>
                      <a:pPr algn="ctr"/>
                      <a:r>
                        <a:rPr lang="en-US" sz="1600" b="1" dirty="0"/>
                        <a:t>August</a:t>
                      </a:r>
                    </a:p>
                  </a:txBody>
                  <a:tcPr>
                    <a:solidFill>
                      <a:schemeClr val="bg1">
                        <a:lumMod val="95000"/>
                      </a:schemeClr>
                    </a:solidFill>
                  </a:tcPr>
                </a:tc>
                <a:tc>
                  <a:txBody>
                    <a:bodyPr/>
                    <a:lstStyle/>
                    <a:p>
                      <a:pPr algn="ctr"/>
                      <a:r>
                        <a:rPr lang="en-US" sz="1600" b="1" dirty="0"/>
                        <a:t>September</a:t>
                      </a:r>
                    </a:p>
                  </a:txBody>
                  <a:tcPr>
                    <a:solidFill>
                      <a:schemeClr val="bg1">
                        <a:lumMod val="95000"/>
                      </a:schemeClr>
                    </a:solidFill>
                  </a:tcPr>
                </a:tc>
                <a:extLst>
                  <a:ext uri="{0D108BD9-81ED-4DB2-BD59-A6C34878D82A}">
                    <a16:rowId xmlns:a16="http://schemas.microsoft.com/office/drawing/2014/main" val="10001"/>
                  </a:ext>
                </a:extLst>
              </a:tr>
              <a:tr h="994607">
                <a:tc>
                  <a:txBody>
                    <a:bodyPr/>
                    <a:lstStyle/>
                    <a:p>
                      <a:endParaRPr lang="en-US" sz="1400" dirty="0"/>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altLang="ja-JP" sz="1400" dirty="0"/>
                    </a:p>
                  </a:txBody>
                  <a:tcPr>
                    <a:solidFill>
                      <a:schemeClr val="bg1">
                        <a:lumMod val="95000"/>
                      </a:schemeClr>
                    </a:solidFill>
                  </a:tcPr>
                </a:tc>
                <a:tc>
                  <a:txBody>
                    <a:bodyPr/>
                    <a:lstStyle/>
                    <a:p>
                      <a:endParaRPr lang="en-US" sz="1400" dirty="0"/>
                    </a:p>
                  </a:txBody>
                  <a:tcPr>
                    <a:solidFill>
                      <a:schemeClr val="bg1">
                        <a:lumMod val="95000"/>
                      </a:schemeClr>
                    </a:solidFill>
                  </a:tcPr>
                </a:tc>
                <a:tc>
                  <a:txBody>
                    <a:bodyPr/>
                    <a:lstStyle/>
                    <a:p>
                      <a:pPr marL="285750" indent="-285750">
                        <a:buFont typeface="Arial" panose="020B0604020202020204" pitchFamily="34" charset="0"/>
                        <a:buChar char="•"/>
                      </a:pPr>
                      <a:r>
                        <a:rPr lang="en-US" sz="1400" dirty="0"/>
                        <a:t>Affirm officers</a:t>
                      </a:r>
                    </a:p>
                    <a:p>
                      <a:pPr marL="285750" indent="-285750">
                        <a:buFont typeface="Arial" panose="020B0604020202020204" pitchFamily="34" charset="0"/>
                        <a:buChar char="•"/>
                      </a:pPr>
                      <a:r>
                        <a:rPr lang="en-US" sz="1400" dirty="0"/>
                        <a:t>Update web page</a:t>
                      </a:r>
                    </a:p>
                    <a:p>
                      <a:pPr marL="285750" indent="-285750">
                        <a:buFont typeface="Arial" panose="020B0604020202020204" pitchFamily="34" charset="0"/>
                        <a:buChar char="•"/>
                      </a:pPr>
                      <a:r>
                        <a:rPr lang="en-US" sz="1400" dirty="0"/>
                        <a:t>Approve</a:t>
                      </a:r>
                      <a:r>
                        <a:rPr lang="en-US" sz="1400" baseline="0" dirty="0"/>
                        <a:t> schedule &amp; milestone</a:t>
                      </a:r>
                    </a:p>
                    <a:p>
                      <a:pPr marL="285750" indent="-285750">
                        <a:buFont typeface="Arial" panose="020B0604020202020204" pitchFamily="34" charset="0"/>
                        <a:buChar char="•"/>
                      </a:pPr>
                      <a:r>
                        <a:rPr lang="en-US" altLang="ja-JP" sz="1400" dirty="0"/>
                        <a:t>Release</a:t>
                      </a:r>
                      <a:r>
                        <a:rPr lang="en-US" altLang="ja-JP" sz="1400" baseline="0" dirty="0"/>
                        <a:t> Draft CFA</a:t>
                      </a:r>
                      <a:endParaRPr lang="en-US" altLang="ja-JP" sz="1400" dirty="0"/>
                    </a:p>
                  </a:txBody>
                  <a:tcPr>
                    <a:solidFill>
                      <a:schemeClr val="bg1">
                        <a:lumMod val="95000"/>
                      </a:schemeClr>
                    </a:solidFill>
                  </a:tcPr>
                </a:tc>
                <a:extLst>
                  <a:ext uri="{0D108BD9-81ED-4DB2-BD59-A6C34878D82A}">
                    <a16:rowId xmlns:a16="http://schemas.microsoft.com/office/drawing/2014/main" val="10002"/>
                  </a:ext>
                </a:extLst>
              </a:tr>
              <a:tr h="261739">
                <a:tc>
                  <a:txBody>
                    <a:bodyPr/>
                    <a:lstStyle/>
                    <a:p>
                      <a:pPr algn="ctr"/>
                      <a:r>
                        <a:rPr lang="en-US" sz="1600" b="1" dirty="0"/>
                        <a:t>Q4</a:t>
                      </a:r>
                    </a:p>
                  </a:txBody>
                  <a:tcPr>
                    <a:solidFill>
                      <a:srgbClr val="FFFFCC"/>
                    </a:solidFill>
                  </a:tcPr>
                </a:tc>
                <a:tc>
                  <a:txBody>
                    <a:bodyPr/>
                    <a:lstStyle/>
                    <a:p>
                      <a:pPr algn="ctr"/>
                      <a:r>
                        <a:rPr lang="en-US" sz="1600" b="1" dirty="0"/>
                        <a:t>October</a:t>
                      </a:r>
                    </a:p>
                  </a:txBody>
                  <a:tcPr>
                    <a:solidFill>
                      <a:srgbClr val="FFFFCC"/>
                    </a:solidFill>
                  </a:tcPr>
                </a:tc>
                <a:tc>
                  <a:txBody>
                    <a:bodyPr/>
                    <a:lstStyle/>
                    <a:p>
                      <a:pPr algn="ctr"/>
                      <a:r>
                        <a:rPr lang="en-US" sz="1600" b="1" dirty="0"/>
                        <a:t>November</a:t>
                      </a:r>
                    </a:p>
                  </a:txBody>
                  <a:tcPr>
                    <a:solidFill>
                      <a:srgbClr val="FFFFCC"/>
                    </a:solidFill>
                  </a:tcPr>
                </a:tc>
                <a:tc>
                  <a:txBody>
                    <a:bodyPr/>
                    <a:lstStyle/>
                    <a:p>
                      <a:pPr algn="ctr"/>
                      <a:r>
                        <a:rPr lang="en-US" sz="1600" b="1" dirty="0"/>
                        <a:t>December</a:t>
                      </a:r>
                    </a:p>
                  </a:txBody>
                  <a:tcPr>
                    <a:solidFill>
                      <a:srgbClr val="FFFFCC"/>
                    </a:solidFill>
                  </a:tcPr>
                </a:tc>
                <a:extLst>
                  <a:ext uri="{0D108BD9-81ED-4DB2-BD59-A6C34878D82A}">
                    <a16:rowId xmlns:a16="http://schemas.microsoft.com/office/drawing/2014/main" val="10003"/>
                  </a:ext>
                </a:extLst>
              </a:tr>
              <a:tr h="1286528">
                <a:tc>
                  <a:txBody>
                    <a:bodyPr/>
                    <a:lstStyle/>
                    <a:p>
                      <a:endParaRPr lang="en-US" sz="1400" dirty="0"/>
                    </a:p>
                  </a:txBody>
                  <a:tcPr>
                    <a:solidFill>
                      <a:srgbClr val="FFFFCC"/>
                    </a:solidFill>
                  </a:tcPr>
                </a:tc>
                <a:tc>
                  <a:txBody>
                    <a:bodyPr/>
                    <a:lstStyle/>
                    <a:p>
                      <a:endParaRPr lang="en-US" sz="1400" dirty="0"/>
                    </a:p>
                  </a:txBody>
                  <a:tcPr>
                    <a:solidFill>
                      <a:srgbClr val="FFFFCC"/>
                    </a:solidFill>
                  </a:tcPr>
                </a:tc>
                <a:tc>
                  <a:txBody>
                    <a:bodyPr/>
                    <a:lstStyle/>
                    <a:p>
                      <a:pPr marL="285750" indent="-285750">
                        <a:buFont typeface="Arial" panose="020B0604020202020204" pitchFamily="34" charset="0"/>
                        <a:buChar char="•"/>
                      </a:pPr>
                      <a:r>
                        <a:rPr lang="en-US" altLang="ja-JP" sz="1400" dirty="0"/>
                        <a:t>Hear CFA responses</a:t>
                      </a:r>
                    </a:p>
                    <a:p>
                      <a:pPr marL="285750" indent="-285750">
                        <a:buFont typeface="Arial" panose="020B0604020202020204" pitchFamily="34" charset="0"/>
                        <a:buChar char="•"/>
                      </a:pPr>
                      <a:r>
                        <a:rPr lang="en-US" sz="1400" dirty="0"/>
                        <a:t>Start preparing</a:t>
                      </a:r>
                      <a:r>
                        <a:rPr lang="en-US" sz="1400" baseline="0" dirty="0"/>
                        <a:t> (ad-hoc) TRD</a:t>
                      </a:r>
                      <a:endParaRPr lang="en-US" sz="1400" dirty="0"/>
                    </a:p>
                  </a:txBody>
                  <a:tcPr>
                    <a:solidFill>
                      <a:srgbClr val="FFFFCC"/>
                    </a:solidFill>
                  </a:tcPr>
                </a:tc>
                <a:tc>
                  <a:txBody>
                    <a:bodyPr/>
                    <a:lstStyle/>
                    <a:p>
                      <a:endParaRPr lang="en-US" sz="1400" dirty="0"/>
                    </a:p>
                  </a:txBody>
                  <a:tcPr>
                    <a:solidFill>
                      <a:srgbClr val="FFFFCC"/>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3714273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50120057"/>
              </p:ext>
            </p:extLst>
          </p:nvPr>
        </p:nvGraphicFramePr>
        <p:xfrm>
          <a:off x="108858" y="1066800"/>
          <a:ext cx="9002484" cy="4846320"/>
        </p:xfrm>
        <a:graphic>
          <a:graphicData uri="http://schemas.openxmlformats.org/drawingml/2006/table">
            <a:tbl>
              <a:tblPr firstRow="1" bandRow="1">
                <a:tableStyleId>{5940675A-B579-460E-94D1-54222C63F5DA}</a:tableStyleId>
              </a:tblPr>
              <a:tblGrid>
                <a:gridCol w="772885">
                  <a:extLst>
                    <a:ext uri="{9D8B030D-6E8A-4147-A177-3AD203B41FA5}">
                      <a16:colId xmlns:a16="http://schemas.microsoft.com/office/drawing/2014/main" val="20000"/>
                    </a:ext>
                  </a:extLst>
                </a:gridCol>
                <a:gridCol w="2754086">
                  <a:extLst>
                    <a:ext uri="{9D8B030D-6E8A-4147-A177-3AD203B41FA5}">
                      <a16:colId xmlns:a16="http://schemas.microsoft.com/office/drawing/2014/main" val="20001"/>
                    </a:ext>
                  </a:extLst>
                </a:gridCol>
                <a:gridCol w="2732314">
                  <a:extLst>
                    <a:ext uri="{9D8B030D-6E8A-4147-A177-3AD203B41FA5}">
                      <a16:colId xmlns:a16="http://schemas.microsoft.com/office/drawing/2014/main" val="20002"/>
                    </a:ext>
                  </a:extLst>
                </a:gridCol>
                <a:gridCol w="2743199">
                  <a:extLst>
                    <a:ext uri="{9D8B030D-6E8A-4147-A177-3AD203B41FA5}">
                      <a16:colId xmlns:a16="http://schemas.microsoft.com/office/drawing/2014/main" val="20003"/>
                    </a:ext>
                  </a:extLst>
                </a:gridCol>
              </a:tblGrid>
              <a:tr h="370840">
                <a:tc gridSpan="4">
                  <a:txBody>
                    <a:bodyPr/>
                    <a:lstStyle/>
                    <a:p>
                      <a:pPr algn="ctr"/>
                      <a:r>
                        <a:rPr lang="en-US" sz="1600" b="1" dirty="0"/>
                        <a:t>2021</a:t>
                      </a:r>
                    </a:p>
                  </a:txBody>
                  <a:tcPr>
                    <a:solidFill>
                      <a:schemeClr val="bg1"/>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pPr algn="ctr"/>
                      <a:r>
                        <a:rPr lang="en-US" sz="1600" b="1" dirty="0"/>
                        <a:t>Q1</a:t>
                      </a:r>
                    </a:p>
                  </a:txBody>
                  <a:tcPr>
                    <a:solidFill>
                      <a:schemeClr val="bg1">
                        <a:lumMod val="95000"/>
                      </a:schemeClr>
                    </a:solidFill>
                  </a:tcPr>
                </a:tc>
                <a:tc>
                  <a:txBody>
                    <a:bodyPr/>
                    <a:lstStyle/>
                    <a:p>
                      <a:pPr algn="ctr"/>
                      <a:r>
                        <a:rPr lang="en-US" sz="1600" b="1" dirty="0"/>
                        <a:t>January</a:t>
                      </a:r>
                    </a:p>
                  </a:txBody>
                  <a:tcPr>
                    <a:solidFill>
                      <a:schemeClr val="bg1">
                        <a:lumMod val="95000"/>
                      </a:schemeClr>
                    </a:solidFill>
                  </a:tcPr>
                </a:tc>
                <a:tc>
                  <a:txBody>
                    <a:bodyPr/>
                    <a:lstStyle/>
                    <a:p>
                      <a:pPr algn="ctr"/>
                      <a:r>
                        <a:rPr lang="en-US" sz="1600" b="1" dirty="0"/>
                        <a:t>February</a:t>
                      </a:r>
                    </a:p>
                  </a:txBody>
                  <a:tcPr>
                    <a:solidFill>
                      <a:schemeClr val="bg1">
                        <a:lumMod val="95000"/>
                      </a:schemeClr>
                    </a:solidFill>
                  </a:tcPr>
                </a:tc>
                <a:tc>
                  <a:txBody>
                    <a:bodyPr/>
                    <a:lstStyle/>
                    <a:p>
                      <a:pPr algn="ctr"/>
                      <a:r>
                        <a:rPr lang="en-US" sz="1600" b="1" dirty="0"/>
                        <a:t>March</a:t>
                      </a:r>
                    </a:p>
                  </a:txBody>
                  <a:tcPr>
                    <a:solidFill>
                      <a:schemeClr val="bg1">
                        <a:lumMod val="95000"/>
                      </a:schemeClr>
                    </a:solidFill>
                  </a:tcPr>
                </a:tc>
                <a:extLst>
                  <a:ext uri="{0D108BD9-81ED-4DB2-BD59-A6C34878D82A}">
                    <a16:rowId xmlns:a16="http://schemas.microsoft.com/office/drawing/2014/main" val="10001"/>
                  </a:ext>
                </a:extLst>
              </a:tr>
              <a:tr h="370840">
                <a:tc>
                  <a:txBody>
                    <a:bodyPr/>
                    <a:lstStyle/>
                    <a:p>
                      <a:endParaRPr lang="en-US" sz="1600" dirty="0"/>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a:t>(Hear CFA responses)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a:t>TRD Editing</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a:t>Channel model discussion and finalization</a:t>
                      </a:r>
                      <a:r>
                        <a:rPr lang="en-US" altLang="ja-JP" sz="1400" baseline="0" dirty="0"/>
                        <a:t> (if possible)</a:t>
                      </a:r>
                      <a:endParaRPr lang="en-US" altLang="ja-JP" sz="1400" dirty="0"/>
                    </a:p>
                  </a:txBody>
                  <a:tcPr>
                    <a:solidFill>
                      <a:schemeClr val="bg1">
                        <a:lumMod val="95000"/>
                      </a:schemeClr>
                    </a:solidFill>
                  </a:tcPr>
                </a:tc>
                <a:tc>
                  <a:txBody>
                    <a:bodyPr/>
                    <a:lstStyle/>
                    <a:p>
                      <a:endParaRPr lang="en-US" sz="1400" dirty="0"/>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a:t>Finalize channel</a:t>
                      </a:r>
                      <a:r>
                        <a:rPr lang="en-US" altLang="ja-JP" sz="1400" baseline="0" dirty="0"/>
                        <a:t> model (if it is not done in January)</a:t>
                      </a:r>
                      <a:endParaRPr lang="en-US" altLang="ja-JP" sz="1400" dirty="0"/>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a:t>Finalize and approve TRD</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a:t>Start preparation</a:t>
                      </a:r>
                      <a:r>
                        <a:rPr lang="en-US" altLang="ja-JP" sz="1400" baseline="0" dirty="0"/>
                        <a:t> CFP </a:t>
                      </a:r>
                      <a:r>
                        <a:rPr lang="en-US" altLang="ja-JP" sz="1400" dirty="0"/>
                        <a:t>(and challenge to release CFP)</a:t>
                      </a:r>
                    </a:p>
                  </a:txBody>
                  <a:tcPr>
                    <a:solidFill>
                      <a:schemeClr val="bg1">
                        <a:lumMod val="95000"/>
                      </a:schemeClr>
                    </a:solidFill>
                  </a:tcPr>
                </a:tc>
                <a:extLst>
                  <a:ext uri="{0D108BD9-81ED-4DB2-BD59-A6C34878D82A}">
                    <a16:rowId xmlns:a16="http://schemas.microsoft.com/office/drawing/2014/main" val="10002"/>
                  </a:ext>
                </a:extLst>
              </a:tr>
              <a:tr h="370840">
                <a:tc>
                  <a:txBody>
                    <a:bodyPr/>
                    <a:lstStyle/>
                    <a:p>
                      <a:pPr algn="ctr"/>
                      <a:r>
                        <a:rPr lang="en-US" sz="1600" b="1" dirty="0"/>
                        <a:t>Q2</a:t>
                      </a:r>
                    </a:p>
                  </a:txBody>
                  <a:tcPr>
                    <a:solidFill>
                      <a:srgbClr val="FFFFCC"/>
                    </a:solidFill>
                  </a:tcPr>
                </a:tc>
                <a:tc>
                  <a:txBody>
                    <a:bodyPr/>
                    <a:lstStyle/>
                    <a:p>
                      <a:pPr algn="ctr"/>
                      <a:r>
                        <a:rPr lang="en-US" sz="1600" b="1" dirty="0"/>
                        <a:t>April</a:t>
                      </a:r>
                    </a:p>
                  </a:txBody>
                  <a:tcPr>
                    <a:solidFill>
                      <a:srgbClr val="FFFFCC"/>
                    </a:solidFill>
                  </a:tcPr>
                </a:tc>
                <a:tc>
                  <a:txBody>
                    <a:bodyPr/>
                    <a:lstStyle/>
                    <a:p>
                      <a:pPr algn="ctr"/>
                      <a:r>
                        <a:rPr lang="en-US" sz="1600" b="1" dirty="0"/>
                        <a:t>May</a:t>
                      </a:r>
                    </a:p>
                  </a:txBody>
                  <a:tcPr>
                    <a:solidFill>
                      <a:srgbClr val="FFFFCC"/>
                    </a:solidFill>
                  </a:tcPr>
                </a:tc>
                <a:tc>
                  <a:txBody>
                    <a:bodyPr/>
                    <a:lstStyle/>
                    <a:p>
                      <a:pPr algn="ctr"/>
                      <a:r>
                        <a:rPr lang="en-US" sz="1600" b="1" dirty="0"/>
                        <a:t>June</a:t>
                      </a:r>
                    </a:p>
                  </a:txBody>
                  <a:tcPr>
                    <a:solidFill>
                      <a:srgbClr val="FFFFCC"/>
                    </a:solidFill>
                  </a:tcPr>
                </a:tc>
                <a:extLst>
                  <a:ext uri="{0D108BD9-81ED-4DB2-BD59-A6C34878D82A}">
                    <a16:rowId xmlns:a16="http://schemas.microsoft.com/office/drawing/2014/main" val="10003"/>
                  </a:ext>
                </a:extLst>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indent="-285750">
                        <a:buFont typeface="Arial" panose="020B0604020202020204" pitchFamily="34" charset="0"/>
                        <a:buChar char="•"/>
                      </a:pPr>
                      <a:r>
                        <a:rPr lang="en-US" sz="1400" baseline="0" dirty="0"/>
                        <a:t>Finalize and release CFP</a:t>
                      </a:r>
                    </a:p>
                  </a:txBody>
                  <a:tcPr>
                    <a:solidFill>
                      <a:srgbClr val="FFFFCC"/>
                    </a:solidFill>
                  </a:tcPr>
                </a:tc>
                <a:tc>
                  <a:txBody>
                    <a:bodyPr/>
                    <a:lstStyle/>
                    <a:p>
                      <a:endParaRPr lang="en-US" sz="1600" dirty="0"/>
                    </a:p>
                  </a:txBody>
                  <a:tcPr>
                    <a:solidFill>
                      <a:srgbClr val="FFFFCC"/>
                    </a:solidFill>
                  </a:tcPr>
                </a:tc>
                <a:extLst>
                  <a:ext uri="{0D108BD9-81ED-4DB2-BD59-A6C34878D82A}">
                    <a16:rowId xmlns:a16="http://schemas.microsoft.com/office/drawing/2014/main" val="10004"/>
                  </a:ext>
                </a:extLst>
              </a:tr>
              <a:tr h="370840">
                <a:tc>
                  <a:txBody>
                    <a:bodyPr/>
                    <a:lstStyle/>
                    <a:p>
                      <a:pPr algn="ctr"/>
                      <a:r>
                        <a:rPr lang="en-US" sz="1600" b="1" dirty="0"/>
                        <a:t>Q3</a:t>
                      </a:r>
                    </a:p>
                  </a:txBody>
                  <a:tcPr>
                    <a:solidFill>
                      <a:schemeClr val="bg1">
                        <a:lumMod val="95000"/>
                      </a:schemeClr>
                    </a:solidFill>
                  </a:tcPr>
                </a:tc>
                <a:tc>
                  <a:txBody>
                    <a:bodyPr/>
                    <a:lstStyle/>
                    <a:p>
                      <a:pPr algn="ctr"/>
                      <a:r>
                        <a:rPr lang="en-US" sz="1600" b="1" dirty="0"/>
                        <a:t>July</a:t>
                      </a:r>
                    </a:p>
                  </a:txBody>
                  <a:tcPr>
                    <a:solidFill>
                      <a:schemeClr val="bg1">
                        <a:lumMod val="95000"/>
                      </a:schemeClr>
                    </a:solidFill>
                  </a:tcPr>
                </a:tc>
                <a:tc>
                  <a:txBody>
                    <a:bodyPr/>
                    <a:lstStyle/>
                    <a:p>
                      <a:pPr algn="ctr"/>
                      <a:r>
                        <a:rPr lang="en-US" sz="1600" b="1" dirty="0"/>
                        <a:t>August</a:t>
                      </a:r>
                    </a:p>
                  </a:txBody>
                  <a:tcPr>
                    <a:solidFill>
                      <a:schemeClr val="bg1">
                        <a:lumMod val="95000"/>
                      </a:schemeClr>
                    </a:solidFill>
                  </a:tcPr>
                </a:tc>
                <a:tc>
                  <a:txBody>
                    <a:bodyPr/>
                    <a:lstStyle/>
                    <a:p>
                      <a:pPr algn="ctr"/>
                      <a:r>
                        <a:rPr lang="en-US" sz="1600" b="1" dirty="0"/>
                        <a:t>September</a:t>
                      </a:r>
                    </a:p>
                  </a:txBody>
                  <a:tcPr>
                    <a:solidFill>
                      <a:schemeClr val="bg1">
                        <a:lumMod val="95000"/>
                      </a:schemeClr>
                    </a:solidFill>
                  </a:tcPr>
                </a:tc>
                <a:extLst>
                  <a:ext uri="{0D108BD9-81ED-4DB2-BD59-A6C34878D82A}">
                    <a16:rowId xmlns:a16="http://schemas.microsoft.com/office/drawing/2014/main" val="10005"/>
                  </a:ext>
                </a:extLst>
              </a:tr>
              <a:tr h="370840">
                <a:tc>
                  <a:txBody>
                    <a:bodyPr/>
                    <a:lstStyle/>
                    <a:p>
                      <a:endParaRPr lang="en-US" sz="1600"/>
                    </a:p>
                  </a:txBody>
                  <a:tcPr>
                    <a:solidFill>
                      <a:schemeClr val="bg1">
                        <a:lumMod val="95000"/>
                      </a:schemeClr>
                    </a:solidFill>
                  </a:tcPr>
                </a:tc>
                <a:tc>
                  <a:txBody>
                    <a:bodyPr/>
                    <a:lstStyle/>
                    <a:p>
                      <a:pPr marL="285750" indent="-285750">
                        <a:buFont typeface="Arial" panose="020B0604020202020204" pitchFamily="34" charset="0"/>
                        <a:buChar char="•"/>
                      </a:pPr>
                      <a:r>
                        <a:rPr lang="en-US" sz="1400" dirty="0"/>
                        <a:t>Hear CFP</a:t>
                      </a:r>
                      <a:r>
                        <a:rPr lang="en-US" sz="1400" baseline="0" dirty="0"/>
                        <a:t> responses</a:t>
                      </a:r>
                      <a:endParaRPr lang="en-US" sz="1400" dirty="0"/>
                    </a:p>
                  </a:txBody>
                  <a:tcPr>
                    <a:solidFill>
                      <a:schemeClr val="bg1">
                        <a:lumMod val="95000"/>
                      </a:schemeClr>
                    </a:solidFill>
                  </a:tcPr>
                </a:tc>
                <a:tc>
                  <a:txBody>
                    <a:bodyPr/>
                    <a:lstStyle/>
                    <a:p>
                      <a:endParaRPr lang="en-US" sz="1400" dirty="0"/>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t>Hear remaining CFP</a:t>
                      </a:r>
                      <a:r>
                        <a:rPr lang="en-US" sz="1400" baseline="0" dirty="0"/>
                        <a:t> responses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aseline="0" dirty="0"/>
                        <a:t>Start proposal mergers</a:t>
                      </a:r>
                    </a:p>
                  </a:txBody>
                  <a:tcPr>
                    <a:solidFill>
                      <a:schemeClr val="bg1">
                        <a:lumMod val="95000"/>
                      </a:schemeClr>
                    </a:solidFill>
                  </a:tcPr>
                </a:tc>
                <a:extLst>
                  <a:ext uri="{0D108BD9-81ED-4DB2-BD59-A6C34878D82A}">
                    <a16:rowId xmlns:a16="http://schemas.microsoft.com/office/drawing/2014/main" val="10006"/>
                  </a:ext>
                </a:extLst>
              </a:tr>
              <a:tr h="370840">
                <a:tc>
                  <a:txBody>
                    <a:bodyPr/>
                    <a:lstStyle/>
                    <a:p>
                      <a:pPr algn="ctr"/>
                      <a:r>
                        <a:rPr lang="en-US" sz="1600" b="1" dirty="0"/>
                        <a:t>Q4</a:t>
                      </a:r>
                    </a:p>
                  </a:txBody>
                  <a:tcPr>
                    <a:solidFill>
                      <a:srgbClr val="FFFFCC"/>
                    </a:solidFill>
                  </a:tcPr>
                </a:tc>
                <a:tc>
                  <a:txBody>
                    <a:bodyPr/>
                    <a:lstStyle/>
                    <a:p>
                      <a:pPr algn="ctr"/>
                      <a:r>
                        <a:rPr lang="en-US" sz="1600" b="1" dirty="0"/>
                        <a:t>October</a:t>
                      </a:r>
                    </a:p>
                  </a:txBody>
                  <a:tcPr>
                    <a:solidFill>
                      <a:srgbClr val="FFFFCC"/>
                    </a:solidFill>
                  </a:tcPr>
                </a:tc>
                <a:tc>
                  <a:txBody>
                    <a:bodyPr/>
                    <a:lstStyle/>
                    <a:p>
                      <a:pPr algn="ctr"/>
                      <a:r>
                        <a:rPr lang="en-US" sz="1600" b="1" dirty="0"/>
                        <a:t>November</a:t>
                      </a:r>
                    </a:p>
                  </a:txBody>
                  <a:tcPr>
                    <a:solidFill>
                      <a:srgbClr val="FFFFCC"/>
                    </a:solidFill>
                  </a:tcPr>
                </a:tc>
                <a:tc>
                  <a:txBody>
                    <a:bodyPr/>
                    <a:lstStyle/>
                    <a:p>
                      <a:pPr algn="ctr"/>
                      <a:r>
                        <a:rPr lang="en-US" sz="1600" b="1" dirty="0"/>
                        <a:t>December</a:t>
                      </a:r>
                    </a:p>
                  </a:txBody>
                  <a:tcPr>
                    <a:solidFill>
                      <a:srgbClr val="FFFFCC"/>
                    </a:solidFill>
                  </a:tcPr>
                </a:tc>
                <a:extLst>
                  <a:ext uri="{0D108BD9-81ED-4DB2-BD59-A6C34878D82A}">
                    <a16:rowId xmlns:a16="http://schemas.microsoft.com/office/drawing/2014/main" val="10007"/>
                  </a:ext>
                </a:extLst>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indent="-285750">
                        <a:buFont typeface="Arial" panose="020B0604020202020204" pitchFamily="34" charset="0"/>
                        <a:buChar char="•"/>
                      </a:pPr>
                      <a:r>
                        <a:rPr lang="en-US" sz="1400" dirty="0"/>
                        <a:t>Continue proposal mergers</a:t>
                      </a:r>
                    </a:p>
                    <a:p>
                      <a:pPr marL="285750" indent="-285750">
                        <a:buFont typeface="Arial" panose="020B0604020202020204" pitchFamily="34" charset="0"/>
                        <a:buChar char="•"/>
                      </a:pPr>
                      <a:r>
                        <a:rPr lang="en-US" sz="1400" dirty="0"/>
                        <a:t>Start preparation of revision baseline</a:t>
                      </a:r>
                      <a:r>
                        <a:rPr lang="en-US" sz="1400" baseline="0" dirty="0"/>
                        <a:t> D0</a:t>
                      </a:r>
                      <a:endParaRPr lang="en-US" sz="1400" dirty="0"/>
                    </a:p>
                  </a:txBody>
                  <a:tcPr>
                    <a:solidFill>
                      <a:srgbClr val="FFFFCC"/>
                    </a:solidFill>
                  </a:tcPr>
                </a:tc>
                <a:tc>
                  <a:txBody>
                    <a:bodyPr/>
                    <a:lstStyle/>
                    <a:p>
                      <a:endParaRPr lang="en-US" sz="1600" dirty="0"/>
                    </a:p>
                  </a:txBody>
                  <a:tcPr>
                    <a:solidFill>
                      <a:srgbClr val="FFFFCC"/>
                    </a:solidFill>
                  </a:tcPr>
                </a:tc>
                <a:extLst>
                  <a:ext uri="{0D108BD9-81ED-4DB2-BD59-A6C34878D82A}">
                    <a16:rowId xmlns:a16="http://schemas.microsoft.com/office/drawing/2014/main" val="10008"/>
                  </a:ext>
                </a:extLst>
              </a:tr>
            </a:tbl>
          </a:graphicData>
        </a:graphic>
      </p:graphicFrame>
      <p:sp>
        <p:nvSpPr>
          <p:cNvPr id="3" name="Footer Placeholder 2"/>
          <p:cNvSpPr>
            <a:spLocks noGrp="1"/>
          </p:cNvSpPr>
          <p:nvPr>
            <p:ph type="ftr" sz="quarter" idx="11"/>
          </p:nvPr>
        </p:nvSpPr>
        <p:spPr>
          <a:xfrm>
            <a:off x="5486400" y="6475413"/>
            <a:ext cx="3124200" cy="184666"/>
          </a:xfrm>
        </p:spPr>
        <p:txBody>
          <a:bodyPr/>
          <a:lstStyle/>
          <a:p>
            <a:r>
              <a:rPr lang="en-US" altLang="en-US" dirty="0" err="1"/>
              <a:t>Yeong</a:t>
            </a:r>
            <a:r>
              <a:rPr lang="en-US" altLang="en-US" dirty="0"/>
              <a:t> Min Jang </a:t>
            </a:r>
            <a:r>
              <a:rPr lang="en-US" altLang="en-US" dirty="0" smtClean="0"/>
              <a:t>(</a:t>
            </a:r>
            <a:r>
              <a:rPr lang="en-US" altLang="en-US" dirty="0" err="1" smtClean="0"/>
              <a:t>Kookmin</a:t>
            </a:r>
            <a:r>
              <a:rPr lang="en-US" altLang="en-US" dirty="0" smtClean="0"/>
              <a:t> University)</a:t>
            </a:r>
            <a:endParaRPr lang="en-US" altLang="en-US" dirty="0"/>
          </a:p>
        </p:txBody>
      </p:sp>
      <p:sp>
        <p:nvSpPr>
          <p:cNvPr id="4" name="Slide Number Placeholder 3"/>
          <p:cNvSpPr>
            <a:spLocks noGrp="1"/>
          </p:cNvSpPr>
          <p:nvPr>
            <p:ph type="sldNum" sz="quarter" idx="12"/>
          </p:nvPr>
        </p:nvSpPr>
        <p:spPr/>
        <p:txBody>
          <a:bodyPr/>
          <a:lstStyle/>
          <a:p>
            <a:r>
              <a:rPr lang="en-US" altLang="en-US"/>
              <a:t>Slide </a:t>
            </a:r>
            <a:fld id="{3FACC1E0-D046-4250-A6CE-5FE33D4141D9}" type="slidenum">
              <a:rPr lang="en-US" altLang="en-US" smtClean="0"/>
              <a:pPr/>
              <a:t>4</a:t>
            </a:fld>
            <a:endParaRPr lang="en-US" altLang="en-US"/>
          </a:p>
        </p:txBody>
      </p:sp>
    </p:spTree>
    <p:extLst>
      <p:ext uri="{BB962C8B-B14F-4D97-AF65-F5344CB8AC3E}">
        <p14:creationId xmlns:p14="http://schemas.microsoft.com/office/powerpoint/2010/main" val="5584116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407625358"/>
              </p:ext>
            </p:extLst>
          </p:nvPr>
        </p:nvGraphicFramePr>
        <p:xfrm>
          <a:off x="108858" y="838200"/>
          <a:ext cx="8882742" cy="5420360"/>
        </p:xfrm>
        <a:graphic>
          <a:graphicData uri="http://schemas.openxmlformats.org/drawingml/2006/table">
            <a:tbl>
              <a:tblPr firstRow="1" bandRow="1">
                <a:tableStyleId>{5940675A-B579-460E-94D1-54222C63F5DA}</a:tableStyleId>
              </a:tblPr>
              <a:tblGrid>
                <a:gridCol w="653142">
                  <a:extLst>
                    <a:ext uri="{9D8B030D-6E8A-4147-A177-3AD203B41FA5}">
                      <a16:colId xmlns:a16="http://schemas.microsoft.com/office/drawing/2014/main" val="20000"/>
                    </a:ext>
                  </a:extLst>
                </a:gridCol>
                <a:gridCol w="2873829">
                  <a:extLst>
                    <a:ext uri="{9D8B030D-6E8A-4147-A177-3AD203B41FA5}">
                      <a16:colId xmlns:a16="http://schemas.microsoft.com/office/drawing/2014/main" val="20001"/>
                    </a:ext>
                  </a:extLst>
                </a:gridCol>
                <a:gridCol w="2732314">
                  <a:extLst>
                    <a:ext uri="{9D8B030D-6E8A-4147-A177-3AD203B41FA5}">
                      <a16:colId xmlns:a16="http://schemas.microsoft.com/office/drawing/2014/main" val="20002"/>
                    </a:ext>
                  </a:extLst>
                </a:gridCol>
                <a:gridCol w="2623457">
                  <a:extLst>
                    <a:ext uri="{9D8B030D-6E8A-4147-A177-3AD203B41FA5}">
                      <a16:colId xmlns:a16="http://schemas.microsoft.com/office/drawing/2014/main" val="20003"/>
                    </a:ext>
                  </a:extLst>
                </a:gridCol>
              </a:tblGrid>
              <a:tr h="370840">
                <a:tc gridSpan="4">
                  <a:txBody>
                    <a:bodyPr/>
                    <a:lstStyle/>
                    <a:p>
                      <a:pPr algn="ctr"/>
                      <a:r>
                        <a:rPr lang="en-US" sz="1600" b="1" dirty="0"/>
                        <a:t>2022</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pPr algn="ctr"/>
                      <a:r>
                        <a:rPr lang="en-US" sz="1600" b="1" dirty="0"/>
                        <a:t>Q1</a:t>
                      </a:r>
                    </a:p>
                  </a:txBody>
                  <a:tcPr>
                    <a:solidFill>
                      <a:schemeClr val="bg1">
                        <a:lumMod val="95000"/>
                      </a:schemeClr>
                    </a:solidFill>
                  </a:tcPr>
                </a:tc>
                <a:tc>
                  <a:txBody>
                    <a:bodyPr/>
                    <a:lstStyle/>
                    <a:p>
                      <a:pPr algn="ctr"/>
                      <a:r>
                        <a:rPr lang="en-US" sz="1600" b="1" dirty="0"/>
                        <a:t>January</a:t>
                      </a:r>
                    </a:p>
                  </a:txBody>
                  <a:tcPr>
                    <a:solidFill>
                      <a:schemeClr val="bg1">
                        <a:lumMod val="95000"/>
                      </a:schemeClr>
                    </a:solidFill>
                  </a:tcPr>
                </a:tc>
                <a:tc>
                  <a:txBody>
                    <a:bodyPr/>
                    <a:lstStyle/>
                    <a:p>
                      <a:pPr algn="ctr"/>
                      <a:r>
                        <a:rPr lang="en-US" sz="1600" b="1" dirty="0"/>
                        <a:t>February</a:t>
                      </a:r>
                    </a:p>
                  </a:txBody>
                  <a:tcPr>
                    <a:solidFill>
                      <a:schemeClr val="bg1">
                        <a:lumMod val="95000"/>
                      </a:schemeClr>
                    </a:solidFill>
                  </a:tcPr>
                </a:tc>
                <a:tc>
                  <a:txBody>
                    <a:bodyPr/>
                    <a:lstStyle/>
                    <a:p>
                      <a:pPr algn="ctr"/>
                      <a:r>
                        <a:rPr lang="en-US" sz="1600" b="1" dirty="0"/>
                        <a:t>March</a:t>
                      </a:r>
                    </a:p>
                  </a:txBody>
                  <a:tcPr>
                    <a:solidFill>
                      <a:schemeClr val="bg1">
                        <a:lumMod val="95000"/>
                      </a:schemeClr>
                    </a:solidFill>
                  </a:tcPr>
                </a:tc>
                <a:extLst>
                  <a:ext uri="{0D108BD9-81ED-4DB2-BD59-A6C34878D82A}">
                    <a16:rowId xmlns:a16="http://schemas.microsoft.com/office/drawing/2014/main" val="10001"/>
                  </a:ext>
                </a:extLst>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400" dirty="0"/>
                        <a:t>Finalize revision baseline draft D0</a:t>
                      </a:r>
                    </a:p>
                    <a:p>
                      <a:pPr marL="285750" indent="-285750">
                        <a:buFont typeface="Arial" panose="020B0604020202020204" pitchFamily="34" charset="0"/>
                        <a:buChar char="•"/>
                      </a:pPr>
                      <a:r>
                        <a:rPr lang="en-US" sz="1400" baseline="0" dirty="0"/>
                        <a:t>Commence task group review and comment resolution</a:t>
                      </a:r>
                      <a:endParaRPr lang="en-US" sz="1400" dirty="0"/>
                    </a:p>
                  </a:txBody>
                  <a:tcPr>
                    <a:solidFill>
                      <a:schemeClr val="bg1">
                        <a:lumMod val="95000"/>
                      </a:schemeClr>
                    </a:solidFill>
                  </a:tcPr>
                </a:tc>
                <a:tc>
                  <a:txBody>
                    <a:bodyPr/>
                    <a:lstStyle/>
                    <a:p>
                      <a:endParaRPr lang="en-US" sz="1400" dirty="0"/>
                    </a:p>
                  </a:txBody>
                  <a:tcPr>
                    <a:solidFill>
                      <a:schemeClr val="bg1">
                        <a:lumMod val="95000"/>
                      </a:schemeClr>
                    </a:solidFill>
                  </a:tcPr>
                </a:tc>
                <a:tc>
                  <a:txBody>
                    <a:bodyPr/>
                    <a:lstStyle/>
                    <a:p>
                      <a:pPr marL="285750" indent="-285750">
                        <a:buFont typeface="Arial" panose="020B0604020202020204" pitchFamily="34" charset="0"/>
                        <a:buChar char="•"/>
                      </a:pPr>
                      <a:r>
                        <a:rPr lang="en-US" sz="1400" dirty="0"/>
                        <a:t>Continue task group review and comment </a:t>
                      </a:r>
                      <a:r>
                        <a:rPr lang="en-US" sz="1400" dirty="0" smtClean="0"/>
                        <a:t>resolution</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smtClean="0"/>
                        <a:t>Finalize revision baseline draft D1</a:t>
                      </a:r>
                    </a:p>
                    <a:p>
                      <a:pPr marL="285750" indent="-285750">
                        <a:buFont typeface="Arial" panose="020B0604020202020204" pitchFamily="34" charset="0"/>
                        <a:buChar char="•"/>
                      </a:pPr>
                      <a:endParaRPr lang="en-US" sz="1400" dirty="0"/>
                    </a:p>
                  </a:txBody>
                  <a:tcPr>
                    <a:solidFill>
                      <a:schemeClr val="bg1">
                        <a:lumMod val="95000"/>
                      </a:schemeClr>
                    </a:solidFill>
                  </a:tcPr>
                </a:tc>
                <a:extLst>
                  <a:ext uri="{0D108BD9-81ED-4DB2-BD59-A6C34878D82A}">
                    <a16:rowId xmlns:a16="http://schemas.microsoft.com/office/drawing/2014/main" val="10002"/>
                  </a:ext>
                </a:extLst>
              </a:tr>
              <a:tr h="370840">
                <a:tc>
                  <a:txBody>
                    <a:bodyPr/>
                    <a:lstStyle/>
                    <a:p>
                      <a:pPr algn="ctr"/>
                      <a:r>
                        <a:rPr lang="en-US" sz="1600" b="1" dirty="0"/>
                        <a:t>Q2</a:t>
                      </a:r>
                    </a:p>
                  </a:txBody>
                  <a:tcPr>
                    <a:solidFill>
                      <a:srgbClr val="FFFFCC"/>
                    </a:solidFill>
                  </a:tcPr>
                </a:tc>
                <a:tc>
                  <a:txBody>
                    <a:bodyPr/>
                    <a:lstStyle/>
                    <a:p>
                      <a:pPr algn="ctr"/>
                      <a:r>
                        <a:rPr lang="en-US" sz="1600" b="1" dirty="0"/>
                        <a:t>April</a:t>
                      </a:r>
                    </a:p>
                  </a:txBody>
                  <a:tcPr>
                    <a:solidFill>
                      <a:srgbClr val="FFFFCC"/>
                    </a:solidFill>
                  </a:tcPr>
                </a:tc>
                <a:tc>
                  <a:txBody>
                    <a:bodyPr/>
                    <a:lstStyle/>
                    <a:p>
                      <a:pPr algn="ctr"/>
                      <a:r>
                        <a:rPr lang="en-US" sz="1600" b="1" dirty="0"/>
                        <a:t>May</a:t>
                      </a:r>
                    </a:p>
                  </a:txBody>
                  <a:tcPr>
                    <a:solidFill>
                      <a:srgbClr val="FFFFCC"/>
                    </a:solidFill>
                  </a:tcPr>
                </a:tc>
                <a:tc>
                  <a:txBody>
                    <a:bodyPr/>
                    <a:lstStyle/>
                    <a:p>
                      <a:pPr algn="ctr"/>
                      <a:r>
                        <a:rPr lang="en-US" sz="1600" b="1" dirty="0"/>
                        <a:t>June</a:t>
                      </a:r>
                    </a:p>
                  </a:txBody>
                  <a:tcPr>
                    <a:solidFill>
                      <a:srgbClr val="FFFFCC"/>
                    </a:solidFill>
                  </a:tcPr>
                </a:tc>
                <a:extLst>
                  <a:ext uri="{0D108BD9-81ED-4DB2-BD59-A6C34878D82A}">
                    <a16:rowId xmlns:a16="http://schemas.microsoft.com/office/drawing/2014/main" val="10003"/>
                  </a:ext>
                </a:extLst>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smtClean="0"/>
                        <a:t>Continue task group review and comment resolution</a:t>
                      </a:r>
                    </a:p>
                    <a:p>
                      <a:pPr marL="285750" indent="-285750">
                        <a:buFont typeface="Arial" panose="020B0604020202020204" pitchFamily="34" charset="0"/>
                        <a:buChar char="•"/>
                      </a:pPr>
                      <a:r>
                        <a:rPr lang="en-US" sz="1400" dirty="0" smtClean="0"/>
                        <a:t>Prepare Draft D2</a:t>
                      </a:r>
                    </a:p>
                  </a:txBody>
                  <a:tcPr>
                    <a:solidFill>
                      <a:srgbClr val="FFFFCC"/>
                    </a:solidFill>
                  </a:tcPr>
                </a:tc>
                <a:tc>
                  <a:txBody>
                    <a:bodyPr/>
                    <a:lstStyle/>
                    <a:p>
                      <a:endParaRPr lang="en-US" sz="1600" dirty="0"/>
                    </a:p>
                  </a:txBody>
                  <a:tcPr>
                    <a:solidFill>
                      <a:srgbClr val="FFFFCC"/>
                    </a:solidFill>
                  </a:tcPr>
                </a:tc>
                <a:extLst>
                  <a:ext uri="{0D108BD9-81ED-4DB2-BD59-A6C34878D82A}">
                    <a16:rowId xmlns:a16="http://schemas.microsoft.com/office/drawing/2014/main" val="10004"/>
                  </a:ext>
                </a:extLst>
              </a:tr>
              <a:tr h="370840">
                <a:tc>
                  <a:txBody>
                    <a:bodyPr/>
                    <a:lstStyle/>
                    <a:p>
                      <a:pPr algn="ctr"/>
                      <a:r>
                        <a:rPr lang="en-US" sz="1600" b="1" dirty="0"/>
                        <a:t>Q3</a:t>
                      </a:r>
                    </a:p>
                  </a:txBody>
                  <a:tcPr>
                    <a:solidFill>
                      <a:schemeClr val="bg1">
                        <a:lumMod val="95000"/>
                      </a:schemeClr>
                    </a:solidFill>
                  </a:tcPr>
                </a:tc>
                <a:tc>
                  <a:txBody>
                    <a:bodyPr/>
                    <a:lstStyle/>
                    <a:p>
                      <a:pPr algn="ctr"/>
                      <a:r>
                        <a:rPr lang="en-US" sz="1600" b="1" dirty="0"/>
                        <a:t>July</a:t>
                      </a:r>
                    </a:p>
                  </a:txBody>
                  <a:tcPr>
                    <a:solidFill>
                      <a:schemeClr val="bg1">
                        <a:lumMod val="95000"/>
                      </a:schemeClr>
                    </a:solidFill>
                  </a:tcPr>
                </a:tc>
                <a:tc>
                  <a:txBody>
                    <a:bodyPr/>
                    <a:lstStyle/>
                    <a:p>
                      <a:pPr algn="ctr"/>
                      <a:r>
                        <a:rPr lang="en-US" sz="1600" b="1" dirty="0"/>
                        <a:t>August</a:t>
                      </a:r>
                    </a:p>
                  </a:txBody>
                  <a:tcPr>
                    <a:solidFill>
                      <a:schemeClr val="bg1">
                        <a:lumMod val="95000"/>
                      </a:schemeClr>
                    </a:solidFill>
                  </a:tcPr>
                </a:tc>
                <a:tc>
                  <a:txBody>
                    <a:bodyPr/>
                    <a:lstStyle/>
                    <a:p>
                      <a:pPr algn="ctr"/>
                      <a:r>
                        <a:rPr lang="en-US" sz="1600" b="1" dirty="0"/>
                        <a:t>September</a:t>
                      </a:r>
                    </a:p>
                  </a:txBody>
                  <a:tcPr>
                    <a:solidFill>
                      <a:schemeClr val="bg1">
                        <a:lumMod val="95000"/>
                      </a:schemeClr>
                    </a:solidFill>
                  </a:tcPr>
                </a:tc>
                <a:extLst>
                  <a:ext uri="{0D108BD9-81ED-4DB2-BD59-A6C34878D82A}">
                    <a16:rowId xmlns:a16="http://schemas.microsoft.com/office/drawing/2014/main" val="10005"/>
                  </a:ext>
                </a:extLst>
              </a:tr>
              <a:tr h="370840">
                <a:tc>
                  <a:txBody>
                    <a:bodyPr/>
                    <a:lstStyle/>
                    <a:p>
                      <a:endParaRPr lang="en-US" sz="1600"/>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smtClean="0"/>
                        <a:t>Continue task group review and comment resolution</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smtClean="0"/>
                        <a:t>Finalize first WG</a:t>
                      </a:r>
                      <a:r>
                        <a:rPr lang="en-US" sz="1400" baseline="0" dirty="0" smtClean="0"/>
                        <a:t> letter ballot (LB1) draft D2</a:t>
                      </a:r>
                    </a:p>
                  </a:txBody>
                  <a:tcPr>
                    <a:solidFill>
                      <a:schemeClr val="bg1">
                        <a:lumMod val="95000"/>
                      </a:schemeClr>
                    </a:solidFill>
                  </a:tcPr>
                </a:tc>
                <a:tc>
                  <a:txBody>
                    <a:bodyPr/>
                    <a:lstStyle/>
                    <a:p>
                      <a:endParaRPr lang="en-US" sz="1600" dirty="0"/>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aseline="0" dirty="0" smtClean="0"/>
                        <a:t>Submit D2 to WG for LB1</a:t>
                      </a:r>
                      <a:endParaRPr lang="en-US" sz="1400" dirty="0" smtClean="0"/>
                    </a:p>
                  </a:txBody>
                  <a:tcPr>
                    <a:solidFill>
                      <a:schemeClr val="bg1">
                        <a:lumMod val="95000"/>
                      </a:schemeClr>
                    </a:solidFill>
                  </a:tcPr>
                </a:tc>
                <a:extLst>
                  <a:ext uri="{0D108BD9-81ED-4DB2-BD59-A6C34878D82A}">
                    <a16:rowId xmlns:a16="http://schemas.microsoft.com/office/drawing/2014/main" val="10006"/>
                  </a:ext>
                </a:extLst>
              </a:tr>
              <a:tr h="370840">
                <a:tc>
                  <a:txBody>
                    <a:bodyPr/>
                    <a:lstStyle/>
                    <a:p>
                      <a:pPr algn="ctr"/>
                      <a:r>
                        <a:rPr lang="en-US" sz="1600" b="1" dirty="0"/>
                        <a:t>Q4</a:t>
                      </a:r>
                    </a:p>
                  </a:txBody>
                  <a:tcPr>
                    <a:solidFill>
                      <a:srgbClr val="FFFFCC"/>
                    </a:solidFill>
                  </a:tcPr>
                </a:tc>
                <a:tc>
                  <a:txBody>
                    <a:bodyPr/>
                    <a:lstStyle/>
                    <a:p>
                      <a:pPr algn="ctr"/>
                      <a:r>
                        <a:rPr lang="en-US" sz="1600" b="1" dirty="0"/>
                        <a:t>October</a:t>
                      </a:r>
                    </a:p>
                  </a:txBody>
                  <a:tcPr>
                    <a:solidFill>
                      <a:srgbClr val="FFFFCC"/>
                    </a:solidFill>
                  </a:tcPr>
                </a:tc>
                <a:tc>
                  <a:txBody>
                    <a:bodyPr/>
                    <a:lstStyle/>
                    <a:p>
                      <a:pPr algn="ctr"/>
                      <a:r>
                        <a:rPr lang="en-US" sz="1600" b="1" dirty="0"/>
                        <a:t>November</a:t>
                      </a:r>
                    </a:p>
                  </a:txBody>
                  <a:tcPr>
                    <a:solidFill>
                      <a:srgbClr val="FFFFCC"/>
                    </a:solidFill>
                  </a:tcPr>
                </a:tc>
                <a:tc>
                  <a:txBody>
                    <a:bodyPr/>
                    <a:lstStyle/>
                    <a:p>
                      <a:pPr algn="ctr"/>
                      <a:r>
                        <a:rPr lang="en-US" sz="1600" b="1" dirty="0"/>
                        <a:t>December</a:t>
                      </a:r>
                    </a:p>
                  </a:txBody>
                  <a:tcPr>
                    <a:solidFill>
                      <a:srgbClr val="FFFFCC"/>
                    </a:solidFill>
                  </a:tcPr>
                </a:tc>
                <a:extLst>
                  <a:ext uri="{0D108BD9-81ED-4DB2-BD59-A6C34878D82A}">
                    <a16:rowId xmlns:a16="http://schemas.microsoft.com/office/drawing/2014/main" val="10007"/>
                  </a:ext>
                </a:extLst>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indent="-285750">
                        <a:buFont typeface="Arial" panose="020B0604020202020204" pitchFamily="34" charset="0"/>
                        <a:buChar char="•"/>
                      </a:pPr>
                      <a:r>
                        <a:rPr lang="en-US" sz="1400" dirty="0" smtClean="0"/>
                        <a:t>Start LB1 comment resolution</a:t>
                      </a:r>
                    </a:p>
                    <a:p>
                      <a:pPr marL="285750" indent="-285750">
                        <a:buFont typeface="Arial" panose="020B0604020202020204" pitchFamily="34" charset="0"/>
                        <a:buChar char="•"/>
                      </a:pPr>
                      <a:r>
                        <a:rPr lang="en-US" sz="1400" baseline="0" dirty="0" smtClean="0"/>
                        <a:t>Prepare </a:t>
                      </a:r>
                      <a:r>
                        <a:rPr lang="en-US" sz="1400" baseline="0" dirty="0"/>
                        <a:t>D3 for </a:t>
                      </a:r>
                      <a:r>
                        <a:rPr lang="en-US" sz="1400" baseline="0" dirty="0" smtClean="0"/>
                        <a:t>LB2</a:t>
                      </a:r>
                      <a:endParaRPr lang="en-US" sz="1400" dirty="0"/>
                    </a:p>
                  </a:txBody>
                  <a:tcPr>
                    <a:solidFill>
                      <a:srgbClr val="FFFFCC"/>
                    </a:solidFill>
                  </a:tcPr>
                </a:tc>
                <a:tc>
                  <a:txBody>
                    <a:bodyPr/>
                    <a:lstStyle/>
                    <a:p>
                      <a:pPr marL="285750" indent="-285750">
                        <a:buFont typeface="Arial" panose="020B0604020202020204" pitchFamily="34" charset="0"/>
                        <a:buChar char="•"/>
                      </a:pPr>
                      <a:r>
                        <a:rPr lang="en-US" sz="1400" dirty="0" smtClean="0">
                          <a:solidFill>
                            <a:schemeClr val="tx1"/>
                          </a:solidFill>
                        </a:rPr>
                        <a:t>LB1</a:t>
                      </a:r>
                      <a:r>
                        <a:rPr lang="en-US" sz="1400" baseline="0" dirty="0" smtClean="0">
                          <a:solidFill>
                            <a:schemeClr val="tx1"/>
                          </a:solidFill>
                        </a:rPr>
                        <a:t> comment resolution</a:t>
                      </a:r>
                    </a:p>
                    <a:p>
                      <a:pPr marL="285750" indent="-285750">
                        <a:buFont typeface="Arial" panose="020B0604020202020204" pitchFamily="34" charset="0"/>
                        <a:buChar char="•"/>
                      </a:pPr>
                      <a:r>
                        <a:rPr lang="en-US" sz="1400" baseline="0" dirty="0" smtClean="0">
                          <a:solidFill>
                            <a:schemeClr val="tx1"/>
                          </a:solidFill>
                        </a:rPr>
                        <a:t>Prepare D3 for LB2</a:t>
                      </a:r>
                      <a:endParaRPr lang="en-US" sz="1400" dirty="0" smtClean="0">
                        <a:solidFill>
                          <a:schemeClr val="tx1"/>
                        </a:solidFill>
                      </a:endParaRPr>
                    </a:p>
                  </a:txBody>
                  <a:tcPr>
                    <a:solidFill>
                      <a:srgbClr val="FFFFCC"/>
                    </a:solidFill>
                  </a:tcPr>
                </a:tc>
                <a:extLst>
                  <a:ext uri="{0D108BD9-81ED-4DB2-BD59-A6C34878D82A}">
                    <a16:rowId xmlns:a16="http://schemas.microsoft.com/office/drawing/2014/main" val="10008"/>
                  </a:ext>
                </a:extLst>
              </a:tr>
            </a:tbl>
          </a:graphicData>
        </a:graphic>
      </p:graphicFrame>
      <p:sp>
        <p:nvSpPr>
          <p:cNvPr id="3" name="Footer Placeholder 2"/>
          <p:cNvSpPr>
            <a:spLocks noGrp="1"/>
          </p:cNvSpPr>
          <p:nvPr>
            <p:ph type="ftr" sz="quarter" idx="11"/>
          </p:nvPr>
        </p:nvSpPr>
        <p:spPr>
          <a:xfrm>
            <a:off x="5486400" y="6475413"/>
            <a:ext cx="3124200" cy="184666"/>
          </a:xfrm>
        </p:spPr>
        <p:txBody>
          <a:bodyPr/>
          <a:lstStyle/>
          <a:p>
            <a:r>
              <a:rPr lang="en-US" altLang="en-US" dirty="0" err="1"/>
              <a:t>Yeong</a:t>
            </a:r>
            <a:r>
              <a:rPr lang="en-US" altLang="en-US" dirty="0"/>
              <a:t> Min Jang </a:t>
            </a:r>
            <a:r>
              <a:rPr lang="en-US" altLang="en-US" dirty="0" smtClean="0"/>
              <a:t>(</a:t>
            </a:r>
            <a:r>
              <a:rPr lang="en-US" altLang="en-US" dirty="0" err="1" smtClean="0"/>
              <a:t>Kookmin</a:t>
            </a:r>
            <a:r>
              <a:rPr lang="en-US" altLang="en-US" dirty="0" smtClean="0"/>
              <a:t> University)</a:t>
            </a:r>
            <a:endParaRPr lang="en-US" altLang="en-US" dirty="0"/>
          </a:p>
        </p:txBody>
      </p:sp>
      <p:sp>
        <p:nvSpPr>
          <p:cNvPr id="4" name="Slide Number Placeholder 3"/>
          <p:cNvSpPr>
            <a:spLocks noGrp="1"/>
          </p:cNvSpPr>
          <p:nvPr>
            <p:ph type="sldNum" sz="quarter" idx="12"/>
          </p:nvPr>
        </p:nvSpPr>
        <p:spPr/>
        <p:txBody>
          <a:bodyPr/>
          <a:lstStyle/>
          <a:p>
            <a:r>
              <a:rPr lang="en-US" altLang="en-US"/>
              <a:t>Slide </a:t>
            </a:r>
            <a:fld id="{3FACC1E0-D046-4250-A6CE-5FE33D4141D9}" type="slidenum">
              <a:rPr lang="en-US" altLang="en-US" smtClean="0"/>
              <a:pPr/>
              <a:t>5</a:t>
            </a:fld>
            <a:endParaRPr lang="en-US" altLang="en-US"/>
          </a:p>
        </p:txBody>
      </p:sp>
    </p:spTree>
    <p:extLst>
      <p:ext uri="{BB962C8B-B14F-4D97-AF65-F5344CB8AC3E}">
        <p14:creationId xmlns:p14="http://schemas.microsoft.com/office/powerpoint/2010/main" val="28241372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1693510990"/>
              </p:ext>
            </p:extLst>
          </p:nvPr>
        </p:nvGraphicFramePr>
        <p:xfrm>
          <a:off x="108858" y="762000"/>
          <a:ext cx="9002484" cy="5420360"/>
        </p:xfrm>
        <a:graphic>
          <a:graphicData uri="http://schemas.openxmlformats.org/drawingml/2006/table">
            <a:tbl>
              <a:tblPr firstRow="1" bandRow="1">
                <a:tableStyleId>{5940675A-B579-460E-94D1-54222C63F5DA}</a:tableStyleId>
              </a:tblPr>
              <a:tblGrid>
                <a:gridCol w="772885">
                  <a:extLst>
                    <a:ext uri="{9D8B030D-6E8A-4147-A177-3AD203B41FA5}">
                      <a16:colId xmlns:a16="http://schemas.microsoft.com/office/drawing/2014/main" val="20000"/>
                    </a:ext>
                  </a:extLst>
                </a:gridCol>
                <a:gridCol w="2754086">
                  <a:extLst>
                    <a:ext uri="{9D8B030D-6E8A-4147-A177-3AD203B41FA5}">
                      <a16:colId xmlns:a16="http://schemas.microsoft.com/office/drawing/2014/main" val="20001"/>
                    </a:ext>
                  </a:extLst>
                </a:gridCol>
                <a:gridCol w="2732314">
                  <a:extLst>
                    <a:ext uri="{9D8B030D-6E8A-4147-A177-3AD203B41FA5}">
                      <a16:colId xmlns:a16="http://schemas.microsoft.com/office/drawing/2014/main" val="20002"/>
                    </a:ext>
                  </a:extLst>
                </a:gridCol>
                <a:gridCol w="2743199">
                  <a:extLst>
                    <a:ext uri="{9D8B030D-6E8A-4147-A177-3AD203B41FA5}">
                      <a16:colId xmlns:a16="http://schemas.microsoft.com/office/drawing/2014/main" val="20003"/>
                    </a:ext>
                  </a:extLst>
                </a:gridCol>
              </a:tblGrid>
              <a:tr h="370840">
                <a:tc gridSpan="4">
                  <a:txBody>
                    <a:bodyPr/>
                    <a:lstStyle/>
                    <a:p>
                      <a:pPr algn="ctr"/>
                      <a:r>
                        <a:rPr lang="en-US" sz="1600" b="1" dirty="0"/>
                        <a:t>2023</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pPr algn="ctr"/>
                      <a:r>
                        <a:rPr lang="en-US" sz="1600" b="1" dirty="0"/>
                        <a:t>Q1</a:t>
                      </a:r>
                    </a:p>
                  </a:txBody>
                  <a:tcPr>
                    <a:solidFill>
                      <a:schemeClr val="bg1">
                        <a:lumMod val="95000"/>
                      </a:schemeClr>
                    </a:solidFill>
                  </a:tcPr>
                </a:tc>
                <a:tc>
                  <a:txBody>
                    <a:bodyPr/>
                    <a:lstStyle/>
                    <a:p>
                      <a:pPr algn="ctr"/>
                      <a:r>
                        <a:rPr lang="en-US" sz="1600" b="1" dirty="0"/>
                        <a:t>January</a:t>
                      </a:r>
                    </a:p>
                  </a:txBody>
                  <a:tcPr>
                    <a:solidFill>
                      <a:schemeClr val="bg1">
                        <a:lumMod val="95000"/>
                      </a:schemeClr>
                    </a:solidFill>
                  </a:tcPr>
                </a:tc>
                <a:tc>
                  <a:txBody>
                    <a:bodyPr/>
                    <a:lstStyle/>
                    <a:p>
                      <a:pPr algn="ctr"/>
                      <a:r>
                        <a:rPr lang="en-US" sz="1600" b="1" dirty="0"/>
                        <a:t>February</a:t>
                      </a:r>
                    </a:p>
                  </a:txBody>
                  <a:tcPr>
                    <a:solidFill>
                      <a:schemeClr val="bg1">
                        <a:lumMod val="95000"/>
                      </a:schemeClr>
                    </a:solidFill>
                  </a:tcPr>
                </a:tc>
                <a:tc>
                  <a:txBody>
                    <a:bodyPr/>
                    <a:lstStyle/>
                    <a:p>
                      <a:pPr algn="ctr"/>
                      <a:r>
                        <a:rPr lang="en-US" sz="1600" b="1" dirty="0"/>
                        <a:t>March</a:t>
                      </a:r>
                    </a:p>
                  </a:txBody>
                  <a:tcPr>
                    <a:solidFill>
                      <a:schemeClr val="bg1">
                        <a:lumMod val="95000"/>
                      </a:schemeClr>
                    </a:solidFill>
                  </a:tcPr>
                </a:tc>
                <a:extLst>
                  <a:ext uri="{0D108BD9-81ED-4DB2-BD59-A6C34878D82A}">
                    <a16:rowId xmlns:a16="http://schemas.microsoft.com/office/drawing/2014/main" val="10001"/>
                  </a:ext>
                </a:extLst>
              </a:tr>
              <a:tr h="370840">
                <a:tc>
                  <a:txBody>
                    <a:bodyPr/>
                    <a:lstStyle/>
                    <a:p>
                      <a:endParaRPr lang="en-US" sz="1600" dirty="0"/>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smtClean="0"/>
                        <a:t>Finish</a:t>
                      </a:r>
                      <a:r>
                        <a:rPr lang="en-US" sz="1400" baseline="0" dirty="0" smtClean="0"/>
                        <a:t> LB1 comment resolution</a:t>
                      </a:r>
                    </a:p>
                    <a:p>
                      <a:pPr marL="285750" indent="-285750">
                        <a:buFont typeface="Arial" panose="020B0604020202020204" pitchFamily="34" charset="0"/>
                        <a:buChar char="•"/>
                      </a:pPr>
                      <a:r>
                        <a:rPr lang="en-US" sz="1400" baseline="0" dirty="0" smtClean="0"/>
                        <a:t>Submit D3 to WG for LB2</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aseline="0" dirty="0" smtClean="0"/>
                        <a:t>Start </a:t>
                      </a:r>
                      <a:r>
                        <a:rPr lang="en-US" sz="1400" baseline="0" dirty="0" smtClean="0">
                          <a:solidFill>
                            <a:schemeClr val="tx1"/>
                          </a:solidFill>
                        </a:rPr>
                        <a:t>LB2 (1</a:t>
                      </a:r>
                      <a:r>
                        <a:rPr lang="en-US" sz="1400" baseline="30000" dirty="0" smtClean="0">
                          <a:solidFill>
                            <a:schemeClr val="tx1"/>
                          </a:solidFill>
                        </a:rPr>
                        <a:t>st</a:t>
                      </a:r>
                      <a:r>
                        <a:rPr lang="en-US" sz="1400" baseline="0" dirty="0" smtClean="0">
                          <a:solidFill>
                            <a:schemeClr val="tx1"/>
                          </a:solidFill>
                        </a:rPr>
                        <a:t> recirculation)</a:t>
                      </a:r>
                    </a:p>
                  </a:txBody>
                  <a:tcPr>
                    <a:solidFill>
                      <a:schemeClr val="bg1">
                        <a:lumMod val="95000"/>
                      </a:schemeClr>
                    </a:solidFill>
                  </a:tcPr>
                </a:tc>
                <a:tc>
                  <a:txBody>
                    <a:bodyPr/>
                    <a:lstStyle/>
                    <a:p>
                      <a:pPr marL="285750" indent="-285750">
                        <a:buFont typeface="Arial" panose="020B0604020202020204" pitchFamily="34" charset="0"/>
                        <a:buChar char="•"/>
                      </a:pPr>
                      <a:r>
                        <a:rPr lang="en-US" sz="1400" dirty="0" smtClean="0">
                          <a:solidFill>
                            <a:schemeClr val="tx1"/>
                          </a:solidFill>
                        </a:rPr>
                        <a:t>Start LB2 comment resolution</a:t>
                      </a:r>
                    </a:p>
                    <a:p>
                      <a:endParaRPr lang="en-US" sz="1400" dirty="0"/>
                    </a:p>
                  </a:txBody>
                  <a:tcPr>
                    <a:solidFill>
                      <a:schemeClr val="bg1">
                        <a:lumMod val="95000"/>
                      </a:schemeClr>
                    </a:solidFill>
                  </a:tcPr>
                </a:tc>
                <a:tc>
                  <a:txBody>
                    <a:bodyPr/>
                    <a:lstStyle/>
                    <a:p>
                      <a:pPr marL="285750" indent="-285750">
                        <a:buFont typeface="Arial" panose="020B0604020202020204" pitchFamily="34" charset="0"/>
                        <a:buChar char="•"/>
                      </a:pPr>
                      <a:r>
                        <a:rPr lang="en-US" sz="1400" dirty="0" smtClean="0"/>
                        <a:t>LB2 comment resolution</a:t>
                      </a:r>
                    </a:p>
                    <a:p>
                      <a:pPr marL="285750" indent="-285750">
                        <a:buFont typeface="Arial" panose="020B0604020202020204" pitchFamily="34" charset="0"/>
                        <a:buChar char="•"/>
                      </a:pPr>
                      <a:r>
                        <a:rPr lang="en-US" sz="1400" dirty="0" smtClean="0"/>
                        <a:t>Prepare D4 for LB3</a:t>
                      </a:r>
                    </a:p>
                  </a:txBody>
                  <a:tcPr>
                    <a:solidFill>
                      <a:schemeClr val="bg1">
                        <a:lumMod val="95000"/>
                      </a:schemeClr>
                    </a:solidFill>
                  </a:tcPr>
                </a:tc>
                <a:extLst>
                  <a:ext uri="{0D108BD9-81ED-4DB2-BD59-A6C34878D82A}">
                    <a16:rowId xmlns:a16="http://schemas.microsoft.com/office/drawing/2014/main" val="10002"/>
                  </a:ext>
                </a:extLst>
              </a:tr>
              <a:tr h="370840">
                <a:tc>
                  <a:txBody>
                    <a:bodyPr/>
                    <a:lstStyle/>
                    <a:p>
                      <a:pPr algn="ctr"/>
                      <a:r>
                        <a:rPr lang="en-US" sz="1600" b="1" dirty="0"/>
                        <a:t>Q2</a:t>
                      </a:r>
                    </a:p>
                  </a:txBody>
                  <a:tcPr>
                    <a:solidFill>
                      <a:srgbClr val="FFFFCC"/>
                    </a:solidFill>
                  </a:tcPr>
                </a:tc>
                <a:tc>
                  <a:txBody>
                    <a:bodyPr/>
                    <a:lstStyle/>
                    <a:p>
                      <a:pPr algn="ctr"/>
                      <a:r>
                        <a:rPr lang="en-US" sz="1600" b="1" dirty="0"/>
                        <a:t>April</a:t>
                      </a:r>
                    </a:p>
                  </a:txBody>
                  <a:tcPr>
                    <a:solidFill>
                      <a:srgbClr val="FFFFCC"/>
                    </a:solidFill>
                  </a:tcPr>
                </a:tc>
                <a:tc>
                  <a:txBody>
                    <a:bodyPr/>
                    <a:lstStyle/>
                    <a:p>
                      <a:pPr algn="ctr"/>
                      <a:r>
                        <a:rPr lang="en-US" sz="1600" b="1" dirty="0"/>
                        <a:t>May</a:t>
                      </a:r>
                    </a:p>
                  </a:txBody>
                  <a:tcPr>
                    <a:solidFill>
                      <a:srgbClr val="FFFFCC"/>
                    </a:solidFill>
                  </a:tcPr>
                </a:tc>
                <a:tc>
                  <a:txBody>
                    <a:bodyPr/>
                    <a:lstStyle/>
                    <a:p>
                      <a:pPr algn="ctr"/>
                      <a:r>
                        <a:rPr lang="en-US" sz="1600" b="1" dirty="0"/>
                        <a:t>June</a:t>
                      </a:r>
                    </a:p>
                  </a:txBody>
                  <a:tcPr>
                    <a:solidFill>
                      <a:srgbClr val="FFFFCC"/>
                    </a:solidFill>
                  </a:tcPr>
                </a:tc>
                <a:extLst>
                  <a:ext uri="{0D108BD9-81ED-4DB2-BD59-A6C34878D82A}">
                    <a16:rowId xmlns:a16="http://schemas.microsoft.com/office/drawing/2014/main" val="10003"/>
                  </a:ext>
                </a:extLst>
              </a:tr>
              <a:tr h="370840">
                <a:tc>
                  <a:txBody>
                    <a:bodyPr/>
                    <a:lstStyle/>
                    <a:p>
                      <a:endParaRPr lang="en-US" sz="1600"/>
                    </a:p>
                  </a:txBody>
                  <a:tcPr>
                    <a:solidFill>
                      <a:srgbClr val="FFFFCC"/>
                    </a:solidFill>
                  </a:tcPr>
                </a:tc>
                <a:tc>
                  <a:txBody>
                    <a:bodyPr/>
                    <a:lstStyle/>
                    <a:p>
                      <a:pPr marL="0" indent="0">
                        <a:buFont typeface="Arial" panose="020B0604020202020204" pitchFamily="34" charset="0"/>
                        <a:buNone/>
                      </a:pPr>
                      <a:endParaRPr lang="en-US" sz="1600" dirty="0"/>
                    </a:p>
                  </a:txBody>
                  <a:tcPr>
                    <a:solidFill>
                      <a:srgbClr val="FFFFCC"/>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smtClean="0">
                          <a:solidFill>
                            <a:schemeClr val="tx1"/>
                          </a:solidFill>
                        </a:rPr>
                        <a:t>Finish LB2 comment resolution</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smtClean="0">
                          <a:solidFill>
                            <a:schemeClr val="tx1"/>
                          </a:solidFill>
                        </a:rPr>
                        <a:t>Submit D4 to WG for LB3 </a:t>
                      </a:r>
                      <a:r>
                        <a:rPr lang="en-US" sz="1400" baseline="0" dirty="0" smtClean="0">
                          <a:solidFill>
                            <a:schemeClr val="tx1"/>
                          </a:solidFill>
                        </a:rPr>
                        <a:t>(2</a:t>
                      </a:r>
                      <a:r>
                        <a:rPr lang="en-US" sz="1400" baseline="30000" dirty="0" smtClean="0">
                          <a:solidFill>
                            <a:schemeClr val="tx1"/>
                          </a:solidFill>
                        </a:rPr>
                        <a:t>nd</a:t>
                      </a:r>
                      <a:r>
                        <a:rPr lang="en-US" sz="1400" baseline="0" dirty="0" smtClean="0">
                          <a:solidFill>
                            <a:schemeClr val="tx1"/>
                          </a:solidFill>
                        </a:rPr>
                        <a:t>  recirculation)</a:t>
                      </a:r>
                      <a:endParaRPr lang="en-US" sz="1400" dirty="0" smtClean="0">
                        <a:solidFill>
                          <a:schemeClr val="tx1"/>
                        </a:solidFill>
                      </a:endParaRPr>
                    </a:p>
                  </a:txBody>
                  <a:tcPr>
                    <a:solidFill>
                      <a:srgbClr val="FFFFCC"/>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smtClean="0">
                          <a:solidFill>
                            <a:schemeClr val="tx1"/>
                          </a:solidFill>
                        </a:rPr>
                        <a:t>Start LB3 comment resolution</a:t>
                      </a:r>
                    </a:p>
                    <a:p>
                      <a:endParaRPr lang="en-US" sz="1600" dirty="0"/>
                    </a:p>
                  </a:txBody>
                  <a:tcPr>
                    <a:solidFill>
                      <a:srgbClr val="FFFFCC"/>
                    </a:solidFill>
                  </a:tcPr>
                </a:tc>
                <a:extLst>
                  <a:ext uri="{0D108BD9-81ED-4DB2-BD59-A6C34878D82A}">
                    <a16:rowId xmlns:a16="http://schemas.microsoft.com/office/drawing/2014/main" val="10004"/>
                  </a:ext>
                </a:extLst>
              </a:tr>
              <a:tr h="370840">
                <a:tc>
                  <a:txBody>
                    <a:bodyPr/>
                    <a:lstStyle/>
                    <a:p>
                      <a:pPr algn="ctr"/>
                      <a:r>
                        <a:rPr lang="en-US" sz="1600" b="1" dirty="0"/>
                        <a:t>Q3</a:t>
                      </a:r>
                    </a:p>
                  </a:txBody>
                  <a:tcPr>
                    <a:solidFill>
                      <a:schemeClr val="bg1">
                        <a:lumMod val="95000"/>
                      </a:schemeClr>
                    </a:solidFill>
                  </a:tcPr>
                </a:tc>
                <a:tc>
                  <a:txBody>
                    <a:bodyPr/>
                    <a:lstStyle/>
                    <a:p>
                      <a:pPr algn="ctr"/>
                      <a:r>
                        <a:rPr lang="en-US" sz="1600" b="1" dirty="0"/>
                        <a:t>July</a:t>
                      </a:r>
                    </a:p>
                  </a:txBody>
                  <a:tcPr>
                    <a:solidFill>
                      <a:schemeClr val="bg1">
                        <a:lumMod val="95000"/>
                      </a:schemeClr>
                    </a:solidFill>
                  </a:tcPr>
                </a:tc>
                <a:tc>
                  <a:txBody>
                    <a:bodyPr/>
                    <a:lstStyle/>
                    <a:p>
                      <a:pPr algn="ctr"/>
                      <a:r>
                        <a:rPr lang="en-US" sz="1600" b="1" dirty="0"/>
                        <a:t>August</a:t>
                      </a:r>
                    </a:p>
                  </a:txBody>
                  <a:tcPr>
                    <a:solidFill>
                      <a:schemeClr val="bg1">
                        <a:lumMod val="95000"/>
                      </a:schemeClr>
                    </a:solidFill>
                  </a:tcPr>
                </a:tc>
                <a:tc>
                  <a:txBody>
                    <a:bodyPr/>
                    <a:lstStyle/>
                    <a:p>
                      <a:pPr algn="ctr"/>
                      <a:r>
                        <a:rPr lang="en-US" sz="1600" b="1" dirty="0"/>
                        <a:t>September</a:t>
                      </a:r>
                    </a:p>
                  </a:txBody>
                  <a:tcPr>
                    <a:solidFill>
                      <a:schemeClr val="bg1">
                        <a:lumMod val="95000"/>
                      </a:schemeClr>
                    </a:solidFill>
                  </a:tcPr>
                </a:tc>
                <a:extLst>
                  <a:ext uri="{0D108BD9-81ED-4DB2-BD59-A6C34878D82A}">
                    <a16:rowId xmlns:a16="http://schemas.microsoft.com/office/drawing/2014/main" val="10005"/>
                  </a:ext>
                </a:extLst>
              </a:tr>
              <a:tr h="370840">
                <a:tc>
                  <a:txBody>
                    <a:bodyPr/>
                    <a:lstStyle/>
                    <a:p>
                      <a:endParaRPr lang="en-US" sz="1600"/>
                    </a:p>
                  </a:txBody>
                  <a:tcPr>
                    <a:solidFill>
                      <a:schemeClr val="bg1">
                        <a:lumMod val="95000"/>
                      </a:schemeClr>
                    </a:solidFill>
                  </a:tcPr>
                </a:tc>
                <a:tc>
                  <a:txBody>
                    <a:bodyPr/>
                    <a:lstStyle/>
                    <a:p>
                      <a:pPr marL="285750" indent="-285750">
                        <a:buFont typeface="Arial" panose="020B0604020202020204" pitchFamily="34" charset="0"/>
                        <a:buChar char="•"/>
                      </a:pPr>
                      <a:r>
                        <a:rPr lang="en-US" sz="1400" dirty="0" smtClean="0">
                          <a:solidFill>
                            <a:schemeClr val="tx1"/>
                          </a:solidFill>
                        </a:rPr>
                        <a:t>Complete LB3 </a:t>
                      </a:r>
                      <a:r>
                        <a:rPr lang="en-US" sz="1400" dirty="0" smtClean="0">
                          <a:solidFill>
                            <a:schemeClr val="tx1"/>
                          </a:solidFill>
                        </a:rPr>
                        <a:t>comment </a:t>
                      </a:r>
                      <a:r>
                        <a:rPr lang="en-US" sz="1400" dirty="0" smtClean="0">
                          <a:solidFill>
                            <a:schemeClr val="tx1"/>
                          </a:solidFill>
                        </a:rPr>
                        <a:t>resolution</a:t>
                      </a:r>
                      <a:endParaRPr lang="en-US" sz="1400" dirty="0" smtClean="0">
                        <a:solidFill>
                          <a:schemeClr val="tx1"/>
                        </a:solidFill>
                      </a:endParaRP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smtClean="0">
                          <a:solidFill>
                            <a:schemeClr val="tx1"/>
                          </a:solidFill>
                        </a:rPr>
                        <a:t>Prepare D5 for </a:t>
                      </a:r>
                      <a:r>
                        <a:rPr lang="en-US" sz="1400" dirty="0" smtClean="0">
                          <a:solidFill>
                            <a:schemeClr val="tx1"/>
                          </a:solidFill>
                        </a:rPr>
                        <a:t>LB4</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smtClean="0">
                          <a:solidFill>
                            <a:schemeClr val="tx1"/>
                          </a:solidFill>
                        </a:rPr>
                        <a:t>Submit D5 to WG for LB4 </a:t>
                      </a:r>
                      <a:r>
                        <a:rPr lang="en-US" sz="1400" baseline="0" dirty="0" smtClean="0">
                          <a:solidFill>
                            <a:srgbClr val="FF0000"/>
                          </a:solidFill>
                        </a:rPr>
                        <a:t>(3</a:t>
                      </a:r>
                      <a:r>
                        <a:rPr lang="en-US" sz="1400" baseline="30000" dirty="0" smtClean="0">
                          <a:solidFill>
                            <a:srgbClr val="FF0000"/>
                          </a:solidFill>
                        </a:rPr>
                        <a:t>rd</a:t>
                      </a:r>
                      <a:r>
                        <a:rPr lang="en-US" sz="1400" baseline="0" dirty="0" smtClean="0">
                          <a:solidFill>
                            <a:srgbClr val="FF0000"/>
                          </a:solidFill>
                        </a:rPr>
                        <a:t> recirculation)</a:t>
                      </a:r>
                      <a:endParaRPr lang="en-US" sz="1400" dirty="0" smtClean="0">
                        <a:solidFill>
                          <a:srgbClr val="FF0000"/>
                        </a:solidFill>
                      </a:endParaRPr>
                    </a:p>
                  </a:txBody>
                  <a:tcPr>
                    <a:solidFill>
                      <a:schemeClr val="bg1">
                        <a:lumMod val="95000"/>
                      </a:schemeClr>
                    </a:solidFill>
                  </a:tcPr>
                </a:tc>
                <a:tc>
                  <a:txBody>
                    <a:bodyPr/>
                    <a:lstStyle/>
                    <a:p>
                      <a:pPr marL="285750" indent="-285750">
                        <a:buFont typeface="Arial" panose="020B0604020202020204" pitchFamily="34" charset="0"/>
                        <a:buChar char="•"/>
                      </a:pPr>
                      <a:r>
                        <a:rPr lang="en-US" sz="1400" dirty="0" smtClean="0"/>
                        <a:t>LB4 comment resolution</a:t>
                      </a:r>
                    </a:p>
                    <a:p>
                      <a:pPr marL="285750" indent="-285750">
                        <a:buFont typeface="Arial" panose="020B0604020202020204" pitchFamily="34" charset="0"/>
                        <a:buChar char="•"/>
                      </a:pPr>
                      <a:endParaRPr lang="en-US" sz="1400" dirty="0"/>
                    </a:p>
                  </a:txBody>
                  <a:tcPr>
                    <a:solidFill>
                      <a:schemeClr val="bg1">
                        <a:lumMod val="95000"/>
                      </a:schemeClr>
                    </a:solidFill>
                  </a:tcPr>
                </a:tc>
                <a:tc>
                  <a:txBody>
                    <a:bodyPr/>
                    <a:lstStyle/>
                    <a:p>
                      <a:pPr marL="285750" indent="-285750">
                        <a:buFont typeface="Arial" panose="020B0604020202020204" pitchFamily="34" charset="0"/>
                        <a:buChar char="•"/>
                      </a:pPr>
                      <a:r>
                        <a:rPr lang="en-US" sz="1400" dirty="0" smtClean="0"/>
                        <a:t>Prepare </a:t>
                      </a:r>
                      <a:r>
                        <a:rPr lang="en-US" sz="1400" dirty="0" smtClean="0">
                          <a:solidFill>
                            <a:schemeClr val="tx1"/>
                          </a:solidFill>
                        </a:rPr>
                        <a:t>SA Ballot document</a:t>
                      </a:r>
                    </a:p>
                    <a:p>
                      <a:pPr marL="285750" indent="-285750">
                        <a:buFont typeface="Arial" panose="020B0604020202020204" pitchFamily="34" charset="0"/>
                        <a:buChar char="•"/>
                      </a:pPr>
                      <a:r>
                        <a:rPr lang="en-US" sz="1400" dirty="0" smtClean="0">
                          <a:solidFill>
                            <a:schemeClr val="tx1"/>
                          </a:solidFill>
                        </a:rPr>
                        <a:t>Prepare D6 for SA Ballot 1</a:t>
                      </a:r>
                    </a:p>
                    <a:p>
                      <a:pPr marL="285750" indent="-285750">
                        <a:buFont typeface="Arial" panose="020B0604020202020204" pitchFamily="34" charset="0"/>
                        <a:buChar char="•"/>
                      </a:pPr>
                      <a:endParaRPr lang="en-US" sz="1400" dirty="0" smtClean="0">
                        <a:solidFill>
                          <a:schemeClr val="tx1"/>
                        </a:solidFill>
                      </a:endParaRPr>
                    </a:p>
                  </a:txBody>
                  <a:tcPr>
                    <a:solidFill>
                      <a:schemeClr val="bg1">
                        <a:lumMod val="95000"/>
                      </a:schemeClr>
                    </a:solidFill>
                  </a:tcPr>
                </a:tc>
                <a:extLst>
                  <a:ext uri="{0D108BD9-81ED-4DB2-BD59-A6C34878D82A}">
                    <a16:rowId xmlns:a16="http://schemas.microsoft.com/office/drawing/2014/main" val="10006"/>
                  </a:ext>
                </a:extLst>
              </a:tr>
              <a:tr h="370840">
                <a:tc>
                  <a:txBody>
                    <a:bodyPr/>
                    <a:lstStyle/>
                    <a:p>
                      <a:pPr algn="ctr"/>
                      <a:r>
                        <a:rPr lang="en-US" sz="1600" b="1" dirty="0"/>
                        <a:t>Q4</a:t>
                      </a:r>
                    </a:p>
                  </a:txBody>
                  <a:tcPr>
                    <a:solidFill>
                      <a:srgbClr val="FFFFCC"/>
                    </a:solidFill>
                  </a:tcPr>
                </a:tc>
                <a:tc>
                  <a:txBody>
                    <a:bodyPr/>
                    <a:lstStyle/>
                    <a:p>
                      <a:pPr algn="ctr"/>
                      <a:r>
                        <a:rPr lang="en-US" sz="1600" b="1" dirty="0"/>
                        <a:t>October</a:t>
                      </a:r>
                    </a:p>
                  </a:txBody>
                  <a:tcPr>
                    <a:solidFill>
                      <a:srgbClr val="FFFFCC"/>
                    </a:solidFill>
                  </a:tcPr>
                </a:tc>
                <a:tc>
                  <a:txBody>
                    <a:bodyPr/>
                    <a:lstStyle/>
                    <a:p>
                      <a:pPr algn="ctr"/>
                      <a:r>
                        <a:rPr lang="en-US" sz="1600" b="1" dirty="0"/>
                        <a:t>November</a:t>
                      </a:r>
                    </a:p>
                  </a:txBody>
                  <a:tcPr>
                    <a:solidFill>
                      <a:srgbClr val="FFFFCC"/>
                    </a:solidFill>
                  </a:tcPr>
                </a:tc>
                <a:tc>
                  <a:txBody>
                    <a:bodyPr/>
                    <a:lstStyle/>
                    <a:p>
                      <a:pPr algn="ctr"/>
                      <a:r>
                        <a:rPr lang="en-US" sz="1600" b="1" dirty="0"/>
                        <a:t>December</a:t>
                      </a:r>
                    </a:p>
                  </a:txBody>
                  <a:tcPr>
                    <a:solidFill>
                      <a:srgbClr val="FFFFCC"/>
                    </a:solidFill>
                  </a:tcPr>
                </a:tc>
                <a:extLst>
                  <a:ext uri="{0D108BD9-81ED-4DB2-BD59-A6C34878D82A}">
                    <a16:rowId xmlns:a16="http://schemas.microsoft.com/office/drawing/2014/main" val="10007"/>
                  </a:ext>
                </a:extLst>
              </a:tr>
              <a:tr h="370840">
                <a:tc>
                  <a:txBody>
                    <a:bodyPr/>
                    <a:lstStyle/>
                    <a:p>
                      <a:endParaRPr lang="en-US" sz="1600"/>
                    </a:p>
                  </a:txBody>
                  <a:tcPr>
                    <a:solidFill>
                      <a:srgbClr val="FFFFCC"/>
                    </a:solidFill>
                  </a:tcPr>
                </a:tc>
                <a:tc>
                  <a:txBody>
                    <a:bodyPr/>
                    <a:lstStyle/>
                    <a:p>
                      <a:pPr marL="285750" indent="-285750">
                        <a:buFont typeface="Arial" panose="020B0604020202020204" pitchFamily="34" charset="0"/>
                        <a:buChar char="•"/>
                      </a:pPr>
                      <a:r>
                        <a:rPr lang="en-US" sz="1400" dirty="0" smtClean="0"/>
                        <a:t>Submit SA Ballot 1 package document to WG</a:t>
                      </a:r>
                      <a:endParaRPr lang="en-US" sz="1400" dirty="0"/>
                    </a:p>
                  </a:txBody>
                  <a:tcPr>
                    <a:solidFill>
                      <a:srgbClr val="FFFFCC"/>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smtClean="0">
                          <a:solidFill>
                            <a:schemeClr val="tx1"/>
                          </a:solidFill>
                        </a:rPr>
                        <a:t>Start SA Ballot 1</a:t>
                      </a:r>
                    </a:p>
                  </a:txBody>
                  <a:tcPr>
                    <a:solidFill>
                      <a:srgbClr val="FFFFCC"/>
                    </a:solidFill>
                  </a:tcPr>
                </a:tc>
                <a:tc>
                  <a:txBody>
                    <a:bodyPr/>
                    <a:lstStyle/>
                    <a:p>
                      <a:pPr marL="285750" indent="-285750">
                        <a:buFont typeface="Arial" panose="020B0604020202020204" pitchFamily="34" charset="0"/>
                        <a:buChar char="•"/>
                      </a:pPr>
                      <a:r>
                        <a:rPr lang="en-US" sz="1400" dirty="0" smtClean="0"/>
                        <a:t>SA</a:t>
                      </a:r>
                      <a:r>
                        <a:rPr lang="en-US" sz="1400" baseline="0" dirty="0" smtClean="0"/>
                        <a:t> Ballot 1 comment resolution</a:t>
                      </a:r>
                      <a:endParaRPr lang="en-US" sz="1400" dirty="0"/>
                    </a:p>
                  </a:txBody>
                  <a:tcPr>
                    <a:solidFill>
                      <a:srgbClr val="FFFFCC"/>
                    </a:solidFill>
                  </a:tcPr>
                </a:tc>
                <a:extLst>
                  <a:ext uri="{0D108BD9-81ED-4DB2-BD59-A6C34878D82A}">
                    <a16:rowId xmlns:a16="http://schemas.microsoft.com/office/drawing/2014/main" val="10008"/>
                  </a:ext>
                </a:extLst>
              </a:tr>
            </a:tbl>
          </a:graphicData>
        </a:graphic>
      </p:graphicFrame>
      <p:sp>
        <p:nvSpPr>
          <p:cNvPr id="3" name="Footer Placeholder 2"/>
          <p:cNvSpPr>
            <a:spLocks noGrp="1"/>
          </p:cNvSpPr>
          <p:nvPr>
            <p:ph type="ftr" sz="quarter" idx="11"/>
          </p:nvPr>
        </p:nvSpPr>
        <p:spPr>
          <a:xfrm>
            <a:off x="5486400" y="6475413"/>
            <a:ext cx="3124200" cy="184666"/>
          </a:xfrm>
        </p:spPr>
        <p:txBody>
          <a:bodyPr/>
          <a:lstStyle/>
          <a:p>
            <a:r>
              <a:rPr lang="en-US" altLang="en-US" dirty="0" err="1"/>
              <a:t>Yeong</a:t>
            </a:r>
            <a:r>
              <a:rPr lang="en-US" altLang="en-US" dirty="0"/>
              <a:t> Min Jang </a:t>
            </a:r>
            <a:r>
              <a:rPr lang="en-US" altLang="en-US" dirty="0" smtClean="0"/>
              <a:t>(</a:t>
            </a:r>
            <a:r>
              <a:rPr lang="en-US" altLang="en-US" dirty="0" err="1" smtClean="0"/>
              <a:t>Kookmin</a:t>
            </a:r>
            <a:r>
              <a:rPr lang="en-US" altLang="en-US" dirty="0" smtClean="0"/>
              <a:t> University)</a:t>
            </a:r>
            <a:endParaRPr lang="en-US" altLang="en-US" dirty="0"/>
          </a:p>
        </p:txBody>
      </p:sp>
      <p:sp>
        <p:nvSpPr>
          <p:cNvPr id="4" name="Slide Number Placeholder 3"/>
          <p:cNvSpPr>
            <a:spLocks noGrp="1"/>
          </p:cNvSpPr>
          <p:nvPr>
            <p:ph type="sldNum" sz="quarter" idx="12"/>
          </p:nvPr>
        </p:nvSpPr>
        <p:spPr/>
        <p:txBody>
          <a:bodyPr/>
          <a:lstStyle/>
          <a:p>
            <a:r>
              <a:rPr lang="en-US" altLang="en-US"/>
              <a:t>Slide </a:t>
            </a:r>
            <a:fld id="{3FACC1E0-D046-4250-A6CE-5FE33D4141D9}" type="slidenum">
              <a:rPr lang="en-US" altLang="en-US" smtClean="0"/>
              <a:pPr/>
              <a:t>6</a:t>
            </a:fld>
            <a:endParaRPr lang="en-US" altLang="en-US"/>
          </a:p>
        </p:txBody>
      </p:sp>
    </p:spTree>
    <p:extLst>
      <p:ext uri="{BB962C8B-B14F-4D97-AF65-F5344CB8AC3E}">
        <p14:creationId xmlns:p14="http://schemas.microsoft.com/office/powerpoint/2010/main" val="25316089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1096173863"/>
              </p:ext>
            </p:extLst>
          </p:nvPr>
        </p:nvGraphicFramePr>
        <p:xfrm>
          <a:off x="76200" y="1143000"/>
          <a:ext cx="9002484" cy="4846320"/>
        </p:xfrm>
        <a:graphic>
          <a:graphicData uri="http://schemas.openxmlformats.org/drawingml/2006/table">
            <a:tbl>
              <a:tblPr firstRow="1" bandRow="1">
                <a:tableStyleId>{5940675A-B579-460E-94D1-54222C63F5DA}</a:tableStyleId>
              </a:tblPr>
              <a:tblGrid>
                <a:gridCol w="772885">
                  <a:extLst>
                    <a:ext uri="{9D8B030D-6E8A-4147-A177-3AD203B41FA5}">
                      <a16:colId xmlns:a16="http://schemas.microsoft.com/office/drawing/2014/main" val="20000"/>
                    </a:ext>
                  </a:extLst>
                </a:gridCol>
                <a:gridCol w="2754086">
                  <a:extLst>
                    <a:ext uri="{9D8B030D-6E8A-4147-A177-3AD203B41FA5}">
                      <a16:colId xmlns:a16="http://schemas.microsoft.com/office/drawing/2014/main" val="20001"/>
                    </a:ext>
                  </a:extLst>
                </a:gridCol>
                <a:gridCol w="2732314">
                  <a:extLst>
                    <a:ext uri="{9D8B030D-6E8A-4147-A177-3AD203B41FA5}">
                      <a16:colId xmlns:a16="http://schemas.microsoft.com/office/drawing/2014/main" val="20002"/>
                    </a:ext>
                  </a:extLst>
                </a:gridCol>
                <a:gridCol w="2743199">
                  <a:extLst>
                    <a:ext uri="{9D8B030D-6E8A-4147-A177-3AD203B41FA5}">
                      <a16:colId xmlns:a16="http://schemas.microsoft.com/office/drawing/2014/main" val="20003"/>
                    </a:ext>
                  </a:extLst>
                </a:gridCol>
              </a:tblGrid>
              <a:tr h="370840">
                <a:tc gridSpan="4">
                  <a:txBody>
                    <a:bodyPr/>
                    <a:lstStyle/>
                    <a:p>
                      <a:pPr algn="ctr"/>
                      <a:r>
                        <a:rPr lang="en-US" sz="1600" b="1" dirty="0" smtClean="0"/>
                        <a:t>2024</a:t>
                      </a:r>
                      <a:endParaRPr lang="en-US" sz="1600" b="1"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pPr algn="ctr"/>
                      <a:r>
                        <a:rPr lang="en-US" sz="1600" b="1" dirty="0"/>
                        <a:t>Q1</a:t>
                      </a:r>
                    </a:p>
                  </a:txBody>
                  <a:tcPr>
                    <a:solidFill>
                      <a:schemeClr val="bg1">
                        <a:lumMod val="95000"/>
                      </a:schemeClr>
                    </a:solidFill>
                  </a:tcPr>
                </a:tc>
                <a:tc>
                  <a:txBody>
                    <a:bodyPr/>
                    <a:lstStyle/>
                    <a:p>
                      <a:pPr algn="ctr"/>
                      <a:r>
                        <a:rPr lang="en-US" sz="1600" b="1" dirty="0"/>
                        <a:t>January</a:t>
                      </a:r>
                    </a:p>
                  </a:txBody>
                  <a:tcPr>
                    <a:solidFill>
                      <a:schemeClr val="bg1">
                        <a:lumMod val="95000"/>
                      </a:schemeClr>
                    </a:solidFill>
                  </a:tcPr>
                </a:tc>
                <a:tc>
                  <a:txBody>
                    <a:bodyPr/>
                    <a:lstStyle/>
                    <a:p>
                      <a:pPr algn="ctr"/>
                      <a:r>
                        <a:rPr lang="en-US" sz="1600" b="1" dirty="0"/>
                        <a:t>February</a:t>
                      </a:r>
                    </a:p>
                  </a:txBody>
                  <a:tcPr>
                    <a:solidFill>
                      <a:schemeClr val="bg1">
                        <a:lumMod val="95000"/>
                      </a:schemeClr>
                    </a:solidFill>
                  </a:tcPr>
                </a:tc>
                <a:tc>
                  <a:txBody>
                    <a:bodyPr/>
                    <a:lstStyle/>
                    <a:p>
                      <a:pPr algn="ctr"/>
                      <a:r>
                        <a:rPr lang="en-US" sz="1600" b="1" dirty="0"/>
                        <a:t>March</a:t>
                      </a:r>
                    </a:p>
                  </a:txBody>
                  <a:tcPr>
                    <a:solidFill>
                      <a:schemeClr val="bg1">
                        <a:lumMod val="95000"/>
                      </a:schemeClr>
                    </a:solidFill>
                  </a:tcPr>
                </a:tc>
                <a:extLst>
                  <a:ext uri="{0D108BD9-81ED-4DB2-BD59-A6C34878D82A}">
                    <a16:rowId xmlns:a16="http://schemas.microsoft.com/office/drawing/2014/main" val="10001"/>
                  </a:ext>
                </a:extLst>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400" dirty="0" smtClean="0">
                          <a:solidFill>
                            <a:schemeClr val="tx1"/>
                          </a:solidFill>
                        </a:rPr>
                        <a:t>Complete SA Ballot 1 </a:t>
                      </a:r>
                      <a:r>
                        <a:rPr lang="en-US" sz="1400" dirty="0" smtClean="0">
                          <a:solidFill>
                            <a:schemeClr val="tx1"/>
                          </a:solidFill>
                        </a:rPr>
                        <a:t>comment resolution</a:t>
                      </a:r>
                    </a:p>
                    <a:p>
                      <a:pPr marL="285750" indent="-285750">
                        <a:buFont typeface="Arial" panose="020B0604020202020204" pitchFamily="34" charset="0"/>
                        <a:buChar char="•"/>
                      </a:pPr>
                      <a:r>
                        <a:rPr lang="en-US" sz="1400" dirty="0" smtClean="0">
                          <a:solidFill>
                            <a:schemeClr val="tx1"/>
                          </a:solidFill>
                        </a:rPr>
                        <a:t>Prepare</a:t>
                      </a:r>
                      <a:r>
                        <a:rPr lang="en-US" sz="1400" baseline="0" dirty="0" smtClean="0">
                          <a:solidFill>
                            <a:schemeClr val="tx1"/>
                          </a:solidFill>
                        </a:rPr>
                        <a:t> D7 document</a:t>
                      </a:r>
                      <a:endParaRPr lang="en-US" sz="1400" dirty="0" smtClean="0">
                        <a:solidFill>
                          <a:schemeClr val="tx1"/>
                        </a:solidFill>
                      </a:endParaRP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smtClean="0">
                          <a:solidFill>
                            <a:schemeClr val="tx1"/>
                          </a:solidFill>
                        </a:rPr>
                        <a:t>Submit D7 </a:t>
                      </a:r>
                      <a:r>
                        <a:rPr lang="en-US" sz="1400" dirty="0" smtClean="0">
                          <a:solidFill>
                            <a:schemeClr val="tx1"/>
                          </a:solidFill>
                        </a:rPr>
                        <a:t>for SA Ballot 2</a:t>
                      </a:r>
                      <a:endParaRPr lang="en-US" sz="1400" dirty="0"/>
                    </a:p>
                  </a:txBody>
                  <a:tcPr>
                    <a:solidFill>
                      <a:schemeClr val="bg1">
                        <a:lumMod val="95000"/>
                      </a:schemeClr>
                    </a:solidFill>
                  </a:tcPr>
                </a:tc>
                <a:tc>
                  <a:txBody>
                    <a:bodyPr/>
                    <a:lstStyle/>
                    <a:p>
                      <a:pPr marL="285750" indent="-285750">
                        <a:buFont typeface="Arial" panose="020B0604020202020204" pitchFamily="34" charset="0"/>
                        <a:buChar char="•"/>
                      </a:pPr>
                      <a:r>
                        <a:rPr lang="en-US" sz="1400" dirty="0" smtClean="0"/>
                        <a:t>Start SA Ballot 2</a:t>
                      </a:r>
                      <a:endParaRPr lang="en-US" sz="1400" dirty="0"/>
                    </a:p>
                  </a:txBody>
                  <a:tcPr>
                    <a:solidFill>
                      <a:schemeClr val="bg1">
                        <a:lumMod val="95000"/>
                      </a:schemeClr>
                    </a:solidFill>
                  </a:tcPr>
                </a:tc>
                <a:tc>
                  <a:txBody>
                    <a:bodyPr/>
                    <a:lstStyle/>
                    <a:p>
                      <a:pPr marL="285750" indent="-285750">
                        <a:buFont typeface="Arial" panose="020B0604020202020204" pitchFamily="34" charset="0"/>
                        <a:buChar char="•"/>
                      </a:pPr>
                      <a:r>
                        <a:rPr lang="en-US" sz="1400" dirty="0" smtClean="0"/>
                        <a:t>SA Ballot 2</a:t>
                      </a:r>
                      <a:r>
                        <a:rPr lang="en-US" sz="1400" dirty="0" smtClean="0">
                          <a:solidFill>
                            <a:schemeClr val="tx1"/>
                          </a:solidFill>
                        </a:rPr>
                        <a:t> </a:t>
                      </a:r>
                      <a:r>
                        <a:rPr lang="en-US" sz="1400" dirty="0" smtClean="0">
                          <a:solidFill>
                            <a:schemeClr val="tx1"/>
                          </a:solidFill>
                        </a:rPr>
                        <a:t>comment resolution</a:t>
                      </a:r>
                    </a:p>
                    <a:p>
                      <a:pPr marL="285750" indent="-285750">
                        <a:buFont typeface="Arial" panose="020B0604020202020204" pitchFamily="34" charset="0"/>
                        <a:buChar char="•"/>
                      </a:pPr>
                      <a:r>
                        <a:rPr lang="en-US" sz="1400" dirty="0" smtClean="0">
                          <a:solidFill>
                            <a:schemeClr val="tx1"/>
                          </a:solidFill>
                        </a:rPr>
                        <a:t>Prepare</a:t>
                      </a:r>
                      <a:r>
                        <a:rPr lang="en-US" sz="1400" baseline="0" dirty="0" smtClean="0">
                          <a:solidFill>
                            <a:schemeClr val="tx1"/>
                          </a:solidFill>
                        </a:rPr>
                        <a:t> D8 document</a:t>
                      </a:r>
                      <a:endParaRPr lang="en-US" sz="1400" dirty="0" smtClean="0">
                        <a:solidFill>
                          <a:schemeClr val="tx1"/>
                        </a:solidFill>
                      </a:endParaRP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smtClean="0">
                          <a:solidFill>
                            <a:schemeClr val="tx1"/>
                          </a:solidFill>
                        </a:rPr>
                        <a:t>Submit D8 for SA Ballot 3</a:t>
                      </a:r>
                      <a:endParaRPr lang="en-US" sz="1400" dirty="0"/>
                    </a:p>
                  </a:txBody>
                  <a:tcPr>
                    <a:solidFill>
                      <a:schemeClr val="bg1">
                        <a:lumMod val="95000"/>
                      </a:schemeClr>
                    </a:solidFill>
                  </a:tcPr>
                </a:tc>
                <a:extLst>
                  <a:ext uri="{0D108BD9-81ED-4DB2-BD59-A6C34878D82A}">
                    <a16:rowId xmlns:a16="http://schemas.microsoft.com/office/drawing/2014/main" val="10002"/>
                  </a:ext>
                </a:extLst>
              </a:tr>
              <a:tr h="370840">
                <a:tc>
                  <a:txBody>
                    <a:bodyPr/>
                    <a:lstStyle/>
                    <a:p>
                      <a:pPr algn="ctr"/>
                      <a:r>
                        <a:rPr lang="en-US" sz="1600" b="1" dirty="0"/>
                        <a:t>Q2</a:t>
                      </a:r>
                    </a:p>
                  </a:txBody>
                  <a:tcPr>
                    <a:solidFill>
                      <a:srgbClr val="FFFFCC"/>
                    </a:solidFill>
                  </a:tcPr>
                </a:tc>
                <a:tc>
                  <a:txBody>
                    <a:bodyPr/>
                    <a:lstStyle/>
                    <a:p>
                      <a:pPr algn="ctr"/>
                      <a:r>
                        <a:rPr lang="en-US" sz="1600" b="1" dirty="0"/>
                        <a:t>April</a:t>
                      </a:r>
                    </a:p>
                  </a:txBody>
                  <a:tcPr>
                    <a:solidFill>
                      <a:srgbClr val="FFFFCC"/>
                    </a:solidFill>
                  </a:tcPr>
                </a:tc>
                <a:tc>
                  <a:txBody>
                    <a:bodyPr/>
                    <a:lstStyle/>
                    <a:p>
                      <a:pPr algn="ctr"/>
                      <a:r>
                        <a:rPr lang="en-US" sz="1600" b="1" dirty="0"/>
                        <a:t>May</a:t>
                      </a:r>
                    </a:p>
                  </a:txBody>
                  <a:tcPr>
                    <a:solidFill>
                      <a:srgbClr val="FFFFCC"/>
                    </a:solidFill>
                  </a:tcPr>
                </a:tc>
                <a:tc>
                  <a:txBody>
                    <a:bodyPr/>
                    <a:lstStyle/>
                    <a:p>
                      <a:pPr algn="ctr"/>
                      <a:r>
                        <a:rPr lang="en-US" sz="1600" b="1" dirty="0"/>
                        <a:t>June</a:t>
                      </a:r>
                    </a:p>
                  </a:txBody>
                  <a:tcPr>
                    <a:solidFill>
                      <a:srgbClr val="FFFFCC"/>
                    </a:solidFill>
                  </a:tcPr>
                </a:tc>
                <a:extLst>
                  <a:ext uri="{0D108BD9-81ED-4DB2-BD59-A6C34878D82A}">
                    <a16:rowId xmlns:a16="http://schemas.microsoft.com/office/drawing/2014/main" val="10003"/>
                  </a:ext>
                </a:extLst>
              </a:tr>
              <a:tr h="370840">
                <a:tc>
                  <a:txBody>
                    <a:bodyPr/>
                    <a:lstStyle/>
                    <a:p>
                      <a:endParaRPr lang="en-US" sz="1600"/>
                    </a:p>
                  </a:txBody>
                  <a:tcPr>
                    <a:solidFill>
                      <a:srgbClr val="FFFFCC"/>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smtClean="0"/>
                        <a:t>Start SA Ballot 3</a:t>
                      </a:r>
                    </a:p>
                    <a:p>
                      <a:pPr marL="0" indent="0">
                        <a:buFont typeface="Arial" panose="020B0604020202020204" pitchFamily="34" charset="0"/>
                        <a:buNone/>
                      </a:pPr>
                      <a:endParaRPr lang="en-US" sz="1600" dirty="0"/>
                    </a:p>
                  </a:txBody>
                  <a:tcPr>
                    <a:solidFill>
                      <a:srgbClr val="FFFFCC"/>
                    </a:solidFill>
                  </a:tcPr>
                </a:tc>
                <a:tc>
                  <a:txBody>
                    <a:bodyPr/>
                    <a:lstStyle/>
                    <a:p>
                      <a:pPr marL="285750" indent="-285750">
                        <a:buFont typeface="Arial" panose="020B0604020202020204" pitchFamily="34" charset="0"/>
                        <a:buChar char="•"/>
                      </a:pPr>
                      <a:r>
                        <a:rPr lang="en-US" sz="1400" dirty="0" smtClean="0"/>
                        <a:t>SA Ballot 3</a:t>
                      </a:r>
                      <a:r>
                        <a:rPr lang="en-US" sz="1400" dirty="0" smtClean="0">
                          <a:solidFill>
                            <a:schemeClr val="tx1"/>
                          </a:solidFill>
                        </a:rPr>
                        <a:t> comment resolution</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smtClean="0">
                          <a:solidFill>
                            <a:schemeClr val="tx1"/>
                          </a:solidFill>
                        </a:rPr>
                        <a:t>Prepare </a:t>
                      </a:r>
                      <a:r>
                        <a:rPr lang="en-US" sz="1400" dirty="0" smtClean="0">
                          <a:solidFill>
                            <a:schemeClr val="tx1"/>
                          </a:solidFill>
                        </a:rPr>
                        <a:t>D9 for </a:t>
                      </a:r>
                      <a:r>
                        <a:rPr lang="en-US" sz="1400" dirty="0" smtClean="0">
                          <a:solidFill>
                            <a:schemeClr val="tx1"/>
                          </a:solidFill>
                        </a:rPr>
                        <a:t>SA</a:t>
                      </a:r>
                      <a:r>
                        <a:rPr lang="en-US" sz="1400" baseline="0" dirty="0" smtClean="0">
                          <a:solidFill>
                            <a:schemeClr val="tx1"/>
                          </a:solidFill>
                        </a:rPr>
                        <a:t> </a:t>
                      </a:r>
                      <a:r>
                        <a:rPr lang="en-US" sz="1400" dirty="0" smtClean="0"/>
                        <a:t>Ballot 4</a:t>
                      </a:r>
                      <a:r>
                        <a:rPr lang="en-US" sz="1400" dirty="0" smtClean="0">
                          <a:solidFill>
                            <a:schemeClr val="tx1"/>
                          </a:solidFill>
                        </a:rPr>
                        <a:t> </a:t>
                      </a:r>
                      <a:endParaRPr lang="en-US" sz="1400" dirty="0" smtClean="0">
                        <a:solidFill>
                          <a:schemeClr val="tx1"/>
                        </a:solidFill>
                      </a:endParaRPr>
                    </a:p>
                  </a:txBody>
                  <a:tcPr>
                    <a:solidFill>
                      <a:srgbClr val="FFFFCC"/>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smtClean="0"/>
                        <a:t>Start SA Ballot 4</a:t>
                      </a:r>
                    </a:p>
                    <a:p>
                      <a:endParaRPr lang="en-US" sz="1600" dirty="0"/>
                    </a:p>
                  </a:txBody>
                  <a:tcPr>
                    <a:solidFill>
                      <a:srgbClr val="FFFFCC"/>
                    </a:solidFill>
                  </a:tcPr>
                </a:tc>
                <a:extLst>
                  <a:ext uri="{0D108BD9-81ED-4DB2-BD59-A6C34878D82A}">
                    <a16:rowId xmlns:a16="http://schemas.microsoft.com/office/drawing/2014/main" val="10004"/>
                  </a:ext>
                </a:extLst>
              </a:tr>
              <a:tr h="370840">
                <a:tc>
                  <a:txBody>
                    <a:bodyPr/>
                    <a:lstStyle/>
                    <a:p>
                      <a:pPr algn="ctr"/>
                      <a:r>
                        <a:rPr lang="en-US" sz="1600" b="1" dirty="0"/>
                        <a:t>Q3</a:t>
                      </a:r>
                    </a:p>
                  </a:txBody>
                  <a:tcPr>
                    <a:solidFill>
                      <a:schemeClr val="bg1">
                        <a:lumMod val="95000"/>
                      </a:schemeClr>
                    </a:solidFill>
                  </a:tcPr>
                </a:tc>
                <a:tc>
                  <a:txBody>
                    <a:bodyPr/>
                    <a:lstStyle/>
                    <a:p>
                      <a:pPr algn="ctr"/>
                      <a:r>
                        <a:rPr lang="en-US" sz="1600" b="1" dirty="0"/>
                        <a:t>July</a:t>
                      </a:r>
                    </a:p>
                  </a:txBody>
                  <a:tcPr>
                    <a:solidFill>
                      <a:schemeClr val="bg1">
                        <a:lumMod val="95000"/>
                      </a:schemeClr>
                    </a:solidFill>
                  </a:tcPr>
                </a:tc>
                <a:tc>
                  <a:txBody>
                    <a:bodyPr/>
                    <a:lstStyle/>
                    <a:p>
                      <a:pPr algn="ctr"/>
                      <a:r>
                        <a:rPr lang="en-US" sz="1600" b="1" dirty="0"/>
                        <a:t>August</a:t>
                      </a:r>
                    </a:p>
                  </a:txBody>
                  <a:tcPr>
                    <a:solidFill>
                      <a:schemeClr val="bg1">
                        <a:lumMod val="95000"/>
                      </a:schemeClr>
                    </a:solidFill>
                  </a:tcPr>
                </a:tc>
                <a:tc>
                  <a:txBody>
                    <a:bodyPr/>
                    <a:lstStyle/>
                    <a:p>
                      <a:pPr algn="ctr"/>
                      <a:r>
                        <a:rPr lang="en-US" sz="1600" b="1" dirty="0"/>
                        <a:t>September</a:t>
                      </a:r>
                    </a:p>
                  </a:txBody>
                  <a:tcPr>
                    <a:solidFill>
                      <a:schemeClr val="bg1">
                        <a:lumMod val="95000"/>
                      </a:schemeClr>
                    </a:solidFill>
                  </a:tcPr>
                </a:tc>
                <a:extLst>
                  <a:ext uri="{0D108BD9-81ED-4DB2-BD59-A6C34878D82A}">
                    <a16:rowId xmlns:a16="http://schemas.microsoft.com/office/drawing/2014/main" val="10005"/>
                  </a:ext>
                </a:extLst>
              </a:tr>
              <a:tr h="370840">
                <a:tc>
                  <a:txBody>
                    <a:bodyPr/>
                    <a:lstStyle/>
                    <a:p>
                      <a:endParaRPr lang="en-US" sz="1600"/>
                    </a:p>
                  </a:txBody>
                  <a:tcPr>
                    <a:solidFill>
                      <a:schemeClr val="bg1">
                        <a:lumMod val="95000"/>
                      </a:schemeClr>
                    </a:solidFill>
                  </a:tcPr>
                </a:tc>
                <a:tc>
                  <a:txBody>
                    <a:bodyPr/>
                    <a:lstStyle/>
                    <a:p>
                      <a:pPr marL="285750" indent="-285750">
                        <a:buFont typeface="Arial" panose="020B0604020202020204" pitchFamily="34" charset="0"/>
                        <a:buChar char="•"/>
                      </a:pPr>
                      <a:r>
                        <a:rPr lang="en-US" sz="1400" dirty="0" smtClean="0">
                          <a:solidFill>
                            <a:schemeClr val="tx1"/>
                          </a:solidFill>
                        </a:rPr>
                        <a:t>Resolve</a:t>
                      </a:r>
                      <a:r>
                        <a:rPr lang="en-US" sz="1400" baseline="0" dirty="0" smtClean="0">
                          <a:solidFill>
                            <a:schemeClr val="tx1"/>
                          </a:solidFill>
                        </a:rPr>
                        <a:t> final SA editorial comments and prepare final Draft D10 for </a:t>
                      </a:r>
                      <a:r>
                        <a:rPr lang="en-US" sz="1400" baseline="0" dirty="0" smtClean="0">
                          <a:solidFill>
                            <a:schemeClr val="tx1"/>
                          </a:solidFill>
                        </a:rPr>
                        <a:t>publication</a:t>
                      </a:r>
                      <a:endParaRPr lang="en-US" sz="1400" dirty="0" smtClean="0">
                        <a:solidFill>
                          <a:schemeClr val="tx1"/>
                        </a:solidFill>
                      </a:endParaRPr>
                    </a:p>
                    <a:p>
                      <a:pPr marL="285750" indent="-285750">
                        <a:buFont typeface="Arial" panose="020B0604020202020204" pitchFamily="34" charset="0"/>
                        <a:buChar char="•"/>
                      </a:pPr>
                      <a:endParaRPr lang="en-US" sz="1400" dirty="0" smtClean="0">
                        <a:solidFill>
                          <a:schemeClr val="tx1"/>
                        </a:solidFill>
                      </a:endParaRPr>
                    </a:p>
                  </a:txBody>
                  <a:tcPr>
                    <a:solidFill>
                      <a:schemeClr val="bg1">
                        <a:lumMod val="95000"/>
                      </a:schemeClr>
                    </a:solidFill>
                  </a:tcPr>
                </a:tc>
                <a:tc>
                  <a:txBody>
                    <a:bodyPr/>
                    <a:lstStyle/>
                    <a:p>
                      <a:endParaRPr lang="en-US" sz="1400" dirty="0"/>
                    </a:p>
                  </a:txBody>
                  <a:tcPr>
                    <a:solidFill>
                      <a:schemeClr val="bg1">
                        <a:lumMod val="95000"/>
                      </a:schemeClr>
                    </a:solidFill>
                  </a:tcPr>
                </a:tc>
                <a:tc>
                  <a:txBody>
                    <a:bodyPr/>
                    <a:lstStyle/>
                    <a:p>
                      <a:pPr marL="285750" indent="-285750">
                        <a:buFont typeface="Arial" panose="020B0604020202020204" pitchFamily="34" charset="0"/>
                        <a:buChar char="•"/>
                      </a:pPr>
                      <a:r>
                        <a:rPr lang="en-US" sz="1400" dirty="0" smtClean="0">
                          <a:solidFill>
                            <a:schemeClr val="tx1"/>
                          </a:solidFill>
                        </a:rPr>
                        <a:t>Have a publication</a:t>
                      </a:r>
                      <a:r>
                        <a:rPr lang="en-US" sz="1400" baseline="0" dirty="0" smtClean="0">
                          <a:solidFill>
                            <a:schemeClr val="tx1"/>
                          </a:solidFill>
                        </a:rPr>
                        <a:t> party!</a:t>
                      </a:r>
                      <a:endParaRPr lang="en-US" sz="1400" dirty="0" smtClean="0">
                        <a:solidFill>
                          <a:schemeClr val="tx1"/>
                        </a:solidFill>
                      </a:endParaRPr>
                    </a:p>
                  </a:txBody>
                  <a:tcPr>
                    <a:solidFill>
                      <a:schemeClr val="bg1">
                        <a:lumMod val="95000"/>
                      </a:schemeClr>
                    </a:solidFill>
                  </a:tcPr>
                </a:tc>
                <a:extLst>
                  <a:ext uri="{0D108BD9-81ED-4DB2-BD59-A6C34878D82A}">
                    <a16:rowId xmlns:a16="http://schemas.microsoft.com/office/drawing/2014/main" val="10006"/>
                  </a:ext>
                </a:extLst>
              </a:tr>
              <a:tr h="370840">
                <a:tc>
                  <a:txBody>
                    <a:bodyPr/>
                    <a:lstStyle/>
                    <a:p>
                      <a:pPr algn="ctr"/>
                      <a:r>
                        <a:rPr lang="en-US" sz="1600" b="1" dirty="0"/>
                        <a:t>Q4</a:t>
                      </a:r>
                    </a:p>
                  </a:txBody>
                  <a:tcPr>
                    <a:solidFill>
                      <a:srgbClr val="FFFFCC"/>
                    </a:solidFill>
                  </a:tcPr>
                </a:tc>
                <a:tc>
                  <a:txBody>
                    <a:bodyPr/>
                    <a:lstStyle/>
                    <a:p>
                      <a:pPr algn="ctr"/>
                      <a:r>
                        <a:rPr lang="en-US" sz="1600" b="1" dirty="0"/>
                        <a:t>October</a:t>
                      </a:r>
                    </a:p>
                  </a:txBody>
                  <a:tcPr>
                    <a:solidFill>
                      <a:srgbClr val="FFFFCC"/>
                    </a:solidFill>
                  </a:tcPr>
                </a:tc>
                <a:tc>
                  <a:txBody>
                    <a:bodyPr/>
                    <a:lstStyle/>
                    <a:p>
                      <a:pPr algn="ctr"/>
                      <a:r>
                        <a:rPr lang="en-US" sz="1600" b="1" dirty="0"/>
                        <a:t>November</a:t>
                      </a:r>
                    </a:p>
                  </a:txBody>
                  <a:tcPr>
                    <a:solidFill>
                      <a:srgbClr val="FFFFCC"/>
                    </a:solidFill>
                  </a:tcPr>
                </a:tc>
                <a:tc>
                  <a:txBody>
                    <a:bodyPr/>
                    <a:lstStyle/>
                    <a:p>
                      <a:pPr algn="ctr"/>
                      <a:r>
                        <a:rPr lang="en-US" sz="1600" b="1" dirty="0"/>
                        <a:t>December</a:t>
                      </a:r>
                    </a:p>
                  </a:txBody>
                  <a:tcPr>
                    <a:solidFill>
                      <a:srgbClr val="FFFFCC"/>
                    </a:solidFill>
                  </a:tcPr>
                </a:tc>
                <a:extLst>
                  <a:ext uri="{0D108BD9-81ED-4DB2-BD59-A6C34878D82A}">
                    <a16:rowId xmlns:a16="http://schemas.microsoft.com/office/drawing/2014/main" val="10007"/>
                  </a:ext>
                </a:extLst>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indent="-285750">
                        <a:buFont typeface="Arial" panose="020B0604020202020204" pitchFamily="34" charset="0"/>
                        <a:buChar char="•"/>
                      </a:pPr>
                      <a:endParaRPr lang="en-US" sz="1400" dirty="0" smtClean="0">
                        <a:solidFill>
                          <a:schemeClr val="tx1"/>
                        </a:solidFill>
                      </a:endParaRPr>
                    </a:p>
                  </a:txBody>
                  <a:tcPr>
                    <a:solidFill>
                      <a:srgbClr val="FFFFCC"/>
                    </a:solidFill>
                  </a:tcPr>
                </a:tc>
                <a:tc>
                  <a:txBody>
                    <a:bodyPr/>
                    <a:lstStyle/>
                    <a:p>
                      <a:endParaRPr lang="en-US" sz="1600" dirty="0"/>
                    </a:p>
                  </a:txBody>
                  <a:tcPr>
                    <a:solidFill>
                      <a:srgbClr val="FFFFCC"/>
                    </a:solidFill>
                  </a:tcPr>
                </a:tc>
                <a:extLst>
                  <a:ext uri="{0D108BD9-81ED-4DB2-BD59-A6C34878D82A}">
                    <a16:rowId xmlns:a16="http://schemas.microsoft.com/office/drawing/2014/main" val="10008"/>
                  </a:ext>
                </a:extLst>
              </a:tr>
            </a:tbl>
          </a:graphicData>
        </a:graphic>
      </p:graphicFrame>
      <p:sp>
        <p:nvSpPr>
          <p:cNvPr id="3" name="Footer Placeholder 2"/>
          <p:cNvSpPr>
            <a:spLocks noGrp="1"/>
          </p:cNvSpPr>
          <p:nvPr>
            <p:ph type="ftr" sz="quarter" idx="11"/>
          </p:nvPr>
        </p:nvSpPr>
        <p:spPr>
          <a:xfrm>
            <a:off x="5486400" y="6475413"/>
            <a:ext cx="3124200" cy="184666"/>
          </a:xfrm>
        </p:spPr>
        <p:txBody>
          <a:bodyPr/>
          <a:lstStyle/>
          <a:p>
            <a:r>
              <a:rPr lang="en-US" altLang="en-US" dirty="0" err="1"/>
              <a:t>Yeong</a:t>
            </a:r>
            <a:r>
              <a:rPr lang="en-US" altLang="en-US" dirty="0"/>
              <a:t> Min Jang </a:t>
            </a:r>
            <a:r>
              <a:rPr lang="en-US" altLang="en-US" dirty="0" smtClean="0"/>
              <a:t>(</a:t>
            </a:r>
            <a:r>
              <a:rPr lang="en-US" altLang="en-US" dirty="0" err="1" smtClean="0"/>
              <a:t>Kookmin</a:t>
            </a:r>
            <a:r>
              <a:rPr lang="en-US" altLang="en-US" dirty="0" smtClean="0"/>
              <a:t> University)</a:t>
            </a:r>
            <a:endParaRPr lang="en-US" altLang="en-US" dirty="0"/>
          </a:p>
        </p:txBody>
      </p:sp>
      <p:sp>
        <p:nvSpPr>
          <p:cNvPr id="4" name="Slide Number Placeholder 3"/>
          <p:cNvSpPr>
            <a:spLocks noGrp="1"/>
          </p:cNvSpPr>
          <p:nvPr>
            <p:ph type="sldNum" sz="quarter" idx="12"/>
          </p:nvPr>
        </p:nvSpPr>
        <p:spPr/>
        <p:txBody>
          <a:bodyPr/>
          <a:lstStyle/>
          <a:p>
            <a:r>
              <a:rPr lang="en-US" altLang="en-US"/>
              <a:t>Slide </a:t>
            </a:r>
            <a:fld id="{3FACC1E0-D046-4250-A6CE-5FE33D4141D9}" type="slidenum">
              <a:rPr lang="en-US" altLang="en-US" smtClean="0"/>
              <a:pPr/>
              <a:t>7</a:t>
            </a:fld>
            <a:endParaRPr lang="en-US" altLang="en-US"/>
          </a:p>
        </p:txBody>
      </p:sp>
    </p:spTree>
    <p:extLst>
      <p:ext uri="{BB962C8B-B14F-4D97-AF65-F5344CB8AC3E}">
        <p14:creationId xmlns:p14="http://schemas.microsoft.com/office/powerpoint/2010/main" val="30132902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3842</TotalTime>
  <Words>714</Words>
  <Application>Microsoft Office PowerPoint</Application>
  <PresentationFormat>On-screen Show (4:3)</PresentationFormat>
  <Paragraphs>215</Paragraphs>
  <Slides>7</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dc:description>&lt;doc#&gt;</dc:description>
  <cp:lastModifiedBy>HUY</cp:lastModifiedBy>
  <cp:revision>124</cp:revision>
  <cp:lastPrinted>2020-09-12T07:01:56Z</cp:lastPrinted>
  <dcterms:created xsi:type="dcterms:W3CDTF">2015-01-04T22:39:23Z</dcterms:created>
  <dcterms:modified xsi:type="dcterms:W3CDTF">2023-05-18T12:45:35Z</dcterms:modified>
</cp:coreProperties>
</file>