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6" r:id="rId3"/>
    <p:sldId id="267" r:id="rId4"/>
    <p:sldId id="268" r:id="rId5"/>
    <p:sldId id="269" r:id="rId6"/>
    <p:sldId id="271" r:id="rId7"/>
    <p:sldId id="272" r:id="rId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4" autoAdjust="0"/>
    <p:restoredTop sz="94660"/>
  </p:normalViewPr>
  <p:slideViewPr>
    <p:cSldViewPr>
      <p:cViewPr varScale="1">
        <p:scale>
          <a:sx n="113" d="100"/>
          <a:sy n="113" d="100"/>
        </p:scale>
        <p:origin x="151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4"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554">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554">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554">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3"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554">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
        <p:nvSpPr>
          <p:cNvPr id="3079" name="Rectangle 7"/>
          <p:cNvSpPr>
            <a:spLocks noChangeArrowheads="1"/>
          </p:cNvSpPr>
          <p:nvPr/>
        </p:nvSpPr>
        <p:spPr bwMode="auto">
          <a:xfrm>
            <a:off x="701363"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3"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554">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9"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554">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30"/>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74" tIns="46290" rIns="94174" bIns="4629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2"/>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699" lvl="4" algn="r" defTabSz="938554">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2"/>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554">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2"/>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
        <p:nvSpPr>
          <p:cNvPr id="2058" name="Line 10"/>
          <p:cNvSpPr>
            <a:spLocks noChangeShapeType="1"/>
          </p:cNvSpPr>
          <p:nvPr/>
        </p:nvSpPr>
        <p:spPr bwMode="auto">
          <a:xfrm>
            <a:off x="654819"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2</a:t>
            </a:fld>
            <a:endParaRPr lang="en-US" altLang="en-US"/>
          </a:p>
        </p:txBody>
      </p:sp>
    </p:spTree>
    <p:extLst>
      <p:ext uri="{BB962C8B-B14F-4D97-AF65-F5344CB8AC3E}">
        <p14:creationId xmlns:p14="http://schemas.microsoft.com/office/powerpoint/2010/main" val="1124974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3</a:t>
            </a:fld>
            <a:endParaRPr lang="en-US" altLang="en-US"/>
          </a:p>
        </p:txBody>
      </p:sp>
    </p:spTree>
    <p:extLst>
      <p:ext uri="{BB962C8B-B14F-4D97-AF65-F5344CB8AC3E}">
        <p14:creationId xmlns:p14="http://schemas.microsoft.com/office/powerpoint/2010/main" val="695161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4</a:t>
            </a:fld>
            <a:endParaRPr lang="en-US" altLang="en-US"/>
          </a:p>
        </p:txBody>
      </p:sp>
    </p:spTree>
    <p:extLst>
      <p:ext uri="{BB962C8B-B14F-4D97-AF65-F5344CB8AC3E}">
        <p14:creationId xmlns:p14="http://schemas.microsoft.com/office/powerpoint/2010/main" val="1128922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5</a:t>
            </a:fld>
            <a:endParaRPr lang="en-US" altLang="en-US"/>
          </a:p>
        </p:txBody>
      </p:sp>
    </p:spTree>
    <p:extLst>
      <p:ext uri="{BB962C8B-B14F-4D97-AF65-F5344CB8AC3E}">
        <p14:creationId xmlns:p14="http://schemas.microsoft.com/office/powerpoint/2010/main" val="1006730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6</a:t>
            </a:fld>
            <a:endParaRPr lang="en-US" altLang="en-US"/>
          </a:p>
        </p:txBody>
      </p:sp>
    </p:spTree>
    <p:extLst>
      <p:ext uri="{BB962C8B-B14F-4D97-AF65-F5344CB8AC3E}">
        <p14:creationId xmlns:p14="http://schemas.microsoft.com/office/powerpoint/2010/main" val="1495282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7</a:t>
            </a:fld>
            <a:endParaRPr lang="en-US" altLang="en-US"/>
          </a:p>
        </p:txBody>
      </p:sp>
    </p:spTree>
    <p:extLst>
      <p:ext uri="{BB962C8B-B14F-4D97-AF65-F5344CB8AC3E}">
        <p14:creationId xmlns:p14="http://schemas.microsoft.com/office/powerpoint/2010/main" val="1916985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990600" y="3733800"/>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chemeClr val="tx1"/>
                </a:solidFill>
              </a:rPr>
              <a:t>DCN 15-23-0287-00-007a</a:t>
            </a:r>
            <a:endParaRPr lang="en-US" altLang="en-US" sz="14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Date Placeholder 1"/>
          <p:cNvSpPr>
            <a:spLocks noGrp="1"/>
          </p:cNvSpPr>
          <p:nvPr userDrawn="1"/>
        </p:nvSpPr>
        <p:spPr bwMode="auto">
          <a:xfrm>
            <a:off x="685800"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May 2023</a:t>
            </a: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Suggested 15.7a </a:t>
            </a:r>
            <a:r>
              <a:rPr lang="en-US" altLang="en-US" sz="1600" dirty="0" smtClean="0">
                <a:solidFill>
                  <a:schemeClr val="tx2"/>
                </a:solidFill>
              </a:rPr>
              <a:t>Schedule </a:t>
            </a:r>
            <a:r>
              <a:rPr lang="en-US" altLang="en-US" sz="1600" dirty="0">
                <a:solidFill>
                  <a:schemeClr val="tx2"/>
                </a:solidFill>
              </a:rPr>
              <a:t>and</a:t>
            </a:r>
            <a:r>
              <a:rPr lang="ko-KR" altLang="en-US" sz="1600" dirty="0">
                <a:solidFill>
                  <a:schemeClr val="tx2"/>
                </a:solidFill>
              </a:rPr>
              <a:t> </a:t>
            </a:r>
            <a:r>
              <a:rPr lang="en-US" altLang="en-US" sz="1600" dirty="0">
                <a:solidFill>
                  <a:schemeClr val="tx2"/>
                </a:solidFill>
              </a:rPr>
              <a:t>Milestones	</a:t>
            </a:r>
          </a:p>
          <a:p>
            <a:r>
              <a:rPr lang="en-US" altLang="en-US" sz="1600" b="1" dirty="0">
                <a:solidFill>
                  <a:schemeClr val="tx2"/>
                </a:solidFill>
              </a:rPr>
              <a:t>Date Submitted: </a:t>
            </a:r>
            <a:r>
              <a:rPr lang="en-US" altLang="en-US" sz="1600" dirty="0" smtClean="0">
                <a:solidFill>
                  <a:schemeClr val="tx2"/>
                </a:solidFill>
              </a:rPr>
              <a:t>May 18, 2023</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Voice: +82-2-910-5068		E-Mail: yjang@kookmin.ac.kr</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This contribution presents a proposed timeline with milestones.  It is offered to the committee which can adopt, modify or ignore the suggested timeline.</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2960754" y="2851990"/>
            <a:ext cx="1870320"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1011013" y="2851727"/>
            <a:ext cx="1939423"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7" y="2848643"/>
            <a:ext cx="839120" cy="312568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1003294"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2950436" y="2703381"/>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909825" y="2730868"/>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227795" y="2180412"/>
            <a:ext cx="914400" cy="369332"/>
          </a:xfrm>
          <a:prstGeom prst="rect">
            <a:avLst/>
          </a:prstGeom>
          <a:noFill/>
        </p:spPr>
        <p:txBody>
          <a:bodyPr wrap="square" rtlCol="0">
            <a:spAutoFit/>
          </a:bodyPr>
          <a:lstStyle/>
          <a:p>
            <a:r>
              <a:rPr lang="en-US" sz="1800" dirty="0"/>
              <a:t>9/2020 </a:t>
            </a:r>
          </a:p>
        </p:txBody>
      </p:sp>
      <p:sp>
        <p:nvSpPr>
          <p:cNvPr id="10" name="TextBox 9"/>
          <p:cNvSpPr txBox="1"/>
          <p:nvPr/>
        </p:nvSpPr>
        <p:spPr>
          <a:xfrm rot="5400000">
            <a:off x="609933" y="2133268"/>
            <a:ext cx="825867" cy="369332"/>
          </a:xfrm>
          <a:prstGeom prst="rect">
            <a:avLst/>
          </a:prstGeom>
          <a:noFill/>
        </p:spPr>
        <p:txBody>
          <a:bodyPr wrap="none" rtlCol="0">
            <a:spAutoFit/>
          </a:bodyPr>
          <a:lstStyle/>
          <a:p>
            <a:r>
              <a:rPr lang="en-US" sz="1800" dirty="0"/>
              <a:t>1/2021</a:t>
            </a:r>
          </a:p>
        </p:txBody>
      </p:sp>
      <p:sp>
        <p:nvSpPr>
          <p:cNvPr id="11" name="TextBox 10"/>
          <p:cNvSpPr txBox="1"/>
          <p:nvPr/>
        </p:nvSpPr>
        <p:spPr>
          <a:xfrm rot="5400000">
            <a:off x="2591133" y="2152975"/>
            <a:ext cx="825867" cy="369332"/>
          </a:xfrm>
          <a:prstGeom prst="rect">
            <a:avLst/>
          </a:prstGeom>
          <a:noFill/>
        </p:spPr>
        <p:txBody>
          <a:bodyPr wrap="none" rtlCol="0">
            <a:spAutoFit/>
          </a:bodyPr>
          <a:lstStyle/>
          <a:p>
            <a:r>
              <a:rPr lang="en-US" sz="1800" dirty="0"/>
              <a:t>1/2022</a:t>
            </a:r>
          </a:p>
        </p:txBody>
      </p:sp>
      <p:sp>
        <p:nvSpPr>
          <p:cNvPr id="12" name="TextBox 11"/>
          <p:cNvSpPr txBox="1"/>
          <p:nvPr/>
        </p:nvSpPr>
        <p:spPr>
          <a:xfrm rot="5400000">
            <a:off x="4418140" y="2179310"/>
            <a:ext cx="825867" cy="369332"/>
          </a:xfrm>
          <a:prstGeom prst="rect">
            <a:avLst/>
          </a:prstGeom>
          <a:noFill/>
        </p:spPr>
        <p:txBody>
          <a:bodyPr wrap="none" rtlCol="0">
            <a:spAutoFit/>
          </a:bodyPr>
          <a:lstStyle/>
          <a:p>
            <a:r>
              <a:rPr lang="en-US" sz="1800" dirty="0"/>
              <a:t>1/2023</a:t>
            </a:r>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a:t>CFA Issued</a:t>
            </a:r>
          </a:p>
        </p:txBody>
      </p:sp>
      <p:sp>
        <p:nvSpPr>
          <p:cNvPr id="14" name="TextBox 13"/>
          <p:cNvSpPr txBox="1"/>
          <p:nvPr/>
        </p:nvSpPr>
        <p:spPr>
          <a:xfrm rot="5400000">
            <a:off x="518473" y="3466951"/>
            <a:ext cx="1635961" cy="369332"/>
          </a:xfrm>
          <a:prstGeom prst="rect">
            <a:avLst/>
          </a:prstGeom>
          <a:noFill/>
        </p:spPr>
        <p:txBody>
          <a:bodyPr wrap="none" rtlCol="0">
            <a:spAutoFit/>
          </a:bodyPr>
          <a:lstStyle/>
          <a:p>
            <a:r>
              <a:rPr lang="en-US" sz="1800" dirty="0"/>
              <a:t>CFA Responses</a:t>
            </a:r>
          </a:p>
        </p:txBody>
      </p:sp>
      <p:sp>
        <p:nvSpPr>
          <p:cNvPr id="15" name="TextBox 14"/>
          <p:cNvSpPr txBox="1"/>
          <p:nvPr/>
        </p:nvSpPr>
        <p:spPr>
          <a:xfrm rot="5400000">
            <a:off x="498441" y="4237899"/>
            <a:ext cx="3078728" cy="369332"/>
          </a:xfrm>
          <a:prstGeom prst="rect">
            <a:avLst/>
          </a:prstGeom>
          <a:noFill/>
        </p:spPr>
        <p:txBody>
          <a:bodyPr wrap="none" rtlCol="0">
            <a:spAutoFit/>
          </a:bodyPr>
          <a:lstStyle/>
          <a:p>
            <a:r>
              <a:rPr lang="en-US" sz="1800" dirty="0"/>
              <a:t>Finalize TRD and Release CFP</a:t>
            </a:r>
          </a:p>
        </p:txBody>
      </p:sp>
      <p:sp>
        <p:nvSpPr>
          <p:cNvPr id="16" name="TextBox 15"/>
          <p:cNvSpPr txBox="1"/>
          <p:nvPr/>
        </p:nvSpPr>
        <p:spPr>
          <a:xfrm rot="5400000">
            <a:off x="1659517" y="3710969"/>
            <a:ext cx="2048381" cy="369332"/>
          </a:xfrm>
          <a:prstGeom prst="rect">
            <a:avLst/>
          </a:prstGeom>
          <a:noFill/>
        </p:spPr>
        <p:txBody>
          <a:bodyPr wrap="none" rtlCol="0">
            <a:spAutoFit/>
          </a:bodyPr>
          <a:lstStyle/>
          <a:p>
            <a:r>
              <a:rPr lang="en-US" sz="1800" dirty="0"/>
              <a:t>Hear CFP Proposals</a:t>
            </a:r>
          </a:p>
        </p:txBody>
      </p:sp>
      <p:sp>
        <p:nvSpPr>
          <p:cNvPr id="17" name="TextBox 16"/>
          <p:cNvSpPr txBox="1"/>
          <p:nvPr/>
        </p:nvSpPr>
        <p:spPr>
          <a:xfrm rot="5400000">
            <a:off x="1919651" y="4154806"/>
            <a:ext cx="2912016" cy="369332"/>
          </a:xfrm>
          <a:prstGeom prst="rect">
            <a:avLst/>
          </a:prstGeom>
          <a:noFill/>
        </p:spPr>
        <p:txBody>
          <a:bodyPr wrap="none" rtlCol="0">
            <a:spAutoFit/>
          </a:bodyPr>
          <a:lstStyle/>
          <a:p>
            <a:r>
              <a:rPr lang="en-US" sz="1800" dirty="0"/>
              <a:t>Proposal mergers &amp; Draft D0</a:t>
            </a:r>
          </a:p>
        </p:txBody>
      </p:sp>
      <p:sp>
        <p:nvSpPr>
          <p:cNvPr id="18" name="TextBox 17"/>
          <p:cNvSpPr txBox="1"/>
          <p:nvPr/>
        </p:nvSpPr>
        <p:spPr>
          <a:xfrm rot="5400000">
            <a:off x="3475413" y="3169885"/>
            <a:ext cx="1011815" cy="369332"/>
          </a:xfrm>
          <a:prstGeom prst="rect">
            <a:avLst/>
          </a:prstGeom>
          <a:noFill/>
        </p:spPr>
        <p:txBody>
          <a:bodyPr wrap="none" rtlCol="0">
            <a:spAutoFit/>
          </a:bodyPr>
          <a:lstStyle/>
          <a:p>
            <a:r>
              <a:rPr lang="en-US" sz="1800" dirty="0"/>
              <a:t>Draft </a:t>
            </a:r>
            <a:r>
              <a:rPr lang="en-US" sz="1800" dirty="0" smtClean="0"/>
              <a:t>D1</a:t>
            </a:r>
            <a:endParaRPr lang="en-US" sz="1800" dirty="0"/>
          </a:p>
        </p:txBody>
      </p:sp>
      <p:sp>
        <p:nvSpPr>
          <p:cNvPr id="19" name="TextBox 18"/>
          <p:cNvSpPr txBox="1"/>
          <p:nvPr/>
        </p:nvSpPr>
        <p:spPr>
          <a:xfrm rot="5400000">
            <a:off x="3726147" y="3530821"/>
            <a:ext cx="1659429" cy="369332"/>
          </a:xfrm>
          <a:prstGeom prst="rect">
            <a:avLst/>
          </a:prstGeom>
          <a:noFill/>
        </p:spPr>
        <p:txBody>
          <a:bodyPr wrap="none" rtlCol="0">
            <a:spAutoFit/>
          </a:bodyPr>
          <a:lstStyle/>
          <a:p>
            <a:r>
              <a:rPr lang="en-US" sz="1800" dirty="0"/>
              <a:t>Draft D2&amp; </a:t>
            </a:r>
            <a:r>
              <a:rPr lang="en-US" sz="1800" dirty="0" smtClean="0"/>
              <a:t>LB1</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a:t>Timeline Summary</a:t>
            </a:r>
          </a:p>
        </p:txBody>
      </p:sp>
      <p:sp>
        <p:nvSpPr>
          <p:cNvPr id="31" name="TextBox 30"/>
          <p:cNvSpPr txBox="1"/>
          <p:nvPr/>
        </p:nvSpPr>
        <p:spPr>
          <a:xfrm>
            <a:off x="2971800" y="6011573"/>
            <a:ext cx="3270447" cy="400110"/>
          </a:xfrm>
          <a:prstGeom prst="rect">
            <a:avLst/>
          </a:prstGeom>
          <a:noFill/>
        </p:spPr>
        <p:txBody>
          <a:bodyPr wrap="none" rtlCol="0">
            <a:spAutoFit/>
          </a:bodyPr>
          <a:lstStyle/>
          <a:p>
            <a:r>
              <a:rPr lang="en-US" sz="2000" i="1" dirty="0"/>
              <a:t>Details on the next </a:t>
            </a:r>
            <a:r>
              <a:rPr lang="en-US" sz="2000" i="1" dirty="0" smtClean="0"/>
              <a:t>five </a:t>
            </a:r>
            <a:r>
              <a:rPr lang="en-US" sz="2000" i="1" dirty="0"/>
              <a:t>pages.</a:t>
            </a:r>
          </a:p>
        </p:txBody>
      </p:sp>
      <p:sp>
        <p:nvSpPr>
          <p:cNvPr id="32" name="TextBox 31"/>
          <p:cNvSpPr txBox="1"/>
          <p:nvPr/>
        </p:nvSpPr>
        <p:spPr>
          <a:xfrm>
            <a:off x="901996" y="731913"/>
            <a:ext cx="7344305" cy="646331"/>
          </a:xfrm>
          <a:prstGeom prst="rect">
            <a:avLst/>
          </a:prstGeom>
          <a:solidFill>
            <a:srgbClr val="FFFFCC"/>
          </a:solidFill>
        </p:spPr>
        <p:txBody>
          <a:bodyPr wrap="square" rtlCol="0">
            <a:spAutoFit/>
          </a:bodyPr>
          <a:lstStyle/>
          <a:p>
            <a:pPr algn="just"/>
            <a:r>
              <a:rPr lang="en-US" sz="1800" dirty="0">
                <a:solidFill>
                  <a:srgbClr val="FF0000"/>
                </a:solidFill>
              </a:rPr>
              <a:t>This contribution presents a proposed timeline with milestones. It is offered to the committee which can adopt, modify or ignore the suggested timeline.</a:t>
            </a:r>
          </a:p>
        </p:txBody>
      </p:sp>
      <p:sp>
        <p:nvSpPr>
          <p:cNvPr id="4" name="Footer Placeholder 3"/>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25" name="Slide Number Placeholder 24"/>
          <p:cNvSpPr>
            <a:spLocks noGrp="1"/>
          </p:cNvSpPr>
          <p:nvPr>
            <p:ph type="sldNum" sz="quarter" idx="12"/>
          </p:nvPr>
        </p:nvSpPr>
        <p:spPr/>
        <p:txBody>
          <a:bodyPr/>
          <a:lstStyle/>
          <a:p>
            <a:r>
              <a:rPr lang="en-US" altLang="en-US"/>
              <a:t>Slide </a:t>
            </a:r>
            <a:fld id="{510B4A18-2979-4553-AC3A-464D2DF94E7E}" type="slidenum">
              <a:rPr lang="en-US" altLang="en-US" smtClean="0"/>
              <a:pPr/>
              <a:t>2</a:t>
            </a:fld>
            <a:endParaRPr lang="en-US" altLang="en-US"/>
          </a:p>
        </p:txBody>
      </p:sp>
      <p:sp>
        <p:nvSpPr>
          <p:cNvPr id="37" name="TextBox 36"/>
          <p:cNvSpPr txBox="1"/>
          <p:nvPr/>
        </p:nvSpPr>
        <p:spPr>
          <a:xfrm rot="5400000">
            <a:off x="8363528" y="2340282"/>
            <a:ext cx="1087497" cy="369332"/>
          </a:xfrm>
          <a:prstGeom prst="rect">
            <a:avLst/>
          </a:prstGeom>
          <a:noFill/>
        </p:spPr>
        <p:txBody>
          <a:bodyPr wrap="square" rtlCol="0">
            <a:spAutoFit/>
          </a:bodyPr>
          <a:lstStyle/>
          <a:p>
            <a:r>
              <a:rPr lang="en-US" sz="1800" dirty="0" smtClean="0"/>
              <a:t>1/2025 </a:t>
            </a:r>
            <a:endParaRPr lang="en-US" sz="1800" dirty="0"/>
          </a:p>
        </p:txBody>
      </p:sp>
      <p:sp>
        <p:nvSpPr>
          <p:cNvPr id="38" name="Rectangle 37"/>
          <p:cNvSpPr/>
          <p:nvPr/>
        </p:nvSpPr>
        <p:spPr>
          <a:xfrm>
            <a:off x="4841391" y="2863118"/>
            <a:ext cx="2076628" cy="31256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9" name="TextBox 38"/>
          <p:cNvSpPr txBox="1"/>
          <p:nvPr/>
        </p:nvSpPr>
        <p:spPr>
          <a:xfrm rot="5400000">
            <a:off x="4302992" y="3548682"/>
            <a:ext cx="1717137" cy="369332"/>
          </a:xfrm>
          <a:prstGeom prst="rect">
            <a:avLst/>
          </a:prstGeom>
          <a:noFill/>
        </p:spPr>
        <p:txBody>
          <a:bodyPr wrap="none" rtlCol="0">
            <a:spAutoFit/>
          </a:bodyPr>
          <a:lstStyle/>
          <a:p>
            <a:r>
              <a:rPr lang="en-US" sz="1800" dirty="0"/>
              <a:t>Draft D3 &amp; LB2</a:t>
            </a:r>
          </a:p>
        </p:txBody>
      </p:sp>
      <p:sp>
        <p:nvSpPr>
          <p:cNvPr id="40" name="TextBox 39"/>
          <p:cNvSpPr txBox="1"/>
          <p:nvPr/>
        </p:nvSpPr>
        <p:spPr>
          <a:xfrm rot="5400000">
            <a:off x="4725701" y="3533847"/>
            <a:ext cx="1717137" cy="369332"/>
          </a:xfrm>
          <a:prstGeom prst="rect">
            <a:avLst/>
          </a:prstGeom>
          <a:noFill/>
        </p:spPr>
        <p:txBody>
          <a:bodyPr wrap="none" rtlCol="0">
            <a:spAutoFit/>
          </a:bodyPr>
          <a:lstStyle/>
          <a:p>
            <a:r>
              <a:rPr lang="en-US" sz="1800" dirty="0"/>
              <a:t>Draft D4 &amp; </a:t>
            </a:r>
            <a:r>
              <a:rPr lang="en-US" sz="1800" dirty="0" smtClean="0"/>
              <a:t>LB3</a:t>
            </a:r>
            <a:endParaRPr lang="en-US" sz="1800" dirty="0"/>
          </a:p>
        </p:txBody>
      </p:sp>
      <p:sp>
        <p:nvSpPr>
          <p:cNvPr id="33" name="Rectangle 32"/>
          <p:cNvSpPr/>
          <p:nvPr/>
        </p:nvSpPr>
        <p:spPr>
          <a:xfrm>
            <a:off x="6934200" y="2883005"/>
            <a:ext cx="2032379" cy="312568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4" name="Straight Connector 33"/>
          <p:cNvCxnSpPr/>
          <p:nvPr/>
        </p:nvCxnSpPr>
        <p:spPr>
          <a:xfrm flipV="1">
            <a:off x="4842993" y="2717907"/>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8966579" y="269510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rot="5400000">
            <a:off x="7232044" y="3990070"/>
            <a:ext cx="2666179" cy="369332"/>
          </a:xfrm>
          <a:prstGeom prst="rect">
            <a:avLst/>
          </a:prstGeom>
          <a:noFill/>
        </p:spPr>
        <p:txBody>
          <a:bodyPr wrap="none" rtlCol="0">
            <a:spAutoFit/>
          </a:bodyPr>
          <a:lstStyle/>
          <a:p>
            <a:r>
              <a:rPr lang="en-US" sz="1800" dirty="0"/>
              <a:t>15.7a to SA for publication</a:t>
            </a:r>
          </a:p>
        </p:txBody>
      </p:sp>
      <p:sp>
        <p:nvSpPr>
          <p:cNvPr id="42" name="TextBox 41"/>
          <p:cNvSpPr txBox="1"/>
          <p:nvPr/>
        </p:nvSpPr>
        <p:spPr>
          <a:xfrm rot="5400000">
            <a:off x="5674310" y="3531142"/>
            <a:ext cx="1704313" cy="369332"/>
          </a:xfrm>
          <a:prstGeom prst="rect">
            <a:avLst/>
          </a:prstGeom>
          <a:noFill/>
        </p:spPr>
        <p:txBody>
          <a:bodyPr wrap="none" rtlCol="0">
            <a:spAutoFit/>
          </a:bodyPr>
          <a:lstStyle/>
          <a:p>
            <a:r>
              <a:rPr lang="en-US" sz="1800" dirty="0"/>
              <a:t>Draft </a:t>
            </a:r>
            <a:r>
              <a:rPr lang="en-US" sz="1800" dirty="0" smtClean="0"/>
              <a:t>D6 </a:t>
            </a:r>
            <a:r>
              <a:rPr lang="en-US" sz="1800" dirty="0"/>
              <a:t>&amp; </a:t>
            </a:r>
            <a:r>
              <a:rPr lang="en-US" sz="1800" dirty="0" smtClean="0"/>
              <a:t>SB1</a:t>
            </a:r>
            <a:endParaRPr lang="en-US" sz="1800" dirty="0"/>
          </a:p>
        </p:txBody>
      </p:sp>
      <p:sp>
        <p:nvSpPr>
          <p:cNvPr id="43" name="TextBox 42"/>
          <p:cNvSpPr txBox="1"/>
          <p:nvPr/>
        </p:nvSpPr>
        <p:spPr>
          <a:xfrm rot="5400000">
            <a:off x="6464380" y="2329282"/>
            <a:ext cx="1087497" cy="369332"/>
          </a:xfrm>
          <a:prstGeom prst="rect">
            <a:avLst/>
          </a:prstGeom>
          <a:noFill/>
        </p:spPr>
        <p:txBody>
          <a:bodyPr wrap="square" rtlCol="0">
            <a:spAutoFit/>
          </a:bodyPr>
          <a:lstStyle/>
          <a:p>
            <a:r>
              <a:rPr lang="en-US" sz="1800" dirty="0" smtClean="0"/>
              <a:t>1/2024 </a:t>
            </a:r>
            <a:endParaRPr lang="en-US" sz="1800" dirty="0"/>
          </a:p>
        </p:txBody>
      </p:sp>
      <p:sp>
        <p:nvSpPr>
          <p:cNvPr id="45" name="TextBox 44"/>
          <p:cNvSpPr txBox="1"/>
          <p:nvPr/>
        </p:nvSpPr>
        <p:spPr>
          <a:xfrm rot="5400000">
            <a:off x="7094784" y="3550496"/>
            <a:ext cx="1704313" cy="369332"/>
          </a:xfrm>
          <a:prstGeom prst="rect">
            <a:avLst/>
          </a:prstGeom>
          <a:noFill/>
        </p:spPr>
        <p:txBody>
          <a:bodyPr wrap="none" rtlCol="0">
            <a:spAutoFit/>
          </a:bodyPr>
          <a:lstStyle/>
          <a:p>
            <a:r>
              <a:rPr lang="en-US" sz="1800" dirty="0"/>
              <a:t>Draft </a:t>
            </a:r>
            <a:r>
              <a:rPr lang="en-US" sz="1800" dirty="0" smtClean="0"/>
              <a:t>D8 </a:t>
            </a:r>
            <a:r>
              <a:rPr lang="en-US" sz="1800" dirty="0"/>
              <a:t>&amp; </a:t>
            </a:r>
            <a:r>
              <a:rPr lang="en-US" sz="1800" dirty="0" smtClean="0"/>
              <a:t>SB3</a:t>
            </a:r>
            <a:endParaRPr lang="en-US" sz="1800" dirty="0"/>
          </a:p>
        </p:txBody>
      </p:sp>
      <p:sp>
        <p:nvSpPr>
          <p:cNvPr id="46" name="TextBox 45"/>
          <p:cNvSpPr txBox="1"/>
          <p:nvPr/>
        </p:nvSpPr>
        <p:spPr>
          <a:xfrm rot="5400000">
            <a:off x="6495310" y="3542422"/>
            <a:ext cx="1704313" cy="369332"/>
          </a:xfrm>
          <a:prstGeom prst="rect">
            <a:avLst/>
          </a:prstGeom>
          <a:noFill/>
        </p:spPr>
        <p:txBody>
          <a:bodyPr wrap="none" rtlCol="0">
            <a:spAutoFit/>
          </a:bodyPr>
          <a:lstStyle/>
          <a:p>
            <a:r>
              <a:rPr lang="en-US" sz="1800" dirty="0"/>
              <a:t>Draft </a:t>
            </a:r>
            <a:r>
              <a:rPr lang="en-US" sz="1800" dirty="0" smtClean="0"/>
              <a:t>D7 </a:t>
            </a:r>
            <a:r>
              <a:rPr lang="en-US" sz="1800" dirty="0"/>
              <a:t>&amp; </a:t>
            </a:r>
            <a:r>
              <a:rPr lang="en-US" sz="1800" dirty="0" smtClean="0"/>
              <a:t>SB2</a:t>
            </a:r>
            <a:endParaRPr lang="en-US" sz="1800" dirty="0"/>
          </a:p>
        </p:txBody>
      </p:sp>
      <p:sp>
        <p:nvSpPr>
          <p:cNvPr id="47" name="TextBox 46"/>
          <p:cNvSpPr txBox="1"/>
          <p:nvPr/>
        </p:nvSpPr>
        <p:spPr>
          <a:xfrm rot="5400000">
            <a:off x="5167423" y="3530821"/>
            <a:ext cx="1717137" cy="369332"/>
          </a:xfrm>
          <a:prstGeom prst="rect">
            <a:avLst/>
          </a:prstGeom>
          <a:noFill/>
        </p:spPr>
        <p:txBody>
          <a:bodyPr wrap="none" rtlCol="0">
            <a:spAutoFit/>
          </a:bodyPr>
          <a:lstStyle/>
          <a:p>
            <a:r>
              <a:rPr lang="en-US" sz="1800" dirty="0"/>
              <a:t>Draft </a:t>
            </a:r>
            <a:r>
              <a:rPr lang="en-US" sz="1800" dirty="0" smtClean="0"/>
              <a:t>D5 </a:t>
            </a:r>
            <a:r>
              <a:rPr lang="en-US" sz="1800" dirty="0"/>
              <a:t>&amp; </a:t>
            </a:r>
            <a:r>
              <a:rPr lang="en-US" sz="1800" dirty="0" smtClean="0"/>
              <a:t>LB4</a:t>
            </a:r>
            <a:endParaRPr lang="en-US" sz="1800" dirty="0"/>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919416193"/>
              </p:ext>
            </p:extLst>
          </p:nvPr>
        </p:nvGraphicFramePr>
        <p:xfrm>
          <a:off x="108858" y="1143000"/>
          <a:ext cx="9002484" cy="3450608"/>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261739">
                <a:tc gridSpan="4">
                  <a:txBody>
                    <a:bodyPr/>
                    <a:lstStyle/>
                    <a:p>
                      <a:pPr algn="ctr"/>
                      <a:r>
                        <a:rPr lang="en-US" sz="1600" b="1" dirty="0"/>
                        <a:t>2020</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261739">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1"/>
                  </a:ext>
                </a:extLst>
              </a:tr>
              <a:tr h="994607">
                <a:tc>
                  <a:txBody>
                    <a:bodyPr/>
                    <a:lstStyle/>
                    <a:p>
                      <a:endParaRPr lang="en-US" sz="14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Affirm officers</a:t>
                      </a:r>
                    </a:p>
                    <a:p>
                      <a:pPr marL="285750" indent="-285750">
                        <a:buFont typeface="Arial" panose="020B0604020202020204" pitchFamily="34" charset="0"/>
                        <a:buChar char="•"/>
                      </a:pPr>
                      <a:r>
                        <a:rPr lang="en-US" sz="1400" dirty="0"/>
                        <a:t>Update web page</a:t>
                      </a:r>
                    </a:p>
                    <a:p>
                      <a:pPr marL="285750" indent="-285750">
                        <a:buFont typeface="Arial" panose="020B0604020202020204" pitchFamily="34" charset="0"/>
                        <a:buChar char="•"/>
                      </a:pPr>
                      <a:r>
                        <a:rPr lang="en-US" sz="1400" dirty="0"/>
                        <a:t>Approve</a:t>
                      </a:r>
                      <a:r>
                        <a:rPr lang="en-US" sz="1400" baseline="0" dirty="0"/>
                        <a:t> schedule &amp; milestone</a:t>
                      </a:r>
                    </a:p>
                    <a:p>
                      <a:pPr marL="285750" indent="-285750">
                        <a:buFont typeface="Arial" panose="020B0604020202020204" pitchFamily="34" charset="0"/>
                        <a:buChar char="•"/>
                      </a:pPr>
                      <a:r>
                        <a:rPr lang="en-US" altLang="ja-JP" sz="1400" dirty="0"/>
                        <a:t>Release</a:t>
                      </a:r>
                      <a:r>
                        <a:rPr lang="en-US" altLang="ja-JP" sz="1400" baseline="0" dirty="0"/>
                        <a:t> Draft CFA</a:t>
                      </a:r>
                      <a:endParaRPr lang="en-US" altLang="ja-JP" sz="1400" dirty="0"/>
                    </a:p>
                  </a:txBody>
                  <a:tcPr>
                    <a:solidFill>
                      <a:schemeClr val="bg1">
                        <a:lumMod val="95000"/>
                      </a:schemeClr>
                    </a:solidFill>
                  </a:tcPr>
                </a:tc>
                <a:extLst>
                  <a:ext uri="{0D108BD9-81ED-4DB2-BD59-A6C34878D82A}">
                    <a16:rowId xmlns:a16="http://schemas.microsoft.com/office/drawing/2014/main" val="10002"/>
                  </a:ext>
                </a:extLst>
              </a:tr>
              <a:tr h="261739">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3"/>
                  </a:ext>
                </a:extLst>
              </a:tr>
              <a:tr h="1286528">
                <a:tc>
                  <a:txBody>
                    <a:bodyPr/>
                    <a:lstStyle/>
                    <a:p>
                      <a:endParaRPr lang="en-US" sz="1400" dirty="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altLang="ja-JP" sz="1400" dirty="0"/>
                        <a:t>Hear CFA responses</a:t>
                      </a:r>
                    </a:p>
                    <a:p>
                      <a:pPr marL="285750" indent="-285750">
                        <a:buFont typeface="Arial" panose="020B0604020202020204" pitchFamily="34" charset="0"/>
                        <a:buChar char="•"/>
                      </a:pPr>
                      <a:r>
                        <a:rPr lang="en-US" sz="1400" dirty="0"/>
                        <a:t>Start preparing</a:t>
                      </a:r>
                      <a:r>
                        <a:rPr lang="en-US" sz="1400" baseline="0" dirty="0"/>
                        <a:t> (ad-hoc) TRD</a:t>
                      </a:r>
                      <a:endParaRPr lang="en-US" sz="1400" dirty="0"/>
                    </a:p>
                  </a:txBody>
                  <a:tcPr>
                    <a:solidFill>
                      <a:srgbClr val="FFFFCC"/>
                    </a:solidFill>
                  </a:tcPr>
                </a:tc>
                <a:tc>
                  <a:txBody>
                    <a:bodyPr/>
                    <a:lstStyle/>
                    <a:p>
                      <a:endParaRPr lang="en-US" sz="1400" dirty="0"/>
                    </a:p>
                  </a:txBody>
                  <a:tcPr>
                    <a:solidFill>
                      <a:srgbClr val="FFFFC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50120057"/>
              </p:ext>
            </p:extLst>
          </p:nvPr>
        </p:nvGraphicFramePr>
        <p:xfrm>
          <a:off x="108858" y="1066800"/>
          <a:ext cx="9002484" cy="48463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2021</a:t>
                      </a:r>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TRD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Channel model discussion and finalization</a:t>
                      </a:r>
                      <a:r>
                        <a:rPr lang="en-US" altLang="ja-JP" sz="1400" baseline="0" dirty="0"/>
                        <a:t> (if possible)</a:t>
                      </a:r>
                      <a:endParaRPr lang="en-US" altLang="ja-JP"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Finalize channel</a:t>
                      </a:r>
                      <a:r>
                        <a:rPr lang="en-US" altLang="ja-JP" sz="1400" baseline="0" dirty="0"/>
                        <a:t> model (if it is not done in January)</a:t>
                      </a:r>
                      <a:endParaRPr lang="en-US" altLang="ja-JP" sz="140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Finalize and approve TRD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Start preparation</a:t>
                      </a:r>
                      <a:r>
                        <a:rPr lang="en-US" altLang="ja-JP" sz="1400" baseline="0" dirty="0"/>
                        <a:t> CFP </a:t>
                      </a:r>
                      <a:r>
                        <a:rPr lang="en-US" altLang="ja-JP" sz="1400" dirty="0"/>
                        <a:t>(and challenge to release CFP)</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baseline="0" dirty="0"/>
                        <a:t>Finalize and release CFP</a:t>
                      </a: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Hear CFP</a:t>
                      </a:r>
                      <a:r>
                        <a:rPr lang="en-US" sz="1400" baseline="0" dirty="0"/>
                        <a:t> responses</a:t>
                      </a:r>
                      <a:endParaRPr lang="en-US"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Hear remaining CFP</a:t>
                      </a:r>
                      <a:r>
                        <a:rPr lang="en-US" sz="1400" baseline="0" dirty="0"/>
                        <a:t>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t>Start proposal mergers</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a:t>Continue proposal mergers</a:t>
                      </a:r>
                    </a:p>
                    <a:p>
                      <a:pPr marL="285750" indent="-285750">
                        <a:buFont typeface="Arial" panose="020B0604020202020204" pitchFamily="34" charset="0"/>
                        <a:buChar char="•"/>
                      </a:pPr>
                      <a:r>
                        <a:rPr lang="en-US" sz="1400" dirty="0"/>
                        <a:t>Start preparation of revision baseline</a:t>
                      </a:r>
                      <a:r>
                        <a:rPr lang="en-US" sz="1400" baseline="0" dirty="0"/>
                        <a:t> D0</a:t>
                      </a:r>
                      <a:endParaRPr lang="en-US" sz="14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4</a:t>
            </a:fld>
            <a:endParaRPr lang="en-US" altLang="en-US"/>
          </a:p>
        </p:txBody>
      </p:sp>
    </p:spTree>
    <p:extLst>
      <p:ext uri="{BB962C8B-B14F-4D97-AF65-F5344CB8AC3E}">
        <p14:creationId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382748741"/>
              </p:ext>
            </p:extLst>
          </p:nvPr>
        </p:nvGraphicFramePr>
        <p:xfrm>
          <a:off x="108858" y="838200"/>
          <a:ext cx="8882742" cy="5420360"/>
        </p:xfrm>
        <a:graphic>
          <a:graphicData uri="http://schemas.openxmlformats.org/drawingml/2006/table">
            <a:tbl>
              <a:tblPr firstRow="1" bandRow="1">
                <a:tableStyleId>{5940675A-B579-460E-94D1-54222C63F5DA}</a:tableStyleId>
              </a:tblPr>
              <a:tblGrid>
                <a:gridCol w="653142">
                  <a:extLst>
                    <a:ext uri="{9D8B030D-6E8A-4147-A177-3AD203B41FA5}">
                      <a16:colId xmlns:a16="http://schemas.microsoft.com/office/drawing/2014/main" val="20000"/>
                    </a:ext>
                  </a:extLst>
                </a:gridCol>
                <a:gridCol w="2873829">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623457">
                  <a:extLst>
                    <a:ext uri="{9D8B030D-6E8A-4147-A177-3AD203B41FA5}">
                      <a16:colId xmlns:a16="http://schemas.microsoft.com/office/drawing/2014/main" val="20003"/>
                    </a:ext>
                  </a:extLst>
                </a:gridCol>
              </a:tblGrid>
              <a:tr h="370840">
                <a:tc gridSpan="4">
                  <a:txBody>
                    <a:bodyPr/>
                    <a:lstStyle/>
                    <a:p>
                      <a:pPr algn="ctr"/>
                      <a:r>
                        <a:rPr lang="en-US" sz="1600" b="1" dirty="0"/>
                        <a:t>2022</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Finalize revision baseline draft D0</a:t>
                      </a:r>
                    </a:p>
                    <a:p>
                      <a:pPr marL="285750" indent="-285750">
                        <a:buFont typeface="Arial" panose="020B0604020202020204" pitchFamily="34" charset="0"/>
                        <a:buChar char="•"/>
                      </a:pPr>
                      <a:r>
                        <a:rPr lang="en-US" sz="1400" baseline="0" dirty="0"/>
                        <a:t>Commence task group review and comment resolution</a:t>
                      </a:r>
                      <a:endParaRPr lang="en-US"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Continue task group review and comment </a:t>
                      </a:r>
                      <a:r>
                        <a:rPr lang="en-US" sz="1400" dirty="0" smtClean="0"/>
                        <a:t>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Finalize revision baseline draft D1</a:t>
                      </a:r>
                    </a:p>
                    <a:p>
                      <a:pPr marL="285750" indent="-285750">
                        <a:buFont typeface="Arial" panose="020B0604020202020204" pitchFamily="34" charset="0"/>
                        <a:buChar char="•"/>
                      </a:pPr>
                      <a:endParaRPr lang="en-US" sz="1400" dirty="0"/>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Continue task group review and comment resolution</a:t>
                      </a:r>
                    </a:p>
                    <a:p>
                      <a:pPr marL="285750" indent="-285750">
                        <a:buFont typeface="Arial" panose="020B0604020202020204" pitchFamily="34" charset="0"/>
                        <a:buChar char="•"/>
                      </a:pPr>
                      <a:r>
                        <a:rPr lang="en-US" sz="1400" dirty="0" smtClean="0"/>
                        <a:t>Prepare Draft D2</a:t>
                      </a: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Continue task group review and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Finalize first WG</a:t>
                      </a:r>
                      <a:r>
                        <a:rPr lang="en-US" sz="1400" baseline="0" dirty="0" smtClean="0"/>
                        <a:t> letter ballot (LB1) draft D2</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Submit D2 to WG for LB1</a:t>
                      </a:r>
                      <a:endParaRPr lang="en-US" sz="1400" dirty="0" smtClean="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smtClean="0"/>
                        <a:t>Start LB1 comment resolution</a:t>
                      </a:r>
                    </a:p>
                    <a:p>
                      <a:pPr marL="285750" indent="-285750">
                        <a:buFont typeface="Arial" panose="020B0604020202020204" pitchFamily="34" charset="0"/>
                        <a:buChar char="•"/>
                      </a:pPr>
                      <a:r>
                        <a:rPr lang="en-US" sz="1400" baseline="0" dirty="0" smtClean="0"/>
                        <a:t>Prepare </a:t>
                      </a:r>
                      <a:r>
                        <a:rPr lang="en-US" sz="1400" baseline="0" dirty="0"/>
                        <a:t>D3 for </a:t>
                      </a:r>
                      <a:r>
                        <a:rPr lang="en-US" sz="1400" baseline="0" dirty="0" smtClean="0"/>
                        <a:t>LB2</a:t>
                      </a:r>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rgbClr val="FF0000"/>
                          </a:solidFill>
                        </a:rPr>
                        <a:t>LB1</a:t>
                      </a:r>
                      <a:r>
                        <a:rPr lang="en-US" sz="1400" baseline="0" dirty="0" smtClean="0">
                          <a:solidFill>
                            <a:srgbClr val="FF0000"/>
                          </a:solidFill>
                        </a:rPr>
                        <a:t> comment resolution</a:t>
                      </a:r>
                    </a:p>
                    <a:p>
                      <a:pPr marL="285750" indent="-285750">
                        <a:buFont typeface="Arial" panose="020B0604020202020204" pitchFamily="34" charset="0"/>
                        <a:buChar char="•"/>
                      </a:pPr>
                      <a:r>
                        <a:rPr lang="en-US" sz="1400" baseline="0" dirty="0" smtClean="0">
                          <a:solidFill>
                            <a:srgbClr val="FF0000"/>
                          </a:solidFill>
                        </a:rPr>
                        <a:t>Prepare D3 for LB2</a:t>
                      </a:r>
                      <a:endParaRPr lang="en-US" sz="1400" dirty="0" smtClean="0">
                        <a:solidFill>
                          <a:srgbClr val="FF0000"/>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5</a:t>
            </a:fld>
            <a:endParaRPr lang="en-US" altLang="en-US"/>
          </a:p>
        </p:txBody>
      </p:sp>
    </p:spTree>
    <p:extLst>
      <p:ext uri="{BB962C8B-B14F-4D97-AF65-F5344CB8AC3E}">
        <p14:creationId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136688532"/>
              </p:ext>
            </p:extLst>
          </p:nvPr>
        </p:nvGraphicFramePr>
        <p:xfrm>
          <a:off x="108858" y="762000"/>
          <a:ext cx="9002484" cy="54203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2023</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Finish</a:t>
                      </a:r>
                      <a:r>
                        <a:rPr lang="en-US" sz="1400" baseline="0" dirty="0" smtClean="0"/>
                        <a:t> LB1 comment resolution</a:t>
                      </a:r>
                    </a:p>
                    <a:p>
                      <a:pPr marL="285750" indent="-285750">
                        <a:buFont typeface="Arial" panose="020B0604020202020204" pitchFamily="34" charset="0"/>
                        <a:buChar char="•"/>
                      </a:pPr>
                      <a:r>
                        <a:rPr lang="en-US" sz="1400" baseline="0" dirty="0" smtClean="0"/>
                        <a:t>Submit D3 to WG for LB2</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Start LB2 </a:t>
                      </a:r>
                      <a:r>
                        <a:rPr lang="en-US" sz="1400" baseline="0" dirty="0" smtClean="0">
                          <a:solidFill>
                            <a:srgbClr val="FF0000"/>
                          </a:solidFill>
                        </a:rPr>
                        <a:t>(1</a:t>
                      </a:r>
                      <a:r>
                        <a:rPr lang="en-US" sz="1400" baseline="30000" dirty="0" smtClean="0">
                          <a:solidFill>
                            <a:srgbClr val="FF0000"/>
                          </a:solidFill>
                        </a:rPr>
                        <a:t>st</a:t>
                      </a:r>
                      <a:r>
                        <a:rPr lang="en-US" sz="1400" baseline="0" dirty="0" smtClean="0">
                          <a:solidFill>
                            <a:srgbClr val="FF0000"/>
                          </a:solidFill>
                        </a:rPr>
                        <a:t> recirculation)</a:t>
                      </a:r>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rgbClr val="FF0000"/>
                          </a:solidFill>
                        </a:rPr>
                        <a:t>Start LB2 comment resolution</a:t>
                      </a:r>
                    </a:p>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LB2 comment resolution</a:t>
                      </a:r>
                    </a:p>
                    <a:p>
                      <a:pPr marL="285750" indent="-285750">
                        <a:buFont typeface="Arial" panose="020B0604020202020204" pitchFamily="34" charset="0"/>
                        <a:buChar char="•"/>
                      </a:pPr>
                      <a:r>
                        <a:rPr lang="en-US" sz="1400" dirty="0" smtClean="0"/>
                        <a:t>Prepare D4 for LB3</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0" indent="0">
                        <a:buFont typeface="Arial" panose="020B0604020202020204" pitchFamily="34" charset="0"/>
                        <a:buNone/>
                      </a:pPr>
                      <a:endParaRPr lang="en-US" sz="16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Finish LB2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Submit D4 to WG for LB3 </a:t>
                      </a:r>
                      <a:r>
                        <a:rPr lang="en-US" sz="1400" baseline="0" dirty="0" smtClean="0">
                          <a:solidFill>
                            <a:srgbClr val="FF0000"/>
                          </a:solidFill>
                        </a:rPr>
                        <a:t>(2</a:t>
                      </a:r>
                      <a:r>
                        <a:rPr lang="en-US" sz="1400" baseline="30000" dirty="0" smtClean="0">
                          <a:solidFill>
                            <a:srgbClr val="FF0000"/>
                          </a:solidFill>
                        </a:rPr>
                        <a:t>nd</a:t>
                      </a:r>
                      <a:r>
                        <a:rPr lang="en-US" sz="1400" baseline="0" dirty="0" smtClean="0">
                          <a:solidFill>
                            <a:srgbClr val="FF0000"/>
                          </a:solidFill>
                        </a:rPr>
                        <a:t>  recirculation)</a:t>
                      </a:r>
                      <a:endParaRPr lang="en-US" sz="1400" dirty="0" smtClean="0">
                        <a:solidFill>
                          <a:srgbClr val="FF0000"/>
                        </a:solidFill>
                      </a:endParaRP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Start LB3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Prepare D5 for LB4</a:t>
                      </a:r>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Finish LB3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Submit D5 to WG for LB4 </a:t>
                      </a:r>
                      <a:r>
                        <a:rPr lang="en-US" sz="1400" baseline="0" dirty="0" smtClean="0">
                          <a:solidFill>
                            <a:srgbClr val="FF0000"/>
                          </a:solidFill>
                        </a:rPr>
                        <a:t>(3</a:t>
                      </a:r>
                      <a:r>
                        <a:rPr lang="en-US" sz="1400" baseline="30000" dirty="0" smtClean="0">
                          <a:solidFill>
                            <a:srgbClr val="FF0000"/>
                          </a:solidFill>
                        </a:rPr>
                        <a:t>rd</a:t>
                      </a:r>
                      <a:r>
                        <a:rPr lang="en-US" sz="1400" baseline="0" dirty="0" smtClean="0">
                          <a:solidFill>
                            <a:srgbClr val="FF0000"/>
                          </a:solidFill>
                        </a:rPr>
                        <a:t> recirculation)</a:t>
                      </a:r>
                      <a:endParaRPr lang="en-US" sz="1400" dirty="0" smtClean="0">
                        <a:solidFill>
                          <a:srgbClr val="FF0000"/>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chemeClr val="tx1"/>
                          </a:solidFill>
                        </a:rPr>
                        <a:t>LB4 comment resolution</a:t>
                      </a:r>
                    </a:p>
                    <a:p>
                      <a:pPr marL="285750" indent="-285750">
                        <a:buFont typeface="Arial" panose="020B0604020202020204" pitchFamily="34" charset="0"/>
                        <a:buChar char="•"/>
                      </a:pPr>
                      <a:r>
                        <a:rPr lang="en-US" sz="1400" dirty="0" smtClean="0">
                          <a:solidFill>
                            <a:schemeClr val="tx1"/>
                          </a:solidFill>
                        </a:rPr>
                        <a:t>Prepare</a:t>
                      </a:r>
                      <a:r>
                        <a:rPr lang="en-US" sz="1400" baseline="0" dirty="0" smtClean="0">
                          <a:solidFill>
                            <a:schemeClr val="tx1"/>
                          </a:solidFill>
                        </a:rPr>
                        <a:t> D6 document</a:t>
                      </a:r>
                      <a:endParaRPr lang="en-US" sz="140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Submit D6 to WG for SB1</a:t>
                      </a: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6</a:t>
            </a:fld>
            <a:endParaRPr lang="en-US" altLang="en-US"/>
          </a:p>
        </p:txBody>
      </p:sp>
    </p:spTree>
    <p:extLst>
      <p:ext uri="{BB962C8B-B14F-4D97-AF65-F5344CB8AC3E}">
        <p14:creationId xmlns:p14="http://schemas.microsoft.com/office/powerpoint/2010/main" val="2531608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432582541"/>
              </p:ext>
            </p:extLst>
          </p:nvPr>
        </p:nvGraphicFramePr>
        <p:xfrm>
          <a:off x="108858" y="1143000"/>
          <a:ext cx="9002484" cy="505968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smtClean="0"/>
                        <a:t>2024</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SB1 comment resolution</a:t>
                      </a:r>
                    </a:p>
                    <a:p>
                      <a:pPr marL="285750" indent="-285750">
                        <a:buFont typeface="Arial" panose="020B0604020202020204" pitchFamily="34" charset="0"/>
                        <a:buChar char="•"/>
                      </a:pPr>
                      <a:r>
                        <a:rPr lang="en-US" sz="1400" dirty="0" smtClean="0">
                          <a:solidFill>
                            <a:schemeClr val="tx1"/>
                          </a:solidFill>
                        </a:rPr>
                        <a:t>Prepare</a:t>
                      </a:r>
                      <a:r>
                        <a:rPr lang="en-US" sz="1400" baseline="0" dirty="0" smtClean="0">
                          <a:solidFill>
                            <a:schemeClr val="tx1"/>
                          </a:solidFill>
                        </a:rPr>
                        <a:t> D7 document</a:t>
                      </a:r>
                      <a:endParaRPr lang="en-US" sz="140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Submit D7 to WG for SB2</a:t>
                      </a:r>
                    </a:p>
                    <a:p>
                      <a:pPr marL="0" indent="0">
                        <a:buFont typeface="Arial" panose="020B0604020202020204" pitchFamily="34" charset="0"/>
                        <a:buNone/>
                      </a:pPr>
                      <a:endParaRPr lang="en-US"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SB1 comment resolution</a:t>
                      </a:r>
                    </a:p>
                    <a:p>
                      <a:pPr marL="285750" indent="-285750">
                        <a:buFont typeface="Arial" panose="020B0604020202020204" pitchFamily="34" charset="0"/>
                        <a:buChar char="•"/>
                      </a:pPr>
                      <a:r>
                        <a:rPr lang="en-US" sz="1400" dirty="0" smtClean="0">
                          <a:solidFill>
                            <a:schemeClr val="tx1"/>
                          </a:solidFill>
                        </a:rPr>
                        <a:t>Prepare</a:t>
                      </a:r>
                      <a:r>
                        <a:rPr lang="en-US" sz="1400" baseline="0" dirty="0" smtClean="0">
                          <a:solidFill>
                            <a:schemeClr val="tx1"/>
                          </a:solidFill>
                        </a:rPr>
                        <a:t> D8 document</a:t>
                      </a:r>
                      <a:endParaRPr lang="en-US" sz="140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Submit D8 to WG for SB3</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0" indent="0">
                        <a:buFont typeface="Arial" panose="020B0604020202020204" pitchFamily="34" charset="0"/>
                        <a:buNone/>
                      </a:pPr>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chemeClr val="tx1"/>
                          </a:solidFill>
                        </a:rPr>
                        <a:t>SB3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Prepare D9 for SA submittal approval</a:t>
                      </a: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Resolve</a:t>
                      </a:r>
                      <a:r>
                        <a:rPr lang="en-US" sz="1400" baseline="0" dirty="0" smtClean="0">
                          <a:solidFill>
                            <a:schemeClr val="tx1"/>
                          </a:solidFill>
                        </a:rPr>
                        <a:t> final SA editorial comments and prepare final Draft D10 for submittal for publication</a:t>
                      </a:r>
                      <a:endParaRPr lang="en-US" sz="1400" dirty="0" smtClean="0">
                        <a:solidFill>
                          <a:schemeClr val="tx1"/>
                        </a:solidFill>
                      </a:endParaRPr>
                    </a:p>
                    <a:p>
                      <a:pPr marL="285750" indent="-285750">
                        <a:buFont typeface="Arial" panose="020B0604020202020204" pitchFamily="34" charset="0"/>
                        <a:buChar char="•"/>
                      </a:pPr>
                      <a:endParaRPr lang="en-US" sz="1400" dirty="0" smtClean="0">
                        <a:solidFill>
                          <a:schemeClr val="tx1"/>
                        </a:solidFill>
                      </a:endParaRPr>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Have a publication</a:t>
                      </a:r>
                      <a:r>
                        <a:rPr lang="en-US" sz="1400" baseline="0" dirty="0" smtClean="0">
                          <a:solidFill>
                            <a:schemeClr val="tx1"/>
                          </a:solidFill>
                        </a:rPr>
                        <a:t> party!</a:t>
                      </a:r>
                      <a:endParaRPr lang="en-US" sz="1400" dirty="0" smtClean="0">
                        <a:solidFill>
                          <a:schemeClr val="tx1"/>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endParaRPr lang="en-US" sz="1400" dirty="0" smtClean="0">
                        <a:solidFill>
                          <a:schemeClr val="tx1"/>
                        </a:solidFill>
                      </a:endParaRP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7</a:t>
            </a:fld>
            <a:endParaRPr lang="en-US" altLang="en-US"/>
          </a:p>
        </p:txBody>
      </p:sp>
    </p:spTree>
    <p:extLst>
      <p:ext uri="{BB962C8B-B14F-4D97-AF65-F5344CB8AC3E}">
        <p14:creationId xmlns:p14="http://schemas.microsoft.com/office/powerpoint/2010/main" val="3013290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3813</TotalTime>
  <Words>673</Words>
  <Application>Microsoft Office PowerPoint</Application>
  <PresentationFormat>On-screen Show (4:3)</PresentationFormat>
  <Paragraphs>209</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HUY</cp:lastModifiedBy>
  <cp:revision>118</cp:revision>
  <cp:lastPrinted>2020-09-12T07:01:56Z</cp:lastPrinted>
  <dcterms:created xsi:type="dcterms:W3CDTF">2015-01-04T22:39:23Z</dcterms:created>
  <dcterms:modified xsi:type="dcterms:W3CDTF">2023-05-18T12:15:58Z</dcterms:modified>
</cp:coreProperties>
</file>